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302" r:id="rId4"/>
    <p:sldId id="320" r:id="rId6"/>
    <p:sldId id="321" r:id="rId7"/>
    <p:sldId id="322" r:id="rId8"/>
    <p:sldId id="323" r:id="rId9"/>
    <p:sldId id="324" r:id="rId10"/>
    <p:sldId id="325" r:id="rId11"/>
    <p:sldId id="326" r:id="rId12"/>
    <p:sldId id="319" r:id="rId13"/>
    <p:sldId id="303" r:id="rId14"/>
    <p:sldId id="298" r:id="rId15"/>
    <p:sldId id="288" r:id="rId16"/>
    <p:sldId id="289" r:id="rId17"/>
    <p:sldId id="290" r:id="rId18"/>
    <p:sldId id="304" r:id="rId19"/>
    <p:sldId id="306" r:id="rId20"/>
    <p:sldId id="305" r:id="rId21"/>
    <p:sldId id="307" r:id="rId22"/>
    <p:sldId id="308" r:id="rId23"/>
    <p:sldId id="309" r:id="rId24"/>
    <p:sldId id="310" r:id="rId25"/>
    <p:sldId id="312" r:id="rId26"/>
    <p:sldId id="314" r:id="rId27"/>
    <p:sldId id="318" r:id="rId28"/>
    <p:sldId id="329" r:id="rId29"/>
    <p:sldId id="330" r:id="rId30"/>
    <p:sldId id="315" r:id="rId31"/>
    <p:sldId id="440" r:id="rId32"/>
    <p:sldId id="331" r:id="rId33"/>
    <p:sldId id="332" r:id="rId34"/>
    <p:sldId id="333" r:id="rId35"/>
    <p:sldId id="334" r:id="rId36"/>
    <p:sldId id="335" r:id="rId37"/>
    <p:sldId id="336" r:id="rId38"/>
    <p:sldId id="337" r:id="rId39"/>
    <p:sldId id="328" r:id="rId40"/>
  </p:sldIdLst>
  <p:sldSz cx="9144000" cy="6858000" type="screen4x3"/>
  <p:notesSz cx="6858000" cy="9144000"/>
  <p:custDataLst>
    <p:tags r:id="rId44"/>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8"/>
    <p:restoredTop sz="84917"/>
  </p:normalViewPr>
  <p:slideViewPr>
    <p:cSldViewPr showGuides="1">
      <p:cViewPr varScale="1">
        <p:scale>
          <a:sx n="77" d="100"/>
          <a:sy n="77" d="100"/>
        </p:scale>
        <p:origin x="1203" y="6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4" Type="http://schemas.openxmlformats.org/officeDocument/2006/relationships/tags" Target="tags/tag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625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625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38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626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626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626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A197A517-E4E4-42E7-96E3-9238FA1701D5}"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8435" name="Rectangle 2"/>
          <p:cNvSpPr>
            <a:spLocks noGrp="1" noRot="1" noChangeAspect="1" noTextEdit="1"/>
          </p:cNvSpPr>
          <p:nvPr>
            <p:ph type="sldImg"/>
          </p:nvPr>
        </p:nvSpPr>
        <p:spPr/>
      </p:sp>
      <p:sp>
        <p:nvSpPr>
          <p:cNvPr id="18436" name="Rectangle 3"/>
          <p:cNvSpPr>
            <a:spLocks noGrp="1"/>
          </p:cNvSpPr>
          <p:nvPr>
            <p:ph type="body" idx="1"/>
          </p:nvPr>
        </p:nvSpPr>
        <p:spPr/>
        <p:txBody>
          <a:bodyPr wrap="square" lIns="91440" tIns="45720" rIns="91440" bIns="45720" anchor="t" anchorCtr="0"/>
          <a:p>
            <a:pPr lvl="0" eaLnBrk="1" hangingPunct="1"/>
            <a:r>
              <a:rPr lang="en-US" altLang="zh-CN" b="1" dirty="0">
                <a:sym typeface="Webdings" panose="05030102010509060703" pitchFamily="18" charset="2"/>
              </a:rPr>
              <a:t>Preliminaries:</a:t>
            </a:r>
            <a:r>
              <a:rPr lang="zh-CN" altLang="en-US" b="1" dirty="0">
                <a:sym typeface="Webdings" panose="05030102010509060703" pitchFamily="18" charset="2"/>
              </a:rPr>
              <a:t>预备的</a:t>
            </a:r>
            <a:r>
              <a:rPr lang="en-US" altLang="zh-CN" b="1" dirty="0">
                <a:sym typeface="Webdings" panose="05030102010509060703" pitchFamily="18" charset="2"/>
              </a:rPr>
              <a:t>, </a:t>
            </a:r>
            <a:r>
              <a:rPr lang="zh-CN" altLang="en-US" b="1" dirty="0">
                <a:sym typeface="Webdings" panose="05030102010509060703" pitchFamily="18" charset="2"/>
              </a:rPr>
              <a:t>初步的</a:t>
            </a:r>
            <a:endParaRPr lang="zh-CN" altLang="en-US" b="1" dirty="0">
              <a:sym typeface="Webdings" panose="05030102010509060703" pitchFamily="18" charset="2"/>
            </a:endParaRPr>
          </a:p>
          <a:p>
            <a:pPr lvl="0" eaLnBrk="1" hangingPunct="1"/>
            <a:r>
              <a:rPr lang="en-US" altLang="zh-CN" b="1" dirty="0">
                <a:sym typeface="Webdings" panose="05030102010509060703" pitchFamily="18" charset="2"/>
              </a:rPr>
              <a:t>In many appl, we need sort data in some order, there are diif sort algorithms for diff situations, the most thing we concern is effici. In this chapter, all sort algs are rep by this func.</a:t>
            </a:r>
            <a:endParaRPr lang="en-US" altLang="zh-CN" b="1" dirty="0">
              <a:sym typeface="Webdings" panose="05030102010509060703" pitchFamily="18" charset="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p:txBody>
          <a:bodyPr wrap="square" lIns="91440" tIns="45720" rIns="91440" bIns="45720" anchor="t" anchorCtr="0"/>
          <a:p>
            <a:pPr lvl="0"/>
            <a:r>
              <a:rPr lang="zh-CN" altLang="en-US" dirty="0"/>
              <a:t>归并排序中随机地将数据划分成两个集合，各自排好序后再合并，如果能保证划分的结果是一个集合的元素比另一个集合的元素都小，合并的过程就简单了，还不用额外的存储空间。</a:t>
            </a:r>
            <a:endParaRPr lang="en-US" altLang="zh-CN" dirty="0"/>
          </a:p>
          <a:p>
            <a:pPr lvl="0"/>
            <a:r>
              <a:rPr lang="zh-CN" altLang="en-US" dirty="0"/>
              <a:t>按照相比枢轴大小的关系将集合划分为两部分</a:t>
            </a:r>
            <a:endParaRPr lang="zh-CN" altLang="en-US" dirty="0"/>
          </a:p>
        </p:txBody>
      </p:sp>
      <p:sp>
        <p:nvSpPr>
          <p:cNvPr id="419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44035" name="Rectangle 2"/>
          <p:cNvSpPr>
            <a:spLocks noGrp="1" noRot="1" noChangeAspect="1" noTextEdit="1"/>
          </p:cNvSpPr>
          <p:nvPr>
            <p:ph type="sldImg"/>
          </p:nvPr>
        </p:nvSpPr>
        <p:spPr/>
      </p:sp>
      <p:sp>
        <p:nvSpPr>
          <p:cNvPr id="44036" name="Rectangle 3"/>
          <p:cNvSpPr>
            <a:spLocks noGrp="1"/>
          </p:cNvSpPr>
          <p:nvPr>
            <p:ph type="body" idx="1"/>
          </p:nvPr>
        </p:nvSpPr>
        <p:spPr/>
        <p:txBody>
          <a:bodyPr wrap="square" lIns="91440" tIns="45720" rIns="91440" bIns="45720" anchor="t" anchorCtr="0"/>
          <a:p>
            <a:pPr lvl="0" eaLnBrk="1" hangingPunct="1"/>
            <a:r>
              <a:rPr lang="en-US" altLang="zh-CN" dirty="0"/>
              <a:t>11.18</a:t>
            </a:r>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46083" name="Rectangle 2"/>
          <p:cNvSpPr>
            <a:spLocks noGrp="1" noRot="1" noChangeAspect="1" noTextEdit="1"/>
          </p:cNvSpPr>
          <p:nvPr>
            <p:ph type="sldImg"/>
          </p:nvPr>
        </p:nvSpPr>
        <p:spPr/>
      </p:sp>
      <p:sp>
        <p:nvSpPr>
          <p:cNvPr id="46084" name="Rectangle 3"/>
          <p:cNvSpPr>
            <a:spLocks noGrp="1"/>
          </p:cNvSpPr>
          <p:nvPr>
            <p:ph type="body" idx="1"/>
          </p:nvPr>
        </p:nvSpPr>
        <p:spPr/>
        <p:txBody>
          <a:bodyPr wrap="square" lIns="91440" tIns="45720" rIns="91440" bIns="45720" anchor="t" anchorCtr="0"/>
          <a:p>
            <a:pPr lvl="0" eaLnBrk="1" hangingPunct="1"/>
            <a:r>
              <a:rPr lang="en-US" altLang="zh-CN" b="1" dirty="0">
                <a:sym typeface="Wingdings" panose="05000000000000000000" pitchFamily="2" charset="2"/>
              </a:rPr>
              <a:t>Maneuver: </a:t>
            </a:r>
            <a:r>
              <a:rPr lang="zh-CN" altLang="en-US" b="1" dirty="0">
                <a:sym typeface="Wingdings" panose="05000000000000000000" pitchFamily="2" charset="2"/>
              </a:rPr>
              <a:t>机动</a:t>
            </a:r>
            <a:endParaRPr lang="zh-CN" altLang="en-US" b="1" dirty="0">
              <a:sym typeface="Wingdings" panose="05000000000000000000" pitchFamily="2" charset="2"/>
            </a:endParaRPr>
          </a:p>
          <a:p>
            <a:pPr lvl="0" eaLnBrk="1" hangingPunct="1"/>
            <a:endParaRPr lang="zh-CN" altLang="en-US" b="1" dirty="0">
              <a:sym typeface="Wingdings" panose="05000000000000000000" pitchFamily="2" charset="2"/>
            </a:endParaRPr>
          </a:p>
          <a:p>
            <a:pPr lvl="0" eaLnBrk="1" hangingPunct="1"/>
            <a:r>
              <a:rPr lang="en-US" altLang="zh-CN" b="1" dirty="0">
                <a:sym typeface="Wingdings" panose="05000000000000000000" pitchFamily="2" charset="2"/>
              </a:rPr>
              <a:t>Median</a:t>
            </a:r>
            <a:r>
              <a:rPr lang="zh-CN" altLang="en-US" b="1" dirty="0">
                <a:sym typeface="Wingdings" panose="05000000000000000000" pitchFamily="2" charset="2"/>
              </a:rPr>
              <a:t>：中央</a:t>
            </a:r>
            <a:endParaRPr lang="zh-CN" altLang="en-US" b="1" dirty="0">
              <a:sym typeface="Wingdings" panose="05000000000000000000" pitchFamily="2" charset="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p:txBody>
          <a:bodyPr wrap="square" lIns="91440" tIns="45720" rIns="91440" bIns="45720" anchor="t" anchorCtr="0"/>
          <a:p>
            <a:pPr lvl="0"/>
            <a:r>
              <a:rPr lang="zh-CN" altLang="en-US" dirty="0"/>
              <a:t>对三个元素的选择排序</a:t>
            </a:r>
            <a:endParaRPr lang="en-US" altLang="zh-CN" dirty="0"/>
          </a:p>
          <a:p>
            <a:pPr lvl="0"/>
            <a:r>
              <a:rPr lang="en-US" altLang="zh-CN" dirty="0"/>
              <a:t>A[Right]</a:t>
            </a:r>
            <a:r>
              <a:rPr lang="zh-CN" altLang="en-US" dirty="0"/>
              <a:t>肯定比枢轴</a:t>
            </a:r>
            <a:r>
              <a:rPr lang="en-US" altLang="zh-CN" dirty="0"/>
              <a:t>A[Center]</a:t>
            </a:r>
            <a:r>
              <a:rPr lang="zh-CN" altLang="en-US" dirty="0"/>
              <a:t>大，并且位于枢轴右侧，因此不需要参与后续的放枢轴左右的比较过程中</a:t>
            </a:r>
            <a:endParaRPr lang="zh-CN" altLang="en-US" dirty="0"/>
          </a:p>
        </p:txBody>
      </p:sp>
      <p:sp>
        <p:nvSpPr>
          <p:cNvPr id="491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p:txBody>
          <a:bodyPr wrap="square" lIns="91440" tIns="45720" rIns="91440" bIns="45720" anchor="t" anchorCtr="0"/>
          <a:p>
            <a:pPr lvl="0"/>
            <a:r>
              <a:rPr lang="en-US" altLang="zh-CN" dirty="0"/>
              <a:t>T(N)/(N+1)=T(1)/2+2c*sum_{i=3}^{N+1}(1/i)</a:t>
            </a:r>
            <a:r>
              <a:rPr lang="zh-CN" altLang="en-US" dirty="0"/>
              <a:t>约等于</a:t>
            </a:r>
            <a:r>
              <a:rPr lang="en-US" altLang="zh-CN" dirty="0"/>
              <a:t>log_e(N+1)+\gama-3/2</a:t>
            </a:r>
            <a:endParaRPr lang="en-US" altLang="zh-CN" dirty="0"/>
          </a:p>
          <a:p>
            <a:pPr lvl="0"/>
            <a:r>
              <a:rPr lang="zh-CN" altLang="en-US" dirty="0"/>
              <a:t>具体的迭代过程参考教材</a:t>
            </a:r>
            <a:r>
              <a:rPr lang="en-US" altLang="zh-CN" dirty="0"/>
              <a:t>242-245</a:t>
            </a:r>
            <a:r>
              <a:rPr lang="zh-CN" altLang="en-US" dirty="0"/>
              <a:t>页（中文版</a:t>
            </a:r>
            <a:r>
              <a:rPr lang="en-US" altLang="zh-CN" dirty="0"/>
              <a:t>192-194</a:t>
            </a:r>
            <a:r>
              <a:rPr lang="zh-CN" altLang="en-US" dirty="0"/>
              <a:t>页）</a:t>
            </a:r>
            <a:endParaRPr lang="zh-CN" altLang="en-US" dirty="0"/>
          </a:p>
        </p:txBody>
      </p:sp>
      <p:sp>
        <p:nvSpPr>
          <p:cNvPr id="522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p:txBody>
          <a:bodyPr wrap="square" lIns="91440" tIns="45720" rIns="91440" bIns="45720" anchor="t" anchorCtr="0"/>
          <a:p>
            <a:pPr lvl="0"/>
            <a:r>
              <a:rPr lang="zh-CN" altLang="en-US" dirty="0"/>
              <a:t>最坏情况是，每两个元素对调，需要</a:t>
            </a:r>
            <a:r>
              <a:rPr lang="en-US" altLang="zh-CN" dirty="0"/>
              <a:t>3</a:t>
            </a:r>
            <a:r>
              <a:rPr lang="zh-CN" altLang="en-US" dirty="0"/>
              <a:t>次移动，共需要</a:t>
            </a:r>
            <a:r>
              <a:rPr lang="en-US" altLang="zh-CN" dirty="0"/>
              <a:t>3N/2</a:t>
            </a:r>
            <a:r>
              <a:rPr lang="zh-CN" altLang="en-US" dirty="0"/>
              <a:t>次移动</a:t>
            </a:r>
            <a:endParaRPr lang="zh-CN" altLang="en-US" dirty="0"/>
          </a:p>
        </p:txBody>
      </p:sp>
      <p:sp>
        <p:nvSpPr>
          <p:cNvPr id="542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p:txBody>
          <a:bodyPr wrap="square" lIns="91440" tIns="45720" rIns="91440" bIns="45720" anchor="t" anchorCtr="0"/>
          <a:p>
            <a:pPr lvl="0"/>
            <a:r>
              <a:rPr lang="zh-CN" altLang="en-US" dirty="0"/>
              <a:t>空间换时间</a:t>
            </a:r>
            <a:endParaRPr lang="zh-CN" altLang="en-US" dirty="0"/>
          </a:p>
        </p:txBody>
      </p:sp>
      <p:sp>
        <p:nvSpPr>
          <p:cNvPr id="563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58371" name="Rectangle 2"/>
          <p:cNvSpPr>
            <a:spLocks noGrp="1" noRot="1" noChangeAspect="1" noTextEdit="1"/>
          </p:cNvSpPr>
          <p:nvPr>
            <p:ph type="sldImg"/>
          </p:nvPr>
        </p:nvSpPr>
        <p:spPr/>
      </p:sp>
      <p:sp>
        <p:nvSpPr>
          <p:cNvPr id="58372" name="Rectangle 3"/>
          <p:cNvSpPr>
            <a:spLocks noGrp="1"/>
          </p:cNvSpPr>
          <p:nvPr>
            <p:ph type="body" idx="1"/>
          </p:nvPr>
        </p:nvSpPr>
        <p:spPr/>
        <p:txBody>
          <a:bodyPr wrap="square" lIns="91440" tIns="45720" rIns="91440" bIns="45720" anchor="t" anchorCtr="0"/>
          <a:p>
            <a:pPr lvl="0" eaLnBrk="1" hangingPunct="1"/>
            <a:r>
              <a:rPr lang="zh-CN" altLang="en-US" dirty="0"/>
              <a:t>比如</a:t>
            </a:r>
            <a:r>
              <a:rPr lang="en-US" altLang="zh-CN" dirty="0"/>
              <a:t>abcd</a:t>
            </a:r>
            <a:r>
              <a:rPr lang="zh-CN" altLang="en-US" dirty="0"/>
              <a:t>和</a:t>
            </a:r>
            <a:r>
              <a:rPr lang="en-US" altLang="zh-CN" dirty="0"/>
              <a:t>abek</a:t>
            </a:r>
            <a:r>
              <a:rPr lang="zh-CN" altLang="en-US" dirty="0"/>
              <a:t>这两个字符串，前一个比后一个小</a:t>
            </a:r>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p:txBody>
          <a:bodyPr wrap="square" lIns="91440" tIns="45720" rIns="91440" bIns="45720" anchor="t" anchorCtr="0"/>
          <a:p>
            <a:pPr lvl="0"/>
            <a:r>
              <a:rPr lang="zh-CN" altLang="en-US" dirty="0"/>
              <a:t>高位优先</a:t>
            </a:r>
            <a:endParaRPr lang="zh-CN" altLang="en-US" dirty="0"/>
          </a:p>
        </p:txBody>
      </p:sp>
      <p:sp>
        <p:nvSpPr>
          <p:cNvPr id="604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p:txBody>
          <a:bodyPr wrap="square" lIns="91440" tIns="45720" rIns="91440" bIns="45720" anchor="t" anchorCtr="0"/>
          <a:p>
            <a:pPr lvl="0"/>
            <a:r>
              <a:rPr lang="zh-CN" altLang="en-US" dirty="0"/>
              <a:t>低位优先</a:t>
            </a:r>
            <a:endParaRPr lang="zh-CN" altLang="en-US" dirty="0"/>
          </a:p>
        </p:txBody>
      </p:sp>
      <p:sp>
        <p:nvSpPr>
          <p:cNvPr id="624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20483" name="Rectangle 2"/>
          <p:cNvSpPr>
            <a:spLocks noGrp="1" noRot="1" noChangeAspect="1" noTextEdit="1"/>
          </p:cNvSpPr>
          <p:nvPr>
            <p:ph type="sldImg"/>
          </p:nvPr>
        </p:nvSpPr>
        <p:spPr/>
      </p:sp>
      <p:sp>
        <p:nvSpPr>
          <p:cNvPr id="20484" name="Rectangle 3"/>
          <p:cNvSpPr>
            <a:spLocks noGrp="1"/>
          </p:cNvSpPr>
          <p:nvPr>
            <p:ph type="body" idx="1"/>
          </p:nvPr>
        </p:nvSpPr>
        <p:spPr/>
        <p:txBody>
          <a:bodyPr wrap="square" lIns="91440" tIns="45720" rIns="91440" bIns="45720" anchor="t" anchorCtr="0"/>
          <a:p>
            <a:pPr lvl="0" eaLnBrk="1" hangingPunct="1"/>
            <a:r>
              <a:rPr lang="zh-CN" altLang="en-US" dirty="0"/>
              <a:t>把集合划分成两部分：已排序部分和未排序部分。插入排序算法：从未排序部分中抽取一个元素插入到已排序部分（利用序的传递性），此消彼长直到未排序部分为空。回想一下，小顶堆中插入新元素的上滤过程是一个叶到根路径上有序序列的插入过程。</a:t>
            </a:r>
            <a:endParaRPr lang="en-US" altLang="zh-CN" dirty="0"/>
          </a:p>
          <a:p>
            <a:pPr lvl="0" eaLnBrk="1" hangingPunct="1"/>
            <a:r>
              <a:rPr lang="en-US" altLang="zh-CN" dirty="0"/>
              <a:t>1</a:t>
            </a:r>
            <a:r>
              <a:rPr lang="en-US" altLang="zh-CN" baseline="30000" dirty="0"/>
              <a:t>st</a:t>
            </a:r>
            <a:r>
              <a:rPr lang="en-US" altLang="zh-CN" dirty="0"/>
              <a:t>, we introduce a simple sort alg, in this alg we contly insert data into a sorted seq of data, it is just like playing card</a:t>
            </a:r>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rPr>
            </a:fld>
            <a:endParaRPr lang="zh-CN" altLang="en-US" dirty="0">
              <a:solidFill>
                <a:srgbClr val="000000"/>
              </a:solidFill>
            </a:endParaRPr>
          </a:p>
        </p:txBody>
      </p:sp>
      <p:sp>
        <p:nvSpPr>
          <p:cNvPr id="66563" name="Rectangle 2"/>
          <p:cNvSpPr>
            <a:spLocks noGrp="1" noRot="1" noChangeAspect="1" noTextEdit="1"/>
          </p:cNvSpPr>
          <p:nvPr>
            <p:ph type="sldImg"/>
          </p:nvPr>
        </p:nvSpPr>
        <p:spPr/>
      </p:sp>
      <p:sp>
        <p:nvSpPr>
          <p:cNvPr id="66564" name="Rectangle 3"/>
          <p:cNvSpPr>
            <a:spLocks noGrp="1"/>
          </p:cNvSpPr>
          <p:nvPr>
            <p:ph type="body" idx="1"/>
          </p:nvPr>
        </p:nvSpPr>
        <p:spPr/>
        <p:txBody>
          <a:bodyPr wrap="square" lIns="91440" tIns="45720" rIns="91440" bIns="45720" anchor="t" anchorCtr="0"/>
          <a:p>
            <a:pPr lvl="0" eaLnBrk="1" hangingPunct="1"/>
            <a:r>
              <a:rPr lang="en-US" altLang="zh-CN" dirty="0"/>
              <a:t>2005</a:t>
            </a:r>
            <a:endParaRPr lang="en-US" altLang="zh-CN" dirty="0"/>
          </a:p>
          <a:p>
            <a:pPr lvl="0" eaLnBrk="1" hangingPunct="1"/>
            <a:r>
              <a:rPr lang="zh-CN" altLang="en-US" dirty="0"/>
              <a:t>建立一个堆需要从</a:t>
            </a:r>
            <a:r>
              <a:rPr lang="en-US" altLang="zh-CN" dirty="0"/>
              <a:t>n/2</a:t>
            </a:r>
            <a:r>
              <a:rPr lang="zh-CN" altLang="en-US" dirty="0"/>
              <a:t>下标的元素开始减小，直到根节点</a:t>
            </a:r>
            <a:endParaRPr lang="en-US" altLang="zh-CN" dirty="0"/>
          </a:p>
          <a:p>
            <a:pPr lvl="0" eaLnBrk="1" hangingPunct="1"/>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rPr>
            </a:fld>
            <a:endParaRPr lang="zh-CN" altLang="en-US" dirty="0">
              <a:solidFill>
                <a:srgbClr val="000000"/>
              </a:solidFill>
            </a:endParaRPr>
          </a:p>
        </p:txBody>
      </p:sp>
      <p:sp>
        <p:nvSpPr>
          <p:cNvPr id="68611" name="Rectangle 2"/>
          <p:cNvSpPr>
            <a:spLocks noGrp="1" noRot="1" noChangeAspect="1" noTextEdit="1"/>
          </p:cNvSpPr>
          <p:nvPr>
            <p:ph type="sldImg"/>
          </p:nvPr>
        </p:nvSpPr>
        <p:spPr/>
      </p:sp>
      <p:sp>
        <p:nvSpPr>
          <p:cNvPr id="68612" name="Rectangle 3"/>
          <p:cNvSpPr>
            <a:spLocks noGrp="1"/>
          </p:cNvSpPr>
          <p:nvPr>
            <p:ph type="body" idx="1"/>
          </p:nvPr>
        </p:nvSpPr>
        <p:spPr/>
        <p:txBody>
          <a:bodyPr wrap="square" lIns="91440" tIns="45720" rIns="91440" bIns="45720" anchor="t" anchorCtr="0"/>
          <a:p>
            <a:pPr lvl="0" eaLnBrk="1" hangingPunct="1"/>
            <a:r>
              <a:rPr lang="en-US" altLang="zh-CN" dirty="0"/>
              <a:t>2005</a:t>
            </a:r>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rPr>
            </a:fld>
            <a:endParaRPr lang="zh-CN" altLang="en-US" dirty="0">
              <a:solidFill>
                <a:srgbClr val="000000"/>
              </a:solidFill>
            </a:endParaRPr>
          </a:p>
        </p:txBody>
      </p:sp>
      <p:sp>
        <p:nvSpPr>
          <p:cNvPr id="70659" name="Rectangle 2"/>
          <p:cNvSpPr>
            <a:spLocks noGrp="1" noRot="1" noChangeAspect="1" noTextEdit="1"/>
          </p:cNvSpPr>
          <p:nvPr>
            <p:ph type="sldImg"/>
          </p:nvPr>
        </p:nvSpPr>
        <p:spPr/>
      </p:sp>
      <p:sp>
        <p:nvSpPr>
          <p:cNvPr id="70660" name="Rectangle 3"/>
          <p:cNvSpPr>
            <a:spLocks noGrp="1"/>
          </p:cNvSpPr>
          <p:nvPr>
            <p:ph type="body" idx="1"/>
          </p:nvPr>
        </p:nvSpPr>
        <p:spPr/>
        <p:txBody>
          <a:bodyPr wrap="square" lIns="91440" tIns="45720" rIns="91440" bIns="45720" anchor="t" anchorCtr="0"/>
          <a:p>
            <a:pPr lvl="0" eaLnBrk="1" hangingPunct="1"/>
            <a:r>
              <a:rPr lang="en-US" altLang="zh-CN" dirty="0"/>
              <a:t>2005</a:t>
            </a:r>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rPr>
            </a:fld>
            <a:endParaRPr lang="zh-CN" altLang="en-US" dirty="0">
              <a:solidFill>
                <a:srgbClr val="000000"/>
              </a:solidFill>
            </a:endParaRPr>
          </a:p>
        </p:txBody>
      </p:sp>
      <p:sp>
        <p:nvSpPr>
          <p:cNvPr id="72707" name="Rectangle 2"/>
          <p:cNvSpPr>
            <a:spLocks noGrp="1" noRot="1" noChangeAspect="1" noTextEdit="1"/>
          </p:cNvSpPr>
          <p:nvPr>
            <p:ph type="sldImg"/>
          </p:nvPr>
        </p:nvSpPr>
        <p:spPr/>
      </p:sp>
      <p:sp>
        <p:nvSpPr>
          <p:cNvPr id="72708" name="Rectangle 3"/>
          <p:cNvSpPr>
            <a:spLocks noGrp="1"/>
          </p:cNvSpPr>
          <p:nvPr>
            <p:ph type="body" idx="1"/>
          </p:nvPr>
        </p:nvSpPr>
        <p:spPr/>
        <p:txBody>
          <a:bodyPr wrap="square" lIns="91440" tIns="45720" rIns="91440" bIns="45720" anchor="t" anchorCtr="0"/>
          <a:p>
            <a:pPr lvl="0" eaLnBrk="1" hangingPunct="1"/>
            <a:r>
              <a:rPr lang="en-US" altLang="zh-CN" dirty="0"/>
              <a:t>2005</a:t>
            </a:r>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rPr>
            </a:fld>
            <a:endParaRPr lang="zh-CN" altLang="en-US" dirty="0">
              <a:solidFill>
                <a:srgbClr val="000000"/>
              </a:solidFill>
            </a:endParaRPr>
          </a:p>
        </p:txBody>
      </p:sp>
      <p:sp>
        <p:nvSpPr>
          <p:cNvPr id="74755" name="Rectangle 2"/>
          <p:cNvSpPr>
            <a:spLocks noGrp="1" noRot="1" noChangeAspect="1" noTextEdit="1"/>
          </p:cNvSpPr>
          <p:nvPr>
            <p:ph type="sldImg"/>
          </p:nvPr>
        </p:nvSpPr>
        <p:spPr/>
      </p:sp>
      <p:sp>
        <p:nvSpPr>
          <p:cNvPr id="74756" name="Rectangle 3"/>
          <p:cNvSpPr>
            <a:spLocks noGrp="1"/>
          </p:cNvSpPr>
          <p:nvPr>
            <p:ph type="body" idx="1"/>
          </p:nvPr>
        </p:nvSpPr>
        <p:spPr/>
        <p:txBody>
          <a:bodyPr wrap="square" lIns="91440" tIns="45720" rIns="91440" bIns="45720" anchor="t" anchorCtr="0"/>
          <a:p>
            <a:pPr lvl="0" eaLnBrk="1" hangingPunct="1"/>
            <a:r>
              <a:rPr lang="en-US" altLang="zh-CN" dirty="0"/>
              <a:t>2005</a:t>
            </a:r>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77827" name="Rectangle 2"/>
          <p:cNvSpPr>
            <a:spLocks noGrp="1" noRot="1" noChangeAspect="1" noTextEdit="1"/>
          </p:cNvSpPr>
          <p:nvPr>
            <p:ph type="sldImg"/>
          </p:nvPr>
        </p:nvSpPr>
        <p:spPr/>
      </p:sp>
      <p:sp>
        <p:nvSpPr>
          <p:cNvPr id="77828" name="Rectangle 3"/>
          <p:cNvSpPr>
            <a:spLocks noGrp="1"/>
          </p:cNvSpPr>
          <p:nvPr>
            <p:ph type="body" idx="1"/>
          </p:nvPr>
        </p:nvSpPr>
        <p:spPr/>
        <p:txBody>
          <a:bodyPr wrap="square" lIns="91440" tIns="45720" rIns="91440" bIns="45720" anchor="t" anchorCtr="0"/>
          <a:p>
            <a:pPr lvl="0" eaLnBrk="1" hangingPunct="1"/>
            <a:r>
              <a:rPr lang="en-US" altLang="zh-CN" dirty="0"/>
              <a:t>2005</a:t>
            </a:r>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p:txBody>
          <a:bodyPr wrap="square" lIns="91440" tIns="45720" rIns="91440" bIns="45720" anchor="t" anchorCtr="0"/>
          <a:p>
            <a:pPr lvl="0"/>
            <a:r>
              <a:rPr lang="zh-CN" altLang="en-US" dirty="0"/>
              <a:t>交换了</a:t>
            </a:r>
            <a:r>
              <a:rPr lang="en-US" altLang="zh-CN" dirty="0"/>
              <a:t>(34,8)</a:t>
            </a:r>
            <a:r>
              <a:rPr lang="zh-CN" altLang="en-US" dirty="0"/>
              <a:t>的顺序并不会影响</a:t>
            </a:r>
            <a:r>
              <a:rPr lang="en-US" altLang="zh-CN" dirty="0"/>
              <a:t>(34,51)</a:t>
            </a:r>
            <a:r>
              <a:rPr lang="zh-CN" altLang="en-US" dirty="0"/>
              <a:t>的顺序，所以有多少逆序对，选择排序就要交换多少次</a:t>
            </a:r>
            <a:endParaRPr lang="en-US" altLang="zh-CN" dirty="0"/>
          </a:p>
          <a:p>
            <a:pPr lvl="0"/>
            <a:r>
              <a:rPr lang="zh-CN" altLang="en-US" dirty="0"/>
              <a:t>一个序列中的逆序数最多有多少个？</a:t>
            </a:r>
            <a:r>
              <a:rPr lang="en-US" altLang="zh-CN" dirty="0"/>
              <a:t>O(N^2)</a:t>
            </a:r>
            <a:endParaRPr lang="en-US" altLang="zh-CN" dirty="0"/>
          </a:p>
          <a:p>
            <a:pPr lvl="0"/>
            <a:r>
              <a:rPr lang="zh-CN" altLang="en-US" dirty="0"/>
              <a:t>算法还有</a:t>
            </a:r>
            <a:r>
              <a:rPr lang="en-US" altLang="zh-CN" dirty="0"/>
              <a:t>O(N)</a:t>
            </a:r>
            <a:r>
              <a:rPr lang="zh-CN" altLang="en-US" dirty="0"/>
              <a:t>项其他操作</a:t>
            </a:r>
            <a:endParaRPr lang="zh-CN" altLang="en-US" dirty="0"/>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p:txBody>
          <a:bodyPr wrap="square" lIns="91440" tIns="45720" rIns="91440" bIns="45720" anchor="t" anchorCtr="0"/>
          <a:p>
            <a:pPr lvl="0"/>
            <a:r>
              <a:rPr lang="zh-CN" altLang="en-US" dirty="0"/>
              <a:t>任何一个长为</a:t>
            </a:r>
            <a:r>
              <a:rPr lang="en-US" altLang="zh-CN" dirty="0"/>
              <a:t>N</a:t>
            </a:r>
            <a:r>
              <a:rPr lang="zh-CN" altLang="en-US" dirty="0"/>
              <a:t>的序列和它的逆序序列的逆序数之和为</a:t>
            </a:r>
            <a:r>
              <a:rPr lang="en-US" altLang="zh-CN" dirty="0"/>
              <a:t>N(N-1)/2</a:t>
            </a:r>
            <a:r>
              <a:rPr lang="zh-CN" altLang="en-US" dirty="0"/>
              <a:t>，所以平均情况就是</a:t>
            </a:r>
            <a:r>
              <a:rPr lang="en-US" altLang="zh-CN" dirty="0"/>
              <a:t>N(N-1)/4</a:t>
            </a:r>
            <a:endParaRPr lang="en-US" altLang="zh-CN" dirty="0"/>
          </a:p>
          <a:p>
            <a:pPr lvl="0"/>
            <a:r>
              <a:rPr lang="zh-CN" altLang="en-US" dirty="0"/>
              <a:t>对于一个序列</a:t>
            </a:r>
            <a:r>
              <a:rPr lang="en-US" altLang="zh-CN" dirty="0"/>
              <a:t>4</a:t>
            </a:r>
            <a:r>
              <a:rPr lang="zh-CN" altLang="en-US" dirty="0"/>
              <a:t>，</a:t>
            </a:r>
            <a:r>
              <a:rPr lang="en-US" altLang="zh-CN" dirty="0"/>
              <a:t>3</a:t>
            </a:r>
            <a:r>
              <a:rPr lang="zh-CN" altLang="en-US" dirty="0"/>
              <a:t>，</a:t>
            </a:r>
            <a:r>
              <a:rPr lang="en-US" altLang="zh-CN" dirty="0"/>
              <a:t>2</a:t>
            </a:r>
            <a:r>
              <a:rPr lang="zh-CN" altLang="en-US" dirty="0"/>
              <a:t>，</a:t>
            </a:r>
            <a:r>
              <a:rPr lang="en-US" altLang="zh-CN" dirty="0"/>
              <a:t>1</a:t>
            </a:r>
            <a:r>
              <a:rPr lang="zh-CN" altLang="en-US" dirty="0"/>
              <a:t>有</a:t>
            </a:r>
            <a:r>
              <a:rPr lang="en-US" altLang="zh-CN" dirty="0"/>
              <a:t>4</a:t>
            </a:r>
            <a:r>
              <a:rPr lang="zh-CN" altLang="en-US" dirty="0"/>
              <a:t>*</a:t>
            </a:r>
            <a:r>
              <a:rPr lang="en-US" altLang="zh-CN" dirty="0"/>
              <a:t>3/2=6</a:t>
            </a:r>
            <a:r>
              <a:rPr lang="zh-CN" altLang="en-US" dirty="0"/>
              <a:t>个逆序对</a:t>
            </a:r>
            <a:endParaRPr lang="en-US" altLang="zh-CN" dirty="0"/>
          </a:p>
          <a:p>
            <a:pPr lvl="0"/>
            <a:r>
              <a:rPr lang="zh-CN" altLang="en-US" dirty="0"/>
              <a:t>注意：这是对平均情况，对于最好情况（接近有序序列）插入排序的时间复杂性接近线性</a:t>
            </a:r>
            <a:endParaRPr lang="zh-CN" altLang="en-US" dirty="0"/>
          </a:p>
        </p:txBody>
      </p:sp>
      <p:sp>
        <p:nvSpPr>
          <p:cNvPr id="24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26627" name="Rectangle 2"/>
          <p:cNvSpPr>
            <a:spLocks noGrp="1" noRot="1" noChangeAspect="1" noTextEdit="1"/>
          </p:cNvSpPr>
          <p:nvPr>
            <p:ph type="sldImg"/>
          </p:nvPr>
        </p:nvSpPr>
        <p:spPr/>
      </p:sp>
      <p:sp>
        <p:nvSpPr>
          <p:cNvPr id="26628" name="Rectangle 3"/>
          <p:cNvSpPr>
            <a:spLocks noGrp="1"/>
          </p:cNvSpPr>
          <p:nvPr>
            <p:ph type="body" idx="1"/>
          </p:nvPr>
        </p:nvSpPr>
        <p:spPr/>
        <p:txBody>
          <a:bodyPr wrap="square" lIns="91440" tIns="45720" rIns="91440" bIns="45720" anchor="t" anchorCtr="0"/>
          <a:p>
            <a:pPr lvl="0" eaLnBrk="1" hangingPunct="1"/>
            <a:r>
              <a:rPr lang="zh-CN" altLang="en-US" dirty="0"/>
              <a:t>每次交换会较少一些逆序对，也可能会增加一些逆序对，但减少的更多。比如</a:t>
            </a:r>
            <a:r>
              <a:rPr lang="en-US" altLang="zh-CN" dirty="0"/>
              <a:t>7,2,3,4,5,6</a:t>
            </a:r>
            <a:r>
              <a:rPr lang="zh-CN" altLang="en-US" dirty="0"/>
              <a:t>中，</a:t>
            </a:r>
            <a:r>
              <a:rPr lang="en-US" altLang="zh-CN" dirty="0"/>
              <a:t>7</a:t>
            </a:r>
            <a:r>
              <a:rPr lang="zh-CN" altLang="en-US" dirty="0"/>
              <a:t>，</a:t>
            </a:r>
            <a:r>
              <a:rPr lang="en-US" altLang="zh-CN" dirty="0"/>
              <a:t>6</a:t>
            </a:r>
            <a:r>
              <a:rPr lang="zh-CN" altLang="en-US" dirty="0"/>
              <a:t>调换，（</a:t>
            </a:r>
            <a:r>
              <a:rPr lang="en-US" altLang="zh-CN" dirty="0"/>
              <a:t>7</a:t>
            </a:r>
            <a:r>
              <a:rPr lang="zh-CN" altLang="en-US" dirty="0"/>
              <a:t>，</a:t>
            </a:r>
            <a:r>
              <a:rPr lang="en-US" altLang="zh-CN" dirty="0"/>
              <a:t>2</a:t>
            </a:r>
            <a:r>
              <a:rPr lang="zh-CN" altLang="en-US" dirty="0"/>
              <a:t>）（</a:t>
            </a:r>
            <a:r>
              <a:rPr lang="en-US" altLang="zh-CN" dirty="0"/>
              <a:t>7</a:t>
            </a:r>
            <a:r>
              <a:rPr lang="zh-CN" altLang="en-US" dirty="0"/>
              <a:t>，</a:t>
            </a:r>
            <a:r>
              <a:rPr lang="en-US" altLang="zh-CN" dirty="0"/>
              <a:t>3</a:t>
            </a:r>
            <a:r>
              <a:rPr lang="zh-CN" altLang="en-US" dirty="0"/>
              <a:t>）（</a:t>
            </a:r>
            <a:r>
              <a:rPr lang="en-US" altLang="zh-CN" dirty="0"/>
              <a:t>7</a:t>
            </a:r>
            <a:r>
              <a:rPr lang="zh-CN" altLang="en-US" dirty="0"/>
              <a:t>，</a:t>
            </a:r>
            <a:r>
              <a:rPr lang="en-US" altLang="zh-CN" dirty="0"/>
              <a:t>4</a:t>
            </a:r>
            <a:r>
              <a:rPr lang="zh-CN" altLang="en-US" dirty="0"/>
              <a:t>）（</a:t>
            </a:r>
            <a:r>
              <a:rPr lang="en-US" altLang="zh-CN" dirty="0"/>
              <a:t>7</a:t>
            </a:r>
            <a:r>
              <a:rPr lang="zh-CN" altLang="en-US" dirty="0"/>
              <a:t>，</a:t>
            </a:r>
            <a:r>
              <a:rPr lang="en-US" altLang="zh-CN" dirty="0"/>
              <a:t>5</a:t>
            </a:r>
            <a:r>
              <a:rPr lang="zh-CN" altLang="en-US" dirty="0"/>
              <a:t>）会消失，（</a:t>
            </a:r>
            <a:r>
              <a:rPr lang="en-US" altLang="zh-CN" dirty="0"/>
              <a:t>6</a:t>
            </a:r>
            <a:r>
              <a:rPr lang="zh-CN" altLang="en-US" dirty="0"/>
              <a:t>，</a:t>
            </a:r>
            <a:r>
              <a:rPr lang="en-US" altLang="zh-CN" dirty="0"/>
              <a:t>2</a:t>
            </a:r>
            <a:r>
              <a:rPr lang="zh-CN" altLang="en-US" dirty="0"/>
              <a:t>）（</a:t>
            </a:r>
            <a:r>
              <a:rPr lang="en-US" altLang="zh-CN" dirty="0"/>
              <a:t>6</a:t>
            </a:r>
            <a:r>
              <a:rPr lang="zh-CN" altLang="en-US" dirty="0"/>
              <a:t>，</a:t>
            </a:r>
            <a:r>
              <a:rPr lang="en-US" altLang="zh-CN" dirty="0"/>
              <a:t>3</a:t>
            </a:r>
            <a:r>
              <a:rPr lang="zh-CN" altLang="en-US" dirty="0"/>
              <a:t>）（</a:t>
            </a:r>
            <a:r>
              <a:rPr lang="en-US" altLang="zh-CN" dirty="0"/>
              <a:t>6</a:t>
            </a:r>
            <a:r>
              <a:rPr lang="zh-CN" altLang="en-US" dirty="0"/>
              <a:t>，</a:t>
            </a:r>
            <a:r>
              <a:rPr lang="en-US" altLang="zh-CN" dirty="0"/>
              <a:t>4</a:t>
            </a:r>
            <a:r>
              <a:rPr lang="zh-CN" altLang="en-US" dirty="0"/>
              <a:t>）（</a:t>
            </a:r>
            <a:r>
              <a:rPr lang="en-US" altLang="zh-CN" dirty="0"/>
              <a:t>6</a:t>
            </a:r>
            <a:r>
              <a:rPr lang="zh-CN" altLang="en-US" dirty="0"/>
              <a:t>，</a:t>
            </a:r>
            <a:r>
              <a:rPr lang="en-US" altLang="zh-CN" dirty="0"/>
              <a:t>5</a:t>
            </a:r>
            <a:r>
              <a:rPr lang="zh-CN" altLang="en-US" dirty="0"/>
              <a:t>）会产生，消失和增加的逆序对互相抵消，但（</a:t>
            </a:r>
            <a:r>
              <a:rPr lang="en-US" altLang="zh-CN" dirty="0"/>
              <a:t>7</a:t>
            </a:r>
            <a:r>
              <a:rPr lang="zh-CN" altLang="en-US" dirty="0"/>
              <a:t>，</a:t>
            </a:r>
            <a:r>
              <a:rPr lang="en-US" altLang="zh-CN" dirty="0"/>
              <a:t>6</a:t>
            </a:r>
            <a:r>
              <a:rPr lang="zh-CN" altLang="en-US" dirty="0"/>
              <a:t>）这个逆序对消失了，并没有产生新的与之对应的逆序对</a:t>
            </a:r>
            <a:endParaRPr lang="en-US" altLang="zh-CN" dirty="0"/>
          </a:p>
          <a:p>
            <a:pPr lvl="0" eaLnBrk="1" hangingPunct="1"/>
            <a:r>
              <a:rPr lang="zh-CN" altLang="en-US" dirty="0"/>
              <a:t>每次排序都会减少很多逆序对数目，从而使最终的</a:t>
            </a:r>
            <a:r>
              <a:rPr lang="en-US" altLang="zh-CN" dirty="0"/>
              <a:t>1-</a:t>
            </a:r>
            <a:r>
              <a:rPr lang="zh-CN" altLang="en-US" dirty="0"/>
              <a:t>排序的时间复杂度接近线性</a:t>
            </a:r>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30723" name="Rectangle 2"/>
          <p:cNvSpPr>
            <a:spLocks noGrp="1" noRot="1" noChangeAspect="1" noTextEdit="1"/>
          </p:cNvSpPr>
          <p:nvPr>
            <p:ph type="sldImg"/>
          </p:nvPr>
        </p:nvSpPr>
        <p:spPr/>
      </p:sp>
      <p:sp>
        <p:nvSpPr>
          <p:cNvPr id="30724" name="Rectangle 3"/>
          <p:cNvSpPr>
            <a:spLocks noGrp="1"/>
          </p:cNvSpPr>
          <p:nvPr>
            <p:ph type="body" idx="1"/>
          </p:nvPr>
        </p:nvSpPr>
        <p:spPr/>
        <p:txBody>
          <a:bodyPr wrap="square" lIns="91440" tIns="45720" rIns="91440" bIns="45720" anchor="t" anchorCtr="0"/>
          <a:p>
            <a:pPr lvl="0" eaLnBrk="1" hangingPunct="1"/>
            <a:r>
              <a:rPr lang="en-US" altLang="zh-CN" b="1" dirty="0"/>
              <a:t>Conjectures:</a:t>
            </a:r>
            <a:r>
              <a:rPr lang="zh-CN" altLang="en-US" b="1" dirty="0"/>
              <a:t>推测</a:t>
            </a:r>
            <a:endParaRPr lang="en-US" altLang="zh-CN" b="1" dirty="0"/>
          </a:p>
          <a:p>
            <a:pPr lvl="0" eaLnBrk="1" hangingPunct="1"/>
            <a:r>
              <a:rPr lang="en-US" altLang="zh-CN" b="1" dirty="0"/>
              <a:t>Moderately</a:t>
            </a:r>
            <a:r>
              <a:rPr lang="zh-CN" altLang="en-US" b="1" dirty="0"/>
              <a:t>：适度地</a:t>
            </a:r>
            <a:endParaRPr lang="zh-CN" altLang="en-US"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33795" name="Rectangle 2"/>
          <p:cNvSpPr>
            <a:spLocks noGrp="1" noRot="1" noChangeAspect="1" noTextEdit="1"/>
          </p:cNvSpPr>
          <p:nvPr>
            <p:ph type="sldImg"/>
          </p:nvPr>
        </p:nvSpPr>
        <p:spPr/>
      </p:sp>
      <p:sp>
        <p:nvSpPr>
          <p:cNvPr id="33796" name="Rectangle 3"/>
          <p:cNvSpPr>
            <a:spLocks noGrp="1"/>
          </p:cNvSpPr>
          <p:nvPr>
            <p:ph type="body" idx="1"/>
          </p:nvPr>
        </p:nvSpPr>
        <p:spPr/>
        <p:txBody>
          <a:bodyPr wrap="square" lIns="91440" tIns="45720" rIns="91440" bIns="45720" anchor="t" anchorCtr="0"/>
          <a:p>
            <a:pPr lvl="0" eaLnBrk="1" hangingPunct="1"/>
            <a:r>
              <a:rPr lang="en-US" altLang="zh-CN" dirty="0"/>
              <a:t>10-25</a:t>
            </a:r>
            <a:endParaRPr lang="en-US" altLang="zh-CN" dirty="0"/>
          </a:p>
          <a:p>
            <a:pPr lvl="0" eaLnBrk="1" hangingPunct="1"/>
            <a:r>
              <a:rPr lang="en-US" altLang="zh-CN" dirty="0"/>
              <a:t>N/2-1</a:t>
            </a:r>
            <a:r>
              <a:rPr lang="zh-CN" altLang="en-US" dirty="0"/>
              <a:t>：书中有错</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p:txBody>
          <a:bodyPr wrap="square" lIns="91440" tIns="45720" rIns="91440" bIns="45720" anchor="t" anchorCtr="0"/>
          <a:p>
            <a:pPr lvl="0"/>
            <a:r>
              <a:rPr lang="zh-CN" altLang="en-US" dirty="0"/>
              <a:t>插入排序，希尔排序是把数据按照已排序未排序划分成两个集合，</a:t>
            </a:r>
            <a:endParaRPr lang="en-US" altLang="zh-CN" dirty="0"/>
          </a:p>
          <a:p>
            <a:pPr lvl="0"/>
            <a:r>
              <a:rPr lang="zh-CN" altLang="en-US" dirty="0"/>
              <a:t>堆排序是从序列中反复删除最小元素。</a:t>
            </a:r>
            <a:endParaRPr lang="en-US" altLang="zh-CN" dirty="0"/>
          </a:p>
          <a:p>
            <a:pPr lvl="0"/>
            <a:r>
              <a:rPr lang="zh-CN" altLang="en-US" dirty="0"/>
              <a:t>一般的排序算法的时间复杂度都超过了</a:t>
            </a:r>
            <a:r>
              <a:rPr lang="en-US" altLang="zh-CN" dirty="0"/>
              <a:t>O(N)</a:t>
            </a:r>
            <a:r>
              <a:rPr lang="zh-CN" altLang="en-US" dirty="0"/>
              <a:t>，所以序列越短，排序越简单。</a:t>
            </a:r>
            <a:endParaRPr lang="en-US" altLang="zh-CN" dirty="0"/>
          </a:p>
          <a:p>
            <a:pPr lvl="0"/>
            <a:r>
              <a:rPr lang="zh-CN" altLang="en-US" dirty="0"/>
              <a:t>归并排序则随机将数据划分成两个集合分别排序在合并。在两个已排好序的序列中反复的找到最小元素并删除的过程。</a:t>
            </a:r>
            <a:endParaRPr lang="zh-CN" altLang="en-US" dirty="0"/>
          </a:p>
        </p:txBody>
      </p:sp>
      <p:sp>
        <p:nvSpPr>
          <p:cNvPr id="358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p:txBody>
          <a:bodyPr wrap="square" lIns="91440" tIns="45720" rIns="91440" bIns="45720" anchor="t" anchorCtr="0"/>
          <a:p>
            <a:pPr lvl="0"/>
            <a:r>
              <a:rPr lang="zh-CN" altLang="en-US" dirty="0"/>
              <a:t>有</a:t>
            </a:r>
            <a:r>
              <a:rPr lang="en-US" altLang="zh-CN" dirty="0"/>
              <a:t>logN</a:t>
            </a:r>
            <a:r>
              <a:rPr lang="zh-CN" altLang="en-US" dirty="0"/>
              <a:t>层每层需要</a:t>
            </a:r>
            <a:r>
              <a:rPr lang="en-US" altLang="zh-CN" dirty="0"/>
              <a:t>N</a:t>
            </a:r>
            <a:r>
              <a:rPr lang="zh-CN" altLang="en-US" dirty="0"/>
              <a:t>的空间，总共需要</a:t>
            </a:r>
            <a:r>
              <a:rPr lang="en-US" altLang="zh-CN" dirty="0"/>
              <a:t>O(NlogN)</a:t>
            </a:r>
            <a:r>
              <a:rPr lang="zh-CN" altLang="en-US" dirty="0"/>
              <a:t>的临时空间</a:t>
            </a:r>
            <a:endParaRPr lang="zh-CN" altLang="en-US" dirty="0"/>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7B9D5-F07C-4B1D-92D9-9C991254018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7B9D5-F07C-4B1D-92D9-9C991254018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7B9D5-F07C-4B1D-92D9-9C991254018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229600" cy="1027112"/>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250826" y="1196975"/>
            <a:ext cx="8642350" cy="51847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7" name="Rectangle 23"/>
          <p:cNvSpPr>
            <a:spLocks noGrp="1" noChangeArrowheads="1"/>
          </p:cNvSpPr>
          <p:nvPr>
            <p:ph type="dt" sz="half" idx="2"/>
          </p:nvPr>
        </p:nvSpPr>
        <p:spPr bwMode="auto">
          <a:xfrm>
            <a:off x="685800" y="6248400"/>
            <a:ext cx="19050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Rectangle 24"/>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Rectangle 25"/>
          <p:cNvSpPr>
            <a:spLocks noGrp="1" noChangeArrowheads="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321C209-8523-403C-ACA8-071D78B43CF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4" name="AutoShape 2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 name="AutoShape 2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6" name="AutoShape 2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 name="AutoShape 2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4102" name="Group 27"/>
          <p:cNvGrpSpPr/>
          <p:nvPr/>
        </p:nvGrpSpPr>
        <p:grpSpPr>
          <a:xfrm>
            <a:off x="6934200" y="5181600"/>
            <a:ext cx="2033588" cy="1219200"/>
            <a:chOff x="4368" y="3264"/>
            <a:chExt cx="1281" cy="768"/>
          </a:xfrm>
        </p:grpSpPr>
        <p:sp>
          <p:nvSpPr>
            <p:cNvPr id="19"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1"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2"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4"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25" name="AutoShape 3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087" name="Rectangle 15"/>
          <p:cNvSpPr>
            <a:spLocks noGrp="1" noChangeArrowheads="1"/>
          </p:cNvSpPr>
          <p:nvPr>
            <p:ph type="subTitle" sz="quarter" idx="1"/>
          </p:nvPr>
        </p:nvSpPr>
        <p:spPr>
          <a:xfrm>
            <a:off x="1371600" y="2724150"/>
            <a:ext cx="6400800" cy="3219450"/>
          </a:xfrm>
        </p:spPr>
        <p:txBody>
          <a:bodyPr anchor="ct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3091" name="Rectangle 19"/>
          <p:cNvSpPr>
            <a:spLocks noGrp="1" noChangeArrowheads="1"/>
          </p:cNvSpPr>
          <p:nvPr>
            <p:ph type="ctrTitle" sz="quarter"/>
          </p:nvPr>
        </p:nvSpPr>
        <p:spPr>
          <a:xfrm>
            <a:off x="819150" y="1257300"/>
            <a:ext cx="7772400" cy="1143000"/>
          </a:xfrm>
          <a:noFill/>
        </p:spPr>
        <p:txBody>
          <a:bodyPr/>
          <a:lstStyle>
            <a:lvl1pPr>
              <a:defRPr/>
            </a:lvl1pPr>
          </a:lstStyle>
          <a:p>
            <a:pPr lvl="0"/>
            <a:r>
              <a:rPr lang="zh-CN" altLang="en-US" noProof="0"/>
              <a:t>单击此处编辑母版标题样式</a:t>
            </a:r>
            <a:endParaRPr lang="zh-CN" altLang="en-US" noProof="0"/>
          </a:p>
        </p:txBody>
      </p:sp>
      <p:sp>
        <p:nvSpPr>
          <p:cNvPr id="26" name="Rectangle 17"/>
          <p:cNvSpPr>
            <a:spLocks noGrp="1" noChangeArrowheads="1"/>
          </p:cNvSpPr>
          <p:nvPr>
            <p:ph type="ftr" sz="quarter" idx="3"/>
          </p:nvPr>
        </p:nvSpPr>
        <p:spPr bwMode="auto">
          <a:xfrm>
            <a:off x="0" y="6400800"/>
            <a:ext cx="9144000" cy="457200"/>
          </a:xfrm>
          <a:prstGeom prst="rect">
            <a:avLst/>
          </a:prstGeom>
        </p:spPr>
        <p:txBody>
          <a:bodyPr vert="horz" wrap="none" lIns="92075" tIns="46038" rIns="92075" bIns="46038" numCol="1" anchor="ctr" anchorCtr="0" compatLnSpc="1"/>
          <a:lstStyle>
            <a:lvl1pPr algn="ct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Times New Roman" panose="02020603050405020304" pitchFamily="18" charset="0"/>
                <a:ea typeface="+mn-ea"/>
                <a:cs typeface="+mn-cs"/>
              </a:rPr>
              <a:t>北京理工大学 http://www.bit9.dhs.org/</a:t>
            </a:r>
            <a:endParaRPr kumimoji="1" lang="en-US" altLang="zh-CN" sz="1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4" name="Rectangle 11"/>
          <p:cNvSpPr>
            <a:spLocks noGrp="1" noChangeArrowheads="1"/>
          </p:cNvSpPr>
          <p:nvPr>
            <p:ph type="ftr" sz="quarter" idx="3"/>
          </p:nvPr>
        </p:nvSpPr>
        <p:spPr bwMode="auto">
          <a:xfrm>
            <a:off x="285750" y="6496050"/>
            <a:ext cx="4705350" cy="361950"/>
          </a:xfrm>
          <a:prstGeom prst="rect">
            <a:avLst/>
          </a:prstGeom>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Times New Roman" panose="02020603050405020304" pitchFamily="18" charset="0"/>
                <a:ea typeface="+mn-ea"/>
                <a:cs typeface="+mn-cs"/>
              </a:rPr>
              <a:t>北京理工大学 http://www.bit9.dhs.org/</a:t>
            </a:r>
            <a:endParaRPr kumimoji="1" lang="en-US" altLang="zh-CN" sz="1800" b="0" i="0" u="none" strike="noStrike" kern="1200" cap="none" spc="0" normalizeH="0" baseline="0" noProof="0">
              <a:ln>
                <a:noFill/>
              </a:ln>
              <a:solidFill>
                <a:srgbClr val="FFCC00"/>
              </a:solidFill>
              <a:effectLst/>
              <a:uLnTx/>
              <a:uFillTx/>
              <a:latin typeface="Times New Roman" panose="02020603050405020304" pitchFamily="18" charset="0"/>
              <a:ea typeface="+mn-ea"/>
              <a:cs typeface="+mn-cs"/>
            </a:endParaRPr>
          </a:p>
        </p:txBody>
      </p:sp>
      <p:sp>
        <p:nvSpPr>
          <p:cNvPr id="15" name="Rectangle 32"/>
          <p:cNvSpPr>
            <a:spLocks noGrp="1" noChangeArrowheads="1"/>
          </p:cNvSpPr>
          <p:nvPr>
            <p:ph type="sldNum" sz="quarter" idx="4"/>
          </p:nvPr>
        </p:nvSpPr>
        <p:spPr bwMode="auto">
          <a:xfrm>
            <a:off x="6508750" y="6526213"/>
            <a:ext cx="2406650" cy="331788"/>
          </a:xfrm>
          <a:prstGeom prst="rect">
            <a:avLst/>
          </a:prstGeom>
        </p:spPr>
        <p:txBody>
          <a:bodyPr vert="horz" wrap="square" lIns="91440" tIns="45720" rIns="91440" bIns="45720" numCol="1" anchor="t" anchorCtr="0" compatLnSpc="1"/>
          <a:lstStyle>
            <a:lvl1pPr>
              <a:spcBef>
                <a:spcPct val="0"/>
              </a:spcBef>
              <a:buClrTx/>
              <a:buFontTx/>
              <a:buNone/>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5269DC64-16D7-4930-9105-3473850B266D}"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14" name="Rectangle 11"/>
          <p:cNvSpPr>
            <a:spLocks noGrp="1" noChangeArrowheads="1"/>
          </p:cNvSpPr>
          <p:nvPr>
            <p:ph type="ftr" sz="quarter" idx="3"/>
          </p:nvPr>
        </p:nvSpPr>
        <p:spPr bwMode="auto">
          <a:xfrm>
            <a:off x="285750" y="6496050"/>
            <a:ext cx="4705350" cy="361950"/>
          </a:xfrm>
          <a:prstGeom prst="rect">
            <a:avLst/>
          </a:prstGeom>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Times New Roman" panose="02020603050405020304" pitchFamily="18" charset="0"/>
                <a:ea typeface="+mn-ea"/>
                <a:cs typeface="+mn-cs"/>
              </a:rPr>
              <a:t>北京理工大学 http://www.bit9.dhs.org/</a:t>
            </a:r>
            <a:endParaRPr kumimoji="1" lang="en-US" altLang="zh-CN" sz="1800" b="0" i="0" u="none" strike="noStrike" kern="1200" cap="none" spc="0" normalizeH="0" baseline="0" noProof="0">
              <a:ln>
                <a:noFill/>
              </a:ln>
              <a:solidFill>
                <a:srgbClr val="FFCC00"/>
              </a:solidFill>
              <a:effectLst/>
              <a:uLnTx/>
              <a:uFillTx/>
              <a:latin typeface="Times New Roman" panose="02020603050405020304" pitchFamily="18" charset="0"/>
              <a:ea typeface="+mn-ea"/>
              <a:cs typeface="+mn-cs"/>
            </a:endParaRPr>
          </a:p>
        </p:txBody>
      </p:sp>
      <p:sp>
        <p:nvSpPr>
          <p:cNvPr id="15" name="Rectangle 32"/>
          <p:cNvSpPr>
            <a:spLocks noGrp="1" noChangeArrowheads="1"/>
          </p:cNvSpPr>
          <p:nvPr>
            <p:ph type="sldNum" sz="quarter" idx="4"/>
          </p:nvPr>
        </p:nvSpPr>
        <p:spPr bwMode="auto">
          <a:xfrm>
            <a:off x="6508750" y="6526213"/>
            <a:ext cx="2406650" cy="331788"/>
          </a:xfrm>
          <a:prstGeom prst="rect">
            <a:avLst/>
          </a:prstGeom>
        </p:spPr>
        <p:txBody>
          <a:bodyPr vert="horz" wrap="square" lIns="91440" tIns="45720" rIns="91440" bIns="45720" numCol="1" anchor="t" anchorCtr="0" compatLnSpc="1"/>
          <a:lstStyle>
            <a:lvl1pPr>
              <a:spcBef>
                <a:spcPct val="0"/>
              </a:spcBef>
              <a:buClrTx/>
              <a:buFontTx/>
              <a:buNone/>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066D04B0-5571-4B1F-8912-D2895CCEC5F0}"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4" name="Rectangle 11"/>
          <p:cNvSpPr>
            <a:spLocks noGrp="1" noChangeArrowheads="1"/>
          </p:cNvSpPr>
          <p:nvPr>
            <p:ph type="ftr" sz="quarter" idx="3"/>
          </p:nvPr>
        </p:nvSpPr>
        <p:spPr bwMode="auto">
          <a:xfrm>
            <a:off x="285750" y="6496050"/>
            <a:ext cx="4705350" cy="361950"/>
          </a:xfrm>
          <a:prstGeom prst="rect">
            <a:avLst/>
          </a:prstGeom>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Times New Roman" panose="02020603050405020304" pitchFamily="18" charset="0"/>
                <a:ea typeface="+mn-ea"/>
                <a:cs typeface="+mn-cs"/>
              </a:rPr>
              <a:t>北京理工大学 http://www.bit9.dhs.org/</a:t>
            </a:r>
            <a:endParaRPr kumimoji="1" lang="en-US" altLang="zh-CN" sz="1800" b="0" i="0" u="none" strike="noStrike" kern="1200" cap="none" spc="0" normalizeH="0" baseline="0" noProof="0">
              <a:ln>
                <a:noFill/>
              </a:ln>
              <a:solidFill>
                <a:srgbClr val="FFCC00"/>
              </a:solidFill>
              <a:effectLst/>
              <a:uLnTx/>
              <a:uFillTx/>
              <a:latin typeface="Times New Roman" panose="02020603050405020304" pitchFamily="18" charset="0"/>
              <a:ea typeface="+mn-ea"/>
              <a:cs typeface="+mn-cs"/>
            </a:endParaRPr>
          </a:p>
        </p:txBody>
      </p:sp>
      <p:sp>
        <p:nvSpPr>
          <p:cNvPr id="15" name="Rectangle 32"/>
          <p:cNvSpPr>
            <a:spLocks noGrp="1" noChangeArrowheads="1"/>
          </p:cNvSpPr>
          <p:nvPr>
            <p:ph type="sldNum" sz="quarter" idx="4"/>
          </p:nvPr>
        </p:nvSpPr>
        <p:spPr bwMode="auto">
          <a:xfrm>
            <a:off x="6508750" y="6526213"/>
            <a:ext cx="2406650" cy="331788"/>
          </a:xfrm>
          <a:prstGeom prst="rect">
            <a:avLst/>
          </a:prstGeom>
        </p:spPr>
        <p:txBody>
          <a:bodyPr vert="horz" wrap="square" lIns="91440" tIns="45720" rIns="91440" bIns="45720" numCol="1" anchor="t" anchorCtr="0" compatLnSpc="1"/>
          <a:lstStyle>
            <a:lvl1pPr>
              <a:spcBef>
                <a:spcPct val="0"/>
              </a:spcBef>
              <a:buClrTx/>
              <a:buFontTx/>
              <a:buNone/>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334A5937-C672-47B5-9382-73A9D671851C}"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4" name="Rectangle 11"/>
          <p:cNvSpPr>
            <a:spLocks noGrp="1" noChangeArrowheads="1"/>
          </p:cNvSpPr>
          <p:nvPr>
            <p:ph type="ftr" sz="quarter" idx="13"/>
          </p:nvPr>
        </p:nvSpPr>
        <p:spPr bwMode="auto">
          <a:xfrm>
            <a:off x="285750" y="6496050"/>
            <a:ext cx="4705350" cy="361950"/>
          </a:xfrm>
          <a:prstGeom prst="rect">
            <a:avLst/>
          </a:prstGeom>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Times New Roman" panose="02020603050405020304" pitchFamily="18" charset="0"/>
                <a:ea typeface="+mn-ea"/>
                <a:cs typeface="+mn-cs"/>
              </a:rPr>
              <a:t>北京理工大学 http://www.bit9.dhs.org/</a:t>
            </a:r>
            <a:endParaRPr kumimoji="1" lang="en-US" altLang="zh-CN" sz="1800" b="0" i="0" u="none" strike="noStrike" kern="1200" cap="none" spc="0" normalizeH="0" baseline="0" noProof="0">
              <a:ln>
                <a:noFill/>
              </a:ln>
              <a:solidFill>
                <a:srgbClr val="FFCC00"/>
              </a:solidFill>
              <a:effectLst/>
              <a:uLnTx/>
              <a:uFillTx/>
              <a:latin typeface="Times New Roman" panose="02020603050405020304" pitchFamily="18" charset="0"/>
              <a:ea typeface="+mn-ea"/>
              <a:cs typeface="+mn-cs"/>
            </a:endParaRPr>
          </a:p>
        </p:txBody>
      </p:sp>
      <p:sp>
        <p:nvSpPr>
          <p:cNvPr id="15" name="Rectangle 32"/>
          <p:cNvSpPr>
            <a:spLocks noGrp="1" noChangeArrowheads="1"/>
          </p:cNvSpPr>
          <p:nvPr>
            <p:ph type="sldNum" sz="quarter" idx="14"/>
          </p:nvPr>
        </p:nvSpPr>
        <p:spPr bwMode="auto">
          <a:xfrm>
            <a:off x="6508750" y="6526213"/>
            <a:ext cx="2406650" cy="331788"/>
          </a:xfrm>
          <a:prstGeom prst="rect">
            <a:avLst/>
          </a:prstGeom>
        </p:spPr>
        <p:txBody>
          <a:bodyPr vert="horz" wrap="square" lIns="91440" tIns="45720" rIns="91440" bIns="45720" numCol="1" anchor="t" anchorCtr="0" compatLnSpc="1"/>
          <a:lstStyle>
            <a:lvl1pPr>
              <a:spcBef>
                <a:spcPct val="0"/>
              </a:spcBef>
              <a:buClrTx/>
              <a:buFontTx/>
              <a:buNone/>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E7D6ACE1-6C6E-4285-927D-D83F8D9CAAC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14" name="Rectangle 11"/>
          <p:cNvSpPr>
            <a:spLocks noGrp="1" noChangeArrowheads="1"/>
          </p:cNvSpPr>
          <p:nvPr>
            <p:ph type="ftr" sz="quarter" idx="3"/>
          </p:nvPr>
        </p:nvSpPr>
        <p:spPr bwMode="auto">
          <a:xfrm>
            <a:off x="285750" y="6496050"/>
            <a:ext cx="4705350" cy="361950"/>
          </a:xfrm>
          <a:prstGeom prst="rect">
            <a:avLst/>
          </a:prstGeom>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Times New Roman" panose="02020603050405020304" pitchFamily="18" charset="0"/>
                <a:ea typeface="+mn-ea"/>
                <a:cs typeface="+mn-cs"/>
              </a:rPr>
              <a:t>北京理工大学 http://www.bit9.dhs.org/</a:t>
            </a:r>
            <a:endParaRPr kumimoji="1" lang="en-US" altLang="zh-CN" sz="1800" b="0" i="0" u="none" strike="noStrike" kern="1200" cap="none" spc="0" normalizeH="0" baseline="0" noProof="0">
              <a:ln>
                <a:noFill/>
              </a:ln>
              <a:solidFill>
                <a:srgbClr val="FFCC00"/>
              </a:solidFill>
              <a:effectLst/>
              <a:uLnTx/>
              <a:uFillTx/>
              <a:latin typeface="Times New Roman" panose="02020603050405020304" pitchFamily="18" charset="0"/>
              <a:ea typeface="+mn-ea"/>
              <a:cs typeface="+mn-cs"/>
            </a:endParaRPr>
          </a:p>
        </p:txBody>
      </p:sp>
      <p:sp>
        <p:nvSpPr>
          <p:cNvPr id="15" name="Rectangle 32"/>
          <p:cNvSpPr>
            <a:spLocks noGrp="1" noChangeArrowheads="1"/>
          </p:cNvSpPr>
          <p:nvPr>
            <p:ph type="sldNum" sz="quarter" idx="4"/>
          </p:nvPr>
        </p:nvSpPr>
        <p:spPr bwMode="auto">
          <a:xfrm>
            <a:off x="6508750" y="6526213"/>
            <a:ext cx="2406650" cy="331788"/>
          </a:xfrm>
          <a:prstGeom prst="rect">
            <a:avLst/>
          </a:prstGeom>
        </p:spPr>
        <p:txBody>
          <a:bodyPr vert="horz" wrap="square" lIns="91440" tIns="45720" rIns="91440" bIns="45720" numCol="1" anchor="t" anchorCtr="0" compatLnSpc="1"/>
          <a:lstStyle>
            <a:lvl1pPr>
              <a:spcBef>
                <a:spcPct val="0"/>
              </a:spcBef>
              <a:buClrTx/>
              <a:buFontTx/>
              <a:buNone/>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959ED2E7-8293-47C8-BEE7-B2F7BA17A4BC}"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4" name="Rectangle 11"/>
          <p:cNvSpPr>
            <a:spLocks noGrp="1" noChangeArrowheads="1"/>
          </p:cNvSpPr>
          <p:nvPr>
            <p:ph type="ftr" sz="quarter" idx="3"/>
          </p:nvPr>
        </p:nvSpPr>
        <p:spPr bwMode="auto">
          <a:xfrm>
            <a:off x="285750" y="6496050"/>
            <a:ext cx="4705350" cy="361950"/>
          </a:xfrm>
          <a:prstGeom prst="rect">
            <a:avLst/>
          </a:prstGeom>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Times New Roman" panose="02020603050405020304" pitchFamily="18" charset="0"/>
                <a:ea typeface="+mn-ea"/>
                <a:cs typeface="+mn-cs"/>
              </a:rPr>
              <a:t>北京理工大学 http://www.bit9.dhs.org/</a:t>
            </a:r>
            <a:endParaRPr kumimoji="1" lang="en-US" altLang="zh-CN" sz="1800" b="0" i="0" u="none" strike="noStrike" kern="1200" cap="none" spc="0" normalizeH="0" baseline="0" noProof="0">
              <a:ln>
                <a:noFill/>
              </a:ln>
              <a:solidFill>
                <a:srgbClr val="FFCC00"/>
              </a:solidFill>
              <a:effectLst/>
              <a:uLnTx/>
              <a:uFillTx/>
              <a:latin typeface="Times New Roman" panose="02020603050405020304" pitchFamily="18" charset="0"/>
              <a:ea typeface="+mn-ea"/>
              <a:cs typeface="+mn-cs"/>
            </a:endParaRPr>
          </a:p>
        </p:txBody>
      </p:sp>
      <p:sp>
        <p:nvSpPr>
          <p:cNvPr id="15" name="Rectangle 32"/>
          <p:cNvSpPr>
            <a:spLocks noGrp="1" noChangeArrowheads="1"/>
          </p:cNvSpPr>
          <p:nvPr>
            <p:ph type="sldNum" sz="quarter" idx="4"/>
          </p:nvPr>
        </p:nvSpPr>
        <p:spPr bwMode="auto">
          <a:xfrm>
            <a:off x="6508750" y="6526213"/>
            <a:ext cx="2406650" cy="331788"/>
          </a:xfrm>
          <a:prstGeom prst="rect">
            <a:avLst/>
          </a:prstGeom>
        </p:spPr>
        <p:txBody>
          <a:bodyPr vert="horz" wrap="square" lIns="91440" tIns="45720" rIns="91440" bIns="45720" numCol="1" anchor="t" anchorCtr="0" compatLnSpc="1"/>
          <a:lstStyle>
            <a:lvl1pPr>
              <a:spcBef>
                <a:spcPct val="0"/>
              </a:spcBef>
              <a:buClrTx/>
              <a:buFontTx/>
              <a:buNone/>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89844717-0DFA-4911-9775-52B3AFC2C164}"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7B9D5-F07C-4B1D-92D9-9C991254018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Rectangle 11"/>
          <p:cNvSpPr>
            <a:spLocks noGrp="1" noChangeArrowheads="1"/>
          </p:cNvSpPr>
          <p:nvPr>
            <p:ph type="ftr" sz="quarter" idx="3"/>
          </p:nvPr>
        </p:nvSpPr>
        <p:spPr bwMode="auto">
          <a:xfrm>
            <a:off x="285750" y="6496050"/>
            <a:ext cx="4705350" cy="361950"/>
          </a:xfrm>
          <a:prstGeom prst="rect">
            <a:avLst/>
          </a:prstGeom>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Times New Roman" panose="02020603050405020304" pitchFamily="18" charset="0"/>
                <a:ea typeface="+mn-ea"/>
                <a:cs typeface="+mn-cs"/>
              </a:rPr>
              <a:t>北京理工大学 http://www.bit9.dhs.org/</a:t>
            </a:r>
            <a:endParaRPr kumimoji="1" lang="en-US" altLang="zh-CN" sz="1800" b="0" i="0" u="none" strike="noStrike" kern="1200" cap="none" spc="0" normalizeH="0" baseline="0" noProof="0">
              <a:ln>
                <a:noFill/>
              </a:ln>
              <a:solidFill>
                <a:srgbClr val="FFCC00"/>
              </a:solidFill>
              <a:effectLst/>
              <a:uLnTx/>
              <a:uFillTx/>
              <a:latin typeface="Times New Roman" panose="02020603050405020304" pitchFamily="18" charset="0"/>
              <a:ea typeface="+mn-ea"/>
              <a:cs typeface="+mn-cs"/>
            </a:endParaRPr>
          </a:p>
        </p:txBody>
      </p:sp>
      <p:sp>
        <p:nvSpPr>
          <p:cNvPr id="15" name="Rectangle 32"/>
          <p:cNvSpPr>
            <a:spLocks noGrp="1" noChangeArrowheads="1"/>
          </p:cNvSpPr>
          <p:nvPr>
            <p:ph type="sldNum" sz="quarter" idx="4"/>
          </p:nvPr>
        </p:nvSpPr>
        <p:spPr bwMode="auto">
          <a:xfrm>
            <a:off x="6508750" y="6526213"/>
            <a:ext cx="2406650" cy="331788"/>
          </a:xfrm>
          <a:prstGeom prst="rect">
            <a:avLst/>
          </a:prstGeom>
        </p:spPr>
        <p:txBody>
          <a:bodyPr vert="horz" wrap="square" lIns="91440" tIns="45720" rIns="91440" bIns="45720" numCol="1" anchor="t" anchorCtr="0" compatLnSpc="1"/>
          <a:lstStyle>
            <a:lvl1pPr>
              <a:spcBef>
                <a:spcPct val="0"/>
              </a:spcBef>
              <a:buClrTx/>
              <a:buFontTx/>
              <a:buNone/>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B6E0D0E9-C06B-4484-A407-32570068B434}"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FFFF00"/>
              </a:buClr>
              <a:buSzPct val="70000"/>
              <a:buFont typeface="Wingdings" panose="05000000000000000000" pitchFamily="2" charset="2"/>
              <a:buNone/>
              <a:defRPr/>
            </a:pPr>
            <a:endParaRPr kumimoji="1" lang="zh-CN" altLang="en-US" sz="3200" b="1" i="0" u="none" strike="noStrike" kern="0" cap="none" spc="0" normalizeH="0" baseline="0" noProof="0">
              <a:ln>
                <a:noFill/>
              </a:ln>
              <a:solidFill>
                <a:srgbClr val="FFFF00"/>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Rectangle 11"/>
          <p:cNvSpPr>
            <a:spLocks noGrp="1" noChangeArrowheads="1"/>
          </p:cNvSpPr>
          <p:nvPr>
            <p:ph type="ftr" sz="quarter" idx="3"/>
          </p:nvPr>
        </p:nvSpPr>
        <p:spPr bwMode="auto">
          <a:xfrm>
            <a:off x="285750" y="6496050"/>
            <a:ext cx="4705350" cy="361950"/>
          </a:xfrm>
          <a:prstGeom prst="rect">
            <a:avLst/>
          </a:prstGeom>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Times New Roman" panose="02020603050405020304" pitchFamily="18" charset="0"/>
                <a:ea typeface="+mn-ea"/>
                <a:cs typeface="+mn-cs"/>
              </a:rPr>
              <a:t>北京理工大学 http://www.bit9.dhs.org/</a:t>
            </a:r>
            <a:endParaRPr kumimoji="1" lang="en-US" altLang="zh-CN" sz="1800" b="0" i="0" u="none" strike="noStrike" kern="1200" cap="none" spc="0" normalizeH="0" baseline="0" noProof="0">
              <a:ln>
                <a:noFill/>
              </a:ln>
              <a:solidFill>
                <a:srgbClr val="FFCC00"/>
              </a:solidFill>
              <a:effectLst/>
              <a:uLnTx/>
              <a:uFillTx/>
              <a:latin typeface="Times New Roman" panose="02020603050405020304" pitchFamily="18" charset="0"/>
              <a:ea typeface="+mn-ea"/>
              <a:cs typeface="+mn-cs"/>
            </a:endParaRPr>
          </a:p>
        </p:txBody>
      </p:sp>
      <p:sp>
        <p:nvSpPr>
          <p:cNvPr id="15" name="Rectangle 32"/>
          <p:cNvSpPr>
            <a:spLocks noGrp="1" noChangeArrowheads="1"/>
          </p:cNvSpPr>
          <p:nvPr>
            <p:ph type="sldNum" sz="quarter" idx="4"/>
          </p:nvPr>
        </p:nvSpPr>
        <p:spPr bwMode="auto">
          <a:xfrm>
            <a:off x="6508750" y="6526213"/>
            <a:ext cx="2406650" cy="331788"/>
          </a:xfrm>
          <a:prstGeom prst="rect">
            <a:avLst/>
          </a:prstGeom>
        </p:spPr>
        <p:txBody>
          <a:bodyPr vert="horz" wrap="square" lIns="91440" tIns="45720" rIns="91440" bIns="45720" numCol="1" anchor="t" anchorCtr="0" compatLnSpc="1"/>
          <a:lstStyle>
            <a:lvl1pPr>
              <a:spcBef>
                <a:spcPct val="0"/>
              </a:spcBef>
              <a:buClrTx/>
              <a:buFontTx/>
              <a:buNone/>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8CB4D982-04B8-4BB8-AE6B-77FDB0E4AF3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4" name="Rectangle 11"/>
          <p:cNvSpPr>
            <a:spLocks noGrp="1" noChangeArrowheads="1"/>
          </p:cNvSpPr>
          <p:nvPr>
            <p:ph type="ftr" sz="quarter" idx="3"/>
          </p:nvPr>
        </p:nvSpPr>
        <p:spPr bwMode="auto">
          <a:xfrm>
            <a:off x="285750" y="6496050"/>
            <a:ext cx="4705350" cy="361950"/>
          </a:xfrm>
          <a:prstGeom prst="rect">
            <a:avLst/>
          </a:prstGeom>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Times New Roman" panose="02020603050405020304" pitchFamily="18" charset="0"/>
                <a:ea typeface="+mn-ea"/>
                <a:cs typeface="+mn-cs"/>
              </a:rPr>
              <a:t>北京理工大学 http://www.bit9.dhs.org/</a:t>
            </a:r>
            <a:endParaRPr kumimoji="1" lang="en-US" altLang="zh-CN" sz="1800" b="0" i="0" u="none" strike="noStrike" kern="1200" cap="none" spc="0" normalizeH="0" baseline="0" noProof="0">
              <a:ln>
                <a:noFill/>
              </a:ln>
              <a:solidFill>
                <a:srgbClr val="FFCC00"/>
              </a:solidFill>
              <a:effectLst/>
              <a:uLnTx/>
              <a:uFillTx/>
              <a:latin typeface="Times New Roman" panose="02020603050405020304" pitchFamily="18" charset="0"/>
              <a:ea typeface="+mn-ea"/>
              <a:cs typeface="+mn-cs"/>
            </a:endParaRPr>
          </a:p>
        </p:txBody>
      </p:sp>
      <p:sp>
        <p:nvSpPr>
          <p:cNvPr id="15" name="Rectangle 32"/>
          <p:cNvSpPr>
            <a:spLocks noGrp="1" noChangeArrowheads="1"/>
          </p:cNvSpPr>
          <p:nvPr>
            <p:ph type="sldNum" sz="quarter" idx="4"/>
          </p:nvPr>
        </p:nvSpPr>
        <p:spPr bwMode="auto">
          <a:xfrm>
            <a:off x="6508750" y="6526213"/>
            <a:ext cx="2406650" cy="331788"/>
          </a:xfrm>
          <a:prstGeom prst="rect">
            <a:avLst/>
          </a:prstGeom>
        </p:spPr>
        <p:txBody>
          <a:bodyPr vert="horz" wrap="square" lIns="91440" tIns="45720" rIns="91440" bIns="45720" numCol="1" anchor="t" anchorCtr="0" compatLnSpc="1"/>
          <a:lstStyle>
            <a:lvl1pPr>
              <a:spcBef>
                <a:spcPct val="0"/>
              </a:spcBef>
              <a:buClrTx/>
              <a:buFontTx/>
              <a:buNone/>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158B947F-60EB-42BA-B326-3849CBD86B49}"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4" name="Rectangle 11"/>
          <p:cNvSpPr>
            <a:spLocks noGrp="1" noChangeArrowheads="1"/>
          </p:cNvSpPr>
          <p:nvPr>
            <p:ph type="ftr" sz="quarter" idx="3"/>
          </p:nvPr>
        </p:nvSpPr>
        <p:spPr bwMode="auto">
          <a:xfrm>
            <a:off x="285750" y="6496050"/>
            <a:ext cx="4705350" cy="361950"/>
          </a:xfrm>
          <a:prstGeom prst="rect">
            <a:avLst/>
          </a:prstGeom>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Times New Roman" panose="02020603050405020304" pitchFamily="18" charset="0"/>
                <a:ea typeface="+mn-ea"/>
                <a:cs typeface="+mn-cs"/>
              </a:rPr>
              <a:t>北京理工大学 http://www.bit9.dhs.org/</a:t>
            </a:r>
            <a:endParaRPr kumimoji="1" lang="en-US" altLang="zh-CN" sz="1800" b="0" i="0" u="none" strike="noStrike" kern="1200" cap="none" spc="0" normalizeH="0" baseline="0" noProof="0">
              <a:ln>
                <a:noFill/>
              </a:ln>
              <a:solidFill>
                <a:srgbClr val="FFCC00"/>
              </a:solidFill>
              <a:effectLst/>
              <a:uLnTx/>
              <a:uFillTx/>
              <a:latin typeface="Times New Roman" panose="02020603050405020304" pitchFamily="18" charset="0"/>
              <a:ea typeface="+mn-ea"/>
              <a:cs typeface="+mn-cs"/>
            </a:endParaRPr>
          </a:p>
        </p:txBody>
      </p:sp>
      <p:sp>
        <p:nvSpPr>
          <p:cNvPr id="15" name="Rectangle 32"/>
          <p:cNvSpPr>
            <a:spLocks noGrp="1" noChangeArrowheads="1"/>
          </p:cNvSpPr>
          <p:nvPr>
            <p:ph type="sldNum" sz="quarter" idx="4"/>
          </p:nvPr>
        </p:nvSpPr>
        <p:spPr bwMode="auto">
          <a:xfrm>
            <a:off x="6508750" y="6526213"/>
            <a:ext cx="2406650" cy="331788"/>
          </a:xfrm>
          <a:prstGeom prst="rect">
            <a:avLst/>
          </a:prstGeom>
        </p:spPr>
        <p:txBody>
          <a:bodyPr vert="horz" wrap="square" lIns="91440" tIns="45720" rIns="91440" bIns="45720" numCol="1" anchor="t" anchorCtr="0" compatLnSpc="1"/>
          <a:lstStyle>
            <a:lvl1pPr>
              <a:spcBef>
                <a:spcPct val="0"/>
              </a:spcBef>
              <a:buClrTx/>
              <a:buFontTx/>
              <a:buNone/>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3EEF7EE0-BC9E-4F63-92C7-69AD07B71190}"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858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228600" y="914400"/>
            <a:ext cx="4248150" cy="50101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914400"/>
            <a:ext cx="4248150" cy="50101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4" name="Rectangle 11"/>
          <p:cNvSpPr>
            <a:spLocks noGrp="1" noChangeArrowheads="1"/>
          </p:cNvSpPr>
          <p:nvPr>
            <p:ph type="ftr" sz="quarter" idx="3"/>
          </p:nvPr>
        </p:nvSpPr>
        <p:spPr bwMode="auto">
          <a:xfrm>
            <a:off x="285750" y="6496050"/>
            <a:ext cx="4705350" cy="361950"/>
          </a:xfrm>
          <a:prstGeom prst="rect">
            <a:avLst/>
          </a:prstGeom>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Times New Roman" panose="02020603050405020304" pitchFamily="18" charset="0"/>
                <a:ea typeface="+mn-ea"/>
                <a:cs typeface="+mn-cs"/>
              </a:rPr>
              <a:t>北京理工大学 http://www.bit9.dhs.org/</a:t>
            </a:r>
            <a:endParaRPr kumimoji="1" lang="en-US" altLang="zh-CN" sz="1800" b="0" i="0" u="none" strike="noStrike" kern="1200" cap="none" spc="0" normalizeH="0" baseline="0" noProof="0">
              <a:ln>
                <a:noFill/>
              </a:ln>
              <a:solidFill>
                <a:srgbClr val="FFCC00"/>
              </a:solidFill>
              <a:effectLst/>
              <a:uLnTx/>
              <a:uFillTx/>
              <a:latin typeface="Times New Roman" panose="02020603050405020304" pitchFamily="18" charset="0"/>
              <a:ea typeface="+mn-ea"/>
              <a:cs typeface="+mn-cs"/>
            </a:endParaRPr>
          </a:p>
        </p:txBody>
      </p:sp>
      <p:sp>
        <p:nvSpPr>
          <p:cNvPr id="15" name="Rectangle 32"/>
          <p:cNvSpPr>
            <a:spLocks noGrp="1" noChangeArrowheads="1"/>
          </p:cNvSpPr>
          <p:nvPr>
            <p:ph type="sldNum" sz="quarter" idx="4"/>
          </p:nvPr>
        </p:nvSpPr>
        <p:spPr bwMode="auto">
          <a:xfrm>
            <a:off x="6508750" y="6526213"/>
            <a:ext cx="2406650" cy="331788"/>
          </a:xfrm>
          <a:prstGeom prst="rect">
            <a:avLst/>
          </a:prstGeom>
        </p:spPr>
        <p:txBody>
          <a:bodyPr vert="horz" wrap="square" lIns="91440" tIns="45720" rIns="91440" bIns="45720" numCol="1" anchor="t" anchorCtr="0" compatLnSpc="1"/>
          <a:lstStyle>
            <a:lvl1pPr>
              <a:spcBef>
                <a:spcPct val="0"/>
              </a:spcBef>
              <a:buClrTx/>
              <a:buFontTx/>
              <a:buNone/>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CBF28919-0960-4AB3-A153-976FE15AD389}"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7B9D5-F07C-4B1D-92D9-9C991254018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7B9D5-F07C-4B1D-92D9-9C991254018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7B9D5-F07C-4B1D-92D9-9C991254018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7B9D5-F07C-4B1D-92D9-9C991254018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7B9D5-F07C-4B1D-92D9-9C991254018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7B9D5-F07C-4B1D-92D9-9C991254018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7B9D5-F07C-4B1D-92D9-9C991254018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7EC7B9D5-F07C-4B1D-92D9-9C991254018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16"/>
          <p:cNvSpPr>
            <a:spLocks noGrp="1"/>
          </p:cNvSpPr>
          <p:nvPr>
            <p:ph type="title"/>
          </p:nvPr>
        </p:nvSpPr>
        <p:spPr>
          <a:xfrm>
            <a:off x="0" y="0"/>
            <a:ext cx="9144000" cy="685800"/>
          </a:xfrm>
          <a:prstGeom prst="rect">
            <a:avLst/>
          </a:prstGeom>
          <a:gradFill rotWithShape="0">
            <a:gsLst>
              <a:gs pos="0">
                <a:srgbClr val="000000"/>
              </a:gs>
              <a:gs pos="50000">
                <a:srgbClr val="000066"/>
              </a:gs>
              <a:gs pos="100000">
                <a:srgbClr val="000000"/>
              </a:gs>
            </a:gsLst>
            <a:lin ang="5400000" scaled="1"/>
            <a:tileRect/>
          </a:gradFill>
          <a:ln w="9525">
            <a:noFill/>
          </a:ln>
        </p:spPr>
        <p:txBody>
          <a:bodyPr lIns="92075" tIns="46038" rIns="92075" bIns="46038" anchor="b" anchorCtr="0"/>
          <a:p>
            <a:pPr lvl="0"/>
            <a:r>
              <a:rPr lang="zh-CN" altLang="en-US" dirty="0"/>
              <a:t> §5-2 单击此处编辑母版标题样式  </a:t>
            </a:r>
            <a:endParaRPr lang="zh-CN" altLang="en-US" dirty="0"/>
          </a:p>
        </p:txBody>
      </p:sp>
      <p:sp>
        <p:nvSpPr>
          <p:cNvPr id="2051" name="Rectangle 9"/>
          <p:cNvSpPr>
            <a:spLocks noGrp="1"/>
          </p:cNvSpPr>
          <p:nvPr>
            <p:ph type="body" idx="1"/>
          </p:nvPr>
        </p:nvSpPr>
        <p:spPr>
          <a:xfrm>
            <a:off x="228600" y="914400"/>
            <a:ext cx="8648700" cy="5010150"/>
          </a:xfrm>
          <a:prstGeom prst="rect">
            <a:avLst/>
          </a:prstGeom>
          <a:noFill/>
          <a:ln w="9525">
            <a:noFill/>
          </a:ln>
        </p:spPr>
        <p:txBody>
          <a:bodyPr lIns="92075" tIns="46038" rIns="92075" bIns="46038"/>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5" name="Rectangle 11"/>
          <p:cNvSpPr>
            <a:spLocks noGrp="1" noChangeArrowheads="1"/>
          </p:cNvSpPr>
          <p:nvPr>
            <p:ph type="ftr" sz="quarter" idx="3"/>
          </p:nvPr>
        </p:nvSpPr>
        <p:spPr bwMode="auto">
          <a:xfrm>
            <a:off x="285750" y="6496050"/>
            <a:ext cx="4705350" cy="361950"/>
          </a:xfrm>
          <a:prstGeom prst="rect">
            <a:avLst/>
          </a:prstGeom>
          <a:noFill/>
          <a:ln>
            <a:noFill/>
          </a:ln>
          <a:effectLst/>
        </p:spPr>
        <p:txBody>
          <a:bodyPr vert="horz" wrap="none" lIns="92075" tIns="46038" rIns="92075" bIns="46038" numCol="1" anchor="ctr" anchorCtr="0" compatLnSpc="1"/>
          <a:lstStyle>
            <a:lvl1pPr algn="l" eaLnBrk="1" hangingPunct="1">
              <a:spcBef>
                <a:spcPct val="0"/>
              </a:spcBef>
              <a:buClrTx/>
              <a:buFontTx/>
              <a:buNone/>
              <a:defRPr sz="1400" b="0">
                <a:solidFill>
                  <a:srgbClr val="00FFFF"/>
                </a:solidFill>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rgbClr val="00FFFF"/>
                </a:solidFill>
                <a:effectLst/>
                <a:uLnTx/>
                <a:uFillTx/>
                <a:latin typeface="Times New Roman" panose="02020603050405020304" pitchFamily="18" charset="0"/>
                <a:ea typeface="+mn-ea"/>
                <a:cs typeface="+mn-cs"/>
              </a:rPr>
              <a:t>北京理工大学 http://www.bit9.dhs.org/</a:t>
            </a:r>
            <a:endParaRPr kumimoji="1" lang="en-US" altLang="zh-CN" sz="1800" b="0" i="0" u="none" strike="noStrike" kern="1200" cap="none" spc="0" normalizeH="0" baseline="0" noProof="0">
              <a:ln>
                <a:noFill/>
              </a:ln>
              <a:solidFill>
                <a:srgbClr val="FFCC00"/>
              </a:solidFill>
              <a:effectLst/>
              <a:uLnTx/>
              <a:uFillTx/>
              <a:latin typeface="Times New Roman" panose="02020603050405020304" pitchFamily="18" charset="0"/>
              <a:ea typeface="+mn-ea"/>
              <a:cs typeface="+mn-cs"/>
            </a:endParaRPr>
          </a:p>
        </p:txBody>
      </p:sp>
      <p:grpSp>
        <p:nvGrpSpPr>
          <p:cNvPr id="2053" name="Group 20"/>
          <p:cNvGrpSpPr/>
          <p:nvPr/>
        </p:nvGrpSpPr>
        <p:grpSpPr>
          <a:xfrm>
            <a:off x="6934200" y="5257800"/>
            <a:ext cx="2033588" cy="12192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46" name="AutoShape 22"/>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47" name="AutoShape 23"/>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48" name="AutoShape 24"/>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49" name="AutoShape 25"/>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50" name="AutoShape 26"/>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056" name="Rectangle 32"/>
          <p:cNvSpPr>
            <a:spLocks noGrp="1" noChangeArrowheads="1"/>
          </p:cNvSpPr>
          <p:nvPr>
            <p:ph type="sldNum" sz="quarter" idx="4"/>
          </p:nvPr>
        </p:nvSpPr>
        <p:spPr bwMode="auto">
          <a:xfrm>
            <a:off x="6508750" y="6526213"/>
            <a:ext cx="2406650" cy="331788"/>
          </a:xfrm>
          <a:prstGeom prst="rect">
            <a:avLst/>
          </a:prstGeom>
          <a:noFill/>
          <a:ln>
            <a:noFill/>
          </a:ln>
          <a:effectLst/>
        </p:spPr>
        <p:txBody>
          <a:bodyPr vert="horz" wrap="square" lIns="91440" tIns="45720" rIns="91440" bIns="45720" numCol="1" anchor="t" anchorCtr="0" compatLnSpc="1"/>
          <a:lstStyle>
            <a:lvl1pPr algn="r" eaLnBrk="1" hangingPunct="1">
              <a:spcBef>
                <a:spcPct val="20000"/>
              </a:spcBef>
              <a:buClr>
                <a:srgbClr val="CC99FF"/>
              </a:buClr>
              <a:buFont typeface="Monotype Sorts" pitchFamily="2" charset="2"/>
              <a:buNone/>
              <a:defRPr sz="1400">
                <a:solidFill>
                  <a:srgbClr val="00FFFF"/>
                </a:solidFill>
                <a:latin typeface="宋体" panose="02010600030101010101" pitchFamily="2" charset="-122"/>
              </a:defRPr>
            </a:lvl1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FD823BDC-4C93-4F87-A215-0794ACE585BB}"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2055" name="Rectangle 50"/>
          <p:cNvSpPr>
            <a:spLocks noChangeArrowheads="1"/>
          </p:cNvSpPr>
          <p:nvPr/>
        </p:nvSpPr>
        <p:spPr bwMode="auto">
          <a:xfrm>
            <a:off x="0" y="668338"/>
            <a:ext cx="9144000" cy="74613"/>
          </a:xfrm>
          <a:prstGeom prst="rect">
            <a:avLst/>
          </a:prstGeom>
          <a:gradFill rotWithShape="0">
            <a:gsLst>
              <a:gs pos="0">
                <a:srgbClr val="EDEDED"/>
              </a:gs>
              <a:gs pos="100000">
                <a:srgbClr val="808080"/>
              </a:gs>
            </a:gsLst>
            <a:path path="shape">
              <a:fillToRect l="50000" t="50000" r="50000" b="50000"/>
            </a:path>
          </a:gradFill>
          <a:ln>
            <a:noFill/>
          </a:ln>
          <a:effec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楷体_GB2312" pitchFamily="49" charset="-122"/>
            </a:endParaRPr>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random/>
  </p:transition>
  <p:hf sldNum="0" hdr="0" ftr="0" dt="0"/>
  <p:txStyles>
    <p:titleStyle>
      <a:lvl1pPr algn="ctr" rtl="0" eaLnBrk="0" fontAlgn="base" hangingPunct="0">
        <a:spcBef>
          <a:spcPct val="0"/>
        </a:spcBef>
        <a:spcAft>
          <a:spcPct val="0"/>
        </a:spcAft>
        <a:defRPr kumimoji="1" sz="3200" b="1" i="1">
          <a:solidFill>
            <a:schemeClr val="tx1"/>
          </a:solidFill>
          <a:latin typeface="+mj-lt"/>
          <a:ea typeface="+mj-ea"/>
          <a:cs typeface="楷体_GB2312" pitchFamily="49" charset="-122"/>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cs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cs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cs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cs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audio" Target="../media/audio6.wav"/><Relationship Id="rId3" Type="http://schemas.openxmlformats.org/officeDocument/2006/relationships/audio" Target="../media/audio5.wav"/><Relationship Id="rId2" Type="http://schemas.openxmlformats.org/officeDocument/2006/relationships/audio" Target="../media/audio1.wav"/><Relationship Id="rId1" Type="http://schemas.openxmlformats.org/officeDocument/2006/relationships/audio" Target="../media/audio4.wav"/></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audio" Target="../media/audio7.wav"/><Relationship Id="rId3" Type="http://schemas.openxmlformats.org/officeDocument/2006/relationships/audio" Target="../media/audio5.wav"/><Relationship Id="rId2" Type="http://schemas.openxmlformats.org/officeDocument/2006/relationships/audio" Target="../media/audio4.wav"/><Relationship Id="rId1" Type="http://schemas.openxmlformats.org/officeDocument/2006/relationships/audio" Target="../media/audio1.wav"/></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6.wmf"/><Relationship Id="rId1"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audio" Target="../media/audio4.wav"/><Relationship Id="rId3" Type="http://schemas.openxmlformats.org/officeDocument/2006/relationships/audio" Target="../media/audio1.wav"/><Relationship Id="rId2" Type="http://schemas.openxmlformats.org/officeDocument/2006/relationships/image" Target="../media/image7.wmf"/><Relationship Id="rId1"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audio" Target="../media/audio9.wav"/><Relationship Id="rId2" Type="http://schemas.openxmlformats.org/officeDocument/2006/relationships/audio" Target="../media/audio8.wav"/><Relationship Id="rId1" Type="http://schemas.openxmlformats.org/officeDocument/2006/relationships/audio" Target="../media/audio1.wav"/></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audio" Target="../media/audio8.wav"/><Relationship Id="rId1" Type="http://schemas.openxmlformats.org/officeDocument/2006/relationships/audio" Target="../media/audio1.wav"/></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audio" Target="../media/audio3.wav"/><Relationship Id="rId3" Type="http://schemas.openxmlformats.org/officeDocument/2006/relationships/audio" Target="../media/audio2.wav"/><Relationship Id="rId2" Type="http://schemas.openxmlformats.org/officeDocument/2006/relationships/image" Target="../media/image1.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image" Target="../media/image2.jpeg"/><Relationship Id="rId1" Type="http://schemas.openxmlformats.org/officeDocument/2006/relationships/image" Target="../media/image3.w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12"/>
          <p:cNvSpPr txBox="1"/>
          <p:nvPr/>
        </p:nvSpPr>
        <p:spPr>
          <a:xfrm>
            <a:off x="457200" y="76200"/>
            <a:ext cx="5257800" cy="1004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u="sng" dirty="0"/>
              <a:t>CHAPTER  </a:t>
            </a:r>
            <a:r>
              <a:rPr lang="en-US" altLang="zh-CN" sz="2400" b="1" u="sng" dirty="0"/>
              <a:t>7</a:t>
            </a:r>
            <a:endParaRPr lang="en-US" altLang="zh-CN" sz="2400" b="1" u="sng" dirty="0"/>
          </a:p>
          <a:p>
            <a:pPr marL="0" lvl="0" indent="0" eaLnBrk="1" hangingPunct="1">
              <a:spcBef>
                <a:spcPct val="50000"/>
              </a:spcBef>
              <a:buNone/>
            </a:pPr>
            <a:r>
              <a:rPr lang="en-US" altLang="zh-CN" sz="2400" b="1" dirty="0">
                <a:latin typeface="Arial" panose="020B0604020202020204" pitchFamily="34" charset="0"/>
              </a:rPr>
              <a:t>SORTING</a:t>
            </a:r>
            <a:endParaRPr lang="en-US" altLang="zh-CN" sz="2400" b="1" dirty="0"/>
          </a:p>
        </p:txBody>
      </p:sp>
      <p:sp>
        <p:nvSpPr>
          <p:cNvPr id="68621" name="Text Box 13"/>
          <p:cNvSpPr txBox="1"/>
          <p:nvPr/>
        </p:nvSpPr>
        <p:spPr>
          <a:xfrm>
            <a:off x="457200" y="1219200"/>
            <a:ext cx="3352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ym typeface="Webdings" panose="05030102010509060703" pitchFamily="18" charset="2"/>
              </a:rPr>
              <a:t>§1  Preliminaries</a:t>
            </a:r>
            <a:endParaRPr lang="en-US" altLang="zh-CN" sz="2400" b="1" dirty="0"/>
          </a:p>
        </p:txBody>
      </p:sp>
      <p:sp>
        <p:nvSpPr>
          <p:cNvPr id="68622" name="Text Box 14"/>
          <p:cNvSpPr txBox="1"/>
          <p:nvPr/>
        </p:nvSpPr>
        <p:spPr>
          <a:xfrm>
            <a:off x="539750" y="1705610"/>
            <a:ext cx="7548880" cy="871220"/>
          </a:xfrm>
          <a:prstGeom prst="rect">
            <a:avLst/>
          </a:prstGeom>
          <a:noFill/>
          <a:ln w="9525">
            <a:noFill/>
          </a:ln>
        </p:spPr>
        <p:txBody>
          <a:bodyPr>
            <a:no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243330" lvl="0" indent="-1243330" eaLnBrk="1" hangingPunct="1">
              <a:spcBef>
                <a:spcPct val="50000"/>
              </a:spcBef>
              <a:buNone/>
            </a:pPr>
            <a:r>
              <a:rPr lang="en-US" altLang="zh-CN" sz="2000" b="1" dirty="0">
                <a:solidFill>
                  <a:schemeClr val="hlink"/>
                </a:solidFill>
                <a:latin typeface="Arial" panose="020B0604020202020204" pitchFamily="34" charset="0"/>
              </a:rPr>
              <a:t>void</a:t>
            </a:r>
            <a:r>
              <a:rPr lang="en-US" altLang="zh-CN" sz="2000" b="1" dirty="0">
                <a:latin typeface="Arial" panose="020B0604020202020204" pitchFamily="34" charset="0"/>
              </a:rPr>
              <a:t>  X_Sort ( ElementType  A[ ],  </a:t>
            </a:r>
            <a:r>
              <a:rPr lang="en-US" altLang="zh-CN" sz="2000" b="1" dirty="0">
                <a:solidFill>
                  <a:schemeClr val="hlink"/>
                </a:solidFill>
                <a:latin typeface="Arial" panose="020B0604020202020204" pitchFamily="34" charset="0"/>
              </a:rPr>
              <a:t>int</a:t>
            </a:r>
            <a:r>
              <a:rPr lang="en-US" altLang="zh-CN" sz="2000" b="1" dirty="0">
                <a:latin typeface="Arial" panose="020B0604020202020204" pitchFamily="34" charset="0"/>
              </a:rPr>
              <a:t> N ) </a:t>
            </a:r>
            <a:r>
              <a:rPr lang="zh-CN" altLang="en-US" sz="2000" b="1" dirty="0">
                <a:latin typeface="Arial" panose="020B0604020202020204" pitchFamily="34" charset="0"/>
              </a:rPr>
              <a:t>统一接口</a:t>
            </a:r>
            <a:endParaRPr lang="zh-CN" altLang="en-US" sz="2000" b="1" dirty="0">
              <a:latin typeface="Arial" panose="020B0604020202020204" pitchFamily="34" charset="0"/>
            </a:endParaRPr>
          </a:p>
        </p:txBody>
      </p:sp>
      <p:sp>
        <p:nvSpPr>
          <p:cNvPr id="68623" name="Text Box 15"/>
          <p:cNvSpPr txBox="1"/>
          <p:nvPr/>
        </p:nvSpPr>
        <p:spPr>
          <a:xfrm>
            <a:off x="609600" y="2286000"/>
            <a:ext cx="3962400" cy="4270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563880" lvl="0" indent="-563880" eaLnBrk="1" hangingPunct="1">
              <a:lnSpc>
                <a:spcPct val="110000"/>
              </a:lnSpc>
              <a:spcBef>
                <a:spcPct val="50000"/>
              </a:spcBef>
              <a:buNone/>
            </a:pPr>
            <a:r>
              <a:rPr lang="en-US" altLang="zh-CN" sz="2000" b="1" dirty="0">
                <a:solidFill>
                  <a:schemeClr val="accent1"/>
                </a:solidFill>
                <a:latin typeface="Arial" panose="020B0604020202020204" pitchFamily="34" charset="0"/>
                <a:sym typeface="Wingdings" panose="05000000000000000000" pitchFamily="2" charset="2"/>
              </a:rPr>
              <a:t>/* N must be a legal integer */</a:t>
            </a:r>
            <a:endParaRPr lang="en-US" altLang="zh-CN" sz="2000" b="1" dirty="0">
              <a:solidFill>
                <a:schemeClr val="accent1"/>
              </a:solidFill>
              <a:latin typeface="Arial" panose="020B0604020202020204" pitchFamily="34" charset="0"/>
              <a:sym typeface="Wingdings" panose="05000000000000000000" pitchFamily="2" charset="2"/>
            </a:endParaRPr>
          </a:p>
        </p:txBody>
      </p:sp>
      <p:sp>
        <p:nvSpPr>
          <p:cNvPr id="68624" name="Text Box 16"/>
          <p:cNvSpPr txBox="1"/>
          <p:nvPr/>
        </p:nvSpPr>
        <p:spPr>
          <a:xfrm>
            <a:off x="609600" y="2743200"/>
            <a:ext cx="6629400" cy="4270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563880" lvl="0" indent="-563880" eaLnBrk="1" hangingPunct="1">
              <a:lnSpc>
                <a:spcPct val="110000"/>
              </a:lnSpc>
              <a:spcBef>
                <a:spcPct val="50000"/>
              </a:spcBef>
              <a:buNone/>
            </a:pPr>
            <a:r>
              <a:rPr lang="en-US" altLang="zh-CN" sz="2000" b="1" dirty="0">
                <a:solidFill>
                  <a:schemeClr val="accent1"/>
                </a:solidFill>
                <a:latin typeface="Arial" panose="020B0604020202020204" pitchFamily="34" charset="0"/>
                <a:sym typeface="Wingdings" panose="05000000000000000000" pitchFamily="2" charset="2"/>
              </a:rPr>
              <a:t>/* Assume integer array for the sake of simplicity */</a:t>
            </a:r>
            <a:endParaRPr lang="en-US" altLang="zh-CN" sz="2000" b="1" dirty="0">
              <a:solidFill>
                <a:schemeClr val="accent1"/>
              </a:solidFill>
              <a:latin typeface="Arial" panose="020B0604020202020204" pitchFamily="34" charset="0"/>
              <a:sym typeface="Wingdings" panose="05000000000000000000" pitchFamily="2" charset="2"/>
            </a:endParaRPr>
          </a:p>
        </p:txBody>
      </p:sp>
      <p:sp>
        <p:nvSpPr>
          <p:cNvPr id="68625" name="Text Box 17"/>
          <p:cNvSpPr txBox="1"/>
          <p:nvPr/>
        </p:nvSpPr>
        <p:spPr>
          <a:xfrm>
            <a:off x="609600" y="3200400"/>
            <a:ext cx="74676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86055" lvl="0" indent="-186055" eaLnBrk="1" hangingPunct="1">
              <a:lnSpc>
                <a:spcPct val="110000"/>
              </a:lnSpc>
              <a:spcBef>
                <a:spcPct val="50000"/>
              </a:spcBef>
              <a:buNone/>
            </a:pPr>
            <a:r>
              <a:rPr lang="en-US" altLang="zh-CN" sz="2000" b="1" dirty="0">
                <a:solidFill>
                  <a:schemeClr val="accent1"/>
                </a:solidFill>
                <a:latin typeface="Arial" panose="020B0604020202020204" pitchFamily="34" charset="0"/>
                <a:sym typeface="Wingdings" panose="05000000000000000000" pitchFamily="2" charset="2"/>
              </a:rPr>
              <a:t>/* ‘&gt;’ and ‘&lt;’ operators exist and are the only operations allowed on the input data */</a:t>
            </a:r>
            <a:endParaRPr lang="en-US" altLang="zh-CN" sz="2000" b="1" dirty="0">
              <a:solidFill>
                <a:schemeClr val="accent1"/>
              </a:solidFill>
              <a:latin typeface="Arial" panose="020B0604020202020204" pitchFamily="34" charset="0"/>
              <a:sym typeface="Wingdings" panose="05000000000000000000" pitchFamily="2" charset="2"/>
            </a:endParaRPr>
          </a:p>
        </p:txBody>
      </p:sp>
      <p:sp>
        <p:nvSpPr>
          <p:cNvPr id="68626" name="AutoShape 18"/>
          <p:cNvSpPr/>
          <p:nvPr/>
        </p:nvSpPr>
        <p:spPr>
          <a:xfrm rot="780000">
            <a:off x="6309360" y="1216660"/>
            <a:ext cx="2855595" cy="1050290"/>
          </a:xfrm>
          <a:prstGeom prst="wedgeEllipseCallout">
            <a:avLst>
              <a:gd name="adj1" fmla="val -5319"/>
              <a:gd name="adj2" fmla="val 148889"/>
            </a:avLst>
          </a:prstGeom>
          <a:gradFill rotWithShape="0">
            <a:gsLst>
              <a:gs pos="0">
                <a:srgbClr val="C0C0C0"/>
              </a:gs>
              <a:gs pos="100000">
                <a:srgbClr val="FFFFFF"/>
              </a:gs>
            </a:gsLst>
            <a:lin ang="18900000" scaled="1"/>
            <a:tileRect/>
          </a:gra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i="1" dirty="0"/>
              <a:t>Comparison-based</a:t>
            </a:r>
            <a:r>
              <a:rPr lang="en-US" altLang="zh-CN" sz="2400" b="1" dirty="0"/>
              <a:t> sorting</a:t>
            </a:r>
            <a:endParaRPr lang="en-US" altLang="zh-CN" sz="2400" b="1" dirty="0"/>
          </a:p>
        </p:txBody>
      </p:sp>
      <p:sp>
        <p:nvSpPr>
          <p:cNvPr id="68627" name="Text Box 19"/>
          <p:cNvSpPr txBox="1"/>
          <p:nvPr/>
        </p:nvSpPr>
        <p:spPr>
          <a:xfrm>
            <a:off x="609600" y="3962400"/>
            <a:ext cx="4648200" cy="4270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86055" lvl="0" indent="-186055" eaLnBrk="1" hangingPunct="1">
              <a:lnSpc>
                <a:spcPct val="110000"/>
              </a:lnSpc>
              <a:spcBef>
                <a:spcPct val="50000"/>
              </a:spcBef>
              <a:buNone/>
            </a:pPr>
            <a:r>
              <a:rPr lang="en-US" altLang="zh-CN" sz="2000" b="1" dirty="0">
                <a:solidFill>
                  <a:schemeClr val="accent1"/>
                </a:solidFill>
                <a:latin typeface="Arial" panose="020B0604020202020204" pitchFamily="34" charset="0"/>
                <a:sym typeface="Wingdings" panose="05000000000000000000" pitchFamily="2" charset="2"/>
              </a:rPr>
              <a:t>/* Consider </a:t>
            </a:r>
            <a:r>
              <a:rPr lang="en-US" altLang="zh-CN" sz="2000" b="1" dirty="0">
                <a:solidFill>
                  <a:schemeClr val="accent2">
                    <a:lumMod val="20000"/>
                    <a:lumOff val="80000"/>
                  </a:schemeClr>
                </a:solidFill>
                <a:latin typeface="Arial" panose="020B0604020202020204" pitchFamily="34" charset="0"/>
                <a:sym typeface="Wingdings" panose="05000000000000000000" pitchFamily="2" charset="2"/>
              </a:rPr>
              <a:t>internal sorting only</a:t>
            </a:r>
            <a:r>
              <a:rPr lang="en-US" altLang="zh-CN" sz="2000" b="1" dirty="0">
                <a:solidFill>
                  <a:schemeClr val="accent1"/>
                </a:solidFill>
                <a:latin typeface="Arial" panose="020B0604020202020204" pitchFamily="34" charset="0"/>
                <a:sym typeface="Wingdings" panose="05000000000000000000" pitchFamily="2" charset="2"/>
              </a:rPr>
              <a:t> */</a:t>
            </a:r>
            <a:endParaRPr lang="en-US" altLang="zh-CN" sz="2000" b="1" dirty="0">
              <a:solidFill>
                <a:schemeClr val="accent1"/>
              </a:solidFill>
              <a:latin typeface="Arial" panose="020B0604020202020204" pitchFamily="34" charset="0"/>
              <a:sym typeface="Wingdings" panose="05000000000000000000" pitchFamily="2" charset="2"/>
            </a:endParaRPr>
          </a:p>
        </p:txBody>
      </p:sp>
      <p:sp>
        <p:nvSpPr>
          <p:cNvPr id="68628" name="AutoShape 20"/>
          <p:cNvSpPr/>
          <p:nvPr/>
        </p:nvSpPr>
        <p:spPr>
          <a:xfrm>
            <a:off x="1600200" y="4724400"/>
            <a:ext cx="6400800" cy="1295400"/>
          </a:xfrm>
          <a:prstGeom prst="wedgeEllipseCallout">
            <a:avLst>
              <a:gd name="adj1" fmla="val -34250"/>
              <a:gd name="adj2" fmla="val -82843"/>
            </a:avLst>
          </a:prstGeom>
          <a:gradFill rotWithShape="0">
            <a:gsLst>
              <a:gs pos="0">
                <a:srgbClr val="C0C0C0"/>
              </a:gs>
              <a:gs pos="100000">
                <a:srgbClr val="FFFFFF"/>
              </a:gs>
            </a:gsLst>
            <a:lin ang="5400000" scaled="1"/>
            <a:tileRect/>
          </a:gradFill>
          <a:ln w="12700"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The entire sort can be done in main memory</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21"/>
                                        </p:tgtEl>
                                        <p:attrNameLst>
                                          <p:attrName>style.visibility</p:attrName>
                                        </p:attrNameLst>
                                      </p:cBhvr>
                                      <p:to>
                                        <p:strVal val="visible"/>
                                      </p:to>
                                    </p:set>
                                    <p:animEffect transition="in" filter="wipe(left)">
                                      <p:cBhvr>
                                        <p:cTn id="7" dur="500"/>
                                        <p:tgtEl>
                                          <p:spTgt spid="68621"/>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622"/>
                                        </p:tgtEl>
                                        <p:attrNameLst>
                                          <p:attrName>style.visibility</p:attrName>
                                        </p:attrNameLst>
                                      </p:cBhvr>
                                      <p:to>
                                        <p:strVal val="visible"/>
                                      </p:to>
                                    </p:set>
                                    <p:animEffect transition="in" filter="wipe(up)">
                                      <p:cBhvr>
                                        <p:cTn id="12" dur="500"/>
                                        <p:tgtEl>
                                          <p:spTgt spid="686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8623"/>
                                        </p:tgtEl>
                                        <p:attrNameLst>
                                          <p:attrName>style.visibility</p:attrName>
                                        </p:attrNameLst>
                                      </p:cBhvr>
                                      <p:to>
                                        <p:strVal val="visible"/>
                                      </p:to>
                                    </p:set>
                                    <p:animEffect transition="in" filter="wipe(up)">
                                      <p:cBhvr>
                                        <p:cTn id="17" dur="500"/>
                                        <p:tgtEl>
                                          <p:spTgt spid="68623"/>
                                        </p:tgtEl>
                                      </p:cBhvr>
                                    </p:animEffect>
                                  </p:childTnLst>
                                  <p:subTnLst>
                                    <p:audio>
                                      <p:cMediaNode>
                                        <p:cTn display="0" masterRel="sameClick">
                                          <p:stCondLst>
                                            <p:cond evt="begin" delay="0">
                                              <p:tn val="15"/>
                                            </p:cond>
                                          </p:stCondLst>
                                          <p:endCondLst>
                                            <p:cond evt="onStopAudio" delay="0">
                                              <p:tgtEl>
                                                <p:sldTgt/>
                                              </p:tgtEl>
                                            </p:cond>
                                          </p:endCondLst>
                                        </p:cTn>
                                        <p:tgtEl>
                                          <p:sndTgt r:embed="rId1"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8624"/>
                                        </p:tgtEl>
                                        <p:attrNameLst>
                                          <p:attrName>style.visibility</p:attrName>
                                        </p:attrNameLst>
                                      </p:cBhvr>
                                      <p:to>
                                        <p:strVal val="visible"/>
                                      </p:to>
                                    </p:set>
                                    <p:animEffect transition="in" filter="wipe(up)">
                                      <p:cBhvr>
                                        <p:cTn id="22" dur="500"/>
                                        <p:tgtEl>
                                          <p:spTgt spid="68624"/>
                                        </p:tgtEl>
                                      </p:cBhvr>
                                    </p:animEffect>
                                  </p:childTnLst>
                                  <p:subTnLst>
                                    <p:audio>
                                      <p:cMediaNode>
                                        <p:cTn display="0" masterRel="sameClick">
                                          <p:stCondLst>
                                            <p:cond evt="begin" delay="0">
                                              <p:tn val="20"/>
                                            </p:cond>
                                          </p:stCondLst>
                                          <p:endCondLst>
                                            <p:cond evt="onStopAudio" delay="0">
                                              <p:tgtEl>
                                                <p:sldTgt/>
                                              </p:tgtEl>
                                            </p:cond>
                                          </p:endCondLst>
                                        </p:cTn>
                                        <p:tgtEl>
                                          <p:sndTgt r:embed="rId1"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8625"/>
                                        </p:tgtEl>
                                        <p:attrNameLst>
                                          <p:attrName>style.visibility</p:attrName>
                                        </p:attrNameLst>
                                      </p:cBhvr>
                                      <p:to>
                                        <p:strVal val="visible"/>
                                      </p:to>
                                    </p:set>
                                    <p:animEffect transition="in" filter="wipe(up)">
                                      <p:cBhvr>
                                        <p:cTn id="27" dur="500"/>
                                        <p:tgtEl>
                                          <p:spTgt spid="68625"/>
                                        </p:tgtEl>
                                      </p:cBhvr>
                                    </p:animEffect>
                                  </p:childTnLst>
                                  <p:subTnLst>
                                    <p:audio>
                                      <p:cMediaNode>
                                        <p:cTn display="0" masterRel="sameClick">
                                          <p:stCondLst>
                                            <p:cond evt="begin" delay="0">
                                              <p:tn val="25"/>
                                            </p:cond>
                                          </p:stCondLst>
                                          <p:endCondLst>
                                            <p:cond evt="onStopAudio" delay="0">
                                              <p:tgtEl>
                                                <p:sldTgt/>
                                              </p:tgtEl>
                                            </p:cond>
                                          </p:endCondLst>
                                        </p:cTn>
                                        <p:tgtEl>
                                          <p:sndTgt r:embed="rId1" name="TYPE.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8626"/>
                                        </p:tgtEl>
                                        <p:attrNameLst>
                                          <p:attrName>style.visibility</p:attrName>
                                        </p:attrNameLst>
                                      </p:cBhvr>
                                      <p:to>
                                        <p:strVal val="visible"/>
                                      </p:to>
                                    </p:set>
                                    <p:animEffect transition="in" filter="wipe(down)">
                                      <p:cBhvr>
                                        <p:cTn id="32" dur="500"/>
                                        <p:tgtEl>
                                          <p:spTgt spid="686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8627"/>
                                        </p:tgtEl>
                                        <p:attrNameLst>
                                          <p:attrName>style.visibility</p:attrName>
                                        </p:attrNameLst>
                                      </p:cBhvr>
                                      <p:to>
                                        <p:strVal val="visible"/>
                                      </p:to>
                                    </p:set>
                                    <p:animEffect transition="in" filter="wipe(up)">
                                      <p:cBhvr>
                                        <p:cTn id="37" dur="500"/>
                                        <p:tgtEl>
                                          <p:spTgt spid="68627"/>
                                        </p:tgtEl>
                                      </p:cBhvr>
                                    </p:animEffect>
                                  </p:childTnLst>
                                  <p:subTnLst>
                                    <p:audio>
                                      <p:cMediaNode>
                                        <p:cTn display="0" masterRel="sameClick">
                                          <p:stCondLst>
                                            <p:cond evt="begin" delay="0">
                                              <p:tn val="35"/>
                                            </p:cond>
                                          </p:stCondLst>
                                          <p:endCondLst>
                                            <p:cond evt="onStopAudio" delay="0">
                                              <p:tgtEl>
                                                <p:sldTgt/>
                                              </p:tgtEl>
                                            </p:cond>
                                          </p:endCondLst>
                                        </p:cTn>
                                        <p:tgtEl>
                                          <p:sndTgt r:embed="rId1" name="TYPE.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8628"/>
                                        </p:tgtEl>
                                        <p:attrNameLst>
                                          <p:attrName>style.visibility</p:attrName>
                                        </p:attrNameLst>
                                      </p:cBhvr>
                                      <p:to>
                                        <p:strVal val="visible"/>
                                      </p:to>
                                    </p:set>
                                    <p:animEffect transition="in" filter="wipe(up)">
                                      <p:cBhvr>
                                        <p:cTn id="42" dur="500"/>
                                        <p:tgtEl>
                                          <p:spTgt spid="68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1" grpId="0"/>
      <p:bldP spid="68622" grpId="0"/>
      <p:bldP spid="68623" grpId="0"/>
      <p:bldP spid="68624" grpId="0"/>
      <p:bldP spid="68625" grpId="0"/>
      <p:bldP spid="68626" grpId="0" bldLvl="0" animBg="1"/>
      <p:bldP spid="68627" grpId="0"/>
      <p:bldP spid="6862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ext Box 2"/>
          <p:cNvSpPr txBox="1"/>
          <p:nvPr/>
        </p:nvSpPr>
        <p:spPr>
          <a:xfrm>
            <a:off x="7315200" y="0"/>
            <a:ext cx="1822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§5  Heapsort </a:t>
            </a:r>
            <a:endParaRPr lang="en-US" altLang="zh-CN" sz="1800" b="1" dirty="0">
              <a:sym typeface="Webdings" panose="05030102010509060703" pitchFamily="18" charset="2"/>
            </a:endParaRPr>
          </a:p>
        </p:txBody>
      </p:sp>
      <p:grpSp>
        <p:nvGrpSpPr>
          <p:cNvPr id="69635" name="Group 3"/>
          <p:cNvGrpSpPr/>
          <p:nvPr/>
        </p:nvGrpSpPr>
        <p:grpSpPr>
          <a:xfrm>
            <a:off x="990600" y="1066800"/>
            <a:ext cx="1828800" cy="2133600"/>
            <a:chOff x="1632" y="1824"/>
            <a:chExt cx="1152" cy="1344"/>
          </a:xfrm>
        </p:grpSpPr>
        <p:sp>
          <p:nvSpPr>
            <p:cNvPr id="32795" name="Oval 4"/>
            <p:cNvSpPr/>
            <p:nvPr/>
          </p:nvSpPr>
          <p:spPr>
            <a:xfrm>
              <a:off x="2208" y="1824"/>
              <a:ext cx="288" cy="288"/>
            </a:xfrm>
            <a:prstGeom prst="ellipse">
              <a:avLst/>
            </a:prstGeom>
            <a:no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b</a:t>
              </a:r>
              <a:endParaRPr lang="en-US" altLang="zh-CN" sz="2400" b="1" dirty="0"/>
            </a:p>
          </p:txBody>
        </p:sp>
        <p:sp>
          <p:nvSpPr>
            <p:cNvPr id="32796" name="Oval 5"/>
            <p:cNvSpPr/>
            <p:nvPr/>
          </p:nvSpPr>
          <p:spPr>
            <a:xfrm>
              <a:off x="1920" y="2352"/>
              <a:ext cx="288" cy="288"/>
            </a:xfrm>
            <a:prstGeom prst="ellipse">
              <a:avLst/>
            </a:prstGeom>
            <a:no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d</a:t>
              </a:r>
              <a:endParaRPr lang="en-US" altLang="zh-CN" sz="2400" b="1" dirty="0"/>
            </a:p>
          </p:txBody>
        </p:sp>
        <p:sp>
          <p:nvSpPr>
            <p:cNvPr id="32797" name="Line 6"/>
            <p:cNvSpPr/>
            <p:nvPr/>
          </p:nvSpPr>
          <p:spPr>
            <a:xfrm flipH="1">
              <a:off x="2112" y="2112"/>
              <a:ext cx="192" cy="240"/>
            </a:xfrm>
            <a:prstGeom prst="line">
              <a:avLst/>
            </a:prstGeom>
            <a:ln w="25400" cap="flat" cmpd="sng">
              <a:solidFill>
                <a:schemeClr val="tx1"/>
              </a:solidFill>
              <a:prstDash val="solid"/>
              <a:headEnd type="none" w="med" len="med"/>
              <a:tailEnd type="none" w="med" len="med"/>
            </a:ln>
          </p:spPr>
        </p:sp>
        <p:sp>
          <p:nvSpPr>
            <p:cNvPr id="32798" name="Oval 7"/>
            <p:cNvSpPr/>
            <p:nvPr/>
          </p:nvSpPr>
          <p:spPr>
            <a:xfrm flipH="1">
              <a:off x="2496" y="2352"/>
              <a:ext cx="288" cy="288"/>
            </a:xfrm>
            <a:prstGeom prst="ellipse">
              <a:avLst/>
            </a:prstGeom>
            <a:no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a</a:t>
              </a:r>
              <a:endParaRPr lang="en-US" altLang="zh-CN" sz="2400" b="1" dirty="0"/>
            </a:p>
          </p:txBody>
        </p:sp>
        <p:sp>
          <p:nvSpPr>
            <p:cNvPr id="32799" name="Line 8"/>
            <p:cNvSpPr/>
            <p:nvPr/>
          </p:nvSpPr>
          <p:spPr>
            <a:xfrm>
              <a:off x="2400" y="2112"/>
              <a:ext cx="192" cy="240"/>
            </a:xfrm>
            <a:prstGeom prst="line">
              <a:avLst/>
            </a:prstGeom>
            <a:ln w="25400" cap="flat" cmpd="sng">
              <a:solidFill>
                <a:schemeClr val="tx1"/>
              </a:solidFill>
              <a:prstDash val="solid"/>
              <a:headEnd type="none" w="med" len="med"/>
              <a:tailEnd type="none" w="med" len="med"/>
            </a:ln>
          </p:spPr>
        </p:sp>
        <p:sp>
          <p:nvSpPr>
            <p:cNvPr id="32800" name="Oval 9"/>
            <p:cNvSpPr/>
            <p:nvPr/>
          </p:nvSpPr>
          <p:spPr>
            <a:xfrm>
              <a:off x="1632" y="2880"/>
              <a:ext cx="288" cy="288"/>
            </a:xfrm>
            <a:prstGeom prst="ellipse">
              <a:avLst/>
            </a:prstGeom>
            <a:no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c</a:t>
              </a:r>
              <a:endParaRPr lang="en-US" altLang="zh-CN" sz="2400" b="1" dirty="0"/>
            </a:p>
          </p:txBody>
        </p:sp>
        <p:sp>
          <p:nvSpPr>
            <p:cNvPr id="32801" name="Line 10"/>
            <p:cNvSpPr/>
            <p:nvPr/>
          </p:nvSpPr>
          <p:spPr>
            <a:xfrm flipH="1">
              <a:off x="1824" y="2640"/>
              <a:ext cx="192" cy="240"/>
            </a:xfrm>
            <a:prstGeom prst="line">
              <a:avLst/>
            </a:prstGeom>
            <a:ln w="25400" cap="flat" cmpd="sng">
              <a:solidFill>
                <a:schemeClr val="tx1"/>
              </a:solidFill>
              <a:prstDash val="solid"/>
              <a:headEnd type="none" w="med" len="med"/>
              <a:tailEnd type="none" w="med" len="med"/>
            </a:ln>
          </p:spPr>
        </p:sp>
      </p:grpSp>
      <p:grpSp>
        <p:nvGrpSpPr>
          <p:cNvPr id="69643" name="Group 11"/>
          <p:cNvGrpSpPr/>
          <p:nvPr/>
        </p:nvGrpSpPr>
        <p:grpSpPr>
          <a:xfrm>
            <a:off x="609600" y="1143000"/>
            <a:ext cx="2590800" cy="1981200"/>
            <a:chOff x="1392" y="1872"/>
            <a:chExt cx="1632" cy="1248"/>
          </a:xfrm>
        </p:grpSpPr>
        <p:sp>
          <p:nvSpPr>
            <p:cNvPr id="32791" name="Rectangle 12"/>
            <p:cNvSpPr/>
            <p:nvPr/>
          </p:nvSpPr>
          <p:spPr>
            <a:xfrm>
              <a:off x="1632" y="1872"/>
              <a:ext cx="576" cy="144"/>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solidFill>
                    <a:schemeClr val="hlink"/>
                  </a:solidFill>
                </a:rPr>
                <a:t>A [0]</a:t>
              </a:r>
              <a:endParaRPr lang="en-US" altLang="zh-CN" sz="2000" b="1" dirty="0">
                <a:solidFill>
                  <a:schemeClr val="hlink"/>
                </a:solidFill>
              </a:endParaRPr>
            </a:p>
          </p:txBody>
        </p:sp>
        <p:sp>
          <p:nvSpPr>
            <p:cNvPr id="32792" name="Rectangle 13"/>
            <p:cNvSpPr/>
            <p:nvPr/>
          </p:nvSpPr>
          <p:spPr>
            <a:xfrm>
              <a:off x="1680" y="2352"/>
              <a:ext cx="240" cy="192"/>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solidFill>
                    <a:schemeClr val="hlink"/>
                  </a:solidFill>
                </a:rPr>
                <a:t>[1]</a:t>
              </a:r>
              <a:endParaRPr lang="en-US" altLang="zh-CN" sz="2000" b="1" dirty="0">
                <a:solidFill>
                  <a:schemeClr val="hlink"/>
                </a:solidFill>
              </a:endParaRPr>
            </a:p>
          </p:txBody>
        </p:sp>
        <p:sp>
          <p:nvSpPr>
            <p:cNvPr id="32793" name="Rectangle 14"/>
            <p:cNvSpPr/>
            <p:nvPr/>
          </p:nvSpPr>
          <p:spPr>
            <a:xfrm>
              <a:off x="2784" y="2352"/>
              <a:ext cx="240" cy="192"/>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solidFill>
                    <a:schemeClr val="hlink"/>
                  </a:solidFill>
                </a:rPr>
                <a:t>[2]</a:t>
              </a:r>
              <a:endParaRPr lang="en-US" altLang="zh-CN" sz="2000" b="1" dirty="0">
                <a:solidFill>
                  <a:schemeClr val="hlink"/>
                </a:solidFill>
              </a:endParaRPr>
            </a:p>
          </p:txBody>
        </p:sp>
        <p:sp>
          <p:nvSpPr>
            <p:cNvPr id="32794" name="Rectangle 15"/>
            <p:cNvSpPr/>
            <p:nvPr/>
          </p:nvSpPr>
          <p:spPr>
            <a:xfrm>
              <a:off x="1392" y="2928"/>
              <a:ext cx="240" cy="192"/>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solidFill>
                    <a:schemeClr val="hlink"/>
                  </a:solidFill>
                </a:rPr>
                <a:t>[3]</a:t>
              </a:r>
              <a:endParaRPr lang="en-US" altLang="zh-CN" sz="2000" b="1" dirty="0">
                <a:solidFill>
                  <a:schemeClr val="hlink"/>
                </a:solidFill>
              </a:endParaRPr>
            </a:p>
          </p:txBody>
        </p:sp>
      </p:grpSp>
      <p:sp>
        <p:nvSpPr>
          <p:cNvPr id="69648" name="Oval 16"/>
          <p:cNvSpPr/>
          <p:nvPr/>
        </p:nvSpPr>
        <p:spPr>
          <a:xfrm>
            <a:off x="1905000" y="1066800"/>
            <a:ext cx="457200" cy="457200"/>
          </a:xfrm>
          <a:prstGeom prst="ellipse">
            <a:avLst/>
          </a:prstGeom>
          <a:solidFill>
            <a:schemeClr val="bg1"/>
          </a:solid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0000"/>
                </a:solidFill>
              </a:rPr>
              <a:t>d</a:t>
            </a:r>
            <a:endParaRPr lang="en-US" altLang="zh-CN" sz="2400" b="1" dirty="0"/>
          </a:p>
        </p:txBody>
      </p:sp>
      <p:sp>
        <p:nvSpPr>
          <p:cNvPr id="69649" name="Oval 17"/>
          <p:cNvSpPr/>
          <p:nvPr/>
        </p:nvSpPr>
        <p:spPr>
          <a:xfrm>
            <a:off x="1447800" y="1905000"/>
            <a:ext cx="457200" cy="457200"/>
          </a:xfrm>
          <a:prstGeom prst="ellipse">
            <a:avLst/>
          </a:prstGeom>
          <a:solidFill>
            <a:schemeClr val="bg1"/>
          </a:solid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c</a:t>
            </a:r>
            <a:endParaRPr lang="en-US" altLang="zh-CN" sz="2400" b="1" dirty="0"/>
          </a:p>
        </p:txBody>
      </p:sp>
      <p:sp>
        <p:nvSpPr>
          <p:cNvPr id="69650" name="Oval 18"/>
          <p:cNvSpPr/>
          <p:nvPr/>
        </p:nvSpPr>
        <p:spPr>
          <a:xfrm>
            <a:off x="990600" y="2743200"/>
            <a:ext cx="457200" cy="457200"/>
          </a:xfrm>
          <a:prstGeom prst="ellipse">
            <a:avLst/>
          </a:prstGeom>
          <a:solidFill>
            <a:schemeClr val="bg1"/>
          </a:solid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b</a:t>
            </a:r>
            <a:endParaRPr lang="en-US" altLang="zh-CN" sz="2400" b="1" dirty="0"/>
          </a:p>
        </p:txBody>
      </p:sp>
      <p:sp>
        <p:nvSpPr>
          <p:cNvPr id="69651" name="Oval 19"/>
          <p:cNvSpPr/>
          <p:nvPr/>
        </p:nvSpPr>
        <p:spPr>
          <a:xfrm>
            <a:off x="990600" y="2743200"/>
            <a:ext cx="457200" cy="457200"/>
          </a:xfrm>
          <a:prstGeom prst="ellipse">
            <a:avLst/>
          </a:prstGeom>
          <a:solidFill>
            <a:schemeClr val="bg1"/>
          </a:solid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0000"/>
                </a:solidFill>
              </a:rPr>
              <a:t>d</a:t>
            </a:r>
            <a:endParaRPr lang="en-US" altLang="zh-CN" sz="2400" b="1" dirty="0"/>
          </a:p>
        </p:txBody>
      </p:sp>
      <p:sp>
        <p:nvSpPr>
          <p:cNvPr id="69652" name="Oval 20"/>
          <p:cNvSpPr/>
          <p:nvPr/>
        </p:nvSpPr>
        <p:spPr>
          <a:xfrm>
            <a:off x="1905000" y="1066800"/>
            <a:ext cx="457200" cy="457200"/>
          </a:xfrm>
          <a:prstGeom prst="ellipse">
            <a:avLst/>
          </a:prstGeom>
          <a:solidFill>
            <a:schemeClr val="bg1"/>
          </a:solid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b</a:t>
            </a:r>
            <a:endParaRPr lang="en-US" altLang="zh-CN" sz="2400" b="1" dirty="0"/>
          </a:p>
        </p:txBody>
      </p:sp>
      <p:sp>
        <p:nvSpPr>
          <p:cNvPr id="69653" name="Freeform 21"/>
          <p:cNvSpPr/>
          <p:nvPr/>
        </p:nvSpPr>
        <p:spPr>
          <a:xfrm>
            <a:off x="609600" y="2413000"/>
            <a:ext cx="1295400" cy="787400"/>
          </a:xfrm>
          <a:custGeom>
            <a:avLst/>
            <a:gdLst/>
            <a:ahLst/>
            <a:cxnLst>
              <a:cxn ang="0">
                <a:pos x="0" y="2147483646"/>
              </a:cxn>
              <a:cxn ang="0">
                <a:pos x="2147483646" y="2147483646"/>
              </a:cxn>
              <a:cxn ang="0">
                <a:pos x="2147483646" y="2147483646"/>
              </a:cxn>
              <a:cxn ang="0">
                <a:pos x="2147483646" y="2147483646"/>
              </a:cxn>
              <a:cxn ang="0">
                <a:pos x="2147483646" y="2147483646"/>
              </a:cxn>
            </a:cxnLst>
            <a:pathLst>
              <a:path w="816" h="496">
                <a:moveTo>
                  <a:pt x="0" y="160"/>
                </a:moveTo>
                <a:cubicBezTo>
                  <a:pt x="60" y="124"/>
                  <a:pt x="120" y="88"/>
                  <a:pt x="192" y="64"/>
                </a:cubicBezTo>
                <a:cubicBezTo>
                  <a:pt x="264" y="40"/>
                  <a:pt x="344" y="0"/>
                  <a:pt x="432" y="16"/>
                </a:cubicBezTo>
                <a:cubicBezTo>
                  <a:pt x="520" y="32"/>
                  <a:pt x="656" y="80"/>
                  <a:pt x="720" y="160"/>
                </a:cubicBezTo>
                <a:cubicBezTo>
                  <a:pt x="784" y="240"/>
                  <a:pt x="800" y="368"/>
                  <a:pt x="816" y="496"/>
                </a:cubicBezTo>
              </a:path>
            </a:pathLst>
          </a:custGeom>
          <a:noFill/>
          <a:ln w="25400" cap="flat" cmpd="sng">
            <a:solidFill>
              <a:srgbClr val="FF0000">
                <a:alpha val="100000"/>
              </a:srgbClr>
            </a:solidFill>
            <a:prstDash val="dashDot"/>
            <a:round/>
            <a:headEnd type="none" w="med" len="med"/>
            <a:tailEnd type="none" w="med" len="med"/>
          </a:ln>
        </p:spPr>
        <p:txBody>
          <a:bodyPr/>
          <a:p>
            <a:endParaRPr lang="zh-CN" altLang="en-US"/>
          </a:p>
        </p:txBody>
      </p:sp>
      <p:sp>
        <p:nvSpPr>
          <p:cNvPr id="69654" name="Oval 22"/>
          <p:cNvSpPr/>
          <p:nvPr/>
        </p:nvSpPr>
        <p:spPr>
          <a:xfrm>
            <a:off x="1905000" y="1066800"/>
            <a:ext cx="457200" cy="457200"/>
          </a:xfrm>
          <a:prstGeom prst="ellipse">
            <a:avLst/>
          </a:prstGeom>
          <a:solidFill>
            <a:schemeClr val="bg1"/>
          </a:solid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0000"/>
                </a:solidFill>
              </a:rPr>
              <a:t>c</a:t>
            </a:r>
            <a:endParaRPr lang="en-US" altLang="zh-CN" sz="2400" b="1" dirty="0"/>
          </a:p>
        </p:txBody>
      </p:sp>
      <p:sp>
        <p:nvSpPr>
          <p:cNvPr id="69655" name="Oval 23"/>
          <p:cNvSpPr/>
          <p:nvPr/>
        </p:nvSpPr>
        <p:spPr>
          <a:xfrm>
            <a:off x="1447800" y="1905000"/>
            <a:ext cx="457200" cy="457200"/>
          </a:xfrm>
          <a:prstGeom prst="ellipse">
            <a:avLst/>
          </a:prstGeom>
          <a:solidFill>
            <a:schemeClr val="bg1"/>
          </a:solid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b</a:t>
            </a:r>
            <a:endParaRPr lang="en-US" altLang="zh-CN" sz="2400" b="1" dirty="0"/>
          </a:p>
        </p:txBody>
      </p:sp>
      <p:sp>
        <p:nvSpPr>
          <p:cNvPr id="69656" name="Oval 24"/>
          <p:cNvSpPr/>
          <p:nvPr/>
        </p:nvSpPr>
        <p:spPr>
          <a:xfrm>
            <a:off x="2362200" y="1905000"/>
            <a:ext cx="457200" cy="457200"/>
          </a:xfrm>
          <a:prstGeom prst="ellipse">
            <a:avLst/>
          </a:prstGeom>
          <a:solidFill>
            <a:schemeClr val="bg1"/>
          </a:solid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0000"/>
                </a:solidFill>
              </a:rPr>
              <a:t>c</a:t>
            </a:r>
            <a:endParaRPr lang="en-US" altLang="zh-CN" sz="2400" b="1" dirty="0"/>
          </a:p>
        </p:txBody>
      </p:sp>
      <p:sp>
        <p:nvSpPr>
          <p:cNvPr id="69657" name="Oval 25"/>
          <p:cNvSpPr/>
          <p:nvPr/>
        </p:nvSpPr>
        <p:spPr>
          <a:xfrm>
            <a:off x="1905000" y="1066800"/>
            <a:ext cx="457200" cy="457200"/>
          </a:xfrm>
          <a:prstGeom prst="ellipse">
            <a:avLst/>
          </a:prstGeom>
          <a:solidFill>
            <a:schemeClr val="bg1"/>
          </a:solid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a</a:t>
            </a:r>
            <a:endParaRPr lang="en-US" altLang="zh-CN" sz="2400" b="1" dirty="0"/>
          </a:p>
        </p:txBody>
      </p:sp>
      <p:sp>
        <p:nvSpPr>
          <p:cNvPr id="69658" name="Freeform 26"/>
          <p:cNvSpPr/>
          <p:nvPr/>
        </p:nvSpPr>
        <p:spPr>
          <a:xfrm flipH="1">
            <a:off x="1981200" y="1600200"/>
            <a:ext cx="1295400" cy="787400"/>
          </a:xfrm>
          <a:custGeom>
            <a:avLst/>
            <a:gdLst/>
            <a:ahLst/>
            <a:cxnLst>
              <a:cxn ang="0">
                <a:pos x="0" y="2147483646"/>
              </a:cxn>
              <a:cxn ang="0">
                <a:pos x="2147483646" y="2147483646"/>
              </a:cxn>
              <a:cxn ang="0">
                <a:pos x="2147483646" y="2147483646"/>
              </a:cxn>
              <a:cxn ang="0">
                <a:pos x="2147483646" y="2147483646"/>
              </a:cxn>
              <a:cxn ang="0">
                <a:pos x="2147483646" y="2147483646"/>
              </a:cxn>
            </a:cxnLst>
            <a:pathLst>
              <a:path w="816" h="496">
                <a:moveTo>
                  <a:pt x="0" y="160"/>
                </a:moveTo>
                <a:cubicBezTo>
                  <a:pt x="60" y="124"/>
                  <a:pt x="120" y="88"/>
                  <a:pt x="192" y="64"/>
                </a:cubicBezTo>
                <a:cubicBezTo>
                  <a:pt x="264" y="40"/>
                  <a:pt x="344" y="0"/>
                  <a:pt x="432" y="16"/>
                </a:cubicBezTo>
                <a:cubicBezTo>
                  <a:pt x="520" y="32"/>
                  <a:pt x="656" y="80"/>
                  <a:pt x="720" y="160"/>
                </a:cubicBezTo>
                <a:cubicBezTo>
                  <a:pt x="784" y="240"/>
                  <a:pt x="800" y="368"/>
                  <a:pt x="816" y="496"/>
                </a:cubicBezTo>
              </a:path>
            </a:pathLst>
          </a:custGeom>
          <a:noFill/>
          <a:ln w="25400" cap="flat" cmpd="sng">
            <a:solidFill>
              <a:srgbClr val="FF0000">
                <a:alpha val="100000"/>
              </a:srgbClr>
            </a:solidFill>
            <a:prstDash val="dashDot"/>
            <a:round/>
            <a:headEnd type="none" w="med" len="med"/>
            <a:tailEnd type="none" w="med" len="med"/>
          </a:ln>
        </p:spPr>
        <p:txBody>
          <a:bodyPr/>
          <a:p>
            <a:endParaRPr lang="zh-CN" altLang="en-US"/>
          </a:p>
        </p:txBody>
      </p:sp>
      <p:sp>
        <p:nvSpPr>
          <p:cNvPr id="69659" name="Oval 27"/>
          <p:cNvSpPr/>
          <p:nvPr/>
        </p:nvSpPr>
        <p:spPr>
          <a:xfrm>
            <a:off x="1447800" y="1905000"/>
            <a:ext cx="457200" cy="457200"/>
          </a:xfrm>
          <a:prstGeom prst="ellipse">
            <a:avLst/>
          </a:prstGeom>
          <a:solidFill>
            <a:schemeClr val="bg1"/>
          </a:solid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a</a:t>
            </a:r>
            <a:endParaRPr lang="en-US" altLang="zh-CN" sz="2400" b="1" dirty="0"/>
          </a:p>
        </p:txBody>
      </p:sp>
      <p:sp>
        <p:nvSpPr>
          <p:cNvPr id="69660" name="Oval 28"/>
          <p:cNvSpPr/>
          <p:nvPr/>
        </p:nvSpPr>
        <p:spPr>
          <a:xfrm>
            <a:off x="1905000" y="1066800"/>
            <a:ext cx="457200" cy="457200"/>
          </a:xfrm>
          <a:prstGeom prst="ellipse">
            <a:avLst/>
          </a:prstGeom>
          <a:solidFill>
            <a:schemeClr val="bg1"/>
          </a:solid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0000"/>
                </a:solidFill>
              </a:rPr>
              <a:t>b</a:t>
            </a:r>
            <a:endParaRPr lang="en-US" altLang="zh-CN" sz="2400" b="1" dirty="0"/>
          </a:p>
        </p:txBody>
      </p:sp>
      <p:sp>
        <p:nvSpPr>
          <p:cNvPr id="69661" name="Oval 29"/>
          <p:cNvSpPr/>
          <p:nvPr/>
        </p:nvSpPr>
        <p:spPr>
          <a:xfrm>
            <a:off x="1447800" y="1905000"/>
            <a:ext cx="457200" cy="457200"/>
          </a:xfrm>
          <a:prstGeom prst="ellipse">
            <a:avLst/>
          </a:prstGeom>
          <a:solidFill>
            <a:schemeClr val="bg1"/>
          </a:solid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0000"/>
                </a:solidFill>
              </a:rPr>
              <a:t>b</a:t>
            </a:r>
            <a:endParaRPr lang="en-US" altLang="zh-CN" sz="2400" b="1" dirty="0"/>
          </a:p>
        </p:txBody>
      </p:sp>
      <p:sp>
        <p:nvSpPr>
          <p:cNvPr id="69662" name="Oval 30"/>
          <p:cNvSpPr/>
          <p:nvPr/>
        </p:nvSpPr>
        <p:spPr>
          <a:xfrm>
            <a:off x="1905000" y="1066800"/>
            <a:ext cx="457200" cy="457200"/>
          </a:xfrm>
          <a:prstGeom prst="ellipse">
            <a:avLst/>
          </a:prstGeom>
          <a:solidFill>
            <a:schemeClr val="bg1"/>
          </a:solidFill>
          <a:ln w="25400" cap="flat" cmpd="sng">
            <a:solidFill>
              <a:schemeClr val="tx1"/>
            </a:solidFill>
            <a:prstDash val="solid"/>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0000"/>
                </a:solidFill>
              </a:rPr>
              <a:t>a</a:t>
            </a:r>
            <a:endParaRPr lang="en-US" altLang="zh-CN" sz="2400" b="1" dirty="0"/>
          </a:p>
        </p:txBody>
      </p:sp>
      <p:sp>
        <p:nvSpPr>
          <p:cNvPr id="69663" name="Rectangle 31"/>
          <p:cNvSpPr/>
          <p:nvPr/>
        </p:nvSpPr>
        <p:spPr>
          <a:xfrm>
            <a:off x="533400" y="381000"/>
            <a:ext cx="20574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olidFill>
                  <a:schemeClr val="hlink"/>
                </a:solidFill>
                <a:latin typeface="Arial" panose="020B0604020202020204" pitchFamily="34" charset="0"/>
              </a:rPr>
              <a:t>Algorithm 2:</a:t>
            </a:r>
            <a:endParaRPr lang="en-US" altLang="zh-CN" sz="2000" b="1" dirty="0">
              <a:solidFill>
                <a:schemeClr val="hlink"/>
              </a:solidFill>
              <a:latin typeface="Arial" panose="020B0604020202020204" pitchFamily="34" charset="0"/>
            </a:endParaRPr>
          </a:p>
        </p:txBody>
      </p:sp>
      <p:sp>
        <p:nvSpPr>
          <p:cNvPr id="69664" name="AutoShape 32"/>
          <p:cNvSpPr/>
          <p:nvPr/>
        </p:nvSpPr>
        <p:spPr>
          <a:xfrm>
            <a:off x="3505200" y="457200"/>
            <a:ext cx="5105400" cy="2971800"/>
          </a:xfrm>
          <a:prstGeom prst="foldedCorner">
            <a:avLst>
              <a:gd name="adj" fmla="val 12500"/>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90000" tIns="118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solidFill>
                  <a:schemeClr val="hlink"/>
                </a:solidFill>
                <a:latin typeface="Arial" panose="020B0604020202020204" pitchFamily="34" charset="0"/>
              </a:rPr>
              <a:t>void</a:t>
            </a:r>
            <a:r>
              <a:rPr lang="en-US" altLang="zh-CN" sz="1800" b="1" dirty="0">
                <a:latin typeface="Arial" panose="020B0604020202020204" pitchFamily="34" charset="0"/>
              </a:rPr>
              <a:t> Heapsort( ElementType A[ ],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N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i;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 i = </a:t>
            </a:r>
            <a:r>
              <a:rPr lang="en-US" altLang="zh-CN" sz="1800" b="1" dirty="0">
                <a:solidFill>
                  <a:srgbClr val="FF0000"/>
                </a:solidFill>
                <a:latin typeface="Arial" panose="020B0604020202020204" pitchFamily="34" charset="0"/>
              </a:rPr>
              <a:t>N / 2</a:t>
            </a:r>
            <a:r>
              <a:rPr lang="zh-CN" altLang="en-US" sz="1800" b="1" dirty="0">
                <a:solidFill>
                  <a:srgbClr val="FF0000"/>
                </a:solidFill>
                <a:latin typeface="Arial" panose="020B0604020202020204" pitchFamily="34" charset="0"/>
              </a:rPr>
              <a:t>－</a:t>
            </a:r>
            <a:r>
              <a:rPr lang="en-US" altLang="zh-CN" sz="1800" b="1" dirty="0">
                <a:solidFill>
                  <a:srgbClr val="FF0000"/>
                </a:solidFill>
                <a:latin typeface="Arial" panose="020B0604020202020204" pitchFamily="34" charset="0"/>
              </a:rPr>
              <a:t>1</a:t>
            </a:r>
            <a:r>
              <a:rPr lang="en-US" altLang="zh-CN" sz="1800" b="1" dirty="0">
                <a:latin typeface="Arial" panose="020B0604020202020204" pitchFamily="34" charset="0"/>
              </a:rPr>
              <a:t>; i &gt;= 0; i - - ) </a:t>
            </a:r>
            <a:r>
              <a:rPr lang="en-US" altLang="zh-CN" sz="1800" b="1" dirty="0">
                <a:solidFill>
                  <a:srgbClr val="009900"/>
                </a:solidFill>
                <a:latin typeface="Arial" panose="020B0604020202020204" pitchFamily="34" charset="0"/>
              </a:rPr>
              <a:t>/* BuildHeap */</a:t>
            </a: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PercDown( A, i, N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 i = N - 1; i &gt; 0; i - - )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Swap( &amp;A[ 0 ], &amp;A[ i ] ); </a:t>
            </a:r>
            <a:r>
              <a:rPr lang="en-US" altLang="zh-CN" sz="1800" b="1" dirty="0">
                <a:solidFill>
                  <a:srgbClr val="009900"/>
                </a:solidFill>
                <a:latin typeface="Arial" panose="020B0604020202020204" pitchFamily="34" charset="0"/>
              </a:rPr>
              <a:t>/* DeleteMax */</a:t>
            </a: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PercDown( A, 0, i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a:t>
            </a:r>
            <a:endParaRPr lang="en-US" altLang="zh-CN" sz="1800" b="1" dirty="0">
              <a:latin typeface="Arial" panose="020B0604020202020204" pitchFamily="34" charset="0"/>
            </a:endParaRPr>
          </a:p>
        </p:txBody>
      </p:sp>
      <p:sp>
        <p:nvSpPr>
          <p:cNvPr id="69665" name="AutoShape 33"/>
          <p:cNvSpPr/>
          <p:nvPr/>
        </p:nvSpPr>
        <p:spPr>
          <a:xfrm>
            <a:off x="2057400" y="3048000"/>
            <a:ext cx="4800600" cy="1295400"/>
          </a:xfrm>
          <a:prstGeom prst="wedgeEllipseCallout">
            <a:avLst>
              <a:gd name="adj1" fmla="val -59093"/>
              <a:gd name="adj2" fmla="val -173282"/>
            </a:avLst>
          </a:prstGeom>
          <a:gradFill rotWithShape="0">
            <a:gsLst>
              <a:gs pos="0">
                <a:srgbClr val="C0C0C0"/>
              </a:gs>
              <a:gs pos="100000">
                <a:srgbClr val="FFFFFF"/>
              </a:gs>
            </a:gsLst>
            <a:lin ang="2700000" scaled="1"/>
            <a:tileRect/>
          </a:gra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Heapsort data start from position 0.</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9663"/>
                                        </p:tgtEl>
                                        <p:attrNameLst>
                                          <p:attrName>style.visibility</p:attrName>
                                        </p:attrNameLst>
                                      </p:cBhvr>
                                      <p:to>
                                        <p:strVal val="visible"/>
                                      </p:to>
                                    </p:set>
                                    <p:animEffect transition="in" filter="wipe(left)">
                                      <p:cBhvr>
                                        <p:cTn id="7" dur="500"/>
                                        <p:tgtEl>
                                          <p:spTgt spid="696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9635"/>
                                        </p:tgtEl>
                                        <p:attrNameLst>
                                          <p:attrName>style.visibility</p:attrName>
                                        </p:attrNameLst>
                                      </p:cBhvr>
                                      <p:to>
                                        <p:strVal val="visible"/>
                                      </p:to>
                                    </p:set>
                                    <p:animEffect transition="in" filter="wipe(up)">
                                      <p:cBhvr>
                                        <p:cTn id="12" dur="500"/>
                                        <p:tgtEl>
                                          <p:spTgt spid="69635"/>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9643"/>
                                        </p:tgtEl>
                                        <p:attrNameLst>
                                          <p:attrName>style.visibility</p:attrName>
                                        </p:attrNameLst>
                                      </p:cBhvr>
                                      <p:to>
                                        <p:strVal val="visible"/>
                                      </p:to>
                                    </p:set>
                                    <p:animEffect transition="in" filter="wipe(up)">
                                      <p:cBhvr>
                                        <p:cTn id="17" dur="500"/>
                                        <p:tgtEl>
                                          <p:spTgt spid="69643"/>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9648"/>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69649"/>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499"/>
                                          </p:stCondLst>
                                        </p:cTn>
                                        <p:tgtEl>
                                          <p:spTgt spid="69650"/>
                                        </p:tgtEl>
                                        <p:attrNameLst>
                                          <p:attrName>style.visibility</p:attrName>
                                        </p:attrNameLst>
                                      </p:cBhvr>
                                      <p:to>
                                        <p:strVal val="visible"/>
                                      </p:to>
                                    </p:set>
                                  </p:childTnLst>
                                  <p:subTnLst>
                                    <p:audio>
                                      <p:cMediaNode>
                                        <p:cTn display="0" masterRel="sameClick">
                                          <p:stCondLst>
                                            <p:cond evt="begin" delay="0">
                                              <p:tn val="26"/>
                                            </p:cond>
                                          </p:stCondLst>
                                          <p:endCondLst>
                                            <p:cond evt="onStopAudio" delay="0">
                                              <p:tgtEl>
                                                <p:sldTgt/>
                                              </p:tgtEl>
                                            </p:cond>
                                          </p:endCondLst>
                                        </p:cTn>
                                        <p:tgtEl>
                                          <p:sndTgt r:embed="rId3" name="DING.WAV"/>
                                        </p:tgtEl>
                                      </p:cMediaNode>
                                    </p:audio>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69651"/>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69652"/>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3" name="DING.WAV"/>
                                        </p:tgtEl>
                                      </p:cMediaNode>
                                    </p:audio>
                                  </p:sub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653"/>
                                        </p:tgtEl>
                                        <p:attrNameLst>
                                          <p:attrName>style.visibility</p:attrName>
                                        </p:attrNameLst>
                                      </p:cBhvr>
                                      <p:to>
                                        <p:strVal val="visible"/>
                                      </p:to>
                                    </p:set>
                                    <p:animEffect transition="in" filter="wipe(left)">
                                      <p:cBhvr>
                                        <p:cTn id="39" dur="500"/>
                                        <p:tgtEl>
                                          <p:spTgt spid="69653"/>
                                        </p:tgtEl>
                                      </p:cBhvr>
                                    </p:animEffect>
                                  </p:childTnLst>
                                  <p:subTnLst>
                                    <p:audio>
                                      <p:cMediaNode>
                                        <p:cTn display="0" masterRel="sameClick">
                                          <p:stCondLst>
                                            <p:cond evt="begin" delay="0">
                                              <p:tn val="37"/>
                                            </p:cond>
                                          </p:stCondLst>
                                          <p:endCondLst>
                                            <p:cond evt="onStopAudio" delay="0">
                                              <p:tgtEl>
                                                <p:sldTgt/>
                                              </p:tgtEl>
                                            </p:cond>
                                          </p:endCondLst>
                                        </p:cTn>
                                        <p:tgtEl>
                                          <p:sndTgt r:embed="rId4" name="WHOOSH.WAV"/>
                                        </p:tgtEl>
                                      </p:cMediaNode>
                                    </p:audio>
                                  </p:sub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69654"/>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69655"/>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3" name="DING.WAV"/>
                                        </p:tgtEl>
                                      </p:cMediaNode>
                                    </p:audio>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69656"/>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69657"/>
                                        </p:tgtEl>
                                        <p:attrNameLst>
                                          <p:attrName>style.visibility</p:attrName>
                                        </p:attrNameLst>
                                      </p:cBhvr>
                                      <p:to>
                                        <p:strVal val="visible"/>
                                      </p:to>
                                    </p:set>
                                  </p:childTnLst>
                                  <p:subTnLst>
                                    <p:audio>
                                      <p:cMediaNode>
                                        <p:cTn display="0" masterRel="sameClick">
                                          <p:stCondLst>
                                            <p:cond evt="begin" delay="0">
                                              <p:tn val="52"/>
                                            </p:cond>
                                          </p:stCondLst>
                                          <p:endCondLst>
                                            <p:cond evt="onStopAudio" delay="0">
                                              <p:tgtEl>
                                                <p:sldTgt/>
                                              </p:tgtEl>
                                            </p:cond>
                                          </p:endCondLst>
                                        </p:cTn>
                                        <p:tgtEl>
                                          <p:sndTgt r:embed="rId3" name="DING.WAV"/>
                                        </p:tgtEl>
                                      </p:cMediaNode>
                                    </p:audio>
                                  </p:sub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9658"/>
                                        </p:tgtEl>
                                        <p:attrNameLst>
                                          <p:attrName>style.visibility</p:attrName>
                                        </p:attrNameLst>
                                      </p:cBhvr>
                                      <p:to>
                                        <p:strVal val="visible"/>
                                      </p:to>
                                    </p:set>
                                    <p:animEffect transition="in" filter="wipe(left)">
                                      <p:cBhvr>
                                        <p:cTn id="58" dur="500"/>
                                        <p:tgtEl>
                                          <p:spTgt spid="69658"/>
                                        </p:tgtEl>
                                      </p:cBhvr>
                                    </p:animEffect>
                                  </p:childTnLst>
                                  <p:subTnLst>
                                    <p:audio>
                                      <p:cMediaNode>
                                        <p:cTn display="0" masterRel="sameClick">
                                          <p:stCondLst>
                                            <p:cond evt="begin" delay="0">
                                              <p:tn val="56"/>
                                            </p:cond>
                                          </p:stCondLst>
                                          <p:endCondLst>
                                            <p:cond evt="onStopAudio" delay="0">
                                              <p:tgtEl>
                                                <p:sldTgt/>
                                              </p:tgtEl>
                                            </p:cond>
                                          </p:endCondLst>
                                        </p:cTn>
                                        <p:tgtEl>
                                          <p:sndTgt r:embed="rId4" name="WHOOSH.WAV"/>
                                        </p:tgtEl>
                                      </p:cMediaNode>
                                    </p:audio>
                                  </p:sub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499"/>
                                          </p:stCondLst>
                                        </p:cTn>
                                        <p:tgtEl>
                                          <p:spTgt spid="69659"/>
                                        </p:tgtEl>
                                        <p:attrNameLst>
                                          <p:attrName>style.visibility</p:attrName>
                                        </p:attrNameLst>
                                      </p:cBhvr>
                                      <p:to>
                                        <p:strVal val="visible"/>
                                      </p:to>
                                    </p:set>
                                  </p:childTnLst>
                                  <p:subTnLst>
                                    <p:audio>
                                      <p:cMediaNode>
                                        <p:cTn display="0" masterRel="sameClick">
                                          <p:stCondLst>
                                            <p:cond evt="begin" delay="0">
                                              <p:tn val="60"/>
                                            </p:cond>
                                          </p:stCondLst>
                                          <p:endCondLst>
                                            <p:cond evt="onStopAudio" delay="0">
                                              <p:tgtEl>
                                                <p:sldTgt/>
                                              </p:tgtEl>
                                            </p:cond>
                                          </p:endCondLst>
                                        </p:cTn>
                                        <p:tgtEl>
                                          <p:sndTgt r:embed="rId3" name="DING.WAV"/>
                                        </p:tgtEl>
                                      </p:cMediaNode>
                                    </p:audio>
                                  </p:subTnLst>
                                </p:cTn>
                              </p:par>
                            </p:childTnLst>
                          </p:cTn>
                        </p:par>
                        <p:par>
                          <p:cTn id="62" fill="hold">
                            <p:stCondLst>
                              <p:cond delay="1000"/>
                            </p:stCondLst>
                            <p:childTnLst>
                              <p:par>
                                <p:cTn id="63" presetID="1" presetClass="entr" presetSubtype="0" fill="hold" grpId="0" nodeType="afterEffect">
                                  <p:stCondLst>
                                    <p:cond delay="0"/>
                                  </p:stCondLst>
                                  <p:childTnLst>
                                    <p:set>
                                      <p:cBhvr>
                                        <p:cTn id="64" dur="1" fill="hold">
                                          <p:stCondLst>
                                            <p:cond delay="499"/>
                                          </p:stCondLst>
                                        </p:cTn>
                                        <p:tgtEl>
                                          <p:spTgt spid="69660"/>
                                        </p:tgtEl>
                                        <p:attrNameLst>
                                          <p:attrName>style.visibility</p:attrName>
                                        </p:attrNameLst>
                                      </p:cBhvr>
                                      <p:to>
                                        <p:strVal val="visible"/>
                                      </p:to>
                                    </p:set>
                                  </p:childTnLst>
                                  <p:subTnLst>
                                    <p:audio>
                                      <p:cMediaNode>
                                        <p:cTn display="0" masterRel="sameClick">
                                          <p:stCondLst>
                                            <p:cond evt="begin" delay="0">
                                              <p:tn val="63"/>
                                            </p:cond>
                                          </p:stCondLst>
                                          <p:endCondLst>
                                            <p:cond evt="onStopAudio" delay="0">
                                              <p:tgtEl>
                                                <p:sldTgt/>
                                              </p:tgtEl>
                                            </p:cond>
                                          </p:endCondLst>
                                        </p:cTn>
                                        <p:tgtEl>
                                          <p:sndTgt r:embed="rId3" name="DING.WAV"/>
                                        </p:tgtEl>
                                      </p:cMediaNode>
                                    </p:audio>
                                  </p:sub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69661"/>
                                        </p:tgtEl>
                                        <p:attrNameLst>
                                          <p:attrName>style.visibility</p:attrName>
                                        </p:attrNameLst>
                                      </p:cBhvr>
                                      <p:to>
                                        <p:strVal val="visible"/>
                                      </p:to>
                                    </p:set>
                                  </p:childTnLst>
                                  <p:subTnLst>
                                    <p:audio>
                                      <p:cMediaNode>
                                        <p:cTn display="0" masterRel="sameClick">
                                          <p:stCondLst>
                                            <p:cond evt="begin" delay="0">
                                              <p:tn val="67"/>
                                            </p:cond>
                                          </p:stCondLst>
                                          <p:endCondLst>
                                            <p:cond evt="onStopAudio" delay="0">
                                              <p:tgtEl>
                                                <p:sldTgt/>
                                              </p:tgtEl>
                                            </p:cond>
                                          </p:endCondLst>
                                        </p:cTn>
                                        <p:tgtEl>
                                          <p:sndTgt r:embed="rId3" name="DING.WAV"/>
                                        </p:tgtEl>
                                      </p:cMediaNode>
                                    </p:audio>
                                  </p:sub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499"/>
                                          </p:stCondLst>
                                        </p:cTn>
                                        <p:tgtEl>
                                          <p:spTgt spid="69662"/>
                                        </p:tgtEl>
                                        <p:attrNameLst>
                                          <p:attrName>style.visibility</p:attrName>
                                        </p:attrNameLst>
                                      </p:cBhvr>
                                      <p:to>
                                        <p:strVal val="visible"/>
                                      </p:to>
                                    </p:set>
                                  </p:childTnLst>
                                  <p:subTnLst>
                                    <p:audio>
                                      <p:cMediaNode>
                                        <p:cTn display="0" masterRel="sameClick">
                                          <p:stCondLst>
                                            <p:cond evt="begin" delay="0">
                                              <p:tn val="70"/>
                                            </p:cond>
                                          </p:stCondLst>
                                          <p:endCondLst>
                                            <p:cond evt="onStopAudio" delay="0">
                                              <p:tgtEl>
                                                <p:sldTgt/>
                                              </p:tgtEl>
                                            </p:cond>
                                          </p:endCondLst>
                                        </p:cTn>
                                        <p:tgtEl>
                                          <p:sndTgt r:embed="rId3" name="DING.WAV"/>
                                        </p:tgtEl>
                                      </p:cMediaNode>
                                    </p:audio>
                                  </p:sub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69664"/>
                                        </p:tgtEl>
                                        <p:attrNameLst>
                                          <p:attrName>style.visibility</p:attrName>
                                        </p:attrNameLst>
                                      </p:cBhvr>
                                      <p:to>
                                        <p:strVal val="visible"/>
                                      </p:to>
                                    </p:set>
                                    <p:animEffect transition="in" filter="wipe(up)">
                                      <p:cBhvr>
                                        <p:cTn id="76" dur="500"/>
                                        <p:tgtEl>
                                          <p:spTgt spid="69664"/>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6" fill="hold" grpId="0" nodeType="clickEffect">
                                  <p:stCondLst>
                                    <p:cond delay="0"/>
                                  </p:stCondLst>
                                  <p:childTnLst>
                                    <p:set>
                                      <p:cBhvr>
                                        <p:cTn id="80" dur="1" fill="hold">
                                          <p:stCondLst>
                                            <p:cond delay="0"/>
                                          </p:stCondLst>
                                        </p:cTn>
                                        <p:tgtEl>
                                          <p:spTgt spid="69665"/>
                                        </p:tgtEl>
                                        <p:attrNameLst>
                                          <p:attrName>style.visibility</p:attrName>
                                        </p:attrNameLst>
                                      </p:cBhvr>
                                      <p:to>
                                        <p:strVal val="visible"/>
                                      </p:to>
                                    </p:set>
                                    <p:animEffect transition="in" filter="strips(downRight)">
                                      <p:cBhvr>
                                        <p:cTn id="81" dur="500"/>
                                        <p:tgtEl>
                                          <p:spTgt spid="69665"/>
                                        </p:tgtEl>
                                      </p:cBhvr>
                                    </p:animEffect>
                                  </p:childTnLst>
                                  <p:subTnLst>
                                    <p:set>
                                      <p:cBhvr override="childStyle">
                                        <p:cTn dur="1" fill="hold" display="0" masterRel="nextClick" afterEffect="1"/>
                                        <p:tgtEl>
                                          <p:spTgt spid="6966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8" grpId="0" animBg="1"/>
      <p:bldP spid="69649" grpId="0" animBg="1"/>
      <p:bldP spid="69650" grpId="0" animBg="1"/>
      <p:bldP spid="69651" grpId="0" animBg="1"/>
      <p:bldP spid="69652" grpId="0" animBg="1"/>
      <p:bldP spid="69654" grpId="0" animBg="1"/>
      <p:bldP spid="69655" grpId="0" animBg="1"/>
      <p:bldP spid="69656" grpId="0" animBg="1"/>
      <p:bldP spid="69657" grpId="0" animBg="1"/>
      <p:bldP spid="69659" grpId="0" animBg="1"/>
      <p:bldP spid="69660" grpId="0" animBg="1"/>
      <p:bldP spid="69661" grpId="0" animBg="1"/>
      <p:bldP spid="69662" grpId="0" animBg="1"/>
      <p:bldP spid="69663" grpId="0"/>
      <p:bldP spid="69664" grpId="0" animBg="1"/>
      <p:bldP spid="696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ext Box 2"/>
          <p:cNvSpPr txBox="1"/>
          <p:nvPr/>
        </p:nvSpPr>
        <p:spPr>
          <a:xfrm>
            <a:off x="304800" y="242888"/>
            <a:ext cx="2895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ym typeface="Webdings" panose="05030102010509060703" pitchFamily="18" charset="2"/>
              </a:rPr>
              <a:t>§6  Mergesort</a:t>
            </a:r>
            <a:endParaRPr lang="en-US" altLang="zh-CN" sz="2400" b="1" dirty="0"/>
          </a:p>
        </p:txBody>
      </p:sp>
      <p:sp>
        <p:nvSpPr>
          <p:cNvPr id="64515" name="Rectangle 3"/>
          <p:cNvSpPr/>
          <p:nvPr/>
        </p:nvSpPr>
        <p:spPr>
          <a:xfrm>
            <a:off x="457200" y="914400"/>
            <a:ext cx="35814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ea typeface="MS Hei" pitchFamily="49" charset="-122"/>
                <a:sym typeface="Wingdings" panose="05000000000000000000" pitchFamily="2" charset="2"/>
              </a:rPr>
              <a:t>1. Merge two sorted lists</a:t>
            </a:r>
            <a:endParaRPr lang="en-US" altLang="zh-CN" sz="2400" b="1" dirty="0">
              <a:ea typeface="MS Hei" pitchFamily="49" charset="-122"/>
            </a:endParaRPr>
          </a:p>
        </p:txBody>
      </p:sp>
      <p:grpSp>
        <p:nvGrpSpPr>
          <p:cNvPr id="64516" name="Group 4"/>
          <p:cNvGrpSpPr/>
          <p:nvPr/>
        </p:nvGrpSpPr>
        <p:grpSpPr>
          <a:xfrm>
            <a:off x="1676400" y="2286000"/>
            <a:ext cx="1828800" cy="381000"/>
            <a:chOff x="1056" y="1344"/>
            <a:chExt cx="1152" cy="240"/>
          </a:xfrm>
        </p:grpSpPr>
        <p:sp>
          <p:nvSpPr>
            <p:cNvPr id="34850" name="Rectangle 5"/>
            <p:cNvSpPr/>
            <p:nvPr/>
          </p:nvSpPr>
          <p:spPr>
            <a:xfrm>
              <a:off x="1056" y="1344"/>
              <a:ext cx="28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FF0000"/>
                  </a:solidFill>
                </a:rPr>
                <a:t>1</a:t>
              </a:r>
              <a:endParaRPr lang="en-US" altLang="zh-CN" sz="2000" b="1" dirty="0">
                <a:solidFill>
                  <a:srgbClr val="FF0000"/>
                </a:solidFill>
              </a:endParaRPr>
            </a:p>
          </p:txBody>
        </p:sp>
        <p:sp>
          <p:nvSpPr>
            <p:cNvPr id="34851" name="Rectangle 6"/>
            <p:cNvSpPr/>
            <p:nvPr/>
          </p:nvSpPr>
          <p:spPr>
            <a:xfrm>
              <a:off x="1344" y="1344"/>
              <a:ext cx="28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FF0000"/>
                  </a:solidFill>
                </a:rPr>
                <a:t>13</a:t>
              </a:r>
              <a:endParaRPr lang="en-US" altLang="zh-CN" sz="2000" b="1" dirty="0">
                <a:solidFill>
                  <a:srgbClr val="FF0000"/>
                </a:solidFill>
              </a:endParaRPr>
            </a:p>
          </p:txBody>
        </p:sp>
        <p:sp>
          <p:nvSpPr>
            <p:cNvPr id="34852" name="Rectangle 7"/>
            <p:cNvSpPr/>
            <p:nvPr/>
          </p:nvSpPr>
          <p:spPr>
            <a:xfrm>
              <a:off x="1632" y="1344"/>
              <a:ext cx="28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FF0000"/>
                  </a:solidFill>
                </a:rPr>
                <a:t>24</a:t>
              </a:r>
              <a:endParaRPr lang="en-US" altLang="zh-CN" sz="2000" b="1" dirty="0">
                <a:solidFill>
                  <a:srgbClr val="FF0000"/>
                </a:solidFill>
              </a:endParaRPr>
            </a:p>
          </p:txBody>
        </p:sp>
        <p:sp>
          <p:nvSpPr>
            <p:cNvPr id="34853" name="Rectangle 8"/>
            <p:cNvSpPr/>
            <p:nvPr/>
          </p:nvSpPr>
          <p:spPr>
            <a:xfrm>
              <a:off x="1920" y="1344"/>
              <a:ext cx="28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FF0000"/>
                  </a:solidFill>
                </a:rPr>
                <a:t>26</a:t>
              </a:r>
              <a:endParaRPr lang="en-US" altLang="zh-CN" sz="2000" b="1" dirty="0">
                <a:solidFill>
                  <a:srgbClr val="FF0000"/>
                </a:solidFill>
              </a:endParaRPr>
            </a:p>
          </p:txBody>
        </p:sp>
      </p:grpSp>
      <p:grpSp>
        <p:nvGrpSpPr>
          <p:cNvPr id="64521" name="Group 9"/>
          <p:cNvGrpSpPr/>
          <p:nvPr/>
        </p:nvGrpSpPr>
        <p:grpSpPr>
          <a:xfrm>
            <a:off x="4648200" y="2286000"/>
            <a:ext cx="1828800" cy="381000"/>
            <a:chOff x="2928" y="1344"/>
            <a:chExt cx="1152" cy="240"/>
          </a:xfrm>
        </p:grpSpPr>
        <p:sp>
          <p:nvSpPr>
            <p:cNvPr id="34846" name="Rectangle 10"/>
            <p:cNvSpPr/>
            <p:nvPr/>
          </p:nvSpPr>
          <p:spPr>
            <a:xfrm>
              <a:off x="2928" y="1344"/>
              <a:ext cx="28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009900"/>
                  </a:solidFill>
                </a:rPr>
                <a:t>2</a:t>
              </a:r>
              <a:endParaRPr lang="en-US" altLang="zh-CN" sz="2000" b="1" dirty="0">
                <a:solidFill>
                  <a:srgbClr val="009900"/>
                </a:solidFill>
              </a:endParaRPr>
            </a:p>
          </p:txBody>
        </p:sp>
        <p:sp>
          <p:nvSpPr>
            <p:cNvPr id="34847" name="Rectangle 11"/>
            <p:cNvSpPr/>
            <p:nvPr/>
          </p:nvSpPr>
          <p:spPr>
            <a:xfrm>
              <a:off x="3216" y="1344"/>
              <a:ext cx="28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009900"/>
                  </a:solidFill>
                </a:rPr>
                <a:t>15</a:t>
              </a:r>
              <a:endParaRPr lang="en-US" altLang="zh-CN" sz="2000" b="1" dirty="0">
                <a:solidFill>
                  <a:srgbClr val="009900"/>
                </a:solidFill>
              </a:endParaRPr>
            </a:p>
          </p:txBody>
        </p:sp>
        <p:sp>
          <p:nvSpPr>
            <p:cNvPr id="34848" name="Rectangle 12"/>
            <p:cNvSpPr/>
            <p:nvPr/>
          </p:nvSpPr>
          <p:spPr>
            <a:xfrm>
              <a:off x="3504" y="1344"/>
              <a:ext cx="28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009900"/>
                  </a:solidFill>
                </a:rPr>
                <a:t>27</a:t>
              </a:r>
              <a:endParaRPr lang="en-US" altLang="zh-CN" sz="2000" b="1" dirty="0">
                <a:solidFill>
                  <a:srgbClr val="009900"/>
                </a:solidFill>
              </a:endParaRPr>
            </a:p>
          </p:txBody>
        </p:sp>
        <p:sp>
          <p:nvSpPr>
            <p:cNvPr id="34849" name="Rectangle 13"/>
            <p:cNvSpPr/>
            <p:nvPr/>
          </p:nvSpPr>
          <p:spPr>
            <a:xfrm>
              <a:off x="3792" y="1344"/>
              <a:ext cx="28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009900"/>
                  </a:solidFill>
                </a:rPr>
                <a:t>38</a:t>
              </a:r>
              <a:endParaRPr lang="en-US" altLang="zh-CN" sz="2000" b="1" dirty="0">
                <a:solidFill>
                  <a:srgbClr val="009900"/>
                </a:solidFill>
              </a:endParaRPr>
            </a:p>
          </p:txBody>
        </p:sp>
      </p:grpSp>
      <p:grpSp>
        <p:nvGrpSpPr>
          <p:cNvPr id="64526" name="Group 14"/>
          <p:cNvGrpSpPr/>
          <p:nvPr/>
        </p:nvGrpSpPr>
        <p:grpSpPr>
          <a:xfrm>
            <a:off x="2286000" y="3276600"/>
            <a:ext cx="3657600" cy="381000"/>
            <a:chOff x="1440" y="1968"/>
            <a:chExt cx="2304" cy="240"/>
          </a:xfrm>
        </p:grpSpPr>
        <p:sp>
          <p:nvSpPr>
            <p:cNvPr id="34838" name="Rectangle 15"/>
            <p:cNvSpPr/>
            <p:nvPr/>
          </p:nvSpPr>
          <p:spPr>
            <a:xfrm>
              <a:off x="1440" y="1968"/>
              <a:ext cx="28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34839" name="Rectangle 16"/>
            <p:cNvSpPr/>
            <p:nvPr/>
          </p:nvSpPr>
          <p:spPr>
            <a:xfrm>
              <a:off x="1728" y="1968"/>
              <a:ext cx="28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34840" name="Rectangle 17"/>
            <p:cNvSpPr/>
            <p:nvPr/>
          </p:nvSpPr>
          <p:spPr>
            <a:xfrm>
              <a:off x="2016" y="1968"/>
              <a:ext cx="28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34841" name="Rectangle 18"/>
            <p:cNvSpPr/>
            <p:nvPr/>
          </p:nvSpPr>
          <p:spPr>
            <a:xfrm>
              <a:off x="2304" y="1968"/>
              <a:ext cx="28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34842" name="Rectangle 19"/>
            <p:cNvSpPr/>
            <p:nvPr/>
          </p:nvSpPr>
          <p:spPr>
            <a:xfrm>
              <a:off x="2592" y="1968"/>
              <a:ext cx="28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34843" name="Rectangle 20"/>
            <p:cNvSpPr/>
            <p:nvPr/>
          </p:nvSpPr>
          <p:spPr>
            <a:xfrm>
              <a:off x="2880" y="1968"/>
              <a:ext cx="28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34844" name="Rectangle 21"/>
            <p:cNvSpPr/>
            <p:nvPr/>
          </p:nvSpPr>
          <p:spPr>
            <a:xfrm>
              <a:off x="3168" y="1968"/>
              <a:ext cx="28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34845" name="Rectangle 22"/>
            <p:cNvSpPr/>
            <p:nvPr/>
          </p:nvSpPr>
          <p:spPr>
            <a:xfrm>
              <a:off x="3456" y="1968"/>
              <a:ext cx="288" cy="24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grpSp>
      <p:sp>
        <p:nvSpPr>
          <p:cNvPr id="64535" name="Rectangle 23"/>
          <p:cNvSpPr/>
          <p:nvPr/>
        </p:nvSpPr>
        <p:spPr>
          <a:xfrm>
            <a:off x="2286000" y="3276600"/>
            <a:ext cx="457200" cy="38100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FF0000"/>
                </a:solidFill>
              </a:rPr>
              <a:t>1</a:t>
            </a:r>
            <a:endParaRPr lang="en-US" altLang="zh-CN" sz="2000" b="1" dirty="0">
              <a:solidFill>
                <a:srgbClr val="FF0000"/>
              </a:solidFill>
            </a:endParaRPr>
          </a:p>
        </p:txBody>
      </p:sp>
      <p:sp>
        <p:nvSpPr>
          <p:cNvPr id="64536" name="Rectangle 24"/>
          <p:cNvSpPr/>
          <p:nvPr/>
        </p:nvSpPr>
        <p:spPr>
          <a:xfrm>
            <a:off x="2743200" y="3276600"/>
            <a:ext cx="457200" cy="38100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009900"/>
                </a:solidFill>
              </a:rPr>
              <a:t>2</a:t>
            </a:r>
            <a:endParaRPr lang="en-US" altLang="zh-CN" sz="2000" b="1" dirty="0">
              <a:solidFill>
                <a:srgbClr val="009900"/>
              </a:solidFill>
            </a:endParaRPr>
          </a:p>
        </p:txBody>
      </p:sp>
      <p:sp>
        <p:nvSpPr>
          <p:cNvPr id="64537" name="AutoShape 25"/>
          <p:cNvSpPr/>
          <p:nvPr/>
        </p:nvSpPr>
        <p:spPr>
          <a:xfrm>
            <a:off x="1447800" y="1600200"/>
            <a:ext cx="685800" cy="381000"/>
          </a:xfrm>
          <a:prstGeom prst="wedgeRectCallout">
            <a:avLst>
              <a:gd name="adj1" fmla="val 9954"/>
              <a:gd name="adj2" fmla="val 128750"/>
            </a:avLst>
          </a:prstGeom>
          <a:noFill/>
          <a:ln w="25400" cap="flat" cmpd="sng">
            <a:solidFill>
              <a:srgbClr val="FF0000"/>
            </a:solidFill>
            <a:prstDash val="solid"/>
            <a:miter/>
            <a:headEnd type="none" w="med" len="med"/>
            <a:tailEnd type="none" w="med" len="med"/>
          </a:ln>
        </p:spPr>
        <p:txBody>
          <a:bodyPr lIns="18000" rIns="180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dirty="0">
                <a:solidFill>
                  <a:srgbClr val="FF0000"/>
                </a:solidFill>
              </a:rPr>
              <a:t>Lpos</a:t>
            </a:r>
            <a:endParaRPr lang="en-US" altLang="zh-CN" sz="1600" b="1" i="1" dirty="0">
              <a:solidFill>
                <a:srgbClr val="FF0000"/>
              </a:solidFill>
            </a:endParaRPr>
          </a:p>
        </p:txBody>
      </p:sp>
      <p:sp>
        <p:nvSpPr>
          <p:cNvPr id="64538" name="AutoShape 26"/>
          <p:cNvSpPr/>
          <p:nvPr/>
        </p:nvSpPr>
        <p:spPr>
          <a:xfrm>
            <a:off x="4419600" y="1600200"/>
            <a:ext cx="685800" cy="381000"/>
          </a:xfrm>
          <a:prstGeom prst="wedgeRectCallout">
            <a:avLst>
              <a:gd name="adj1" fmla="val 12269"/>
              <a:gd name="adj2" fmla="val 131250"/>
            </a:avLst>
          </a:prstGeom>
          <a:noFill/>
          <a:ln w="25400" cap="flat" cmpd="sng">
            <a:solidFill>
              <a:srgbClr val="009900"/>
            </a:solidFill>
            <a:prstDash val="solid"/>
            <a:miter/>
            <a:headEnd type="none" w="med" len="med"/>
            <a:tailEnd type="none" w="med" len="med"/>
          </a:ln>
        </p:spPr>
        <p:txBody>
          <a:bodyPr lIns="18000" rIns="180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dirty="0">
                <a:solidFill>
                  <a:srgbClr val="009900"/>
                </a:solidFill>
              </a:rPr>
              <a:t>Rpos</a:t>
            </a:r>
            <a:endParaRPr lang="en-US" altLang="zh-CN" sz="1600" b="1" i="1" dirty="0">
              <a:solidFill>
                <a:srgbClr val="009900"/>
              </a:solidFill>
            </a:endParaRPr>
          </a:p>
        </p:txBody>
      </p:sp>
      <p:sp>
        <p:nvSpPr>
          <p:cNvPr id="64539" name="AutoShape 27"/>
          <p:cNvSpPr/>
          <p:nvPr/>
        </p:nvSpPr>
        <p:spPr>
          <a:xfrm>
            <a:off x="2209800" y="4038600"/>
            <a:ext cx="685800" cy="381000"/>
          </a:xfrm>
          <a:prstGeom prst="wedgeRectCallout">
            <a:avLst>
              <a:gd name="adj1" fmla="val -15278"/>
              <a:gd name="adj2" fmla="val -144167"/>
            </a:avLst>
          </a:prstGeom>
          <a:noFill/>
          <a:ln w="25400" cap="flat" cmpd="sng">
            <a:solidFill>
              <a:schemeClr val="hlink"/>
            </a:solidFill>
            <a:prstDash val="solid"/>
            <a:miter/>
            <a:headEnd type="none" w="med" len="med"/>
            <a:tailEnd type="none" w="med" len="med"/>
          </a:ln>
        </p:spPr>
        <p:txBody>
          <a:bodyPr lIns="18000" rIns="180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dirty="0">
                <a:solidFill>
                  <a:schemeClr val="hlink"/>
                </a:solidFill>
              </a:rPr>
              <a:t>Tpos</a:t>
            </a:r>
            <a:endParaRPr lang="en-US" altLang="zh-CN" sz="1600" b="1" i="1" dirty="0">
              <a:solidFill>
                <a:schemeClr val="hlink"/>
              </a:solidFill>
            </a:endParaRPr>
          </a:p>
        </p:txBody>
      </p:sp>
      <p:sp>
        <p:nvSpPr>
          <p:cNvPr id="64548" name="Rectangle 36"/>
          <p:cNvSpPr/>
          <p:nvPr/>
        </p:nvSpPr>
        <p:spPr>
          <a:xfrm>
            <a:off x="914400" y="4953000"/>
            <a:ext cx="7086600" cy="82232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i="1" dirty="0">
                <a:sym typeface="Wingdings" panose="05000000000000000000" pitchFamily="2" charset="2"/>
              </a:rPr>
              <a:t>T</a:t>
            </a:r>
            <a:r>
              <a:rPr lang="en-US" altLang="zh-CN" sz="2400" b="1" baseline="-25000" dirty="0">
                <a:sym typeface="Wingdings" panose="05000000000000000000" pitchFamily="2" charset="2"/>
              </a:rPr>
              <a:t> </a:t>
            </a:r>
            <a:r>
              <a:rPr lang="en-US" altLang="zh-CN" sz="2400" b="1" dirty="0">
                <a:sym typeface="Wingdings" panose="05000000000000000000" pitchFamily="2" charset="2"/>
              </a:rPr>
              <a:t>( </a:t>
            </a:r>
            <a:r>
              <a:rPr lang="en-US" altLang="zh-CN" sz="2400" b="1" i="1" dirty="0">
                <a:sym typeface="Wingdings" panose="05000000000000000000" pitchFamily="2" charset="2"/>
              </a:rPr>
              <a:t>N </a:t>
            </a:r>
            <a:r>
              <a:rPr lang="en-US" altLang="zh-CN" sz="2400" b="1" dirty="0">
                <a:sym typeface="Wingdings" panose="05000000000000000000" pitchFamily="2" charset="2"/>
              </a:rPr>
              <a:t>) = O ( </a:t>
            </a:r>
            <a:r>
              <a:rPr lang="en-US" altLang="zh-CN" sz="2400" b="1" i="1" dirty="0">
                <a:sym typeface="Wingdings" panose="05000000000000000000" pitchFamily="2" charset="2"/>
              </a:rPr>
              <a:t>       </a:t>
            </a:r>
            <a:r>
              <a:rPr lang="en-US" altLang="zh-CN" sz="2400" b="1" baseline="30000" dirty="0">
                <a:sym typeface="Wingdings" panose="05000000000000000000" pitchFamily="2" charset="2"/>
              </a:rPr>
              <a:t>  </a:t>
            </a:r>
            <a:r>
              <a:rPr lang="en-US" altLang="zh-CN" sz="2400" b="1" dirty="0">
                <a:sym typeface="Wingdings" panose="05000000000000000000" pitchFamily="2" charset="2"/>
              </a:rPr>
              <a:t>) where </a:t>
            </a:r>
            <a:r>
              <a:rPr lang="en-US" altLang="zh-CN" sz="2400" b="1" i="1" dirty="0">
                <a:sym typeface="Wingdings" panose="05000000000000000000" pitchFamily="2" charset="2"/>
              </a:rPr>
              <a:t>N</a:t>
            </a:r>
            <a:r>
              <a:rPr lang="en-US" altLang="zh-CN" sz="2400" b="1" dirty="0">
                <a:sym typeface="Wingdings" panose="05000000000000000000" pitchFamily="2" charset="2"/>
              </a:rPr>
              <a:t> is the total number of elements.</a:t>
            </a:r>
            <a:endParaRPr lang="en-US" altLang="zh-CN" sz="2400" b="1" dirty="0">
              <a:sym typeface="Wingdings" panose="05000000000000000000" pitchFamily="2" charset="2"/>
            </a:endParaRPr>
          </a:p>
        </p:txBody>
      </p:sp>
      <p:sp>
        <p:nvSpPr>
          <p:cNvPr id="64549" name="Rectangle 37"/>
          <p:cNvSpPr/>
          <p:nvPr/>
        </p:nvSpPr>
        <p:spPr>
          <a:xfrm>
            <a:off x="2667000" y="4953000"/>
            <a:ext cx="404813" cy="45720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i="1" dirty="0">
                <a:solidFill>
                  <a:schemeClr val="hlink"/>
                </a:solidFill>
                <a:sym typeface="Wingdings" panose="05000000000000000000" pitchFamily="2" charset="2"/>
              </a:rPr>
              <a:t>N</a:t>
            </a:r>
            <a:endParaRPr lang="en-US" altLang="zh-CN" sz="2400" b="1" i="1" dirty="0">
              <a:solidFill>
                <a:schemeClr val="hlink"/>
              </a:solidFill>
              <a:sym typeface="Wingdings" panose="05000000000000000000" pitchFamily="2" charset="2"/>
            </a:endParaRPr>
          </a:p>
        </p:txBody>
      </p:sp>
      <p:sp>
        <p:nvSpPr>
          <p:cNvPr id="64553" name="Rectangle 41"/>
          <p:cNvSpPr/>
          <p:nvPr/>
        </p:nvSpPr>
        <p:spPr>
          <a:xfrm>
            <a:off x="1371600" y="1524000"/>
            <a:ext cx="838200" cy="727075"/>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4554" name="Rectangle 42"/>
          <p:cNvSpPr/>
          <p:nvPr/>
        </p:nvSpPr>
        <p:spPr>
          <a:xfrm>
            <a:off x="4378325" y="1409700"/>
            <a:ext cx="762000" cy="838200"/>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4555" name="Rectangle 43"/>
          <p:cNvSpPr/>
          <p:nvPr/>
        </p:nvSpPr>
        <p:spPr>
          <a:xfrm>
            <a:off x="2170113" y="3690938"/>
            <a:ext cx="762000" cy="838200"/>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4541" name="AutoShape 29"/>
          <p:cNvSpPr/>
          <p:nvPr/>
        </p:nvSpPr>
        <p:spPr>
          <a:xfrm>
            <a:off x="1981200" y="1600200"/>
            <a:ext cx="685800" cy="381000"/>
          </a:xfrm>
          <a:prstGeom prst="wedgeRectCallout">
            <a:avLst>
              <a:gd name="adj1" fmla="val 2778"/>
              <a:gd name="adj2" fmla="val 123333"/>
            </a:avLst>
          </a:prstGeom>
          <a:noFill/>
          <a:ln w="25400" cap="flat" cmpd="sng">
            <a:solidFill>
              <a:srgbClr val="FF0000"/>
            </a:solidFill>
            <a:prstDash val="solid"/>
            <a:miter/>
            <a:headEnd type="none" w="med" len="med"/>
            <a:tailEnd type="none" w="med" len="med"/>
          </a:ln>
        </p:spPr>
        <p:txBody>
          <a:bodyPr lIns="18000" rIns="180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dirty="0">
                <a:solidFill>
                  <a:srgbClr val="FF0000"/>
                </a:solidFill>
              </a:rPr>
              <a:t>Lpos</a:t>
            </a:r>
            <a:endParaRPr lang="en-US" altLang="zh-CN" sz="1600" b="1" i="1" dirty="0">
              <a:solidFill>
                <a:srgbClr val="FF0000"/>
              </a:solidFill>
            </a:endParaRPr>
          </a:p>
        </p:txBody>
      </p:sp>
      <p:sp>
        <p:nvSpPr>
          <p:cNvPr id="64545" name="AutoShape 33"/>
          <p:cNvSpPr/>
          <p:nvPr/>
        </p:nvSpPr>
        <p:spPr>
          <a:xfrm>
            <a:off x="5029200" y="1600200"/>
            <a:ext cx="685800" cy="381000"/>
          </a:xfrm>
          <a:prstGeom prst="wedgeRectCallout">
            <a:avLst>
              <a:gd name="adj1" fmla="val -6944"/>
              <a:gd name="adj2" fmla="val 129583"/>
            </a:avLst>
          </a:prstGeom>
          <a:noFill/>
          <a:ln w="25400" cap="flat" cmpd="sng">
            <a:solidFill>
              <a:srgbClr val="009900"/>
            </a:solidFill>
            <a:prstDash val="solid"/>
            <a:miter/>
            <a:headEnd type="none" w="med" len="med"/>
            <a:tailEnd type="none" w="med" len="med"/>
          </a:ln>
        </p:spPr>
        <p:txBody>
          <a:bodyPr lIns="18000" rIns="180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dirty="0">
                <a:solidFill>
                  <a:srgbClr val="009900"/>
                </a:solidFill>
              </a:rPr>
              <a:t>Rpos</a:t>
            </a:r>
            <a:endParaRPr lang="en-US" altLang="zh-CN" sz="1600" b="1" i="1" dirty="0">
              <a:solidFill>
                <a:srgbClr val="009900"/>
              </a:solidFill>
            </a:endParaRPr>
          </a:p>
        </p:txBody>
      </p:sp>
      <p:sp>
        <p:nvSpPr>
          <p:cNvPr id="64543" name="AutoShape 31"/>
          <p:cNvSpPr/>
          <p:nvPr/>
        </p:nvSpPr>
        <p:spPr>
          <a:xfrm>
            <a:off x="2743200" y="4038600"/>
            <a:ext cx="685800" cy="381000"/>
          </a:xfrm>
          <a:prstGeom prst="wedgeRectCallout">
            <a:avLst>
              <a:gd name="adj1" fmla="val -18750"/>
              <a:gd name="adj2" fmla="val -142083"/>
            </a:avLst>
          </a:prstGeom>
          <a:noFill/>
          <a:ln w="25400" cap="flat" cmpd="sng">
            <a:solidFill>
              <a:schemeClr val="hlink"/>
            </a:solidFill>
            <a:prstDash val="solid"/>
            <a:miter/>
            <a:headEnd type="none" w="med" len="med"/>
            <a:tailEnd type="none" w="med" len="med"/>
          </a:ln>
        </p:spPr>
        <p:txBody>
          <a:bodyPr lIns="18000" rIns="180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dirty="0">
                <a:solidFill>
                  <a:schemeClr val="hlink"/>
                </a:solidFill>
              </a:rPr>
              <a:t>Tpos</a:t>
            </a:r>
            <a:endParaRPr lang="en-US" altLang="zh-CN" sz="1600" b="1" i="1" dirty="0">
              <a:solidFill>
                <a:schemeClr val="hlink"/>
              </a:solidFill>
            </a:endParaRPr>
          </a:p>
        </p:txBody>
      </p:sp>
      <p:sp>
        <p:nvSpPr>
          <p:cNvPr id="64556" name="Rectangle 44"/>
          <p:cNvSpPr/>
          <p:nvPr/>
        </p:nvSpPr>
        <p:spPr>
          <a:xfrm>
            <a:off x="2705100" y="3690938"/>
            <a:ext cx="762000" cy="838200"/>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4547" name="AutoShape 35"/>
          <p:cNvSpPr/>
          <p:nvPr/>
        </p:nvSpPr>
        <p:spPr>
          <a:xfrm>
            <a:off x="3276600" y="4038600"/>
            <a:ext cx="685800" cy="381000"/>
          </a:xfrm>
          <a:prstGeom prst="wedgeRectCallout">
            <a:avLst>
              <a:gd name="adj1" fmla="val -32870"/>
              <a:gd name="adj2" fmla="val -140417"/>
            </a:avLst>
          </a:prstGeom>
          <a:noFill/>
          <a:ln w="25400" cap="flat" cmpd="sng">
            <a:solidFill>
              <a:schemeClr val="hlink"/>
            </a:solidFill>
            <a:prstDash val="solid"/>
            <a:miter/>
            <a:headEnd type="none" w="med" len="med"/>
            <a:tailEnd type="none" w="med" len="med"/>
          </a:ln>
        </p:spPr>
        <p:txBody>
          <a:bodyPr lIns="18000" rIns="180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i="1" dirty="0">
                <a:solidFill>
                  <a:schemeClr val="hlink"/>
                </a:solidFill>
              </a:rPr>
              <a:t>Tpos</a:t>
            </a:r>
            <a:endParaRPr lang="en-US" altLang="zh-CN" sz="1600" b="1" i="1" dirty="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wipe(left)">
                                      <p:cBhvr>
                                        <p:cTn id="7" dur="500"/>
                                        <p:tgtEl>
                                          <p:spTgt spid="64514"/>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wipe(left)">
                                      <p:cBhvr>
                                        <p:cTn id="12" dur="500"/>
                                        <p:tgtEl>
                                          <p:spTgt spid="645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516"/>
                                        </p:tgtEl>
                                        <p:attrNameLst>
                                          <p:attrName>style.visibility</p:attrName>
                                        </p:attrNameLst>
                                      </p:cBhvr>
                                      <p:to>
                                        <p:strVal val="visible"/>
                                      </p:to>
                                    </p:set>
                                    <p:animEffect transition="in" filter="wipe(left)">
                                      <p:cBhvr>
                                        <p:cTn id="17" dur="500"/>
                                        <p:tgtEl>
                                          <p:spTgt spid="645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521"/>
                                        </p:tgtEl>
                                        <p:attrNameLst>
                                          <p:attrName>style.visibility</p:attrName>
                                        </p:attrNameLst>
                                      </p:cBhvr>
                                      <p:to>
                                        <p:strVal val="visible"/>
                                      </p:to>
                                    </p:set>
                                    <p:animEffect transition="in" filter="wipe(left)">
                                      <p:cBhvr>
                                        <p:cTn id="22" dur="500"/>
                                        <p:tgtEl>
                                          <p:spTgt spid="645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4526"/>
                                        </p:tgtEl>
                                        <p:attrNameLst>
                                          <p:attrName>style.visibility</p:attrName>
                                        </p:attrNameLst>
                                      </p:cBhvr>
                                      <p:to>
                                        <p:strVal val="visible"/>
                                      </p:to>
                                    </p:set>
                                    <p:animEffect transition="in" filter="wipe(up)">
                                      <p:cBhvr>
                                        <p:cTn id="27" dur="500"/>
                                        <p:tgtEl>
                                          <p:spTgt spid="64526"/>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4" fill="hold" grpId="0" nodeType="clickEffect">
                                  <p:stCondLst>
                                    <p:cond delay="0"/>
                                  </p:stCondLst>
                                  <p:childTnLst>
                                    <p:set>
                                      <p:cBhvr>
                                        <p:cTn id="31" dur="1" fill="hold">
                                          <p:stCondLst>
                                            <p:cond delay="0"/>
                                          </p:stCondLst>
                                        </p:cTn>
                                        <p:tgtEl>
                                          <p:spTgt spid="64537"/>
                                        </p:tgtEl>
                                        <p:attrNameLst>
                                          <p:attrName>style.visibility</p:attrName>
                                        </p:attrNameLst>
                                      </p:cBhvr>
                                      <p:to>
                                        <p:strVal val="visible"/>
                                      </p:to>
                                    </p:set>
                                    <p:anim calcmode="lin" valueType="num">
                                      <p:cBhvr>
                                        <p:cTn id="32" dur="500" fill="hold"/>
                                        <p:tgtEl>
                                          <p:spTgt spid="64537"/>
                                        </p:tgtEl>
                                        <p:attrNameLst>
                                          <p:attrName>ppt_x</p:attrName>
                                        </p:attrNameLst>
                                      </p:cBhvr>
                                      <p:tavLst>
                                        <p:tav tm="0">
                                          <p:val>
                                            <p:strVal val="#ppt_x"/>
                                          </p:val>
                                        </p:tav>
                                        <p:tav tm="100000">
                                          <p:val>
                                            <p:strVal val="#ppt_x"/>
                                          </p:val>
                                        </p:tav>
                                      </p:tavLst>
                                    </p:anim>
                                    <p:anim calcmode="lin" valueType="num">
                                      <p:cBhvr>
                                        <p:cTn id="33" dur="500" fill="hold"/>
                                        <p:tgtEl>
                                          <p:spTgt spid="64537"/>
                                        </p:tgtEl>
                                        <p:attrNameLst>
                                          <p:attrName>ppt_y</p:attrName>
                                        </p:attrNameLst>
                                      </p:cBhvr>
                                      <p:tavLst>
                                        <p:tav tm="0">
                                          <p:val>
                                            <p:strVal val="#ppt_y+#ppt_h/2"/>
                                          </p:val>
                                        </p:tav>
                                        <p:tav tm="100000">
                                          <p:val>
                                            <p:strVal val="#ppt_y"/>
                                          </p:val>
                                        </p:tav>
                                      </p:tavLst>
                                    </p:anim>
                                    <p:anim calcmode="lin" valueType="num">
                                      <p:cBhvr>
                                        <p:cTn id="34" dur="500" fill="hold"/>
                                        <p:tgtEl>
                                          <p:spTgt spid="64537"/>
                                        </p:tgtEl>
                                        <p:attrNameLst>
                                          <p:attrName>ppt_w</p:attrName>
                                        </p:attrNameLst>
                                      </p:cBhvr>
                                      <p:tavLst>
                                        <p:tav tm="0">
                                          <p:val>
                                            <p:strVal val="#ppt_w"/>
                                          </p:val>
                                        </p:tav>
                                        <p:tav tm="100000">
                                          <p:val>
                                            <p:strVal val="#ppt_w"/>
                                          </p:val>
                                        </p:tav>
                                      </p:tavLst>
                                    </p:anim>
                                    <p:anim calcmode="lin" valueType="num">
                                      <p:cBhvr>
                                        <p:cTn id="35" dur="500" fill="hold"/>
                                        <p:tgtEl>
                                          <p:spTgt spid="64537"/>
                                        </p:tgtEl>
                                        <p:attrNameLst>
                                          <p:attrName>ppt_h</p:attrName>
                                        </p:attrNameLst>
                                      </p:cBhvr>
                                      <p:tavLst>
                                        <p:tav tm="0">
                                          <p:val>
                                            <p:fltVal val="0.00000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4" fill="hold" grpId="0" nodeType="clickEffect">
                                  <p:stCondLst>
                                    <p:cond delay="0"/>
                                  </p:stCondLst>
                                  <p:childTnLst>
                                    <p:set>
                                      <p:cBhvr>
                                        <p:cTn id="39" dur="1" fill="hold">
                                          <p:stCondLst>
                                            <p:cond delay="0"/>
                                          </p:stCondLst>
                                        </p:cTn>
                                        <p:tgtEl>
                                          <p:spTgt spid="64538"/>
                                        </p:tgtEl>
                                        <p:attrNameLst>
                                          <p:attrName>style.visibility</p:attrName>
                                        </p:attrNameLst>
                                      </p:cBhvr>
                                      <p:to>
                                        <p:strVal val="visible"/>
                                      </p:to>
                                    </p:set>
                                    <p:anim calcmode="lin" valueType="num">
                                      <p:cBhvr>
                                        <p:cTn id="40" dur="500" fill="hold"/>
                                        <p:tgtEl>
                                          <p:spTgt spid="64538"/>
                                        </p:tgtEl>
                                        <p:attrNameLst>
                                          <p:attrName>ppt_x</p:attrName>
                                        </p:attrNameLst>
                                      </p:cBhvr>
                                      <p:tavLst>
                                        <p:tav tm="0">
                                          <p:val>
                                            <p:strVal val="#ppt_x"/>
                                          </p:val>
                                        </p:tav>
                                        <p:tav tm="100000">
                                          <p:val>
                                            <p:strVal val="#ppt_x"/>
                                          </p:val>
                                        </p:tav>
                                      </p:tavLst>
                                    </p:anim>
                                    <p:anim calcmode="lin" valueType="num">
                                      <p:cBhvr>
                                        <p:cTn id="41" dur="500" fill="hold"/>
                                        <p:tgtEl>
                                          <p:spTgt spid="64538"/>
                                        </p:tgtEl>
                                        <p:attrNameLst>
                                          <p:attrName>ppt_y</p:attrName>
                                        </p:attrNameLst>
                                      </p:cBhvr>
                                      <p:tavLst>
                                        <p:tav tm="0">
                                          <p:val>
                                            <p:strVal val="#ppt_y+#ppt_h/2"/>
                                          </p:val>
                                        </p:tav>
                                        <p:tav tm="100000">
                                          <p:val>
                                            <p:strVal val="#ppt_y"/>
                                          </p:val>
                                        </p:tav>
                                      </p:tavLst>
                                    </p:anim>
                                    <p:anim calcmode="lin" valueType="num">
                                      <p:cBhvr>
                                        <p:cTn id="42" dur="500" fill="hold"/>
                                        <p:tgtEl>
                                          <p:spTgt spid="64538"/>
                                        </p:tgtEl>
                                        <p:attrNameLst>
                                          <p:attrName>ppt_w</p:attrName>
                                        </p:attrNameLst>
                                      </p:cBhvr>
                                      <p:tavLst>
                                        <p:tav tm="0">
                                          <p:val>
                                            <p:strVal val="#ppt_w"/>
                                          </p:val>
                                        </p:tav>
                                        <p:tav tm="100000">
                                          <p:val>
                                            <p:strVal val="#ppt_w"/>
                                          </p:val>
                                        </p:tav>
                                      </p:tavLst>
                                    </p:anim>
                                    <p:anim calcmode="lin" valueType="num">
                                      <p:cBhvr>
                                        <p:cTn id="43" dur="500" fill="hold"/>
                                        <p:tgtEl>
                                          <p:spTgt spid="64538"/>
                                        </p:tgtEl>
                                        <p:attrNameLst>
                                          <p:attrName>ppt_h</p:attrName>
                                        </p:attrNameLst>
                                      </p:cBhvr>
                                      <p:tavLst>
                                        <p:tav tm="0">
                                          <p:val>
                                            <p:fltVal val="0.00000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1" fill="hold" grpId="0" nodeType="clickEffect">
                                  <p:stCondLst>
                                    <p:cond delay="0"/>
                                  </p:stCondLst>
                                  <p:childTnLst>
                                    <p:set>
                                      <p:cBhvr>
                                        <p:cTn id="47" dur="1" fill="hold">
                                          <p:stCondLst>
                                            <p:cond delay="0"/>
                                          </p:stCondLst>
                                        </p:cTn>
                                        <p:tgtEl>
                                          <p:spTgt spid="64539"/>
                                        </p:tgtEl>
                                        <p:attrNameLst>
                                          <p:attrName>style.visibility</p:attrName>
                                        </p:attrNameLst>
                                      </p:cBhvr>
                                      <p:to>
                                        <p:strVal val="visible"/>
                                      </p:to>
                                    </p:set>
                                    <p:anim calcmode="lin" valueType="num">
                                      <p:cBhvr>
                                        <p:cTn id="48" dur="500" fill="hold"/>
                                        <p:tgtEl>
                                          <p:spTgt spid="64539"/>
                                        </p:tgtEl>
                                        <p:attrNameLst>
                                          <p:attrName>ppt_x</p:attrName>
                                        </p:attrNameLst>
                                      </p:cBhvr>
                                      <p:tavLst>
                                        <p:tav tm="0">
                                          <p:val>
                                            <p:strVal val="#ppt_x"/>
                                          </p:val>
                                        </p:tav>
                                        <p:tav tm="100000">
                                          <p:val>
                                            <p:strVal val="#ppt_x"/>
                                          </p:val>
                                        </p:tav>
                                      </p:tavLst>
                                    </p:anim>
                                    <p:anim calcmode="lin" valueType="num">
                                      <p:cBhvr>
                                        <p:cTn id="49" dur="500" fill="hold"/>
                                        <p:tgtEl>
                                          <p:spTgt spid="64539"/>
                                        </p:tgtEl>
                                        <p:attrNameLst>
                                          <p:attrName>ppt_y</p:attrName>
                                        </p:attrNameLst>
                                      </p:cBhvr>
                                      <p:tavLst>
                                        <p:tav tm="0">
                                          <p:val>
                                            <p:strVal val="#ppt_y-#ppt_h/2"/>
                                          </p:val>
                                        </p:tav>
                                        <p:tav tm="100000">
                                          <p:val>
                                            <p:strVal val="#ppt_y"/>
                                          </p:val>
                                        </p:tav>
                                      </p:tavLst>
                                    </p:anim>
                                    <p:anim calcmode="lin" valueType="num">
                                      <p:cBhvr>
                                        <p:cTn id="50" dur="500" fill="hold"/>
                                        <p:tgtEl>
                                          <p:spTgt spid="64539"/>
                                        </p:tgtEl>
                                        <p:attrNameLst>
                                          <p:attrName>ppt_w</p:attrName>
                                        </p:attrNameLst>
                                      </p:cBhvr>
                                      <p:tavLst>
                                        <p:tav tm="0">
                                          <p:val>
                                            <p:strVal val="#ppt_w"/>
                                          </p:val>
                                        </p:tav>
                                        <p:tav tm="100000">
                                          <p:val>
                                            <p:strVal val="#ppt_w"/>
                                          </p:val>
                                        </p:tav>
                                      </p:tavLst>
                                    </p:anim>
                                    <p:anim calcmode="lin" valueType="num">
                                      <p:cBhvr>
                                        <p:cTn id="51" dur="500" fill="hold"/>
                                        <p:tgtEl>
                                          <p:spTgt spid="64539"/>
                                        </p:tgtEl>
                                        <p:attrNameLst>
                                          <p:attrName>ppt_h</p:attrName>
                                        </p:attrNameLst>
                                      </p:cBhvr>
                                      <p:tavLst>
                                        <p:tav tm="0">
                                          <p:val>
                                            <p:fltVal val="0.00000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64535"/>
                                        </p:tgtEl>
                                        <p:attrNameLst>
                                          <p:attrName>style.visibility</p:attrName>
                                        </p:attrNameLst>
                                      </p:cBhvr>
                                      <p:to>
                                        <p:strVal val="visible"/>
                                      </p:to>
                                    </p:set>
                                    <p:animEffect transition="in" filter="box(in)">
                                      <p:cBhvr>
                                        <p:cTn id="56" dur="500"/>
                                        <p:tgtEl>
                                          <p:spTgt spid="6453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64553"/>
                                        </p:tgtEl>
                                        <p:attrNameLst>
                                          <p:attrName>style.visibility</p:attrName>
                                        </p:attrNameLst>
                                      </p:cBhvr>
                                      <p:to>
                                        <p:strVal val="visible"/>
                                      </p:to>
                                    </p:set>
                                    <p:animEffect transition="in" filter="dissolve">
                                      <p:cBhvr>
                                        <p:cTn id="61" dur="500"/>
                                        <p:tgtEl>
                                          <p:spTgt spid="64553"/>
                                        </p:tgtEl>
                                      </p:cBhvr>
                                    </p:animEffect>
                                  </p:childTnLst>
                                </p:cTn>
                              </p:par>
                            </p:childTnLst>
                          </p:cTn>
                        </p:par>
                        <p:par>
                          <p:cTn id="62" fill="hold">
                            <p:stCondLst>
                              <p:cond delay="500"/>
                            </p:stCondLst>
                            <p:childTnLst>
                              <p:par>
                                <p:cTn id="63" presetID="17" presetClass="entr" presetSubtype="4" fill="hold" grpId="0" nodeType="afterEffect">
                                  <p:stCondLst>
                                    <p:cond delay="0"/>
                                  </p:stCondLst>
                                  <p:childTnLst>
                                    <p:set>
                                      <p:cBhvr>
                                        <p:cTn id="64" dur="1" fill="hold">
                                          <p:stCondLst>
                                            <p:cond delay="0"/>
                                          </p:stCondLst>
                                        </p:cTn>
                                        <p:tgtEl>
                                          <p:spTgt spid="64541"/>
                                        </p:tgtEl>
                                        <p:attrNameLst>
                                          <p:attrName>style.visibility</p:attrName>
                                        </p:attrNameLst>
                                      </p:cBhvr>
                                      <p:to>
                                        <p:strVal val="visible"/>
                                      </p:to>
                                    </p:set>
                                    <p:anim calcmode="lin" valueType="num">
                                      <p:cBhvr>
                                        <p:cTn id="65" dur="500" fill="hold"/>
                                        <p:tgtEl>
                                          <p:spTgt spid="64541"/>
                                        </p:tgtEl>
                                        <p:attrNameLst>
                                          <p:attrName>ppt_x</p:attrName>
                                        </p:attrNameLst>
                                      </p:cBhvr>
                                      <p:tavLst>
                                        <p:tav tm="0">
                                          <p:val>
                                            <p:strVal val="#ppt_x"/>
                                          </p:val>
                                        </p:tav>
                                        <p:tav tm="100000">
                                          <p:val>
                                            <p:strVal val="#ppt_x"/>
                                          </p:val>
                                        </p:tav>
                                      </p:tavLst>
                                    </p:anim>
                                    <p:anim calcmode="lin" valueType="num">
                                      <p:cBhvr>
                                        <p:cTn id="66" dur="500" fill="hold"/>
                                        <p:tgtEl>
                                          <p:spTgt spid="64541"/>
                                        </p:tgtEl>
                                        <p:attrNameLst>
                                          <p:attrName>ppt_y</p:attrName>
                                        </p:attrNameLst>
                                      </p:cBhvr>
                                      <p:tavLst>
                                        <p:tav tm="0">
                                          <p:val>
                                            <p:strVal val="#ppt_y+#ppt_h/2"/>
                                          </p:val>
                                        </p:tav>
                                        <p:tav tm="100000">
                                          <p:val>
                                            <p:strVal val="#ppt_y"/>
                                          </p:val>
                                        </p:tav>
                                      </p:tavLst>
                                    </p:anim>
                                    <p:anim calcmode="lin" valueType="num">
                                      <p:cBhvr>
                                        <p:cTn id="67" dur="500" fill="hold"/>
                                        <p:tgtEl>
                                          <p:spTgt spid="64541"/>
                                        </p:tgtEl>
                                        <p:attrNameLst>
                                          <p:attrName>ppt_w</p:attrName>
                                        </p:attrNameLst>
                                      </p:cBhvr>
                                      <p:tavLst>
                                        <p:tav tm="0">
                                          <p:val>
                                            <p:strVal val="#ppt_w"/>
                                          </p:val>
                                        </p:tav>
                                        <p:tav tm="100000">
                                          <p:val>
                                            <p:strVal val="#ppt_w"/>
                                          </p:val>
                                        </p:tav>
                                      </p:tavLst>
                                    </p:anim>
                                    <p:anim calcmode="lin" valueType="num">
                                      <p:cBhvr>
                                        <p:cTn id="68" dur="500" fill="hold"/>
                                        <p:tgtEl>
                                          <p:spTgt spid="64541"/>
                                        </p:tgtEl>
                                        <p:attrNameLst>
                                          <p:attrName>ppt_h</p:attrName>
                                        </p:attrNameLst>
                                      </p:cBhvr>
                                      <p:tavLst>
                                        <p:tav tm="0">
                                          <p:val>
                                            <p:fltVal val="0.00000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4555"/>
                                        </p:tgtEl>
                                        <p:attrNameLst>
                                          <p:attrName>style.visibility</p:attrName>
                                        </p:attrNameLst>
                                      </p:cBhvr>
                                      <p:to>
                                        <p:strVal val="visible"/>
                                      </p:to>
                                    </p:set>
                                    <p:animEffect transition="in" filter="dissolve">
                                      <p:cBhvr>
                                        <p:cTn id="73" dur="500"/>
                                        <p:tgtEl>
                                          <p:spTgt spid="64555"/>
                                        </p:tgtEl>
                                      </p:cBhvr>
                                    </p:animEffect>
                                  </p:childTnLst>
                                </p:cTn>
                              </p:par>
                            </p:childTnLst>
                          </p:cTn>
                        </p:par>
                        <p:par>
                          <p:cTn id="74" fill="hold">
                            <p:stCondLst>
                              <p:cond delay="500"/>
                            </p:stCondLst>
                            <p:childTnLst>
                              <p:par>
                                <p:cTn id="75" presetID="17" presetClass="entr" presetSubtype="1" fill="hold" grpId="0" nodeType="afterEffect">
                                  <p:stCondLst>
                                    <p:cond delay="0"/>
                                  </p:stCondLst>
                                  <p:childTnLst>
                                    <p:set>
                                      <p:cBhvr>
                                        <p:cTn id="76" dur="1" fill="hold">
                                          <p:stCondLst>
                                            <p:cond delay="0"/>
                                          </p:stCondLst>
                                        </p:cTn>
                                        <p:tgtEl>
                                          <p:spTgt spid="64543"/>
                                        </p:tgtEl>
                                        <p:attrNameLst>
                                          <p:attrName>style.visibility</p:attrName>
                                        </p:attrNameLst>
                                      </p:cBhvr>
                                      <p:to>
                                        <p:strVal val="visible"/>
                                      </p:to>
                                    </p:set>
                                    <p:anim calcmode="lin" valueType="num">
                                      <p:cBhvr>
                                        <p:cTn id="77" dur="500" fill="hold"/>
                                        <p:tgtEl>
                                          <p:spTgt spid="64543"/>
                                        </p:tgtEl>
                                        <p:attrNameLst>
                                          <p:attrName>ppt_x</p:attrName>
                                        </p:attrNameLst>
                                      </p:cBhvr>
                                      <p:tavLst>
                                        <p:tav tm="0">
                                          <p:val>
                                            <p:strVal val="#ppt_x"/>
                                          </p:val>
                                        </p:tav>
                                        <p:tav tm="100000">
                                          <p:val>
                                            <p:strVal val="#ppt_x"/>
                                          </p:val>
                                        </p:tav>
                                      </p:tavLst>
                                    </p:anim>
                                    <p:anim calcmode="lin" valueType="num">
                                      <p:cBhvr>
                                        <p:cTn id="78" dur="500" fill="hold"/>
                                        <p:tgtEl>
                                          <p:spTgt spid="64543"/>
                                        </p:tgtEl>
                                        <p:attrNameLst>
                                          <p:attrName>ppt_y</p:attrName>
                                        </p:attrNameLst>
                                      </p:cBhvr>
                                      <p:tavLst>
                                        <p:tav tm="0">
                                          <p:val>
                                            <p:strVal val="#ppt_y-#ppt_h/2"/>
                                          </p:val>
                                        </p:tav>
                                        <p:tav tm="100000">
                                          <p:val>
                                            <p:strVal val="#ppt_y"/>
                                          </p:val>
                                        </p:tav>
                                      </p:tavLst>
                                    </p:anim>
                                    <p:anim calcmode="lin" valueType="num">
                                      <p:cBhvr>
                                        <p:cTn id="79" dur="500" fill="hold"/>
                                        <p:tgtEl>
                                          <p:spTgt spid="64543"/>
                                        </p:tgtEl>
                                        <p:attrNameLst>
                                          <p:attrName>ppt_w</p:attrName>
                                        </p:attrNameLst>
                                      </p:cBhvr>
                                      <p:tavLst>
                                        <p:tav tm="0">
                                          <p:val>
                                            <p:strVal val="#ppt_w"/>
                                          </p:val>
                                        </p:tav>
                                        <p:tav tm="100000">
                                          <p:val>
                                            <p:strVal val="#ppt_w"/>
                                          </p:val>
                                        </p:tav>
                                      </p:tavLst>
                                    </p:anim>
                                    <p:anim calcmode="lin" valueType="num">
                                      <p:cBhvr>
                                        <p:cTn id="80" dur="500" fill="hold"/>
                                        <p:tgtEl>
                                          <p:spTgt spid="64543"/>
                                        </p:tgtEl>
                                        <p:attrNameLst>
                                          <p:attrName>ppt_h</p:attrName>
                                        </p:attrNameLst>
                                      </p:cBhvr>
                                      <p:tavLst>
                                        <p:tav tm="0">
                                          <p:val>
                                            <p:fltVal val="0.00000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64536"/>
                                        </p:tgtEl>
                                        <p:attrNameLst>
                                          <p:attrName>style.visibility</p:attrName>
                                        </p:attrNameLst>
                                      </p:cBhvr>
                                      <p:to>
                                        <p:strVal val="visible"/>
                                      </p:to>
                                    </p:set>
                                    <p:animEffect transition="in" filter="box(in)">
                                      <p:cBhvr>
                                        <p:cTn id="85" dur="500"/>
                                        <p:tgtEl>
                                          <p:spTgt spid="64536"/>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64554"/>
                                        </p:tgtEl>
                                        <p:attrNameLst>
                                          <p:attrName>style.visibility</p:attrName>
                                        </p:attrNameLst>
                                      </p:cBhvr>
                                      <p:to>
                                        <p:strVal val="visible"/>
                                      </p:to>
                                    </p:set>
                                    <p:animEffect transition="in" filter="dissolve">
                                      <p:cBhvr>
                                        <p:cTn id="90" dur="500"/>
                                        <p:tgtEl>
                                          <p:spTgt spid="64554"/>
                                        </p:tgtEl>
                                      </p:cBhvr>
                                    </p:animEffect>
                                  </p:childTnLst>
                                </p:cTn>
                              </p:par>
                            </p:childTnLst>
                          </p:cTn>
                        </p:par>
                        <p:par>
                          <p:cTn id="91" fill="hold">
                            <p:stCondLst>
                              <p:cond delay="500"/>
                            </p:stCondLst>
                            <p:childTnLst>
                              <p:par>
                                <p:cTn id="92" presetID="17" presetClass="entr" presetSubtype="4" fill="hold" grpId="0" nodeType="afterEffect">
                                  <p:stCondLst>
                                    <p:cond delay="0"/>
                                  </p:stCondLst>
                                  <p:childTnLst>
                                    <p:set>
                                      <p:cBhvr>
                                        <p:cTn id="93" dur="1" fill="hold">
                                          <p:stCondLst>
                                            <p:cond delay="0"/>
                                          </p:stCondLst>
                                        </p:cTn>
                                        <p:tgtEl>
                                          <p:spTgt spid="64545"/>
                                        </p:tgtEl>
                                        <p:attrNameLst>
                                          <p:attrName>style.visibility</p:attrName>
                                        </p:attrNameLst>
                                      </p:cBhvr>
                                      <p:to>
                                        <p:strVal val="visible"/>
                                      </p:to>
                                    </p:set>
                                    <p:anim calcmode="lin" valueType="num">
                                      <p:cBhvr>
                                        <p:cTn id="94" dur="500" fill="hold"/>
                                        <p:tgtEl>
                                          <p:spTgt spid="64545"/>
                                        </p:tgtEl>
                                        <p:attrNameLst>
                                          <p:attrName>ppt_x</p:attrName>
                                        </p:attrNameLst>
                                      </p:cBhvr>
                                      <p:tavLst>
                                        <p:tav tm="0">
                                          <p:val>
                                            <p:strVal val="#ppt_x"/>
                                          </p:val>
                                        </p:tav>
                                        <p:tav tm="100000">
                                          <p:val>
                                            <p:strVal val="#ppt_x"/>
                                          </p:val>
                                        </p:tav>
                                      </p:tavLst>
                                    </p:anim>
                                    <p:anim calcmode="lin" valueType="num">
                                      <p:cBhvr>
                                        <p:cTn id="95" dur="500" fill="hold"/>
                                        <p:tgtEl>
                                          <p:spTgt spid="64545"/>
                                        </p:tgtEl>
                                        <p:attrNameLst>
                                          <p:attrName>ppt_y</p:attrName>
                                        </p:attrNameLst>
                                      </p:cBhvr>
                                      <p:tavLst>
                                        <p:tav tm="0">
                                          <p:val>
                                            <p:strVal val="#ppt_y+#ppt_h/2"/>
                                          </p:val>
                                        </p:tav>
                                        <p:tav tm="100000">
                                          <p:val>
                                            <p:strVal val="#ppt_y"/>
                                          </p:val>
                                        </p:tav>
                                      </p:tavLst>
                                    </p:anim>
                                    <p:anim calcmode="lin" valueType="num">
                                      <p:cBhvr>
                                        <p:cTn id="96" dur="500" fill="hold"/>
                                        <p:tgtEl>
                                          <p:spTgt spid="64545"/>
                                        </p:tgtEl>
                                        <p:attrNameLst>
                                          <p:attrName>ppt_w</p:attrName>
                                        </p:attrNameLst>
                                      </p:cBhvr>
                                      <p:tavLst>
                                        <p:tav tm="0">
                                          <p:val>
                                            <p:strVal val="#ppt_w"/>
                                          </p:val>
                                        </p:tav>
                                        <p:tav tm="100000">
                                          <p:val>
                                            <p:strVal val="#ppt_w"/>
                                          </p:val>
                                        </p:tav>
                                      </p:tavLst>
                                    </p:anim>
                                    <p:anim calcmode="lin" valueType="num">
                                      <p:cBhvr>
                                        <p:cTn id="97" dur="500" fill="hold"/>
                                        <p:tgtEl>
                                          <p:spTgt spid="64545"/>
                                        </p:tgtEl>
                                        <p:attrNameLst>
                                          <p:attrName>ppt_h</p:attrName>
                                        </p:attrNameLst>
                                      </p:cBhvr>
                                      <p:tavLst>
                                        <p:tav tm="0">
                                          <p:val>
                                            <p:fltVal val="0.00000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64556"/>
                                        </p:tgtEl>
                                        <p:attrNameLst>
                                          <p:attrName>style.visibility</p:attrName>
                                        </p:attrNameLst>
                                      </p:cBhvr>
                                      <p:to>
                                        <p:strVal val="visible"/>
                                      </p:to>
                                    </p:set>
                                    <p:animEffect transition="in" filter="dissolve">
                                      <p:cBhvr>
                                        <p:cTn id="102" dur="500"/>
                                        <p:tgtEl>
                                          <p:spTgt spid="64556"/>
                                        </p:tgtEl>
                                      </p:cBhvr>
                                    </p:animEffect>
                                  </p:childTnLst>
                                </p:cTn>
                              </p:par>
                            </p:childTnLst>
                          </p:cTn>
                        </p:par>
                        <p:par>
                          <p:cTn id="103" fill="hold">
                            <p:stCondLst>
                              <p:cond delay="500"/>
                            </p:stCondLst>
                            <p:childTnLst>
                              <p:par>
                                <p:cTn id="104" presetID="17" presetClass="entr" presetSubtype="1" fill="hold" grpId="0" nodeType="afterEffect">
                                  <p:stCondLst>
                                    <p:cond delay="0"/>
                                  </p:stCondLst>
                                  <p:childTnLst>
                                    <p:set>
                                      <p:cBhvr>
                                        <p:cTn id="105" dur="1" fill="hold">
                                          <p:stCondLst>
                                            <p:cond delay="0"/>
                                          </p:stCondLst>
                                        </p:cTn>
                                        <p:tgtEl>
                                          <p:spTgt spid="64547"/>
                                        </p:tgtEl>
                                        <p:attrNameLst>
                                          <p:attrName>style.visibility</p:attrName>
                                        </p:attrNameLst>
                                      </p:cBhvr>
                                      <p:to>
                                        <p:strVal val="visible"/>
                                      </p:to>
                                    </p:set>
                                    <p:anim calcmode="lin" valueType="num">
                                      <p:cBhvr>
                                        <p:cTn id="106" dur="500" fill="hold"/>
                                        <p:tgtEl>
                                          <p:spTgt spid="64547"/>
                                        </p:tgtEl>
                                        <p:attrNameLst>
                                          <p:attrName>ppt_x</p:attrName>
                                        </p:attrNameLst>
                                      </p:cBhvr>
                                      <p:tavLst>
                                        <p:tav tm="0">
                                          <p:val>
                                            <p:strVal val="#ppt_x"/>
                                          </p:val>
                                        </p:tav>
                                        <p:tav tm="100000">
                                          <p:val>
                                            <p:strVal val="#ppt_x"/>
                                          </p:val>
                                        </p:tav>
                                      </p:tavLst>
                                    </p:anim>
                                    <p:anim calcmode="lin" valueType="num">
                                      <p:cBhvr>
                                        <p:cTn id="107" dur="500" fill="hold"/>
                                        <p:tgtEl>
                                          <p:spTgt spid="64547"/>
                                        </p:tgtEl>
                                        <p:attrNameLst>
                                          <p:attrName>ppt_y</p:attrName>
                                        </p:attrNameLst>
                                      </p:cBhvr>
                                      <p:tavLst>
                                        <p:tav tm="0">
                                          <p:val>
                                            <p:strVal val="#ppt_y-#ppt_h/2"/>
                                          </p:val>
                                        </p:tav>
                                        <p:tav tm="100000">
                                          <p:val>
                                            <p:strVal val="#ppt_y"/>
                                          </p:val>
                                        </p:tav>
                                      </p:tavLst>
                                    </p:anim>
                                    <p:anim calcmode="lin" valueType="num">
                                      <p:cBhvr>
                                        <p:cTn id="108" dur="500" fill="hold"/>
                                        <p:tgtEl>
                                          <p:spTgt spid="64547"/>
                                        </p:tgtEl>
                                        <p:attrNameLst>
                                          <p:attrName>ppt_w</p:attrName>
                                        </p:attrNameLst>
                                      </p:cBhvr>
                                      <p:tavLst>
                                        <p:tav tm="0">
                                          <p:val>
                                            <p:strVal val="#ppt_w"/>
                                          </p:val>
                                        </p:tav>
                                        <p:tav tm="100000">
                                          <p:val>
                                            <p:strVal val="#ppt_w"/>
                                          </p:val>
                                        </p:tav>
                                      </p:tavLst>
                                    </p:anim>
                                    <p:anim calcmode="lin" valueType="num">
                                      <p:cBhvr>
                                        <p:cTn id="109" dur="500" fill="hold"/>
                                        <p:tgtEl>
                                          <p:spTgt spid="64547"/>
                                        </p:tgtEl>
                                        <p:attrNameLst>
                                          <p:attrName>ppt_h</p:attrName>
                                        </p:attrNameLst>
                                      </p:cBhvr>
                                      <p:tavLst>
                                        <p:tav tm="0">
                                          <p:val>
                                            <p:fltVal val="0.000000"/>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64548"/>
                                        </p:tgtEl>
                                        <p:attrNameLst>
                                          <p:attrName>style.visibility</p:attrName>
                                        </p:attrNameLst>
                                      </p:cBhvr>
                                      <p:to>
                                        <p:strVal val="visible"/>
                                      </p:to>
                                    </p:set>
                                    <p:animEffect transition="in" filter="wipe(left)">
                                      <p:cBhvr>
                                        <p:cTn id="114" dur="500"/>
                                        <p:tgtEl>
                                          <p:spTgt spid="64548"/>
                                        </p:tgtEl>
                                      </p:cBhvr>
                                    </p:animEffect>
                                  </p:childTnLst>
                                </p:cTn>
                              </p:par>
                            </p:childTnLst>
                          </p:cTn>
                        </p:par>
                      </p:childTnLst>
                    </p:cTn>
                  </p:par>
                  <p:par>
                    <p:cTn id="115" fill="hold">
                      <p:stCondLst>
                        <p:cond delay="indefinite"/>
                      </p:stCondLst>
                      <p:childTnLst>
                        <p:par>
                          <p:cTn id="116" fill="hold">
                            <p:stCondLst>
                              <p:cond delay="0"/>
                            </p:stCondLst>
                            <p:childTnLst>
                              <p:par>
                                <p:cTn id="117" presetID="23" presetClass="entr" presetSubtype="16" fill="hold" grpId="0" nodeType="clickEffect">
                                  <p:stCondLst>
                                    <p:cond delay="0"/>
                                  </p:stCondLst>
                                  <p:childTnLst>
                                    <p:set>
                                      <p:cBhvr>
                                        <p:cTn id="118" dur="1" fill="hold">
                                          <p:stCondLst>
                                            <p:cond delay="0"/>
                                          </p:stCondLst>
                                        </p:cTn>
                                        <p:tgtEl>
                                          <p:spTgt spid="64549"/>
                                        </p:tgtEl>
                                        <p:attrNameLst>
                                          <p:attrName>style.visibility</p:attrName>
                                        </p:attrNameLst>
                                      </p:cBhvr>
                                      <p:to>
                                        <p:strVal val="visible"/>
                                      </p:to>
                                    </p:set>
                                    <p:anim calcmode="lin" valueType="num">
                                      <p:cBhvr>
                                        <p:cTn id="119" dur="500" fill="hold"/>
                                        <p:tgtEl>
                                          <p:spTgt spid="64549"/>
                                        </p:tgtEl>
                                        <p:attrNameLst>
                                          <p:attrName>ppt_w</p:attrName>
                                        </p:attrNameLst>
                                      </p:cBhvr>
                                      <p:tavLst>
                                        <p:tav tm="0">
                                          <p:val>
                                            <p:fltVal val="0.000000"/>
                                          </p:val>
                                        </p:tav>
                                        <p:tav tm="100000">
                                          <p:val>
                                            <p:strVal val="#ppt_w"/>
                                          </p:val>
                                        </p:tav>
                                      </p:tavLst>
                                    </p:anim>
                                    <p:anim calcmode="lin" valueType="num">
                                      <p:cBhvr>
                                        <p:cTn id="120" dur="500" fill="hold"/>
                                        <p:tgtEl>
                                          <p:spTgt spid="64549"/>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p:bldP spid="64535" grpId="0" animBg="1"/>
      <p:bldP spid="64536" grpId="0" animBg="1"/>
      <p:bldP spid="64537" grpId="0" animBg="1"/>
      <p:bldP spid="64538" grpId="0" animBg="1"/>
      <p:bldP spid="64539" grpId="0" animBg="1"/>
      <p:bldP spid="64548" grpId="0"/>
      <p:bldP spid="64549" grpId="0"/>
      <p:bldP spid="64553" grpId="0" animBg="1"/>
      <p:bldP spid="64554" grpId="0" animBg="1"/>
      <p:bldP spid="64555" grpId="0" animBg="1"/>
      <p:bldP spid="64541" grpId="0" animBg="1"/>
      <p:bldP spid="64545" grpId="0" animBg="1"/>
      <p:bldP spid="64543" grpId="0" animBg="1"/>
      <p:bldP spid="64556" grpId="0" animBg="1"/>
      <p:bldP spid="645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2"/>
          <p:cNvSpPr txBox="1"/>
          <p:nvPr/>
        </p:nvSpPr>
        <p:spPr>
          <a:xfrm>
            <a:off x="7162800" y="0"/>
            <a:ext cx="19748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§6  Mergesort </a:t>
            </a:r>
            <a:endParaRPr lang="en-US" altLang="zh-CN" sz="1800" b="1" dirty="0">
              <a:sym typeface="Webdings" panose="05030102010509060703" pitchFamily="18" charset="2"/>
            </a:endParaRPr>
          </a:p>
        </p:txBody>
      </p:sp>
      <p:sp>
        <p:nvSpPr>
          <p:cNvPr id="52227" name="Rectangle 3"/>
          <p:cNvSpPr/>
          <p:nvPr/>
        </p:nvSpPr>
        <p:spPr>
          <a:xfrm>
            <a:off x="457200" y="76200"/>
            <a:ext cx="21336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ea typeface="MS Hei" pitchFamily="49" charset="-122"/>
                <a:sym typeface="Wingdings" panose="05000000000000000000" pitchFamily="2" charset="2"/>
              </a:rPr>
              <a:t>2. Mergesort</a:t>
            </a:r>
            <a:endParaRPr lang="en-US" altLang="zh-CN" sz="2400" b="1" dirty="0">
              <a:ea typeface="MS Hei" pitchFamily="49" charset="-122"/>
            </a:endParaRPr>
          </a:p>
        </p:txBody>
      </p:sp>
      <p:sp>
        <p:nvSpPr>
          <p:cNvPr id="52228" name="AutoShape 4"/>
          <p:cNvSpPr/>
          <p:nvPr/>
        </p:nvSpPr>
        <p:spPr>
          <a:xfrm>
            <a:off x="323850" y="620713"/>
            <a:ext cx="8569325" cy="5976937"/>
          </a:xfrm>
          <a:prstGeom prst="foldedCorner">
            <a:avLst>
              <a:gd name="adj" fmla="val 12500"/>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90000" tIns="118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olidFill>
                  <a:schemeClr val="hlink"/>
                </a:solidFill>
                <a:latin typeface="Arial" panose="020B0604020202020204" pitchFamily="34" charset="0"/>
              </a:rPr>
              <a:t>void</a:t>
            </a:r>
            <a:r>
              <a:rPr lang="en-US" altLang="zh-CN" sz="2000" b="1" dirty="0">
                <a:latin typeface="Arial" panose="020B0604020202020204" pitchFamily="34" charset="0"/>
              </a:rPr>
              <a:t> MSort( ElementType A[ ], ElementType TmpArray[ ],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int</a:t>
            </a:r>
            <a:r>
              <a:rPr lang="en-US" altLang="zh-CN" sz="2000" b="1" dirty="0">
                <a:latin typeface="Arial" panose="020B0604020202020204" pitchFamily="34" charset="0"/>
              </a:rPr>
              <a:t> Left, </a:t>
            </a:r>
            <a:r>
              <a:rPr lang="en-US" altLang="zh-CN" sz="2000" b="1" dirty="0">
                <a:solidFill>
                  <a:schemeClr val="hlink"/>
                </a:solidFill>
                <a:latin typeface="Arial" panose="020B0604020202020204" pitchFamily="34" charset="0"/>
              </a:rPr>
              <a:t>int</a:t>
            </a:r>
            <a:r>
              <a:rPr lang="en-US" altLang="zh-CN" sz="2000" b="1" dirty="0">
                <a:latin typeface="Arial" panose="020B0604020202020204" pitchFamily="34" charset="0"/>
              </a:rPr>
              <a:t> Right )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int</a:t>
            </a:r>
            <a:r>
              <a:rPr lang="en-US" altLang="zh-CN" sz="2000" b="1" dirty="0">
                <a:latin typeface="Arial" panose="020B0604020202020204" pitchFamily="34" charset="0"/>
              </a:rPr>
              <a:t>  Center;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if</a:t>
            </a:r>
            <a:r>
              <a:rPr lang="en-US" altLang="zh-CN" sz="2000" b="1" dirty="0">
                <a:latin typeface="Arial" panose="020B0604020202020204" pitchFamily="34" charset="0"/>
              </a:rPr>
              <a:t> ( Left &lt; Right ) {  </a:t>
            </a:r>
            <a:r>
              <a:rPr lang="en-US" altLang="zh-CN" sz="2000" b="1" dirty="0">
                <a:solidFill>
                  <a:srgbClr val="009900"/>
                </a:solidFill>
                <a:latin typeface="Arial" panose="020B0604020202020204" pitchFamily="34" charset="0"/>
              </a:rPr>
              <a:t>/* if there are elements to be sorted */</a:t>
            </a:r>
            <a:endParaRPr lang="en-US" altLang="zh-CN" sz="2000" b="1" dirty="0">
              <a:solidFill>
                <a:srgbClr val="009900"/>
              </a:solidFill>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Center = ( Left + Right ) / 2;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MSort( A, TmpArray, Left, Center ); 	</a:t>
            </a:r>
            <a:endParaRPr lang="en-US" altLang="zh-CN" sz="2000" b="1" dirty="0">
              <a:solidFill>
                <a:srgbClr val="009900"/>
              </a:solidFill>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MSort( A, TmpArray, Center + 1, Right ); 	</a:t>
            </a:r>
            <a:endParaRPr lang="en-US" altLang="zh-CN" sz="2000" b="1" dirty="0">
              <a:solidFill>
                <a:srgbClr val="009900"/>
              </a:solidFill>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Merge( A, TmpArray, Left, Center + 1, Right );  </a:t>
            </a:r>
            <a:endParaRPr lang="en-US" altLang="zh-CN" sz="2000" b="1" dirty="0">
              <a:solidFill>
                <a:srgbClr val="009900"/>
              </a:solidFill>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solidFill>
                  <a:schemeClr val="hlink"/>
                </a:solidFill>
              </a:rPr>
              <a:t>void</a:t>
            </a:r>
            <a:r>
              <a:rPr lang="en-US" altLang="zh-CN" sz="2000" b="1" dirty="0"/>
              <a:t> Mergesort( ElementType A[ ], </a:t>
            </a:r>
            <a:r>
              <a:rPr lang="en-US" altLang="zh-CN" sz="2000" b="1" dirty="0">
                <a:solidFill>
                  <a:schemeClr val="hlink"/>
                </a:solidFill>
              </a:rPr>
              <a:t>int</a:t>
            </a:r>
            <a:r>
              <a:rPr lang="en-US" altLang="zh-CN" sz="2000" b="1" dirty="0"/>
              <a:t> N ) </a:t>
            </a:r>
            <a:endParaRPr lang="en-US" altLang="zh-CN" sz="2000" b="1" dirty="0"/>
          </a:p>
          <a:p>
            <a:pPr marL="0" lvl="0" indent="0" eaLnBrk="1" hangingPunct="1">
              <a:spcBef>
                <a:spcPct val="0"/>
              </a:spcBef>
              <a:buNone/>
            </a:pPr>
            <a:r>
              <a:rPr lang="en-US" altLang="zh-CN" sz="2000" b="1" dirty="0"/>
              <a:t>{   ElementType  *TmpArray;  </a:t>
            </a:r>
            <a:r>
              <a:rPr lang="en-US" altLang="zh-CN" sz="2000" b="1" dirty="0">
                <a:solidFill>
                  <a:srgbClr val="009900"/>
                </a:solidFill>
              </a:rPr>
              <a:t>/* need O(N) extra space */</a:t>
            </a:r>
            <a:endParaRPr lang="en-US" altLang="zh-CN" sz="2000" b="1" dirty="0">
              <a:solidFill>
                <a:srgbClr val="009900"/>
              </a:solidFill>
            </a:endParaRPr>
          </a:p>
          <a:p>
            <a:pPr marL="0" lvl="0" indent="0" eaLnBrk="1" hangingPunct="1">
              <a:spcBef>
                <a:spcPct val="0"/>
              </a:spcBef>
              <a:buNone/>
            </a:pPr>
            <a:r>
              <a:rPr lang="en-US" altLang="zh-CN" sz="2000" b="1" dirty="0"/>
              <a:t>    TmpArray = </a:t>
            </a:r>
            <a:r>
              <a:rPr lang="en-US" altLang="zh-CN" sz="2000" b="1" dirty="0">
                <a:solidFill>
                  <a:schemeClr val="hlink"/>
                </a:solidFill>
              </a:rPr>
              <a:t>malloc</a:t>
            </a:r>
            <a:r>
              <a:rPr lang="en-US" altLang="zh-CN" sz="2000" b="1" dirty="0"/>
              <a:t>( N * </a:t>
            </a:r>
            <a:r>
              <a:rPr lang="en-US" altLang="zh-CN" sz="2000" b="1" dirty="0">
                <a:solidFill>
                  <a:schemeClr val="hlink"/>
                </a:solidFill>
              </a:rPr>
              <a:t>sizeof</a:t>
            </a:r>
            <a:r>
              <a:rPr lang="en-US" altLang="zh-CN" sz="2000" b="1" dirty="0"/>
              <a:t>( ElementType ) ); </a:t>
            </a:r>
            <a:endParaRPr lang="en-US" altLang="zh-CN" sz="2000" b="1" dirty="0"/>
          </a:p>
          <a:p>
            <a:pPr marL="0" lvl="0" indent="0" eaLnBrk="1" hangingPunct="1">
              <a:spcBef>
                <a:spcPct val="0"/>
              </a:spcBef>
              <a:buNone/>
            </a:pPr>
            <a:r>
              <a:rPr lang="en-US" altLang="zh-CN" sz="2000" b="1" dirty="0"/>
              <a:t>    </a:t>
            </a:r>
            <a:r>
              <a:rPr lang="en-US" altLang="zh-CN" sz="2000" b="1" dirty="0">
                <a:solidFill>
                  <a:schemeClr val="hlink"/>
                </a:solidFill>
              </a:rPr>
              <a:t>if </a:t>
            </a:r>
            <a:r>
              <a:rPr lang="en-US" altLang="zh-CN" sz="2000" b="1" dirty="0"/>
              <a:t>( TmpArray != NULL ) { </a:t>
            </a:r>
            <a:endParaRPr lang="en-US" altLang="zh-CN" sz="2000" b="1" dirty="0"/>
          </a:p>
          <a:p>
            <a:pPr marL="0" lvl="0" indent="0" eaLnBrk="1" hangingPunct="1">
              <a:spcBef>
                <a:spcPct val="0"/>
              </a:spcBef>
              <a:buNone/>
            </a:pPr>
            <a:r>
              <a:rPr lang="en-US" altLang="zh-CN" sz="2000" b="1" dirty="0"/>
              <a:t>	MSort( A, TmpArray, 0, N - 1 ); </a:t>
            </a:r>
            <a:endParaRPr lang="en-US" altLang="zh-CN" sz="2000" b="1" dirty="0"/>
          </a:p>
          <a:p>
            <a:pPr marL="0" lvl="0" indent="0" eaLnBrk="1" hangingPunct="1">
              <a:spcBef>
                <a:spcPct val="0"/>
              </a:spcBef>
              <a:buNone/>
            </a:pPr>
            <a:r>
              <a:rPr lang="en-US" altLang="zh-CN" sz="2000" b="1" dirty="0"/>
              <a:t>	</a:t>
            </a:r>
            <a:r>
              <a:rPr lang="en-US" altLang="zh-CN" sz="2000" b="1" dirty="0">
                <a:solidFill>
                  <a:schemeClr val="hlink"/>
                </a:solidFill>
              </a:rPr>
              <a:t>free</a:t>
            </a:r>
            <a:r>
              <a:rPr lang="en-US" altLang="zh-CN" sz="2000" b="1" dirty="0"/>
              <a:t>( TmpArray ); </a:t>
            </a:r>
            <a:endParaRPr lang="en-US" altLang="zh-CN" sz="2000" b="1" dirty="0"/>
          </a:p>
          <a:p>
            <a:pPr marL="0" lvl="0" indent="0" eaLnBrk="1" hangingPunct="1">
              <a:spcBef>
                <a:spcPct val="0"/>
              </a:spcBef>
              <a:buNone/>
            </a:pPr>
            <a:r>
              <a:rPr lang="en-US" altLang="zh-CN" sz="2000" b="1" dirty="0"/>
              <a:t>    } </a:t>
            </a:r>
            <a:endParaRPr lang="en-US" altLang="zh-CN" sz="2000" b="1" dirty="0"/>
          </a:p>
          <a:p>
            <a:pPr marL="0" lvl="0" indent="0" eaLnBrk="1" hangingPunct="1">
              <a:spcBef>
                <a:spcPct val="0"/>
              </a:spcBef>
              <a:buNone/>
            </a:pPr>
            <a:r>
              <a:rPr lang="en-US" altLang="zh-CN" sz="2000" b="1" dirty="0"/>
              <a:t>    </a:t>
            </a:r>
            <a:r>
              <a:rPr lang="en-US" altLang="zh-CN" sz="2000" b="1" dirty="0">
                <a:solidFill>
                  <a:schemeClr val="hlink"/>
                </a:solidFill>
              </a:rPr>
              <a:t>else</a:t>
            </a:r>
            <a:r>
              <a:rPr lang="en-US" altLang="zh-CN" sz="2000" b="1" dirty="0"/>
              <a:t>  FatalError( "No space for tmp array!!!" ); </a:t>
            </a:r>
            <a:endParaRPr lang="en-US" altLang="zh-CN" sz="2000" b="1" dirty="0"/>
          </a:p>
          <a:p>
            <a:pPr marL="0" lvl="0" indent="0" eaLnBrk="1" hangingPunct="1">
              <a:spcBef>
                <a:spcPct val="0"/>
              </a:spcBef>
              <a:buNone/>
            </a:pPr>
            <a:r>
              <a:rPr lang="en-US" altLang="zh-CN" sz="2000" b="1" dirty="0"/>
              <a:t>}</a:t>
            </a:r>
            <a:endParaRPr lang="en-US" altLang="zh-CN" sz="2000" b="1" dirty="0"/>
          </a:p>
          <a:p>
            <a:pPr marL="0" lvl="0" indent="0" eaLnBrk="1" hangingPunct="1">
              <a:spcBef>
                <a:spcPct val="0"/>
              </a:spcBef>
              <a:buNone/>
            </a:pPr>
            <a:endParaRPr lang="en-US" altLang="zh-CN" sz="2000" b="1" dirty="0">
              <a:latin typeface="Arial" panose="020B0604020202020204" pitchFamily="34" charset="0"/>
            </a:endParaRPr>
          </a:p>
        </p:txBody>
      </p:sp>
      <p:sp>
        <p:nvSpPr>
          <p:cNvPr id="52229" name="AutoShape 5"/>
          <p:cNvSpPr/>
          <p:nvPr/>
        </p:nvSpPr>
        <p:spPr>
          <a:xfrm>
            <a:off x="3292475" y="-171450"/>
            <a:ext cx="5867400" cy="2133600"/>
          </a:xfrm>
          <a:prstGeom prst="wedgeEllipseCallout">
            <a:avLst>
              <a:gd name="adj1" fmla="val -50435"/>
              <a:gd name="adj2" fmla="val 69718"/>
            </a:avLst>
          </a:prstGeom>
          <a:gradFill rotWithShape="0">
            <a:gsLst>
              <a:gs pos="0">
                <a:srgbClr val="C0C0C0"/>
              </a:gs>
              <a:gs pos="100000">
                <a:srgbClr val="FFFFFF"/>
              </a:gs>
            </a:gsLst>
            <a:lin ang="2700000" scaled="1"/>
            <a:tileRect/>
          </a:gradFill>
          <a:ln w="12700"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If a </a:t>
            </a:r>
            <a:r>
              <a:rPr lang="en-US" altLang="zh-CN" sz="2000" b="1" dirty="0">
                <a:latin typeface="Arial" panose="020B0604020202020204" pitchFamily="34" charset="0"/>
              </a:rPr>
              <a:t>TmpArray</a:t>
            </a:r>
            <a:r>
              <a:rPr lang="en-US" altLang="zh-CN" sz="2400" b="1" dirty="0"/>
              <a:t> is declared locally for each call of </a:t>
            </a:r>
            <a:r>
              <a:rPr lang="en-US" altLang="zh-CN" sz="2000" b="1" dirty="0">
                <a:latin typeface="Arial" panose="020B0604020202020204" pitchFamily="34" charset="0"/>
              </a:rPr>
              <a:t>Merge</a:t>
            </a:r>
            <a:r>
              <a:rPr lang="en-US" altLang="zh-CN" sz="2400" b="1" dirty="0"/>
              <a:t>, then </a:t>
            </a:r>
            <a:r>
              <a:rPr lang="en-US" altLang="zh-CN" sz="2400" b="1" i="1" dirty="0"/>
              <a:t>S</a:t>
            </a:r>
            <a:r>
              <a:rPr lang="en-US" altLang="zh-CN" sz="2400" b="1" dirty="0"/>
              <a:t>(</a:t>
            </a:r>
            <a:r>
              <a:rPr lang="en-US" altLang="zh-CN" sz="2400" b="1" i="1" dirty="0"/>
              <a:t>N</a:t>
            </a:r>
            <a:r>
              <a:rPr lang="en-US" altLang="zh-CN" sz="2400" b="1" dirty="0"/>
              <a:t>) = O(                  )</a:t>
            </a:r>
            <a:endParaRPr lang="en-US" altLang="zh-CN" sz="2400" b="1" dirty="0"/>
          </a:p>
        </p:txBody>
      </p:sp>
      <p:sp>
        <p:nvSpPr>
          <p:cNvPr id="52230" name="Text Box 6"/>
          <p:cNvSpPr txBox="1"/>
          <p:nvPr/>
        </p:nvSpPr>
        <p:spPr>
          <a:xfrm>
            <a:off x="6553200" y="1052513"/>
            <a:ext cx="12192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solidFill>
                  <a:srgbClr val="FF0000"/>
                </a:solidFill>
              </a:rPr>
              <a:t>N</a:t>
            </a:r>
            <a:r>
              <a:rPr lang="en-US" altLang="zh-CN" sz="2400" b="1" dirty="0">
                <a:solidFill>
                  <a:srgbClr val="FF0000"/>
                </a:solidFill>
              </a:rPr>
              <a:t> log </a:t>
            </a:r>
            <a:r>
              <a:rPr lang="en-US" altLang="zh-CN" sz="2400" b="1" i="1" dirty="0">
                <a:solidFill>
                  <a:srgbClr val="FF0000"/>
                </a:solidFill>
              </a:rPr>
              <a:t>N</a:t>
            </a:r>
            <a:endParaRPr lang="en-US" altLang="zh-CN" sz="2400" b="1"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ipe(left)">
                                      <p:cBhvr>
                                        <p:cTn id="7" dur="500"/>
                                        <p:tgtEl>
                                          <p:spTgt spid="52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228"/>
                                        </p:tgtEl>
                                        <p:attrNameLst>
                                          <p:attrName>style.visibility</p:attrName>
                                        </p:attrNameLst>
                                      </p:cBhvr>
                                      <p:to>
                                        <p:strVal val="visible"/>
                                      </p:to>
                                    </p:set>
                                    <p:animEffect transition="in" filter="wipe(up)">
                                      <p:cBhvr>
                                        <p:cTn id="12" dur="500"/>
                                        <p:tgtEl>
                                          <p:spTgt spid="522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229"/>
                                        </p:tgtEl>
                                        <p:attrNameLst>
                                          <p:attrName>style.visibility</p:attrName>
                                        </p:attrNameLst>
                                      </p:cBhvr>
                                      <p:to>
                                        <p:strVal val="visible"/>
                                      </p:to>
                                    </p:set>
                                    <p:animEffect transition="in" filter="wipe(up)">
                                      <p:cBhvr>
                                        <p:cTn id="17" dur="500"/>
                                        <p:tgtEl>
                                          <p:spTgt spid="52229"/>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52230"/>
                                        </p:tgtEl>
                                        <p:attrNameLst>
                                          <p:attrName>style.visibility</p:attrName>
                                        </p:attrNameLst>
                                      </p:cBhvr>
                                      <p:to>
                                        <p:strVal val="visible"/>
                                      </p:to>
                                    </p:set>
                                    <p:anim calcmode="lin" valueType="num">
                                      <p:cBhvr>
                                        <p:cTn id="22" dur="500" fill="hold"/>
                                        <p:tgtEl>
                                          <p:spTgt spid="52230"/>
                                        </p:tgtEl>
                                        <p:attrNameLst>
                                          <p:attrName>ppt_w</p:attrName>
                                        </p:attrNameLst>
                                      </p:cBhvr>
                                      <p:tavLst>
                                        <p:tav tm="0">
                                          <p:val>
                                            <p:fltVal val="0.000000"/>
                                          </p:val>
                                        </p:tav>
                                        <p:tav tm="100000">
                                          <p:val>
                                            <p:strVal val="#ppt_w"/>
                                          </p:val>
                                        </p:tav>
                                      </p:tavLst>
                                    </p:anim>
                                    <p:anim calcmode="lin" valueType="num">
                                      <p:cBhvr>
                                        <p:cTn id="23" dur="500" fill="hold"/>
                                        <p:tgtEl>
                                          <p:spTgt spid="52230"/>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P spid="52228" grpId="0" animBg="1"/>
      <p:bldP spid="52229" grpId="0" animBg="1"/>
      <p:bldP spid="522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ext Box 2"/>
          <p:cNvSpPr txBox="1"/>
          <p:nvPr/>
        </p:nvSpPr>
        <p:spPr>
          <a:xfrm>
            <a:off x="7162800" y="0"/>
            <a:ext cx="19748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§6  Mergesort </a:t>
            </a:r>
            <a:endParaRPr lang="en-US" altLang="zh-CN" sz="1800" b="1" dirty="0">
              <a:sym typeface="Webdings" panose="05030102010509060703" pitchFamily="18" charset="2"/>
            </a:endParaRPr>
          </a:p>
        </p:txBody>
      </p:sp>
      <p:sp>
        <p:nvSpPr>
          <p:cNvPr id="53251" name="AutoShape 3"/>
          <p:cNvSpPr/>
          <p:nvPr/>
        </p:nvSpPr>
        <p:spPr>
          <a:xfrm>
            <a:off x="762000" y="457200"/>
            <a:ext cx="7620000" cy="5867400"/>
          </a:xfrm>
          <a:prstGeom prst="foldedCorner">
            <a:avLst>
              <a:gd name="adj" fmla="val 12500"/>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90000" tIns="118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solidFill>
                  <a:srgbClr val="009900"/>
                </a:solidFill>
                <a:latin typeface="Arial" panose="020B0604020202020204" pitchFamily="34" charset="0"/>
              </a:rPr>
              <a:t>/* Lpos = start of left half, Rpos = start of right half */ </a:t>
            </a:r>
            <a:endParaRPr lang="en-US" altLang="zh-CN" sz="1800" b="1" dirty="0">
              <a:solidFill>
                <a:srgbClr val="009900"/>
              </a:solidFill>
              <a:latin typeface="Arial" panose="020B0604020202020204" pitchFamily="34" charset="0"/>
            </a:endParaRPr>
          </a:p>
          <a:p>
            <a:pPr marL="0" lvl="0" indent="0" eaLnBrk="1" hangingPunct="1">
              <a:spcBef>
                <a:spcPct val="0"/>
              </a:spcBef>
              <a:buNone/>
            </a:pPr>
            <a:r>
              <a:rPr lang="en-US" altLang="zh-CN" sz="1800" b="1" dirty="0">
                <a:solidFill>
                  <a:schemeClr val="hlink"/>
                </a:solidFill>
                <a:latin typeface="Arial" panose="020B0604020202020204" pitchFamily="34" charset="0"/>
              </a:rPr>
              <a:t>void</a:t>
            </a:r>
            <a:r>
              <a:rPr lang="en-US" altLang="zh-CN" sz="1800" b="1" dirty="0">
                <a:latin typeface="Arial" panose="020B0604020202020204" pitchFamily="34" charset="0"/>
              </a:rPr>
              <a:t> Merge( ElementType A[ ], ElementType TmpArray[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Lpos,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Rpos,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RightEnd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i, LeftEnd, NumElements, TmpPos;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LeftEnd = Rpos - 1;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TmpPos = Lpos;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NumElements = RightEnd - Lpos + 1;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while</a:t>
            </a:r>
            <a:r>
              <a:rPr lang="en-US" altLang="zh-CN" sz="1800" b="1" dirty="0">
                <a:latin typeface="Arial" panose="020B0604020202020204" pitchFamily="34" charset="0"/>
              </a:rPr>
              <a:t>( Lpos &lt;= LeftEnd &amp;&amp; Rpos &lt;= RightEnd ) </a:t>
            </a:r>
            <a:r>
              <a:rPr lang="en-US" altLang="zh-CN" sz="1800" b="1" dirty="0">
                <a:solidFill>
                  <a:srgbClr val="009900"/>
                </a:solidFill>
                <a:latin typeface="Arial" panose="020B0604020202020204" pitchFamily="34" charset="0"/>
              </a:rPr>
              <a:t>/* main loop */</a:t>
            </a: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 </a:t>
            </a:r>
            <a:r>
              <a:rPr lang="en-US" altLang="zh-CN" sz="1800" b="1" dirty="0">
                <a:latin typeface="Arial" panose="020B0604020202020204" pitchFamily="34" charset="0"/>
              </a:rPr>
              <a:t>( A[ Lpos ] &lt;= A[ Rpos ]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TmpArray[ TmpPos++ ] = A[ Lpos++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else</a:t>
            </a: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TmpArray[ TmpPos++ ] = A[ Rpos++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while</a:t>
            </a:r>
            <a:r>
              <a:rPr lang="en-US" altLang="zh-CN" sz="1800" b="1" dirty="0">
                <a:latin typeface="Arial" panose="020B0604020202020204" pitchFamily="34" charset="0"/>
              </a:rPr>
              <a:t>( Lpos &lt;= LeftEnd ) </a:t>
            </a:r>
            <a:r>
              <a:rPr lang="en-US" altLang="zh-CN" sz="1800" b="1" dirty="0">
                <a:solidFill>
                  <a:srgbClr val="009900"/>
                </a:solidFill>
                <a:latin typeface="Arial" panose="020B0604020202020204" pitchFamily="34" charset="0"/>
              </a:rPr>
              <a:t>/* Copy rest of first half */</a:t>
            </a: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TmpArray[ TmpPos++ ] = A[ Lpos++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while</a:t>
            </a:r>
            <a:r>
              <a:rPr lang="en-US" altLang="zh-CN" sz="1800" b="1" dirty="0">
                <a:latin typeface="Arial" panose="020B0604020202020204" pitchFamily="34" charset="0"/>
              </a:rPr>
              <a:t>( Rpos &lt;= RightEnd ) </a:t>
            </a:r>
            <a:r>
              <a:rPr lang="en-US" altLang="zh-CN" sz="1800" b="1" dirty="0">
                <a:solidFill>
                  <a:srgbClr val="009900"/>
                </a:solidFill>
                <a:latin typeface="Arial" panose="020B0604020202020204" pitchFamily="34" charset="0"/>
              </a:rPr>
              <a:t>/* Copy rest of second half */</a:t>
            </a: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TmpArray[ TmpPos++ ] = A[ Rpos++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i = 0; i &lt; NumElements; i++, RightEnd - -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rgbClr val="009900"/>
                </a:solidFill>
                <a:latin typeface="Arial" panose="020B0604020202020204" pitchFamily="34" charset="0"/>
              </a:rPr>
              <a:t>/* Copy TmpArray back */</a:t>
            </a: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 RightEnd ] = TmpArray[ RightEnd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a:t>
            </a:r>
            <a:endParaRPr lang="en-US" altLang="zh-CN" sz="18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wipe(up)">
                                      <p:cBhvr>
                                        <p:cTn id="7" dur="5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2"/>
          <p:cNvSpPr txBox="1"/>
          <p:nvPr/>
        </p:nvSpPr>
        <p:spPr>
          <a:xfrm>
            <a:off x="7162800" y="0"/>
            <a:ext cx="19748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§6  Mergesort </a:t>
            </a:r>
            <a:endParaRPr lang="en-US" altLang="zh-CN" sz="1800" b="1" dirty="0">
              <a:sym typeface="Webdings" panose="05030102010509060703" pitchFamily="18" charset="2"/>
            </a:endParaRPr>
          </a:p>
        </p:txBody>
      </p:sp>
      <p:sp>
        <p:nvSpPr>
          <p:cNvPr id="54275" name="Rectangle 3"/>
          <p:cNvSpPr/>
          <p:nvPr/>
        </p:nvSpPr>
        <p:spPr>
          <a:xfrm>
            <a:off x="457200" y="76200"/>
            <a:ext cx="21336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ea typeface="MS Hei" pitchFamily="49" charset="-122"/>
                <a:sym typeface="Wingdings" panose="05000000000000000000" pitchFamily="2" charset="2"/>
              </a:rPr>
              <a:t>3. Analysis</a:t>
            </a:r>
            <a:endParaRPr lang="en-US" altLang="zh-CN" sz="2400" b="1" dirty="0">
              <a:ea typeface="MS Hei" pitchFamily="49" charset="-122"/>
            </a:endParaRPr>
          </a:p>
        </p:txBody>
      </p:sp>
      <p:sp>
        <p:nvSpPr>
          <p:cNvPr id="54276" name="Rectangle 4"/>
          <p:cNvSpPr/>
          <p:nvPr/>
        </p:nvSpPr>
        <p:spPr>
          <a:xfrm>
            <a:off x="533400" y="533400"/>
            <a:ext cx="16002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i="1" dirty="0">
                <a:sym typeface="Wingdings" panose="05000000000000000000" pitchFamily="2" charset="2"/>
              </a:rPr>
              <a:t>T</a:t>
            </a:r>
            <a:r>
              <a:rPr lang="en-US" altLang="zh-CN" sz="2000" b="1" baseline="-25000" dirty="0">
                <a:sym typeface="Wingdings" panose="05000000000000000000" pitchFamily="2" charset="2"/>
              </a:rPr>
              <a:t> </a:t>
            </a:r>
            <a:r>
              <a:rPr lang="en-US" altLang="zh-CN" sz="2000" b="1" dirty="0">
                <a:sym typeface="Wingdings" panose="05000000000000000000" pitchFamily="2" charset="2"/>
              </a:rPr>
              <a:t>( 1</a:t>
            </a:r>
            <a:r>
              <a:rPr lang="en-US" altLang="zh-CN" sz="2000" b="1" i="1" dirty="0">
                <a:sym typeface="Wingdings" panose="05000000000000000000" pitchFamily="2" charset="2"/>
              </a:rPr>
              <a:t> </a:t>
            </a:r>
            <a:r>
              <a:rPr lang="en-US" altLang="zh-CN" sz="2000" b="1" dirty="0">
                <a:sym typeface="Wingdings" panose="05000000000000000000" pitchFamily="2" charset="2"/>
              </a:rPr>
              <a:t>) = 1</a:t>
            </a:r>
            <a:endParaRPr lang="en-US" altLang="zh-CN" sz="2000" b="1" dirty="0">
              <a:sym typeface="Wingdings" panose="05000000000000000000" pitchFamily="2" charset="2"/>
            </a:endParaRPr>
          </a:p>
        </p:txBody>
      </p:sp>
      <p:sp>
        <p:nvSpPr>
          <p:cNvPr id="54277" name="Rectangle 5"/>
          <p:cNvSpPr/>
          <p:nvPr/>
        </p:nvSpPr>
        <p:spPr>
          <a:xfrm>
            <a:off x="533400" y="914400"/>
            <a:ext cx="42672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i="1" dirty="0">
                <a:sym typeface="Wingdings" panose="05000000000000000000" pitchFamily="2" charset="2"/>
              </a:rPr>
              <a:t>T</a:t>
            </a:r>
            <a:r>
              <a:rPr lang="en-US" altLang="zh-CN" sz="2000" b="1" baseline="-25000" dirty="0">
                <a:sym typeface="Wingdings" panose="05000000000000000000" pitchFamily="2" charset="2"/>
              </a:rPr>
              <a:t> </a:t>
            </a:r>
            <a:r>
              <a:rPr lang="en-US" altLang="zh-CN" sz="2000" b="1" dirty="0">
                <a:sym typeface="Wingdings" panose="05000000000000000000" pitchFamily="2" charset="2"/>
              </a:rPr>
              <a:t>( </a:t>
            </a:r>
            <a:r>
              <a:rPr lang="en-US" altLang="zh-CN" sz="2000" b="1" i="1" dirty="0">
                <a:sym typeface="Wingdings" panose="05000000000000000000" pitchFamily="2" charset="2"/>
              </a:rPr>
              <a:t>N </a:t>
            </a:r>
            <a:r>
              <a:rPr lang="en-US" altLang="zh-CN" sz="2000" b="1" dirty="0">
                <a:sym typeface="Wingdings" panose="05000000000000000000" pitchFamily="2" charset="2"/>
              </a:rPr>
              <a:t>) = 2</a:t>
            </a:r>
            <a:r>
              <a:rPr lang="en-US" altLang="zh-CN" sz="2000" b="1" i="1" dirty="0">
                <a:sym typeface="Wingdings" panose="05000000000000000000" pitchFamily="2" charset="2"/>
              </a:rPr>
              <a:t>T</a:t>
            </a:r>
            <a:r>
              <a:rPr lang="en-US" altLang="zh-CN" sz="2000" b="1" dirty="0">
                <a:sym typeface="Wingdings" panose="05000000000000000000" pitchFamily="2" charset="2"/>
              </a:rPr>
              <a:t> ( </a:t>
            </a:r>
            <a:r>
              <a:rPr lang="en-US" altLang="zh-CN" sz="2000" b="1" i="1" dirty="0">
                <a:sym typeface="Wingdings" panose="05000000000000000000" pitchFamily="2" charset="2"/>
              </a:rPr>
              <a:t>N</a:t>
            </a:r>
            <a:r>
              <a:rPr lang="en-US" altLang="zh-CN" sz="2000" b="1" dirty="0">
                <a:sym typeface="Wingdings" panose="05000000000000000000" pitchFamily="2" charset="2"/>
              </a:rPr>
              <a:t>  / 2</a:t>
            </a:r>
            <a:r>
              <a:rPr lang="en-US" altLang="zh-CN" sz="2000" b="1" baseline="30000" dirty="0">
                <a:sym typeface="Wingdings" panose="05000000000000000000" pitchFamily="2" charset="2"/>
              </a:rPr>
              <a:t>  </a:t>
            </a:r>
            <a:r>
              <a:rPr lang="en-US" altLang="zh-CN" sz="2000" b="1" dirty="0">
                <a:sym typeface="Wingdings" panose="05000000000000000000" pitchFamily="2" charset="2"/>
              </a:rPr>
              <a:t>) + O( </a:t>
            </a:r>
            <a:r>
              <a:rPr lang="en-US" altLang="zh-CN" sz="2000" b="1" i="1" dirty="0">
                <a:sym typeface="Wingdings" panose="05000000000000000000" pitchFamily="2" charset="2"/>
              </a:rPr>
              <a:t>N </a:t>
            </a:r>
            <a:r>
              <a:rPr lang="en-US" altLang="zh-CN" sz="2000" b="1" dirty="0">
                <a:sym typeface="Wingdings" panose="05000000000000000000" pitchFamily="2" charset="2"/>
              </a:rPr>
              <a:t>)</a:t>
            </a:r>
            <a:endParaRPr lang="en-US" altLang="zh-CN" sz="2000" b="1" dirty="0">
              <a:sym typeface="Wingdings" panose="05000000000000000000" pitchFamily="2" charset="2"/>
            </a:endParaRPr>
          </a:p>
        </p:txBody>
      </p:sp>
      <p:sp>
        <p:nvSpPr>
          <p:cNvPr id="54278" name="Rectangle 6"/>
          <p:cNvSpPr/>
          <p:nvPr/>
        </p:nvSpPr>
        <p:spPr>
          <a:xfrm>
            <a:off x="1219200" y="1295400"/>
            <a:ext cx="33528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ym typeface="Wingdings" panose="05000000000000000000" pitchFamily="2" charset="2"/>
              </a:rPr>
              <a:t>= 2</a:t>
            </a:r>
            <a:r>
              <a:rPr lang="en-US" altLang="zh-CN" sz="2000" b="1" i="1" baseline="30000" dirty="0">
                <a:sym typeface="Wingdings" panose="05000000000000000000" pitchFamily="2" charset="2"/>
              </a:rPr>
              <a:t>k</a:t>
            </a:r>
            <a:r>
              <a:rPr lang="en-US" altLang="zh-CN" sz="2000" b="1" dirty="0">
                <a:sym typeface="Wingdings" panose="05000000000000000000" pitchFamily="2" charset="2"/>
              </a:rPr>
              <a:t> </a:t>
            </a:r>
            <a:r>
              <a:rPr lang="en-US" altLang="zh-CN" sz="2000" b="1" i="1" dirty="0">
                <a:sym typeface="Wingdings" panose="05000000000000000000" pitchFamily="2" charset="2"/>
              </a:rPr>
              <a:t>T</a:t>
            </a:r>
            <a:r>
              <a:rPr lang="en-US" altLang="zh-CN" sz="2000" b="1" dirty="0">
                <a:sym typeface="Wingdings" panose="05000000000000000000" pitchFamily="2" charset="2"/>
              </a:rPr>
              <a:t> ( </a:t>
            </a:r>
            <a:r>
              <a:rPr lang="en-US" altLang="zh-CN" sz="2000" b="1" i="1" dirty="0">
                <a:sym typeface="Wingdings" panose="05000000000000000000" pitchFamily="2" charset="2"/>
              </a:rPr>
              <a:t>N</a:t>
            </a:r>
            <a:r>
              <a:rPr lang="en-US" altLang="zh-CN" sz="2000" b="1" dirty="0">
                <a:sym typeface="Wingdings" panose="05000000000000000000" pitchFamily="2" charset="2"/>
              </a:rPr>
              <a:t>  / 2</a:t>
            </a:r>
            <a:r>
              <a:rPr lang="en-US" altLang="zh-CN" sz="2000" b="1" i="1" baseline="30000" dirty="0">
                <a:sym typeface="Wingdings" panose="05000000000000000000" pitchFamily="2" charset="2"/>
              </a:rPr>
              <a:t>k</a:t>
            </a:r>
            <a:r>
              <a:rPr lang="en-US" altLang="zh-CN" sz="2000" b="1" baseline="30000" dirty="0">
                <a:sym typeface="Wingdings" panose="05000000000000000000" pitchFamily="2" charset="2"/>
              </a:rPr>
              <a:t> </a:t>
            </a:r>
            <a:r>
              <a:rPr lang="en-US" altLang="zh-CN" sz="2000" b="1" dirty="0">
                <a:sym typeface="Wingdings" panose="05000000000000000000" pitchFamily="2" charset="2"/>
              </a:rPr>
              <a:t>) + </a:t>
            </a:r>
            <a:r>
              <a:rPr lang="en-US" altLang="zh-CN" sz="2000" b="1" i="1" dirty="0">
                <a:sym typeface="Wingdings" panose="05000000000000000000" pitchFamily="2" charset="2"/>
              </a:rPr>
              <a:t>k</a:t>
            </a:r>
            <a:r>
              <a:rPr lang="en-US" altLang="zh-CN" sz="2000" b="1" dirty="0">
                <a:sym typeface="Wingdings" panose="05000000000000000000" pitchFamily="2" charset="2"/>
              </a:rPr>
              <a:t> * O( </a:t>
            </a:r>
            <a:r>
              <a:rPr lang="en-US" altLang="zh-CN" sz="2000" b="1" i="1" dirty="0">
                <a:sym typeface="Wingdings" panose="05000000000000000000" pitchFamily="2" charset="2"/>
              </a:rPr>
              <a:t>N </a:t>
            </a:r>
            <a:r>
              <a:rPr lang="en-US" altLang="zh-CN" sz="2000" b="1" dirty="0">
                <a:sym typeface="Wingdings" panose="05000000000000000000" pitchFamily="2" charset="2"/>
              </a:rPr>
              <a:t>)</a:t>
            </a:r>
            <a:endParaRPr lang="en-US" altLang="zh-CN" sz="2000" b="1" i="1" baseline="30000" dirty="0">
              <a:sym typeface="Wingdings" panose="05000000000000000000" pitchFamily="2" charset="2"/>
            </a:endParaRPr>
          </a:p>
        </p:txBody>
      </p:sp>
      <p:sp>
        <p:nvSpPr>
          <p:cNvPr id="54279" name="Rectangle 7"/>
          <p:cNvSpPr/>
          <p:nvPr/>
        </p:nvSpPr>
        <p:spPr>
          <a:xfrm>
            <a:off x="1219200" y="1752600"/>
            <a:ext cx="33528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ym typeface="Wingdings" panose="05000000000000000000" pitchFamily="2" charset="2"/>
              </a:rPr>
              <a:t>= </a:t>
            </a:r>
            <a:r>
              <a:rPr lang="en-US" altLang="zh-CN" sz="2000" b="1" i="1" dirty="0">
                <a:sym typeface="Wingdings" panose="05000000000000000000" pitchFamily="2" charset="2"/>
              </a:rPr>
              <a:t>N</a:t>
            </a:r>
            <a:r>
              <a:rPr lang="en-US" altLang="zh-CN" sz="2000" b="1" dirty="0">
                <a:sym typeface="Wingdings" panose="05000000000000000000" pitchFamily="2" charset="2"/>
              </a:rPr>
              <a:t> * </a:t>
            </a:r>
            <a:r>
              <a:rPr lang="en-US" altLang="zh-CN" sz="2000" b="1" i="1" dirty="0">
                <a:sym typeface="Wingdings" panose="05000000000000000000" pitchFamily="2" charset="2"/>
              </a:rPr>
              <a:t>T</a:t>
            </a:r>
            <a:r>
              <a:rPr lang="en-US" altLang="zh-CN" sz="2000" b="1" dirty="0">
                <a:sym typeface="Wingdings" panose="05000000000000000000" pitchFamily="2" charset="2"/>
              </a:rPr>
              <a:t> ( 1</a:t>
            </a:r>
            <a:r>
              <a:rPr lang="en-US" altLang="zh-CN" sz="2000" b="1" baseline="30000" dirty="0">
                <a:sym typeface="Wingdings" panose="05000000000000000000" pitchFamily="2" charset="2"/>
              </a:rPr>
              <a:t> </a:t>
            </a:r>
            <a:r>
              <a:rPr lang="en-US" altLang="zh-CN" sz="2000" b="1" dirty="0">
                <a:sym typeface="Wingdings" panose="05000000000000000000" pitchFamily="2" charset="2"/>
              </a:rPr>
              <a:t>) + log </a:t>
            </a:r>
            <a:r>
              <a:rPr lang="en-US" altLang="zh-CN" sz="2000" b="1" i="1" dirty="0">
                <a:sym typeface="Wingdings" panose="05000000000000000000" pitchFamily="2" charset="2"/>
              </a:rPr>
              <a:t>N</a:t>
            </a:r>
            <a:r>
              <a:rPr lang="en-US" altLang="zh-CN" sz="2000" b="1" dirty="0">
                <a:sym typeface="Wingdings" panose="05000000000000000000" pitchFamily="2" charset="2"/>
              </a:rPr>
              <a:t> * O( </a:t>
            </a:r>
            <a:r>
              <a:rPr lang="en-US" altLang="zh-CN" sz="2000" b="1" i="1" dirty="0">
                <a:sym typeface="Wingdings" panose="05000000000000000000" pitchFamily="2" charset="2"/>
              </a:rPr>
              <a:t>N </a:t>
            </a:r>
            <a:r>
              <a:rPr lang="en-US" altLang="zh-CN" sz="2000" b="1" dirty="0">
                <a:sym typeface="Wingdings" panose="05000000000000000000" pitchFamily="2" charset="2"/>
              </a:rPr>
              <a:t>)</a:t>
            </a:r>
            <a:endParaRPr lang="en-US" altLang="zh-CN" sz="2000" b="1" i="1" baseline="30000" dirty="0">
              <a:sym typeface="Wingdings" panose="05000000000000000000" pitchFamily="2" charset="2"/>
            </a:endParaRPr>
          </a:p>
        </p:txBody>
      </p:sp>
      <p:sp>
        <p:nvSpPr>
          <p:cNvPr id="54280" name="Rectangle 8"/>
          <p:cNvSpPr/>
          <p:nvPr/>
        </p:nvSpPr>
        <p:spPr>
          <a:xfrm>
            <a:off x="1219200" y="2133600"/>
            <a:ext cx="24384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ym typeface="Wingdings" panose="05000000000000000000" pitchFamily="2" charset="2"/>
              </a:rPr>
              <a:t>= O( </a:t>
            </a:r>
            <a:r>
              <a:rPr lang="en-US" altLang="zh-CN" sz="2000" b="1" i="1" dirty="0">
                <a:sym typeface="Wingdings" panose="05000000000000000000" pitchFamily="2" charset="2"/>
              </a:rPr>
              <a:t>N </a:t>
            </a:r>
            <a:r>
              <a:rPr lang="en-US" altLang="zh-CN" sz="2000" b="1" dirty="0">
                <a:sym typeface="Wingdings" panose="05000000000000000000" pitchFamily="2" charset="2"/>
              </a:rPr>
              <a:t> + </a:t>
            </a:r>
            <a:r>
              <a:rPr lang="en-US" altLang="zh-CN" sz="2000" b="1" i="1" dirty="0">
                <a:sym typeface="Wingdings" panose="05000000000000000000" pitchFamily="2" charset="2"/>
              </a:rPr>
              <a:t>N</a:t>
            </a:r>
            <a:r>
              <a:rPr lang="en-US" altLang="zh-CN" sz="2000" b="1" dirty="0">
                <a:sym typeface="Wingdings" panose="05000000000000000000" pitchFamily="2" charset="2"/>
              </a:rPr>
              <a:t> log </a:t>
            </a:r>
            <a:r>
              <a:rPr lang="en-US" altLang="zh-CN" sz="2000" b="1" i="1" dirty="0">
                <a:sym typeface="Wingdings" panose="05000000000000000000" pitchFamily="2" charset="2"/>
              </a:rPr>
              <a:t>N </a:t>
            </a:r>
            <a:r>
              <a:rPr lang="en-US" altLang="zh-CN" sz="2000" b="1" dirty="0">
                <a:sym typeface="Wingdings" panose="05000000000000000000" pitchFamily="2" charset="2"/>
              </a:rPr>
              <a:t>)</a:t>
            </a:r>
            <a:endParaRPr lang="en-US" altLang="zh-CN" sz="2000" b="1" i="1" baseline="30000" dirty="0">
              <a:sym typeface="Wingdings" panose="05000000000000000000" pitchFamily="2" charset="2"/>
            </a:endParaRPr>
          </a:p>
        </p:txBody>
      </p:sp>
      <p:sp>
        <p:nvSpPr>
          <p:cNvPr id="54281" name="Text Box 9"/>
          <p:cNvSpPr txBox="1"/>
          <p:nvPr/>
        </p:nvSpPr>
        <p:spPr>
          <a:xfrm>
            <a:off x="554038" y="2667000"/>
            <a:ext cx="2951162" cy="457200"/>
          </a:xfrm>
          <a:prstGeom prst="rect">
            <a:avLst/>
          </a:prstGeom>
          <a:noFill/>
          <a:ln w="25400">
            <a:noFill/>
          </a:ln>
        </p:spPr>
        <p:txBody>
          <a:bodyPr lIns="0" tIns="46800" rIns="0" bIns="46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hlink"/>
                </a:solidFill>
              </a:rPr>
              <a:t>Iterative version :</a:t>
            </a:r>
            <a:endParaRPr lang="en-US" altLang="zh-CN" sz="2400" b="1" dirty="0"/>
          </a:p>
        </p:txBody>
      </p:sp>
      <p:grpSp>
        <p:nvGrpSpPr>
          <p:cNvPr id="54282" name="Group 10"/>
          <p:cNvGrpSpPr/>
          <p:nvPr/>
        </p:nvGrpSpPr>
        <p:grpSpPr>
          <a:xfrm>
            <a:off x="838200" y="3200400"/>
            <a:ext cx="6400800" cy="428625"/>
            <a:chOff x="384" y="1920"/>
            <a:chExt cx="4032" cy="270"/>
          </a:xfrm>
        </p:grpSpPr>
        <p:sp>
          <p:nvSpPr>
            <p:cNvPr id="39977" name="Rectangle 11"/>
            <p:cNvSpPr/>
            <p:nvPr/>
          </p:nvSpPr>
          <p:spPr>
            <a:xfrm>
              <a:off x="384" y="1968"/>
              <a:ext cx="292" cy="222"/>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solidFill>
                    <a:schemeClr val="accent1"/>
                  </a:solidFill>
                </a:rPr>
                <a:t>A</a:t>
              </a:r>
              <a:endParaRPr lang="en-US" altLang="zh-CN" sz="2000" b="1" dirty="0">
                <a:solidFill>
                  <a:schemeClr val="accent1"/>
                </a:solidFill>
              </a:endParaRPr>
            </a:p>
          </p:txBody>
        </p:sp>
        <p:sp>
          <p:nvSpPr>
            <p:cNvPr id="39978" name="Rectangle 12"/>
            <p:cNvSpPr/>
            <p:nvPr/>
          </p:nvSpPr>
          <p:spPr>
            <a:xfrm>
              <a:off x="720" y="1968"/>
              <a:ext cx="288"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0</a:t>
              </a:r>
              <a:endParaRPr lang="en-US" altLang="zh-CN" sz="2000" b="1" dirty="0"/>
            </a:p>
          </p:txBody>
        </p:sp>
        <p:sp>
          <p:nvSpPr>
            <p:cNvPr id="39979" name="Rectangle 13"/>
            <p:cNvSpPr/>
            <p:nvPr/>
          </p:nvSpPr>
          <p:spPr>
            <a:xfrm>
              <a:off x="1056" y="1968"/>
              <a:ext cx="288"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1</a:t>
              </a:r>
              <a:endParaRPr lang="en-US" altLang="zh-CN" sz="2000" b="1" dirty="0"/>
            </a:p>
          </p:txBody>
        </p:sp>
        <p:sp>
          <p:nvSpPr>
            <p:cNvPr id="39980" name="Rectangle 14"/>
            <p:cNvSpPr/>
            <p:nvPr/>
          </p:nvSpPr>
          <p:spPr>
            <a:xfrm>
              <a:off x="1392" y="1968"/>
              <a:ext cx="288"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2</a:t>
              </a:r>
              <a:endParaRPr lang="en-US" altLang="zh-CN" sz="2000" b="1" dirty="0"/>
            </a:p>
          </p:txBody>
        </p:sp>
        <p:sp>
          <p:nvSpPr>
            <p:cNvPr id="39981" name="Rectangle 15"/>
            <p:cNvSpPr/>
            <p:nvPr/>
          </p:nvSpPr>
          <p:spPr>
            <a:xfrm>
              <a:off x="1728" y="1968"/>
              <a:ext cx="288"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3</a:t>
              </a:r>
              <a:endParaRPr lang="en-US" altLang="zh-CN" sz="2000" b="1" dirty="0"/>
            </a:p>
          </p:txBody>
        </p:sp>
        <p:sp>
          <p:nvSpPr>
            <p:cNvPr id="39982" name="Rectangle 16"/>
            <p:cNvSpPr/>
            <p:nvPr/>
          </p:nvSpPr>
          <p:spPr>
            <a:xfrm>
              <a:off x="2112" y="1920"/>
              <a:ext cx="960" cy="192"/>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 ……</a:t>
              </a:r>
              <a:endParaRPr lang="en-US" altLang="zh-CN" sz="2000" b="1" dirty="0"/>
            </a:p>
          </p:txBody>
        </p:sp>
        <p:sp>
          <p:nvSpPr>
            <p:cNvPr id="39983" name="Rectangle 17"/>
            <p:cNvSpPr/>
            <p:nvPr/>
          </p:nvSpPr>
          <p:spPr>
            <a:xfrm>
              <a:off x="3120" y="1968"/>
              <a:ext cx="288"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dirty="0"/>
                <a:t>n</a:t>
              </a:r>
              <a:r>
                <a:rPr lang="en-US" altLang="zh-CN" sz="2000" b="1" dirty="0">
                  <a:sym typeface="Symbol" panose="05050102010706020507" pitchFamily="18" charset="2"/>
                </a:rPr>
                <a:t>4</a:t>
              </a:r>
              <a:endParaRPr lang="en-US" altLang="zh-CN" sz="2000" b="1" dirty="0"/>
            </a:p>
          </p:txBody>
        </p:sp>
        <p:sp>
          <p:nvSpPr>
            <p:cNvPr id="39984" name="Rectangle 18"/>
            <p:cNvSpPr/>
            <p:nvPr/>
          </p:nvSpPr>
          <p:spPr>
            <a:xfrm>
              <a:off x="3456" y="1968"/>
              <a:ext cx="288"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dirty="0"/>
                <a:t>n</a:t>
              </a:r>
              <a:r>
                <a:rPr lang="en-US" altLang="zh-CN" sz="2000" b="1" dirty="0">
                  <a:sym typeface="Symbol" panose="05050102010706020507" pitchFamily="18" charset="2"/>
                </a:rPr>
                <a:t>3</a:t>
              </a:r>
              <a:endParaRPr lang="en-US" altLang="zh-CN" sz="2000" b="1" dirty="0"/>
            </a:p>
          </p:txBody>
        </p:sp>
        <p:sp>
          <p:nvSpPr>
            <p:cNvPr id="39985" name="Rectangle 19"/>
            <p:cNvSpPr/>
            <p:nvPr/>
          </p:nvSpPr>
          <p:spPr>
            <a:xfrm>
              <a:off x="3792" y="1968"/>
              <a:ext cx="288"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dirty="0"/>
                <a:t>n</a:t>
              </a:r>
              <a:r>
                <a:rPr lang="en-US" altLang="zh-CN" sz="2000" b="1" dirty="0">
                  <a:sym typeface="Symbol" panose="05050102010706020507" pitchFamily="18" charset="2"/>
                </a:rPr>
                <a:t>2</a:t>
              </a:r>
              <a:endParaRPr lang="en-US" altLang="zh-CN" sz="2000" b="1" dirty="0"/>
            </a:p>
          </p:txBody>
        </p:sp>
        <p:sp>
          <p:nvSpPr>
            <p:cNvPr id="39986" name="Rectangle 20"/>
            <p:cNvSpPr/>
            <p:nvPr/>
          </p:nvSpPr>
          <p:spPr>
            <a:xfrm>
              <a:off x="4128" y="1968"/>
              <a:ext cx="288"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dirty="0"/>
                <a:t>n</a:t>
              </a:r>
              <a:r>
                <a:rPr lang="en-US" altLang="zh-CN" sz="2000" b="1" dirty="0">
                  <a:sym typeface="Symbol" panose="05050102010706020507" pitchFamily="18" charset="2"/>
                </a:rPr>
                <a:t>1</a:t>
              </a:r>
              <a:endParaRPr lang="en-US" altLang="zh-CN" sz="2000" b="1" dirty="0"/>
            </a:p>
          </p:txBody>
        </p:sp>
      </p:grpSp>
      <p:grpSp>
        <p:nvGrpSpPr>
          <p:cNvPr id="54293" name="Group 21"/>
          <p:cNvGrpSpPr/>
          <p:nvPr/>
        </p:nvGrpSpPr>
        <p:grpSpPr>
          <a:xfrm>
            <a:off x="1371600" y="3657600"/>
            <a:ext cx="5867400" cy="533400"/>
            <a:chOff x="720" y="2208"/>
            <a:chExt cx="3696" cy="336"/>
          </a:xfrm>
        </p:grpSpPr>
        <p:sp>
          <p:nvSpPr>
            <p:cNvPr id="39964" name="Rectangle 22"/>
            <p:cNvSpPr/>
            <p:nvPr/>
          </p:nvSpPr>
          <p:spPr>
            <a:xfrm>
              <a:off x="720" y="2352"/>
              <a:ext cx="624"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9965" name="Rectangle 23"/>
            <p:cNvSpPr/>
            <p:nvPr/>
          </p:nvSpPr>
          <p:spPr>
            <a:xfrm>
              <a:off x="1392" y="2352"/>
              <a:ext cx="624"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9966" name="Rectangle 24"/>
            <p:cNvSpPr/>
            <p:nvPr/>
          </p:nvSpPr>
          <p:spPr>
            <a:xfrm>
              <a:off x="3120" y="2352"/>
              <a:ext cx="624"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9967" name="Rectangle 25"/>
            <p:cNvSpPr/>
            <p:nvPr/>
          </p:nvSpPr>
          <p:spPr>
            <a:xfrm>
              <a:off x="3792" y="2352"/>
              <a:ext cx="624"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9968" name="Rectangle 26"/>
            <p:cNvSpPr/>
            <p:nvPr/>
          </p:nvSpPr>
          <p:spPr>
            <a:xfrm>
              <a:off x="2064" y="2304"/>
              <a:ext cx="1008" cy="192"/>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 ……</a:t>
              </a:r>
              <a:endParaRPr lang="en-US" altLang="zh-CN" sz="2400" b="1" dirty="0"/>
            </a:p>
          </p:txBody>
        </p:sp>
        <p:sp>
          <p:nvSpPr>
            <p:cNvPr id="39969" name="Line 27"/>
            <p:cNvSpPr/>
            <p:nvPr/>
          </p:nvSpPr>
          <p:spPr>
            <a:xfrm>
              <a:off x="864" y="2208"/>
              <a:ext cx="96" cy="144"/>
            </a:xfrm>
            <a:prstGeom prst="line">
              <a:avLst/>
            </a:prstGeom>
            <a:ln w="25400" cap="flat" cmpd="sng">
              <a:solidFill>
                <a:schemeClr val="tx1"/>
              </a:solidFill>
              <a:prstDash val="solid"/>
              <a:headEnd type="none" w="med" len="med"/>
              <a:tailEnd type="triangle" w="sm" len="med"/>
            </a:ln>
          </p:spPr>
        </p:sp>
        <p:sp>
          <p:nvSpPr>
            <p:cNvPr id="39970" name="Line 28"/>
            <p:cNvSpPr/>
            <p:nvPr/>
          </p:nvSpPr>
          <p:spPr>
            <a:xfrm flipH="1">
              <a:off x="1104" y="2208"/>
              <a:ext cx="96" cy="144"/>
            </a:xfrm>
            <a:prstGeom prst="line">
              <a:avLst/>
            </a:prstGeom>
            <a:ln w="25400" cap="flat" cmpd="sng">
              <a:solidFill>
                <a:schemeClr val="tx1"/>
              </a:solidFill>
              <a:prstDash val="solid"/>
              <a:headEnd type="none" w="med" len="med"/>
              <a:tailEnd type="triangle" w="sm" len="med"/>
            </a:ln>
          </p:spPr>
        </p:sp>
        <p:sp>
          <p:nvSpPr>
            <p:cNvPr id="39971" name="Line 29"/>
            <p:cNvSpPr/>
            <p:nvPr/>
          </p:nvSpPr>
          <p:spPr>
            <a:xfrm>
              <a:off x="1536" y="2208"/>
              <a:ext cx="96" cy="144"/>
            </a:xfrm>
            <a:prstGeom prst="line">
              <a:avLst/>
            </a:prstGeom>
            <a:ln w="25400" cap="flat" cmpd="sng">
              <a:solidFill>
                <a:schemeClr val="tx1"/>
              </a:solidFill>
              <a:prstDash val="solid"/>
              <a:headEnd type="none" w="med" len="med"/>
              <a:tailEnd type="triangle" w="sm" len="med"/>
            </a:ln>
          </p:spPr>
        </p:sp>
        <p:sp>
          <p:nvSpPr>
            <p:cNvPr id="39972" name="Line 30"/>
            <p:cNvSpPr/>
            <p:nvPr/>
          </p:nvSpPr>
          <p:spPr>
            <a:xfrm flipH="1">
              <a:off x="1776" y="2208"/>
              <a:ext cx="96" cy="144"/>
            </a:xfrm>
            <a:prstGeom prst="line">
              <a:avLst/>
            </a:prstGeom>
            <a:ln w="25400" cap="flat" cmpd="sng">
              <a:solidFill>
                <a:schemeClr val="tx1"/>
              </a:solidFill>
              <a:prstDash val="solid"/>
              <a:headEnd type="none" w="med" len="med"/>
              <a:tailEnd type="triangle" w="sm" len="med"/>
            </a:ln>
          </p:spPr>
        </p:sp>
        <p:sp>
          <p:nvSpPr>
            <p:cNvPr id="39973" name="Line 31"/>
            <p:cNvSpPr/>
            <p:nvPr/>
          </p:nvSpPr>
          <p:spPr>
            <a:xfrm>
              <a:off x="3264" y="2208"/>
              <a:ext cx="96" cy="144"/>
            </a:xfrm>
            <a:prstGeom prst="line">
              <a:avLst/>
            </a:prstGeom>
            <a:ln w="25400" cap="flat" cmpd="sng">
              <a:solidFill>
                <a:schemeClr val="tx1"/>
              </a:solidFill>
              <a:prstDash val="solid"/>
              <a:headEnd type="none" w="med" len="med"/>
              <a:tailEnd type="triangle" w="sm" len="med"/>
            </a:ln>
          </p:spPr>
        </p:sp>
        <p:sp>
          <p:nvSpPr>
            <p:cNvPr id="39974" name="Line 32"/>
            <p:cNvSpPr/>
            <p:nvPr/>
          </p:nvSpPr>
          <p:spPr>
            <a:xfrm flipH="1">
              <a:off x="3504" y="2208"/>
              <a:ext cx="96" cy="144"/>
            </a:xfrm>
            <a:prstGeom prst="line">
              <a:avLst/>
            </a:prstGeom>
            <a:ln w="25400" cap="flat" cmpd="sng">
              <a:solidFill>
                <a:schemeClr val="tx1"/>
              </a:solidFill>
              <a:prstDash val="solid"/>
              <a:headEnd type="none" w="med" len="med"/>
              <a:tailEnd type="triangle" w="sm" len="med"/>
            </a:ln>
          </p:spPr>
        </p:sp>
        <p:sp>
          <p:nvSpPr>
            <p:cNvPr id="39975" name="Line 33"/>
            <p:cNvSpPr/>
            <p:nvPr/>
          </p:nvSpPr>
          <p:spPr>
            <a:xfrm>
              <a:off x="3936" y="2208"/>
              <a:ext cx="96" cy="144"/>
            </a:xfrm>
            <a:prstGeom prst="line">
              <a:avLst/>
            </a:prstGeom>
            <a:ln w="25400" cap="flat" cmpd="sng">
              <a:solidFill>
                <a:schemeClr val="tx1"/>
              </a:solidFill>
              <a:prstDash val="solid"/>
              <a:headEnd type="none" w="med" len="med"/>
              <a:tailEnd type="triangle" w="sm" len="med"/>
            </a:ln>
          </p:spPr>
        </p:sp>
        <p:sp>
          <p:nvSpPr>
            <p:cNvPr id="39976" name="Line 34"/>
            <p:cNvSpPr/>
            <p:nvPr/>
          </p:nvSpPr>
          <p:spPr>
            <a:xfrm flipH="1">
              <a:off x="4176" y="2208"/>
              <a:ext cx="96" cy="144"/>
            </a:xfrm>
            <a:prstGeom prst="line">
              <a:avLst/>
            </a:prstGeom>
            <a:ln w="25400" cap="flat" cmpd="sng">
              <a:solidFill>
                <a:schemeClr val="tx1"/>
              </a:solidFill>
              <a:prstDash val="solid"/>
              <a:headEnd type="none" w="med" len="med"/>
              <a:tailEnd type="triangle" w="sm" len="med"/>
            </a:ln>
          </p:spPr>
        </p:sp>
      </p:grpSp>
      <p:grpSp>
        <p:nvGrpSpPr>
          <p:cNvPr id="54307" name="Group 35"/>
          <p:cNvGrpSpPr/>
          <p:nvPr/>
        </p:nvGrpSpPr>
        <p:grpSpPr>
          <a:xfrm>
            <a:off x="1371600" y="4267200"/>
            <a:ext cx="5867400" cy="533400"/>
            <a:chOff x="720" y="2592"/>
            <a:chExt cx="3696" cy="336"/>
          </a:xfrm>
        </p:grpSpPr>
        <p:sp>
          <p:nvSpPr>
            <p:cNvPr id="39957" name="Rectangle 36"/>
            <p:cNvSpPr/>
            <p:nvPr/>
          </p:nvSpPr>
          <p:spPr>
            <a:xfrm>
              <a:off x="720" y="2736"/>
              <a:ext cx="1296"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9958" name="Rectangle 37"/>
            <p:cNvSpPr/>
            <p:nvPr/>
          </p:nvSpPr>
          <p:spPr>
            <a:xfrm>
              <a:off x="3120" y="2736"/>
              <a:ext cx="1296"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9959" name="Rectangle 38"/>
            <p:cNvSpPr/>
            <p:nvPr/>
          </p:nvSpPr>
          <p:spPr>
            <a:xfrm>
              <a:off x="2064" y="2688"/>
              <a:ext cx="1008" cy="192"/>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 ……</a:t>
              </a:r>
              <a:endParaRPr lang="en-US" altLang="zh-CN" sz="2400" b="1" dirty="0"/>
            </a:p>
          </p:txBody>
        </p:sp>
        <p:sp>
          <p:nvSpPr>
            <p:cNvPr id="39960" name="Line 39"/>
            <p:cNvSpPr/>
            <p:nvPr/>
          </p:nvSpPr>
          <p:spPr>
            <a:xfrm>
              <a:off x="1008" y="2592"/>
              <a:ext cx="192" cy="144"/>
            </a:xfrm>
            <a:prstGeom prst="line">
              <a:avLst/>
            </a:prstGeom>
            <a:ln w="25400" cap="flat" cmpd="sng">
              <a:solidFill>
                <a:schemeClr val="tx1"/>
              </a:solidFill>
              <a:prstDash val="solid"/>
              <a:headEnd type="none" w="med" len="med"/>
              <a:tailEnd type="triangle" w="sm" len="med"/>
            </a:ln>
          </p:spPr>
        </p:sp>
        <p:sp>
          <p:nvSpPr>
            <p:cNvPr id="39961" name="Line 40"/>
            <p:cNvSpPr/>
            <p:nvPr/>
          </p:nvSpPr>
          <p:spPr>
            <a:xfrm flipH="1">
              <a:off x="1488" y="2592"/>
              <a:ext cx="192" cy="144"/>
            </a:xfrm>
            <a:prstGeom prst="line">
              <a:avLst/>
            </a:prstGeom>
            <a:ln w="25400" cap="flat" cmpd="sng">
              <a:solidFill>
                <a:schemeClr val="tx1"/>
              </a:solidFill>
              <a:prstDash val="solid"/>
              <a:headEnd type="none" w="med" len="med"/>
              <a:tailEnd type="triangle" w="sm" len="med"/>
            </a:ln>
          </p:spPr>
        </p:sp>
        <p:sp>
          <p:nvSpPr>
            <p:cNvPr id="39962" name="Line 41"/>
            <p:cNvSpPr/>
            <p:nvPr/>
          </p:nvSpPr>
          <p:spPr>
            <a:xfrm>
              <a:off x="3456" y="2592"/>
              <a:ext cx="192" cy="144"/>
            </a:xfrm>
            <a:prstGeom prst="line">
              <a:avLst/>
            </a:prstGeom>
            <a:ln w="25400" cap="flat" cmpd="sng">
              <a:solidFill>
                <a:schemeClr val="tx1"/>
              </a:solidFill>
              <a:prstDash val="solid"/>
              <a:headEnd type="none" w="med" len="med"/>
              <a:tailEnd type="triangle" w="sm" len="med"/>
            </a:ln>
          </p:spPr>
        </p:sp>
        <p:sp>
          <p:nvSpPr>
            <p:cNvPr id="39963" name="Line 42"/>
            <p:cNvSpPr/>
            <p:nvPr/>
          </p:nvSpPr>
          <p:spPr>
            <a:xfrm flipH="1">
              <a:off x="3936" y="2592"/>
              <a:ext cx="192" cy="144"/>
            </a:xfrm>
            <a:prstGeom prst="line">
              <a:avLst/>
            </a:prstGeom>
            <a:ln w="25400" cap="flat" cmpd="sng">
              <a:solidFill>
                <a:schemeClr val="tx1"/>
              </a:solidFill>
              <a:prstDash val="solid"/>
              <a:headEnd type="none" w="med" len="med"/>
              <a:tailEnd type="triangle" w="sm" len="med"/>
            </a:ln>
          </p:spPr>
        </p:sp>
      </p:grpSp>
      <p:grpSp>
        <p:nvGrpSpPr>
          <p:cNvPr id="54315" name="Group 43"/>
          <p:cNvGrpSpPr/>
          <p:nvPr/>
        </p:nvGrpSpPr>
        <p:grpSpPr>
          <a:xfrm>
            <a:off x="1371600" y="4876800"/>
            <a:ext cx="5867400" cy="1295400"/>
            <a:chOff x="720" y="3024"/>
            <a:chExt cx="3696" cy="816"/>
          </a:xfrm>
        </p:grpSpPr>
        <p:sp>
          <p:nvSpPr>
            <p:cNvPr id="39951" name="Rectangle 44"/>
            <p:cNvSpPr/>
            <p:nvPr/>
          </p:nvSpPr>
          <p:spPr>
            <a:xfrm>
              <a:off x="1200" y="3024"/>
              <a:ext cx="2640" cy="192"/>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 …… …… ……</a:t>
              </a:r>
              <a:endParaRPr lang="en-US" altLang="zh-CN" sz="2400" b="1" dirty="0"/>
            </a:p>
          </p:txBody>
        </p:sp>
        <p:sp>
          <p:nvSpPr>
            <p:cNvPr id="39952" name="Rectangle 45"/>
            <p:cNvSpPr/>
            <p:nvPr/>
          </p:nvSpPr>
          <p:spPr>
            <a:xfrm>
              <a:off x="720" y="3312"/>
              <a:ext cx="1776"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9953" name="Rectangle 46"/>
            <p:cNvSpPr/>
            <p:nvPr/>
          </p:nvSpPr>
          <p:spPr>
            <a:xfrm>
              <a:off x="2640" y="3312"/>
              <a:ext cx="1776"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9954" name="Rectangle 47"/>
            <p:cNvSpPr/>
            <p:nvPr/>
          </p:nvSpPr>
          <p:spPr>
            <a:xfrm>
              <a:off x="720" y="3648"/>
              <a:ext cx="3696" cy="192"/>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9955" name="Line 48"/>
            <p:cNvSpPr/>
            <p:nvPr/>
          </p:nvSpPr>
          <p:spPr>
            <a:xfrm>
              <a:off x="1584" y="3504"/>
              <a:ext cx="384" cy="144"/>
            </a:xfrm>
            <a:prstGeom prst="line">
              <a:avLst/>
            </a:prstGeom>
            <a:ln w="25400" cap="flat" cmpd="sng">
              <a:solidFill>
                <a:schemeClr val="tx1"/>
              </a:solidFill>
              <a:prstDash val="solid"/>
              <a:headEnd type="none" w="med" len="med"/>
              <a:tailEnd type="triangle" w="sm" len="med"/>
            </a:ln>
          </p:spPr>
        </p:sp>
        <p:sp>
          <p:nvSpPr>
            <p:cNvPr id="39956" name="Line 49"/>
            <p:cNvSpPr/>
            <p:nvPr/>
          </p:nvSpPr>
          <p:spPr>
            <a:xfrm flipH="1">
              <a:off x="3120" y="3504"/>
              <a:ext cx="384" cy="144"/>
            </a:xfrm>
            <a:prstGeom prst="line">
              <a:avLst/>
            </a:prstGeom>
            <a:ln w="25400" cap="flat" cmpd="sng">
              <a:solidFill>
                <a:schemeClr val="tx1"/>
              </a:solidFill>
              <a:prstDash val="solid"/>
              <a:headEnd type="none" w="med" len="med"/>
              <a:tailEnd type="triangle" w="sm" len="med"/>
            </a:ln>
          </p:spPr>
        </p:sp>
      </p:grpSp>
      <p:sp>
        <p:nvSpPr>
          <p:cNvPr id="54322" name="AutoShape 50" descr="再生纸"/>
          <p:cNvSpPr/>
          <p:nvPr/>
        </p:nvSpPr>
        <p:spPr>
          <a:xfrm>
            <a:off x="4800600" y="457200"/>
            <a:ext cx="3886200" cy="2514600"/>
          </a:xfrm>
          <a:prstGeom prst="roundRect">
            <a:avLst>
              <a:gd name="adj" fmla="val 8713"/>
            </a:avLst>
          </a:prstGeom>
          <a:blipFill rotWithShape="0">
            <a:blip r:embed="rId1"/>
          </a:blipFill>
          <a:ln w="25400">
            <a:noFill/>
          </a:ln>
          <a:effectLst>
            <a:outerShdw dist="107763" dir="2699999" algn="ctr" rotWithShape="0">
              <a:schemeClr val="bg2"/>
            </a:outerShdw>
          </a:effectLst>
        </p:spPr>
        <p:txBody>
          <a:bodyPr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662305" lvl="0" indent="-662305" eaLnBrk="1" hangingPunct="1">
              <a:spcBef>
                <a:spcPct val="0"/>
              </a:spcBef>
              <a:buNone/>
            </a:pPr>
            <a:r>
              <a:rPr lang="en-US" altLang="zh-CN" sz="2000" b="1" dirty="0">
                <a:solidFill>
                  <a:schemeClr val="hlink"/>
                </a:solidFill>
              </a:rPr>
              <a:t>Note:</a:t>
            </a:r>
            <a:r>
              <a:rPr lang="en-US" altLang="zh-CN" sz="2000" b="1" dirty="0"/>
              <a:t>  Mergesort requires </a:t>
            </a:r>
            <a:r>
              <a:rPr lang="en-US" altLang="zh-CN" sz="2000" b="1" dirty="0">
                <a:solidFill>
                  <a:schemeClr val="hlink"/>
                </a:solidFill>
              </a:rPr>
              <a:t>linear extra memory</a:t>
            </a:r>
            <a:r>
              <a:rPr lang="en-US" altLang="zh-CN" sz="2000" b="1" dirty="0"/>
              <a:t>, and copying an array is slow.  It is hardly ever used for internal sorting, but is quite useful for </a:t>
            </a:r>
            <a:r>
              <a:rPr lang="en-US" altLang="zh-CN" sz="2000" b="1" dirty="0">
                <a:solidFill>
                  <a:schemeClr val="hlink"/>
                </a:solidFill>
              </a:rPr>
              <a:t>external sorting</a:t>
            </a:r>
            <a:r>
              <a:rPr lang="en-US" altLang="zh-CN" sz="2000" b="1" dirty="0"/>
              <a:t>.</a:t>
            </a:r>
            <a:endParaRPr lang="en-US" altLang="zh-CN"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wipe(left)">
                                      <p:cBhvr>
                                        <p:cTn id="7" dur="500"/>
                                        <p:tgtEl>
                                          <p:spTgt spid="542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wipe(left)">
                                      <p:cBhvr>
                                        <p:cTn id="12" dur="500"/>
                                        <p:tgtEl>
                                          <p:spTgt spid="542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7"/>
                                        </p:tgtEl>
                                        <p:attrNameLst>
                                          <p:attrName>style.visibility</p:attrName>
                                        </p:attrNameLst>
                                      </p:cBhvr>
                                      <p:to>
                                        <p:strVal val="visible"/>
                                      </p:to>
                                    </p:set>
                                    <p:animEffect transition="in" filter="wipe(left)">
                                      <p:cBhvr>
                                        <p:cTn id="17" dur="500"/>
                                        <p:tgtEl>
                                          <p:spTgt spid="54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8"/>
                                        </p:tgtEl>
                                        <p:attrNameLst>
                                          <p:attrName>style.visibility</p:attrName>
                                        </p:attrNameLst>
                                      </p:cBhvr>
                                      <p:to>
                                        <p:strVal val="visible"/>
                                      </p:to>
                                    </p:set>
                                    <p:animEffect transition="in" filter="wipe(left)">
                                      <p:cBhvr>
                                        <p:cTn id="22" dur="500"/>
                                        <p:tgtEl>
                                          <p:spTgt spid="542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279"/>
                                        </p:tgtEl>
                                        <p:attrNameLst>
                                          <p:attrName>style.visibility</p:attrName>
                                        </p:attrNameLst>
                                      </p:cBhvr>
                                      <p:to>
                                        <p:strVal val="visible"/>
                                      </p:to>
                                    </p:set>
                                    <p:animEffect transition="in" filter="wipe(left)">
                                      <p:cBhvr>
                                        <p:cTn id="27" dur="500"/>
                                        <p:tgtEl>
                                          <p:spTgt spid="5427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280"/>
                                        </p:tgtEl>
                                        <p:attrNameLst>
                                          <p:attrName>style.visibility</p:attrName>
                                        </p:attrNameLst>
                                      </p:cBhvr>
                                      <p:to>
                                        <p:strVal val="visible"/>
                                      </p:to>
                                    </p:set>
                                    <p:animEffect transition="in" filter="wipe(left)">
                                      <p:cBhvr>
                                        <p:cTn id="32" dur="500"/>
                                        <p:tgtEl>
                                          <p:spTgt spid="5428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4281"/>
                                        </p:tgtEl>
                                        <p:attrNameLst>
                                          <p:attrName>style.visibility</p:attrName>
                                        </p:attrNameLst>
                                      </p:cBhvr>
                                      <p:to>
                                        <p:strVal val="visible"/>
                                      </p:to>
                                    </p:set>
                                    <p:animEffect transition="in" filter="wipe(left)">
                                      <p:cBhvr>
                                        <p:cTn id="37" dur="500"/>
                                        <p:tgtEl>
                                          <p:spTgt spid="54281"/>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4282"/>
                                        </p:tgtEl>
                                        <p:attrNameLst>
                                          <p:attrName>style.visibility</p:attrName>
                                        </p:attrNameLst>
                                      </p:cBhvr>
                                      <p:to>
                                        <p:strVal val="visible"/>
                                      </p:to>
                                    </p:set>
                                    <p:animEffect transition="in" filter="wipe(left)">
                                      <p:cBhvr>
                                        <p:cTn id="42" dur="500"/>
                                        <p:tgtEl>
                                          <p:spTgt spid="54282"/>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54293"/>
                                        </p:tgtEl>
                                        <p:attrNameLst>
                                          <p:attrName>style.visibility</p:attrName>
                                        </p:attrNameLst>
                                      </p:cBhvr>
                                      <p:to>
                                        <p:strVal val="visible"/>
                                      </p:to>
                                    </p:set>
                                    <p:animEffect transition="in" filter="wipe(up)">
                                      <p:cBhvr>
                                        <p:cTn id="47" dur="500"/>
                                        <p:tgtEl>
                                          <p:spTgt spid="54293"/>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4307"/>
                                        </p:tgtEl>
                                        <p:attrNameLst>
                                          <p:attrName>style.visibility</p:attrName>
                                        </p:attrNameLst>
                                      </p:cBhvr>
                                      <p:to>
                                        <p:strVal val="visible"/>
                                      </p:to>
                                    </p:set>
                                    <p:animEffect transition="in" filter="wipe(up)">
                                      <p:cBhvr>
                                        <p:cTn id="52" dur="500"/>
                                        <p:tgtEl>
                                          <p:spTgt spid="54307"/>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4315"/>
                                        </p:tgtEl>
                                        <p:attrNameLst>
                                          <p:attrName>style.visibility</p:attrName>
                                        </p:attrNameLst>
                                      </p:cBhvr>
                                      <p:to>
                                        <p:strVal val="visible"/>
                                      </p:to>
                                    </p:set>
                                    <p:animEffect transition="in" filter="wipe(up)">
                                      <p:cBhvr>
                                        <p:cTn id="57" dur="500"/>
                                        <p:tgtEl>
                                          <p:spTgt spid="54315"/>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54322"/>
                                        </p:tgtEl>
                                        <p:attrNameLst>
                                          <p:attrName>style.visibility</p:attrName>
                                        </p:attrNameLst>
                                      </p:cBhvr>
                                      <p:to>
                                        <p:strVal val="visible"/>
                                      </p:to>
                                    </p:set>
                                    <p:animEffect transition="in" filter="box(in)">
                                      <p:cBhvr>
                                        <p:cTn id="62" dur="500"/>
                                        <p:tgtEl>
                                          <p:spTgt spid="54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p:bldP spid="54276" grpId="0"/>
      <p:bldP spid="54277" grpId="0"/>
      <p:bldP spid="54278" grpId="0"/>
      <p:bldP spid="54279" grpId="0"/>
      <p:bldP spid="54280" grpId="0"/>
      <p:bldP spid="54281" grpId="0"/>
      <p:bldP spid="543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60" name="Text Box 4"/>
          <p:cNvSpPr txBox="1"/>
          <p:nvPr/>
        </p:nvSpPr>
        <p:spPr>
          <a:xfrm>
            <a:off x="304800" y="76200"/>
            <a:ext cx="2743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ym typeface="Webdings" panose="05030102010509060703" pitchFamily="18" charset="2"/>
              </a:rPr>
              <a:t>§7  Quicksort</a:t>
            </a:r>
            <a:endParaRPr lang="en-US" altLang="zh-CN" sz="2400" b="1" dirty="0"/>
          </a:p>
        </p:txBody>
      </p:sp>
      <p:sp>
        <p:nvSpPr>
          <p:cNvPr id="70661" name="Rectangle 5"/>
          <p:cNvSpPr/>
          <p:nvPr/>
        </p:nvSpPr>
        <p:spPr>
          <a:xfrm>
            <a:off x="2819400" y="198438"/>
            <a:ext cx="57150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ym typeface="Wingdings" panose="05000000000000000000" pitchFamily="2" charset="2"/>
              </a:rPr>
              <a:t>-- the </a:t>
            </a:r>
            <a:r>
              <a:rPr lang="en-US" altLang="zh-CN" sz="2000" b="1" dirty="0">
                <a:solidFill>
                  <a:schemeClr val="hlink"/>
                </a:solidFill>
                <a:sym typeface="Wingdings" panose="05000000000000000000" pitchFamily="2" charset="2"/>
              </a:rPr>
              <a:t>fastest</a:t>
            </a:r>
            <a:r>
              <a:rPr lang="en-US" altLang="zh-CN" sz="2000" b="1" dirty="0">
                <a:sym typeface="Wingdings" panose="05000000000000000000" pitchFamily="2" charset="2"/>
              </a:rPr>
              <a:t> known sorting algorithm in practice</a:t>
            </a:r>
            <a:endParaRPr lang="en-US" altLang="zh-CN" sz="2000" b="1" dirty="0">
              <a:sym typeface="Wingdings" panose="05000000000000000000" pitchFamily="2" charset="2"/>
            </a:endParaRPr>
          </a:p>
        </p:txBody>
      </p:sp>
      <p:sp>
        <p:nvSpPr>
          <p:cNvPr id="70662" name="Rectangle 6"/>
          <p:cNvSpPr/>
          <p:nvPr/>
        </p:nvSpPr>
        <p:spPr>
          <a:xfrm>
            <a:off x="609600" y="609600"/>
            <a:ext cx="26670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ea typeface="MS Hei" pitchFamily="49" charset="-122"/>
                <a:sym typeface="Wingdings" panose="05000000000000000000" pitchFamily="2" charset="2"/>
              </a:rPr>
              <a:t>1. The Algorithm</a:t>
            </a:r>
            <a:endParaRPr lang="en-US" altLang="zh-CN" sz="2400" b="1" dirty="0">
              <a:ea typeface="MS Hei" pitchFamily="49" charset="-122"/>
            </a:endParaRPr>
          </a:p>
        </p:txBody>
      </p:sp>
      <p:sp>
        <p:nvSpPr>
          <p:cNvPr id="70663" name="AutoShape 7"/>
          <p:cNvSpPr/>
          <p:nvPr/>
        </p:nvSpPr>
        <p:spPr>
          <a:xfrm>
            <a:off x="609600" y="1066800"/>
            <a:ext cx="7772400" cy="2819400"/>
          </a:xfrm>
          <a:prstGeom prst="foldedCorner">
            <a:avLst>
              <a:gd name="adj" fmla="val 12500"/>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98000" tIns="118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solidFill>
                  <a:schemeClr val="hlink"/>
                </a:solidFill>
                <a:latin typeface="Arial" panose="020B0604020202020204" pitchFamily="34" charset="0"/>
              </a:rPr>
              <a:t>void </a:t>
            </a:r>
            <a:r>
              <a:rPr lang="en-US" altLang="zh-CN" sz="1800" b="1" dirty="0">
                <a:latin typeface="Arial" panose="020B0604020202020204" pitchFamily="34" charset="0"/>
              </a:rPr>
              <a:t>Quicksort ( ElementType A[ ],</a:t>
            </a:r>
            <a:r>
              <a:rPr lang="en-US" altLang="zh-CN" sz="1800" b="1" dirty="0">
                <a:solidFill>
                  <a:schemeClr val="hlink"/>
                </a:solidFill>
                <a:latin typeface="Arial" panose="020B0604020202020204" pitchFamily="34" charset="0"/>
              </a:rPr>
              <a:t> int </a:t>
            </a:r>
            <a:r>
              <a:rPr lang="en-US" altLang="zh-CN" sz="1800" b="1" dirty="0">
                <a:latin typeface="Arial" panose="020B0604020202020204" pitchFamily="34" charset="0"/>
              </a:rPr>
              <a:t>N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a:t>
            </a:r>
            <a:r>
              <a:rPr lang="en-US" altLang="zh-CN" sz="1800" b="1" dirty="0">
                <a:latin typeface="Arial" panose="020B0604020202020204" pitchFamily="34" charset="0"/>
              </a:rPr>
              <a:t> ( N &lt; 2 )  </a:t>
            </a:r>
            <a:r>
              <a:rPr lang="en-US" altLang="zh-CN" sz="1800" b="1" dirty="0">
                <a:solidFill>
                  <a:schemeClr val="hlink"/>
                </a:solidFill>
                <a:latin typeface="Arial" panose="020B0604020202020204" pitchFamily="34" charset="0"/>
              </a:rPr>
              <a:t>return</a:t>
            </a:r>
            <a:r>
              <a:rPr lang="en-US" altLang="zh-CN" sz="1800" b="1" dirty="0">
                <a:latin typeface="Arial" panose="020B0604020202020204" pitchFamily="34" charset="0"/>
              </a:rPr>
              <a:t>;</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pivot = pick any element in A[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Partition S = { A[ ] \ pivot } into two disjoint sets:</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A1={ a</a:t>
            </a:r>
            <a:r>
              <a:rPr lang="en-US" altLang="zh-CN" sz="1800" b="1" dirty="0">
                <a:latin typeface="Arial" panose="020B0604020202020204" pitchFamily="34" charset="0"/>
                <a:sym typeface="Symbol" panose="05050102010706020507" pitchFamily="18" charset="2"/>
              </a:rPr>
              <a:t>S | a  pivot } and A2={ </a:t>
            </a:r>
            <a:r>
              <a:rPr lang="en-US" altLang="zh-CN" sz="1800" b="1" dirty="0">
                <a:latin typeface="Arial" panose="020B0604020202020204" pitchFamily="34" charset="0"/>
              </a:rPr>
              <a:t>a</a:t>
            </a:r>
            <a:r>
              <a:rPr lang="en-US" altLang="zh-CN" sz="1800" b="1" dirty="0">
                <a:latin typeface="Arial" panose="020B0604020202020204" pitchFamily="34" charset="0"/>
                <a:sym typeface="Symbol" panose="05050102010706020507" pitchFamily="18" charset="2"/>
              </a:rPr>
              <a:t>S | a  pivot };</a:t>
            </a:r>
            <a:endParaRPr lang="en-US" altLang="zh-CN" sz="1800" b="1" dirty="0">
              <a:latin typeface="Arial" panose="020B0604020202020204" pitchFamily="34" charset="0"/>
              <a:sym typeface="Symbol" panose="05050102010706020507" pitchFamily="18" charset="2"/>
            </a:endParaRPr>
          </a:p>
          <a:p>
            <a:pPr marL="0" lvl="0" indent="0" eaLnBrk="1" hangingPunct="1">
              <a:spcBef>
                <a:spcPct val="0"/>
              </a:spcBef>
              <a:buNone/>
            </a:pPr>
            <a:r>
              <a:rPr lang="en-US" altLang="zh-CN" sz="1800" b="1" dirty="0">
                <a:latin typeface="Arial" panose="020B0604020202020204" pitchFamily="34" charset="0"/>
                <a:sym typeface="Symbol" panose="05050102010706020507" pitchFamily="18" charset="2"/>
              </a:rPr>
              <a:t>     A = Quicksort ( A1, N1)  { pivot }  Quicksort ( A2, N2);</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a:t>
            </a:r>
            <a:endParaRPr lang="en-US" altLang="zh-CN" sz="1800" b="1" dirty="0">
              <a:latin typeface="Arial" panose="020B0604020202020204" pitchFamily="34" charset="0"/>
            </a:endParaRPr>
          </a:p>
        </p:txBody>
      </p:sp>
      <p:sp>
        <p:nvSpPr>
          <p:cNvPr id="70664" name="Oval 8"/>
          <p:cNvSpPr/>
          <p:nvPr/>
        </p:nvSpPr>
        <p:spPr>
          <a:xfrm>
            <a:off x="609600" y="4038600"/>
            <a:ext cx="2133600" cy="1905000"/>
          </a:xfrm>
          <a:prstGeom prst="ellipse">
            <a:avLst/>
          </a:prstGeom>
          <a:gradFill rotWithShape="0">
            <a:gsLst>
              <a:gs pos="0">
                <a:srgbClr val="FFFFFF"/>
              </a:gs>
              <a:gs pos="100000">
                <a:srgbClr val="CCFFFF"/>
              </a:gs>
            </a:gsLst>
            <a:path path="shape">
              <a:fillToRect l="50000" t="50000" r="50000" b="50000"/>
            </a:path>
            <a:tileRect/>
          </a:gradFill>
          <a:ln w="25400">
            <a:noFill/>
          </a:ln>
          <a:effectLst>
            <a:outerShdw dist="107763" dir="2699999" algn="ctr" rotWithShape="0">
              <a:schemeClr val="bg2"/>
            </a:outerShdw>
          </a:effectLst>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13   81</a:t>
            </a:r>
            <a:endParaRPr lang="en-US" altLang="zh-CN" sz="1800" b="1" dirty="0"/>
          </a:p>
          <a:p>
            <a:pPr marL="0" lvl="0" indent="0" algn="ctr" eaLnBrk="1" hangingPunct="1">
              <a:spcBef>
                <a:spcPct val="0"/>
              </a:spcBef>
              <a:buNone/>
            </a:pPr>
            <a:r>
              <a:rPr lang="en-US" altLang="zh-CN" sz="1800" b="1" dirty="0"/>
              <a:t>92     43      65</a:t>
            </a:r>
            <a:endParaRPr lang="en-US" altLang="zh-CN" sz="1800" b="1" dirty="0"/>
          </a:p>
          <a:p>
            <a:pPr marL="0" lvl="0" indent="0" algn="ctr" eaLnBrk="1" hangingPunct="1">
              <a:spcBef>
                <a:spcPct val="0"/>
              </a:spcBef>
              <a:buNone/>
            </a:pPr>
            <a:r>
              <a:rPr lang="en-US" altLang="zh-CN" sz="1800" b="1" dirty="0"/>
              <a:t>31   57   26</a:t>
            </a:r>
            <a:endParaRPr lang="en-US" altLang="zh-CN" sz="1800" b="1" dirty="0"/>
          </a:p>
          <a:p>
            <a:pPr marL="0" lvl="0" indent="0" algn="ctr" eaLnBrk="1" hangingPunct="1">
              <a:spcBef>
                <a:spcPct val="0"/>
              </a:spcBef>
              <a:buNone/>
            </a:pPr>
            <a:r>
              <a:rPr lang="en-US" altLang="zh-CN" sz="1800" b="1" dirty="0"/>
              <a:t>75     0</a:t>
            </a:r>
            <a:endParaRPr lang="en-US" altLang="zh-CN" sz="1800" b="1" dirty="0"/>
          </a:p>
        </p:txBody>
      </p:sp>
      <p:sp>
        <p:nvSpPr>
          <p:cNvPr id="70665" name="Oval 9"/>
          <p:cNvSpPr/>
          <p:nvPr/>
        </p:nvSpPr>
        <p:spPr>
          <a:xfrm>
            <a:off x="2057400" y="4724400"/>
            <a:ext cx="304800" cy="304800"/>
          </a:xfrm>
          <a:prstGeom prst="ellipse">
            <a:avLst/>
          </a:prstGeom>
          <a:noFill/>
          <a:ln w="1905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dirty="0">
              <a:solidFill>
                <a:srgbClr val="FF0000"/>
              </a:solidFill>
            </a:endParaRPr>
          </a:p>
        </p:txBody>
      </p:sp>
      <p:sp>
        <p:nvSpPr>
          <p:cNvPr id="70666" name="AutoShape 10"/>
          <p:cNvSpPr/>
          <p:nvPr/>
        </p:nvSpPr>
        <p:spPr>
          <a:xfrm>
            <a:off x="2971800" y="4267200"/>
            <a:ext cx="609600" cy="304800"/>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hlink">
              <a:alpha val="100000"/>
            </a:schemeClr>
          </a:solidFill>
          <a:ln w="25400">
            <a:noFill/>
          </a:ln>
        </p:spPr>
        <p:txBody>
          <a:bodyPr/>
          <a:p>
            <a:endParaRPr lang="zh-CN" altLang="en-US"/>
          </a:p>
        </p:txBody>
      </p:sp>
      <p:grpSp>
        <p:nvGrpSpPr>
          <p:cNvPr id="70667" name="Group 11"/>
          <p:cNvGrpSpPr/>
          <p:nvPr/>
        </p:nvGrpSpPr>
        <p:grpSpPr>
          <a:xfrm>
            <a:off x="3733800" y="3962400"/>
            <a:ext cx="2971800" cy="914400"/>
            <a:chOff x="2352" y="2832"/>
            <a:chExt cx="1872" cy="576"/>
          </a:xfrm>
        </p:grpSpPr>
        <p:sp>
          <p:nvSpPr>
            <p:cNvPr id="40980" name="Oval 12"/>
            <p:cNvSpPr/>
            <p:nvPr/>
          </p:nvSpPr>
          <p:spPr>
            <a:xfrm>
              <a:off x="2352" y="2832"/>
              <a:ext cx="816" cy="576"/>
            </a:xfrm>
            <a:prstGeom prst="ellipse">
              <a:avLst/>
            </a:prstGeom>
            <a:gradFill rotWithShape="0">
              <a:gsLst>
                <a:gs pos="0">
                  <a:srgbClr val="FFFFFF"/>
                </a:gs>
                <a:gs pos="100000">
                  <a:srgbClr val="CCFFFF"/>
                </a:gs>
              </a:gsLst>
              <a:path path="shape">
                <a:fillToRect l="50000" t="50000" r="50000" b="50000"/>
              </a:path>
              <a:tileRect/>
            </a:gradFill>
            <a:ln w="25400">
              <a:noFill/>
            </a:ln>
            <a:effectLst>
              <a:outerShdw dist="107763" dir="2699999" algn="ctr" rotWithShape="0">
                <a:schemeClr val="bg2"/>
              </a:outerShdw>
            </a:effectLst>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13  43 </a:t>
              </a:r>
              <a:endParaRPr lang="en-US" altLang="zh-CN" sz="1800" b="1" dirty="0"/>
            </a:p>
            <a:p>
              <a:pPr marL="0" lvl="0" indent="0" algn="ctr" eaLnBrk="1" hangingPunct="1">
                <a:spcBef>
                  <a:spcPct val="0"/>
                </a:spcBef>
                <a:buNone/>
              </a:pPr>
              <a:r>
                <a:rPr lang="en-US" altLang="zh-CN" sz="1800" b="1" dirty="0"/>
                <a:t>31  57  26  </a:t>
              </a:r>
              <a:endParaRPr lang="en-US" altLang="zh-CN" sz="1800" b="1" dirty="0"/>
            </a:p>
            <a:p>
              <a:pPr marL="0" lvl="0" indent="0" algn="ctr" eaLnBrk="1" hangingPunct="1">
                <a:spcBef>
                  <a:spcPct val="0"/>
                </a:spcBef>
                <a:buNone/>
              </a:pPr>
              <a:r>
                <a:rPr lang="en-US" altLang="zh-CN" sz="1800" b="1" dirty="0"/>
                <a:t>0</a:t>
              </a:r>
              <a:endParaRPr lang="en-US" altLang="zh-CN" sz="1800" b="1" dirty="0"/>
            </a:p>
          </p:txBody>
        </p:sp>
        <p:sp>
          <p:nvSpPr>
            <p:cNvPr id="40981" name="Oval 13"/>
            <p:cNvSpPr/>
            <p:nvPr/>
          </p:nvSpPr>
          <p:spPr>
            <a:xfrm>
              <a:off x="3264" y="3024"/>
              <a:ext cx="192" cy="192"/>
            </a:xfrm>
            <a:prstGeom prst="ellipse">
              <a:avLst/>
            </a:prstGeom>
            <a:noFill/>
            <a:ln w="1905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65</a:t>
              </a:r>
              <a:endParaRPr lang="en-US" altLang="zh-CN" sz="1800" b="1" dirty="0"/>
            </a:p>
          </p:txBody>
        </p:sp>
        <p:sp>
          <p:nvSpPr>
            <p:cNvPr id="40982" name="Oval 14"/>
            <p:cNvSpPr/>
            <p:nvPr/>
          </p:nvSpPr>
          <p:spPr>
            <a:xfrm>
              <a:off x="3504" y="2832"/>
              <a:ext cx="720" cy="576"/>
            </a:xfrm>
            <a:prstGeom prst="ellipse">
              <a:avLst/>
            </a:prstGeom>
            <a:gradFill rotWithShape="0">
              <a:gsLst>
                <a:gs pos="0">
                  <a:srgbClr val="FFFFFF"/>
                </a:gs>
                <a:gs pos="100000">
                  <a:srgbClr val="CCFFFF"/>
                </a:gs>
              </a:gsLst>
              <a:path path="shape">
                <a:fillToRect l="50000" t="50000" r="50000" b="50000"/>
              </a:path>
              <a:tileRect/>
            </a:gradFill>
            <a:ln w="25400">
              <a:noFill/>
            </a:ln>
            <a:effectLst>
              <a:outerShdw dist="107763" dir="2699999" algn="ctr" rotWithShape="0">
                <a:schemeClr val="bg2"/>
              </a:outerShdw>
            </a:effectLst>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81</a:t>
              </a:r>
              <a:endParaRPr lang="en-US" altLang="zh-CN" sz="1800" b="1" dirty="0"/>
            </a:p>
            <a:p>
              <a:pPr marL="0" lvl="0" indent="0" algn="ctr" eaLnBrk="1" hangingPunct="1">
                <a:spcBef>
                  <a:spcPct val="0"/>
                </a:spcBef>
                <a:buNone/>
              </a:pPr>
              <a:r>
                <a:rPr lang="en-US" altLang="zh-CN" sz="1800" b="1" dirty="0"/>
                <a:t>92  75</a:t>
              </a:r>
              <a:endParaRPr lang="en-US" altLang="zh-CN" sz="1800" b="1" dirty="0"/>
            </a:p>
          </p:txBody>
        </p:sp>
      </p:grpSp>
      <p:grpSp>
        <p:nvGrpSpPr>
          <p:cNvPr id="70671" name="Group 15"/>
          <p:cNvGrpSpPr/>
          <p:nvPr/>
        </p:nvGrpSpPr>
        <p:grpSpPr>
          <a:xfrm>
            <a:off x="3733800" y="5029200"/>
            <a:ext cx="4038600" cy="533400"/>
            <a:chOff x="2304" y="3600"/>
            <a:chExt cx="2544" cy="336"/>
          </a:xfrm>
        </p:grpSpPr>
        <p:sp>
          <p:nvSpPr>
            <p:cNvPr id="40977" name="Oval 16"/>
            <p:cNvSpPr/>
            <p:nvPr/>
          </p:nvSpPr>
          <p:spPr>
            <a:xfrm>
              <a:off x="2304" y="3600"/>
              <a:ext cx="1296" cy="336"/>
            </a:xfrm>
            <a:prstGeom prst="ellipse">
              <a:avLst/>
            </a:prstGeom>
            <a:gradFill rotWithShape="0">
              <a:gsLst>
                <a:gs pos="0">
                  <a:srgbClr val="FFFFFF"/>
                </a:gs>
                <a:gs pos="100000">
                  <a:srgbClr val="CCFFFF"/>
                </a:gs>
              </a:gsLst>
              <a:path path="shape">
                <a:fillToRect l="50000" t="50000" r="50000" b="50000"/>
              </a:path>
              <a:tileRect/>
            </a:gradFill>
            <a:ln w="25400">
              <a:noFill/>
            </a:ln>
            <a:effectLst>
              <a:outerShdw dist="107763" dir="2699999" algn="ctr" rotWithShape="0">
                <a:schemeClr val="bg2"/>
              </a:outerShdw>
            </a:effectLst>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0 13 26 31 43 57</a:t>
              </a:r>
              <a:endParaRPr lang="en-US" altLang="zh-CN" sz="1800" b="1" dirty="0"/>
            </a:p>
          </p:txBody>
        </p:sp>
        <p:sp>
          <p:nvSpPr>
            <p:cNvPr id="40978" name="Oval 17"/>
            <p:cNvSpPr/>
            <p:nvPr/>
          </p:nvSpPr>
          <p:spPr>
            <a:xfrm>
              <a:off x="3696" y="3648"/>
              <a:ext cx="192" cy="192"/>
            </a:xfrm>
            <a:prstGeom prst="ellipse">
              <a:avLst/>
            </a:prstGeom>
            <a:noFill/>
            <a:ln w="1905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65</a:t>
              </a:r>
              <a:endParaRPr lang="en-US" altLang="zh-CN" sz="1800" b="1" dirty="0"/>
            </a:p>
          </p:txBody>
        </p:sp>
        <p:sp>
          <p:nvSpPr>
            <p:cNvPr id="40979" name="Oval 18"/>
            <p:cNvSpPr/>
            <p:nvPr/>
          </p:nvSpPr>
          <p:spPr>
            <a:xfrm>
              <a:off x="3984" y="3600"/>
              <a:ext cx="864" cy="336"/>
            </a:xfrm>
            <a:prstGeom prst="ellipse">
              <a:avLst/>
            </a:prstGeom>
            <a:gradFill rotWithShape="0">
              <a:gsLst>
                <a:gs pos="0">
                  <a:srgbClr val="FFFFFF"/>
                </a:gs>
                <a:gs pos="100000">
                  <a:srgbClr val="CCFFFF"/>
                </a:gs>
              </a:gsLst>
              <a:path path="shape">
                <a:fillToRect l="50000" t="50000" r="50000" b="50000"/>
              </a:path>
              <a:tileRect/>
            </a:gradFill>
            <a:ln w="25400">
              <a:noFill/>
            </a:ln>
            <a:effectLst>
              <a:outerShdw dist="107763" dir="2699999" algn="ctr" rotWithShape="0">
                <a:schemeClr val="bg2"/>
              </a:outerShdw>
            </a:effectLst>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75  81 92</a:t>
              </a:r>
              <a:endParaRPr lang="en-US" altLang="zh-CN" sz="1800" b="1" dirty="0"/>
            </a:p>
          </p:txBody>
        </p:sp>
      </p:grpSp>
      <p:sp>
        <p:nvSpPr>
          <p:cNvPr id="70675" name="AutoShape 19"/>
          <p:cNvSpPr/>
          <p:nvPr/>
        </p:nvSpPr>
        <p:spPr>
          <a:xfrm>
            <a:off x="2971800" y="5105400"/>
            <a:ext cx="609600" cy="304800"/>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hlink">
              <a:alpha val="100000"/>
            </a:schemeClr>
          </a:solidFill>
          <a:ln w="25400">
            <a:noFill/>
          </a:ln>
        </p:spPr>
        <p:txBody>
          <a:bodyPr/>
          <a:p>
            <a:endParaRPr lang="zh-CN" altLang="en-US"/>
          </a:p>
        </p:txBody>
      </p:sp>
      <p:sp>
        <p:nvSpPr>
          <p:cNvPr id="70676" name="Oval 20"/>
          <p:cNvSpPr/>
          <p:nvPr/>
        </p:nvSpPr>
        <p:spPr>
          <a:xfrm>
            <a:off x="3733800" y="5791200"/>
            <a:ext cx="4267200" cy="533400"/>
          </a:xfrm>
          <a:prstGeom prst="ellipse">
            <a:avLst/>
          </a:prstGeom>
          <a:gradFill rotWithShape="0">
            <a:gsLst>
              <a:gs pos="0">
                <a:srgbClr val="FFFFFF"/>
              </a:gs>
              <a:gs pos="100000">
                <a:srgbClr val="CCFFFF"/>
              </a:gs>
            </a:gsLst>
            <a:path path="shape">
              <a:fillToRect l="50000" t="50000" r="50000" b="50000"/>
            </a:path>
            <a:tileRect/>
          </a:gradFill>
          <a:ln w="25400">
            <a:noFill/>
          </a:ln>
          <a:effectLst>
            <a:outerShdw dist="107763" dir="2699999" algn="ctr" rotWithShape="0">
              <a:schemeClr val="bg2"/>
            </a:outerShdw>
          </a:effectLst>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0 13 26 31 43 57 65 75  81 92</a:t>
            </a:r>
            <a:endParaRPr lang="en-US" altLang="zh-CN" sz="1800" b="1" dirty="0"/>
          </a:p>
        </p:txBody>
      </p:sp>
      <p:sp>
        <p:nvSpPr>
          <p:cNvPr id="70677" name="AutoShape 21"/>
          <p:cNvSpPr/>
          <p:nvPr/>
        </p:nvSpPr>
        <p:spPr>
          <a:xfrm>
            <a:off x="2971800" y="5867400"/>
            <a:ext cx="609600" cy="304800"/>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hlink">
              <a:alpha val="100000"/>
            </a:schemeClr>
          </a:solidFill>
          <a:ln w="25400">
            <a:noFill/>
          </a:ln>
        </p:spPr>
        <p:txBody>
          <a:bodyPr/>
          <a:p>
            <a:endParaRPr lang="zh-CN" altLang="en-US"/>
          </a:p>
        </p:txBody>
      </p:sp>
      <p:sp>
        <p:nvSpPr>
          <p:cNvPr id="70678" name="Text Box 22"/>
          <p:cNvSpPr txBox="1"/>
          <p:nvPr/>
        </p:nvSpPr>
        <p:spPr>
          <a:xfrm>
            <a:off x="685800" y="1905000"/>
            <a:ext cx="6096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dirty="0">
                <a:solidFill>
                  <a:srgbClr val="FF0000"/>
                </a:solidFill>
                <a:sym typeface="Webdings" panose="05030102010509060703" pitchFamily="18" charset="2"/>
              </a:rPr>
              <a:t></a:t>
            </a:r>
            <a:endParaRPr lang="en-US" altLang="zh-CN" sz="2000" dirty="0">
              <a:solidFill>
                <a:srgbClr val="FF0000"/>
              </a:solidFill>
            </a:endParaRPr>
          </a:p>
        </p:txBody>
      </p:sp>
      <p:sp>
        <p:nvSpPr>
          <p:cNvPr id="70679" name="Text Box 23"/>
          <p:cNvSpPr txBox="1"/>
          <p:nvPr/>
        </p:nvSpPr>
        <p:spPr>
          <a:xfrm>
            <a:off x="685800" y="2193925"/>
            <a:ext cx="6096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dirty="0">
                <a:solidFill>
                  <a:srgbClr val="FF0000"/>
                </a:solidFill>
                <a:sym typeface="Webdings" panose="05030102010509060703" pitchFamily="18" charset="2"/>
              </a:rPr>
              <a:t></a:t>
            </a:r>
            <a:endParaRPr lang="en-US" altLang="zh-CN" sz="2000" dirty="0">
              <a:solidFill>
                <a:srgbClr val="FF0000"/>
              </a:solidFill>
            </a:endParaRPr>
          </a:p>
        </p:txBody>
      </p:sp>
      <p:sp>
        <p:nvSpPr>
          <p:cNvPr id="70682" name="AutoShape 26"/>
          <p:cNvSpPr/>
          <p:nvPr/>
        </p:nvSpPr>
        <p:spPr>
          <a:xfrm>
            <a:off x="3124200" y="4191000"/>
            <a:ext cx="4572000" cy="1828800"/>
          </a:xfrm>
          <a:prstGeom prst="wedgeEllipseCallout">
            <a:avLst>
              <a:gd name="adj1" fmla="val -24722"/>
              <a:gd name="adj2" fmla="val -111894"/>
            </a:avLst>
          </a:prstGeom>
          <a:gradFill rotWithShape="0">
            <a:gsLst>
              <a:gs pos="0">
                <a:srgbClr val="C0C0C0"/>
              </a:gs>
              <a:gs pos="100000">
                <a:srgbClr val="FFFFFF"/>
              </a:gs>
            </a:gsLst>
            <a:lin ang="2700000" scaled="1"/>
            <a:tileRect/>
          </a:gradFill>
          <a:ln w="12700"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The pivot is placed at the right place </a:t>
            </a:r>
            <a:r>
              <a:rPr lang="en-US" altLang="zh-CN" sz="2400" b="1" dirty="0">
                <a:solidFill>
                  <a:schemeClr val="hlink"/>
                </a:solidFill>
              </a:rPr>
              <a:t>once and for all</a:t>
            </a:r>
            <a:r>
              <a:rPr lang="en-US" altLang="zh-CN" sz="2400" b="1" dirty="0"/>
              <a:t>.</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wipe(left)">
                                      <p:cBhvr>
                                        <p:cTn id="7" dur="500"/>
                                        <p:tgtEl>
                                          <p:spTgt spid="70660"/>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61"/>
                                        </p:tgtEl>
                                        <p:attrNameLst>
                                          <p:attrName>style.visibility</p:attrName>
                                        </p:attrNameLst>
                                      </p:cBhvr>
                                      <p:to>
                                        <p:strVal val="visible"/>
                                      </p:to>
                                    </p:set>
                                    <p:animEffect transition="in" filter="wipe(left)">
                                      <p:cBhvr>
                                        <p:cTn id="12" dur="500"/>
                                        <p:tgtEl>
                                          <p:spTgt spid="706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62"/>
                                        </p:tgtEl>
                                        <p:attrNameLst>
                                          <p:attrName>style.visibility</p:attrName>
                                        </p:attrNameLst>
                                      </p:cBhvr>
                                      <p:to>
                                        <p:strVal val="visible"/>
                                      </p:to>
                                    </p:set>
                                    <p:animEffect transition="in" filter="wipe(left)">
                                      <p:cBhvr>
                                        <p:cTn id="17" dur="500"/>
                                        <p:tgtEl>
                                          <p:spTgt spid="706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0663"/>
                                        </p:tgtEl>
                                        <p:attrNameLst>
                                          <p:attrName>style.visibility</p:attrName>
                                        </p:attrNameLst>
                                      </p:cBhvr>
                                      <p:to>
                                        <p:strVal val="visible"/>
                                      </p:to>
                                    </p:set>
                                    <p:animEffect transition="in" filter="wipe(up)">
                                      <p:cBhvr>
                                        <p:cTn id="22" dur="500"/>
                                        <p:tgtEl>
                                          <p:spTgt spid="70663"/>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70664"/>
                                        </p:tgtEl>
                                        <p:attrNameLst>
                                          <p:attrName>style.visibility</p:attrName>
                                        </p:attrNameLst>
                                      </p:cBhvr>
                                      <p:to>
                                        <p:strVal val="visible"/>
                                      </p:to>
                                    </p:set>
                                    <p:anim calcmode="lin" valueType="num">
                                      <p:cBhvr>
                                        <p:cTn id="27" dur="500" fill="hold"/>
                                        <p:tgtEl>
                                          <p:spTgt spid="70664"/>
                                        </p:tgtEl>
                                        <p:attrNameLst>
                                          <p:attrName>ppt_w</p:attrName>
                                        </p:attrNameLst>
                                      </p:cBhvr>
                                      <p:tavLst>
                                        <p:tav tm="0">
                                          <p:val>
                                            <p:fltVal val="0.000000"/>
                                          </p:val>
                                        </p:tav>
                                        <p:tav tm="100000">
                                          <p:val>
                                            <p:strVal val="#ppt_w"/>
                                          </p:val>
                                        </p:tav>
                                      </p:tavLst>
                                    </p:anim>
                                    <p:anim calcmode="lin" valueType="num">
                                      <p:cBhvr>
                                        <p:cTn id="28" dur="500" fill="hold"/>
                                        <p:tgtEl>
                                          <p:spTgt spid="70664"/>
                                        </p:tgtEl>
                                        <p:attrNameLst>
                                          <p:attrName>ppt_h</p:attrName>
                                        </p:attrNameLst>
                                      </p:cBhvr>
                                      <p:tavLst>
                                        <p:tav tm="0">
                                          <p:val>
                                            <p:fltVal val="0.00000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32" fill="hold" grpId="0" nodeType="clickEffect">
                                  <p:stCondLst>
                                    <p:cond delay="0"/>
                                  </p:stCondLst>
                                  <p:childTnLst>
                                    <p:set>
                                      <p:cBhvr>
                                        <p:cTn id="32" dur="1" fill="hold">
                                          <p:stCondLst>
                                            <p:cond delay="0"/>
                                          </p:stCondLst>
                                        </p:cTn>
                                        <p:tgtEl>
                                          <p:spTgt spid="70665"/>
                                        </p:tgtEl>
                                        <p:attrNameLst>
                                          <p:attrName>style.visibility</p:attrName>
                                        </p:attrNameLst>
                                      </p:cBhvr>
                                      <p:to>
                                        <p:strVal val="visible"/>
                                      </p:to>
                                    </p:set>
                                    <p:anim calcmode="lin" valueType="num">
                                      <p:cBhvr>
                                        <p:cTn id="33" dur="500" fill="hold"/>
                                        <p:tgtEl>
                                          <p:spTgt spid="70665"/>
                                        </p:tgtEl>
                                        <p:attrNameLst>
                                          <p:attrName>ppt_w</p:attrName>
                                        </p:attrNameLst>
                                      </p:cBhvr>
                                      <p:tavLst>
                                        <p:tav tm="0">
                                          <p:val>
                                            <p:strVal val="4*#ppt_w"/>
                                          </p:val>
                                        </p:tav>
                                        <p:tav tm="100000">
                                          <p:val>
                                            <p:strVal val="#ppt_w"/>
                                          </p:val>
                                        </p:tav>
                                      </p:tavLst>
                                    </p:anim>
                                    <p:anim calcmode="lin" valueType="num">
                                      <p:cBhvr>
                                        <p:cTn id="34" dur="500" fill="hold"/>
                                        <p:tgtEl>
                                          <p:spTgt spid="70665"/>
                                        </p:tgtEl>
                                        <p:attrNameLst>
                                          <p:attrName>ppt_h</p:attrName>
                                        </p:attrNameLst>
                                      </p:cBhvr>
                                      <p:tavLst>
                                        <p:tav tm="0">
                                          <p:val>
                                            <p:strVal val="4*#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70666"/>
                                        </p:tgtEl>
                                        <p:attrNameLst>
                                          <p:attrName>style.visibility</p:attrName>
                                        </p:attrNameLst>
                                      </p:cBhvr>
                                      <p:to>
                                        <p:strVal val="visible"/>
                                      </p:to>
                                    </p:set>
                                    <p:anim calcmode="lin" valueType="num">
                                      <p:cBhvr>
                                        <p:cTn id="39" dur="500" fill="hold"/>
                                        <p:tgtEl>
                                          <p:spTgt spid="70666"/>
                                        </p:tgtEl>
                                        <p:attrNameLst>
                                          <p:attrName>ppt_x</p:attrName>
                                        </p:attrNameLst>
                                      </p:cBhvr>
                                      <p:tavLst>
                                        <p:tav tm="0">
                                          <p:val>
                                            <p:strVal val="#ppt_x-#ppt_w/2"/>
                                          </p:val>
                                        </p:tav>
                                        <p:tav tm="100000">
                                          <p:val>
                                            <p:strVal val="#ppt_x"/>
                                          </p:val>
                                        </p:tav>
                                      </p:tavLst>
                                    </p:anim>
                                    <p:anim calcmode="lin" valueType="num">
                                      <p:cBhvr>
                                        <p:cTn id="40" dur="500" fill="hold"/>
                                        <p:tgtEl>
                                          <p:spTgt spid="70666"/>
                                        </p:tgtEl>
                                        <p:attrNameLst>
                                          <p:attrName>ppt_y</p:attrName>
                                        </p:attrNameLst>
                                      </p:cBhvr>
                                      <p:tavLst>
                                        <p:tav tm="0">
                                          <p:val>
                                            <p:strVal val="#ppt_y"/>
                                          </p:val>
                                        </p:tav>
                                        <p:tav tm="100000">
                                          <p:val>
                                            <p:strVal val="#ppt_y"/>
                                          </p:val>
                                        </p:tav>
                                      </p:tavLst>
                                    </p:anim>
                                    <p:anim calcmode="lin" valueType="num">
                                      <p:cBhvr>
                                        <p:cTn id="41" dur="500" fill="hold"/>
                                        <p:tgtEl>
                                          <p:spTgt spid="70666"/>
                                        </p:tgtEl>
                                        <p:attrNameLst>
                                          <p:attrName>ppt_w</p:attrName>
                                        </p:attrNameLst>
                                      </p:cBhvr>
                                      <p:tavLst>
                                        <p:tav tm="0">
                                          <p:val>
                                            <p:fltVal val="0.000000"/>
                                          </p:val>
                                        </p:tav>
                                        <p:tav tm="100000">
                                          <p:val>
                                            <p:strVal val="#ppt_w"/>
                                          </p:val>
                                        </p:tav>
                                      </p:tavLst>
                                    </p:anim>
                                    <p:anim calcmode="lin" valueType="num">
                                      <p:cBhvr>
                                        <p:cTn id="42" dur="500" fill="hold"/>
                                        <p:tgtEl>
                                          <p:spTgt spid="70666"/>
                                        </p:tgtEl>
                                        <p:attrNameLst>
                                          <p:attrName>ppt_h</p:attrName>
                                        </p:attrNameLst>
                                      </p:cBhvr>
                                      <p:tavLst>
                                        <p:tav tm="0">
                                          <p:val>
                                            <p:strVal val="#ppt_h"/>
                                          </p:val>
                                        </p:tav>
                                        <p:tav tm="100000">
                                          <p:val>
                                            <p:strVal val="#ppt_h"/>
                                          </p:val>
                                        </p:tav>
                                      </p:tavLst>
                                    </p:anim>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70667"/>
                                        </p:tgtEl>
                                        <p:attrNameLst>
                                          <p:attrName>style.visibility</p:attrName>
                                        </p:attrNameLst>
                                      </p:cBhvr>
                                      <p:to>
                                        <p:strVal val="visible"/>
                                      </p:to>
                                    </p:set>
                                    <p:animEffect transition="in" filter="wipe(left)">
                                      <p:cBhvr>
                                        <p:cTn id="46" dur="500"/>
                                        <p:tgtEl>
                                          <p:spTgt spid="70667"/>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nodeType="clickEffect">
                                  <p:stCondLst>
                                    <p:cond delay="0"/>
                                  </p:stCondLst>
                                  <p:childTnLst>
                                    <p:set>
                                      <p:cBhvr>
                                        <p:cTn id="50" dur="1" fill="hold">
                                          <p:stCondLst>
                                            <p:cond delay="0"/>
                                          </p:stCondLst>
                                        </p:cTn>
                                        <p:tgtEl>
                                          <p:spTgt spid="70675"/>
                                        </p:tgtEl>
                                        <p:attrNameLst>
                                          <p:attrName>style.visibility</p:attrName>
                                        </p:attrNameLst>
                                      </p:cBhvr>
                                      <p:to>
                                        <p:strVal val="visible"/>
                                      </p:to>
                                    </p:set>
                                    <p:anim calcmode="lin" valueType="num">
                                      <p:cBhvr>
                                        <p:cTn id="51" dur="500" fill="hold"/>
                                        <p:tgtEl>
                                          <p:spTgt spid="70675"/>
                                        </p:tgtEl>
                                        <p:attrNameLst>
                                          <p:attrName>ppt_x</p:attrName>
                                        </p:attrNameLst>
                                      </p:cBhvr>
                                      <p:tavLst>
                                        <p:tav tm="0">
                                          <p:val>
                                            <p:strVal val="#ppt_x-#ppt_w/2"/>
                                          </p:val>
                                        </p:tav>
                                        <p:tav tm="100000">
                                          <p:val>
                                            <p:strVal val="#ppt_x"/>
                                          </p:val>
                                        </p:tav>
                                      </p:tavLst>
                                    </p:anim>
                                    <p:anim calcmode="lin" valueType="num">
                                      <p:cBhvr>
                                        <p:cTn id="52" dur="500" fill="hold"/>
                                        <p:tgtEl>
                                          <p:spTgt spid="70675"/>
                                        </p:tgtEl>
                                        <p:attrNameLst>
                                          <p:attrName>ppt_y</p:attrName>
                                        </p:attrNameLst>
                                      </p:cBhvr>
                                      <p:tavLst>
                                        <p:tav tm="0">
                                          <p:val>
                                            <p:strVal val="#ppt_y"/>
                                          </p:val>
                                        </p:tav>
                                        <p:tav tm="100000">
                                          <p:val>
                                            <p:strVal val="#ppt_y"/>
                                          </p:val>
                                        </p:tav>
                                      </p:tavLst>
                                    </p:anim>
                                    <p:anim calcmode="lin" valueType="num">
                                      <p:cBhvr>
                                        <p:cTn id="53" dur="500" fill="hold"/>
                                        <p:tgtEl>
                                          <p:spTgt spid="70675"/>
                                        </p:tgtEl>
                                        <p:attrNameLst>
                                          <p:attrName>ppt_w</p:attrName>
                                        </p:attrNameLst>
                                      </p:cBhvr>
                                      <p:tavLst>
                                        <p:tav tm="0">
                                          <p:val>
                                            <p:fltVal val="0.000000"/>
                                          </p:val>
                                        </p:tav>
                                        <p:tav tm="100000">
                                          <p:val>
                                            <p:strVal val="#ppt_w"/>
                                          </p:val>
                                        </p:tav>
                                      </p:tavLst>
                                    </p:anim>
                                    <p:anim calcmode="lin" valueType="num">
                                      <p:cBhvr>
                                        <p:cTn id="54" dur="500" fill="hold"/>
                                        <p:tgtEl>
                                          <p:spTgt spid="70675"/>
                                        </p:tgtEl>
                                        <p:attrNameLst>
                                          <p:attrName>ppt_h</p:attrName>
                                        </p:attrNameLst>
                                      </p:cBhvr>
                                      <p:tavLst>
                                        <p:tav tm="0">
                                          <p:val>
                                            <p:strVal val="#ppt_h"/>
                                          </p:val>
                                        </p:tav>
                                        <p:tav tm="100000">
                                          <p:val>
                                            <p:strVal val="#ppt_h"/>
                                          </p:val>
                                        </p:tav>
                                      </p:tavLst>
                                    </p:anim>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70671"/>
                                        </p:tgtEl>
                                        <p:attrNameLst>
                                          <p:attrName>style.visibility</p:attrName>
                                        </p:attrNameLst>
                                      </p:cBhvr>
                                      <p:to>
                                        <p:strVal val="visible"/>
                                      </p:to>
                                    </p:set>
                                    <p:animEffect transition="in" filter="wipe(left)">
                                      <p:cBhvr>
                                        <p:cTn id="58" dur="500"/>
                                        <p:tgtEl>
                                          <p:spTgt spid="70671"/>
                                        </p:tgtEl>
                                      </p:cBhvr>
                                    </p:animEffect>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nodeType="clickEffect">
                                  <p:stCondLst>
                                    <p:cond delay="0"/>
                                  </p:stCondLst>
                                  <p:childTnLst>
                                    <p:set>
                                      <p:cBhvr>
                                        <p:cTn id="62" dur="1" fill="hold">
                                          <p:stCondLst>
                                            <p:cond delay="0"/>
                                          </p:stCondLst>
                                        </p:cTn>
                                        <p:tgtEl>
                                          <p:spTgt spid="70677"/>
                                        </p:tgtEl>
                                        <p:attrNameLst>
                                          <p:attrName>style.visibility</p:attrName>
                                        </p:attrNameLst>
                                      </p:cBhvr>
                                      <p:to>
                                        <p:strVal val="visible"/>
                                      </p:to>
                                    </p:set>
                                    <p:anim calcmode="lin" valueType="num">
                                      <p:cBhvr>
                                        <p:cTn id="63" dur="500" fill="hold"/>
                                        <p:tgtEl>
                                          <p:spTgt spid="70677"/>
                                        </p:tgtEl>
                                        <p:attrNameLst>
                                          <p:attrName>ppt_x</p:attrName>
                                        </p:attrNameLst>
                                      </p:cBhvr>
                                      <p:tavLst>
                                        <p:tav tm="0">
                                          <p:val>
                                            <p:strVal val="#ppt_x-#ppt_w/2"/>
                                          </p:val>
                                        </p:tav>
                                        <p:tav tm="100000">
                                          <p:val>
                                            <p:strVal val="#ppt_x"/>
                                          </p:val>
                                        </p:tav>
                                      </p:tavLst>
                                    </p:anim>
                                    <p:anim calcmode="lin" valueType="num">
                                      <p:cBhvr>
                                        <p:cTn id="64" dur="500" fill="hold"/>
                                        <p:tgtEl>
                                          <p:spTgt spid="70677"/>
                                        </p:tgtEl>
                                        <p:attrNameLst>
                                          <p:attrName>ppt_y</p:attrName>
                                        </p:attrNameLst>
                                      </p:cBhvr>
                                      <p:tavLst>
                                        <p:tav tm="0">
                                          <p:val>
                                            <p:strVal val="#ppt_y"/>
                                          </p:val>
                                        </p:tav>
                                        <p:tav tm="100000">
                                          <p:val>
                                            <p:strVal val="#ppt_y"/>
                                          </p:val>
                                        </p:tav>
                                      </p:tavLst>
                                    </p:anim>
                                    <p:anim calcmode="lin" valueType="num">
                                      <p:cBhvr>
                                        <p:cTn id="65" dur="500" fill="hold"/>
                                        <p:tgtEl>
                                          <p:spTgt spid="70677"/>
                                        </p:tgtEl>
                                        <p:attrNameLst>
                                          <p:attrName>ppt_w</p:attrName>
                                        </p:attrNameLst>
                                      </p:cBhvr>
                                      <p:tavLst>
                                        <p:tav tm="0">
                                          <p:val>
                                            <p:fltVal val="0.000000"/>
                                          </p:val>
                                        </p:tav>
                                        <p:tav tm="100000">
                                          <p:val>
                                            <p:strVal val="#ppt_w"/>
                                          </p:val>
                                        </p:tav>
                                      </p:tavLst>
                                    </p:anim>
                                    <p:anim calcmode="lin" valueType="num">
                                      <p:cBhvr>
                                        <p:cTn id="66" dur="500" fill="hold"/>
                                        <p:tgtEl>
                                          <p:spTgt spid="70677"/>
                                        </p:tgtEl>
                                        <p:attrNameLst>
                                          <p:attrName>ppt_h</p:attrName>
                                        </p:attrNameLst>
                                      </p:cBhvr>
                                      <p:tavLst>
                                        <p:tav tm="0">
                                          <p:val>
                                            <p:strVal val="#ppt_h"/>
                                          </p:val>
                                        </p:tav>
                                        <p:tav tm="100000">
                                          <p:val>
                                            <p:strVal val="#ppt_h"/>
                                          </p:val>
                                        </p:tav>
                                      </p:tavLst>
                                    </p:anim>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70676"/>
                                        </p:tgtEl>
                                        <p:attrNameLst>
                                          <p:attrName>style.visibility</p:attrName>
                                        </p:attrNameLst>
                                      </p:cBhvr>
                                      <p:to>
                                        <p:strVal val="visible"/>
                                      </p:to>
                                    </p:set>
                                    <p:animEffect transition="in" filter="wipe(left)">
                                      <p:cBhvr>
                                        <p:cTn id="70" dur="500"/>
                                        <p:tgtEl>
                                          <p:spTgt spid="70676"/>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grpId="0" nodeType="clickEffect">
                                  <p:stCondLst>
                                    <p:cond delay="0"/>
                                  </p:stCondLst>
                                  <p:childTnLst>
                                    <p:set>
                                      <p:cBhvr>
                                        <p:cTn id="74" dur="1" fill="hold">
                                          <p:stCondLst>
                                            <p:cond delay="0"/>
                                          </p:stCondLst>
                                        </p:cTn>
                                        <p:tgtEl>
                                          <p:spTgt spid="70678"/>
                                        </p:tgtEl>
                                        <p:attrNameLst>
                                          <p:attrName>style.visibility</p:attrName>
                                        </p:attrNameLst>
                                      </p:cBhvr>
                                      <p:to>
                                        <p:strVal val="visible"/>
                                      </p:to>
                                    </p:set>
                                    <p:anim calcmode="lin" valueType="num">
                                      <p:cBhvr>
                                        <p:cTn id="75" dur="500" fill="hold"/>
                                        <p:tgtEl>
                                          <p:spTgt spid="70678"/>
                                        </p:tgtEl>
                                        <p:attrNameLst>
                                          <p:attrName>ppt_w</p:attrName>
                                        </p:attrNameLst>
                                      </p:cBhvr>
                                      <p:tavLst>
                                        <p:tav tm="0">
                                          <p:val>
                                            <p:fltVal val="0.000000"/>
                                          </p:val>
                                        </p:tav>
                                        <p:tav tm="100000">
                                          <p:val>
                                            <p:strVal val="#ppt_w"/>
                                          </p:val>
                                        </p:tav>
                                      </p:tavLst>
                                    </p:anim>
                                    <p:anim calcmode="lin" valueType="num">
                                      <p:cBhvr>
                                        <p:cTn id="76" dur="500" fill="hold"/>
                                        <p:tgtEl>
                                          <p:spTgt spid="70678"/>
                                        </p:tgtEl>
                                        <p:attrNameLst>
                                          <p:attrName>ppt_h</p:attrName>
                                        </p:attrNameLst>
                                      </p:cBhvr>
                                      <p:tavLst>
                                        <p:tav tm="0">
                                          <p:val>
                                            <p:fltVal val="0.00000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grpId="0" nodeType="clickEffect">
                                  <p:stCondLst>
                                    <p:cond delay="0"/>
                                  </p:stCondLst>
                                  <p:childTnLst>
                                    <p:set>
                                      <p:cBhvr>
                                        <p:cTn id="80" dur="1" fill="hold">
                                          <p:stCondLst>
                                            <p:cond delay="0"/>
                                          </p:stCondLst>
                                        </p:cTn>
                                        <p:tgtEl>
                                          <p:spTgt spid="70679"/>
                                        </p:tgtEl>
                                        <p:attrNameLst>
                                          <p:attrName>style.visibility</p:attrName>
                                        </p:attrNameLst>
                                      </p:cBhvr>
                                      <p:to>
                                        <p:strVal val="visible"/>
                                      </p:to>
                                    </p:set>
                                    <p:anim calcmode="lin" valueType="num">
                                      <p:cBhvr>
                                        <p:cTn id="81" dur="500" fill="hold"/>
                                        <p:tgtEl>
                                          <p:spTgt spid="70679"/>
                                        </p:tgtEl>
                                        <p:attrNameLst>
                                          <p:attrName>ppt_w</p:attrName>
                                        </p:attrNameLst>
                                      </p:cBhvr>
                                      <p:tavLst>
                                        <p:tav tm="0">
                                          <p:val>
                                            <p:fltVal val="0.000000"/>
                                          </p:val>
                                        </p:tav>
                                        <p:tav tm="100000">
                                          <p:val>
                                            <p:strVal val="#ppt_w"/>
                                          </p:val>
                                        </p:tav>
                                      </p:tavLst>
                                    </p:anim>
                                    <p:anim calcmode="lin" valueType="num">
                                      <p:cBhvr>
                                        <p:cTn id="82" dur="500" fill="hold"/>
                                        <p:tgtEl>
                                          <p:spTgt spid="70679"/>
                                        </p:tgtEl>
                                        <p:attrNameLst>
                                          <p:attrName>ppt_h</p:attrName>
                                        </p:attrNameLst>
                                      </p:cBhvr>
                                      <p:tavLst>
                                        <p:tav tm="0">
                                          <p:val>
                                            <p:fltVal val="0.00000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70682"/>
                                        </p:tgtEl>
                                        <p:attrNameLst>
                                          <p:attrName>style.visibility</p:attrName>
                                        </p:attrNameLst>
                                      </p:cBhvr>
                                      <p:to>
                                        <p:strVal val="visible"/>
                                      </p:to>
                                    </p:set>
                                    <p:animEffect transition="in" filter="wipe(up)">
                                      <p:cBhvr>
                                        <p:cTn id="87" dur="500"/>
                                        <p:tgtEl>
                                          <p:spTgt spid="70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0661" grpId="0"/>
      <p:bldP spid="70662" grpId="0"/>
      <p:bldP spid="70663" grpId="0" animBg="1"/>
      <p:bldP spid="70664" grpId="0" animBg="1"/>
      <p:bldP spid="70665" grpId="0" animBg="1"/>
      <p:bldP spid="70676" grpId="0" animBg="1"/>
      <p:bldP spid="70678" grpId="0"/>
      <p:bldP spid="70679" grpId="0"/>
      <p:bldP spid="706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ext Box 4"/>
          <p:cNvSpPr txBox="1"/>
          <p:nvPr/>
        </p:nvSpPr>
        <p:spPr>
          <a:xfrm>
            <a:off x="7162800" y="0"/>
            <a:ext cx="19748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§7  Quicksort </a:t>
            </a:r>
            <a:endParaRPr lang="en-US" altLang="zh-CN" sz="1800" b="1" dirty="0">
              <a:sym typeface="Webdings" panose="05030102010509060703" pitchFamily="18" charset="2"/>
            </a:endParaRPr>
          </a:p>
        </p:txBody>
      </p:sp>
      <p:sp>
        <p:nvSpPr>
          <p:cNvPr id="72709" name="Rectangle 5"/>
          <p:cNvSpPr/>
          <p:nvPr/>
        </p:nvSpPr>
        <p:spPr>
          <a:xfrm>
            <a:off x="457200" y="228600"/>
            <a:ext cx="36576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ea typeface="MS Hei" pitchFamily="49" charset="-122"/>
                <a:sym typeface="Wingdings" panose="05000000000000000000" pitchFamily="2" charset="2"/>
              </a:rPr>
              <a:t>2.  Partitioning Strategy</a:t>
            </a:r>
            <a:endParaRPr lang="en-US" altLang="zh-CN" sz="2400" b="1" dirty="0">
              <a:ea typeface="MS Hei" pitchFamily="49" charset="-122"/>
            </a:endParaRPr>
          </a:p>
        </p:txBody>
      </p:sp>
      <p:grpSp>
        <p:nvGrpSpPr>
          <p:cNvPr id="72710" name="Group 6"/>
          <p:cNvGrpSpPr/>
          <p:nvPr/>
        </p:nvGrpSpPr>
        <p:grpSpPr>
          <a:xfrm>
            <a:off x="914400" y="1371600"/>
            <a:ext cx="6858000" cy="457200"/>
            <a:chOff x="576" y="864"/>
            <a:chExt cx="4320" cy="288"/>
          </a:xfrm>
        </p:grpSpPr>
        <p:sp>
          <p:nvSpPr>
            <p:cNvPr id="43056" name="Rectangle 7"/>
            <p:cNvSpPr/>
            <p:nvPr/>
          </p:nvSpPr>
          <p:spPr>
            <a:xfrm>
              <a:off x="576" y="864"/>
              <a:ext cx="432"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8</a:t>
              </a:r>
              <a:endParaRPr lang="en-US" altLang="zh-CN" sz="2400" b="1" dirty="0"/>
            </a:p>
          </p:txBody>
        </p:sp>
        <p:sp>
          <p:nvSpPr>
            <p:cNvPr id="43057" name="Rectangle 8"/>
            <p:cNvSpPr/>
            <p:nvPr/>
          </p:nvSpPr>
          <p:spPr>
            <a:xfrm>
              <a:off x="1008" y="864"/>
              <a:ext cx="432"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1</a:t>
              </a:r>
              <a:endParaRPr lang="en-US" altLang="zh-CN" sz="2400" b="1" dirty="0"/>
            </a:p>
          </p:txBody>
        </p:sp>
        <p:sp>
          <p:nvSpPr>
            <p:cNvPr id="43058" name="Rectangle 9"/>
            <p:cNvSpPr/>
            <p:nvPr/>
          </p:nvSpPr>
          <p:spPr>
            <a:xfrm>
              <a:off x="1440" y="864"/>
              <a:ext cx="432"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4</a:t>
              </a:r>
              <a:endParaRPr lang="en-US" altLang="zh-CN" sz="2400" b="1" dirty="0"/>
            </a:p>
          </p:txBody>
        </p:sp>
        <p:sp>
          <p:nvSpPr>
            <p:cNvPr id="43059" name="Rectangle 10"/>
            <p:cNvSpPr/>
            <p:nvPr/>
          </p:nvSpPr>
          <p:spPr>
            <a:xfrm>
              <a:off x="1872" y="864"/>
              <a:ext cx="432"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9</a:t>
              </a:r>
              <a:endParaRPr lang="en-US" altLang="zh-CN" sz="2400" b="1" dirty="0"/>
            </a:p>
          </p:txBody>
        </p:sp>
        <p:sp>
          <p:nvSpPr>
            <p:cNvPr id="43060" name="Rectangle 11"/>
            <p:cNvSpPr/>
            <p:nvPr/>
          </p:nvSpPr>
          <p:spPr>
            <a:xfrm>
              <a:off x="2304" y="864"/>
              <a:ext cx="432"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sp>
          <p:nvSpPr>
            <p:cNvPr id="43061" name="Rectangle 12"/>
            <p:cNvSpPr/>
            <p:nvPr/>
          </p:nvSpPr>
          <p:spPr>
            <a:xfrm>
              <a:off x="2736" y="864"/>
              <a:ext cx="432"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3</a:t>
              </a:r>
              <a:endParaRPr lang="en-US" altLang="zh-CN" sz="2400" b="1" dirty="0"/>
            </a:p>
          </p:txBody>
        </p:sp>
        <p:sp>
          <p:nvSpPr>
            <p:cNvPr id="43062" name="Rectangle 13"/>
            <p:cNvSpPr/>
            <p:nvPr/>
          </p:nvSpPr>
          <p:spPr>
            <a:xfrm>
              <a:off x="3168" y="864"/>
              <a:ext cx="432"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5</a:t>
              </a:r>
              <a:endParaRPr lang="en-US" altLang="zh-CN" sz="2400" b="1" dirty="0"/>
            </a:p>
          </p:txBody>
        </p:sp>
        <p:sp>
          <p:nvSpPr>
            <p:cNvPr id="43063" name="Rectangle 14"/>
            <p:cNvSpPr/>
            <p:nvPr/>
          </p:nvSpPr>
          <p:spPr>
            <a:xfrm>
              <a:off x="3600" y="864"/>
              <a:ext cx="432"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2</a:t>
              </a:r>
              <a:endParaRPr lang="en-US" altLang="zh-CN" sz="2400" b="1" dirty="0"/>
            </a:p>
          </p:txBody>
        </p:sp>
        <p:sp>
          <p:nvSpPr>
            <p:cNvPr id="43064" name="Rectangle 15"/>
            <p:cNvSpPr/>
            <p:nvPr/>
          </p:nvSpPr>
          <p:spPr>
            <a:xfrm>
              <a:off x="4032" y="864"/>
              <a:ext cx="432"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7</a:t>
              </a:r>
              <a:endParaRPr lang="en-US" altLang="zh-CN" sz="2400" b="1" dirty="0"/>
            </a:p>
          </p:txBody>
        </p:sp>
        <p:sp>
          <p:nvSpPr>
            <p:cNvPr id="43065" name="Rectangle 16"/>
            <p:cNvSpPr/>
            <p:nvPr/>
          </p:nvSpPr>
          <p:spPr>
            <a:xfrm>
              <a:off x="4464" y="864"/>
              <a:ext cx="432"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0000"/>
                  </a:solidFill>
                </a:rPr>
                <a:t>6</a:t>
              </a:r>
              <a:endParaRPr lang="en-US" altLang="zh-CN" sz="2400" b="1" dirty="0">
                <a:solidFill>
                  <a:srgbClr val="FF0000"/>
                </a:solidFill>
              </a:endParaRPr>
            </a:p>
          </p:txBody>
        </p:sp>
      </p:grpSp>
      <p:grpSp>
        <p:nvGrpSpPr>
          <p:cNvPr id="72721" name="Group 17"/>
          <p:cNvGrpSpPr/>
          <p:nvPr/>
        </p:nvGrpSpPr>
        <p:grpSpPr>
          <a:xfrm>
            <a:off x="2971800" y="1371600"/>
            <a:ext cx="2743200" cy="457200"/>
            <a:chOff x="1920" y="3360"/>
            <a:chExt cx="1728" cy="288"/>
          </a:xfrm>
        </p:grpSpPr>
        <p:sp>
          <p:nvSpPr>
            <p:cNvPr id="43054" name="Rectangle 18"/>
            <p:cNvSpPr/>
            <p:nvPr/>
          </p:nvSpPr>
          <p:spPr>
            <a:xfrm>
              <a:off x="1920" y="3360"/>
              <a:ext cx="432" cy="288"/>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990099"/>
                  </a:solidFill>
                </a:rPr>
                <a:t>5</a:t>
              </a:r>
              <a:endParaRPr lang="en-US" altLang="zh-CN" sz="2400" b="1" dirty="0">
                <a:solidFill>
                  <a:srgbClr val="990099"/>
                </a:solidFill>
              </a:endParaRPr>
            </a:p>
          </p:txBody>
        </p:sp>
        <p:sp>
          <p:nvSpPr>
            <p:cNvPr id="43055" name="Rectangle 19"/>
            <p:cNvSpPr/>
            <p:nvPr/>
          </p:nvSpPr>
          <p:spPr>
            <a:xfrm>
              <a:off x="3216" y="3360"/>
              <a:ext cx="432" cy="288"/>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990099"/>
                  </a:solidFill>
                </a:rPr>
                <a:t>9</a:t>
              </a:r>
              <a:endParaRPr lang="en-US" altLang="zh-CN" sz="2400" b="1" dirty="0">
                <a:solidFill>
                  <a:srgbClr val="990099"/>
                </a:solidFill>
              </a:endParaRPr>
            </a:p>
          </p:txBody>
        </p:sp>
      </p:grpSp>
      <p:grpSp>
        <p:nvGrpSpPr>
          <p:cNvPr id="72724" name="Group 20"/>
          <p:cNvGrpSpPr/>
          <p:nvPr/>
        </p:nvGrpSpPr>
        <p:grpSpPr>
          <a:xfrm>
            <a:off x="914400" y="1371600"/>
            <a:ext cx="5486400" cy="457200"/>
            <a:chOff x="624" y="3312"/>
            <a:chExt cx="3456" cy="288"/>
          </a:xfrm>
        </p:grpSpPr>
        <p:sp>
          <p:nvSpPr>
            <p:cNvPr id="43052" name="Rectangle 21"/>
            <p:cNvSpPr/>
            <p:nvPr/>
          </p:nvSpPr>
          <p:spPr>
            <a:xfrm>
              <a:off x="624" y="3312"/>
              <a:ext cx="432" cy="288"/>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990099"/>
                  </a:solidFill>
                </a:rPr>
                <a:t>2</a:t>
              </a:r>
              <a:endParaRPr lang="en-US" altLang="zh-CN" sz="2400" b="1" dirty="0">
                <a:solidFill>
                  <a:srgbClr val="990099"/>
                </a:solidFill>
              </a:endParaRPr>
            </a:p>
          </p:txBody>
        </p:sp>
        <p:sp>
          <p:nvSpPr>
            <p:cNvPr id="43053" name="Rectangle 22"/>
            <p:cNvSpPr/>
            <p:nvPr/>
          </p:nvSpPr>
          <p:spPr>
            <a:xfrm>
              <a:off x="3648" y="3312"/>
              <a:ext cx="432" cy="288"/>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990099"/>
                  </a:solidFill>
                </a:rPr>
                <a:t>8</a:t>
              </a:r>
              <a:endParaRPr lang="en-US" altLang="zh-CN" sz="2400" b="1" dirty="0">
                <a:solidFill>
                  <a:srgbClr val="990099"/>
                </a:solidFill>
              </a:endParaRPr>
            </a:p>
          </p:txBody>
        </p:sp>
      </p:grpSp>
      <p:grpSp>
        <p:nvGrpSpPr>
          <p:cNvPr id="72727" name="Group 23"/>
          <p:cNvGrpSpPr/>
          <p:nvPr/>
        </p:nvGrpSpPr>
        <p:grpSpPr>
          <a:xfrm>
            <a:off x="5029200" y="1371600"/>
            <a:ext cx="2743200" cy="457200"/>
            <a:chOff x="3216" y="3360"/>
            <a:chExt cx="1728" cy="288"/>
          </a:xfrm>
        </p:grpSpPr>
        <p:sp>
          <p:nvSpPr>
            <p:cNvPr id="43050" name="Rectangle 24"/>
            <p:cNvSpPr/>
            <p:nvPr/>
          </p:nvSpPr>
          <p:spPr>
            <a:xfrm>
              <a:off x="3216" y="3360"/>
              <a:ext cx="432" cy="288"/>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0000"/>
                  </a:solidFill>
                </a:rPr>
                <a:t>6</a:t>
              </a:r>
              <a:endParaRPr lang="en-US" altLang="zh-CN" sz="2400" b="1" dirty="0">
                <a:solidFill>
                  <a:srgbClr val="FF0000"/>
                </a:solidFill>
              </a:endParaRPr>
            </a:p>
          </p:txBody>
        </p:sp>
        <p:sp>
          <p:nvSpPr>
            <p:cNvPr id="43051" name="Rectangle 25"/>
            <p:cNvSpPr/>
            <p:nvPr/>
          </p:nvSpPr>
          <p:spPr>
            <a:xfrm>
              <a:off x="4512" y="3360"/>
              <a:ext cx="432" cy="288"/>
            </a:xfrm>
            <a:prstGeom prst="rect">
              <a:avLst/>
            </a:prstGeom>
            <a:solidFill>
              <a:schemeClr val="bg1"/>
            </a:solid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990099"/>
                  </a:solidFill>
                </a:rPr>
                <a:t>9</a:t>
              </a:r>
              <a:endParaRPr lang="en-US" altLang="zh-CN" sz="2400" b="1" dirty="0">
                <a:solidFill>
                  <a:srgbClr val="990099"/>
                </a:solidFill>
              </a:endParaRPr>
            </a:p>
          </p:txBody>
        </p:sp>
      </p:grpSp>
      <p:sp>
        <p:nvSpPr>
          <p:cNvPr id="72730" name="AutoShape 26"/>
          <p:cNvSpPr/>
          <p:nvPr/>
        </p:nvSpPr>
        <p:spPr>
          <a:xfrm>
            <a:off x="990600" y="2286000"/>
            <a:ext cx="381000" cy="381000"/>
          </a:xfrm>
          <a:prstGeom prst="wedgeRectCallout">
            <a:avLst>
              <a:gd name="adj1" fmla="val 22083"/>
              <a:gd name="adj2" fmla="val -145417"/>
            </a:avLst>
          </a:prstGeom>
          <a:noFill/>
          <a:ln w="25400" cap="flat" cmpd="sng">
            <a:solidFill>
              <a:schemeClr val="hlink"/>
            </a:solidFill>
            <a:prstDash val="solid"/>
            <a:miter/>
            <a:headEnd type="none" w="med" len="med"/>
            <a:tailEnd type="none" w="med" len="med"/>
          </a:ln>
        </p:spPr>
        <p:txBody>
          <a:bodyPr tIns="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dirty="0">
                <a:solidFill>
                  <a:schemeClr val="hlink"/>
                </a:solidFill>
              </a:rPr>
              <a:t>i</a:t>
            </a:r>
            <a:endParaRPr lang="en-US" altLang="zh-CN" sz="1800" b="1" i="1" dirty="0">
              <a:solidFill>
                <a:schemeClr val="hlink"/>
              </a:solidFill>
            </a:endParaRPr>
          </a:p>
        </p:txBody>
      </p:sp>
      <p:sp>
        <p:nvSpPr>
          <p:cNvPr id="72731" name="AutoShape 27"/>
          <p:cNvSpPr/>
          <p:nvPr/>
        </p:nvSpPr>
        <p:spPr>
          <a:xfrm>
            <a:off x="6553200" y="2286000"/>
            <a:ext cx="381000" cy="381000"/>
          </a:xfrm>
          <a:prstGeom prst="wedgeRectCallout">
            <a:avLst>
              <a:gd name="adj1" fmla="val -12917"/>
              <a:gd name="adj2" fmla="val -154583"/>
            </a:avLst>
          </a:prstGeom>
          <a:noFill/>
          <a:ln w="25400" cap="flat" cmpd="sng">
            <a:solidFill>
              <a:srgbClr val="008000"/>
            </a:solidFill>
            <a:prstDash val="solid"/>
            <a:miter/>
            <a:headEnd type="none" w="med" len="med"/>
            <a:tailEnd type="none" w="med" len="med"/>
          </a:ln>
        </p:spPr>
        <p:txBody>
          <a:bodyPr tIns="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dirty="0">
                <a:solidFill>
                  <a:srgbClr val="009900"/>
                </a:solidFill>
              </a:rPr>
              <a:t>j</a:t>
            </a:r>
            <a:endParaRPr lang="en-US" altLang="zh-CN" sz="1800" b="1" i="1" dirty="0">
              <a:solidFill>
                <a:srgbClr val="009900"/>
              </a:solidFill>
            </a:endParaRPr>
          </a:p>
        </p:txBody>
      </p:sp>
      <p:sp>
        <p:nvSpPr>
          <p:cNvPr id="72732" name="Text Box 28"/>
          <p:cNvSpPr txBox="1"/>
          <p:nvPr/>
        </p:nvSpPr>
        <p:spPr>
          <a:xfrm>
            <a:off x="990600" y="914400"/>
            <a:ext cx="5334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b="1" dirty="0">
                <a:solidFill>
                  <a:srgbClr val="FF0000"/>
                </a:solidFill>
              </a:rPr>
              <a:t>&gt;</a:t>
            </a:r>
            <a:endParaRPr lang="en-US" altLang="zh-CN" sz="2800" b="1" dirty="0">
              <a:solidFill>
                <a:srgbClr val="FF0000"/>
              </a:solidFill>
            </a:endParaRPr>
          </a:p>
        </p:txBody>
      </p:sp>
      <p:sp>
        <p:nvSpPr>
          <p:cNvPr id="72733" name="Text Box 29"/>
          <p:cNvSpPr txBox="1"/>
          <p:nvPr/>
        </p:nvSpPr>
        <p:spPr>
          <a:xfrm>
            <a:off x="6477000" y="914400"/>
            <a:ext cx="5334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b="1" dirty="0"/>
              <a:t>&gt;</a:t>
            </a:r>
            <a:endParaRPr lang="en-US" altLang="zh-CN" sz="2800" b="1" dirty="0"/>
          </a:p>
        </p:txBody>
      </p:sp>
      <p:sp>
        <p:nvSpPr>
          <p:cNvPr id="72734" name="AutoShape 30"/>
          <p:cNvSpPr/>
          <p:nvPr/>
        </p:nvSpPr>
        <p:spPr>
          <a:xfrm>
            <a:off x="5867400" y="2286000"/>
            <a:ext cx="381000" cy="381000"/>
          </a:xfrm>
          <a:prstGeom prst="wedgeRectCallout">
            <a:avLst>
              <a:gd name="adj1" fmla="val 1667"/>
              <a:gd name="adj2" fmla="val -152917"/>
            </a:avLst>
          </a:prstGeom>
          <a:noFill/>
          <a:ln w="25400" cap="flat" cmpd="sng">
            <a:solidFill>
              <a:srgbClr val="008000"/>
            </a:solidFill>
            <a:prstDash val="solid"/>
            <a:miter/>
            <a:headEnd type="none" w="med" len="med"/>
            <a:tailEnd type="none" w="med" len="med"/>
          </a:ln>
        </p:spPr>
        <p:txBody>
          <a:bodyPr tIns="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dirty="0">
                <a:solidFill>
                  <a:srgbClr val="009900"/>
                </a:solidFill>
              </a:rPr>
              <a:t>j</a:t>
            </a:r>
            <a:endParaRPr lang="en-US" altLang="zh-CN" sz="1800" b="1" i="1" dirty="0">
              <a:solidFill>
                <a:srgbClr val="009900"/>
              </a:solidFill>
            </a:endParaRPr>
          </a:p>
        </p:txBody>
      </p:sp>
      <p:sp>
        <p:nvSpPr>
          <p:cNvPr id="72735" name="Rectangle 31"/>
          <p:cNvSpPr/>
          <p:nvPr/>
        </p:nvSpPr>
        <p:spPr>
          <a:xfrm>
            <a:off x="6477000" y="1863725"/>
            <a:ext cx="533400" cy="8382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2736" name="Text Box 32"/>
          <p:cNvSpPr txBox="1"/>
          <p:nvPr/>
        </p:nvSpPr>
        <p:spPr>
          <a:xfrm>
            <a:off x="5791200" y="914400"/>
            <a:ext cx="5334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b="1" dirty="0">
                <a:solidFill>
                  <a:srgbClr val="FF0000"/>
                </a:solidFill>
              </a:rPr>
              <a:t>&lt;</a:t>
            </a:r>
            <a:endParaRPr lang="en-US" altLang="zh-CN" sz="2800" b="1" dirty="0">
              <a:solidFill>
                <a:srgbClr val="FF0000"/>
              </a:solidFill>
            </a:endParaRPr>
          </a:p>
        </p:txBody>
      </p:sp>
      <p:sp>
        <p:nvSpPr>
          <p:cNvPr id="72737" name="AutoShape 33"/>
          <p:cNvSpPr/>
          <p:nvPr/>
        </p:nvSpPr>
        <p:spPr>
          <a:xfrm>
            <a:off x="1676400" y="2362200"/>
            <a:ext cx="3962400" cy="228600"/>
          </a:xfrm>
          <a:prstGeom prst="leftRightArrow">
            <a:avLst>
              <a:gd name="adj1" fmla="val 38888"/>
              <a:gd name="adj2" fmla="val 166672"/>
            </a:avLst>
          </a:prstGeom>
          <a:solidFill>
            <a:schemeClr val="hlink"/>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2738" name="Text Box 34"/>
          <p:cNvSpPr txBox="1"/>
          <p:nvPr/>
        </p:nvSpPr>
        <p:spPr>
          <a:xfrm>
            <a:off x="1676400" y="914400"/>
            <a:ext cx="5334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b="1" dirty="0"/>
              <a:t>&lt;</a:t>
            </a:r>
            <a:endParaRPr lang="en-US" altLang="zh-CN" sz="2800" b="1" dirty="0"/>
          </a:p>
        </p:txBody>
      </p:sp>
      <p:sp>
        <p:nvSpPr>
          <p:cNvPr id="72739" name="Rectangle 35"/>
          <p:cNvSpPr/>
          <p:nvPr/>
        </p:nvSpPr>
        <p:spPr>
          <a:xfrm>
            <a:off x="914400" y="1863725"/>
            <a:ext cx="533400" cy="8382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2740" name="AutoShape 36"/>
          <p:cNvSpPr/>
          <p:nvPr/>
        </p:nvSpPr>
        <p:spPr>
          <a:xfrm>
            <a:off x="1752600" y="2286000"/>
            <a:ext cx="381000" cy="381000"/>
          </a:xfrm>
          <a:prstGeom prst="wedgeRectCallout">
            <a:avLst>
              <a:gd name="adj1" fmla="val -9167"/>
              <a:gd name="adj2" fmla="val -157500"/>
            </a:avLst>
          </a:prstGeom>
          <a:noFill/>
          <a:ln w="25400" cap="flat" cmpd="sng">
            <a:solidFill>
              <a:schemeClr val="hlink"/>
            </a:solidFill>
            <a:prstDash val="solid"/>
            <a:miter/>
            <a:headEnd type="none" w="med" len="med"/>
            <a:tailEnd type="none" w="med" len="med"/>
          </a:ln>
        </p:spPr>
        <p:txBody>
          <a:bodyPr tIns="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dirty="0">
                <a:solidFill>
                  <a:schemeClr val="hlink"/>
                </a:solidFill>
              </a:rPr>
              <a:t>i</a:t>
            </a:r>
            <a:endParaRPr lang="en-US" altLang="zh-CN" sz="1800" b="1" i="1" dirty="0">
              <a:solidFill>
                <a:schemeClr val="hlink"/>
              </a:solidFill>
            </a:endParaRPr>
          </a:p>
        </p:txBody>
      </p:sp>
      <p:sp>
        <p:nvSpPr>
          <p:cNvPr id="72741" name="AutoShape 37"/>
          <p:cNvSpPr/>
          <p:nvPr/>
        </p:nvSpPr>
        <p:spPr>
          <a:xfrm>
            <a:off x="2514600" y="2286000"/>
            <a:ext cx="381000" cy="381000"/>
          </a:xfrm>
          <a:prstGeom prst="wedgeRectCallout">
            <a:avLst>
              <a:gd name="adj1" fmla="val -25000"/>
              <a:gd name="adj2" fmla="val -147500"/>
            </a:avLst>
          </a:prstGeom>
          <a:noFill/>
          <a:ln w="25400" cap="flat" cmpd="sng">
            <a:solidFill>
              <a:schemeClr val="hlink"/>
            </a:solidFill>
            <a:prstDash val="solid"/>
            <a:miter/>
            <a:headEnd type="none" w="med" len="med"/>
            <a:tailEnd type="none" w="med" len="med"/>
          </a:ln>
        </p:spPr>
        <p:txBody>
          <a:bodyPr tIns="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dirty="0">
                <a:solidFill>
                  <a:schemeClr val="hlink"/>
                </a:solidFill>
              </a:rPr>
              <a:t>i</a:t>
            </a:r>
            <a:endParaRPr lang="en-US" altLang="zh-CN" sz="1800" b="1" i="1" dirty="0">
              <a:solidFill>
                <a:schemeClr val="hlink"/>
              </a:solidFill>
            </a:endParaRPr>
          </a:p>
        </p:txBody>
      </p:sp>
      <p:sp>
        <p:nvSpPr>
          <p:cNvPr id="72742" name="Rectangle 38"/>
          <p:cNvSpPr/>
          <p:nvPr/>
        </p:nvSpPr>
        <p:spPr>
          <a:xfrm>
            <a:off x="1676400" y="1863725"/>
            <a:ext cx="533400" cy="8382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2743" name="Text Box 39"/>
          <p:cNvSpPr txBox="1"/>
          <p:nvPr/>
        </p:nvSpPr>
        <p:spPr>
          <a:xfrm>
            <a:off x="2362200" y="914400"/>
            <a:ext cx="5334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b="1" dirty="0"/>
              <a:t>&lt;</a:t>
            </a:r>
            <a:endParaRPr lang="en-US" altLang="zh-CN" sz="2800" b="1" dirty="0"/>
          </a:p>
        </p:txBody>
      </p:sp>
      <p:sp>
        <p:nvSpPr>
          <p:cNvPr id="72744" name="AutoShape 40"/>
          <p:cNvSpPr/>
          <p:nvPr/>
        </p:nvSpPr>
        <p:spPr>
          <a:xfrm>
            <a:off x="3124200" y="2286000"/>
            <a:ext cx="381000" cy="381000"/>
          </a:xfrm>
          <a:prstGeom prst="wedgeRectCallout">
            <a:avLst>
              <a:gd name="adj1" fmla="val -2083"/>
              <a:gd name="adj2" fmla="val -145417"/>
            </a:avLst>
          </a:prstGeom>
          <a:noFill/>
          <a:ln w="25400" cap="flat" cmpd="sng">
            <a:solidFill>
              <a:schemeClr val="hlink"/>
            </a:solidFill>
            <a:prstDash val="solid"/>
            <a:miter/>
            <a:headEnd type="none" w="med" len="med"/>
            <a:tailEnd type="none" w="med" len="med"/>
          </a:ln>
        </p:spPr>
        <p:txBody>
          <a:bodyPr tIns="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dirty="0">
                <a:solidFill>
                  <a:schemeClr val="hlink"/>
                </a:solidFill>
              </a:rPr>
              <a:t>i</a:t>
            </a:r>
            <a:endParaRPr lang="en-US" altLang="zh-CN" sz="1800" b="1" i="1" dirty="0">
              <a:solidFill>
                <a:schemeClr val="hlink"/>
              </a:solidFill>
            </a:endParaRPr>
          </a:p>
        </p:txBody>
      </p:sp>
      <p:sp>
        <p:nvSpPr>
          <p:cNvPr id="72745" name="Rectangle 41"/>
          <p:cNvSpPr/>
          <p:nvPr/>
        </p:nvSpPr>
        <p:spPr>
          <a:xfrm>
            <a:off x="2438400" y="1863725"/>
            <a:ext cx="533400" cy="8382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2746" name="Text Box 42"/>
          <p:cNvSpPr txBox="1"/>
          <p:nvPr/>
        </p:nvSpPr>
        <p:spPr>
          <a:xfrm>
            <a:off x="3048000" y="914400"/>
            <a:ext cx="5334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b="1" dirty="0">
                <a:solidFill>
                  <a:srgbClr val="FF0000"/>
                </a:solidFill>
              </a:rPr>
              <a:t>&gt;</a:t>
            </a:r>
            <a:endParaRPr lang="en-US" altLang="zh-CN" sz="2800" b="1" dirty="0">
              <a:solidFill>
                <a:srgbClr val="FF0000"/>
              </a:solidFill>
            </a:endParaRPr>
          </a:p>
        </p:txBody>
      </p:sp>
      <p:sp>
        <p:nvSpPr>
          <p:cNvPr id="72747" name="AutoShape 43"/>
          <p:cNvSpPr/>
          <p:nvPr/>
        </p:nvSpPr>
        <p:spPr>
          <a:xfrm>
            <a:off x="5257800" y="2286000"/>
            <a:ext cx="381000" cy="381000"/>
          </a:xfrm>
          <a:prstGeom prst="wedgeRectCallout">
            <a:avLst>
              <a:gd name="adj1" fmla="val -20833"/>
              <a:gd name="adj2" fmla="val -147917"/>
            </a:avLst>
          </a:prstGeom>
          <a:noFill/>
          <a:ln w="25400" cap="flat" cmpd="sng">
            <a:solidFill>
              <a:srgbClr val="008000"/>
            </a:solidFill>
            <a:prstDash val="solid"/>
            <a:miter/>
            <a:headEnd type="none" w="med" len="med"/>
            <a:tailEnd type="none" w="med" len="med"/>
          </a:ln>
        </p:spPr>
        <p:txBody>
          <a:bodyPr tIns="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dirty="0">
                <a:solidFill>
                  <a:srgbClr val="009900"/>
                </a:solidFill>
              </a:rPr>
              <a:t>j</a:t>
            </a:r>
            <a:endParaRPr lang="en-US" altLang="zh-CN" sz="1800" b="1" i="1" dirty="0">
              <a:solidFill>
                <a:srgbClr val="009900"/>
              </a:solidFill>
            </a:endParaRPr>
          </a:p>
        </p:txBody>
      </p:sp>
      <p:sp>
        <p:nvSpPr>
          <p:cNvPr id="72748" name="Rectangle 44"/>
          <p:cNvSpPr/>
          <p:nvPr/>
        </p:nvSpPr>
        <p:spPr>
          <a:xfrm>
            <a:off x="5791200" y="1863725"/>
            <a:ext cx="533400" cy="8382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2749" name="Text Box 45"/>
          <p:cNvSpPr txBox="1"/>
          <p:nvPr/>
        </p:nvSpPr>
        <p:spPr>
          <a:xfrm>
            <a:off x="5105400" y="914400"/>
            <a:ext cx="5334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b="1" dirty="0">
                <a:solidFill>
                  <a:srgbClr val="FF0000"/>
                </a:solidFill>
              </a:rPr>
              <a:t>&lt;</a:t>
            </a:r>
            <a:endParaRPr lang="en-US" altLang="zh-CN" sz="2800" b="1" dirty="0">
              <a:solidFill>
                <a:srgbClr val="FF0000"/>
              </a:solidFill>
            </a:endParaRPr>
          </a:p>
        </p:txBody>
      </p:sp>
      <p:sp>
        <p:nvSpPr>
          <p:cNvPr id="72750" name="AutoShape 46"/>
          <p:cNvSpPr/>
          <p:nvPr/>
        </p:nvSpPr>
        <p:spPr>
          <a:xfrm>
            <a:off x="3657600" y="2286000"/>
            <a:ext cx="1447800" cy="304800"/>
          </a:xfrm>
          <a:prstGeom prst="leftRightArrow">
            <a:avLst>
              <a:gd name="adj1" fmla="val 20833"/>
              <a:gd name="adj2" fmla="val 97924"/>
            </a:avLst>
          </a:prstGeom>
          <a:solidFill>
            <a:schemeClr val="hlink"/>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2751" name="AutoShape 47"/>
          <p:cNvSpPr/>
          <p:nvPr/>
        </p:nvSpPr>
        <p:spPr>
          <a:xfrm>
            <a:off x="3810000" y="2286000"/>
            <a:ext cx="381000" cy="381000"/>
          </a:xfrm>
          <a:prstGeom prst="wedgeRectCallout">
            <a:avLst>
              <a:gd name="adj1" fmla="val -2917"/>
              <a:gd name="adj2" fmla="val -160833"/>
            </a:avLst>
          </a:prstGeom>
          <a:noFill/>
          <a:ln w="25400" cap="flat" cmpd="sng">
            <a:solidFill>
              <a:schemeClr val="hlink"/>
            </a:solidFill>
            <a:prstDash val="solid"/>
            <a:miter/>
            <a:headEnd type="none" w="med" len="med"/>
            <a:tailEnd type="none" w="med" len="med"/>
          </a:ln>
        </p:spPr>
        <p:txBody>
          <a:bodyPr tIns="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dirty="0">
                <a:solidFill>
                  <a:schemeClr val="hlink"/>
                </a:solidFill>
              </a:rPr>
              <a:t>i</a:t>
            </a:r>
            <a:endParaRPr lang="en-US" altLang="zh-CN" sz="1800" b="1" i="1" dirty="0">
              <a:solidFill>
                <a:schemeClr val="hlink"/>
              </a:solidFill>
            </a:endParaRPr>
          </a:p>
        </p:txBody>
      </p:sp>
      <p:sp>
        <p:nvSpPr>
          <p:cNvPr id="72752" name="Rectangle 48"/>
          <p:cNvSpPr/>
          <p:nvPr/>
        </p:nvSpPr>
        <p:spPr>
          <a:xfrm>
            <a:off x="3011488" y="1863725"/>
            <a:ext cx="533400" cy="8382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2753" name="Text Box 49"/>
          <p:cNvSpPr txBox="1"/>
          <p:nvPr/>
        </p:nvSpPr>
        <p:spPr>
          <a:xfrm>
            <a:off x="3733800" y="914400"/>
            <a:ext cx="5334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b="1" dirty="0"/>
              <a:t>&lt;</a:t>
            </a:r>
            <a:endParaRPr lang="en-US" altLang="zh-CN" sz="2800" b="1" dirty="0"/>
          </a:p>
        </p:txBody>
      </p:sp>
      <p:sp>
        <p:nvSpPr>
          <p:cNvPr id="72754" name="AutoShape 50"/>
          <p:cNvSpPr/>
          <p:nvPr/>
        </p:nvSpPr>
        <p:spPr>
          <a:xfrm>
            <a:off x="4495800" y="2286000"/>
            <a:ext cx="381000" cy="381000"/>
          </a:xfrm>
          <a:prstGeom prst="wedgeRectCallout">
            <a:avLst>
              <a:gd name="adj1" fmla="val -7500"/>
              <a:gd name="adj2" fmla="val -159167"/>
            </a:avLst>
          </a:prstGeom>
          <a:noFill/>
          <a:ln w="25400" cap="flat" cmpd="sng">
            <a:solidFill>
              <a:schemeClr val="hlink"/>
            </a:solidFill>
            <a:prstDash val="solid"/>
            <a:miter/>
            <a:headEnd type="none" w="med" len="med"/>
            <a:tailEnd type="none" w="med" len="med"/>
          </a:ln>
        </p:spPr>
        <p:txBody>
          <a:bodyPr tIns="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dirty="0">
                <a:solidFill>
                  <a:schemeClr val="hlink"/>
                </a:solidFill>
              </a:rPr>
              <a:t>i</a:t>
            </a:r>
            <a:endParaRPr lang="en-US" altLang="zh-CN" sz="1800" b="1" i="1" dirty="0">
              <a:solidFill>
                <a:schemeClr val="hlink"/>
              </a:solidFill>
            </a:endParaRPr>
          </a:p>
        </p:txBody>
      </p:sp>
      <p:sp>
        <p:nvSpPr>
          <p:cNvPr id="72755" name="Rectangle 51"/>
          <p:cNvSpPr/>
          <p:nvPr/>
        </p:nvSpPr>
        <p:spPr>
          <a:xfrm>
            <a:off x="3733800" y="1863725"/>
            <a:ext cx="533400" cy="8382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2756" name="Text Box 52"/>
          <p:cNvSpPr txBox="1"/>
          <p:nvPr/>
        </p:nvSpPr>
        <p:spPr>
          <a:xfrm>
            <a:off x="4419600" y="914400"/>
            <a:ext cx="5334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b="1" dirty="0"/>
              <a:t>&lt;</a:t>
            </a:r>
            <a:endParaRPr lang="en-US" altLang="zh-CN" sz="2800" b="1" dirty="0"/>
          </a:p>
        </p:txBody>
      </p:sp>
      <p:sp>
        <p:nvSpPr>
          <p:cNvPr id="72757" name="Rectangle 53"/>
          <p:cNvSpPr/>
          <p:nvPr/>
        </p:nvSpPr>
        <p:spPr>
          <a:xfrm>
            <a:off x="5181600" y="1863725"/>
            <a:ext cx="533400" cy="8382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2758" name="Rectangle 54"/>
          <p:cNvSpPr/>
          <p:nvPr/>
        </p:nvSpPr>
        <p:spPr>
          <a:xfrm>
            <a:off x="4419600" y="1863725"/>
            <a:ext cx="533400" cy="838200"/>
          </a:xfrm>
          <a:prstGeom prst="rect">
            <a:avLst/>
          </a:prstGeom>
          <a:solidFill>
            <a:schemeClr val="bg1"/>
          </a:solid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2759" name="Text Box 55"/>
          <p:cNvSpPr txBox="1"/>
          <p:nvPr/>
        </p:nvSpPr>
        <p:spPr>
          <a:xfrm>
            <a:off x="5105400" y="685800"/>
            <a:ext cx="5334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b="1" dirty="0">
                <a:solidFill>
                  <a:srgbClr val="FF0000"/>
                </a:solidFill>
              </a:rPr>
              <a:t>&gt;</a:t>
            </a:r>
            <a:endParaRPr lang="en-US" altLang="zh-CN" sz="2800" b="1" dirty="0">
              <a:solidFill>
                <a:srgbClr val="FF0000"/>
              </a:solidFill>
            </a:endParaRPr>
          </a:p>
        </p:txBody>
      </p:sp>
      <p:sp>
        <p:nvSpPr>
          <p:cNvPr id="72760" name="AutoShape 56"/>
          <p:cNvSpPr/>
          <p:nvPr/>
        </p:nvSpPr>
        <p:spPr>
          <a:xfrm>
            <a:off x="4495800" y="2286000"/>
            <a:ext cx="381000" cy="381000"/>
          </a:xfrm>
          <a:prstGeom prst="wedgeRectCallout">
            <a:avLst>
              <a:gd name="adj1" fmla="val 0"/>
              <a:gd name="adj2" fmla="val -156667"/>
            </a:avLst>
          </a:prstGeom>
          <a:noFill/>
          <a:ln w="25400" cap="flat" cmpd="sng">
            <a:solidFill>
              <a:srgbClr val="008000"/>
            </a:solidFill>
            <a:prstDash val="solid"/>
            <a:miter/>
            <a:headEnd type="none" w="med" len="med"/>
            <a:tailEnd type="none" w="med" len="med"/>
          </a:ln>
        </p:spPr>
        <p:txBody>
          <a:bodyPr tIns="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dirty="0">
                <a:solidFill>
                  <a:srgbClr val="009900"/>
                </a:solidFill>
              </a:rPr>
              <a:t>j</a:t>
            </a:r>
            <a:endParaRPr lang="en-US" altLang="zh-CN" sz="1800" b="1" i="1" dirty="0">
              <a:solidFill>
                <a:srgbClr val="009900"/>
              </a:solidFill>
            </a:endParaRPr>
          </a:p>
        </p:txBody>
      </p:sp>
      <p:sp>
        <p:nvSpPr>
          <p:cNvPr id="72761" name="AutoShape 57"/>
          <p:cNvSpPr/>
          <p:nvPr/>
        </p:nvSpPr>
        <p:spPr>
          <a:xfrm>
            <a:off x="5867400" y="2286000"/>
            <a:ext cx="381000" cy="381000"/>
          </a:xfrm>
          <a:prstGeom prst="wedgeRectCallout">
            <a:avLst>
              <a:gd name="adj1" fmla="val -167500"/>
              <a:gd name="adj2" fmla="val -161250"/>
            </a:avLst>
          </a:prstGeom>
          <a:noFill/>
          <a:ln w="25400" cap="flat" cmpd="sng">
            <a:solidFill>
              <a:schemeClr val="hlink"/>
            </a:solidFill>
            <a:prstDash val="solid"/>
            <a:miter/>
            <a:headEnd type="none" w="med" len="med"/>
            <a:tailEnd type="none" w="med" len="med"/>
          </a:ln>
        </p:spPr>
        <p:txBody>
          <a:bodyPr tIns="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dirty="0">
                <a:solidFill>
                  <a:schemeClr val="hlink"/>
                </a:solidFill>
              </a:rPr>
              <a:t>i</a:t>
            </a:r>
            <a:endParaRPr lang="en-US" altLang="zh-CN" sz="1800" b="1" i="1" dirty="0">
              <a:solidFill>
                <a:schemeClr val="hlink"/>
              </a:solidFill>
            </a:endParaRPr>
          </a:p>
        </p:txBody>
      </p:sp>
      <p:sp>
        <p:nvSpPr>
          <p:cNvPr id="72762" name="Text Box 58"/>
          <p:cNvSpPr txBox="1"/>
          <p:nvPr/>
        </p:nvSpPr>
        <p:spPr>
          <a:xfrm>
            <a:off x="4419600" y="685800"/>
            <a:ext cx="5334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800" b="1" dirty="0">
                <a:solidFill>
                  <a:srgbClr val="FF0000"/>
                </a:solidFill>
              </a:rPr>
              <a:t>&lt;</a:t>
            </a:r>
            <a:endParaRPr lang="en-US" altLang="zh-CN" sz="2800" b="1" dirty="0">
              <a:solidFill>
                <a:srgbClr val="FF0000"/>
              </a:solidFill>
            </a:endParaRPr>
          </a:p>
        </p:txBody>
      </p:sp>
      <p:sp>
        <p:nvSpPr>
          <p:cNvPr id="72763" name="Freeform 59"/>
          <p:cNvSpPr/>
          <p:nvPr/>
        </p:nvSpPr>
        <p:spPr>
          <a:xfrm>
            <a:off x="5410200" y="1828800"/>
            <a:ext cx="2057400" cy="342900"/>
          </a:xfrm>
          <a:custGeom>
            <a:avLst/>
            <a:gdLst/>
            <a:ahLst/>
            <a:cxnLst>
              <a:cxn ang="0">
                <a:pos x="0" y="0"/>
              </a:cxn>
              <a:cxn ang="0">
                <a:pos x="2147483646" y="2147483646"/>
              </a:cxn>
              <a:cxn ang="0">
                <a:pos x="2147483646" y="2147483646"/>
              </a:cxn>
              <a:cxn ang="0">
                <a:pos x="2147483646" y="0"/>
              </a:cxn>
            </a:cxnLst>
            <a:pathLst>
              <a:path w="1296" h="216">
                <a:moveTo>
                  <a:pt x="0" y="0"/>
                </a:moveTo>
                <a:cubicBezTo>
                  <a:pt x="96" y="56"/>
                  <a:pt x="192" y="112"/>
                  <a:pt x="336" y="144"/>
                </a:cubicBezTo>
                <a:cubicBezTo>
                  <a:pt x="480" y="176"/>
                  <a:pt x="704" y="216"/>
                  <a:pt x="864" y="192"/>
                </a:cubicBezTo>
                <a:cubicBezTo>
                  <a:pt x="1024" y="168"/>
                  <a:pt x="1160" y="84"/>
                  <a:pt x="1296" y="0"/>
                </a:cubicBezTo>
              </a:path>
            </a:pathLst>
          </a:custGeom>
          <a:noFill/>
          <a:ln w="38100" cap="flat" cmpd="sng">
            <a:solidFill>
              <a:schemeClr val="hlink">
                <a:alpha val="100000"/>
              </a:schemeClr>
            </a:solidFill>
            <a:prstDash val="solid"/>
            <a:round/>
            <a:headEnd type="triangle" w="sm" len="lg"/>
            <a:tailEnd type="triangle" w="sm"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wipe(left)">
                                      <p:cBhvr>
                                        <p:cTn id="7" dur="500"/>
                                        <p:tgtEl>
                                          <p:spTgt spid="727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2710"/>
                                        </p:tgtEl>
                                        <p:attrNameLst>
                                          <p:attrName>style.visibility</p:attrName>
                                        </p:attrNameLst>
                                      </p:cBhvr>
                                      <p:to>
                                        <p:strVal val="visible"/>
                                      </p:to>
                                    </p:set>
                                    <p:animEffect transition="in" filter="wipe(left)">
                                      <p:cBhvr>
                                        <p:cTn id="12" dur="500"/>
                                        <p:tgtEl>
                                          <p:spTgt spid="72710"/>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72730"/>
                                        </p:tgtEl>
                                        <p:attrNameLst>
                                          <p:attrName>style.visibility</p:attrName>
                                        </p:attrNameLst>
                                      </p:cBhvr>
                                      <p:to>
                                        <p:strVal val="visible"/>
                                      </p:to>
                                    </p:set>
                                    <p:anim calcmode="lin" valueType="num">
                                      <p:cBhvr>
                                        <p:cTn id="17" dur="500" fill="hold"/>
                                        <p:tgtEl>
                                          <p:spTgt spid="72730"/>
                                        </p:tgtEl>
                                        <p:attrNameLst>
                                          <p:attrName>ppt_x</p:attrName>
                                        </p:attrNameLst>
                                      </p:cBhvr>
                                      <p:tavLst>
                                        <p:tav tm="0">
                                          <p:val>
                                            <p:strVal val="#ppt_x"/>
                                          </p:val>
                                        </p:tav>
                                        <p:tav tm="100000">
                                          <p:val>
                                            <p:strVal val="#ppt_x"/>
                                          </p:val>
                                        </p:tav>
                                      </p:tavLst>
                                    </p:anim>
                                    <p:anim calcmode="lin" valueType="num">
                                      <p:cBhvr>
                                        <p:cTn id="18" dur="500" fill="hold"/>
                                        <p:tgtEl>
                                          <p:spTgt spid="72730"/>
                                        </p:tgtEl>
                                        <p:attrNameLst>
                                          <p:attrName>ppt_y</p:attrName>
                                        </p:attrNameLst>
                                      </p:cBhvr>
                                      <p:tavLst>
                                        <p:tav tm="0">
                                          <p:val>
                                            <p:strVal val="#ppt_y-#ppt_h/2"/>
                                          </p:val>
                                        </p:tav>
                                        <p:tav tm="100000">
                                          <p:val>
                                            <p:strVal val="#ppt_y"/>
                                          </p:val>
                                        </p:tav>
                                      </p:tavLst>
                                    </p:anim>
                                    <p:anim calcmode="lin" valueType="num">
                                      <p:cBhvr>
                                        <p:cTn id="19" dur="500" fill="hold"/>
                                        <p:tgtEl>
                                          <p:spTgt spid="72730"/>
                                        </p:tgtEl>
                                        <p:attrNameLst>
                                          <p:attrName>ppt_w</p:attrName>
                                        </p:attrNameLst>
                                      </p:cBhvr>
                                      <p:tavLst>
                                        <p:tav tm="0">
                                          <p:val>
                                            <p:strVal val="#ppt_w"/>
                                          </p:val>
                                        </p:tav>
                                        <p:tav tm="100000">
                                          <p:val>
                                            <p:strVal val="#ppt_w"/>
                                          </p:val>
                                        </p:tav>
                                      </p:tavLst>
                                    </p:anim>
                                    <p:anim calcmode="lin" valueType="num">
                                      <p:cBhvr>
                                        <p:cTn id="20" dur="500" fill="hold"/>
                                        <p:tgtEl>
                                          <p:spTgt spid="72730"/>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grpId="0" nodeType="clickEffect">
                                  <p:stCondLst>
                                    <p:cond delay="0"/>
                                  </p:stCondLst>
                                  <p:childTnLst>
                                    <p:set>
                                      <p:cBhvr>
                                        <p:cTn id="24" dur="1" fill="hold">
                                          <p:stCondLst>
                                            <p:cond delay="0"/>
                                          </p:stCondLst>
                                        </p:cTn>
                                        <p:tgtEl>
                                          <p:spTgt spid="72731"/>
                                        </p:tgtEl>
                                        <p:attrNameLst>
                                          <p:attrName>style.visibility</p:attrName>
                                        </p:attrNameLst>
                                      </p:cBhvr>
                                      <p:to>
                                        <p:strVal val="visible"/>
                                      </p:to>
                                    </p:set>
                                    <p:anim calcmode="lin" valueType="num">
                                      <p:cBhvr>
                                        <p:cTn id="25" dur="500" fill="hold"/>
                                        <p:tgtEl>
                                          <p:spTgt spid="72731"/>
                                        </p:tgtEl>
                                        <p:attrNameLst>
                                          <p:attrName>ppt_x</p:attrName>
                                        </p:attrNameLst>
                                      </p:cBhvr>
                                      <p:tavLst>
                                        <p:tav tm="0">
                                          <p:val>
                                            <p:strVal val="#ppt_x"/>
                                          </p:val>
                                        </p:tav>
                                        <p:tav tm="100000">
                                          <p:val>
                                            <p:strVal val="#ppt_x"/>
                                          </p:val>
                                        </p:tav>
                                      </p:tavLst>
                                    </p:anim>
                                    <p:anim calcmode="lin" valueType="num">
                                      <p:cBhvr>
                                        <p:cTn id="26" dur="500" fill="hold"/>
                                        <p:tgtEl>
                                          <p:spTgt spid="72731"/>
                                        </p:tgtEl>
                                        <p:attrNameLst>
                                          <p:attrName>ppt_y</p:attrName>
                                        </p:attrNameLst>
                                      </p:cBhvr>
                                      <p:tavLst>
                                        <p:tav tm="0">
                                          <p:val>
                                            <p:strVal val="#ppt_y-#ppt_h/2"/>
                                          </p:val>
                                        </p:tav>
                                        <p:tav tm="100000">
                                          <p:val>
                                            <p:strVal val="#ppt_y"/>
                                          </p:val>
                                        </p:tav>
                                      </p:tavLst>
                                    </p:anim>
                                    <p:anim calcmode="lin" valueType="num">
                                      <p:cBhvr>
                                        <p:cTn id="27" dur="500" fill="hold"/>
                                        <p:tgtEl>
                                          <p:spTgt spid="72731"/>
                                        </p:tgtEl>
                                        <p:attrNameLst>
                                          <p:attrName>ppt_w</p:attrName>
                                        </p:attrNameLst>
                                      </p:cBhvr>
                                      <p:tavLst>
                                        <p:tav tm="0">
                                          <p:val>
                                            <p:strVal val="#ppt_w"/>
                                          </p:val>
                                        </p:tav>
                                        <p:tav tm="100000">
                                          <p:val>
                                            <p:strVal val="#ppt_w"/>
                                          </p:val>
                                        </p:tav>
                                      </p:tavLst>
                                    </p:anim>
                                    <p:anim calcmode="lin" valueType="num">
                                      <p:cBhvr>
                                        <p:cTn id="28" dur="500" fill="hold"/>
                                        <p:tgtEl>
                                          <p:spTgt spid="72731"/>
                                        </p:tgtEl>
                                        <p:attrNameLst>
                                          <p:attrName>ppt_h</p:attrName>
                                        </p:attrNameLst>
                                      </p:cBhvr>
                                      <p:tavLst>
                                        <p:tav tm="0">
                                          <p:val>
                                            <p:fltVal val="0.00000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2732"/>
                                        </p:tgtEl>
                                        <p:attrNameLst>
                                          <p:attrName>style.visibility</p:attrName>
                                        </p:attrNameLst>
                                      </p:cBhvr>
                                      <p:to>
                                        <p:strVal val="visible"/>
                                      </p:to>
                                    </p:set>
                                    <p:animEffect transition="in" filter="wipe(up)">
                                      <p:cBhvr>
                                        <p:cTn id="33" dur="500"/>
                                        <p:tgtEl>
                                          <p:spTgt spid="727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72733"/>
                                        </p:tgtEl>
                                        <p:attrNameLst>
                                          <p:attrName>style.visibility</p:attrName>
                                        </p:attrNameLst>
                                      </p:cBhvr>
                                      <p:to>
                                        <p:strVal val="visible"/>
                                      </p:to>
                                    </p:set>
                                    <p:animEffect transition="in" filter="wipe(up)">
                                      <p:cBhvr>
                                        <p:cTn id="38" dur="500"/>
                                        <p:tgtEl>
                                          <p:spTgt spid="7273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2735"/>
                                        </p:tgtEl>
                                        <p:attrNameLst>
                                          <p:attrName>style.visibility</p:attrName>
                                        </p:attrNameLst>
                                      </p:cBhvr>
                                      <p:to>
                                        <p:strVal val="visible"/>
                                      </p:to>
                                    </p:set>
                                  </p:childTnLst>
                                </p:cTn>
                              </p:par>
                            </p:childTnLst>
                          </p:cTn>
                        </p:par>
                        <p:par>
                          <p:cTn id="43" fill="hold">
                            <p:stCondLst>
                              <p:cond delay="500"/>
                            </p:stCondLst>
                            <p:childTnLst>
                              <p:par>
                                <p:cTn id="44" presetID="17" presetClass="entr" presetSubtype="1" fill="hold" grpId="0" nodeType="afterEffect">
                                  <p:stCondLst>
                                    <p:cond delay="0"/>
                                  </p:stCondLst>
                                  <p:childTnLst>
                                    <p:set>
                                      <p:cBhvr>
                                        <p:cTn id="45" dur="1" fill="hold">
                                          <p:stCondLst>
                                            <p:cond delay="0"/>
                                          </p:stCondLst>
                                        </p:cTn>
                                        <p:tgtEl>
                                          <p:spTgt spid="72734"/>
                                        </p:tgtEl>
                                        <p:attrNameLst>
                                          <p:attrName>style.visibility</p:attrName>
                                        </p:attrNameLst>
                                      </p:cBhvr>
                                      <p:to>
                                        <p:strVal val="visible"/>
                                      </p:to>
                                    </p:set>
                                    <p:anim calcmode="lin" valueType="num">
                                      <p:cBhvr>
                                        <p:cTn id="46" dur="500" fill="hold"/>
                                        <p:tgtEl>
                                          <p:spTgt spid="72734"/>
                                        </p:tgtEl>
                                        <p:attrNameLst>
                                          <p:attrName>ppt_x</p:attrName>
                                        </p:attrNameLst>
                                      </p:cBhvr>
                                      <p:tavLst>
                                        <p:tav tm="0">
                                          <p:val>
                                            <p:strVal val="#ppt_x"/>
                                          </p:val>
                                        </p:tav>
                                        <p:tav tm="100000">
                                          <p:val>
                                            <p:strVal val="#ppt_x"/>
                                          </p:val>
                                        </p:tav>
                                      </p:tavLst>
                                    </p:anim>
                                    <p:anim calcmode="lin" valueType="num">
                                      <p:cBhvr>
                                        <p:cTn id="47" dur="500" fill="hold"/>
                                        <p:tgtEl>
                                          <p:spTgt spid="72734"/>
                                        </p:tgtEl>
                                        <p:attrNameLst>
                                          <p:attrName>ppt_y</p:attrName>
                                        </p:attrNameLst>
                                      </p:cBhvr>
                                      <p:tavLst>
                                        <p:tav tm="0">
                                          <p:val>
                                            <p:strVal val="#ppt_y-#ppt_h/2"/>
                                          </p:val>
                                        </p:tav>
                                        <p:tav tm="100000">
                                          <p:val>
                                            <p:strVal val="#ppt_y"/>
                                          </p:val>
                                        </p:tav>
                                      </p:tavLst>
                                    </p:anim>
                                    <p:anim calcmode="lin" valueType="num">
                                      <p:cBhvr>
                                        <p:cTn id="48" dur="500" fill="hold"/>
                                        <p:tgtEl>
                                          <p:spTgt spid="72734"/>
                                        </p:tgtEl>
                                        <p:attrNameLst>
                                          <p:attrName>ppt_w</p:attrName>
                                        </p:attrNameLst>
                                      </p:cBhvr>
                                      <p:tavLst>
                                        <p:tav tm="0">
                                          <p:val>
                                            <p:strVal val="#ppt_w"/>
                                          </p:val>
                                        </p:tav>
                                        <p:tav tm="100000">
                                          <p:val>
                                            <p:strVal val="#ppt_w"/>
                                          </p:val>
                                        </p:tav>
                                      </p:tavLst>
                                    </p:anim>
                                    <p:anim calcmode="lin" valueType="num">
                                      <p:cBhvr>
                                        <p:cTn id="49" dur="500" fill="hold"/>
                                        <p:tgtEl>
                                          <p:spTgt spid="72734"/>
                                        </p:tgtEl>
                                        <p:attrNameLst>
                                          <p:attrName>ppt_h</p:attrName>
                                        </p:attrNameLst>
                                      </p:cBhvr>
                                      <p:tavLst>
                                        <p:tav tm="0">
                                          <p:val>
                                            <p:fltVal val="0.00000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72736"/>
                                        </p:tgtEl>
                                        <p:attrNameLst>
                                          <p:attrName>style.visibility</p:attrName>
                                        </p:attrNameLst>
                                      </p:cBhvr>
                                      <p:to>
                                        <p:strVal val="visible"/>
                                      </p:to>
                                    </p:set>
                                    <p:animEffect transition="in" filter="wipe(up)">
                                      <p:cBhvr>
                                        <p:cTn id="54" dur="500"/>
                                        <p:tgtEl>
                                          <p:spTgt spid="72736"/>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10" fill="hold" grpId="0" nodeType="clickEffect">
                                  <p:stCondLst>
                                    <p:cond delay="0"/>
                                  </p:stCondLst>
                                  <p:childTnLst>
                                    <p:set>
                                      <p:cBhvr>
                                        <p:cTn id="58" dur="1" fill="hold">
                                          <p:stCondLst>
                                            <p:cond delay="0"/>
                                          </p:stCondLst>
                                        </p:cTn>
                                        <p:tgtEl>
                                          <p:spTgt spid="72737"/>
                                        </p:tgtEl>
                                        <p:attrNameLst>
                                          <p:attrName>style.visibility</p:attrName>
                                        </p:attrNameLst>
                                      </p:cBhvr>
                                      <p:to>
                                        <p:strVal val="visible"/>
                                      </p:to>
                                    </p:set>
                                    <p:anim calcmode="lin" valueType="num">
                                      <p:cBhvr>
                                        <p:cTn id="59" dur="500" fill="hold"/>
                                        <p:tgtEl>
                                          <p:spTgt spid="72737"/>
                                        </p:tgtEl>
                                        <p:attrNameLst>
                                          <p:attrName>ppt_w</p:attrName>
                                        </p:attrNameLst>
                                      </p:cBhvr>
                                      <p:tavLst>
                                        <p:tav tm="0">
                                          <p:val>
                                            <p:fltVal val="0.000000"/>
                                          </p:val>
                                        </p:tav>
                                        <p:tav tm="100000">
                                          <p:val>
                                            <p:strVal val="#ppt_w"/>
                                          </p:val>
                                        </p:tav>
                                      </p:tavLst>
                                    </p:anim>
                                    <p:anim calcmode="lin" valueType="num">
                                      <p:cBhvr>
                                        <p:cTn id="60" dur="500" fill="hold"/>
                                        <p:tgtEl>
                                          <p:spTgt spid="7273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2737"/>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72724"/>
                                        </p:tgtEl>
                                        <p:attrNameLst>
                                          <p:attrName>style.visibility</p:attrName>
                                        </p:attrNameLst>
                                      </p:cBhvr>
                                      <p:to>
                                        <p:strVal val="visible"/>
                                      </p:to>
                                    </p:set>
                                    <p:animEffect transition="in" filter="wipe(up)">
                                      <p:cBhvr>
                                        <p:cTn id="65" dur="500"/>
                                        <p:tgtEl>
                                          <p:spTgt spid="72724"/>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72739"/>
                                        </p:tgtEl>
                                        <p:attrNameLst>
                                          <p:attrName>style.visibility</p:attrName>
                                        </p:attrNameLst>
                                      </p:cBhvr>
                                      <p:to>
                                        <p:strVal val="visible"/>
                                      </p:to>
                                    </p:set>
                                  </p:childTnLst>
                                </p:cTn>
                              </p:par>
                            </p:childTnLst>
                          </p:cTn>
                        </p:par>
                        <p:par>
                          <p:cTn id="70" fill="hold">
                            <p:stCondLst>
                              <p:cond delay="500"/>
                            </p:stCondLst>
                            <p:childTnLst>
                              <p:par>
                                <p:cTn id="71" presetID="17" presetClass="entr" presetSubtype="1" fill="hold" grpId="0" nodeType="afterEffect">
                                  <p:stCondLst>
                                    <p:cond delay="0"/>
                                  </p:stCondLst>
                                  <p:childTnLst>
                                    <p:set>
                                      <p:cBhvr>
                                        <p:cTn id="72" dur="1" fill="hold">
                                          <p:stCondLst>
                                            <p:cond delay="0"/>
                                          </p:stCondLst>
                                        </p:cTn>
                                        <p:tgtEl>
                                          <p:spTgt spid="72740"/>
                                        </p:tgtEl>
                                        <p:attrNameLst>
                                          <p:attrName>style.visibility</p:attrName>
                                        </p:attrNameLst>
                                      </p:cBhvr>
                                      <p:to>
                                        <p:strVal val="visible"/>
                                      </p:to>
                                    </p:set>
                                    <p:anim calcmode="lin" valueType="num">
                                      <p:cBhvr>
                                        <p:cTn id="73" dur="500" fill="hold"/>
                                        <p:tgtEl>
                                          <p:spTgt spid="72740"/>
                                        </p:tgtEl>
                                        <p:attrNameLst>
                                          <p:attrName>ppt_x</p:attrName>
                                        </p:attrNameLst>
                                      </p:cBhvr>
                                      <p:tavLst>
                                        <p:tav tm="0">
                                          <p:val>
                                            <p:strVal val="#ppt_x"/>
                                          </p:val>
                                        </p:tav>
                                        <p:tav tm="100000">
                                          <p:val>
                                            <p:strVal val="#ppt_x"/>
                                          </p:val>
                                        </p:tav>
                                      </p:tavLst>
                                    </p:anim>
                                    <p:anim calcmode="lin" valueType="num">
                                      <p:cBhvr>
                                        <p:cTn id="74" dur="500" fill="hold"/>
                                        <p:tgtEl>
                                          <p:spTgt spid="72740"/>
                                        </p:tgtEl>
                                        <p:attrNameLst>
                                          <p:attrName>ppt_y</p:attrName>
                                        </p:attrNameLst>
                                      </p:cBhvr>
                                      <p:tavLst>
                                        <p:tav tm="0">
                                          <p:val>
                                            <p:strVal val="#ppt_y-#ppt_h/2"/>
                                          </p:val>
                                        </p:tav>
                                        <p:tav tm="100000">
                                          <p:val>
                                            <p:strVal val="#ppt_y"/>
                                          </p:val>
                                        </p:tav>
                                      </p:tavLst>
                                    </p:anim>
                                    <p:anim calcmode="lin" valueType="num">
                                      <p:cBhvr>
                                        <p:cTn id="75" dur="500" fill="hold"/>
                                        <p:tgtEl>
                                          <p:spTgt spid="72740"/>
                                        </p:tgtEl>
                                        <p:attrNameLst>
                                          <p:attrName>ppt_w</p:attrName>
                                        </p:attrNameLst>
                                      </p:cBhvr>
                                      <p:tavLst>
                                        <p:tav tm="0">
                                          <p:val>
                                            <p:strVal val="#ppt_w"/>
                                          </p:val>
                                        </p:tav>
                                        <p:tav tm="100000">
                                          <p:val>
                                            <p:strVal val="#ppt_w"/>
                                          </p:val>
                                        </p:tav>
                                      </p:tavLst>
                                    </p:anim>
                                    <p:anim calcmode="lin" valueType="num">
                                      <p:cBhvr>
                                        <p:cTn id="76" dur="500" fill="hold"/>
                                        <p:tgtEl>
                                          <p:spTgt spid="72740"/>
                                        </p:tgtEl>
                                        <p:attrNameLst>
                                          <p:attrName>ppt_h</p:attrName>
                                        </p:attrNameLst>
                                      </p:cBhvr>
                                      <p:tavLst>
                                        <p:tav tm="0">
                                          <p:val>
                                            <p:fltVal val="0.00000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72738"/>
                                        </p:tgtEl>
                                        <p:attrNameLst>
                                          <p:attrName>style.visibility</p:attrName>
                                        </p:attrNameLst>
                                      </p:cBhvr>
                                      <p:to>
                                        <p:strVal val="visible"/>
                                      </p:to>
                                    </p:set>
                                    <p:animEffect transition="in" filter="wipe(up)">
                                      <p:cBhvr>
                                        <p:cTn id="81" dur="500"/>
                                        <p:tgtEl>
                                          <p:spTgt spid="72738"/>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72742"/>
                                        </p:tgtEl>
                                        <p:attrNameLst>
                                          <p:attrName>style.visibility</p:attrName>
                                        </p:attrNameLst>
                                      </p:cBhvr>
                                      <p:to>
                                        <p:strVal val="visible"/>
                                      </p:to>
                                    </p:set>
                                  </p:childTnLst>
                                </p:cTn>
                              </p:par>
                            </p:childTnLst>
                          </p:cTn>
                        </p:par>
                        <p:par>
                          <p:cTn id="86" fill="hold">
                            <p:stCondLst>
                              <p:cond delay="500"/>
                            </p:stCondLst>
                            <p:childTnLst>
                              <p:par>
                                <p:cTn id="87" presetID="17" presetClass="entr" presetSubtype="1" fill="hold" grpId="0" nodeType="afterEffect">
                                  <p:stCondLst>
                                    <p:cond delay="0"/>
                                  </p:stCondLst>
                                  <p:childTnLst>
                                    <p:set>
                                      <p:cBhvr>
                                        <p:cTn id="88" dur="1" fill="hold">
                                          <p:stCondLst>
                                            <p:cond delay="0"/>
                                          </p:stCondLst>
                                        </p:cTn>
                                        <p:tgtEl>
                                          <p:spTgt spid="72741"/>
                                        </p:tgtEl>
                                        <p:attrNameLst>
                                          <p:attrName>style.visibility</p:attrName>
                                        </p:attrNameLst>
                                      </p:cBhvr>
                                      <p:to>
                                        <p:strVal val="visible"/>
                                      </p:to>
                                    </p:set>
                                    <p:anim calcmode="lin" valueType="num">
                                      <p:cBhvr>
                                        <p:cTn id="89" dur="500" fill="hold"/>
                                        <p:tgtEl>
                                          <p:spTgt spid="72741"/>
                                        </p:tgtEl>
                                        <p:attrNameLst>
                                          <p:attrName>ppt_x</p:attrName>
                                        </p:attrNameLst>
                                      </p:cBhvr>
                                      <p:tavLst>
                                        <p:tav tm="0">
                                          <p:val>
                                            <p:strVal val="#ppt_x"/>
                                          </p:val>
                                        </p:tav>
                                        <p:tav tm="100000">
                                          <p:val>
                                            <p:strVal val="#ppt_x"/>
                                          </p:val>
                                        </p:tav>
                                      </p:tavLst>
                                    </p:anim>
                                    <p:anim calcmode="lin" valueType="num">
                                      <p:cBhvr>
                                        <p:cTn id="90" dur="500" fill="hold"/>
                                        <p:tgtEl>
                                          <p:spTgt spid="72741"/>
                                        </p:tgtEl>
                                        <p:attrNameLst>
                                          <p:attrName>ppt_y</p:attrName>
                                        </p:attrNameLst>
                                      </p:cBhvr>
                                      <p:tavLst>
                                        <p:tav tm="0">
                                          <p:val>
                                            <p:strVal val="#ppt_y-#ppt_h/2"/>
                                          </p:val>
                                        </p:tav>
                                        <p:tav tm="100000">
                                          <p:val>
                                            <p:strVal val="#ppt_y"/>
                                          </p:val>
                                        </p:tav>
                                      </p:tavLst>
                                    </p:anim>
                                    <p:anim calcmode="lin" valueType="num">
                                      <p:cBhvr>
                                        <p:cTn id="91" dur="500" fill="hold"/>
                                        <p:tgtEl>
                                          <p:spTgt spid="72741"/>
                                        </p:tgtEl>
                                        <p:attrNameLst>
                                          <p:attrName>ppt_w</p:attrName>
                                        </p:attrNameLst>
                                      </p:cBhvr>
                                      <p:tavLst>
                                        <p:tav tm="0">
                                          <p:val>
                                            <p:strVal val="#ppt_w"/>
                                          </p:val>
                                        </p:tav>
                                        <p:tav tm="100000">
                                          <p:val>
                                            <p:strVal val="#ppt_w"/>
                                          </p:val>
                                        </p:tav>
                                      </p:tavLst>
                                    </p:anim>
                                    <p:anim calcmode="lin" valueType="num">
                                      <p:cBhvr>
                                        <p:cTn id="92" dur="500" fill="hold"/>
                                        <p:tgtEl>
                                          <p:spTgt spid="72741"/>
                                        </p:tgtEl>
                                        <p:attrNameLst>
                                          <p:attrName>ppt_h</p:attrName>
                                        </p:attrNameLst>
                                      </p:cBhvr>
                                      <p:tavLst>
                                        <p:tav tm="0">
                                          <p:val>
                                            <p:fltVal val="0.00000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72743"/>
                                        </p:tgtEl>
                                        <p:attrNameLst>
                                          <p:attrName>style.visibility</p:attrName>
                                        </p:attrNameLst>
                                      </p:cBhvr>
                                      <p:to>
                                        <p:strVal val="visible"/>
                                      </p:to>
                                    </p:set>
                                    <p:animEffect transition="in" filter="wipe(up)">
                                      <p:cBhvr>
                                        <p:cTn id="97" dur="500"/>
                                        <p:tgtEl>
                                          <p:spTgt spid="72743"/>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72745"/>
                                        </p:tgtEl>
                                        <p:attrNameLst>
                                          <p:attrName>style.visibility</p:attrName>
                                        </p:attrNameLst>
                                      </p:cBhvr>
                                      <p:to>
                                        <p:strVal val="visible"/>
                                      </p:to>
                                    </p:set>
                                  </p:childTnLst>
                                </p:cTn>
                              </p:par>
                            </p:childTnLst>
                          </p:cTn>
                        </p:par>
                        <p:par>
                          <p:cTn id="102" fill="hold">
                            <p:stCondLst>
                              <p:cond delay="500"/>
                            </p:stCondLst>
                            <p:childTnLst>
                              <p:par>
                                <p:cTn id="103" presetID="17" presetClass="entr" presetSubtype="1" fill="hold" grpId="0" nodeType="afterEffect">
                                  <p:stCondLst>
                                    <p:cond delay="0"/>
                                  </p:stCondLst>
                                  <p:childTnLst>
                                    <p:set>
                                      <p:cBhvr>
                                        <p:cTn id="104" dur="1" fill="hold">
                                          <p:stCondLst>
                                            <p:cond delay="0"/>
                                          </p:stCondLst>
                                        </p:cTn>
                                        <p:tgtEl>
                                          <p:spTgt spid="72744"/>
                                        </p:tgtEl>
                                        <p:attrNameLst>
                                          <p:attrName>style.visibility</p:attrName>
                                        </p:attrNameLst>
                                      </p:cBhvr>
                                      <p:to>
                                        <p:strVal val="visible"/>
                                      </p:to>
                                    </p:set>
                                    <p:anim calcmode="lin" valueType="num">
                                      <p:cBhvr>
                                        <p:cTn id="105" dur="500" fill="hold"/>
                                        <p:tgtEl>
                                          <p:spTgt spid="72744"/>
                                        </p:tgtEl>
                                        <p:attrNameLst>
                                          <p:attrName>ppt_x</p:attrName>
                                        </p:attrNameLst>
                                      </p:cBhvr>
                                      <p:tavLst>
                                        <p:tav tm="0">
                                          <p:val>
                                            <p:strVal val="#ppt_x"/>
                                          </p:val>
                                        </p:tav>
                                        <p:tav tm="100000">
                                          <p:val>
                                            <p:strVal val="#ppt_x"/>
                                          </p:val>
                                        </p:tav>
                                      </p:tavLst>
                                    </p:anim>
                                    <p:anim calcmode="lin" valueType="num">
                                      <p:cBhvr>
                                        <p:cTn id="106" dur="500" fill="hold"/>
                                        <p:tgtEl>
                                          <p:spTgt spid="72744"/>
                                        </p:tgtEl>
                                        <p:attrNameLst>
                                          <p:attrName>ppt_y</p:attrName>
                                        </p:attrNameLst>
                                      </p:cBhvr>
                                      <p:tavLst>
                                        <p:tav tm="0">
                                          <p:val>
                                            <p:strVal val="#ppt_y-#ppt_h/2"/>
                                          </p:val>
                                        </p:tav>
                                        <p:tav tm="100000">
                                          <p:val>
                                            <p:strVal val="#ppt_y"/>
                                          </p:val>
                                        </p:tav>
                                      </p:tavLst>
                                    </p:anim>
                                    <p:anim calcmode="lin" valueType="num">
                                      <p:cBhvr>
                                        <p:cTn id="107" dur="500" fill="hold"/>
                                        <p:tgtEl>
                                          <p:spTgt spid="72744"/>
                                        </p:tgtEl>
                                        <p:attrNameLst>
                                          <p:attrName>ppt_w</p:attrName>
                                        </p:attrNameLst>
                                      </p:cBhvr>
                                      <p:tavLst>
                                        <p:tav tm="0">
                                          <p:val>
                                            <p:strVal val="#ppt_w"/>
                                          </p:val>
                                        </p:tav>
                                        <p:tav tm="100000">
                                          <p:val>
                                            <p:strVal val="#ppt_w"/>
                                          </p:val>
                                        </p:tav>
                                      </p:tavLst>
                                    </p:anim>
                                    <p:anim calcmode="lin" valueType="num">
                                      <p:cBhvr>
                                        <p:cTn id="108" dur="500" fill="hold"/>
                                        <p:tgtEl>
                                          <p:spTgt spid="72744"/>
                                        </p:tgtEl>
                                        <p:attrNameLst>
                                          <p:attrName>ppt_h</p:attrName>
                                        </p:attrNameLst>
                                      </p:cBhvr>
                                      <p:tavLst>
                                        <p:tav tm="0">
                                          <p:val>
                                            <p:fltVal val="0.000000"/>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72746"/>
                                        </p:tgtEl>
                                        <p:attrNameLst>
                                          <p:attrName>style.visibility</p:attrName>
                                        </p:attrNameLst>
                                      </p:cBhvr>
                                      <p:to>
                                        <p:strVal val="visible"/>
                                      </p:to>
                                    </p:set>
                                    <p:animEffect transition="in" filter="wipe(up)">
                                      <p:cBhvr>
                                        <p:cTn id="113" dur="500"/>
                                        <p:tgtEl>
                                          <p:spTgt spid="72746"/>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499"/>
                                          </p:stCondLst>
                                        </p:cTn>
                                        <p:tgtEl>
                                          <p:spTgt spid="72748"/>
                                        </p:tgtEl>
                                        <p:attrNameLst>
                                          <p:attrName>style.visibility</p:attrName>
                                        </p:attrNameLst>
                                      </p:cBhvr>
                                      <p:to>
                                        <p:strVal val="visible"/>
                                      </p:to>
                                    </p:set>
                                  </p:childTnLst>
                                </p:cTn>
                              </p:par>
                            </p:childTnLst>
                          </p:cTn>
                        </p:par>
                        <p:par>
                          <p:cTn id="118" fill="hold">
                            <p:stCondLst>
                              <p:cond delay="500"/>
                            </p:stCondLst>
                            <p:childTnLst>
                              <p:par>
                                <p:cTn id="119" presetID="17" presetClass="entr" presetSubtype="1" fill="hold" grpId="0" nodeType="afterEffect">
                                  <p:stCondLst>
                                    <p:cond delay="0"/>
                                  </p:stCondLst>
                                  <p:childTnLst>
                                    <p:set>
                                      <p:cBhvr>
                                        <p:cTn id="120" dur="1" fill="hold">
                                          <p:stCondLst>
                                            <p:cond delay="0"/>
                                          </p:stCondLst>
                                        </p:cTn>
                                        <p:tgtEl>
                                          <p:spTgt spid="72747"/>
                                        </p:tgtEl>
                                        <p:attrNameLst>
                                          <p:attrName>style.visibility</p:attrName>
                                        </p:attrNameLst>
                                      </p:cBhvr>
                                      <p:to>
                                        <p:strVal val="visible"/>
                                      </p:to>
                                    </p:set>
                                    <p:anim calcmode="lin" valueType="num">
                                      <p:cBhvr>
                                        <p:cTn id="121" dur="500" fill="hold"/>
                                        <p:tgtEl>
                                          <p:spTgt spid="72747"/>
                                        </p:tgtEl>
                                        <p:attrNameLst>
                                          <p:attrName>ppt_x</p:attrName>
                                        </p:attrNameLst>
                                      </p:cBhvr>
                                      <p:tavLst>
                                        <p:tav tm="0">
                                          <p:val>
                                            <p:strVal val="#ppt_x"/>
                                          </p:val>
                                        </p:tav>
                                        <p:tav tm="100000">
                                          <p:val>
                                            <p:strVal val="#ppt_x"/>
                                          </p:val>
                                        </p:tav>
                                      </p:tavLst>
                                    </p:anim>
                                    <p:anim calcmode="lin" valueType="num">
                                      <p:cBhvr>
                                        <p:cTn id="122" dur="500" fill="hold"/>
                                        <p:tgtEl>
                                          <p:spTgt spid="72747"/>
                                        </p:tgtEl>
                                        <p:attrNameLst>
                                          <p:attrName>ppt_y</p:attrName>
                                        </p:attrNameLst>
                                      </p:cBhvr>
                                      <p:tavLst>
                                        <p:tav tm="0">
                                          <p:val>
                                            <p:strVal val="#ppt_y-#ppt_h/2"/>
                                          </p:val>
                                        </p:tav>
                                        <p:tav tm="100000">
                                          <p:val>
                                            <p:strVal val="#ppt_y"/>
                                          </p:val>
                                        </p:tav>
                                      </p:tavLst>
                                    </p:anim>
                                    <p:anim calcmode="lin" valueType="num">
                                      <p:cBhvr>
                                        <p:cTn id="123" dur="500" fill="hold"/>
                                        <p:tgtEl>
                                          <p:spTgt spid="72747"/>
                                        </p:tgtEl>
                                        <p:attrNameLst>
                                          <p:attrName>ppt_w</p:attrName>
                                        </p:attrNameLst>
                                      </p:cBhvr>
                                      <p:tavLst>
                                        <p:tav tm="0">
                                          <p:val>
                                            <p:strVal val="#ppt_w"/>
                                          </p:val>
                                        </p:tav>
                                        <p:tav tm="100000">
                                          <p:val>
                                            <p:strVal val="#ppt_w"/>
                                          </p:val>
                                        </p:tav>
                                      </p:tavLst>
                                    </p:anim>
                                    <p:anim calcmode="lin" valueType="num">
                                      <p:cBhvr>
                                        <p:cTn id="124" dur="500" fill="hold"/>
                                        <p:tgtEl>
                                          <p:spTgt spid="72747"/>
                                        </p:tgtEl>
                                        <p:attrNameLst>
                                          <p:attrName>ppt_h</p:attrName>
                                        </p:attrNameLst>
                                      </p:cBhvr>
                                      <p:tavLst>
                                        <p:tav tm="0">
                                          <p:val>
                                            <p:fltVal val="0.000000"/>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grpId="0" nodeType="clickEffect">
                                  <p:stCondLst>
                                    <p:cond delay="0"/>
                                  </p:stCondLst>
                                  <p:childTnLst>
                                    <p:set>
                                      <p:cBhvr>
                                        <p:cTn id="128" dur="1" fill="hold">
                                          <p:stCondLst>
                                            <p:cond delay="0"/>
                                          </p:stCondLst>
                                        </p:cTn>
                                        <p:tgtEl>
                                          <p:spTgt spid="72749"/>
                                        </p:tgtEl>
                                        <p:attrNameLst>
                                          <p:attrName>style.visibility</p:attrName>
                                        </p:attrNameLst>
                                      </p:cBhvr>
                                      <p:to>
                                        <p:strVal val="visible"/>
                                      </p:to>
                                    </p:set>
                                    <p:animEffect transition="in" filter="wipe(up)">
                                      <p:cBhvr>
                                        <p:cTn id="129" dur="500"/>
                                        <p:tgtEl>
                                          <p:spTgt spid="72749"/>
                                        </p:tgtEl>
                                      </p:cBhvr>
                                    </p:animEffect>
                                  </p:childTnLst>
                                </p:cTn>
                              </p:par>
                            </p:childTnLst>
                          </p:cTn>
                        </p:par>
                      </p:childTnLst>
                    </p:cTn>
                  </p:par>
                  <p:par>
                    <p:cTn id="130" fill="hold">
                      <p:stCondLst>
                        <p:cond delay="indefinite"/>
                      </p:stCondLst>
                      <p:childTnLst>
                        <p:par>
                          <p:cTn id="131" fill="hold">
                            <p:stCondLst>
                              <p:cond delay="0"/>
                            </p:stCondLst>
                            <p:childTnLst>
                              <p:par>
                                <p:cTn id="132" presetID="17" presetClass="entr" presetSubtype="10" fill="hold" grpId="0" nodeType="clickEffect">
                                  <p:stCondLst>
                                    <p:cond delay="0"/>
                                  </p:stCondLst>
                                  <p:childTnLst>
                                    <p:set>
                                      <p:cBhvr>
                                        <p:cTn id="133" dur="1" fill="hold">
                                          <p:stCondLst>
                                            <p:cond delay="0"/>
                                          </p:stCondLst>
                                        </p:cTn>
                                        <p:tgtEl>
                                          <p:spTgt spid="72750"/>
                                        </p:tgtEl>
                                        <p:attrNameLst>
                                          <p:attrName>style.visibility</p:attrName>
                                        </p:attrNameLst>
                                      </p:cBhvr>
                                      <p:to>
                                        <p:strVal val="visible"/>
                                      </p:to>
                                    </p:set>
                                    <p:anim calcmode="lin" valueType="num">
                                      <p:cBhvr>
                                        <p:cTn id="134" dur="500" fill="hold"/>
                                        <p:tgtEl>
                                          <p:spTgt spid="72750"/>
                                        </p:tgtEl>
                                        <p:attrNameLst>
                                          <p:attrName>ppt_w</p:attrName>
                                        </p:attrNameLst>
                                      </p:cBhvr>
                                      <p:tavLst>
                                        <p:tav tm="0">
                                          <p:val>
                                            <p:fltVal val="0.000000"/>
                                          </p:val>
                                        </p:tav>
                                        <p:tav tm="100000">
                                          <p:val>
                                            <p:strVal val="#ppt_w"/>
                                          </p:val>
                                        </p:tav>
                                      </p:tavLst>
                                    </p:anim>
                                    <p:anim calcmode="lin" valueType="num">
                                      <p:cBhvr>
                                        <p:cTn id="135" dur="500" fill="hold"/>
                                        <p:tgtEl>
                                          <p:spTgt spid="7275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2750"/>
                                        </p:tgtEl>
                                        <p:attrNameLst>
                                          <p:attrName>style.visibility</p:attrName>
                                        </p:attrNameLst>
                                      </p:cBhvr>
                                      <p:to>
                                        <p:strVal val="hidden"/>
                                      </p:to>
                                    </p:set>
                                  </p:sub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nodeType="clickEffect">
                                  <p:stCondLst>
                                    <p:cond delay="0"/>
                                  </p:stCondLst>
                                  <p:childTnLst>
                                    <p:set>
                                      <p:cBhvr>
                                        <p:cTn id="139" dur="1" fill="hold">
                                          <p:stCondLst>
                                            <p:cond delay="0"/>
                                          </p:stCondLst>
                                        </p:cTn>
                                        <p:tgtEl>
                                          <p:spTgt spid="72721"/>
                                        </p:tgtEl>
                                        <p:attrNameLst>
                                          <p:attrName>style.visibility</p:attrName>
                                        </p:attrNameLst>
                                      </p:cBhvr>
                                      <p:to>
                                        <p:strVal val="visible"/>
                                      </p:to>
                                    </p:set>
                                    <p:animEffect transition="in" filter="wipe(up)">
                                      <p:cBhvr>
                                        <p:cTn id="140" dur="500"/>
                                        <p:tgtEl>
                                          <p:spTgt spid="72721"/>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499"/>
                                          </p:stCondLst>
                                        </p:cTn>
                                        <p:tgtEl>
                                          <p:spTgt spid="72752"/>
                                        </p:tgtEl>
                                        <p:attrNameLst>
                                          <p:attrName>style.visibility</p:attrName>
                                        </p:attrNameLst>
                                      </p:cBhvr>
                                      <p:to>
                                        <p:strVal val="visible"/>
                                      </p:to>
                                    </p:set>
                                  </p:childTnLst>
                                </p:cTn>
                              </p:par>
                            </p:childTnLst>
                          </p:cTn>
                        </p:par>
                        <p:par>
                          <p:cTn id="145" fill="hold">
                            <p:stCondLst>
                              <p:cond delay="500"/>
                            </p:stCondLst>
                            <p:childTnLst>
                              <p:par>
                                <p:cTn id="146" presetID="17" presetClass="entr" presetSubtype="1" fill="hold" grpId="0" nodeType="afterEffect">
                                  <p:stCondLst>
                                    <p:cond delay="0"/>
                                  </p:stCondLst>
                                  <p:childTnLst>
                                    <p:set>
                                      <p:cBhvr>
                                        <p:cTn id="147" dur="1" fill="hold">
                                          <p:stCondLst>
                                            <p:cond delay="0"/>
                                          </p:stCondLst>
                                        </p:cTn>
                                        <p:tgtEl>
                                          <p:spTgt spid="72751"/>
                                        </p:tgtEl>
                                        <p:attrNameLst>
                                          <p:attrName>style.visibility</p:attrName>
                                        </p:attrNameLst>
                                      </p:cBhvr>
                                      <p:to>
                                        <p:strVal val="visible"/>
                                      </p:to>
                                    </p:set>
                                    <p:anim calcmode="lin" valueType="num">
                                      <p:cBhvr>
                                        <p:cTn id="148" dur="500" fill="hold"/>
                                        <p:tgtEl>
                                          <p:spTgt spid="72751"/>
                                        </p:tgtEl>
                                        <p:attrNameLst>
                                          <p:attrName>ppt_x</p:attrName>
                                        </p:attrNameLst>
                                      </p:cBhvr>
                                      <p:tavLst>
                                        <p:tav tm="0">
                                          <p:val>
                                            <p:strVal val="#ppt_x"/>
                                          </p:val>
                                        </p:tav>
                                        <p:tav tm="100000">
                                          <p:val>
                                            <p:strVal val="#ppt_x"/>
                                          </p:val>
                                        </p:tav>
                                      </p:tavLst>
                                    </p:anim>
                                    <p:anim calcmode="lin" valueType="num">
                                      <p:cBhvr>
                                        <p:cTn id="149" dur="500" fill="hold"/>
                                        <p:tgtEl>
                                          <p:spTgt spid="72751"/>
                                        </p:tgtEl>
                                        <p:attrNameLst>
                                          <p:attrName>ppt_y</p:attrName>
                                        </p:attrNameLst>
                                      </p:cBhvr>
                                      <p:tavLst>
                                        <p:tav tm="0">
                                          <p:val>
                                            <p:strVal val="#ppt_y-#ppt_h/2"/>
                                          </p:val>
                                        </p:tav>
                                        <p:tav tm="100000">
                                          <p:val>
                                            <p:strVal val="#ppt_y"/>
                                          </p:val>
                                        </p:tav>
                                      </p:tavLst>
                                    </p:anim>
                                    <p:anim calcmode="lin" valueType="num">
                                      <p:cBhvr>
                                        <p:cTn id="150" dur="500" fill="hold"/>
                                        <p:tgtEl>
                                          <p:spTgt spid="72751"/>
                                        </p:tgtEl>
                                        <p:attrNameLst>
                                          <p:attrName>ppt_w</p:attrName>
                                        </p:attrNameLst>
                                      </p:cBhvr>
                                      <p:tavLst>
                                        <p:tav tm="0">
                                          <p:val>
                                            <p:strVal val="#ppt_w"/>
                                          </p:val>
                                        </p:tav>
                                        <p:tav tm="100000">
                                          <p:val>
                                            <p:strVal val="#ppt_w"/>
                                          </p:val>
                                        </p:tav>
                                      </p:tavLst>
                                    </p:anim>
                                    <p:anim calcmode="lin" valueType="num">
                                      <p:cBhvr>
                                        <p:cTn id="151" dur="500" fill="hold"/>
                                        <p:tgtEl>
                                          <p:spTgt spid="72751"/>
                                        </p:tgtEl>
                                        <p:attrNameLst>
                                          <p:attrName>ppt_h</p:attrName>
                                        </p:attrNameLst>
                                      </p:cBhvr>
                                      <p:tavLst>
                                        <p:tav tm="0">
                                          <p:val>
                                            <p:fltVal val="0.000000"/>
                                          </p:val>
                                        </p:tav>
                                        <p:tav tm="100000">
                                          <p:val>
                                            <p:strVal val="#ppt_h"/>
                                          </p:val>
                                        </p:tav>
                                      </p:tavLst>
                                    </p:anim>
                                  </p:child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grpId="0" nodeType="clickEffect">
                                  <p:stCondLst>
                                    <p:cond delay="0"/>
                                  </p:stCondLst>
                                  <p:childTnLst>
                                    <p:set>
                                      <p:cBhvr>
                                        <p:cTn id="155" dur="1" fill="hold">
                                          <p:stCondLst>
                                            <p:cond delay="0"/>
                                          </p:stCondLst>
                                        </p:cTn>
                                        <p:tgtEl>
                                          <p:spTgt spid="72753"/>
                                        </p:tgtEl>
                                        <p:attrNameLst>
                                          <p:attrName>style.visibility</p:attrName>
                                        </p:attrNameLst>
                                      </p:cBhvr>
                                      <p:to>
                                        <p:strVal val="visible"/>
                                      </p:to>
                                    </p:set>
                                    <p:animEffect transition="in" filter="wipe(up)">
                                      <p:cBhvr>
                                        <p:cTn id="156" dur="500"/>
                                        <p:tgtEl>
                                          <p:spTgt spid="72753"/>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499"/>
                                          </p:stCondLst>
                                        </p:cTn>
                                        <p:tgtEl>
                                          <p:spTgt spid="72755"/>
                                        </p:tgtEl>
                                        <p:attrNameLst>
                                          <p:attrName>style.visibility</p:attrName>
                                        </p:attrNameLst>
                                      </p:cBhvr>
                                      <p:to>
                                        <p:strVal val="visible"/>
                                      </p:to>
                                    </p:set>
                                  </p:childTnLst>
                                </p:cTn>
                              </p:par>
                            </p:childTnLst>
                          </p:cTn>
                        </p:par>
                        <p:par>
                          <p:cTn id="161" fill="hold">
                            <p:stCondLst>
                              <p:cond delay="500"/>
                            </p:stCondLst>
                            <p:childTnLst>
                              <p:par>
                                <p:cTn id="162" presetID="17" presetClass="entr" presetSubtype="1" fill="hold" grpId="0" nodeType="afterEffect">
                                  <p:stCondLst>
                                    <p:cond delay="0"/>
                                  </p:stCondLst>
                                  <p:childTnLst>
                                    <p:set>
                                      <p:cBhvr>
                                        <p:cTn id="163" dur="1" fill="hold">
                                          <p:stCondLst>
                                            <p:cond delay="0"/>
                                          </p:stCondLst>
                                        </p:cTn>
                                        <p:tgtEl>
                                          <p:spTgt spid="72754"/>
                                        </p:tgtEl>
                                        <p:attrNameLst>
                                          <p:attrName>style.visibility</p:attrName>
                                        </p:attrNameLst>
                                      </p:cBhvr>
                                      <p:to>
                                        <p:strVal val="visible"/>
                                      </p:to>
                                    </p:set>
                                    <p:anim calcmode="lin" valueType="num">
                                      <p:cBhvr>
                                        <p:cTn id="164" dur="500" fill="hold"/>
                                        <p:tgtEl>
                                          <p:spTgt spid="72754"/>
                                        </p:tgtEl>
                                        <p:attrNameLst>
                                          <p:attrName>ppt_x</p:attrName>
                                        </p:attrNameLst>
                                      </p:cBhvr>
                                      <p:tavLst>
                                        <p:tav tm="0">
                                          <p:val>
                                            <p:strVal val="#ppt_x"/>
                                          </p:val>
                                        </p:tav>
                                        <p:tav tm="100000">
                                          <p:val>
                                            <p:strVal val="#ppt_x"/>
                                          </p:val>
                                        </p:tav>
                                      </p:tavLst>
                                    </p:anim>
                                    <p:anim calcmode="lin" valueType="num">
                                      <p:cBhvr>
                                        <p:cTn id="165" dur="500" fill="hold"/>
                                        <p:tgtEl>
                                          <p:spTgt spid="72754"/>
                                        </p:tgtEl>
                                        <p:attrNameLst>
                                          <p:attrName>ppt_y</p:attrName>
                                        </p:attrNameLst>
                                      </p:cBhvr>
                                      <p:tavLst>
                                        <p:tav tm="0">
                                          <p:val>
                                            <p:strVal val="#ppt_y-#ppt_h/2"/>
                                          </p:val>
                                        </p:tav>
                                        <p:tav tm="100000">
                                          <p:val>
                                            <p:strVal val="#ppt_y"/>
                                          </p:val>
                                        </p:tav>
                                      </p:tavLst>
                                    </p:anim>
                                    <p:anim calcmode="lin" valueType="num">
                                      <p:cBhvr>
                                        <p:cTn id="166" dur="500" fill="hold"/>
                                        <p:tgtEl>
                                          <p:spTgt spid="72754"/>
                                        </p:tgtEl>
                                        <p:attrNameLst>
                                          <p:attrName>ppt_w</p:attrName>
                                        </p:attrNameLst>
                                      </p:cBhvr>
                                      <p:tavLst>
                                        <p:tav tm="0">
                                          <p:val>
                                            <p:strVal val="#ppt_w"/>
                                          </p:val>
                                        </p:tav>
                                        <p:tav tm="100000">
                                          <p:val>
                                            <p:strVal val="#ppt_w"/>
                                          </p:val>
                                        </p:tav>
                                      </p:tavLst>
                                    </p:anim>
                                    <p:anim calcmode="lin" valueType="num">
                                      <p:cBhvr>
                                        <p:cTn id="167" dur="500" fill="hold"/>
                                        <p:tgtEl>
                                          <p:spTgt spid="72754"/>
                                        </p:tgtEl>
                                        <p:attrNameLst>
                                          <p:attrName>ppt_h</p:attrName>
                                        </p:attrNameLst>
                                      </p:cBhvr>
                                      <p:tavLst>
                                        <p:tav tm="0">
                                          <p:val>
                                            <p:fltVal val="0.00000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22" presetClass="entr" presetSubtype="1" fill="hold" grpId="0" nodeType="clickEffect">
                                  <p:stCondLst>
                                    <p:cond delay="0"/>
                                  </p:stCondLst>
                                  <p:childTnLst>
                                    <p:set>
                                      <p:cBhvr>
                                        <p:cTn id="171" dur="1" fill="hold">
                                          <p:stCondLst>
                                            <p:cond delay="0"/>
                                          </p:stCondLst>
                                        </p:cTn>
                                        <p:tgtEl>
                                          <p:spTgt spid="72756"/>
                                        </p:tgtEl>
                                        <p:attrNameLst>
                                          <p:attrName>style.visibility</p:attrName>
                                        </p:attrNameLst>
                                      </p:cBhvr>
                                      <p:to>
                                        <p:strVal val="visible"/>
                                      </p:to>
                                    </p:set>
                                    <p:animEffect transition="in" filter="wipe(up)">
                                      <p:cBhvr>
                                        <p:cTn id="172" dur="500"/>
                                        <p:tgtEl>
                                          <p:spTgt spid="72756"/>
                                        </p:tgtEl>
                                      </p:cBhvr>
                                    </p:animEffec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499"/>
                                          </p:stCondLst>
                                        </p:cTn>
                                        <p:tgtEl>
                                          <p:spTgt spid="72758"/>
                                        </p:tgtEl>
                                        <p:attrNameLst>
                                          <p:attrName>style.visibility</p:attrName>
                                        </p:attrNameLst>
                                      </p:cBhvr>
                                      <p:to>
                                        <p:strVal val="visible"/>
                                      </p:to>
                                    </p:set>
                                  </p:childTnLst>
                                </p:cTn>
                              </p:par>
                            </p:childTnLst>
                          </p:cTn>
                        </p:par>
                        <p:par>
                          <p:cTn id="177" fill="hold">
                            <p:stCondLst>
                              <p:cond delay="500"/>
                            </p:stCondLst>
                            <p:childTnLst>
                              <p:par>
                                <p:cTn id="178" presetID="17" presetClass="entr" presetSubtype="1" fill="hold" grpId="0" nodeType="afterEffect">
                                  <p:stCondLst>
                                    <p:cond delay="0"/>
                                  </p:stCondLst>
                                  <p:childTnLst>
                                    <p:set>
                                      <p:cBhvr>
                                        <p:cTn id="179" dur="1" fill="hold">
                                          <p:stCondLst>
                                            <p:cond delay="0"/>
                                          </p:stCondLst>
                                        </p:cTn>
                                        <p:tgtEl>
                                          <p:spTgt spid="72761"/>
                                        </p:tgtEl>
                                        <p:attrNameLst>
                                          <p:attrName>style.visibility</p:attrName>
                                        </p:attrNameLst>
                                      </p:cBhvr>
                                      <p:to>
                                        <p:strVal val="visible"/>
                                      </p:to>
                                    </p:set>
                                    <p:anim calcmode="lin" valueType="num">
                                      <p:cBhvr>
                                        <p:cTn id="180" dur="500" fill="hold"/>
                                        <p:tgtEl>
                                          <p:spTgt spid="72761"/>
                                        </p:tgtEl>
                                        <p:attrNameLst>
                                          <p:attrName>ppt_x</p:attrName>
                                        </p:attrNameLst>
                                      </p:cBhvr>
                                      <p:tavLst>
                                        <p:tav tm="0">
                                          <p:val>
                                            <p:strVal val="#ppt_x"/>
                                          </p:val>
                                        </p:tav>
                                        <p:tav tm="100000">
                                          <p:val>
                                            <p:strVal val="#ppt_x"/>
                                          </p:val>
                                        </p:tav>
                                      </p:tavLst>
                                    </p:anim>
                                    <p:anim calcmode="lin" valueType="num">
                                      <p:cBhvr>
                                        <p:cTn id="181" dur="500" fill="hold"/>
                                        <p:tgtEl>
                                          <p:spTgt spid="72761"/>
                                        </p:tgtEl>
                                        <p:attrNameLst>
                                          <p:attrName>ppt_y</p:attrName>
                                        </p:attrNameLst>
                                      </p:cBhvr>
                                      <p:tavLst>
                                        <p:tav tm="0">
                                          <p:val>
                                            <p:strVal val="#ppt_y-#ppt_h/2"/>
                                          </p:val>
                                        </p:tav>
                                        <p:tav tm="100000">
                                          <p:val>
                                            <p:strVal val="#ppt_y"/>
                                          </p:val>
                                        </p:tav>
                                      </p:tavLst>
                                    </p:anim>
                                    <p:anim calcmode="lin" valueType="num">
                                      <p:cBhvr>
                                        <p:cTn id="182" dur="500" fill="hold"/>
                                        <p:tgtEl>
                                          <p:spTgt spid="72761"/>
                                        </p:tgtEl>
                                        <p:attrNameLst>
                                          <p:attrName>ppt_w</p:attrName>
                                        </p:attrNameLst>
                                      </p:cBhvr>
                                      <p:tavLst>
                                        <p:tav tm="0">
                                          <p:val>
                                            <p:strVal val="#ppt_w"/>
                                          </p:val>
                                        </p:tav>
                                        <p:tav tm="100000">
                                          <p:val>
                                            <p:strVal val="#ppt_w"/>
                                          </p:val>
                                        </p:tav>
                                      </p:tavLst>
                                    </p:anim>
                                    <p:anim calcmode="lin" valueType="num">
                                      <p:cBhvr>
                                        <p:cTn id="183" dur="500" fill="hold"/>
                                        <p:tgtEl>
                                          <p:spTgt spid="72761"/>
                                        </p:tgtEl>
                                        <p:attrNameLst>
                                          <p:attrName>ppt_h</p:attrName>
                                        </p:attrNameLst>
                                      </p:cBhvr>
                                      <p:tavLst>
                                        <p:tav tm="0">
                                          <p:val>
                                            <p:fltVal val="0.000000"/>
                                          </p:val>
                                        </p:tav>
                                        <p:tav tm="100000">
                                          <p:val>
                                            <p:strVal val="#ppt_h"/>
                                          </p:val>
                                        </p:tav>
                                      </p:tavLst>
                                    </p:anim>
                                  </p:childTnLst>
                                </p:cTn>
                              </p:par>
                            </p:childTnLst>
                          </p:cTn>
                        </p:par>
                      </p:childTnLst>
                    </p:cTn>
                  </p:par>
                  <p:par>
                    <p:cTn id="184" fill="hold">
                      <p:stCondLst>
                        <p:cond delay="indefinite"/>
                      </p:stCondLst>
                      <p:childTnLst>
                        <p:par>
                          <p:cTn id="185" fill="hold">
                            <p:stCondLst>
                              <p:cond delay="0"/>
                            </p:stCondLst>
                            <p:childTnLst>
                              <p:par>
                                <p:cTn id="186" presetID="22" presetClass="entr" presetSubtype="1" fill="hold" grpId="0" nodeType="clickEffect">
                                  <p:stCondLst>
                                    <p:cond delay="0"/>
                                  </p:stCondLst>
                                  <p:childTnLst>
                                    <p:set>
                                      <p:cBhvr>
                                        <p:cTn id="187" dur="1" fill="hold">
                                          <p:stCondLst>
                                            <p:cond delay="0"/>
                                          </p:stCondLst>
                                        </p:cTn>
                                        <p:tgtEl>
                                          <p:spTgt spid="72759"/>
                                        </p:tgtEl>
                                        <p:attrNameLst>
                                          <p:attrName>style.visibility</p:attrName>
                                        </p:attrNameLst>
                                      </p:cBhvr>
                                      <p:to>
                                        <p:strVal val="visible"/>
                                      </p:to>
                                    </p:set>
                                    <p:animEffect transition="in" filter="wipe(up)">
                                      <p:cBhvr>
                                        <p:cTn id="188" dur="500"/>
                                        <p:tgtEl>
                                          <p:spTgt spid="72759"/>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499"/>
                                          </p:stCondLst>
                                        </p:cTn>
                                        <p:tgtEl>
                                          <p:spTgt spid="72757"/>
                                        </p:tgtEl>
                                        <p:attrNameLst>
                                          <p:attrName>style.visibility</p:attrName>
                                        </p:attrNameLst>
                                      </p:cBhvr>
                                      <p:to>
                                        <p:strVal val="visible"/>
                                      </p:to>
                                    </p:set>
                                  </p:childTnLst>
                                </p:cTn>
                              </p:par>
                            </p:childTnLst>
                          </p:cTn>
                        </p:par>
                        <p:par>
                          <p:cTn id="193" fill="hold">
                            <p:stCondLst>
                              <p:cond delay="500"/>
                            </p:stCondLst>
                            <p:childTnLst>
                              <p:par>
                                <p:cTn id="194" presetID="17" presetClass="entr" presetSubtype="1" fill="hold" grpId="0" nodeType="afterEffect">
                                  <p:stCondLst>
                                    <p:cond delay="0"/>
                                  </p:stCondLst>
                                  <p:childTnLst>
                                    <p:set>
                                      <p:cBhvr>
                                        <p:cTn id="195" dur="1" fill="hold">
                                          <p:stCondLst>
                                            <p:cond delay="0"/>
                                          </p:stCondLst>
                                        </p:cTn>
                                        <p:tgtEl>
                                          <p:spTgt spid="72760"/>
                                        </p:tgtEl>
                                        <p:attrNameLst>
                                          <p:attrName>style.visibility</p:attrName>
                                        </p:attrNameLst>
                                      </p:cBhvr>
                                      <p:to>
                                        <p:strVal val="visible"/>
                                      </p:to>
                                    </p:set>
                                    <p:anim calcmode="lin" valueType="num">
                                      <p:cBhvr>
                                        <p:cTn id="196" dur="500" fill="hold"/>
                                        <p:tgtEl>
                                          <p:spTgt spid="72760"/>
                                        </p:tgtEl>
                                        <p:attrNameLst>
                                          <p:attrName>ppt_x</p:attrName>
                                        </p:attrNameLst>
                                      </p:cBhvr>
                                      <p:tavLst>
                                        <p:tav tm="0">
                                          <p:val>
                                            <p:strVal val="#ppt_x"/>
                                          </p:val>
                                        </p:tav>
                                        <p:tav tm="100000">
                                          <p:val>
                                            <p:strVal val="#ppt_x"/>
                                          </p:val>
                                        </p:tav>
                                      </p:tavLst>
                                    </p:anim>
                                    <p:anim calcmode="lin" valueType="num">
                                      <p:cBhvr>
                                        <p:cTn id="197" dur="500" fill="hold"/>
                                        <p:tgtEl>
                                          <p:spTgt spid="72760"/>
                                        </p:tgtEl>
                                        <p:attrNameLst>
                                          <p:attrName>ppt_y</p:attrName>
                                        </p:attrNameLst>
                                      </p:cBhvr>
                                      <p:tavLst>
                                        <p:tav tm="0">
                                          <p:val>
                                            <p:strVal val="#ppt_y-#ppt_h/2"/>
                                          </p:val>
                                        </p:tav>
                                        <p:tav tm="100000">
                                          <p:val>
                                            <p:strVal val="#ppt_y"/>
                                          </p:val>
                                        </p:tav>
                                      </p:tavLst>
                                    </p:anim>
                                    <p:anim calcmode="lin" valueType="num">
                                      <p:cBhvr>
                                        <p:cTn id="198" dur="500" fill="hold"/>
                                        <p:tgtEl>
                                          <p:spTgt spid="72760"/>
                                        </p:tgtEl>
                                        <p:attrNameLst>
                                          <p:attrName>ppt_w</p:attrName>
                                        </p:attrNameLst>
                                      </p:cBhvr>
                                      <p:tavLst>
                                        <p:tav tm="0">
                                          <p:val>
                                            <p:strVal val="#ppt_w"/>
                                          </p:val>
                                        </p:tav>
                                        <p:tav tm="100000">
                                          <p:val>
                                            <p:strVal val="#ppt_w"/>
                                          </p:val>
                                        </p:tav>
                                      </p:tavLst>
                                    </p:anim>
                                    <p:anim calcmode="lin" valueType="num">
                                      <p:cBhvr>
                                        <p:cTn id="199" dur="500" fill="hold"/>
                                        <p:tgtEl>
                                          <p:spTgt spid="72760"/>
                                        </p:tgtEl>
                                        <p:attrNameLst>
                                          <p:attrName>ppt_h</p:attrName>
                                        </p:attrNameLst>
                                      </p:cBhvr>
                                      <p:tavLst>
                                        <p:tav tm="0">
                                          <p:val>
                                            <p:fltVal val="0.000000"/>
                                          </p:val>
                                        </p:tav>
                                        <p:tav tm="100000">
                                          <p:val>
                                            <p:strVal val="#ppt_h"/>
                                          </p:val>
                                        </p:tav>
                                      </p:tavLst>
                                    </p:anim>
                                  </p:childTnLst>
                                </p:cTn>
                              </p:par>
                            </p:childTnLst>
                          </p:cTn>
                        </p:par>
                      </p:childTnLst>
                    </p:cTn>
                  </p:par>
                  <p:par>
                    <p:cTn id="200" fill="hold">
                      <p:stCondLst>
                        <p:cond delay="indefinite"/>
                      </p:stCondLst>
                      <p:childTnLst>
                        <p:par>
                          <p:cTn id="201" fill="hold">
                            <p:stCondLst>
                              <p:cond delay="0"/>
                            </p:stCondLst>
                            <p:childTnLst>
                              <p:par>
                                <p:cTn id="202" presetID="22" presetClass="entr" presetSubtype="1" fill="hold" grpId="0" nodeType="clickEffect">
                                  <p:stCondLst>
                                    <p:cond delay="0"/>
                                  </p:stCondLst>
                                  <p:childTnLst>
                                    <p:set>
                                      <p:cBhvr>
                                        <p:cTn id="203" dur="1" fill="hold">
                                          <p:stCondLst>
                                            <p:cond delay="0"/>
                                          </p:stCondLst>
                                        </p:cTn>
                                        <p:tgtEl>
                                          <p:spTgt spid="72762"/>
                                        </p:tgtEl>
                                        <p:attrNameLst>
                                          <p:attrName>style.visibility</p:attrName>
                                        </p:attrNameLst>
                                      </p:cBhvr>
                                      <p:to>
                                        <p:strVal val="visible"/>
                                      </p:to>
                                    </p:set>
                                    <p:animEffect transition="in" filter="wipe(up)">
                                      <p:cBhvr>
                                        <p:cTn id="204" dur="500"/>
                                        <p:tgtEl>
                                          <p:spTgt spid="72762"/>
                                        </p:tgtEl>
                                      </p:cBhvr>
                                    </p:animEffect>
                                  </p:childTnLst>
                                </p:cTn>
                              </p:par>
                            </p:childTnLst>
                          </p:cTn>
                        </p:par>
                      </p:childTnLst>
                    </p:cTn>
                  </p:par>
                  <p:par>
                    <p:cTn id="205" fill="hold">
                      <p:stCondLst>
                        <p:cond delay="indefinite"/>
                      </p:stCondLst>
                      <p:childTnLst>
                        <p:par>
                          <p:cTn id="206" fill="hold">
                            <p:stCondLst>
                              <p:cond delay="0"/>
                            </p:stCondLst>
                            <p:childTnLst>
                              <p:par>
                                <p:cTn id="207" presetID="17" presetClass="entr" presetSubtype="10" fill="hold" nodeType="clickEffect">
                                  <p:stCondLst>
                                    <p:cond delay="0"/>
                                  </p:stCondLst>
                                  <p:childTnLst>
                                    <p:set>
                                      <p:cBhvr>
                                        <p:cTn id="208" dur="1" fill="hold">
                                          <p:stCondLst>
                                            <p:cond delay="0"/>
                                          </p:stCondLst>
                                        </p:cTn>
                                        <p:tgtEl>
                                          <p:spTgt spid="72763"/>
                                        </p:tgtEl>
                                        <p:attrNameLst>
                                          <p:attrName>style.visibility</p:attrName>
                                        </p:attrNameLst>
                                      </p:cBhvr>
                                      <p:to>
                                        <p:strVal val="visible"/>
                                      </p:to>
                                    </p:set>
                                    <p:anim calcmode="lin" valueType="num">
                                      <p:cBhvr>
                                        <p:cTn id="209" dur="500" fill="hold"/>
                                        <p:tgtEl>
                                          <p:spTgt spid="72763"/>
                                        </p:tgtEl>
                                        <p:attrNameLst>
                                          <p:attrName>ppt_w</p:attrName>
                                        </p:attrNameLst>
                                      </p:cBhvr>
                                      <p:tavLst>
                                        <p:tav tm="0">
                                          <p:val>
                                            <p:fltVal val="0.000000"/>
                                          </p:val>
                                        </p:tav>
                                        <p:tav tm="100000">
                                          <p:val>
                                            <p:strVal val="#ppt_w"/>
                                          </p:val>
                                        </p:tav>
                                      </p:tavLst>
                                    </p:anim>
                                    <p:anim calcmode="lin" valueType="num">
                                      <p:cBhvr>
                                        <p:cTn id="210" dur="500" fill="hold"/>
                                        <p:tgtEl>
                                          <p:spTgt spid="7276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2763"/>
                                        </p:tgtEl>
                                        <p:attrNameLst>
                                          <p:attrName>style.visibility</p:attrName>
                                        </p:attrNameLst>
                                      </p:cBhvr>
                                      <p:to>
                                        <p:strVal val="hidden"/>
                                      </p:to>
                                    </p:set>
                                  </p:subTnLst>
                                </p:cTn>
                              </p:par>
                            </p:childTnLst>
                          </p:cTn>
                        </p:par>
                      </p:childTnLst>
                    </p:cTn>
                  </p:par>
                  <p:par>
                    <p:cTn id="211" fill="hold">
                      <p:stCondLst>
                        <p:cond delay="indefinite"/>
                      </p:stCondLst>
                      <p:childTnLst>
                        <p:par>
                          <p:cTn id="212" fill="hold">
                            <p:stCondLst>
                              <p:cond delay="0"/>
                            </p:stCondLst>
                            <p:childTnLst>
                              <p:par>
                                <p:cTn id="213" presetID="22" presetClass="entr" presetSubtype="1" fill="hold" nodeType="clickEffect">
                                  <p:stCondLst>
                                    <p:cond delay="0"/>
                                  </p:stCondLst>
                                  <p:childTnLst>
                                    <p:set>
                                      <p:cBhvr>
                                        <p:cTn id="214" dur="1" fill="hold">
                                          <p:stCondLst>
                                            <p:cond delay="0"/>
                                          </p:stCondLst>
                                        </p:cTn>
                                        <p:tgtEl>
                                          <p:spTgt spid="72727"/>
                                        </p:tgtEl>
                                        <p:attrNameLst>
                                          <p:attrName>style.visibility</p:attrName>
                                        </p:attrNameLst>
                                      </p:cBhvr>
                                      <p:to>
                                        <p:strVal val="visible"/>
                                      </p:to>
                                    </p:set>
                                    <p:animEffect transition="in" filter="wipe(up)">
                                      <p:cBhvr>
                                        <p:cTn id="215" dur="500"/>
                                        <p:tgtEl>
                                          <p:spTgt spid="72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P spid="72730" grpId="0" animBg="1"/>
      <p:bldP spid="72731" grpId="0" animBg="1"/>
      <p:bldP spid="72732" grpId="0"/>
      <p:bldP spid="72733" grpId="0"/>
      <p:bldP spid="72734" grpId="0" animBg="1"/>
      <p:bldP spid="72735" grpId="0" animBg="1"/>
      <p:bldP spid="72736" grpId="0"/>
      <p:bldP spid="72737" grpId="0" animBg="1"/>
      <p:bldP spid="72738" grpId="0"/>
      <p:bldP spid="72739" grpId="0" animBg="1"/>
      <p:bldP spid="72740" grpId="0" animBg="1"/>
      <p:bldP spid="72741" grpId="0" animBg="1"/>
      <p:bldP spid="72742" grpId="0" animBg="1"/>
      <p:bldP spid="72743" grpId="0"/>
      <p:bldP spid="72744" grpId="0" animBg="1"/>
      <p:bldP spid="72745" grpId="0" animBg="1"/>
      <p:bldP spid="72746" grpId="0"/>
      <p:bldP spid="72747" grpId="0" animBg="1"/>
      <p:bldP spid="72748" grpId="0" animBg="1"/>
      <p:bldP spid="72749" grpId="0"/>
      <p:bldP spid="72750" grpId="0" animBg="1"/>
      <p:bldP spid="72751" grpId="0" animBg="1"/>
      <p:bldP spid="72752" grpId="0" animBg="1"/>
      <p:bldP spid="72753" grpId="0"/>
      <p:bldP spid="72754" grpId="0" animBg="1"/>
      <p:bldP spid="72755" grpId="0" animBg="1"/>
      <p:bldP spid="72756" grpId="0"/>
      <p:bldP spid="72757" grpId="0" animBg="1"/>
      <p:bldP spid="72758" grpId="0" animBg="1"/>
      <p:bldP spid="72759" grpId="0"/>
      <p:bldP spid="72760" grpId="0" animBg="1"/>
      <p:bldP spid="72761" grpId="0" animBg="1"/>
      <p:bldP spid="727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ext Box 28"/>
          <p:cNvSpPr txBox="1"/>
          <p:nvPr/>
        </p:nvSpPr>
        <p:spPr>
          <a:xfrm>
            <a:off x="7162800" y="0"/>
            <a:ext cx="19748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§7  Quicksort </a:t>
            </a:r>
            <a:endParaRPr lang="en-US" altLang="zh-CN" sz="1800" b="1" dirty="0">
              <a:sym typeface="Webdings" panose="05030102010509060703" pitchFamily="18" charset="2"/>
            </a:endParaRPr>
          </a:p>
        </p:txBody>
      </p:sp>
      <p:sp>
        <p:nvSpPr>
          <p:cNvPr id="71709" name="Rectangle 29"/>
          <p:cNvSpPr/>
          <p:nvPr/>
        </p:nvSpPr>
        <p:spPr>
          <a:xfrm>
            <a:off x="457200" y="381000"/>
            <a:ext cx="35052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ea typeface="MS Hei" pitchFamily="49" charset="-122"/>
                <a:sym typeface="Wingdings" panose="05000000000000000000" pitchFamily="2" charset="2"/>
              </a:rPr>
              <a:t>3. Picking the Pivot</a:t>
            </a:r>
            <a:endParaRPr lang="en-US" altLang="zh-CN" sz="2400" b="1" dirty="0">
              <a:ea typeface="MS Hei" pitchFamily="49" charset="-122"/>
            </a:endParaRPr>
          </a:p>
        </p:txBody>
      </p:sp>
      <p:sp>
        <p:nvSpPr>
          <p:cNvPr id="71710" name="Rectangle 30"/>
          <p:cNvSpPr/>
          <p:nvPr/>
        </p:nvSpPr>
        <p:spPr>
          <a:xfrm>
            <a:off x="685800" y="990600"/>
            <a:ext cx="26670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olidFill>
                  <a:schemeClr val="hlink"/>
                </a:solidFill>
                <a:ea typeface="MS Hei" pitchFamily="49" charset="-122"/>
                <a:sym typeface="Wingdings" panose="05000000000000000000" pitchFamily="2" charset="2"/>
              </a:rPr>
              <a:t></a:t>
            </a:r>
            <a:r>
              <a:rPr lang="en-US" altLang="zh-CN" sz="2400" b="1" dirty="0">
                <a:ea typeface="MS Hei" pitchFamily="49" charset="-122"/>
                <a:sym typeface="Wingdings" panose="05000000000000000000" pitchFamily="2" charset="2"/>
              </a:rPr>
              <a:t> A Wrong Way:</a:t>
            </a:r>
            <a:endParaRPr lang="en-US" altLang="zh-CN" sz="2400" b="1" dirty="0">
              <a:ea typeface="MS Hei" pitchFamily="49" charset="-122"/>
            </a:endParaRPr>
          </a:p>
        </p:txBody>
      </p:sp>
      <p:sp>
        <p:nvSpPr>
          <p:cNvPr id="71711" name="Rectangle 31"/>
          <p:cNvSpPr/>
          <p:nvPr/>
        </p:nvSpPr>
        <p:spPr>
          <a:xfrm>
            <a:off x="3343275" y="1020763"/>
            <a:ext cx="1914525" cy="45720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hlink"/>
                </a:solidFill>
                <a:ea typeface="MS Hei" pitchFamily="49" charset="-122"/>
                <a:sym typeface="Wingdings" panose="05000000000000000000" pitchFamily="2" charset="2"/>
              </a:rPr>
              <a:t>Pivot = A[ 0 ]</a:t>
            </a:r>
            <a:endParaRPr lang="en-US" altLang="zh-CN" sz="2400" b="1" dirty="0">
              <a:solidFill>
                <a:schemeClr val="hlink"/>
              </a:solidFill>
              <a:ea typeface="MS Hei" pitchFamily="49" charset="-122"/>
              <a:sym typeface="Wingdings" panose="05000000000000000000" pitchFamily="2" charset="2"/>
            </a:endParaRPr>
          </a:p>
        </p:txBody>
      </p:sp>
      <p:sp>
        <p:nvSpPr>
          <p:cNvPr id="71712" name="Text Box 32"/>
          <p:cNvSpPr txBox="1"/>
          <p:nvPr/>
        </p:nvSpPr>
        <p:spPr>
          <a:xfrm>
            <a:off x="1143000" y="1554163"/>
            <a:ext cx="28194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The worst case: </a:t>
            </a:r>
            <a:endParaRPr lang="en-US" altLang="zh-CN" sz="2400" b="1" dirty="0"/>
          </a:p>
        </p:txBody>
      </p:sp>
      <p:sp>
        <p:nvSpPr>
          <p:cNvPr id="71713" name="Text Box 33"/>
          <p:cNvSpPr txBox="1"/>
          <p:nvPr/>
        </p:nvSpPr>
        <p:spPr>
          <a:xfrm>
            <a:off x="3429000" y="1554163"/>
            <a:ext cx="5181600" cy="884237"/>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A[ ] is </a:t>
            </a:r>
            <a:r>
              <a:rPr lang="en-US" altLang="zh-CN" sz="2400" b="1" dirty="0">
                <a:solidFill>
                  <a:srgbClr val="FF0000"/>
                </a:solidFill>
              </a:rPr>
              <a:t>presorted</a:t>
            </a:r>
            <a:r>
              <a:rPr lang="en-US" altLang="zh-CN" sz="2400" b="1" dirty="0"/>
              <a:t> – quicksort will take O( </a:t>
            </a:r>
            <a:r>
              <a:rPr lang="en-US" altLang="zh-CN" sz="2400" b="1" i="1" dirty="0"/>
              <a:t>N</a:t>
            </a:r>
            <a:r>
              <a:rPr lang="en-US" altLang="zh-CN" sz="2400" b="1" baseline="30000" dirty="0"/>
              <a:t>2</a:t>
            </a:r>
            <a:r>
              <a:rPr lang="en-US" altLang="zh-CN" sz="2400" b="1" dirty="0"/>
              <a:t> ) time to do </a:t>
            </a:r>
            <a:r>
              <a:rPr lang="en-US" altLang="zh-CN" sz="2400" b="1" dirty="0">
                <a:solidFill>
                  <a:srgbClr val="FF0000"/>
                </a:solidFill>
              </a:rPr>
              <a:t>nothing</a:t>
            </a:r>
            <a:r>
              <a:rPr lang="en-US" altLang="zh-CN" sz="2400" b="1" dirty="0"/>
              <a:t>  </a:t>
            </a:r>
            <a:r>
              <a:rPr lang="en-US" altLang="zh-CN" sz="2800" b="1" dirty="0">
                <a:sym typeface="Wingdings" panose="05000000000000000000" pitchFamily="2" charset="2"/>
              </a:rPr>
              <a:t></a:t>
            </a:r>
            <a:endParaRPr lang="en-US" altLang="zh-CN" sz="2800" b="1" dirty="0"/>
          </a:p>
        </p:txBody>
      </p:sp>
      <p:sp>
        <p:nvSpPr>
          <p:cNvPr id="71714" name="Rectangle 34"/>
          <p:cNvSpPr/>
          <p:nvPr/>
        </p:nvSpPr>
        <p:spPr>
          <a:xfrm>
            <a:off x="685800" y="2590800"/>
            <a:ext cx="30480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olidFill>
                  <a:schemeClr val="hlink"/>
                </a:solidFill>
                <a:ea typeface="MS Hei" pitchFamily="49" charset="-122"/>
                <a:sym typeface="Wingdings" panose="05000000000000000000" pitchFamily="2" charset="2"/>
              </a:rPr>
              <a:t></a:t>
            </a:r>
            <a:r>
              <a:rPr lang="en-US" altLang="zh-CN" sz="2400" b="1" dirty="0">
                <a:ea typeface="MS Hei" pitchFamily="49" charset="-122"/>
                <a:sym typeface="Wingdings" panose="05000000000000000000" pitchFamily="2" charset="2"/>
              </a:rPr>
              <a:t> A Safe Maneuver:</a:t>
            </a:r>
            <a:endParaRPr lang="en-US" altLang="zh-CN" sz="2400" b="1" dirty="0">
              <a:ea typeface="MS Hei" pitchFamily="49" charset="-122"/>
            </a:endParaRPr>
          </a:p>
        </p:txBody>
      </p:sp>
      <p:sp>
        <p:nvSpPr>
          <p:cNvPr id="71715" name="Rectangle 35"/>
          <p:cNvSpPr/>
          <p:nvPr/>
        </p:nvSpPr>
        <p:spPr>
          <a:xfrm>
            <a:off x="3657600" y="2667000"/>
            <a:ext cx="45720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hlink"/>
                </a:solidFill>
                <a:ea typeface="MS Hei" pitchFamily="49" charset="-122"/>
                <a:sym typeface="Wingdings" panose="05000000000000000000" pitchFamily="2" charset="2"/>
              </a:rPr>
              <a:t>Pivot = random select from A[ ]</a:t>
            </a:r>
            <a:endParaRPr lang="en-US" altLang="zh-CN" sz="2400" b="1" dirty="0">
              <a:solidFill>
                <a:schemeClr val="hlink"/>
              </a:solidFill>
              <a:ea typeface="MS Hei" pitchFamily="49" charset="-122"/>
              <a:sym typeface="Wingdings" panose="05000000000000000000" pitchFamily="2" charset="2"/>
            </a:endParaRPr>
          </a:p>
        </p:txBody>
      </p:sp>
      <p:sp>
        <p:nvSpPr>
          <p:cNvPr id="71716" name="Rectangle 36"/>
          <p:cNvSpPr/>
          <p:nvPr/>
        </p:nvSpPr>
        <p:spPr>
          <a:xfrm>
            <a:off x="1219200" y="3200400"/>
            <a:ext cx="63246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ym typeface="Wingdings" panose="05000000000000000000" pitchFamily="2" charset="2"/>
              </a:rPr>
              <a:t></a:t>
            </a:r>
            <a:r>
              <a:rPr lang="en-US" altLang="zh-CN" sz="2400" b="1" dirty="0"/>
              <a:t>  random number generation is </a:t>
            </a:r>
            <a:r>
              <a:rPr lang="en-US" altLang="zh-CN" sz="2400" b="1" dirty="0">
                <a:solidFill>
                  <a:srgbClr val="FF0000"/>
                </a:solidFill>
              </a:rPr>
              <a:t>expensive</a:t>
            </a:r>
            <a:endParaRPr lang="en-US" altLang="zh-CN" sz="2400" b="1" dirty="0">
              <a:solidFill>
                <a:srgbClr val="FF0000"/>
              </a:solidFill>
            </a:endParaRPr>
          </a:p>
        </p:txBody>
      </p:sp>
      <p:sp>
        <p:nvSpPr>
          <p:cNvPr id="71717" name="Rectangle 37"/>
          <p:cNvSpPr/>
          <p:nvPr/>
        </p:nvSpPr>
        <p:spPr>
          <a:xfrm>
            <a:off x="685800" y="3886200"/>
            <a:ext cx="52578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olidFill>
                  <a:schemeClr val="hlink"/>
                </a:solidFill>
                <a:ea typeface="MS Hei" pitchFamily="49" charset="-122"/>
                <a:sym typeface="Wingdings" panose="05000000000000000000" pitchFamily="2" charset="2"/>
              </a:rPr>
              <a:t></a:t>
            </a:r>
            <a:r>
              <a:rPr lang="en-US" altLang="zh-CN" sz="2400" b="1" dirty="0">
                <a:ea typeface="MS Hei" pitchFamily="49" charset="-122"/>
                <a:sym typeface="Wingdings" panose="05000000000000000000" pitchFamily="2" charset="2"/>
              </a:rPr>
              <a:t> Median-of-Three Partitioning:</a:t>
            </a:r>
            <a:endParaRPr lang="en-US" altLang="zh-CN" sz="2400" b="1" dirty="0">
              <a:ea typeface="MS Hei" pitchFamily="49" charset="-122"/>
            </a:endParaRPr>
          </a:p>
        </p:txBody>
      </p:sp>
      <p:sp>
        <p:nvSpPr>
          <p:cNvPr id="71718" name="Rectangle 38"/>
          <p:cNvSpPr/>
          <p:nvPr/>
        </p:nvSpPr>
        <p:spPr>
          <a:xfrm>
            <a:off x="1219200" y="4495800"/>
            <a:ext cx="51054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hlink"/>
                </a:solidFill>
                <a:ea typeface="MS Hei" pitchFamily="49" charset="-122"/>
                <a:sym typeface="Wingdings" panose="05000000000000000000" pitchFamily="2" charset="2"/>
              </a:rPr>
              <a:t>Pivot = median ( left, center, right )</a:t>
            </a:r>
            <a:endParaRPr lang="en-US" altLang="zh-CN" sz="2400" b="1" dirty="0">
              <a:solidFill>
                <a:schemeClr val="hlink"/>
              </a:solidFill>
              <a:ea typeface="MS Hei" pitchFamily="49" charset="-122"/>
              <a:sym typeface="Wingdings" panose="05000000000000000000" pitchFamily="2" charset="2"/>
            </a:endParaRPr>
          </a:p>
        </p:txBody>
      </p:sp>
      <p:sp>
        <p:nvSpPr>
          <p:cNvPr id="71719" name="Rectangle 39"/>
          <p:cNvSpPr/>
          <p:nvPr/>
        </p:nvSpPr>
        <p:spPr>
          <a:xfrm>
            <a:off x="1219200" y="5029200"/>
            <a:ext cx="7086600" cy="82232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Eliminates the bad case for sorted input and actually reduces the running time by about 5%.</a:t>
            </a:r>
            <a:endParaRPr lang="en-US" altLang="zh-CN"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709"/>
                                        </p:tgtEl>
                                        <p:attrNameLst>
                                          <p:attrName>style.visibility</p:attrName>
                                        </p:attrNameLst>
                                      </p:cBhvr>
                                      <p:to>
                                        <p:strVal val="visible"/>
                                      </p:to>
                                    </p:set>
                                    <p:animEffect transition="in" filter="wipe(left)">
                                      <p:cBhvr>
                                        <p:cTn id="7" dur="500"/>
                                        <p:tgtEl>
                                          <p:spTgt spid="717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10"/>
                                        </p:tgtEl>
                                        <p:attrNameLst>
                                          <p:attrName>style.visibility</p:attrName>
                                        </p:attrNameLst>
                                      </p:cBhvr>
                                      <p:to>
                                        <p:strVal val="visible"/>
                                      </p:to>
                                    </p:set>
                                    <p:animEffect transition="in" filter="wipe(left)">
                                      <p:cBhvr>
                                        <p:cTn id="12" dur="500"/>
                                        <p:tgtEl>
                                          <p:spTgt spid="717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711"/>
                                        </p:tgtEl>
                                        <p:attrNameLst>
                                          <p:attrName>style.visibility</p:attrName>
                                        </p:attrNameLst>
                                      </p:cBhvr>
                                      <p:to>
                                        <p:strVal val="visible"/>
                                      </p:to>
                                    </p:set>
                                    <p:animEffect transition="in" filter="wipe(up)">
                                      <p:cBhvr>
                                        <p:cTn id="17" dur="500"/>
                                        <p:tgtEl>
                                          <p:spTgt spid="717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12"/>
                                        </p:tgtEl>
                                        <p:attrNameLst>
                                          <p:attrName>style.visibility</p:attrName>
                                        </p:attrNameLst>
                                      </p:cBhvr>
                                      <p:to>
                                        <p:strVal val="visible"/>
                                      </p:to>
                                    </p:set>
                                    <p:animEffect transition="in" filter="wipe(left)">
                                      <p:cBhvr>
                                        <p:cTn id="22" dur="500"/>
                                        <p:tgtEl>
                                          <p:spTgt spid="717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713"/>
                                        </p:tgtEl>
                                        <p:attrNameLst>
                                          <p:attrName>style.visibility</p:attrName>
                                        </p:attrNameLst>
                                      </p:cBhvr>
                                      <p:to>
                                        <p:strVal val="visible"/>
                                      </p:to>
                                    </p:set>
                                    <p:animEffect transition="in" filter="wipe(left)">
                                      <p:cBhvr>
                                        <p:cTn id="27" dur="500"/>
                                        <p:tgtEl>
                                          <p:spTgt spid="717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714"/>
                                        </p:tgtEl>
                                        <p:attrNameLst>
                                          <p:attrName>style.visibility</p:attrName>
                                        </p:attrNameLst>
                                      </p:cBhvr>
                                      <p:to>
                                        <p:strVal val="visible"/>
                                      </p:to>
                                    </p:set>
                                    <p:animEffect transition="in" filter="wipe(left)">
                                      <p:cBhvr>
                                        <p:cTn id="32" dur="500"/>
                                        <p:tgtEl>
                                          <p:spTgt spid="717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1715"/>
                                        </p:tgtEl>
                                        <p:attrNameLst>
                                          <p:attrName>style.visibility</p:attrName>
                                        </p:attrNameLst>
                                      </p:cBhvr>
                                      <p:to>
                                        <p:strVal val="visible"/>
                                      </p:to>
                                    </p:set>
                                    <p:animEffect transition="in" filter="wipe(up)">
                                      <p:cBhvr>
                                        <p:cTn id="37" dur="500"/>
                                        <p:tgtEl>
                                          <p:spTgt spid="717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1716"/>
                                        </p:tgtEl>
                                        <p:attrNameLst>
                                          <p:attrName>style.visibility</p:attrName>
                                        </p:attrNameLst>
                                      </p:cBhvr>
                                      <p:to>
                                        <p:strVal val="visible"/>
                                      </p:to>
                                    </p:set>
                                    <p:animEffect transition="in" filter="wipe(left)">
                                      <p:cBhvr>
                                        <p:cTn id="42" dur="500"/>
                                        <p:tgtEl>
                                          <p:spTgt spid="717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1717"/>
                                        </p:tgtEl>
                                        <p:attrNameLst>
                                          <p:attrName>style.visibility</p:attrName>
                                        </p:attrNameLst>
                                      </p:cBhvr>
                                      <p:to>
                                        <p:strVal val="visible"/>
                                      </p:to>
                                    </p:set>
                                    <p:animEffect transition="in" filter="wipe(left)">
                                      <p:cBhvr>
                                        <p:cTn id="47" dur="500"/>
                                        <p:tgtEl>
                                          <p:spTgt spid="717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71718"/>
                                        </p:tgtEl>
                                        <p:attrNameLst>
                                          <p:attrName>style.visibility</p:attrName>
                                        </p:attrNameLst>
                                      </p:cBhvr>
                                      <p:to>
                                        <p:strVal val="visible"/>
                                      </p:to>
                                    </p:set>
                                    <p:animEffect transition="in" filter="wipe(up)">
                                      <p:cBhvr>
                                        <p:cTn id="52" dur="500"/>
                                        <p:tgtEl>
                                          <p:spTgt spid="717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1719"/>
                                        </p:tgtEl>
                                        <p:attrNameLst>
                                          <p:attrName>style.visibility</p:attrName>
                                        </p:attrNameLst>
                                      </p:cBhvr>
                                      <p:to>
                                        <p:strVal val="visible"/>
                                      </p:to>
                                    </p:set>
                                    <p:animEffect transition="in" filter="wipe(left)">
                                      <p:cBhvr>
                                        <p:cTn id="57" dur="500"/>
                                        <p:tgtEl>
                                          <p:spTgt spid="71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9" grpId="0"/>
      <p:bldP spid="71710" grpId="0"/>
      <p:bldP spid="71711" grpId="0"/>
      <p:bldP spid="71712" grpId="0"/>
      <p:bldP spid="71713" grpId="0"/>
      <p:bldP spid="71714" grpId="0"/>
      <p:bldP spid="71715" grpId="0"/>
      <p:bldP spid="71716" grpId="0"/>
      <p:bldP spid="71717" grpId="0"/>
      <p:bldP spid="71718" grpId="0"/>
      <p:bldP spid="717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ext Box 4"/>
          <p:cNvSpPr txBox="1"/>
          <p:nvPr/>
        </p:nvSpPr>
        <p:spPr>
          <a:xfrm>
            <a:off x="7162800" y="0"/>
            <a:ext cx="19748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§7  Quicksort </a:t>
            </a:r>
            <a:endParaRPr lang="en-US" altLang="zh-CN" sz="1800" b="1" dirty="0">
              <a:sym typeface="Webdings" panose="05030102010509060703" pitchFamily="18" charset="2"/>
            </a:endParaRPr>
          </a:p>
        </p:txBody>
      </p:sp>
      <p:sp>
        <p:nvSpPr>
          <p:cNvPr id="73733" name="Rectangle 5"/>
          <p:cNvSpPr/>
          <p:nvPr/>
        </p:nvSpPr>
        <p:spPr>
          <a:xfrm>
            <a:off x="457200" y="228600"/>
            <a:ext cx="25908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ea typeface="MS Hei" pitchFamily="49" charset="-122"/>
                <a:sym typeface="Wingdings" panose="05000000000000000000" pitchFamily="2" charset="2"/>
              </a:rPr>
              <a:t>4.  Small Arrays</a:t>
            </a:r>
            <a:endParaRPr lang="en-US" altLang="zh-CN" sz="2400" b="1" dirty="0">
              <a:ea typeface="MS Hei" pitchFamily="49" charset="-122"/>
            </a:endParaRPr>
          </a:p>
        </p:txBody>
      </p:sp>
      <p:sp>
        <p:nvSpPr>
          <p:cNvPr id="73734" name="Text Box 6"/>
          <p:cNvSpPr txBox="1"/>
          <p:nvPr/>
        </p:nvSpPr>
        <p:spPr>
          <a:xfrm>
            <a:off x="533400" y="762000"/>
            <a:ext cx="7924800" cy="82232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336675" lvl="0" indent="-1336675" eaLnBrk="1" hangingPunct="1">
              <a:spcBef>
                <a:spcPct val="50000"/>
              </a:spcBef>
              <a:buNone/>
            </a:pPr>
            <a:r>
              <a:rPr lang="en-US" altLang="zh-CN" sz="2400" b="1" dirty="0">
                <a:solidFill>
                  <a:schemeClr val="hlink"/>
                </a:solidFill>
              </a:rPr>
              <a:t>Problem:</a:t>
            </a:r>
            <a:r>
              <a:rPr lang="en-US" altLang="zh-CN" sz="2400" b="1" dirty="0"/>
              <a:t> Quicksort is slower than insertion sort for small </a:t>
            </a:r>
            <a:r>
              <a:rPr lang="en-US" altLang="zh-CN" sz="2400" b="1" i="1" dirty="0"/>
              <a:t>N</a:t>
            </a:r>
            <a:r>
              <a:rPr lang="en-US" altLang="zh-CN" sz="2400" b="1" dirty="0"/>
              <a:t> ( </a:t>
            </a:r>
            <a:r>
              <a:rPr lang="en-US" altLang="zh-CN" sz="2400" b="1" dirty="0">
                <a:sym typeface="Symbol" panose="05050102010706020507" pitchFamily="18" charset="2"/>
              </a:rPr>
              <a:t> 20 </a:t>
            </a:r>
            <a:r>
              <a:rPr lang="en-US" altLang="zh-CN" sz="2400" b="1" dirty="0"/>
              <a:t>).</a:t>
            </a:r>
            <a:endParaRPr lang="en-US" altLang="zh-CN" sz="2400" b="1" dirty="0"/>
          </a:p>
        </p:txBody>
      </p:sp>
      <p:sp>
        <p:nvSpPr>
          <p:cNvPr id="73735" name="Text Box 7"/>
          <p:cNvSpPr txBox="1"/>
          <p:nvPr/>
        </p:nvSpPr>
        <p:spPr>
          <a:xfrm>
            <a:off x="533400" y="1676400"/>
            <a:ext cx="8001000" cy="82232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243330" lvl="0" indent="-1243330" eaLnBrk="1" hangingPunct="1">
              <a:spcBef>
                <a:spcPct val="50000"/>
              </a:spcBef>
              <a:buNone/>
            </a:pPr>
            <a:r>
              <a:rPr lang="en-US" altLang="zh-CN" sz="2400" b="1" dirty="0">
                <a:solidFill>
                  <a:schemeClr val="hlink"/>
                </a:solidFill>
              </a:rPr>
              <a:t>Solution:</a:t>
            </a:r>
            <a:r>
              <a:rPr lang="en-US" altLang="zh-CN" sz="2400" b="1" dirty="0"/>
              <a:t> Cutoff when </a:t>
            </a:r>
            <a:r>
              <a:rPr lang="en-US" altLang="zh-CN" sz="2400" b="1" i="1" dirty="0"/>
              <a:t>N</a:t>
            </a:r>
            <a:r>
              <a:rPr lang="en-US" altLang="zh-CN" sz="2400" b="1" dirty="0"/>
              <a:t> gets small ( </a:t>
            </a:r>
            <a:r>
              <a:rPr lang="en-US" altLang="zh-CN" sz="2400" b="1" dirty="0">
                <a:sym typeface="Symbol" panose="05050102010706020507" pitchFamily="18" charset="2"/>
              </a:rPr>
              <a:t>e.g. </a:t>
            </a:r>
            <a:r>
              <a:rPr lang="en-US" altLang="zh-CN" sz="2400" b="1" i="1" dirty="0">
                <a:sym typeface="Symbol" panose="05050102010706020507" pitchFamily="18" charset="2"/>
              </a:rPr>
              <a:t>N</a:t>
            </a:r>
            <a:r>
              <a:rPr lang="en-US" altLang="zh-CN" sz="2400" b="1" dirty="0">
                <a:sym typeface="Symbol" panose="05050102010706020507" pitchFamily="18" charset="2"/>
              </a:rPr>
              <a:t> = 10 </a:t>
            </a:r>
            <a:r>
              <a:rPr lang="en-US" altLang="zh-CN" sz="2400" b="1" dirty="0"/>
              <a:t>) and use other efficient algorithms (such as insertion sort).</a:t>
            </a:r>
            <a:endParaRPr lang="en-US" altLang="zh-CN" sz="2400" b="1" dirty="0"/>
          </a:p>
        </p:txBody>
      </p:sp>
      <p:sp>
        <p:nvSpPr>
          <p:cNvPr id="73736" name="Rectangle 8"/>
          <p:cNvSpPr/>
          <p:nvPr/>
        </p:nvSpPr>
        <p:spPr>
          <a:xfrm>
            <a:off x="533400" y="2971800"/>
            <a:ext cx="30480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ea typeface="MS Hei" pitchFamily="49" charset="-122"/>
                <a:sym typeface="Wingdings" panose="05000000000000000000" pitchFamily="2" charset="2"/>
              </a:rPr>
              <a:t>5.  Implementation</a:t>
            </a:r>
            <a:endParaRPr lang="en-US" altLang="zh-CN" sz="2400" b="1" dirty="0">
              <a:ea typeface="MS Hei" pitchFamily="49" charset="-122"/>
            </a:endParaRPr>
          </a:p>
        </p:txBody>
      </p:sp>
      <p:sp>
        <p:nvSpPr>
          <p:cNvPr id="73737" name="AutoShape 9"/>
          <p:cNvSpPr/>
          <p:nvPr/>
        </p:nvSpPr>
        <p:spPr>
          <a:xfrm>
            <a:off x="685800" y="3581400"/>
            <a:ext cx="7543800" cy="2590800"/>
          </a:xfrm>
          <a:prstGeom prst="foldedCorner">
            <a:avLst>
              <a:gd name="adj" fmla="val 12500"/>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98000" tIns="118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olidFill>
                  <a:schemeClr val="hlink"/>
                </a:solidFill>
                <a:latin typeface="Arial" panose="020B0604020202020204" pitchFamily="34" charset="0"/>
              </a:rPr>
              <a:t>void</a:t>
            </a:r>
            <a:r>
              <a:rPr lang="en-US" altLang="zh-CN" sz="2000" b="1" dirty="0">
                <a:latin typeface="Arial" panose="020B0604020202020204" pitchFamily="34" charset="0"/>
              </a:rPr>
              <a:t>  Quicksort( ElementType A[ ], </a:t>
            </a:r>
            <a:r>
              <a:rPr lang="en-US" altLang="zh-CN" sz="2000" b="1" dirty="0">
                <a:solidFill>
                  <a:schemeClr val="hlink"/>
                </a:solidFill>
                <a:latin typeface="Arial" panose="020B0604020202020204" pitchFamily="34" charset="0"/>
              </a:rPr>
              <a:t>int</a:t>
            </a:r>
            <a:r>
              <a:rPr lang="en-US" altLang="zh-CN" sz="2000" b="1" dirty="0">
                <a:latin typeface="Arial" panose="020B0604020202020204" pitchFamily="34" charset="0"/>
              </a:rPr>
              <a:t> N )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Qsort( A, 0, N - 1 );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solidFill>
                  <a:srgbClr val="009900"/>
                </a:solidFill>
                <a:latin typeface="Arial" panose="020B0604020202020204" pitchFamily="34" charset="0"/>
              </a:rPr>
              <a:t>	/* A: 	the array 	*/</a:t>
            </a:r>
            <a:endParaRPr lang="en-US" altLang="zh-CN" sz="2000" b="1" dirty="0">
              <a:solidFill>
                <a:srgbClr val="009900"/>
              </a:solidFill>
              <a:latin typeface="Arial" panose="020B0604020202020204" pitchFamily="34" charset="0"/>
            </a:endParaRPr>
          </a:p>
          <a:p>
            <a:pPr marL="0" lvl="0" indent="0" eaLnBrk="1" hangingPunct="1">
              <a:spcBef>
                <a:spcPct val="0"/>
              </a:spcBef>
              <a:buNone/>
            </a:pPr>
            <a:r>
              <a:rPr lang="en-US" altLang="zh-CN" sz="2000" b="1" dirty="0">
                <a:solidFill>
                  <a:srgbClr val="009900"/>
                </a:solidFill>
                <a:latin typeface="Arial" panose="020B0604020202020204" pitchFamily="34" charset="0"/>
              </a:rPr>
              <a:t>	/* 0: 	Left index 	*/</a:t>
            </a:r>
            <a:endParaRPr lang="en-US" altLang="zh-CN" sz="2000" b="1" dirty="0">
              <a:solidFill>
                <a:srgbClr val="009900"/>
              </a:solidFill>
              <a:latin typeface="Arial" panose="020B0604020202020204" pitchFamily="34" charset="0"/>
            </a:endParaRPr>
          </a:p>
          <a:p>
            <a:pPr marL="0" lvl="0" indent="0" eaLnBrk="1" hangingPunct="1">
              <a:spcBef>
                <a:spcPct val="0"/>
              </a:spcBef>
              <a:buNone/>
            </a:pPr>
            <a:r>
              <a:rPr lang="en-US" altLang="zh-CN" sz="2000" b="1" dirty="0">
                <a:solidFill>
                  <a:srgbClr val="009900"/>
                </a:solidFill>
                <a:latin typeface="Arial" panose="020B0604020202020204" pitchFamily="34" charset="0"/>
              </a:rPr>
              <a:t>	/* N – 1: Right index	*/</a:t>
            </a:r>
            <a:endParaRPr lang="en-US" altLang="zh-CN" sz="2000" b="1" dirty="0">
              <a:solidFill>
                <a:srgbClr val="009900"/>
              </a:solidFill>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3733"/>
                                        </p:tgtEl>
                                        <p:attrNameLst>
                                          <p:attrName>style.visibility</p:attrName>
                                        </p:attrNameLst>
                                      </p:cBhvr>
                                      <p:to>
                                        <p:strVal val="visible"/>
                                      </p:to>
                                    </p:set>
                                    <p:animEffect transition="in" filter="wipe(left)">
                                      <p:cBhvr>
                                        <p:cTn id="7" dur="500"/>
                                        <p:tgtEl>
                                          <p:spTgt spid="737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3734"/>
                                        </p:tgtEl>
                                        <p:attrNameLst>
                                          <p:attrName>style.visibility</p:attrName>
                                        </p:attrNameLst>
                                      </p:cBhvr>
                                      <p:to>
                                        <p:strVal val="visible"/>
                                      </p:to>
                                    </p:set>
                                    <p:animEffect transition="in" filter="wipe(up)">
                                      <p:cBhvr>
                                        <p:cTn id="12" dur="500"/>
                                        <p:tgtEl>
                                          <p:spTgt spid="737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3735"/>
                                        </p:tgtEl>
                                        <p:attrNameLst>
                                          <p:attrName>style.visibility</p:attrName>
                                        </p:attrNameLst>
                                      </p:cBhvr>
                                      <p:to>
                                        <p:strVal val="visible"/>
                                      </p:to>
                                    </p:set>
                                    <p:animEffect transition="in" filter="wipe(up)">
                                      <p:cBhvr>
                                        <p:cTn id="17" dur="500"/>
                                        <p:tgtEl>
                                          <p:spTgt spid="737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36"/>
                                        </p:tgtEl>
                                        <p:attrNameLst>
                                          <p:attrName>style.visibility</p:attrName>
                                        </p:attrNameLst>
                                      </p:cBhvr>
                                      <p:to>
                                        <p:strVal val="visible"/>
                                      </p:to>
                                    </p:set>
                                    <p:animEffect transition="in" filter="wipe(left)">
                                      <p:cBhvr>
                                        <p:cTn id="22" dur="500"/>
                                        <p:tgtEl>
                                          <p:spTgt spid="737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3737"/>
                                        </p:tgtEl>
                                        <p:attrNameLst>
                                          <p:attrName>style.visibility</p:attrName>
                                        </p:attrNameLst>
                                      </p:cBhvr>
                                      <p:to>
                                        <p:strVal val="visible"/>
                                      </p:to>
                                    </p:set>
                                    <p:animEffect transition="in" filter="wipe(up)">
                                      <p:cBhvr>
                                        <p:cTn id="27" dur="500"/>
                                        <p:tgtEl>
                                          <p:spTgt spid="73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34" grpId="0"/>
      <p:bldP spid="73735" grpId="0"/>
      <p:bldP spid="73736" grpId="0"/>
      <p:bldP spid="737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ext Box 4"/>
          <p:cNvSpPr txBox="1"/>
          <p:nvPr/>
        </p:nvSpPr>
        <p:spPr>
          <a:xfrm>
            <a:off x="7162800" y="0"/>
            <a:ext cx="19748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§7  Quicksort </a:t>
            </a:r>
            <a:endParaRPr lang="en-US" altLang="zh-CN" sz="1800" b="1" dirty="0">
              <a:sym typeface="Webdings" panose="05030102010509060703" pitchFamily="18" charset="2"/>
            </a:endParaRPr>
          </a:p>
        </p:txBody>
      </p:sp>
      <p:sp>
        <p:nvSpPr>
          <p:cNvPr id="74757" name="AutoShape 5"/>
          <p:cNvSpPr/>
          <p:nvPr/>
        </p:nvSpPr>
        <p:spPr>
          <a:xfrm>
            <a:off x="685800" y="533400"/>
            <a:ext cx="7772400" cy="5638800"/>
          </a:xfrm>
          <a:prstGeom prst="foldedCorner">
            <a:avLst>
              <a:gd name="adj" fmla="val 8907"/>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98000" tIns="118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olidFill>
                  <a:srgbClr val="009900"/>
                </a:solidFill>
                <a:latin typeface="Arial" panose="020B0604020202020204" pitchFamily="34" charset="0"/>
              </a:rPr>
              <a:t>/* Return median of Left, Center, and Right */ </a:t>
            </a:r>
            <a:endParaRPr lang="en-US" altLang="zh-CN" sz="2000" b="1" dirty="0">
              <a:solidFill>
                <a:srgbClr val="009900"/>
              </a:solidFill>
              <a:latin typeface="Arial" panose="020B0604020202020204" pitchFamily="34" charset="0"/>
            </a:endParaRPr>
          </a:p>
          <a:p>
            <a:pPr marL="0" lvl="0" indent="0" eaLnBrk="1" hangingPunct="1">
              <a:spcBef>
                <a:spcPct val="0"/>
              </a:spcBef>
              <a:buNone/>
            </a:pPr>
            <a:r>
              <a:rPr lang="en-US" altLang="zh-CN" sz="2000" b="1" dirty="0">
                <a:solidFill>
                  <a:srgbClr val="009900"/>
                </a:solidFill>
                <a:latin typeface="Arial" panose="020B0604020202020204" pitchFamily="34" charset="0"/>
              </a:rPr>
              <a:t>/* Order these and hide the pivot */ </a:t>
            </a:r>
            <a:endParaRPr lang="en-US" altLang="zh-CN" sz="2000" b="1" dirty="0">
              <a:solidFill>
                <a:srgbClr val="009900"/>
              </a:solidFill>
              <a:latin typeface="Arial" panose="020B0604020202020204" pitchFamily="34" charset="0"/>
            </a:endParaRPr>
          </a:p>
          <a:p>
            <a:pPr marL="0" lvl="0" indent="0" eaLnBrk="1" hangingPunct="1">
              <a:spcBef>
                <a:spcPct val="0"/>
              </a:spcBef>
              <a:buNone/>
            </a:pPr>
            <a:endParaRPr lang="en-US" altLang="zh-CN" sz="2000" b="1" dirty="0">
              <a:solidFill>
                <a:srgbClr val="009900"/>
              </a:solidFill>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ElementType Median3( ElementType A[ ], </a:t>
            </a:r>
            <a:r>
              <a:rPr lang="en-US" altLang="zh-CN" sz="2000" b="1" dirty="0">
                <a:solidFill>
                  <a:schemeClr val="hlink"/>
                </a:solidFill>
                <a:latin typeface="Arial" panose="020B0604020202020204" pitchFamily="34" charset="0"/>
              </a:rPr>
              <a:t>int</a:t>
            </a:r>
            <a:r>
              <a:rPr lang="en-US" altLang="zh-CN" sz="2000" b="1" dirty="0">
                <a:latin typeface="Arial" panose="020B0604020202020204" pitchFamily="34" charset="0"/>
              </a:rPr>
              <a:t> Left, </a:t>
            </a:r>
            <a:r>
              <a:rPr lang="en-US" altLang="zh-CN" sz="2000" b="1" dirty="0">
                <a:solidFill>
                  <a:schemeClr val="hlink"/>
                </a:solidFill>
                <a:latin typeface="Arial" panose="020B0604020202020204" pitchFamily="34" charset="0"/>
              </a:rPr>
              <a:t>int</a:t>
            </a:r>
            <a:r>
              <a:rPr lang="en-US" altLang="zh-CN" sz="2000" b="1" dirty="0">
                <a:latin typeface="Arial" panose="020B0604020202020204" pitchFamily="34" charset="0"/>
              </a:rPr>
              <a:t> Right )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int</a:t>
            </a:r>
            <a:r>
              <a:rPr lang="en-US" altLang="zh-CN" sz="2000" b="1" dirty="0">
                <a:latin typeface="Arial" panose="020B0604020202020204" pitchFamily="34" charset="0"/>
              </a:rPr>
              <a:t>  Center = ( Left + Right ) / 2;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if </a:t>
            </a:r>
            <a:r>
              <a:rPr lang="en-US" altLang="zh-CN" sz="2000" b="1" dirty="0">
                <a:latin typeface="Arial" panose="020B0604020202020204" pitchFamily="34" charset="0"/>
              </a:rPr>
              <a:t>( A[ Left ] &gt; A[ Center ] )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Swap( &amp;A[ Left ], &amp;A[ Center ] );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if </a:t>
            </a:r>
            <a:r>
              <a:rPr lang="en-US" altLang="zh-CN" sz="2000" b="1" dirty="0">
                <a:latin typeface="Arial" panose="020B0604020202020204" pitchFamily="34" charset="0"/>
              </a:rPr>
              <a:t>( A[ Left ] &gt; A[ Right ] )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Swap( &amp;A[ Left ], &amp;A[ Right ] );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if </a:t>
            </a:r>
            <a:r>
              <a:rPr lang="en-US" altLang="zh-CN" sz="2000" b="1" dirty="0">
                <a:latin typeface="Arial" panose="020B0604020202020204" pitchFamily="34" charset="0"/>
              </a:rPr>
              <a:t>( A[ Center ] &gt; A[ Right ] )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Swap( &amp;A[ Center ], &amp;A[ Right ] );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a:t>
            </a:r>
            <a:r>
              <a:rPr lang="en-US" altLang="zh-CN" sz="2000" b="1" dirty="0">
                <a:solidFill>
                  <a:srgbClr val="009900"/>
                </a:solidFill>
                <a:latin typeface="Arial" panose="020B0604020202020204" pitchFamily="34" charset="0"/>
              </a:rPr>
              <a:t>/* Invariant: A[ Left ] &lt;= A[ Center ] &lt;= A[ Right ] */ </a:t>
            </a:r>
            <a:endParaRPr lang="en-US" altLang="zh-CN" sz="2000" b="1" dirty="0">
              <a:solidFill>
                <a:srgbClr val="009900"/>
              </a:solidFill>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Swap( &amp;A[ Center ], &amp;A[ Right - 1 ] ); </a:t>
            </a:r>
            <a:r>
              <a:rPr lang="en-US" altLang="zh-CN" sz="2000" b="1" dirty="0">
                <a:solidFill>
                  <a:srgbClr val="009900"/>
                </a:solidFill>
                <a:latin typeface="Arial" panose="020B0604020202020204" pitchFamily="34" charset="0"/>
              </a:rPr>
              <a:t>/* Hide pivot */</a:t>
            </a:r>
            <a:r>
              <a:rPr lang="en-US" altLang="zh-CN" sz="2000" b="1" dirty="0">
                <a:latin typeface="Arial" panose="020B0604020202020204" pitchFamily="34" charset="0"/>
              </a:rPr>
              <a:t>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a:t>
            </a:r>
            <a:r>
              <a:rPr lang="en-US" altLang="zh-CN" sz="2000" b="1" dirty="0">
                <a:solidFill>
                  <a:srgbClr val="009900"/>
                </a:solidFill>
                <a:latin typeface="Arial" panose="020B0604020202020204" pitchFamily="34" charset="0"/>
              </a:rPr>
              <a:t>/* only need to sort A[ Left + 1 ] … A[ Right – 2 ] */</a:t>
            </a:r>
            <a:endParaRPr lang="en-US" altLang="zh-CN" sz="2000" b="1" dirty="0">
              <a:solidFill>
                <a:srgbClr val="009900"/>
              </a:solidFill>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return</a:t>
            </a:r>
            <a:r>
              <a:rPr lang="en-US" altLang="zh-CN" sz="2000" b="1" dirty="0">
                <a:latin typeface="Arial" panose="020B0604020202020204" pitchFamily="34" charset="0"/>
              </a:rPr>
              <a:t>  A[ Right - 1 ];  </a:t>
            </a:r>
            <a:r>
              <a:rPr lang="en-US" altLang="zh-CN" sz="2000" b="1" dirty="0">
                <a:solidFill>
                  <a:srgbClr val="009900"/>
                </a:solidFill>
                <a:latin typeface="Arial" panose="020B0604020202020204" pitchFamily="34" charset="0"/>
              </a:rPr>
              <a:t>/* Return pivot */</a:t>
            </a:r>
            <a:r>
              <a:rPr lang="en-US" altLang="zh-CN" sz="2000" b="1" dirty="0">
                <a:latin typeface="Arial" panose="020B0604020202020204" pitchFamily="34" charset="0"/>
              </a:rPr>
              <a:t>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wipe(up)">
                                      <p:cBhvr>
                                        <p:cTn id="7" dur="500"/>
                                        <p:tgtEl>
                                          <p:spTgt spid="7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2" name="Text Box 4"/>
          <p:cNvSpPr txBox="1"/>
          <p:nvPr/>
        </p:nvSpPr>
        <p:spPr>
          <a:xfrm>
            <a:off x="381000" y="152400"/>
            <a:ext cx="8109585"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ym typeface="Webdings" panose="05030102010509060703" pitchFamily="18" charset="2"/>
              </a:rPr>
              <a:t>§2  Insertion Sort </a:t>
            </a:r>
            <a:r>
              <a:rPr lang="en-US" altLang="zh-CN" sz="2000" b="1" dirty="0">
                <a:solidFill>
                  <a:schemeClr val="accent1">
                    <a:lumMod val="60000"/>
                    <a:lumOff val="40000"/>
                  </a:schemeClr>
                </a:solidFill>
                <a:sym typeface="Webdings" panose="05030102010509060703" pitchFamily="18" charset="2"/>
              </a:rPr>
              <a:t>//</a:t>
            </a:r>
            <a:r>
              <a:rPr lang="zh-CN" altLang="en-US" sz="2000" b="1" dirty="0">
                <a:solidFill>
                  <a:schemeClr val="accent1">
                    <a:lumMod val="60000"/>
                    <a:lumOff val="40000"/>
                  </a:schemeClr>
                </a:solidFill>
                <a:sym typeface="Webdings" panose="05030102010509060703" pitchFamily="18" charset="2"/>
              </a:rPr>
              <a:t>把牌分为已排序和未排序两部分，然后排</a:t>
            </a:r>
            <a:endParaRPr lang="zh-CN" altLang="en-US" sz="2000" b="1" dirty="0">
              <a:solidFill>
                <a:schemeClr val="accent1">
                  <a:lumMod val="60000"/>
                  <a:lumOff val="40000"/>
                </a:schemeClr>
              </a:solidFill>
              <a:sym typeface="Webdings" panose="05030102010509060703" pitchFamily="18" charset="2"/>
            </a:endParaRPr>
          </a:p>
        </p:txBody>
      </p:sp>
      <p:grpSp>
        <p:nvGrpSpPr>
          <p:cNvPr id="89093" name="Group 5"/>
          <p:cNvGrpSpPr/>
          <p:nvPr/>
        </p:nvGrpSpPr>
        <p:grpSpPr>
          <a:xfrm>
            <a:off x="2743200" y="1219200"/>
            <a:ext cx="2089150" cy="2493963"/>
            <a:chOff x="1968" y="864"/>
            <a:chExt cx="1316" cy="1571"/>
          </a:xfrm>
        </p:grpSpPr>
        <p:sp>
          <p:nvSpPr>
            <p:cNvPr id="20053" name="Freeform 6"/>
            <p:cNvSpPr/>
            <p:nvPr/>
          </p:nvSpPr>
          <p:spPr>
            <a:xfrm>
              <a:off x="2115" y="864"/>
              <a:ext cx="983" cy="1571"/>
            </a:xfrm>
            <a:custGeom>
              <a:avLst/>
              <a:gdLst/>
              <a:ahLst/>
              <a:cxnLst>
                <a:cxn ang="0">
                  <a:pos x="0" y="1"/>
                </a:cxn>
                <a:cxn ang="0">
                  <a:pos x="0" y="1"/>
                </a:cxn>
                <a:cxn ang="0">
                  <a:pos x="0" y="1"/>
                </a:cxn>
                <a:cxn ang="0">
                  <a:pos x="0" y="1"/>
                </a:cxn>
                <a:cxn ang="0">
                  <a:pos x="0" y="0"/>
                </a:cxn>
                <a:cxn ang="0">
                  <a:pos x="0" y="0"/>
                </a:cxn>
                <a:cxn ang="0">
                  <a:pos x="0" y="1"/>
                </a:cxn>
                <a:cxn ang="0">
                  <a:pos x="0" y="1"/>
                </a:cxn>
                <a:cxn ang="0">
                  <a:pos x="0" y="1"/>
                </a:cxn>
                <a:cxn ang="0">
                  <a:pos x="0" y="1"/>
                </a:cxn>
                <a:cxn ang="0">
                  <a:pos x="0" y="2"/>
                </a:cxn>
                <a:cxn ang="0">
                  <a:pos x="0" y="2"/>
                </a:cxn>
                <a:cxn ang="0">
                  <a:pos x="0" y="2"/>
                </a:cxn>
                <a:cxn ang="0">
                  <a:pos x="0" y="2"/>
                </a:cxn>
                <a:cxn ang="0">
                  <a:pos x="0" y="2"/>
                </a:cxn>
                <a:cxn ang="0">
                  <a:pos x="0" y="2"/>
                </a:cxn>
                <a:cxn ang="0">
                  <a:pos x="0" y="2"/>
                </a:cxn>
                <a:cxn ang="0">
                  <a:pos x="0" y="2"/>
                </a:cxn>
                <a:cxn ang="0">
                  <a:pos x="0" y="2"/>
                </a:cxn>
                <a:cxn ang="0">
                  <a:pos x="0" y="2"/>
                </a:cxn>
                <a:cxn ang="0">
                  <a:pos x="0" y="1"/>
                </a:cxn>
              </a:cxnLst>
              <a:pathLst>
                <a:path w="1968" h="3140">
                  <a:moveTo>
                    <a:pt x="0" y="150"/>
                  </a:moveTo>
                  <a:lnTo>
                    <a:pt x="8" y="86"/>
                  </a:lnTo>
                  <a:lnTo>
                    <a:pt x="28" y="38"/>
                  </a:lnTo>
                  <a:lnTo>
                    <a:pt x="69" y="11"/>
                  </a:lnTo>
                  <a:lnTo>
                    <a:pt x="128" y="0"/>
                  </a:lnTo>
                  <a:lnTo>
                    <a:pt x="1816" y="0"/>
                  </a:lnTo>
                  <a:lnTo>
                    <a:pt x="1876" y="5"/>
                  </a:lnTo>
                  <a:lnTo>
                    <a:pt x="1926" y="33"/>
                  </a:lnTo>
                  <a:lnTo>
                    <a:pt x="1957" y="86"/>
                  </a:lnTo>
                  <a:lnTo>
                    <a:pt x="1968" y="161"/>
                  </a:lnTo>
                  <a:lnTo>
                    <a:pt x="1968" y="2965"/>
                  </a:lnTo>
                  <a:lnTo>
                    <a:pt x="1966" y="3040"/>
                  </a:lnTo>
                  <a:lnTo>
                    <a:pt x="1952" y="3084"/>
                  </a:lnTo>
                  <a:lnTo>
                    <a:pt x="1921" y="3117"/>
                  </a:lnTo>
                  <a:lnTo>
                    <a:pt x="1886" y="3139"/>
                  </a:lnTo>
                  <a:lnTo>
                    <a:pt x="110" y="3140"/>
                  </a:lnTo>
                  <a:lnTo>
                    <a:pt x="62" y="3128"/>
                  </a:lnTo>
                  <a:lnTo>
                    <a:pt x="28" y="3101"/>
                  </a:lnTo>
                  <a:lnTo>
                    <a:pt x="8" y="3068"/>
                  </a:lnTo>
                  <a:lnTo>
                    <a:pt x="0" y="3009"/>
                  </a:lnTo>
                  <a:lnTo>
                    <a:pt x="0" y="150"/>
                  </a:lnTo>
                  <a:close/>
                </a:path>
              </a:pathLst>
            </a:custGeom>
            <a:solidFill>
              <a:srgbClr val="FFFFFF">
                <a:alpha val="100000"/>
              </a:srgbClr>
            </a:solidFill>
            <a:ln w="31750" cap="flat" cmpd="sng">
              <a:solidFill>
                <a:srgbClr val="000000">
                  <a:alpha val="100000"/>
                </a:srgbClr>
              </a:solidFill>
              <a:prstDash val="solid"/>
              <a:round/>
              <a:headEnd type="none" w="med" len="med"/>
              <a:tailEnd type="none" w="med" len="med"/>
            </a:ln>
          </p:spPr>
          <p:txBody>
            <a:bodyPr/>
            <a:p>
              <a:endParaRPr lang="zh-CN" altLang="en-US"/>
            </a:p>
          </p:txBody>
        </p:sp>
        <p:grpSp>
          <p:nvGrpSpPr>
            <p:cNvPr id="20054" name="Group 7"/>
            <p:cNvGrpSpPr/>
            <p:nvPr/>
          </p:nvGrpSpPr>
          <p:grpSpPr>
            <a:xfrm rot="1560000">
              <a:off x="1968" y="1056"/>
              <a:ext cx="1316" cy="1155"/>
              <a:chOff x="2025" y="1323"/>
              <a:chExt cx="1316" cy="1155"/>
            </a:xfrm>
          </p:grpSpPr>
          <p:sp>
            <p:nvSpPr>
              <p:cNvPr id="20055" name="Freeform 8"/>
              <p:cNvSpPr/>
              <p:nvPr/>
            </p:nvSpPr>
            <p:spPr>
              <a:xfrm>
                <a:off x="2094" y="1585"/>
                <a:ext cx="80" cy="137"/>
              </a:xfrm>
              <a:custGeom>
                <a:avLst/>
                <a:gdLst/>
                <a:ahLst/>
                <a:cxnLst>
                  <a:cxn ang="0">
                    <a:pos x="1" y="0"/>
                  </a:cxn>
                  <a:cxn ang="0">
                    <a:pos x="0" y="1"/>
                  </a:cxn>
                  <a:cxn ang="0">
                    <a:pos x="1" y="1"/>
                  </a:cxn>
                  <a:cxn ang="0">
                    <a:pos x="1" y="1"/>
                  </a:cxn>
                  <a:cxn ang="0">
                    <a:pos x="1" y="0"/>
                  </a:cxn>
                </a:cxnLst>
                <a:pathLst>
                  <a:path w="160" h="274">
                    <a:moveTo>
                      <a:pt x="21" y="0"/>
                    </a:moveTo>
                    <a:lnTo>
                      <a:pt x="0" y="174"/>
                    </a:lnTo>
                    <a:lnTo>
                      <a:pt x="159" y="274"/>
                    </a:lnTo>
                    <a:lnTo>
                      <a:pt x="160" y="87"/>
                    </a:lnTo>
                    <a:lnTo>
                      <a:pt x="21"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20056" name="Freeform 9"/>
              <p:cNvSpPr/>
              <p:nvPr/>
            </p:nvSpPr>
            <p:spPr>
              <a:xfrm>
                <a:off x="2025" y="1421"/>
                <a:ext cx="82" cy="154"/>
              </a:xfrm>
              <a:custGeom>
                <a:avLst/>
                <a:gdLst/>
                <a:ahLst/>
                <a:cxnLst>
                  <a:cxn ang="0">
                    <a:pos x="0" y="1"/>
                  </a:cxn>
                  <a:cxn ang="0">
                    <a:pos x="0" y="0"/>
                  </a:cxn>
                  <a:cxn ang="0">
                    <a:pos x="0" y="1"/>
                  </a:cxn>
                  <a:cxn ang="0">
                    <a:pos x="0" y="1"/>
                  </a:cxn>
                  <a:cxn ang="0">
                    <a:pos x="0" y="1"/>
                  </a:cxn>
                  <a:cxn ang="0">
                    <a:pos x="0" y="1"/>
                  </a:cxn>
                  <a:cxn ang="0">
                    <a:pos x="0" y="1"/>
                  </a:cxn>
                  <a:cxn ang="0">
                    <a:pos x="0" y="1"/>
                  </a:cxn>
                  <a:cxn ang="0">
                    <a:pos x="0" y="1"/>
                  </a:cxn>
                  <a:cxn ang="0">
                    <a:pos x="0" y="1"/>
                  </a:cxn>
                  <a:cxn ang="0">
                    <a:pos x="0" y="1"/>
                  </a:cxn>
                </a:cxnLst>
                <a:pathLst>
                  <a:path w="165" h="308">
                    <a:moveTo>
                      <a:pt x="11" y="25"/>
                    </a:moveTo>
                    <a:lnTo>
                      <a:pt x="66" y="0"/>
                    </a:lnTo>
                    <a:lnTo>
                      <a:pt x="165" y="220"/>
                    </a:lnTo>
                    <a:lnTo>
                      <a:pt x="142" y="277"/>
                    </a:lnTo>
                    <a:lnTo>
                      <a:pt x="87" y="308"/>
                    </a:lnTo>
                    <a:lnTo>
                      <a:pt x="27" y="286"/>
                    </a:lnTo>
                    <a:lnTo>
                      <a:pt x="0" y="216"/>
                    </a:lnTo>
                    <a:lnTo>
                      <a:pt x="45" y="193"/>
                    </a:lnTo>
                    <a:lnTo>
                      <a:pt x="75" y="244"/>
                    </a:lnTo>
                    <a:lnTo>
                      <a:pt x="107" y="227"/>
                    </a:lnTo>
                    <a:lnTo>
                      <a:pt x="11" y="25"/>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20057" name="Group 10"/>
              <p:cNvGrpSpPr/>
              <p:nvPr/>
            </p:nvGrpSpPr>
            <p:grpSpPr>
              <a:xfrm>
                <a:off x="2300" y="1377"/>
                <a:ext cx="651" cy="656"/>
                <a:chOff x="2300" y="1377"/>
                <a:chExt cx="651" cy="656"/>
              </a:xfrm>
            </p:grpSpPr>
            <p:sp>
              <p:nvSpPr>
                <p:cNvPr id="20111" name="Freeform 11"/>
                <p:cNvSpPr/>
                <p:nvPr/>
              </p:nvSpPr>
              <p:spPr>
                <a:xfrm>
                  <a:off x="2359" y="1377"/>
                  <a:ext cx="280" cy="184"/>
                </a:xfrm>
                <a:custGeom>
                  <a:avLst/>
                  <a:gdLst/>
                  <a:ahLst/>
                  <a:cxnLst>
                    <a:cxn ang="0">
                      <a:pos x="0" y="0"/>
                    </a:cxn>
                    <a:cxn ang="0">
                      <a:pos x="0" y="0"/>
                    </a:cxn>
                    <a:cxn ang="0">
                      <a:pos x="0" y="0"/>
                    </a:cxn>
                    <a:cxn ang="0">
                      <a:pos x="0" y="0"/>
                    </a:cxn>
                    <a:cxn ang="0">
                      <a:pos x="0" y="0"/>
                    </a:cxn>
                    <a:cxn ang="0">
                      <a:pos x="0" y="0"/>
                    </a:cxn>
                    <a:cxn ang="0">
                      <a:pos x="0" y="0"/>
                    </a:cxn>
                  </a:cxnLst>
                  <a:pathLst>
                    <a:path w="561" h="369">
                      <a:moveTo>
                        <a:pt x="561" y="0"/>
                      </a:moveTo>
                      <a:lnTo>
                        <a:pt x="0" y="283"/>
                      </a:lnTo>
                      <a:lnTo>
                        <a:pt x="149" y="321"/>
                      </a:lnTo>
                      <a:lnTo>
                        <a:pt x="171" y="369"/>
                      </a:lnTo>
                      <a:lnTo>
                        <a:pt x="519" y="200"/>
                      </a:lnTo>
                      <a:lnTo>
                        <a:pt x="497" y="153"/>
                      </a:lnTo>
                      <a:lnTo>
                        <a:pt x="561"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12" name="Freeform 12"/>
                <p:cNvSpPr/>
                <p:nvPr/>
              </p:nvSpPr>
              <p:spPr>
                <a:xfrm>
                  <a:off x="2445" y="1504"/>
                  <a:ext cx="173" cy="194"/>
                </a:xfrm>
                <a:custGeom>
                  <a:avLst/>
                  <a:gdLst/>
                  <a:ahLst/>
                  <a:cxnLst>
                    <a:cxn ang="0">
                      <a:pos x="1" y="0"/>
                    </a:cxn>
                    <a:cxn ang="0">
                      <a:pos x="0" y="1"/>
                    </a:cxn>
                    <a:cxn ang="0">
                      <a:pos x="1" y="1"/>
                    </a:cxn>
                    <a:cxn ang="0">
                      <a:pos x="1" y="1"/>
                    </a:cxn>
                    <a:cxn ang="0">
                      <a:pos x="1" y="1"/>
                    </a:cxn>
                    <a:cxn ang="0">
                      <a:pos x="1" y="1"/>
                    </a:cxn>
                    <a:cxn ang="0">
                      <a:pos x="1" y="1"/>
                    </a:cxn>
                    <a:cxn ang="0">
                      <a:pos x="1" y="0"/>
                    </a:cxn>
                  </a:cxnLst>
                  <a:pathLst>
                    <a:path w="346" h="388">
                      <a:moveTo>
                        <a:pt x="204" y="0"/>
                      </a:moveTo>
                      <a:lnTo>
                        <a:pt x="0" y="103"/>
                      </a:lnTo>
                      <a:lnTo>
                        <a:pt x="116" y="344"/>
                      </a:lnTo>
                      <a:lnTo>
                        <a:pt x="145" y="355"/>
                      </a:lnTo>
                      <a:lnTo>
                        <a:pt x="206" y="388"/>
                      </a:lnTo>
                      <a:lnTo>
                        <a:pt x="312" y="337"/>
                      </a:lnTo>
                      <a:lnTo>
                        <a:pt x="346" y="290"/>
                      </a:lnTo>
                      <a:lnTo>
                        <a:pt x="204"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13" name="Freeform 13"/>
                <p:cNvSpPr/>
                <p:nvPr/>
              </p:nvSpPr>
              <p:spPr>
                <a:xfrm>
                  <a:off x="2437" y="1562"/>
                  <a:ext cx="80" cy="181"/>
                </a:xfrm>
                <a:custGeom>
                  <a:avLst/>
                  <a:gdLst/>
                  <a:ahLst/>
                  <a:cxnLst>
                    <a:cxn ang="0">
                      <a:pos x="1" y="0"/>
                    </a:cxn>
                    <a:cxn ang="0">
                      <a:pos x="1" y="1"/>
                    </a:cxn>
                    <a:cxn ang="0">
                      <a:pos x="1" y="1"/>
                    </a:cxn>
                    <a:cxn ang="0">
                      <a:pos x="1" y="1"/>
                    </a:cxn>
                    <a:cxn ang="0">
                      <a:pos x="1" y="1"/>
                    </a:cxn>
                    <a:cxn ang="0">
                      <a:pos x="1" y="1"/>
                    </a:cxn>
                    <a:cxn ang="0">
                      <a:pos x="1" y="1"/>
                    </a:cxn>
                    <a:cxn ang="0">
                      <a:pos x="0" y="1"/>
                    </a:cxn>
                    <a:cxn ang="0">
                      <a:pos x="1" y="0"/>
                    </a:cxn>
                  </a:cxnLst>
                  <a:pathLst>
                    <a:path w="159" h="362">
                      <a:moveTo>
                        <a:pt x="22" y="0"/>
                      </a:moveTo>
                      <a:lnTo>
                        <a:pt x="124" y="221"/>
                      </a:lnTo>
                      <a:lnTo>
                        <a:pt x="159" y="239"/>
                      </a:lnTo>
                      <a:lnTo>
                        <a:pt x="131" y="322"/>
                      </a:lnTo>
                      <a:lnTo>
                        <a:pt x="54" y="362"/>
                      </a:lnTo>
                      <a:lnTo>
                        <a:pt x="10" y="269"/>
                      </a:lnTo>
                      <a:lnTo>
                        <a:pt x="63" y="241"/>
                      </a:lnTo>
                      <a:lnTo>
                        <a:pt x="0" y="113"/>
                      </a:lnTo>
                      <a:lnTo>
                        <a:pt x="22"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14" name="Freeform 14"/>
                <p:cNvSpPr/>
                <p:nvPr/>
              </p:nvSpPr>
              <p:spPr>
                <a:xfrm>
                  <a:off x="2503" y="1649"/>
                  <a:ext cx="150" cy="81"/>
                </a:xfrm>
                <a:custGeom>
                  <a:avLst/>
                  <a:gdLst/>
                  <a:ahLst/>
                  <a:cxnLst>
                    <a:cxn ang="0">
                      <a:pos x="1" y="0"/>
                    </a:cxn>
                    <a:cxn ang="0">
                      <a:pos x="1" y="1"/>
                    </a:cxn>
                    <a:cxn ang="0">
                      <a:pos x="1" y="1"/>
                    </a:cxn>
                    <a:cxn ang="0">
                      <a:pos x="1" y="1"/>
                    </a:cxn>
                    <a:cxn ang="0">
                      <a:pos x="1" y="1"/>
                    </a:cxn>
                    <a:cxn ang="0">
                      <a:pos x="0" y="1"/>
                    </a:cxn>
                    <a:cxn ang="0">
                      <a:pos x="1" y="1"/>
                    </a:cxn>
                    <a:cxn ang="0">
                      <a:pos x="1" y="1"/>
                    </a:cxn>
                    <a:cxn ang="0">
                      <a:pos x="1" y="1"/>
                    </a:cxn>
                    <a:cxn ang="0">
                      <a:pos x="1" y="0"/>
                    </a:cxn>
                  </a:cxnLst>
                  <a:pathLst>
                    <a:path w="300" h="162">
                      <a:moveTo>
                        <a:pt x="235" y="0"/>
                      </a:moveTo>
                      <a:lnTo>
                        <a:pt x="193" y="51"/>
                      </a:lnTo>
                      <a:lnTo>
                        <a:pt x="92" y="100"/>
                      </a:lnTo>
                      <a:lnTo>
                        <a:pt x="29" y="67"/>
                      </a:lnTo>
                      <a:lnTo>
                        <a:pt x="23" y="94"/>
                      </a:lnTo>
                      <a:lnTo>
                        <a:pt x="0" y="145"/>
                      </a:lnTo>
                      <a:lnTo>
                        <a:pt x="97" y="162"/>
                      </a:lnTo>
                      <a:lnTo>
                        <a:pt x="255" y="89"/>
                      </a:lnTo>
                      <a:lnTo>
                        <a:pt x="300" y="11"/>
                      </a:lnTo>
                      <a:lnTo>
                        <a:pt x="235"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15" name="Freeform 15"/>
                <p:cNvSpPr/>
                <p:nvPr/>
              </p:nvSpPr>
              <p:spPr>
                <a:xfrm>
                  <a:off x="2698" y="1380"/>
                  <a:ext cx="185" cy="268"/>
                </a:xfrm>
                <a:custGeom>
                  <a:avLst/>
                  <a:gdLst/>
                  <a:ahLst/>
                  <a:cxnLst>
                    <a:cxn ang="0">
                      <a:pos x="1" y="1"/>
                    </a:cxn>
                    <a:cxn ang="0">
                      <a:pos x="1" y="1"/>
                    </a:cxn>
                    <a:cxn ang="0">
                      <a:pos x="1" y="1"/>
                    </a:cxn>
                    <a:cxn ang="0">
                      <a:pos x="0" y="1"/>
                    </a:cxn>
                    <a:cxn ang="0">
                      <a:pos x="1" y="1"/>
                    </a:cxn>
                    <a:cxn ang="0">
                      <a:pos x="1" y="1"/>
                    </a:cxn>
                    <a:cxn ang="0">
                      <a:pos x="1" y="1"/>
                    </a:cxn>
                    <a:cxn ang="0">
                      <a:pos x="1" y="0"/>
                    </a:cxn>
                    <a:cxn ang="0">
                      <a:pos x="1" y="1"/>
                    </a:cxn>
                    <a:cxn ang="0">
                      <a:pos x="1" y="1"/>
                    </a:cxn>
                    <a:cxn ang="0">
                      <a:pos x="1" y="1"/>
                    </a:cxn>
                  </a:cxnLst>
                  <a:pathLst>
                    <a:path w="370" h="536">
                      <a:moveTo>
                        <a:pt x="263" y="458"/>
                      </a:moveTo>
                      <a:lnTo>
                        <a:pt x="202" y="326"/>
                      </a:lnTo>
                      <a:lnTo>
                        <a:pt x="59" y="312"/>
                      </a:lnTo>
                      <a:lnTo>
                        <a:pt x="0" y="224"/>
                      </a:lnTo>
                      <a:lnTo>
                        <a:pt x="124" y="236"/>
                      </a:lnTo>
                      <a:lnTo>
                        <a:pt x="152" y="225"/>
                      </a:lnTo>
                      <a:lnTo>
                        <a:pt x="89" y="94"/>
                      </a:lnTo>
                      <a:lnTo>
                        <a:pt x="127" y="0"/>
                      </a:lnTo>
                      <a:lnTo>
                        <a:pt x="370" y="503"/>
                      </a:lnTo>
                      <a:lnTo>
                        <a:pt x="302" y="536"/>
                      </a:lnTo>
                      <a:lnTo>
                        <a:pt x="263" y="458"/>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16" name="Freeform 16"/>
                <p:cNvSpPr/>
                <p:nvPr/>
              </p:nvSpPr>
              <p:spPr>
                <a:xfrm>
                  <a:off x="2852" y="1634"/>
                  <a:ext cx="46" cy="38"/>
                </a:xfrm>
                <a:custGeom>
                  <a:avLst/>
                  <a:gdLst/>
                  <a:ahLst/>
                  <a:cxnLst>
                    <a:cxn ang="0">
                      <a:pos x="1" y="0"/>
                    </a:cxn>
                    <a:cxn ang="0">
                      <a:pos x="0" y="0"/>
                    </a:cxn>
                    <a:cxn ang="0">
                      <a:pos x="1" y="0"/>
                    </a:cxn>
                    <a:cxn ang="0">
                      <a:pos x="1" y="0"/>
                    </a:cxn>
                    <a:cxn ang="0">
                      <a:pos x="1" y="0"/>
                    </a:cxn>
                  </a:cxnLst>
                  <a:pathLst>
                    <a:path w="92" h="77">
                      <a:moveTo>
                        <a:pt x="70" y="0"/>
                      </a:moveTo>
                      <a:lnTo>
                        <a:pt x="0" y="33"/>
                      </a:lnTo>
                      <a:lnTo>
                        <a:pt x="23" y="77"/>
                      </a:lnTo>
                      <a:lnTo>
                        <a:pt x="92" y="45"/>
                      </a:lnTo>
                      <a:lnTo>
                        <a:pt x="70"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17" name="Freeform 17"/>
                <p:cNvSpPr/>
                <p:nvPr/>
              </p:nvSpPr>
              <p:spPr>
                <a:xfrm>
                  <a:off x="2864" y="1654"/>
                  <a:ext cx="51" cy="43"/>
                </a:xfrm>
                <a:custGeom>
                  <a:avLst/>
                  <a:gdLst/>
                  <a:ahLst/>
                  <a:cxnLst>
                    <a:cxn ang="0">
                      <a:pos x="1" y="0"/>
                    </a:cxn>
                    <a:cxn ang="0">
                      <a:pos x="0" y="1"/>
                    </a:cxn>
                    <a:cxn ang="0">
                      <a:pos x="1" y="1"/>
                    </a:cxn>
                    <a:cxn ang="0">
                      <a:pos x="1" y="1"/>
                    </a:cxn>
                    <a:cxn ang="0">
                      <a:pos x="1" y="0"/>
                    </a:cxn>
                  </a:cxnLst>
                  <a:pathLst>
                    <a:path w="101" h="84">
                      <a:moveTo>
                        <a:pt x="75" y="0"/>
                      </a:moveTo>
                      <a:lnTo>
                        <a:pt x="0" y="39"/>
                      </a:lnTo>
                      <a:lnTo>
                        <a:pt x="22" y="84"/>
                      </a:lnTo>
                      <a:lnTo>
                        <a:pt x="101" y="50"/>
                      </a:lnTo>
                      <a:lnTo>
                        <a:pt x="75"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18" name="Freeform 18"/>
                <p:cNvSpPr/>
                <p:nvPr/>
              </p:nvSpPr>
              <p:spPr>
                <a:xfrm>
                  <a:off x="2877" y="1681"/>
                  <a:ext cx="47" cy="41"/>
                </a:xfrm>
                <a:custGeom>
                  <a:avLst/>
                  <a:gdLst/>
                  <a:ahLst/>
                  <a:cxnLst>
                    <a:cxn ang="0">
                      <a:pos x="1" y="0"/>
                    </a:cxn>
                    <a:cxn ang="0">
                      <a:pos x="0" y="1"/>
                    </a:cxn>
                    <a:cxn ang="0">
                      <a:pos x="1" y="1"/>
                    </a:cxn>
                    <a:cxn ang="0">
                      <a:pos x="1" y="1"/>
                    </a:cxn>
                    <a:cxn ang="0">
                      <a:pos x="1" y="0"/>
                    </a:cxn>
                  </a:cxnLst>
                  <a:pathLst>
                    <a:path w="93" h="81">
                      <a:moveTo>
                        <a:pt x="67" y="0"/>
                      </a:moveTo>
                      <a:lnTo>
                        <a:pt x="0" y="33"/>
                      </a:lnTo>
                      <a:lnTo>
                        <a:pt x="23" y="81"/>
                      </a:lnTo>
                      <a:lnTo>
                        <a:pt x="93" y="48"/>
                      </a:lnTo>
                      <a:lnTo>
                        <a:pt x="67"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19" name="Freeform 19"/>
                <p:cNvSpPr/>
                <p:nvPr/>
              </p:nvSpPr>
              <p:spPr>
                <a:xfrm>
                  <a:off x="2617" y="1613"/>
                  <a:ext cx="222" cy="316"/>
                </a:xfrm>
                <a:custGeom>
                  <a:avLst/>
                  <a:gdLst/>
                  <a:ahLst/>
                  <a:cxnLst>
                    <a:cxn ang="0">
                      <a:pos x="0" y="1"/>
                    </a:cxn>
                    <a:cxn ang="0">
                      <a:pos x="0" y="0"/>
                    </a:cxn>
                    <a:cxn ang="0">
                      <a:pos x="0" y="1"/>
                    </a:cxn>
                    <a:cxn ang="0">
                      <a:pos x="0" y="1"/>
                    </a:cxn>
                    <a:cxn ang="0">
                      <a:pos x="0" y="1"/>
                    </a:cxn>
                  </a:cxnLst>
                  <a:pathLst>
                    <a:path w="445" h="632">
                      <a:moveTo>
                        <a:pt x="445" y="61"/>
                      </a:moveTo>
                      <a:lnTo>
                        <a:pt x="241" y="0"/>
                      </a:lnTo>
                      <a:lnTo>
                        <a:pt x="0" y="632"/>
                      </a:lnTo>
                      <a:lnTo>
                        <a:pt x="243" y="513"/>
                      </a:lnTo>
                      <a:lnTo>
                        <a:pt x="445" y="61"/>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20" name="Freeform 20"/>
                <p:cNvSpPr/>
                <p:nvPr/>
              </p:nvSpPr>
              <p:spPr>
                <a:xfrm>
                  <a:off x="2637" y="1616"/>
                  <a:ext cx="114" cy="304"/>
                </a:xfrm>
                <a:custGeom>
                  <a:avLst/>
                  <a:gdLst/>
                  <a:ahLst/>
                  <a:cxnLst>
                    <a:cxn ang="0">
                      <a:pos x="1" y="0"/>
                    </a:cxn>
                    <a:cxn ang="0">
                      <a:pos x="0" y="1"/>
                    </a:cxn>
                    <a:cxn ang="0">
                      <a:pos x="1" y="1"/>
                    </a:cxn>
                    <a:cxn ang="0">
                      <a:pos x="1" y="1"/>
                    </a:cxn>
                    <a:cxn ang="0">
                      <a:pos x="1" y="0"/>
                    </a:cxn>
                  </a:cxnLst>
                  <a:pathLst>
                    <a:path w="228" h="608">
                      <a:moveTo>
                        <a:pt x="202" y="0"/>
                      </a:moveTo>
                      <a:lnTo>
                        <a:pt x="0" y="608"/>
                      </a:lnTo>
                      <a:lnTo>
                        <a:pt x="32" y="590"/>
                      </a:lnTo>
                      <a:lnTo>
                        <a:pt x="228" y="10"/>
                      </a:lnTo>
                      <a:lnTo>
                        <a:pt x="202"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21" name="Freeform 21"/>
                <p:cNvSpPr/>
                <p:nvPr/>
              </p:nvSpPr>
              <p:spPr>
                <a:xfrm>
                  <a:off x="2671" y="1621"/>
                  <a:ext cx="108" cy="281"/>
                </a:xfrm>
                <a:custGeom>
                  <a:avLst/>
                  <a:gdLst/>
                  <a:ahLst/>
                  <a:cxnLst>
                    <a:cxn ang="0">
                      <a:pos x="0" y="0"/>
                    </a:cxn>
                    <a:cxn ang="0">
                      <a:pos x="0" y="0"/>
                    </a:cxn>
                    <a:cxn ang="0">
                      <a:pos x="0" y="0"/>
                    </a:cxn>
                    <a:cxn ang="0">
                      <a:pos x="0" y="0"/>
                    </a:cxn>
                    <a:cxn ang="0">
                      <a:pos x="0" y="0"/>
                    </a:cxn>
                  </a:cxnLst>
                  <a:pathLst>
                    <a:path w="217" h="563">
                      <a:moveTo>
                        <a:pt x="190" y="0"/>
                      </a:moveTo>
                      <a:lnTo>
                        <a:pt x="0" y="563"/>
                      </a:lnTo>
                      <a:lnTo>
                        <a:pt x="41" y="544"/>
                      </a:lnTo>
                      <a:lnTo>
                        <a:pt x="217" y="13"/>
                      </a:lnTo>
                      <a:lnTo>
                        <a:pt x="190"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22" name="Freeform 22"/>
                <p:cNvSpPr/>
                <p:nvPr/>
              </p:nvSpPr>
              <p:spPr>
                <a:xfrm>
                  <a:off x="2466" y="1613"/>
                  <a:ext cx="271" cy="352"/>
                </a:xfrm>
                <a:custGeom>
                  <a:avLst/>
                  <a:gdLst/>
                  <a:ahLst/>
                  <a:cxnLst>
                    <a:cxn ang="0">
                      <a:pos x="1" y="0"/>
                    </a:cxn>
                    <a:cxn ang="0">
                      <a:pos x="1" y="1"/>
                    </a:cxn>
                    <a:cxn ang="0">
                      <a:pos x="1" y="1"/>
                    </a:cxn>
                    <a:cxn ang="0">
                      <a:pos x="1" y="1"/>
                    </a:cxn>
                    <a:cxn ang="0">
                      <a:pos x="1" y="1"/>
                    </a:cxn>
                    <a:cxn ang="0">
                      <a:pos x="1" y="1"/>
                    </a:cxn>
                    <a:cxn ang="0">
                      <a:pos x="1" y="1"/>
                    </a:cxn>
                    <a:cxn ang="0">
                      <a:pos x="1" y="1"/>
                    </a:cxn>
                    <a:cxn ang="0">
                      <a:pos x="1" y="1"/>
                    </a:cxn>
                    <a:cxn ang="0">
                      <a:pos x="0" y="1"/>
                    </a:cxn>
                    <a:cxn ang="0">
                      <a:pos x="1" y="1"/>
                    </a:cxn>
                    <a:cxn ang="0">
                      <a:pos x="1" y="1"/>
                    </a:cxn>
                    <a:cxn ang="0">
                      <a:pos x="1" y="0"/>
                    </a:cxn>
                  </a:cxnLst>
                  <a:pathLst>
                    <a:path w="542" h="702">
                      <a:moveTo>
                        <a:pt x="542" y="0"/>
                      </a:moveTo>
                      <a:lnTo>
                        <a:pt x="524" y="33"/>
                      </a:lnTo>
                      <a:lnTo>
                        <a:pt x="386" y="95"/>
                      </a:lnTo>
                      <a:lnTo>
                        <a:pt x="377" y="81"/>
                      </a:lnTo>
                      <a:lnTo>
                        <a:pt x="334" y="160"/>
                      </a:lnTo>
                      <a:lnTo>
                        <a:pt x="172" y="238"/>
                      </a:lnTo>
                      <a:lnTo>
                        <a:pt x="68" y="222"/>
                      </a:lnTo>
                      <a:lnTo>
                        <a:pt x="11" y="250"/>
                      </a:lnTo>
                      <a:lnTo>
                        <a:pt x="87" y="407"/>
                      </a:lnTo>
                      <a:lnTo>
                        <a:pt x="0" y="609"/>
                      </a:lnTo>
                      <a:lnTo>
                        <a:pt x="156" y="702"/>
                      </a:lnTo>
                      <a:lnTo>
                        <a:pt x="319" y="622"/>
                      </a:lnTo>
                      <a:lnTo>
                        <a:pt x="542"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23" name="Freeform 23"/>
                <p:cNvSpPr/>
                <p:nvPr/>
              </p:nvSpPr>
              <p:spPr>
                <a:xfrm>
                  <a:off x="2475" y="1635"/>
                  <a:ext cx="236" cy="135"/>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473" h="270">
                      <a:moveTo>
                        <a:pt x="397" y="35"/>
                      </a:moveTo>
                      <a:lnTo>
                        <a:pt x="336" y="148"/>
                      </a:lnTo>
                      <a:lnTo>
                        <a:pt x="167" y="229"/>
                      </a:lnTo>
                      <a:lnTo>
                        <a:pt x="66" y="212"/>
                      </a:lnTo>
                      <a:lnTo>
                        <a:pt x="46" y="179"/>
                      </a:lnTo>
                      <a:lnTo>
                        <a:pt x="0" y="202"/>
                      </a:lnTo>
                      <a:lnTo>
                        <a:pt x="26" y="253"/>
                      </a:lnTo>
                      <a:lnTo>
                        <a:pt x="187" y="270"/>
                      </a:lnTo>
                      <a:lnTo>
                        <a:pt x="355" y="188"/>
                      </a:lnTo>
                      <a:lnTo>
                        <a:pt x="473" y="0"/>
                      </a:lnTo>
                      <a:lnTo>
                        <a:pt x="397" y="35"/>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24" name="Freeform 24"/>
                <p:cNvSpPr/>
                <p:nvPr/>
              </p:nvSpPr>
              <p:spPr>
                <a:xfrm>
                  <a:off x="2494" y="1718"/>
                  <a:ext cx="198" cy="219"/>
                </a:xfrm>
                <a:custGeom>
                  <a:avLst/>
                  <a:gdLst/>
                  <a:ahLst/>
                  <a:cxnLst>
                    <a:cxn ang="0">
                      <a:pos x="0" y="0"/>
                    </a:cxn>
                    <a:cxn ang="0">
                      <a:pos x="0" y="1"/>
                    </a:cxn>
                    <a:cxn ang="0">
                      <a:pos x="0" y="1"/>
                    </a:cxn>
                    <a:cxn ang="0">
                      <a:pos x="0" y="1"/>
                    </a:cxn>
                    <a:cxn ang="0">
                      <a:pos x="0" y="1"/>
                    </a:cxn>
                    <a:cxn ang="0">
                      <a:pos x="0" y="1"/>
                    </a:cxn>
                    <a:cxn ang="0">
                      <a:pos x="0" y="0"/>
                    </a:cxn>
                  </a:cxnLst>
                  <a:pathLst>
                    <a:path w="397" h="437">
                      <a:moveTo>
                        <a:pt x="397" y="0"/>
                      </a:moveTo>
                      <a:lnTo>
                        <a:pt x="155" y="121"/>
                      </a:lnTo>
                      <a:lnTo>
                        <a:pt x="0" y="106"/>
                      </a:lnTo>
                      <a:lnTo>
                        <a:pt x="85" y="185"/>
                      </a:lnTo>
                      <a:lnTo>
                        <a:pt x="205" y="437"/>
                      </a:lnTo>
                      <a:lnTo>
                        <a:pt x="246" y="416"/>
                      </a:lnTo>
                      <a:lnTo>
                        <a:pt x="397"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25" name="Freeform 25"/>
                <p:cNvSpPr/>
                <p:nvPr/>
              </p:nvSpPr>
              <p:spPr>
                <a:xfrm>
                  <a:off x="2392" y="1740"/>
                  <a:ext cx="148" cy="237"/>
                </a:xfrm>
                <a:custGeom>
                  <a:avLst/>
                  <a:gdLst/>
                  <a:ahLst/>
                  <a:cxnLst>
                    <a:cxn ang="0">
                      <a:pos x="1" y="0"/>
                    </a:cxn>
                    <a:cxn ang="0">
                      <a:pos x="1" y="0"/>
                    </a:cxn>
                    <a:cxn ang="0">
                      <a:pos x="1" y="0"/>
                    </a:cxn>
                    <a:cxn ang="0">
                      <a:pos x="1" y="0"/>
                    </a:cxn>
                    <a:cxn ang="0">
                      <a:pos x="1" y="0"/>
                    </a:cxn>
                    <a:cxn ang="0">
                      <a:pos x="1" y="0"/>
                    </a:cxn>
                    <a:cxn ang="0">
                      <a:pos x="1" y="0"/>
                    </a:cxn>
                    <a:cxn ang="0">
                      <a:pos x="0" y="0"/>
                    </a:cxn>
                    <a:cxn ang="0">
                      <a:pos x="1" y="0"/>
                    </a:cxn>
                    <a:cxn ang="0">
                      <a:pos x="1" y="0"/>
                    </a:cxn>
                    <a:cxn ang="0">
                      <a:pos x="1" y="0"/>
                    </a:cxn>
                    <a:cxn ang="0">
                      <a:pos x="1" y="0"/>
                    </a:cxn>
                  </a:cxnLst>
                  <a:pathLst>
                    <a:path w="295" h="475">
                      <a:moveTo>
                        <a:pt x="153" y="0"/>
                      </a:moveTo>
                      <a:lnTo>
                        <a:pt x="233" y="162"/>
                      </a:lnTo>
                      <a:lnTo>
                        <a:pt x="145" y="356"/>
                      </a:lnTo>
                      <a:lnTo>
                        <a:pt x="295" y="451"/>
                      </a:lnTo>
                      <a:lnTo>
                        <a:pt x="245" y="475"/>
                      </a:lnTo>
                      <a:lnTo>
                        <a:pt x="130" y="387"/>
                      </a:lnTo>
                      <a:lnTo>
                        <a:pt x="53" y="426"/>
                      </a:lnTo>
                      <a:lnTo>
                        <a:pt x="0" y="311"/>
                      </a:lnTo>
                      <a:lnTo>
                        <a:pt x="65" y="178"/>
                      </a:lnTo>
                      <a:lnTo>
                        <a:pt x="35" y="118"/>
                      </a:lnTo>
                      <a:lnTo>
                        <a:pt x="83" y="96"/>
                      </a:lnTo>
                      <a:lnTo>
                        <a:pt x="153"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26" name="Freeform 26"/>
                <p:cNvSpPr/>
                <p:nvPr/>
              </p:nvSpPr>
              <p:spPr>
                <a:xfrm>
                  <a:off x="2394" y="1753"/>
                  <a:ext cx="96" cy="175"/>
                </a:xfrm>
                <a:custGeom>
                  <a:avLst/>
                  <a:gdLst/>
                  <a:ahLst/>
                  <a:cxnLst>
                    <a:cxn ang="0">
                      <a:pos x="1" y="0"/>
                    </a:cxn>
                    <a:cxn ang="0">
                      <a:pos x="1" y="1"/>
                    </a:cxn>
                    <a:cxn ang="0">
                      <a:pos x="1" y="1"/>
                    </a:cxn>
                    <a:cxn ang="0">
                      <a:pos x="1" y="1"/>
                    </a:cxn>
                    <a:cxn ang="0">
                      <a:pos x="0" y="1"/>
                    </a:cxn>
                    <a:cxn ang="0">
                      <a:pos x="1" y="1"/>
                    </a:cxn>
                    <a:cxn ang="0">
                      <a:pos x="1" y="1"/>
                    </a:cxn>
                    <a:cxn ang="0">
                      <a:pos x="1" y="1"/>
                    </a:cxn>
                    <a:cxn ang="0">
                      <a:pos x="1" y="0"/>
                    </a:cxn>
                  </a:cxnLst>
                  <a:pathLst>
                    <a:path w="192" h="349">
                      <a:moveTo>
                        <a:pt x="128" y="0"/>
                      </a:moveTo>
                      <a:lnTo>
                        <a:pt x="192" y="130"/>
                      </a:lnTo>
                      <a:lnTo>
                        <a:pt x="106" y="311"/>
                      </a:lnTo>
                      <a:lnTo>
                        <a:pt x="32" y="349"/>
                      </a:lnTo>
                      <a:lnTo>
                        <a:pt x="0" y="288"/>
                      </a:lnTo>
                      <a:lnTo>
                        <a:pt x="64" y="259"/>
                      </a:lnTo>
                      <a:lnTo>
                        <a:pt x="113" y="140"/>
                      </a:lnTo>
                      <a:lnTo>
                        <a:pt x="80" y="69"/>
                      </a:lnTo>
                      <a:lnTo>
                        <a:pt x="128"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27" name="Freeform 27"/>
                <p:cNvSpPr/>
                <p:nvPr/>
              </p:nvSpPr>
              <p:spPr>
                <a:xfrm>
                  <a:off x="2376" y="1800"/>
                  <a:ext cx="46" cy="91"/>
                </a:xfrm>
                <a:custGeom>
                  <a:avLst/>
                  <a:gdLst/>
                  <a:ahLst/>
                  <a:cxnLst>
                    <a:cxn ang="0">
                      <a:pos x="1" y="0"/>
                    </a:cxn>
                    <a:cxn ang="0">
                      <a:pos x="0" y="1"/>
                    </a:cxn>
                    <a:cxn ang="0">
                      <a:pos x="1" y="1"/>
                    </a:cxn>
                    <a:cxn ang="0">
                      <a:pos x="1" y="1"/>
                    </a:cxn>
                    <a:cxn ang="0">
                      <a:pos x="1" y="0"/>
                    </a:cxn>
                  </a:cxnLst>
                  <a:pathLst>
                    <a:path w="92" h="180">
                      <a:moveTo>
                        <a:pt x="64" y="0"/>
                      </a:moveTo>
                      <a:lnTo>
                        <a:pt x="0" y="121"/>
                      </a:lnTo>
                      <a:lnTo>
                        <a:pt x="30" y="180"/>
                      </a:lnTo>
                      <a:lnTo>
                        <a:pt x="92" y="60"/>
                      </a:lnTo>
                      <a:lnTo>
                        <a:pt x="64"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28" name="Freeform 28"/>
                <p:cNvSpPr/>
                <p:nvPr/>
              </p:nvSpPr>
              <p:spPr>
                <a:xfrm>
                  <a:off x="2888" y="1706"/>
                  <a:ext cx="63" cy="77"/>
                </a:xfrm>
                <a:custGeom>
                  <a:avLst/>
                  <a:gdLst/>
                  <a:ahLst/>
                  <a:cxnLst>
                    <a:cxn ang="0">
                      <a:pos x="0" y="1"/>
                    </a:cxn>
                    <a:cxn ang="0">
                      <a:pos x="0" y="1"/>
                    </a:cxn>
                    <a:cxn ang="0">
                      <a:pos x="0" y="0"/>
                    </a:cxn>
                    <a:cxn ang="0">
                      <a:pos x="0" y="1"/>
                    </a:cxn>
                    <a:cxn ang="0">
                      <a:pos x="0" y="1"/>
                    </a:cxn>
                  </a:cxnLst>
                  <a:pathLst>
                    <a:path w="127" h="154">
                      <a:moveTo>
                        <a:pt x="54" y="154"/>
                      </a:moveTo>
                      <a:lnTo>
                        <a:pt x="127" y="118"/>
                      </a:lnTo>
                      <a:lnTo>
                        <a:pt x="71" y="0"/>
                      </a:lnTo>
                      <a:lnTo>
                        <a:pt x="0" y="37"/>
                      </a:lnTo>
                      <a:lnTo>
                        <a:pt x="54" y="15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29" name="Freeform 29"/>
                <p:cNvSpPr/>
                <p:nvPr/>
              </p:nvSpPr>
              <p:spPr>
                <a:xfrm>
                  <a:off x="2906" y="1716"/>
                  <a:ext cx="45" cy="59"/>
                </a:xfrm>
                <a:custGeom>
                  <a:avLst/>
                  <a:gdLst/>
                  <a:ahLst/>
                  <a:cxnLst>
                    <a:cxn ang="0">
                      <a:pos x="0" y="0"/>
                    </a:cxn>
                    <a:cxn ang="0">
                      <a:pos x="1" y="0"/>
                    </a:cxn>
                    <a:cxn ang="0">
                      <a:pos x="1" y="0"/>
                    </a:cxn>
                    <a:cxn ang="0">
                      <a:pos x="1" y="0"/>
                    </a:cxn>
                    <a:cxn ang="0">
                      <a:pos x="0" y="0"/>
                    </a:cxn>
                  </a:cxnLst>
                  <a:pathLst>
                    <a:path w="90" h="119">
                      <a:moveTo>
                        <a:pt x="0" y="22"/>
                      </a:moveTo>
                      <a:lnTo>
                        <a:pt x="45" y="119"/>
                      </a:lnTo>
                      <a:lnTo>
                        <a:pt x="90" y="97"/>
                      </a:lnTo>
                      <a:lnTo>
                        <a:pt x="45" y="0"/>
                      </a:lnTo>
                      <a:lnTo>
                        <a:pt x="0" y="22"/>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30" name="Freeform 30"/>
                <p:cNvSpPr/>
                <p:nvPr/>
              </p:nvSpPr>
              <p:spPr>
                <a:xfrm>
                  <a:off x="2847" y="1693"/>
                  <a:ext cx="66" cy="110"/>
                </a:xfrm>
                <a:custGeom>
                  <a:avLst/>
                  <a:gdLst/>
                  <a:ahLst/>
                  <a:cxnLst>
                    <a:cxn ang="0">
                      <a:pos x="1" y="0"/>
                    </a:cxn>
                    <a:cxn ang="0">
                      <a:pos x="1" y="0"/>
                    </a:cxn>
                    <a:cxn ang="0">
                      <a:pos x="0" y="0"/>
                    </a:cxn>
                    <a:cxn ang="0">
                      <a:pos x="1" y="0"/>
                    </a:cxn>
                    <a:cxn ang="0">
                      <a:pos x="1" y="0"/>
                    </a:cxn>
                    <a:cxn ang="0">
                      <a:pos x="1" y="0"/>
                    </a:cxn>
                  </a:cxnLst>
                  <a:pathLst>
                    <a:path w="132" h="221">
                      <a:moveTo>
                        <a:pt x="49" y="0"/>
                      </a:moveTo>
                      <a:lnTo>
                        <a:pt x="8" y="12"/>
                      </a:lnTo>
                      <a:lnTo>
                        <a:pt x="0" y="116"/>
                      </a:lnTo>
                      <a:lnTo>
                        <a:pt x="51" y="221"/>
                      </a:lnTo>
                      <a:lnTo>
                        <a:pt x="132" y="181"/>
                      </a:lnTo>
                      <a:lnTo>
                        <a:pt x="49"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31" name="Freeform 31"/>
                <p:cNvSpPr/>
                <p:nvPr/>
              </p:nvSpPr>
              <p:spPr>
                <a:xfrm>
                  <a:off x="2787" y="1642"/>
                  <a:ext cx="85" cy="188"/>
                </a:xfrm>
                <a:custGeom>
                  <a:avLst/>
                  <a:gdLst/>
                  <a:ahLst/>
                  <a:cxnLst>
                    <a:cxn ang="0">
                      <a:pos x="1" y="0"/>
                    </a:cxn>
                    <a:cxn ang="0">
                      <a:pos x="1" y="0"/>
                    </a:cxn>
                    <a:cxn ang="0">
                      <a:pos x="0" y="0"/>
                    </a:cxn>
                    <a:cxn ang="0">
                      <a:pos x="1" y="0"/>
                    </a:cxn>
                    <a:cxn ang="0">
                      <a:pos x="1" y="0"/>
                    </a:cxn>
                    <a:cxn ang="0">
                      <a:pos x="1" y="0"/>
                    </a:cxn>
                    <a:cxn ang="0">
                      <a:pos x="1" y="0"/>
                    </a:cxn>
                    <a:cxn ang="0">
                      <a:pos x="1" y="0"/>
                    </a:cxn>
                    <a:cxn ang="0">
                      <a:pos x="1" y="0"/>
                    </a:cxn>
                  </a:cxnLst>
                  <a:pathLst>
                    <a:path w="169" h="378">
                      <a:moveTo>
                        <a:pt x="169" y="323"/>
                      </a:moveTo>
                      <a:lnTo>
                        <a:pt x="64" y="378"/>
                      </a:lnTo>
                      <a:lnTo>
                        <a:pt x="0" y="241"/>
                      </a:lnTo>
                      <a:lnTo>
                        <a:pt x="99" y="0"/>
                      </a:lnTo>
                      <a:lnTo>
                        <a:pt x="116" y="15"/>
                      </a:lnTo>
                      <a:lnTo>
                        <a:pt x="160" y="105"/>
                      </a:lnTo>
                      <a:lnTo>
                        <a:pt x="124" y="124"/>
                      </a:lnTo>
                      <a:lnTo>
                        <a:pt x="118" y="216"/>
                      </a:lnTo>
                      <a:lnTo>
                        <a:pt x="169" y="32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32" name="Freeform 32"/>
                <p:cNvSpPr/>
                <p:nvPr/>
              </p:nvSpPr>
              <p:spPr>
                <a:xfrm>
                  <a:off x="2740" y="1767"/>
                  <a:ext cx="77" cy="102"/>
                </a:xfrm>
                <a:custGeom>
                  <a:avLst/>
                  <a:gdLst/>
                  <a:ahLst/>
                  <a:cxnLst>
                    <a:cxn ang="0">
                      <a:pos x="1" y="0"/>
                    </a:cxn>
                    <a:cxn ang="0">
                      <a:pos x="0" y="1"/>
                    </a:cxn>
                    <a:cxn ang="0">
                      <a:pos x="1" y="1"/>
                    </a:cxn>
                    <a:cxn ang="0">
                      <a:pos x="1" y="0"/>
                    </a:cxn>
                  </a:cxnLst>
                  <a:pathLst>
                    <a:path w="154" h="203">
                      <a:moveTo>
                        <a:pt x="90" y="0"/>
                      </a:moveTo>
                      <a:lnTo>
                        <a:pt x="0" y="203"/>
                      </a:lnTo>
                      <a:lnTo>
                        <a:pt x="154" y="128"/>
                      </a:lnTo>
                      <a:lnTo>
                        <a:pt x="90"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33" name="Freeform 33"/>
                <p:cNvSpPr/>
                <p:nvPr/>
              </p:nvSpPr>
              <p:spPr>
                <a:xfrm>
                  <a:off x="2708" y="1635"/>
                  <a:ext cx="112" cy="250"/>
                </a:xfrm>
                <a:custGeom>
                  <a:avLst/>
                  <a:gdLst/>
                  <a:ahLst/>
                  <a:cxnLst>
                    <a:cxn ang="0">
                      <a:pos x="1" y="0"/>
                    </a:cxn>
                    <a:cxn ang="0">
                      <a:pos x="1" y="0"/>
                    </a:cxn>
                    <a:cxn ang="0">
                      <a:pos x="0" y="0"/>
                    </a:cxn>
                    <a:cxn ang="0">
                      <a:pos x="1" y="0"/>
                    </a:cxn>
                    <a:cxn ang="0">
                      <a:pos x="1" y="0"/>
                    </a:cxn>
                  </a:cxnLst>
                  <a:pathLst>
                    <a:path w="223" h="501">
                      <a:moveTo>
                        <a:pt x="223" y="16"/>
                      </a:moveTo>
                      <a:lnTo>
                        <a:pt x="173" y="0"/>
                      </a:lnTo>
                      <a:lnTo>
                        <a:pt x="0" y="501"/>
                      </a:lnTo>
                      <a:lnTo>
                        <a:pt x="35" y="481"/>
                      </a:lnTo>
                      <a:lnTo>
                        <a:pt x="223" y="16"/>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34" name="Freeform 34"/>
                <p:cNvSpPr/>
                <p:nvPr/>
              </p:nvSpPr>
              <p:spPr>
                <a:xfrm>
                  <a:off x="2478" y="1814"/>
                  <a:ext cx="53" cy="138"/>
                </a:xfrm>
                <a:custGeom>
                  <a:avLst/>
                  <a:gdLst/>
                  <a:ahLst/>
                  <a:cxnLst>
                    <a:cxn ang="0">
                      <a:pos x="1" y="0"/>
                    </a:cxn>
                    <a:cxn ang="0">
                      <a:pos x="1" y="1"/>
                    </a:cxn>
                    <a:cxn ang="0">
                      <a:pos x="0" y="1"/>
                    </a:cxn>
                    <a:cxn ang="0">
                      <a:pos x="1" y="0"/>
                    </a:cxn>
                  </a:cxnLst>
                  <a:pathLst>
                    <a:path w="106" h="275">
                      <a:moveTo>
                        <a:pt x="86" y="0"/>
                      </a:moveTo>
                      <a:lnTo>
                        <a:pt x="106" y="275"/>
                      </a:lnTo>
                      <a:lnTo>
                        <a:pt x="0" y="206"/>
                      </a:lnTo>
                      <a:lnTo>
                        <a:pt x="86"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35" name="Freeform 35"/>
                <p:cNvSpPr/>
                <p:nvPr/>
              </p:nvSpPr>
              <p:spPr>
                <a:xfrm>
                  <a:off x="2821" y="1640"/>
                  <a:ext cx="49" cy="63"/>
                </a:xfrm>
                <a:custGeom>
                  <a:avLst/>
                  <a:gdLst/>
                  <a:ahLst/>
                  <a:cxnLst>
                    <a:cxn ang="0">
                      <a:pos x="1" y="0"/>
                    </a:cxn>
                    <a:cxn ang="0">
                      <a:pos x="0" y="1"/>
                    </a:cxn>
                    <a:cxn ang="0">
                      <a:pos x="1" y="1"/>
                    </a:cxn>
                    <a:cxn ang="0">
                      <a:pos x="1" y="1"/>
                    </a:cxn>
                    <a:cxn ang="0">
                      <a:pos x="1" y="0"/>
                    </a:cxn>
                  </a:cxnLst>
                  <a:pathLst>
                    <a:path w="98" h="126">
                      <a:moveTo>
                        <a:pt x="50" y="0"/>
                      </a:moveTo>
                      <a:lnTo>
                        <a:pt x="0" y="27"/>
                      </a:lnTo>
                      <a:lnTo>
                        <a:pt x="48" y="126"/>
                      </a:lnTo>
                      <a:lnTo>
                        <a:pt x="98" y="99"/>
                      </a:lnTo>
                      <a:lnTo>
                        <a:pt x="50"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36" name="Freeform 36"/>
                <p:cNvSpPr/>
                <p:nvPr/>
              </p:nvSpPr>
              <p:spPr>
                <a:xfrm>
                  <a:off x="2549" y="1471"/>
                  <a:ext cx="194" cy="191"/>
                </a:xfrm>
                <a:custGeom>
                  <a:avLst/>
                  <a:gdLst/>
                  <a:ahLst/>
                  <a:cxnLst>
                    <a:cxn ang="0">
                      <a:pos x="1" y="0"/>
                    </a:cxn>
                    <a:cxn ang="0">
                      <a:pos x="1" y="0"/>
                    </a:cxn>
                    <a:cxn ang="0">
                      <a:pos x="1" y="0"/>
                    </a:cxn>
                    <a:cxn ang="0">
                      <a:pos x="1" y="0"/>
                    </a:cxn>
                    <a:cxn ang="0">
                      <a:pos x="1" y="0"/>
                    </a:cxn>
                    <a:cxn ang="0">
                      <a:pos x="1" y="0"/>
                    </a:cxn>
                    <a:cxn ang="0">
                      <a:pos x="1" y="0"/>
                    </a:cxn>
                    <a:cxn ang="0">
                      <a:pos x="0" y="0"/>
                    </a:cxn>
                    <a:cxn ang="0">
                      <a:pos x="1" y="0"/>
                    </a:cxn>
                  </a:cxnLst>
                  <a:pathLst>
                    <a:path w="388" h="384">
                      <a:moveTo>
                        <a:pt x="136" y="0"/>
                      </a:moveTo>
                      <a:lnTo>
                        <a:pt x="245" y="226"/>
                      </a:lnTo>
                      <a:lnTo>
                        <a:pt x="291" y="235"/>
                      </a:lnTo>
                      <a:lnTo>
                        <a:pt x="346" y="210"/>
                      </a:lnTo>
                      <a:lnTo>
                        <a:pt x="388" y="299"/>
                      </a:lnTo>
                      <a:lnTo>
                        <a:pt x="214" y="384"/>
                      </a:lnTo>
                      <a:lnTo>
                        <a:pt x="143" y="358"/>
                      </a:lnTo>
                      <a:lnTo>
                        <a:pt x="0" y="66"/>
                      </a:lnTo>
                      <a:lnTo>
                        <a:pt x="136"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37" name="Freeform 37"/>
                <p:cNvSpPr/>
                <p:nvPr/>
              </p:nvSpPr>
              <p:spPr>
                <a:xfrm>
                  <a:off x="2300" y="1791"/>
                  <a:ext cx="146" cy="242"/>
                </a:xfrm>
                <a:custGeom>
                  <a:avLst/>
                  <a:gdLst/>
                  <a:ahLst/>
                  <a:cxnLst>
                    <a:cxn ang="0">
                      <a:pos x="1" y="0"/>
                    </a:cxn>
                    <a:cxn ang="0">
                      <a:pos x="1" y="0"/>
                    </a:cxn>
                    <a:cxn ang="0">
                      <a:pos x="1" y="0"/>
                    </a:cxn>
                    <a:cxn ang="0">
                      <a:pos x="0" y="0"/>
                    </a:cxn>
                    <a:cxn ang="0">
                      <a:pos x="1" y="0"/>
                    </a:cxn>
                  </a:cxnLst>
                  <a:pathLst>
                    <a:path w="292" h="485">
                      <a:moveTo>
                        <a:pt x="218" y="485"/>
                      </a:moveTo>
                      <a:lnTo>
                        <a:pt x="292" y="447"/>
                      </a:lnTo>
                      <a:lnTo>
                        <a:pt x="75" y="0"/>
                      </a:lnTo>
                      <a:lnTo>
                        <a:pt x="0" y="40"/>
                      </a:lnTo>
                      <a:lnTo>
                        <a:pt x="218" y="485"/>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38" name="Freeform 38"/>
                <p:cNvSpPr/>
                <p:nvPr/>
              </p:nvSpPr>
              <p:spPr>
                <a:xfrm>
                  <a:off x="2318" y="1836"/>
                  <a:ext cx="114" cy="195"/>
                </a:xfrm>
                <a:custGeom>
                  <a:avLst/>
                  <a:gdLst/>
                  <a:ahLst/>
                  <a:cxnLst>
                    <a:cxn ang="0">
                      <a:pos x="0" y="1"/>
                    </a:cxn>
                    <a:cxn ang="0">
                      <a:pos x="1" y="1"/>
                    </a:cxn>
                    <a:cxn ang="0">
                      <a:pos x="1" y="1"/>
                    </a:cxn>
                    <a:cxn ang="0">
                      <a:pos x="1" y="0"/>
                    </a:cxn>
                    <a:cxn ang="0">
                      <a:pos x="0" y="1"/>
                    </a:cxn>
                  </a:cxnLst>
                  <a:pathLst>
                    <a:path w="227" h="389">
                      <a:moveTo>
                        <a:pt x="0" y="23"/>
                      </a:moveTo>
                      <a:lnTo>
                        <a:pt x="183" y="389"/>
                      </a:lnTo>
                      <a:lnTo>
                        <a:pt x="227" y="370"/>
                      </a:lnTo>
                      <a:lnTo>
                        <a:pt x="46" y="0"/>
                      </a:lnTo>
                      <a:lnTo>
                        <a:pt x="0" y="23"/>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39" name="Freeform 39"/>
                <p:cNvSpPr/>
                <p:nvPr/>
              </p:nvSpPr>
              <p:spPr>
                <a:xfrm>
                  <a:off x="2419" y="1937"/>
                  <a:ext cx="98" cy="75"/>
                </a:xfrm>
                <a:custGeom>
                  <a:avLst/>
                  <a:gdLst/>
                  <a:ahLst/>
                  <a:cxnLst>
                    <a:cxn ang="0">
                      <a:pos x="1" y="0"/>
                    </a:cxn>
                    <a:cxn ang="0">
                      <a:pos x="0" y="0"/>
                    </a:cxn>
                    <a:cxn ang="0">
                      <a:pos x="1" y="0"/>
                    </a:cxn>
                    <a:cxn ang="0">
                      <a:pos x="1" y="0"/>
                    </a:cxn>
                    <a:cxn ang="0">
                      <a:pos x="1" y="0"/>
                    </a:cxn>
                  </a:cxnLst>
                  <a:pathLst>
                    <a:path w="196" h="152">
                      <a:moveTo>
                        <a:pt x="55" y="152"/>
                      </a:moveTo>
                      <a:lnTo>
                        <a:pt x="0" y="39"/>
                      </a:lnTo>
                      <a:lnTo>
                        <a:pt x="78" y="0"/>
                      </a:lnTo>
                      <a:lnTo>
                        <a:pt x="196" y="83"/>
                      </a:lnTo>
                      <a:lnTo>
                        <a:pt x="55" y="152"/>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40" name="Freeform 40"/>
                <p:cNvSpPr/>
                <p:nvPr/>
              </p:nvSpPr>
              <p:spPr>
                <a:xfrm>
                  <a:off x="2528" y="1805"/>
                  <a:ext cx="63" cy="160"/>
                </a:xfrm>
                <a:custGeom>
                  <a:avLst/>
                  <a:gdLst/>
                  <a:ahLst/>
                  <a:cxnLst>
                    <a:cxn ang="0">
                      <a:pos x="0" y="0"/>
                    </a:cxn>
                    <a:cxn ang="0">
                      <a:pos x="1" y="0"/>
                    </a:cxn>
                    <a:cxn ang="0">
                      <a:pos x="1" y="0"/>
                    </a:cxn>
                    <a:cxn ang="0">
                      <a:pos x="0" y="0"/>
                    </a:cxn>
                  </a:cxnLst>
                  <a:pathLst>
                    <a:path w="124" h="322">
                      <a:moveTo>
                        <a:pt x="0" y="0"/>
                      </a:moveTo>
                      <a:lnTo>
                        <a:pt x="124" y="274"/>
                      </a:lnTo>
                      <a:lnTo>
                        <a:pt x="24" y="322"/>
                      </a:lnTo>
                      <a:lnTo>
                        <a:pt x="0"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41" name="Freeform 41"/>
                <p:cNvSpPr/>
                <p:nvPr/>
              </p:nvSpPr>
              <p:spPr>
                <a:xfrm>
                  <a:off x="2547" y="1750"/>
                  <a:ext cx="125" cy="75"/>
                </a:xfrm>
                <a:custGeom>
                  <a:avLst/>
                  <a:gdLst/>
                  <a:ahLst/>
                  <a:cxnLst>
                    <a:cxn ang="0">
                      <a:pos x="0" y="1"/>
                    </a:cxn>
                    <a:cxn ang="0">
                      <a:pos x="1" y="0"/>
                    </a:cxn>
                    <a:cxn ang="0">
                      <a:pos x="1" y="1"/>
                    </a:cxn>
                    <a:cxn ang="0">
                      <a:pos x="1" y="1"/>
                    </a:cxn>
                    <a:cxn ang="0">
                      <a:pos x="0" y="1"/>
                    </a:cxn>
                  </a:cxnLst>
                  <a:pathLst>
                    <a:path w="249" h="149">
                      <a:moveTo>
                        <a:pt x="0" y="119"/>
                      </a:moveTo>
                      <a:lnTo>
                        <a:pt x="249" y="0"/>
                      </a:lnTo>
                      <a:lnTo>
                        <a:pt x="232" y="44"/>
                      </a:lnTo>
                      <a:lnTo>
                        <a:pt x="16" y="149"/>
                      </a:lnTo>
                      <a:lnTo>
                        <a:pt x="0" y="119"/>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42" name="Freeform 42"/>
                <p:cNvSpPr/>
                <p:nvPr/>
              </p:nvSpPr>
              <p:spPr>
                <a:xfrm>
                  <a:off x="2559" y="1792"/>
                  <a:ext cx="93" cy="58"/>
                </a:xfrm>
                <a:custGeom>
                  <a:avLst/>
                  <a:gdLst/>
                  <a:ahLst/>
                  <a:cxnLst>
                    <a:cxn ang="0">
                      <a:pos x="0" y="0"/>
                    </a:cxn>
                    <a:cxn ang="0">
                      <a:pos x="1" y="0"/>
                    </a:cxn>
                    <a:cxn ang="0">
                      <a:pos x="1" y="0"/>
                    </a:cxn>
                    <a:cxn ang="0">
                      <a:pos x="1" y="0"/>
                    </a:cxn>
                    <a:cxn ang="0">
                      <a:pos x="0" y="0"/>
                    </a:cxn>
                  </a:cxnLst>
                  <a:pathLst>
                    <a:path w="186" h="117">
                      <a:moveTo>
                        <a:pt x="0" y="90"/>
                      </a:moveTo>
                      <a:lnTo>
                        <a:pt x="13" y="117"/>
                      </a:lnTo>
                      <a:lnTo>
                        <a:pt x="170" y="42"/>
                      </a:lnTo>
                      <a:lnTo>
                        <a:pt x="186" y="0"/>
                      </a:lnTo>
                      <a:lnTo>
                        <a:pt x="0" y="9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43" name="Freeform 43"/>
                <p:cNvSpPr/>
                <p:nvPr/>
              </p:nvSpPr>
              <p:spPr>
                <a:xfrm>
                  <a:off x="2572" y="1834"/>
                  <a:ext cx="66" cy="48"/>
                </a:xfrm>
                <a:custGeom>
                  <a:avLst/>
                  <a:gdLst/>
                  <a:ahLst/>
                  <a:cxnLst>
                    <a:cxn ang="0">
                      <a:pos x="0" y="1"/>
                    </a:cxn>
                    <a:cxn ang="0">
                      <a:pos x="1" y="1"/>
                    </a:cxn>
                    <a:cxn ang="0">
                      <a:pos x="1" y="1"/>
                    </a:cxn>
                    <a:cxn ang="0">
                      <a:pos x="1" y="0"/>
                    </a:cxn>
                    <a:cxn ang="0">
                      <a:pos x="0" y="1"/>
                    </a:cxn>
                  </a:cxnLst>
                  <a:pathLst>
                    <a:path w="130" h="95">
                      <a:moveTo>
                        <a:pt x="0" y="62"/>
                      </a:moveTo>
                      <a:lnTo>
                        <a:pt x="16" y="95"/>
                      </a:lnTo>
                      <a:lnTo>
                        <a:pt x="113" y="48"/>
                      </a:lnTo>
                      <a:lnTo>
                        <a:pt x="130" y="0"/>
                      </a:lnTo>
                      <a:lnTo>
                        <a:pt x="0" y="6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44" name="Freeform 44"/>
                <p:cNvSpPr/>
                <p:nvPr/>
              </p:nvSpPr>
              <p:spPr>
                <a:xfrm>
                  <a:off x="2588" y="1880"/>
                  <a:ext cx="33" cy="44"/>
                </a:xfrm>
                <a:custGeom>
                  <a:avLst/>
                  <a:gdLst/>
                  <a:ahLst/>
                  <a:cxnLst>
                    <a:cxn ang="0">
                      <a:pos x="0" y="1"/>
                    </a:cxn>
                    <a:cxn ang="0">
                      <a:pos x="0" y="0"/>
                    </a:cxn>
                    <a:cxn ang="0">
                      <a:pos x="0" y="1"/>
                    </a:cxn>
                    <a:cxn ang="0">
                      <a:pos x="0" y="1"/>
                    </a:cxn>
                    <a:cxn ang="0">
                      <a:pos x="0" y="1"/>
                    </a:cxn>
                  </a:cxnLst>
                  <a:pathLst>
                    <a:path w="68" h="86">
                      <a:moveTo>
                        <a:pt x="0" y="33"/>
                      </a:moveTo>
                      <a:lnTo>
                        <a:pt x="68" y="0"/>
                      </a:lnTo>
                      <a:lnTo>
                        <a:pt x="44" y="78"/>
                      </a:lnTo>
                      <a:lnTo>
                        <a:pt x="26" y="86"/>
                      </a:lnTo>
                      <a:lnTo>
                        <a:pt x="0" y="3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45" name="Freeform 45"/>
                <p:cNvSpPr/>
                <p:nvPr/>
              </p:nvSpPr>
              <p:spPr>
                <a:xfrm>
                  <a:off x="2400" y="1494"/>
                  <a:ext cx="77" cy="28"/>
                </a:xfrm>
                <a:custGeom>
                  <a:avLst/>
                  <a:gdLst/>
                  <a:ahLst/>
                  <a:cxnLst>
                    <a:cxn ang="0">
                      <a:pos x="0" y="0"/>
                    </a:cxn>
                    <a:cxn ang="0">
                      <a:pos x="1" y="0"/>
                    </a:cxn>
                    <a:cxn ang="0">
                      <a:pos x="1" y="0"/>
                    </a:cxn>
                    <a:cxn ang="0">
                      <a:pos x="1" y="0"/>
                    </a:cxn>
                    <a:cxn ang="0">
                      <a:pos x="0" y="0"/>
                    </a:cxn>
                  </a:cxnLst>
                  <a:pathLst>
                    <a:path w="154" h="57">
                      <a:moveTo>
                        <a:pt x="0" y="26"/>
                      </a:moveTo>
                      <a:lnTo>
                        <a:pt x="101" y="57"/>
                      </a:lnTo>
                      <a:lnTo>
                        <a:pt x="154" y="34"/>
                      </a:lnTo>
                      <a:lnTo>
                        <a:pt x="61" y="0"/>
                      </a:lnTo>
                      <a:lnTo>
                        <a:pt x="0" y="26"/>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46" name="Freeform 46"/>
                <p:cNvSpPr/>
                <p:nvPr/>
              </p:nvSpPr>
              <p:spPr>
                <a:xfrm>
                  <a:off x="2454" y="1468"/>
                  <a:ext cx="76" cy="29"/>
                </a:xfrm>
                <a:custGeom>
                  <a:avLst/>
                  <a:gdLst/>
                  <a:ahLst/>
                  <a:cxnLst>
                    <a:cxn ang="0">
                      <a:pos x="0" y="1"/>
                    </a:cxn>
                    <a:cxn ang="0">
                      <a:pos x="1" y="1"/>
                    </a:cxn>
                    <a:cxn ang="0">
                      <a:pos x="1" y="1"/>
                    </a:cxn>
                    <a:cxn ang="0">
                      <a:pos x="1" y="0"/>
                    </a:cxn>
                    <a:cxn ang="0">
                      <a:pos x="0" y="1"/>
                    </a:cxn>
                  </a:cxnLst>
                  <a:pathLst>
                    <a:path w="151" h="58">
                      <a:moveTo>
                        <a:pt x="0" y="27"/>
                      </a:moveTo>
                      <a:lnTo>
                        <a:pt x="100" y="58"/>
                      </a:lnTo>
                      <a:lnTo>
                        <a:pt x="151" y="34"/>
                      </a:lnTo>
                      <a:lnTo>
                        <a:pt x="60" y="0"/>
                      </a:lnTo>
                      <a:lnTo>
                        <a:pt x="0" y="27"/>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47" name="Freeform 47"/>
                <p:cNvSpPr/>
                <p:nvPr/>
              </p:nvSpPr>
              <p:spPr>
                <a:xfrm>
                  <a:off x="2510" y="1441"/>
                  <a:ext cx="74" cy="29"/>
                </a:xfrm>
                <a:custGeom>
                  <a:avLst/>
                  <a:gdLst/>
                  <a:ahLst/>
                  <a:cxnLst>
                    <a:cxn ang="0">
                      <a:pos x="0" y="1"/>
                    </a:cxn>
                    <a:cxn ang="0">
                      <a:pos x="0" y="1"/>
                    </a:cxn>
                    <a:cxn ang="0">
                      <a:pos x="0" y="1"/>
                    </a:cxn>
                    <a:cxn ang="0">
                      <a:pos x="0" y="0"/>
                    </a:cxn>
                    <a:cxn ang="0">
                      <a:pos x="0" y="1"/>
                    </a:cxn>
                  </a:cxnLst>
                  <a:pathLst>
                    <a:path w="149" h="57">
                      <a:moveTo>
                        <a:pt x="0" y="26"/>
                      </a:moveTo>
                      <a:lnTo>
                        <a:pt x="98" y="57"/>
                      </a:lnTo>
                      <a:lnTo>
                        <a:pt x="149" y="34"/>
                      </a:lnTo>
                      <a:lnTo>
                        <a:pt x="56" y="0"/>
                      </a:lnTo>
                      <a:lnTo>
                        <a:pt x="0" y="26"/>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48" name="Freeform 48"/>
                <p:cNvSpPr/>
                <p:nvPr/>
              </p:nvSpPr>
              <p:spPr>
                <a:xfrm>
                  <a:off x="2575" y="1410"/>
                  <a:ext cx="43" cy="25"/>
                </a:xfrm>
                <a:custGeom>
                  <a:avLst/>
                  <a:gdLst/>
                  <a:ahLst/>
                  <a:cxnLst>
                    <a:cxn ang="0">
                      <a:pos x="0" y="1"/>
                    </a:cxn>
                    <a:cxn ang="0">
                      <a:pos x="1" y="1"/>
                    </a:cxn>
                    <a:cxn ang="0">
                      <a:pos x="1" y="1"/>
                    </a:cxn>
                    <a:cxn ang="0">
                      <a:pos x="1" y="0"/>
                    </a:cxn>
                    <a:cxn ang="0">
                      <a:pos x="0" y="1"/>
                    </a:cxn>
                  </a:cxnLst>
                  <a:pathLst>
                    <a:path w="86" h="50">
                      <a:moveTo>
                        <a:pt x="0" y="23"/>
                      </a:moveTo>
                      <a:lnTo>
                        <a:pt x="75" y="50"/>
                      </a:lnTo>
                      <a:lnTo>
                        <a:pt x="86" y="14"/>
                      </a:lnTo>
                      <a:lnTo>
                        <a:pt x="53" y="0"/>
                      </a:lnTo>
                      <a:lnTo>
                        <a:pt x="0" y="23"/>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49" name="Freeform 49"/>
                <p:cNvSpPr/>
                <p:nvPr/>
              </p:nvSpPr>
              <p:spPr>
                <a:xfrm>
                  <a:off x="2590" y="1479"/>
                  <a:ext cx="141" cy="14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83" h="281">
                      <a:moveTo>
                        <a:pt x="26" y="0"/>
                      </a:moveTo>
                      <a:lnTo>
                        <a:pt x="143" y="243"/>
                      </a:lnTo>
                      <a:lnTo>
                        <a:pt x="176" y="254"/>
                      </a:lnTo>
                      <a:lnTo>
                        <a:pt x="269" y="214"/>
                      </a:lnTo>
                      <a:lnTo>
                        <a:pt x="283" y="230"/>
                      </a:lnTo>
                      <a:lnTo>
                        <a:pt x="170" y="281"/>
                      </a:lnTo>
                      <a:lnTo>
                        <a:pt x="133" y="280"/>
                      </a:lnTo>
                      <a:lnTo>
                        <a:pt x="0" y="11"/>
                      </a:lnTo>
                      <a:lnTo>
                        <a:pt x="26"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50" name="Freeform 50"/>
                <p:cNvSpPr/>
                <p:nvPr/>
              </p:nvSpPr>
              <p:spPr>
                <a:xfrm>
                  <a:off x="2561" y="1495"/>
                  <a:ext cx="182" cy="154"/>
                </a:xfrm>
                <a:custGeom>
                  <a:avLst/>
                  <a:gdLst/>
                  <a:ahLst/>
                  <a:cxnLst>
                    <a:cxn ang="0">
                      <a:pos x="1" y="0"/>
                    </a:cxn>
                    <a:cxn ang="0">
                      <a:pos x="1" y="1"/>
                    </a:cxn>
                    <a:cxn ang="0">
                      <a:pos x="1" y="1"/>
                    </a:cxn>
                    <a:cxn ang="0">
                      <a:pos x="1" y="1"/>
                    </a:cxn>
                    <a:cxn ang="0">
                      <a:pos x="1" y="1"/>
                    </a:cxn>
                    <a:cxn ang="0">
                      <a:pos x="1" y="1"/>
                    </a:cxn>
                    <a:cxn ang="0">
                      <a:pos x="1" y="1"/>
                    </a:cxn>
                    <a:cxn ang="0">
                      <a:pos x="0" y="1"/>
                    </a:cxn>
                    <a:cxn ang="0">
                      <a:pos x="1" y="0"/>
                    </a:cxn>
                  </a:cxnLst>
                  <a:pathLst>
                    <a:path w="364" h="308">
                      <a:moveTo>
                        <a:pt x="26" y="0"/>
                      </a:moveTo>
                      <a:lnTo>
                        <a:pt x="167" y="274"/>
                      </a:lnTo>
                      <a:lnTo>
                        <a:pt x="213" y="281"/>
                      </a:lnTo>
                      <a:lnTo>
                        <a:pt x="349" y="216"/>
                      </a:lnTo>
                      <a:lnTo>
                        <a:pt x="364" y="232"/>
                      </a:lnTo>
                      <a:lnTo>
                        <a:pt x="195" y="308"/>
                      </a:lnTo>
                      <a:lnTo>
                        <a:pt x="147" y="293"/>
                      </a:lnTo>
                      <a:lnTo>
                        <a:pt x="0" y="13"/>
                      </a:lnTo>
                      <a:lnTo>
                        <a:pt x="26"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51" name="Line 51"/>
                <p:cNvSpPr/>
                <p:nvPr/>
              </p:nvSpPr>
              <p:spPr>
                <a:xfrm flipV="1">
                  <a:off x="2462" y="1570"/>
                  <a:ext cx="49" cy="22"/>
                </a:xfrm>
                <a:prstGeom prst="line">
                  <a:avLst/>
                </a:prstGeom>
                <a:ln w="7938" cap="flat" cmpd="sng">
                  <a:solidFill>
                    <a:srgbClr val="000000"/>
                  </a:solidFill>
                  <a:prstDash val="solid"/>
                  <a:headEnd type="none" w="med" len="med"/>
                  <a:tailEnd type="none" w="med" len="med"/>
                </a:ln>
              </p:spPr>
            </p:sp>
            <p:sp>
              <p:nvSpPr>
                <p:cNvPr id="20152" name="Line 52"/>
                <p:cNvSpPr/>
                <p:nvPr/>
              </p:nvSpPr>
              <p:spPr>
                <a:xfrm flipV="1">
                  <a:off x="2532" y="1560"/>
                  <a:ext cx="43" cy="20"/>
                </a:xfrm>
                <a:prstGeom prst="line">
                  <a:avLst/>
                </a:prstGeom>
                <a:ln w="7938" cap="flat" cmpd="sng">
                  <a:solidFill>
                    <a:srgbClr val="000000"/>
                  </a:solidFill>
                  <a:prstDash val="solid"/>
                  <a:headEnd type="none" w="med" len="med"/>
                  <a:tailEnd type="none" w="med" len="med"/>
                </a:ln>
              </p:spPr>
            </p:sp>
            <p:sp>
              <p:nvSpPr>
                <p:cNvPr id="20153" name="Line 53"/>
                <p:cNvSpPr/>
                <p:nvPr/>
              </p:nvSpPr>
              <p:spPr>
                <a:xfrm>
                  <a:off x="2514" y="1589"/>
                  <a:ext cx="24" cy="47"/>
                </a:xfrm>
                <a:prstGeom prst="line">
                  <a:avLst/>
                </a:prstGeom>
                <a:ln w="7938" cap="flat" cmpd="sng">
                  <a:solidFill>
                    <a:srgbClr val="000000"/>
                  </a:solidFill>
                  <a:prstDash val="solid"/>
                  <a:headEnd type="none" w="med" len="med"/>
                  <a:tailEnd type="none" w="med" len="med"/>
                </a:ln>
              </p:spPr>
            </p:sp>
            <p:sp>
              <p:nvSpPr>
                <p:cNvPr id="20154" name="Line 54"/>
                <p:cNvSpPr/>
                <p:nvPr/>
              </p:nvSpPr>
              <p:spPr>
                <a:xfrm flipV="1">
                  <a:off x="2523" y="1624"/>
                  <a:ext cx="30" cy="15"/>
                </a:xfrm>
                <a:prstGeom prst="line">
                  <a:avLst/>
                </a:prstGeom>
                <a:ln w="7938" cap="flat" cmpd="sng">
                  <a:solidFill>
                    <a:srgbClr val="000000"/>
                  </a:solidFill>
                  <a:prstDash val="solid"/>
                  <a:headEnd type="none" w="med" len="med"/>
                  <a:tailEnd type="none" w="med" len="med"/>
                </a:ln>
              </p:spPr>
            </p:sp>
            <p:sp>
              <p:nvSpPr>
                <p:cNvPr id="20155" name="Line 55"/>
                <p:cNvSpPr/>
                <p:nvPr/>
              </p:nvSpPr>
              <p:spPr>
                <a:xfrm flipV="1">
                  <a:off x="2536" y="1646"/>
                  <a:ext cx="33" cy="18"/>
                </a:xfrm>
                <a:prstGeom prst="line">
                  <a:avLst/>
                </a:prstGeom>
                <a:ln w="7938" cap="flat" cmpd="sng">
                  <a:solidFill>
                    <a:srgbClr val="000000"/>
                  </a:solidFill>
                  <a:prstDash val="solid"/>
                  <a:headEnd type="none" w="med" len="med"/>
                  <a:tailEnd type="none" w="med" len="med"/>
                </a:ln>
              </p:spPr>
            </p:sp>
            <p:sp>
              <p:nvSpPr>
                <p:cNvPr id="20156" name="Line 56"/>
                <p:cNvSpPr/>
                <p:nvPr/>
              </p:nvSpPr>
              <p:spPr>
                <a:xfrm flipV="1">
                  <a:off x="2475" y="1587"/>
                  <a:ext cx="39" cy="21"/>
                </a:xfrm>
                <a:prstGeom prst="line">
                  <a:avLst/>
                </a:prstGeom>
                <a:ln w="7938" cap="flat" cmpd="sng">
                  <a:solidFill>
                    <a:srgbClr val="000000"/>
                  </a:solidFill>
                  <a:prstDash val="solid"/>
                  <a:headEnd type="none" w="med" len="med"/>
                  <a:tailEnd type="none" w="med" len="med"/>
                </a:ln>
              </p:spPr>
            </p:sp>
            <p:sp>
              <p:nvSpPr>
                <p:cNvPr id="20157" name="Line 57"/>
                <p:cNvSpPr/>
                <p:nvPr/>
              </p:nvSpPr>
              <p:spPr>
                <a:xfrm flipV="1">
                  <a:off x="2519" y="1542"/>
                  <a:ext cx="49" cy="22"/>
                </a:xfrm>
                <a:prstGeom prst="line">
                  <a:avLst/>
                </a:prstGeom>
                <a:ln w="7938" cap="flat" cmpd="sng">
                  <a:solidFill>
                    <a:srgbClr val="000000"/>
                  </a:solidFill>
                  <a:prstDash val="solid"/>
                  <a:headEnd type="none" w="med" len="med"/>
                  <a:tailEnd type="none" w="med" len="med"/>
                </a:ln>
              </p:spPr>
            </p:sp>
          </p:grpSp>
          <p:grpSp>
            <p:nvGrpSpPr>
              <p:cNvPr id="20058" name="Group 58"/>
              <p:cNvGrpSpPr/>
              <p:nvPr/>
            </p:nvGrpSpPr>
            <p:grpSpPr>
              <a:xfrm>
                <a:off x="2410" y="1764"/>
                <a:ext cx="651" cy="659"/>
                <a:chOff x="2410" y="1764"/>
                <a:chExt cx="651" cy="659"/>
              </a:xfrm>
            </p:grpSpPr>
            <p:sp>
              <p:nvSpPr>
                <p:cNvPr id="20064" name="Freeform 59"/>
                <p:cNvSpPr/>
                <p:nvPr/>
              </p:nvSpPr>
              <p:spPr>
                <a:xfrm>
                  <a:off x="2729" y="2236"/>
                  <a:ext cx="284" cy="187"/>
                </a:xfrm>
                <a:custGeom>
                  <a:avLst/>
                  <a:gdLst/>
                  <a:ahLst/>
                  <a:cxnLst>
                    <a:cxn ang="0">
                      <a:pos x="0" y="1"/>
                    </a:cxn>
                    <a:cxn ang="0">
                      <a:pos x="1" y="1"/>
                    </a:cxn>
                    <a:cxn ang="0">
                      <a:pos x="1" y="1"/>
                    </a:cxn>
                    <a:cxn ang="0">
                      <a:pos x="1" y="0"/>
                    </a:cxn>
                    <a:cxn ang="0">
                      <a:pos x="1" y="1"/>
                    </a:cxn>
                    <a:cxn ang="0">
                      <a:pos x="1" y="1"/>
                    </a:cxn>
                    <a:cxn ang="0">
                      <a:pos x="0" y="1"/>
                    </a:cxn>
                  </a:cxnLst>
                  <a:pathLst>
                    <a:path w="568" h="372">
                      <a:moveTo>
                        <a:pt x="0" y="372"/>
                      </a:moveTo>
                      <a:lnTo>
                        <a:pt x="568" y="85"/>
                      </a:lnTo>
                      <a:lnTo>
                        <a:pt x="397" y="47"/>
                      </a:lnTo>
                      <a:lnTo>
                        <a:pt x="375" y="0"/>
                      </a:lnTo>
                      <a:lnTo>
                        <a:pt x="27" y="168"/>
                      </a:lnTo>
                      <a:lnTo>
                        <a:pt x="49" y="216"/>
                      </a:lnTo>
                      <a:lnTo>
                        <a:pt x="0" y="372"/>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65" name="Freeform 60"/>
                <p:cNvSpPr/>
                <p:nvPr/>
              </p:nvSpPr>
              <p:spPr>
                <a:xfrm>
                  <a:off x="2743" y="2100"/>
                  <a:ext cx="173" cy="193"/>
                </a:xfrm>
                <a:custGeom>
                  <a:avLst/>
                  <a:gdLst/>
                  <a:ahLst/>
                  <a:cxnLst>
                    <a:cxn ang="0">
                      <a:pos x="1" y="0"/>
                    </a:cxn>
                    <a:cxn ang="0">
                      <a:pos x="1" y="0"/>
                    </a:cxn>
                    <a:cxn ang="0">
                      <a:pos x="1" y="0"/>
                    </a:cxn>
                    <a:cxn ang="0">
                      <a:pos x="1" y="0"/>
                    </a:cxn>
                    <a:cxn ang="0">
                      <a:pos x="1" y="0"/>
                    </a:cxn>
                    <a:cxn ang="0">
                      <a:pos x="1" y="0"/>
                    </a:cxn>
                    <a:cxn ang="0">
                      <a:pos x="0" y="0"/>
                    </a:cxn>
                    <a:cxn ang="0">
                      <a:pos x="1" y="0"/>
                    </a:cxn>
                  </a:cxnLst>
                  <a:pathLst>
                    <a:path w="346" h="387">
                      <a:moveTo>
                        <a:pt x="142" y="387"/>
                      </a:moveTo>
                      <a:lnTo>
                        <a:pt x="346" y="285"/>
                      </a:lnTo>
                      <a:lnTo>
                        <a:pt x="230" y="44"/>
                      </a:lnTo>
                      <a:lnTo>
                        <a:pt x="201" y="33"/>
                      </a:lnTo>
                      <a:lnTo>
                        <a:pt x="140" y="0"/>
                      </a:lnTo>
                      <a:lnTo>
                        <a:pt x="34" y="50"/>
                      </a:lnTo>
                      <a:lnTo>
                        <a:pt x="0" y="98"/>
                      </a:lnTo>
                      <a:lnTo>
                        <a:pt x="142" y="387"/>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66" name="Freeform 61"/>
                <p:cNvSpPr/>
                <p:nvPr/>
              </p:nvSpPr>
              <p:spPr>
                <a:xfrm>
                  <a:off x="2844" y="2054"/>
                  <a:ext cx="80" cy="181"/>
                </a:xfrm>
                <a:custGeom>
                  <a:avLst/>
                  <a:gdLst/>
                  <a:ahLst/>
                  <a:cxnLst>
                    <a:cxn ang="0">
                      <a:pos x="1" y="1"/>
                    </a:cxn>
                    <a:cxn ang="0">
                      <a:pos x="1" y="1"/>
                    </a:cxn>
                    <a:cxn ang="0">
                      <a:pos x="0" y="1"/>
                    </a:cxn>
                    <a:cxn ang="0">
                      <a:pos x="1" y="1"/>
                    </a:cxn>
                    <a:cxn ang="0">
                      <a:pos x="1" y="0"/>
                    </a:cxn>
                    <a:cxn ang="0">
                      <a:pos x="1" y="1"/>
                    </a:cxn>
                    <a:cxn ang="0">
                      <a:pos x="1" y="1"/>
                    </a:cxn>
                    <a:cxn ang="0">
                      <a:pos x="1" y="1"/>
                    </a:cxn>
                    <a:cxn ang="0">
                      <a:pos x="1" y="1"/>
                    </a:cxn>
                  </a:cxnLst>
                  <a:pathLst>
                    <a:path w="159" h="361">
                      <a:moveTo>
                        <a:pt x="137" y="361"/>
                      </a:moveTo>
                      <a:lnTo>
                        <a:pt x="34" y="140"/>
                      </a:lnTo>
                      <a:lnTo>
                        <a:pt x="0" y="123"/>
                      </a:lnTo>
                      <a:lnTo>
                        <a:pt x="28" y="40"/>
                      </a:lnTo>
                      <a:lnTo>
                        <a:pt x="105" y="0"/>
                      </a:lnTo>
                      <a:lnTo>
                        <a:pt x="149" y="93"/>
                      </a:lnTo>
                      <a:lnTo>
                        <a:pt x="96" y="121"/>
                      </a:lnTo>
                      <a:lnTo>
                        <a:pt x="159" y="249"/>
                      </a:lnTo>
                      <a:lnTo>
                        <a:pt x="137" y="361"/>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67" name="Freeform 62"/>
                <p:cNvSpPr/>
                <p:nvPr/>
              </p:nvSpPr>
              <p:spPr>
                <a:xfrm>
                  <a:off x="2708" y="2067"/>
                  <a:ext cx="150" cy="81"/>
                </a:xfrm>
                <a:custGeom>
                  <a:avLst/>
                  <a:gdLst/>
                  <a:ahLst/>
                  <a:cxnLst>
                    <a:cxn ang="0">
                      <a:pos x="1" y="0"/>
                    </a:cxn>
                    <a:cxn ang="0">
                      <a:pos x="1" y="0"/>
                    </a:cxn>
                    <a:cxn ang="0">
                      <a:pos x="1" y="0"/>
                    </a:cxn>
                    <a:cxn ang="0">
                      <a:pos x="1" y="0"/>
                    </a:cxn>
                    <a:cxn ang="0">
                      <a:pos x="1" y="0"/>
                    </a:cxn>
                    <a:cxn ang="0">
                      <a:pos x="1" y="0"/>
                    </a:cxn>
                    <a:cxn ang="0">
                      <a:pos x="1" y="0"/>
                    </a:cxn>
                    <a:cxn ang="0">
                      <a:pos x="1" y="0"/>
                    </a:cxn>
                    <a:cxn ang="0">
                      <a:pos x="0" y="0"/>
                    </a:cxn>
                    <a:cxn ang="0">
                      <a:pos x="1" y="0"/>
                    </a:cxn>
                  </a:cxnLst>
                  <a:pathLst>
                    <a:path w="300" h="163">
                      <a:moveTo>
                        <a:pt x="65" y="163"/>
                      </a:moveTo>
                      <a:lnTo>
                        <a:pt x="107" y="112"/>
                      </a:lnTo>
                      <a:lnTo>
                        <a:pt x="208" y="63"/>
                      </a:lnTo>
                      <a:lnTo>
                        <a:pt x="271" y="96"/>
                      </a:lnTo>
                      <a:lnTo>
                        <a:pt x="277" y="69"/>
                      </a:lnTo>
                      <a:lnTo>
                        <a:pt x="300" y="18"/>
                      </a:lnTo>
                      <a:lnTo>
                        <a:pt x="203" y="0"/>
                      </a:lnTo>
                      <a:lnTo>
                        <a:pt x="45" y="74"/>
                      </a:lnTo>
                      <a:lnTo>
                        <a:pt x="0" y="152"/>
                      </a:lnTo>
                      <a:lnTo>
                        <a:pt x="65" y="163"/>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68" name="Freeform 63"/>
                <p:cNvSpPr/>
                <p:nvPr/>
              </p:nvSpPr>
              <p:spPr>
                <a:xfrm>
                  <a:off x="2478" y="2150"/>
                  <a:ext cx="185" cy="268"/>
                </a:xfrm>
                <a:custGeom>
                  <a:avLst/>
                  <a:gdLst/>
                  <a:ahLst/>
                  <a:cxnLst>
                    <a:cxn ang="0">
                      <a:pos x="1" y="0"/>
                    </a:cxn>
                    <a:cxn ang="0">
                      <a:pos x="1" y="0"/>
                    </a:cxn>
                    <a:cxn ang="0">
                      <a:pos x="1" y="0"/>
                    </a:cxn>
                    <a:cxn ang="0">
                      <a:pos x="1" y="0"/>
                    </a:cxn>
                    <a:cxn ang="0">
                      <a:pos x="1" y="0"/>
                    </a:cxn>
                    <a:cxn ang="0">
                      <a:pos x="1" y="0"/>
                    </a:cxn>
                    <a:cxn ang="0">
                      <a:pos x="1" y="0"/>
                    </a:cxn>
                    <a:cxn ang="0">
                      <a:pos x="1" y="0"/>
                    </a:cxn>
                    <a:cxn ang="0">
                      <a:pos x="0" y="0"/>
                    </a:cxn>
                    <a:cxn ang="0">
                      <a:pos x="1" y="0"/>
                    </a:cxn>
                    <a:cxn ang="0">
                      <a:pos x="1" y="0"/>
                    </a:cxn>
                  </a:cxnLst>
                  <a:pathLst>
                    <a:path w="370" h="537">
                      <a:moveTo>
                        <a:pt x="107" y="79"/>
                      </a:moveTo>
                      <a:lnTo>
                        <a:pt x="168" y="210"/>
                      </a:lnTo>
                      <a:lnTo>
                        <a:pt x="311" y="225"/>
                      </a:lnTo>
                      <a:lnTo>
                        <a:pt x="370" y="313"/>
                      </a:lnTo>
                      <a:lnTo>
                        <a:pt x="246" y="301"/>
                      </a:lnTo>
                      <a:lnTo>
                        <a:pt x="218" y="312"/>
                      </a:lnTo>
                      <a:lnTo>
                        <a:pt x="281" y="443"/>
                      </a:lnTo>
                      <a:lnTo>
                        <a:pt x="243" y="537"/>
                      </a:lnTo>
                      <a:lnTo>
                        <a:pt x="0" y="33"/>
                      </a:lnTo>
                      <a:lnTo>
                        <a:pt x="68" y="0"/>
                      </a:lnTo>
                      <a:lnTo>
                        <a:pt x="107" y="79"/>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69" name="Freeform 64"/>
                <p:cNvSpPr/>
                <p:nvPr/>
              </p:nvSpPr>
              <p:spPr>
                <a:xfrm>
                  <a:off x="2463" y="2125"/>
                  <a:ext cx="46" cy="39"/>
                </a:xfrm>
                <a:custGeom>
                  <a:avLst/>
                  <a:gdLst/>
                  <a:ahLst/>
                  <a:cxnLst>
                    <a:cxn ang="0">
                      <a:pos x="1" y="1"/>
                    </a:cxn>
                    <a:cxn ang="0">
                      <a:pos x="1" y="1"/>
                    </a:cxn>
                    <a:cxn ang="0">
                      <a:pos x="1" y="0"/>
                    </a:cxn>
                    <a:cxn ang="0">
                      <a:pos x="0" y="1"/>
                    </a:cxn>
                    <a:cxn ang="0">
                      <a:pos x="1" y="1"/>
                    </a:cxn>
                  </a:cxnLst>
                  <a:pathLst>
                    <a:path w="92" h="76">
                      <a:moveTo>
                        <a:pt x="22" y="76"/>
                      </a:moveTo>
                      <a:lnTo>
                        <a:pt x="92" y="44"/>
                      </a:lnTo>
                      <a:lnTo>
                        <a:pt x="69" y="0"/>
                      </a:lnTo>
                      <a:lnTo>
                        <a:pt x="0" y="31"/>
                      </a:lnTo>
                      <a:lnTo>
                        <a:pt x="22" y="76"/>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70" name="Freeform 65"/>
                <p:cNvSpPr/>
                <p:nvPr/>
              </p:nvSpPr>
              <p:spPr>
                <a:xfrm>
                  <a:off x="2446" y="2101"/>
                  <a:ext cx="51" cy="42"/>
                </a:xfrm>
                <a:custGeom>
                  <a:avLst/>
                  <a:gdLst/>
                  <a:ahLst/>
                  <a:cxnLst>
                    <a:cxn ang="0">
                      <a:pos x="1" y="1"/>
                    </a:cxn>
                    <a:cxn ang="0">
                      <a:pos x="1" y="1"/>
                    </a:cxn>
                    <a:cxn ang="0">
                      <a:pos x="1" y="0"/>
                    </a:cxn>
                    <a:cxn ang="0">
                      <a:pos x="0" y="1"/>
                    </a:cxn>
                    <a:cxn ang="0">
                      <a:pos x="1" y="1"/>
                    </a:cxn>
                  </a:cxnLst>
                  <a:pathLst>
                    <a:path w="101" h="84">
                      <a:moveTo>
                        <a:pt x="26" y="84"/>
                      </a:moveTo>
                      <a:lnTo>
                        <a:pt x="101" y="45"/>
                      </a:lnTo>
                      <a:lnTo>
                        <a:pt x="79" y="0"/>
                      </a:lnTo>
                      <a:lnTo>
                        <a:pt x="0" y="34"/>
                      </a:lnTo>
                      <a:lnTo>
                        <a:pt x="26" y="84"/>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71" name="Freeform 66"/>
                <p:cNvSpPr/>
                <p:nvPr/>
              </p:nvSpPr>
              <p:spPr>
                <a:xfrm>
                  <a:off x="2437" y="2075"/>
                  <a:ext cx="47" cy="41"/>
                </a:xfrm>
                <a:custGeom>
                  <a:avLst/>
                  <a:gdLst/>
                  <a:ahLst/>
                  <a:cxnLst>
                    <a:cxn ang="0">
                      <a:pos x="1" y="1"/>
                    </a:cxn>
                    <a:cxn ang="0">
                      <a:pos x="1" y="1"/>
                    </a:cxn>
                    <a:cxn ang="0">
                      <a:pos x="1" y="0"/>
                    </a:cxn>
                    <a:cxn ang="0">
                      <a:pos x="0" y="1"/>
                    </a:cxn>
                    <a:cxn ang="0">
                      <a:pos x="1" y="1"/>
                    </a:cxn>
                  </a:cxnLst>
                  <a:pathLst>
                    <a:path w="93" h="82">
                      <a:moveTo>
                        <a:pt x="26" y="82"/>
                      </a:moveTo>
                      <a:lnTo>
                        <a:pt x="93" y="49"/>
                      </a:lnTo>
                      <a:lnTo>
                        <a:pt x="70" y="0"/>
                      </a:lnTo>
                      <a:lnTo>
                        <a:pt x="0" y="33"/>
                      </a:lnTo>
                      <a:lnTo>
                        <a:pt x="26" y="82"/>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72" name="Freeform 67"/>
                <p:cNvSpPr/>
                <p:nvPr/>
              </p:nvSpPr>
              <p:spPr>
                <a:xfrm>
                  <a:off x="2522" y="1868"/>
                  <a:ext cx="222" cy="317"/>
                </a:xfrm>
                <a:custGeom>
                  <a:avLst/>
                  <a:gdLst/>
                  <a:ahLst/>
                  <a:cxnLst>
                    <a:cxn ang="0">
                      <a:pos x="0" y="1"/>
                    </a:cxn>
                    <a:cxn ang="0">
                      <a:pos x="0" y="1"/>
                    </a:cxn>
                    <a:cxn ang="0">
                      <a:pos x="0" y="0"/>
                    </a:cxn>
                    <a:cxn ang="0">
                      <a:pos x="0" y="1"/>
                    </a:cxn>
                    <a:cxn ang="0">
                      <a:pos x="0" y="1"/>
                    </a:cxn>
                  </a:cxnLst>
                  <a:pathLst>
                    <a:path w="445" h="633">
                      <a:moveTo>
                        <a:pt x="0" y="572"/>
                      </a:moveTo>
                      <a:lnTo>
                        <a:pt x="204" y="633"/>
                      </a:lnTo>
                      <a:lnTo>
                        <a:pt x="445" y="0"/>
                      </a:lnTo>
                      <a:lnTo>
                        <a:pt x="202" y="120"/>
                      </a:lnTo>
                      <a:lnTo>
                        <a:pt x="0" y="572"/>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73" name="Freeform 68"/>
                <p:cNvSpPr/>
                <p:nvPr/>
              </p:nvSpPr>
              <p:spPr>
                <a:xfrm>
                  <a:off x="2610" y="1877"/>
                  <a:ext cx="114" cy="304"/>
                </a:xfrm>
                <a:custGeom>
                  <a:avLst/>
                  <a:gdLst/>
                  <a:ahLst/>
                  <a:cxnLst>
                    <a:cxn ang="0">
                      <a:pos x="1" y="1"/>
                    </a:cxn>
                    <a:cxn ang="0">
                      <a:pos x="1" y="0"/>
                    </a:cxn>
                    <a:cxn ang="0">
                      <a:pos x="1" y="1"/>
                    </a:cxn>
                    <a:cxn ang="0">
                      <a:pos x="0" y="1"/>
                    </a:cxn>
                    <a:cxn ang="0">
                      <a:pos x="1" y="1"/>
                    </a:cxn>
                  </a:cxnLst>
                  <a:pathLst>
                    <a:path w="228" h="608">
                      <a:moveTo>
                        <a:pt x="26" y="608"/>
                      </a:moveTo>
                      <a:lnTo>
                        <a:pt x="228" y="0"/>
                      </a:lnTo>
                      <a:lnTo>
                        <a:pt x="196" y="18"/>
                      </a:lnTo>
                      <a:lnTo>
                        <a:pt x="0" y="598"/>
                      </a:lnTo>
                      <a:lnTo>
                        <a:pt x="26" y="608"/>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74" name="Freeform 69"/>
                <p:cNvSpPr/>
                <p:nvPr/>
              </p:nvSpPr>
              <p:spPr>
                <a:xfrm>
                  <a:off x="2582" y="1895"/>
                  <a:ext cx="108" cy="282"/>
                </a:xfrm>
                <a:custGeom>
                  <a:avLst/>
                  <a:gdLst/>
                  <a:ahLst/>
                  <a:cxnLst>
                    <a:cxn ang="0">
                      <a:pos x="0" y="1"/>
                    </a:cxn>
                    <a:cxn ang="0">
                      <a:pos x="0" y="0"/>
                    </a:cxn>
                    <a:cxn ang="0">
                      <a:pos x="0" y="1"/>
                    </a:cxn>
                    <a:cxn ang="0">
                      <a:pos x="0" y="1"/>
                    </a:cxn>
                    <a:cxn ang="0">
                      <a:pos x="0" y="1"/>
                    </a:cxn>
                  </a:cxnLst>
                  <a:pathLst>
                    <a:path w="217" h="563">
                      <a:moveTo>
                        <a:pt x="27" y="563"/>
                      </a:moveTo>
                      <a:lnTo>
                        <a:pt x="217" y="0"/>
                      </a:lnTo>
                      <a:lnTo>
                        <a:pt x="176" y="18"/>
                      </a:lnTo>
                      <a:lnTo>
                        <a:pt x="0" y="550"/>
                      </a:lnTo>
                      <a:lnTo>
                        <a:pt x="27" y="56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75" name="Freeform 70"/>
                <p:cNvSpPr/>
                <p:nvPr/>
              </p:nvSpPr>
              <p:spPr>
                <a:xfrm>
                  <a:off x="2624" y="1833"/>
                  <a:ext cx="271" cy="351"/>
                </a:xfrm>
                <a:custGeom>
                  <a:avLst/>
                  <a:gdLst/>
                  <a:ahLst/>
                  <a:cxnLst>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Lst>
                  <a:pathLst>
                    <a:path w="542" h="703">
                      <a:moveTo>
                        <a:pt x="0" y="703"/>
                      </a:moveTo>
                      <a:lnTo>
                        <a:pt x="18" y="670"/>
                      </a:lnTo>
                      <a:lnTo>
                        <a:pt x="156" y="608"/>
                      </a:lnTo>
                      <a:lnTo>
                        <a:pt x="165" y="622"/>
                      </a:lnTo>
                      <a:lnTo>
                        <a:pt x="208" y="543"/>
                      </a:lnTo>
                      <a:lnTo>
                        <a:pt x="370" y="465"/>
                      </a:lnTo>
                      <a:lnTo>
                        <a:pt x="473" y="480"/>
                      </a:lnTo>
                      <a:lnTo>
                        <a:pt x="531" y="452"/>
                      </a:lnTo>
                      <a:lnTo>
                        <a:pt x="455" y="296"/>
                      </a:lnTo>
                      <a:lnTo>
                        <a:pt x="542" y="93"/>
                      </a:lnTo>
                      <a:lnTo>
                        <a:pt x="386" y="0"/>
                      </a:lnTo>
                      <a:lnTo>
                        <a:pt x="223" y="81"/>
                      </a:lnTo>
                      <a:lnTo>
                        <a:pt x="0" y="703"/>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76" name="Freeform 71"/>
                <p:cNvSpPr/>
                <p:nvPr/>
              </p:nvSpPr>
              <p:spPr>
                <a:xfrm>
                  <a:off x="2650" y="2028"/>
                  <a:ext cx="236" cy="135"/>
                </a:xfrm>
                <a:custGeom>
                  <a:avLst/>
                  <a:gdLst/>
                  <a:ahLst/>
                  <a:cxnLst>
                    <a:cxn ang="0">
                      <a:pos x="0" y="1"/>
                    </a:cxn>
                    <a:cxn ang="0">
                      <a:pos x="0" y="1"/>
                    </a:cxn>
                    <a:cxn ang="0">
                      <a:pos x="0" y="1"/>
                    </a:cxn>
                    <a:cxn ang="0">
                      <a:pos x="0" y="1"/>
                    </a:cxn>
                    <a:cxn ang="0">
                      <a:pos x="0" y="1"/>
                    </a:cxn>
                    <a:cxn ang="0">
                      <a:pos x="0" y="1"/>
                    </a:cxn>
                    <a:cxn ang="0">
                      <a:pos x="0" y="1"/>
                    </a:cxn>
                    <a:cxn ang="0">
                      <a:pos x="0" y="0"/>
                    </a:cxn>
                    <a:cxn ang="0">
                      <a:pos x="0" y="1"/>
                    </a:cxn>
                    <a:cxn ang="0">
                      <a:pos x="0" y="1"/>
                    </a:cxn>
                    <a:cxn ang="0">
                      <a:pos x="0" y="1"/>
                    </a:cxn>
                  </a:cxnLst>
                  <a:pathLst>
                    <a:path w="473" h="270">
                      <a:moveTo>
                        <a:pt x="76" y="235"/>
                      </a:moveTo>
                      <a:lnTo>
                        <a:pt x="137" y="122"/>
                      </a:lnTo>
                      <a:lnTo>
                        <a:pt x="306" y="40"/>
                      </a:lnTo>
                      <a:lnTo>
                        <a:pt x="407" y="58"/>
                      </a:lnTo>
                      <a:lnTo>
                        <a:pt x="427" y="90"/>
                      </a:lnTo>
                      <a:lnTo>
                        <a:pt x="473" y="67"/>
                      </a:lnTo>
                      <a:lnTo>
                        <a:pt x="447" y="17"/>
                      </a:lnTo>
                      <a:lnTo>
                        <a:pt x="286" y="0"/>
                      </a:lnTo>
                      <a:lnTo>
                        <a:pt x="118" y="82"/>
                      </a:lnTo>
                      <a:lnTo>
                        <a:pt x="0" y="270"/>
                      </a:lnTo>
                      <a:lnTo>
                        <a:pt x="76" y="235"/>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77" name="Freeform 72"/>
                <p:cNvSpPr/>
                <p:nvPr/>
              </p:nvSpPr>
              <p:spPr>
                <a:xfrm>
                  <a:off x="2669" y="1861"/>
                  <a:ext cx="198" cy="218"/>
                </a:xfrm>
                <a:custGeom>
                  <a:avLst/>
                  <a:gdLst/>
                  <a:ahLst/>
                  <a:cxnLst>
                    <a:cxn ang="0">
                      <a:pos x="0" y="0"/>
                    </a:cxn>
                    <a:cxn ang="0">
                      <a:pos x="0" y="0"/>
                    </a:cxn>
                    <a:cxn ang="0">
                      <a:pos x="0" y="0"/>
                    </a:cxn>
                    <a:cxn ang="0">
                      <a:pos x="0" y="0"/>
                    </a:cxn>
                    <a:cxn ang="0">
                      <a:pos x="0" y="0"/>
                    </a:cxn>
                    <a:cxn ang="0">
                      <a:pos x="0" y="0"/>
                    </a:cxn>
                    <a:cxn ang="0">
                      <a:pos x="0" y="0"/>
                    </a:cxn>
                  </a:cxnLst>
                  <a:pathLst>
                    <a:path w="397" h="437">
                      <a:moveTo>
                        <a:pt x="0" y="437"/>
                      </a:moveTo>
                      <a:lnTo>
                        <a:pt x="242" y="316"/>
                      </a:lnTo>
                      <a:lnTo>
                        <a:pt x="397" y="331"/>
                      </a:lnTo>
                      <a:lnTo>
                        <a:pt x="312" y="251"/>
                      </a:lnTo>
                      <a:lnTo>
                        <a:pt x="192" y="0"/>
                      </a:lnTo>
                      <a:lnTo>
                        <a:pt x="151" y="20"/>
                      </a:lnTo>
                      <a:lnTo>
                        <a:pt x="0" y="437"/>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78" name="Freeform 73"/>
                <p:cNvSpPr/>
                <p:nvPr/>
              </p:nvSpPr>
              <p:spPr>
                <a:xfrm>
                  <a:off x="2821" y="1820"/>
                  <a:ext cx="148" cy="237"/>
                </a:xfrm>
                <a:custGeom>
                  <a:avLst/>
                  <a:gdLst/>
                  <a:ahLst/>
                  <a:cxnLst>
                    <a:cxn ang="0">
                      <a:pos x="1" y="0"/>
                    </a:cxn>
                    <a:cxn ang="0">
                      <a:pos x="1" y="0"/>
                    </a:cxn>
                    <a:cxn ang="0">
                      <a:pos x="1" y="0"/>
                    </a:cxn>
                    <a:cxn ang="0">
                      <a:pos x="0" y="0"/>
                    </a:cxn>
                    <a:cxn ang="0">
                      <a:pos x="1" y="0"/>
                    </a:cxn>
                    <a:cxn ang="0">
                      <a:pos x="1" y="0"/>
                    </a:cxn>
                    <a:cxn ang="0">
                      <a:pos x="1" y="0"/>
                    </a:cxn>
                    <a:cxn ang="0">
                      <a:pos x="1" y="0"/>
                    </a:cxn>
                    <a:cxn ang="0">
                      <a:pos x="1" y="0"/>
                    </a:cxn>
                    <a:cxn ang="0">
                      <a:pos x="1" y="0"/>
                    </a:cxn>
                    <a:cxn ang="0">
                      <a:pos x="1" y="0"/>
                    </a:cxn>
                    <a:cxn ang="0">
                      <a:pos x="1" y="0"/>
                    </a:cxn>
                  </a:cxnLst>
                  <a:pathLst>
                    <a:path w="295" h="475">
                      <a:moveTo>
                        <a:pt x="142" y="475"/>
                      </a:moveTo>
                      <a:lnTo>
                        <a:pt x="62" y="313"/>
                      </a:lnTo>
                      <a:lnTo>
                        <a:pt x="150" y="118"/>
                      </a:lnTo>
                      <a:lnTo>
                        <a:pt x="0" y="24"/>
                      </a:lnTo>
                      <a:lnTo>
                        <a:pt x="50" y="0"/>
                      </a:lnTo>
                      <a:lnTo>
                        <a:pt x="165" y="88"/>
                      </a:lnTo>
                      <a:lnTo>
                        <a:pt x="242" y="49"/>
                      </a:lnTo>
                      <a:lnTo>
                        <a:pt x="295" y="163"/>
                      </a:lnTo>
                      <a:lnTo>
                        <a:pt x="229" y="297"/>
                      </a:lnTo>
                      <a:lnTo>
                        <a:pt x="260" y="356"/>
                      </a:lnTo>
                      <a:lnTo>
                        <a:pt x="212" y="378"/>
                      </a:lnTo>
                      <a:lnTo>
                        <a:pt x="142" y="475"/>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79" name="Freeform 74"/>
                <p:cNvSpPr/>
                <p:nvPr/>
              </p:nvSpPr>
              <p:spPr>
                <a:xfrm>
                  <a:off x="2871" y="1869"/>
                  <a:ext cx="96" cy="175"/>
                </a:xfrm>
                <a:custGeom>
                  <a:avLst/>
                  <a:gdLst/>
                  <a:ahLst/>
                  <a:cxnLst>
                    <a:cxn ang="0">
                      <a:pos x="1" y="1"/>
                    </a:cxn>
                    <a:cxn ang="0">
                      <a:pos x="0" y="1"/>
                    </a:cxn>
                    <a:cxn ang="0">
                      <a:pos x="1" y="1"/>
                    </a:cxn>
                    <a:cxn ang="0">
                      <a:pos x="1" y="0"/>
                    </a:cxn>
                    <a:cxn ang="0">
                      <a:pos x="1" y="1"/>
                    </a:cxn>
                    <a:cxn ang="0">
                      <a:pos x="1" y="1"/>
                    </a:cxn>
                    <a:cxn ang="0">
                      <a:pos x="1" y="1"/>
                    </a:cxn>
                    <a:cxn ang="0">
                      <a:pos x="1" y="1"/>
                    </a:cxn>
                    <a:cxn ang="0">
                      <a:pos x="1" y="1"/>
                    </a:cxn>
                  </a:cxnLst>
                  <a:pathLst>
                    <a:path w="192" h="349">
                      <a:moveTo>
                        <a:pt x="64" y="349"/>
                      </a:moveTo>
                      <a:lnTo>
                        <a:pt x="0" y="218"/>
                      </a:lnTo>
                      <a:lnTo>
                        <a:pt x="86" y="38"/>
                      </a:lnTo>
                      <a:lnTo>
                        <a:pt x="160" y="0"/>
                      </a:lnTo>
                      <a:lnTo>
                        <a:pt x="192" y="61"/>
                      </a:lnTo>
                      <a:lnTo>
                        <a:pt x="128" y="90"/>
                      </a:lnTo>
                      <a:lnTo>
                        <a:pt x="79" y="209"/>
                      </a:lnTo>
                      <a:lnTo>
                        <a:pt x="112" y="279"/>
                      </a:lnTo>
                      <a:lnTo>
                        <a:pt x="64" y="349"/>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80" name="Freeform 75"/>
                <p:cNvSpPr/>
                <p:nvPr/>
              </p:nvSpPr>
              <p:spPr>
                <a:xfrm>
                  <a:off x="2939" y="1907"/>
                  <a:ext cx="46" cy="90"/>
                </a:xfrm>
                <a:custGeom>
                  <a:avLst/>
                  <a:gdLst/>
                  <a:ahLst/>
                  <a:cxnLst>
                    <a:cxn ang="0">
                      <a:pos x="1" y="0"/>
                    </a:cxn>
                    <a:cxn ang="0">
                      <a:pos x="1" y="0"/>
                    </a:cxn>
                    <a:cxn ang="0">
                      <a:pos x="1" y="0"/>
                    </a:cxn>
                    <a:cxn ang="0">
                      <a:pos x="0" y="0"/>
                    </a:cxn>
                    <a:cxn ang="0">
                      <a:pos x="1" y="0"/>
                    </a:cxn>
                  </a:cxnLst>
                  <a:pathLst>
                    <a:path w="92" h="181">
                      <a:moveTo>
                        <a:pt x="28" y="181"/>
                      </a:moveTo>
                      <a:lnTo>
                        <a:pt x="92" y="60"/>
                      </a:lnTo>
                      <a:lnTo>
                        <a:pt x="62" y="0"/>
                      </a:lnTo>
                      <a:lnTo>
                        <a:pt x="0" y="121"/>
                      </a:lnTo>
                      <a:lnTo>
                        <a:pt x="28" y="181"/>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81" name="Freeform 76"/>
                <p:cNvSpPr/>
                <p:nvPr/>
              </p:nvSpPr>
              <p:spPr>
                <a:xfrm>
                  <a:off x="2410" y="2015"/>
                  <a:ext cx="63" cy="77"/>
                </a:xfrm>
                <a:custGeom>
                  <a:avLst/>
                  <a:gdLst/>
                  <a:ahLst/>
                  <a:cxnLst>
                    <a:cxn ang="0">
                      <a:pos x="0" y="0"/>
                    </a:cxn>
                    <a:cxn ang="0">
                      <a:pos x="0" y="1"/>
                    </a:cxn>
                    <a:cxn ang="0">
                      <a:pos x="0" y="1"/>
                    </a:cxn>
                    <a:cxn ang="0">
                      <a:pos x="0" y="1"/>
                    </a:cxn>
                    <a:cxn ang="0">
                      <a:pos x="0" y="0"/>
                    </a:cxn>
                  </a:cxnLst>
                  <a:pathLst>
                    <a:path w="127" h="154">
                      <a:moveTo>
                        <a:pt x="73" y="0"/>
                      </a:moveTo>
                      <a:lnTo>
                        <a:pt x="0" y="37"/>
                      </a:lnTo>
                      <a:lnTo>
                        <a:pt x="56" y="154"/>
                      </a:lnTo>
                      <a:lnTo>
                        <a:pt x="127" y="118"/>
                      </a:lnTo>
                      <a:lnTo>
                        <a:pt x="73"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82" name="Freeform 77"/>
                <p:cNvSpPr/>
                <p:nvPr/>
              </p:nvSpPr>
              <p:spPr>
                <a:xfrm>
                  <a:off x="2410" y="2022"/>
                  <a:ext cx="45" cy="59"/>
                </a:xfrm>
                <a:custGeom>
                  <a:avLst/>
                  <a:gdLst/>
                  <a:ahLst/>
                  <a:cxnLst>
                    <a:cxn ang="0">
                      <a:pos x="1" y="0"/>
                    </a:cxn>
                    <a:cxn ang="0">
                      <a:pos x="1" y="0"/>
                    </a:cxn>
                    <a:cxn ang="0">
                      <a:pos x="0" y="0"/>
                    </a:cxn>
                    <a:cxn ang="0">
                      <a:pos x="1" y="0"/>
                    </a:cxn>
                    <a:cxn ang="0">
                      <a:pos x="1" y="0"/>
                    </a:cxn>
                  </a:cxnLst>
                  <a:pathLst>
                    <a:path w="90" h="119">
                      <a:moveTo>
                        <a:pt x="90" y="97"/>
                      </a:moveTo>
                      <a:lnTo>
                        <a:pt x="45" y="0"/>
                      </a:lnTo>
                      <a:lnTo>
                        <a:pt x="0" y="22"/>
                      </a:lnTo>
                      <a:lnTo>
                        <a:pt x="45" y="119"/>
                      </a:lnTo>
                      <a:lnTo>
                        <a:pt x="90" y="97"/>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83" name="Freeform 78"/>
                <p:cNvSpPr/>
                <p:nvPr/>
              </p:nvSpPr>
              <p:spPr>
                <a:xfrm>
                  <a:off x="2448" y="1994"/>
                  <a:ext cx="66" cy="111"/>
                </a:xfrm>
                <a:custGeom>
                  <a:avLst/>
                  <a:gdLst/>
                  <a:ahLst/>
                  <a:cxnLst>
                    <a:cxn ang="0">
                      <a:pos x="1" y="1"/>
                    </a:cxn>
                    <a:cxn ang="0">
                      <a:pos x="1" y="1"/>
                    </a:cxn>
                    <a:cxn ang="0">
                      <a:pos x="1" y="1"/>
                    </a:cxn>
                    <a:cxn ang="0">
                      <a:pos x="1" y="0"/>
                    </a:cxn>
                    <a:cxn ang="0">
                      <a:pos x="0" y="1"/>
                    </a:cxn>
                    <a:cxn ang="0">
                      <a:pos x="1" y="1"/>
                    </a:cxn>
                  </a:cxnLst>
                  <a:pathLst>
                    <a:path w="132" h="221">
                      <a:moveTo>
                        <a:pt x="83" y="221"/>
                      </a:moveTo>
                      <a:lnTo>
                        <a:pt x="124" y="209"/>
                      </a:lnTo>
                      <a:lnTo>
                        <a:pt x="132" y="105"/>
                      </a:lnTo>
                      <a:lnTo>
                        <a:pt x="80" y="0"/>
                      </a:lnTo>
                      <a:lnTo>
                        <a:pt x="0" y="40"/>
                      </a:lnTo>
                      <a:lnTo>
                        <a:pt x="83" y="221"/>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84" name="Freeform 79"/>
                <p:cNvSpPr/>
                <p:nvPr/>
              </p:nvSpPr>
              <p:spPr>
                <a:xfrm>
                  <a:off x="2489" y="1967"/>
                  <a:ext cx="85" cy="189"/>
                </a:xfrm>
                <a:custGeom>
                  <a:avLst/>
                  <a:gdLst/>
                  <a:ahLst/>
                  <a:cxnLst>
                    <a:cxn ang="0">
                      <a:pos x="0" y="1"/>
                    </a:cxn>
                    <a:cxn ang="0">
                      <a:pos x="1" y="0"/>
                    </a:cxn>
                    <a:cxn ang="0">
                      <a:pos x="1" y="1"/>
                    </a:cxn>
                    <a:cxn ang="0">
                      <a:pos x="1" y="1"/>
                    </a:cxn>
                    <a:cxn ang="0">
                      <a:pos x="1" y="1"/>
                    </a:cxn>
                    <a:cxn ang="0">
                      <a:pos x="1" y="1"/>
                    </a:cxn>
                    <a:cxn ang="0">
                      <a:pos x="1" y="1"/>
                    </a:cxn>
                    <a:cxn ang="0">
                      <a:pos x="1" y="1"/>
                    </a:cxn>
                    <a:cxn ang="0">
                      <a:pos x="0" y="1"/>
                    </a:cxn>
                  </a:cxnLst>
                  <a:pathLst>
                    <a:path w="170" h="378">
                      <a:moveTo>
                        <a:pt x="0" y="55"/>
                      </a:moveTo>
                      <a:lnTo>
                        <a:pt x="106" y="0"/>
                      </a:lnTo>
                      <a:lnTo>
                        <a:pt x="170" y="137"/>
                      </a:lnTo>
                      <a:lnTo>
                        <a:pt x="71" y="378"/>
                      </a:lnTo>
                      <a:lnTo>
                        <a:pt x="54" y="363"/>
                      </a:lnTo>
                      <a:lnTo>
                        <a:pt x="10" y="273"/>
                      </a:lnTo>
                      <a:lnTo>
                        <a:pt x="46" y="254"/>
                      </a:lnTo>
                      <a:lnTo>
                        <a:pt x="52" y="161"/>
                      </a:lnTo>
                      <a:lnTo>
                        <a:pt x="0" y="55"/>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85" name="Freeform 80"/>
                <p:cNvSpPr/>
                <p:nvPr/>
              </p:nvSpPr>
              <p:spPr>
                <a:xfrm>
                  <a:off x="2544" y="1929"/>
                  <a:ext cx="77" cy="101"/>
                </a:xfrm>
                <a:custGeom>
                  <a:avLst/>
                  <a:gdLst/>
                  <a:ahLst/>
                  <a:cxnLst>
                    <a:cxn ang="0">
                      <a:pos x="1" y="0"/>
                    </a:cxn>
                    <a:cxn ang="0">
                      <a:pos x="1" y="0"/>
                    </a:cxn>
                    <a:cxn ang="0">
                      <a:pos x="0" y="0"/>
                    </a:cxn>
                    <a:cxn ang="0">
                      <a:pos x="1" y="0"/>
                    </a:cxn>
                  </a:cxnLst>
                  <a:pathLst>
                    <a:path w="154" h="203">
                      <a:moveTo>
                        <a:pt x="64" y="203"/>
                      </a:moveTo>
                      <a:lnTo>
                        <a:pt x="154" y="0"/>
                      </a:lnTo>
                      <a:lnTo>
                        <a:pt x="0" y="75"/>
                      </a:lnTo>
                      <a:lnTo>
                        <a:pt x="64" y="203"/>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86" name="Freeform 81"/>
                <p:cNvSpPr/>
                <p:nvPr/>
              </p:nvSpPr>
              <p:spPr>
                <a:xfrm>
                  <a:off x="2541" y="1912"/>
                  <a:ext cx="112" cy="251"/>
                </a:xfrm>
                <a:custGeom>
                  <a:avLst/>
                  <a:gdLst/>
                  <a:ahLst/>
                  <a:cxnLst>
                    <a:cxn ang="0">
                      <a:pos x="0" y="1"/>
                    </a:cxn>
                    <a:cxn ang="0">
                      <a:pos x="1" y="1"/>
                    </a:cxn>
                    <a:cxn ang="0">
                      <a:pos x="1" y="0"/>
                    </a:cxn>
                    <a:cxn ang="0">
                      <a:pos x="1" y="1"/>
                    </a:cxn>
                    <a:cxn ang="0">
                      <a:pos x="0" y="1"/>
                    </a:cxn>
                  </a:cxnLst>
                  <a:pathLst>
                    <a:path w="223" h="501">
                      <a:moveTo>
                        <a:pt x="0" y="485"/>
                      </a:moveTo>
                      <a:lnTo>
                        <a:pt x="50" y="501"/>
                      </a:lnTo>
                      <a:lnTo>
                        <a:pt x="223" y="0"/>
                      </a:lnTo>
                      <a:lnTo>
                        <a:pt x="188" y="20"/>
                      </a:lnTo>
                      <a:lnTo>
                        <a:pt x="0" y="485"/>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87" name="Freeform 82"/>
                <p:cNvSpPr/>
                <p:nvPr/>
              </p:nvSpPr>
              <p:spPr>
                <a:xfrm>
                  <a:off x="2829" y="1846"/>
                  <a:ext cx="54" cy="137"/>
                </a:xfrm>
                <a:custGeom>
                  <a:avLst/>
                  <a:gdLst/>
                  <a:ahLst/>
                  <a:cxnLst>
                    <a:cxn ang="0">
                      <a:pos x="1" y="0"/>
                    </a:cxn>
                    <a:cxn ang="0">
                      <a:pos x="0" y="0"/>
                    </a:cxn>
                    <a:cxn ang="0">
                      <a:pos x="1" y="0"/>
                    </a:cxn>
                    <a:cxn ang="0">
                      <a:pos x="1" y="0"/>
                    </a:cxn>
                  </a:cxnLst>
                  <a:pathLst>
                    <a:path w="106" h="275">
                      <a:moveTo>
                        <a:pt x="20" y="275"/>
                      </a:moveTo>
                      <a:lnTo>
                        <a:pt x="0" y="0"/>
                      </a:lnTo>
                      <a:lnTo>
                        <a:pt x="106" y="69"/>
                      </a:lnTo>
                      <a:lnTo>
                        <a:pt x="20" y="275"/>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88" name="Freeform 83"/>
                <p:cNvSpPr/>
                <p:nvPr/>
              </p:nvSpPr>
              <p:spPr>
                <a:xfrm>
                  <a:off x="2491" y="2094"/>
                  <a:ext cx="49" cy="63"/>
                </a:xfrm>
                <a:custGeom>
                  <a:avLst/>
                  <a:gdLst/>
                  <a:ahLst/>
                  <a:cxnLst>
                    <a:cxn ang="0">
                      <a:pos x="1" y="1"/>
                    </a:cxn>
                    <a:cxn ang="0">
                      <a:pos x="1" y="1"/>
                    </a:cxn>
                    <a:cxn ang="0">
                      <a:pos x="1" y="0"/>
                    </a:cxn>
                    <a:cxn ang="0">
                      <a:pos x="0" y="1"/>
                    </a:cxn>
                    <a:cxn ang="0">
                      <a:pos x="1" y="1"/>
                    </a:cxn>
                  </a:cxnLst>
                  <a:pathLst>
                    <a:path w="98" h="126">
                      <a:moveTo>
                        <a:pt x="48" y="126"/>
                      </a:moveTo>
                      <a:lnTo>
                        <a:pt x="98" y="99"/>
                      </a:lnTo>
                      <a:lnTo>
                        <a:pt x="50" y="0"/>
                      </a:lnTo>
                      <a:lnTo>
                        <a:pt x="0" y="27"/>
                      </a:lnTo>
                      <a:lnTo>
                        <a:pt x="48" y="126"/>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89" name="Freeform 84"/>
                <p:cNvSpPr/>
                <p:nvPr/>
              </p:nvSpPr>
              <p:spPr>
                <a:xfrm>
                  <a:off x="2618" y="2135"/>
                  <a:ext cx="194" cy="192"/>
                </a:xfrm>
                <a:custGeom>
                  <a:avLst/>
                  <a:gdLst/>
                  <a:ahLst/>
                  <a:cxnLst>
                    <a:cxn ang="0">
                      <a:pos x="1" y="1"/>
                    </a:cxn>
                    <a:cxn ang="0">
                      <a:pos x="1" y="1"/>
                    </a:cxn>
                    <a:cxn ang="0">
                      <a:pos x="1" y="1"/>
                    </a:cxn>
                    <a:cxn ang="0">
                      <a:pos x="1" y="1"/>
                    </a:cxn>
                    <a:cxn ang="0">
                      <a:pos x="0" y="1"/>
                    </a:cxn>
                    <a:cxn ang="0">
                      <a:pos x="1" y="0"/>
                    </a:cxn>
                    <a:cxn ang="0">
                      <a:pos x="1" y="1"/>
                    </a:cxn>
                    <a:cxn ang="0">
                      <a:pos x="1" y="1"/>
                    </a:cxn>
                    <a:cxn ang="0">
                      <a:pos x="1" y="1"/>
                    </a:cxn>
                  </a:cxnLst>
                  <a:pathLst>
                    <a:path w="388" h="384">
                      <a:moveTo>
                        <a:pt x="252" y="384"/>
                      </a:moveTo>
                      <a:lnTo>
                        <a:pt x="143" y="158"/>
                      </a:lnTo>
                      <a:lnTo>
                        <a:pt x="97" y="149"/>
                      </a:lnTo>
                      <a:lnTo>
                        <a:pt x="42" y="174"/>
                      </a:lnTo>
                      <a:lnTo>
                        <a:pt x="0" y="84"/>
                      </a:lnTo>
                      <a:lnTo>
                        <a:pt x="174" y="0"/>
                      </a:lnTo>
                      <a:lnTo>
                        <a:pt x="245" y="26"/>
                      </a:lnTo>
                      <a:lnTo>
                        <a:pt x="388" y="318"/>
                      </a:lnTo>
                      <a:lnTo>
                        <a:pt x="252" y="38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90" name="Freeform 85"/>
                <p:cNvSpPr/>
                <p:nvPr/>
              </p:nvSpPr>
              <p:spPr>
                <a:xfrm>
                  <a:off x="2915" y="1764"/>
                  <a:ext cx="146" cy="243"/>
                </a:xfrm>
                <a:custGeom>
                  <a:avLst/>
                  <a:gdLst/>
                  <a:ahLst/>
                  <a:cxnLst>
                    <a:cxn ang="0">
                      <a:pos x="1" y="0"/>
                    </a:cxn>
                    <a:cxn ang="0">
                      <a:pos x="0" y="1"/>
                    </a:cxn>
                    <a:cxn ang="0">
                      <a:pos x="1" y="1"/>
                    </a:cxn>
                    <a:cxn ang="0">
                      <a:pos x="1" y="1"/>
                    </a:cxn>
                    <a:cxn ang="0">
                      <a:pos x="1" y="0"/>
                    </a:cxn>
                  </a:cxnLst>
                  <a:pathLst>
                    <a:path w="292" h="485">
                      <a:moveTo>
                        <a:pt x="74" y="0"/>
                      </a:moveTo>
                      <a:lnTo>
                        <a:pt x="0" y="38"/>
                      </a:lnTo>
                      <a:lnTo>
                        <a:pt x="217" y="485"/>
                      </a:lnTo>
                      <a:lnTo>
                        <a:pt x="292" y="444"/>
                      </a:lnTo>
                      <a:lnTo>
                        <a:pt x="74"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91" name="Freeform 86"/>
                <p:cNvSpPr/>
                <p:nvPr/>
              </p:nvSpPr>
              <p:spPr>
                <a:xfrm>
                  <a:off x="2929" y="1766"/>
                  <a:ext cx="114" cy="195"/>
                </a:xfrm>
                <a:custGeom>
                  <a:avLst/>
                  <a:gdLst/>
                  <a:ahLst/>
                  <a:cxnLst>
                    <a:cxn ang="0">
                      <a:pos x="1" y="1"/>
                    </a:cxn>
                    <a:cxn ang="0">
                      <a:pos x="1" y="0"/>
                    </a:cxn>
                    <a:cxn ang="0">
                      <a:pos x="0" y="1"/>
                    </a:cxn>
                    <a:cxn ang="0">
                      <a:pos x="1" y="1"/>
                    </a:cxn>
                    <a:cxn ang="0">
                      <a:pos x="1" y="1"/>
                    </a:cxn>
                  </a:cxnLst>
                  <a:pathLst>
                    <a:path w="227" h="390">
                      <a:moveTo>
                        <a:pt x="227" y="367"/>
                      </a:moveTo>
                      <a:lnTo>
                        <a:pt x="44" y="0"/>
                      </a:lnTo>
                      <a:lnTo>
                        <a:pt x="0" y="20"/>
                      </a:lnTo>
                      <a:lnTo>
                        <a:pt x="181" y="390"/>
                      </a:lnTo>
                      <a:lnTo>
                        <a:pt x="227" y="367"/>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92" name="Freeform 87"/>
                <p:cNvSpPr/>
                <p:nvPr/>
              </p:nvSpPr>
              <p:spPr>
                <a:xfrm>
                  <a:off x="2844" y="1785"/>
                  <a:ext cx="98" cy="76"/>
                </a:xfrm>
                <a:custGeom>
                  <a:avLst/>
                  <a:gdLst/>
                  <a:ahLst/>
                  <a:cxnLst>
                    <a:cxn ang="0">
                      <a:pos x="1" y="0"/>
                    </a:cxn>
                    <a:cxn ang="0">
                      <a:pos x="1" y="1"/>
                    </a:cxn>
                    <a:cxn ang="0">
                      <a:pos x="1" y="1"/>
                    </a:cxn>
                    <a:cxn ang="0">
                      <a:pos x="0" y="1"/>
                    </a:cxn>
                    <a:cxn ang="0">
                      <a:pos x="1" y="0"/>
                    </a:cxn>
                  </a:cxnLst>
                  <a:pathLst>
                    <a:path w="196" h="152">
                      <a:moveTo>
                        <a:pt x="141" y="0"/>
                      </a:moveTo>
                      <a:lnTo>
                        <a:pt x="196" y="113"/>
                      </a:lnTo>
                      <a:lnTo>
                        <a:pt x="118" y="152"/>
                      </a:lnTo>
                      <a:lnTo>
                        <a:pt x="0" y="69"/>
                      </a:lnTo>
                      <a:lnTo>
                        <a:pt x="141"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93" name="Freeform 88"/>
                <p:cNvSpPr/>
                <p:nvPr/>
              </p:nvSpPr>
              <p:spPr>
                <a:xfrm>
                  <a:off x="2770" y="1832"/>
                  <a:ext cx="63" cy="161"/>
                </a:xfrm>
                <a:custGeom>
                  <a:avLst/>
                  <a:gdLst/>
                  <a:ahLst/>
                  <a:cxnLst>
                    <a:cxn ang="0">
                      <a:pos x="1" y="1"/>
                    </a:cxn>
                    <a:cxn ang="0">
                      <a:pos x="0" y="1"/>
                    </a:cxn>
                    <a:cxn ang="0">
                      <a:pos x="1" y="0"/>
                    </a:cxn>
                    <a:cxn ang="0">
                      <a:pos x="1" y="1"/>
                    </a:cxn>
                  </a:cxnLst>
                  <a:pathLst>
                    <a:path w="124" h="321">
                      <a:moveTo>
                        <a:pt x="124" y="321"/>
                      </a:moveTo>
                      <a:lnTo>
                        <a:pt x="0" y="48"/>
                      </a:lnTo>
                      <a:lnTo>
                        <a:pt x="100" y="0"/>
                      </a:lnTo>
                      <a:lnTo>
                        <a:pt x="124" y="321"/>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94" name="Freeform 89"/>
                <p:cNvSpPr/>
                <p:nvPr/>
              </p:nvSpPr>
              <p:spPr>
                <a:xfrm>
                  <a:off x="2689" y="1973"/>
                  <a:ext cx="125" cy="74"/>
                </a:xfrm>
                <a:custGeom>
                  <a:avLst/>
                  <a:gdLst/>
                  <a:ahLst/>
                  <a:cxnLst>
                    <a:cxn ang="0">
                      <a:pos x="1" y="0"/>
                    </a:cxn>
                    <a:cxn ang="0">
                      <a:pos x="0" y="0"/>
                    </a:cxn>
                    <a:cxn ang="0">
                      <a:pos x="1" y="0"/>
                    </a:cxn>
                    <a:cxn ang="0">
                      <a:pos x="1" y="0"/>
                    </a:cxn>
                    <a:cxn ang="0">
                      <a:pos x="1" y="0"/>
                    </a:cxn>
                  </a:cxnLst>
                  <a:pathLst>
                    <a:path w="249" h="149">
                      <a:moveTo>
                        <a:pt x="249" y="29"/>
                      </a:moveTo>
                      <a:lnTo>
                        <a:pt x="0" y="149"/>
                      </a:lnTo>
                      <a:lnTo>
                        <a:pt x="17" y="105"/>
                      </a:lnTo>
                      <a:lnTo>
                        <a:pt x="233" y="0"/>
                      </a:lnTo>
                      <a:lnTo>
                        <a:pt x="249" y="29"/>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95" name="Freeform 90"/>
                <p:cNvSpPr/>
                <p:nvPr/>
              </p:nvSpPr>
              <p:spPr>
                <a:xfrm>
                  <a:off x="2709" y="1947"/>
                  <a:ext cx="93" cy="59"/>
                </a:xfrm>
                <a:custGeom>
                  <a:avLst/>
                  <a:gdLst/>
                  <a:ahLst/>
                  <a:cxnLst>
                    <a:cxn ang="0">
                      <a:pos x="1" y="1"/>
                    </a:cxn>
                    <a:cxn ang="0">
                      <a:pos x="1" y="0"/>
                    </a:cxn>
                    <a:cxn ang="0">
                      <a:pos x="1" y="1"/>
                    </a:cxn>
                    <a:cxn ang="0">
                      <a:pos x="0" y="1"/>
                    </a:cxn>
                    <a:cxn ang="0">
                      <a:pos x="1" y="1"/>
                    </a:cxn>
                  </a:cxnLst>
                  <a:pathLst>
                    <a:path w="186" h="117">
                      <a:moveTo>
                        <a:pt x="186" y="27"/>
                      </a:moveTo>
                      <a:lnTo>
                        <a:pt x="173" y="0"/>
                      </a:lnTo>
                      <a:lnTo>
                        <a:pt x="16" y="74"/>
                      </a:lnTo>
                      <a:lnTo>
                        <a:pt x="0" y="117"/>
                      </a:lnTo>
                      <a:lnTo>
                        <a:pt x="186" y="27"/>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96" name="Freeform 91"/>
                <p:cNvSpPr/>
                <p:nvPr/>
              </p:nvSpPr>
              <p:spPr>
                <a:xfrm>
                  <a:off x="2723" y="1916"/>
                  <a:ext cx="66" cy="47"/>
                </a:xfrm>
                <a:custGeom>
                  <a:avLst/>
                  <a:gdLst/>
                  <a:ahLst/>
                  <a:cxnLst>
                    <a:cxn ang="0">
                      <a:pos x="1" y="0"/>
                    </a:cxn>
                    <a:cxn ang="0">
                      <a:pos x="1" y="0"/>
                    </a:cxn>
                    <a:cxn ang="0">
                      <a:pos x="1" y="0"/>
                    </a:cxn>
                    <a:cxn ang="0">
                      <a:pos x="0" y="0"/>
                    </a:cxn>
                    <a:cxn ang="0">
                      <a:pos x="1" y="0"/>
                    </a:cxn>
                  </a:cxnLst>
                  <a:pathLst>
                    <a:path w="131" h="95">
                      <a:moveTo>
                        <a:pt x="131" y="33"/>
                      </a:moveTo>
                      <a:lnTo>
                        <a:pt x="115" y="0"/>
                      </a:lnTo>
                      <a:lnTo>
                        <a:pt x="18" y="47"/>
                      </a:lnTo>
                      <a:lnTo>
                        <a:pt x="0" y="95"/>
                      </a:lnTo>
                      <a:lnTo>
                        <a:pt x="131" y="3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97" name="Freeform 92"/>
                <p:cNvSpPr/>
                <p:nvPr/>
              </p:nvSpPr>
              <p:spPr>
                <a:xfrm>
                  <a:off x="2740" y="1874"/>
                  <a:ext cx="33" cy="43"/>
                </a:xfrm>
                <a:custGeom>
                  <a:avLst/>
                  <a:gdLst/>
                  <a:ahLst/>
                  <a:cxnLst>
                    <a:cxn ang="0">
                      <a:pos x="0" y="0"/>
                    </a:cxn>
                    <a:cxn ang="0">
                      <a:pos x="0" y="0"/>
                    </a:cxn>
                    <a:cxn ang="0">
                      <a:pos x="0" y="0"/>
                    </a:cxn>
                    <a:cxn ang="0">
                      <a:pos x="0" y="0"/>
                    </a:cxn>
                    <a:cxn ang="0">
                      <a:pos x="0" y="0"/>
                    </a:cxn>
                  </a:cxnLst>
                  <a:pathLst>
                    <a:path w="68" h="87">
                      <a:moveTo>
                        <a:pt x="68" y="54"/>
                      </a:moveTo>
                      <a:lnTo>
                        <a:pt x="0" y="87"/>
                      </a:lnTo>
                      <a:lnTo>
                        <a:pt x="24" y="9"/>
                      </a:lnTo>
                      <a:lnTo>
                        <a:pt x="42" y="0"/>
                      </a:lnTo>
                      <a:lnTo>
                        <a:pt x="68" y="5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98" name="Freeform 93"/>
                <p:cNvSpPr/>
                <p:nvPr/>
              </p:nvSpPr>
              <p:spPr>
                <a:xfrm>
                  <a:off x="2884" y="2275"/>
                  <a:ext cx="77" cy="29"/>
                </a:xfrm>
                <a:custGeom>
                  <a:avLst/>
                  <a:gdLst/>
                  <a:ahLst/>
                  <a:cxnLst>
                    <a:cxn ang="0">
                      <a:pos x="1" y="1"/>
                    </a:cxn>
                    <a:cxn ang="0">
                      <a:pos x="1" y="0"/>
                    </a:cxn>
                    <a:cxn ang="0">
                      <a:pos x="0" y="1"/>
                    </a:cxn>
                    <a:cxn ang="0">
                      <a:pos x="1" y="1"/>
                    </a:cxn>
                    <a:cxn ang="0">
                      <a:pos x="1" y="1"/>
                    </a:cxn>
                  </a:cxnLst>
                  <a:pathLst>
                    <a:path w="154" h="57">
                      <a:moveTo>
                        <a:pt x="154" y="30"/>
                      </a:moveTo>
                      <a:lnTo>
                        <a:pt x="53" y="0"/>
                      </a:lnTo>
                      <a:lnTo>
                        <a:pt x="0" y="23"/>
                      </a:lnTo>
                      <a:lnTo>
                        <a:pt x="93" y="57"/>
                      </a:lnTo>
                      <a:lnTo>
                        <a:pt x="154" y="3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99" name="Freeform 94"/>
                <p:cNvSpPr/>
                <p:nvPr/>
              </p:nvSpPr>
              <p:spPr>
                <a:xfrm>
                  <a:off x="2831" y="2301"/>
                  <a:ext cx="76" cy="28"/>
                </a:xfrm>
                <a:custGeom>
                  <a:avLst/>
                  <a:gdLst/>
                  <a:ahLst/>
                  <a:cxnLst>
                    <a:cxn ang="0">
                      <a:pos x="1" y="0"/>
                    </a:cxn>
                    <a:cxn ang="0">
                      <a:pos x="1" y="0"/>
                    </a:cxn>
                    <a:cxn ang="0">
                      <a:pos x="0" y="0"/>
                    </a:cxn>
                    <a:cxn ang="0">
                      <a:pos x="1" y="0"/>
                    </a:cxn>
                    <a:cxn ang="0">
                      <a:pos x="1" y="0"/>
                    </a:cxn>
                  </a:cxnLst>
                  <a:pathLst>
                    <a:path w="151" h="58">
                      <a:moveTo>
                        <a:pt x="151" y="31"/>
                      </a:moveTo>
                      <a:lnTo>
                        <a:pt x="51" y="0"/>
                      </a:lnTo>
                      <a:lnTo>
                        <a:pt x="0" y="23"/>
                      </a:lnTo>
                      <a:lnTo>
                        <a:pt x="91" y="58"/>
                      </a:lnTo>
                      <a:lnTo>
                        <a:pt x="151" y="31"/>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00" name="Freeform 95"/>
                <p:cNvSpPr/>
                <p:nvPr/>
              </p:nvSpPr>
              <p:spPr>
                <a:xfrm>
                  <a:off x="2777" y="2327"/>
                  <a:ext cx="74" cy="29"/>
                </a:xfrm>
                <a:custGeom>
                  <a:avLst/>
                  <a:gdLst/>
                  <a:ahLst/>
                  <a:cxnLst>
                    <a:cxn ang="0">
                      <a:pos x="0" y="1"/>
                    </a:cxn>
                    <a:cxn ang="0">
                      <a:pos x="0" y="0"/>
                    </a:cxn>
                    <a:cxn ang="0">
                      <a:pos x="0" y="1"/>
                    </a:cxn>
                    <a:cxn ang="0">
                      <a:pos x="0" y="1"/>
                    </a:cxn>
                    <a:cxn ang="0">
                      <a:pos x="0" y="1"/>
                    </a:cxn>
                  </a:cxnLst>
                  <a:pathLst>
                    <a:path w="149" h="57">
                      <a:moveTo>
                        <a:pt x="149" y="30"/>
                      </a:moveTo>
                      <a:lnTo>
                        <a:pt x="51" y="0"/>
                      </a:lnTo>
                      <a:lnTo>
                        <a:pt x="0" y="23"/>
                      </a:lnTo>
                      <a:lnTo>
                        <a:pt x="93" y="57"/>
                      </a:lnTo>
                      <a:lnTo>
                        <a:pt x="149" y="3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01" name="Freeform 96"/>
                <p:cNvSpPr/>
                <p:nvPr/>
              </p:nvSpPr>
              <p:spPr>
                <a:xfrm>
                  <a:off x="2743" y="2362"/>
                  <a:ext cx="43" cy="25"/>
                </a:xfrm>
                <a:custGeom>
                  <a:avLst/>
                  <a:gdLst/>
                  <a:ahLst/>
                  <a:cxnLst>
                    <a:cxn ang="0">
                      <a:pos x="1" y="0"/>
                    </a:cxn>
                    <a:cxn ang="0">
                      <a:pos x="1" y="0"/>
                    </a:cxn>
                    <a:cxn ang="0">
                      <a:pos x="0" y="0"/>
                    </a:cxn>
                    <a:cxn ang="0">
                      <a:pos x="1" y="0"/>
                    </a:cxn>
                    <a:cxn ang="0">
                      <a:pos x="1" y="0"/>
                    </a:cxn>
                  </a:cxnLst>
                  <a:pathLst>
                    <a:path w="86" h="51">
                      <a:moveTo>
                        <a:pt x="86" y="27"/>
                      </a:moveTo>
                      <a:lnTo>
                        <a:pt x="11" y="0"/>
                      </a:lnTo>
                      <a:lnTo>
                        <a:pt x="0" y="37"/>
                      </a:lnTo>
                      <a:lnTo>
                        <a:pt x="33" y="51"/>
                      </a:lnTo>
                      <a:lnTo>
                        <a:pt x="86" y="27"/>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02" name="Freeform 97"/>
                <p:cNvSpPr/>
                <p:nvPr/>
              </p:nvSpPr>
              <p:spPr>
                <a:xfrm>
                  <a:off x="2630" y="2178"/>
                  <a:ext cx="141" cy="141"/>
                </a:xfrm>
                <a:custGeom>
                  <a:avLst/>
                  <a:gdLst/>
                  <a:ahLst/>
                  <a:cxnLst>
                    <a:cxn ang="0">
                      <a:pos x="0" y="1"/>
                    </a:cxn>
                    <a:cxn ang="0">
                      <a:pos x="0" y="1"/>
                    </a:cxn>
                    <a:cxn ang="0">
                      <a:pos x="0" y="1"/>
                    </a:cxn>
                    <a:cxn ang="0">
                      <a:pos x="0" y="1"/>
                    </a:cxn>
                    <a:cxn ang="0">
                      <a:pos x="0" y="1"/>
                    </a:cxn>
                    <a:cxn ang="0">
                      <a:pos x="0" y="0"/>
                    </a:cxn>
                    <a:cxn ang="0">
                      <a:pos x="0" y="1"/>
                    </a:cxn>
                    <a:cxn ang="0">
                      <a:pos x="0" y="1"/>
                    </a:cxn>
                    <a:cxn ang="0">
                      <a:pos x="0" y="1"/>
                    </a:cxn>
                  </a:cxnLst>
                  <a:pathLst>
                    <a:path w="283" h="281">
                      <a:moveTo>
                        <a:pt x="257" y="281"/>
                      </a:moveTo>
                      <a:lnTo>
                        <a:pt x="140" y="38"/>
                      </a:lnTo>
                      <a:lnTo>
                        <a:pt x="107" y="27"/>
                      </a:lnTo>
                      <a:lnTo>
                        <a:pt x="14" y="67"/>
                      </a:lnTo>
                      <a:lnTo>
                        <a:pt x="0" y="51"/>
                      </a:lnTo>
                      <a:lnTo>
                        <a:pt x="113" y="0"/>
                      </a:lnTo>
                      <a:lnTo>
                        <a:pt x="150" y="1"/>
                      </a:lnTo>
                      <a:lnTo>
                        <a:pt x="283" y="270"/>
                      </a:lnTo>
                      <a:lnTo>
                        <a:pt x="257" y="281"/>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03" name="Freeform 98"/>
                <p:cNvSpPr/>
                <p:nvPr/>
              </p:nvSpPr>
              <p:spPr>
                <a:xfrm>
                  <a:off x="2618" y="2148"/>
                  <a:ext cx="182" cy="154"/>
                </a:xfrm>
                <a:custGeom>
                  <a:avLst/>
                  <a:gdLst/>
                  <a:ahLst/>
                  <a:cxnLst>
                    <a:cxn ang="0">
                      <a:pos x="1" y="1"/>
                    </a:cxn>
                    <a:cxn ang="0">
                      <a:pos x="1" y="1"/>
                    </a:cxn>
                    <a:cxn ang="0">
                      <a:pos x="1" y="1"/>
                    </a:cxn>
                    <a:cxn ang="0">
                      <a:pos x="1" y="1"/>
                    </a:cxn>
                    <a:cxn ang="0">
                      <a:pos x="0" y="1"/>
                    </a:cxn>
                    <a:cxn ang="0">
                      <a:pos x="1" y="0"/>
                    </a:cxn>
                    <a:cxn ang="0">
                      <a:pos x="1" y="1"/>
                    </a:cxn>
                    <a:cxn ang="0">
                      <a:pos x="1" y="1"/>
                    </a:cxn>
                    <a:cxn ang="0">
                      <a:pos x="1" y="1"/>
                    </a:cxn>
                  </a:cxnLst>
                  <a:pathLst>
                    <a:path w="364" h="308">
                      <a:moveTo>
                        <a:pt x="337" y="308"/>
                      </a:moveTo>
                      <a:lnTo>
                        <a:pt x="197" y="34"/>
                      </a:lnTo>
                      <a:lnTo>
                        <a:pt x="151" y="27"/>
                      </a:lnTo>
                      <a:lnTo>
                        <a:pt x="15" y="92"/>
                      </a:lnTo>
                      <a:lnTo>
                        <a:pt x="0" y="76"/>
                      </a:lnTo>
                      <a:lnTo>
                        <a:pt x="169" y="0"/>
                      </a:lnTo>
                      <a:lnTo>
                        <a:pt x="217" y="15"/>
                      </a:lnTo>
                      <a:lnTo>
                        <a:pt x="364" y="294"/>
                      </a:lnTo>
                      <a:lnTo>
                        <a:pt x="337" y="308"/>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104" name="Line 99"/>
                <p:cNvSpPr/>
                <p:nvPr/>
              </p:nvSpPr>
              <p:spPr>
                <a:xfrm flipH="1">
                  <a:off x="2855" y="2204"/>
                  <a:ext cx="48" cy="22"/>
                </a:xfrm>
                <a:prstGeom prst="line">
                  <a:avLst/>
                </a:prstGeom>
                <a:ln w="7938" cap="flat" cmpd="sng">
                  <a:solidFill>
                    <a:srgbClr val="000000"/>
                  </a:solidFill>
                  <a:prstDash val="solid"/>
                  <a:headEnd type="none" w="med" len="med"/>
                  <a:tailEnd type="none" w="med" len="med"/>
                </a:ln>
              </p:spPr>
            </p:sp>
            <p:sp>
              <p:nvSpPr>
                <p:cNvPr id="20105" name="Line 100"/>
                <p:cNvSpPr/>
                <p:nvPr/>
              </p:nvSpPr>
              <p:spPr>
                <a:xfrm flipH="1">
                  <a:off x="2790" y="2214"/>
                  <a:ext cx="44" cy="21"/>
                </a:xfrm>
                <a:prstGeom prst="line">
                  <a:avLst/>
                </a:prstGeom>
                <a:ln w="7938" cap="flat" cmpd="sng">
                  <a:solidFill>
                    <a:srgbClr val="000000"/>
                  </a:solidFill>
                  <a:prstDash val="solid"/>
                  <a:headEnd type="none" w="med" len="med"/>
                  <a:tailEnd type="none" w="med" len="med"/>
                </a:ln>
              </p:spPr>
            </p:sp>
            <p:sp>
              <p:nvSpPr>
                <p:cNvPr id="20106" name="Line 101"/>
                <p:cNvSpPr/>
                <p:nvPr/>
              </p:nvSpPr>
              <p:spPr>
                <a:xfrm flipH="1" flipV="1">
                  <a:off x="2825" y="2166"/>
                  <a:ext cx="25" cy="47"/>
                </a:xfrm>
                <a:prstGeom prst="line">
                  <a:avLst/>
                </a:prstGeom>
                <a:ln w="7938" cap="flat" cmpd="sng">
                  <a:solidFill>
                    <a:srgbClr val="000000"/>
                  </a:solidFill>
                  <a:prstDash val="solid"/>
                  <a:headEnd type="none" w="med" len="med"/>
                  <a:tailEnd type="none" w="med" len="med"/>
                </a:ln>
              </p:spPr>
            </p:sp>
            <p:sp>
              <p:nvSpPr>
                <p:cNvPr id="20107" name="Line 102"/>
                <p:cNvSpPr/>
                <p:nvPr/>
              </p:nvSpPr>
              <p:spPr>
                <a:xfrm flipH="1">
                  <a:off x="2809" y="2159"/>
                  <a:ext cx="28" cy="14"/>
                </a:xfrm>
                <a:prstGeom prst="line">
                  <a:avLst/>
                </a:prstGeom>
                <a:ln w="7938" cap="flat" cmpd="sng">
                  <a:solidFill>
                    <a:srgbClr val="000000"/>
                  </a:solidFill>
                  <a:prstDash val="solid"/>
                  <a:headEnd type="none" w="med" len="med"/>
                  <a:tailEnd type="none" w="med" len="med"/>
                </a:ln>
              </p:spPr>
            </p:sp>
            <p:sp>
              <p:nvSpPr>
                <p:cNvPr id="20108" name="Line 103"/>
                <p:cNvSpPr/>
                <p:nvPr/>
              </p:nvSpPr>
              <p:spPr>
                <a:xfrm flipH="1">
                  <a:off x="2792" y="2133"/>
                  <a:ext cx="33" cy="18"/>
                </a:xfrm>
                <a:prstGeom prst="line">
                  <a:avLst/>
                </a:prstGeom>
                <a:ln w="7938" cap="flat" cmpd="sng">
                  <a:solidFill>
                    <a:srgbClr val="000000"/>
                  </a:solidFill>
                  <a:prstDash val="solid"/>
                  <a:headEnd type="none" w="med" len="med"/>
                  <a:tailEnd type="none" w="med" len="med"/>
                </a:ln>
              </p:spPr>
            </p:sp>
            <p:sp>
              <p:nvSpPr>
                <p:cNvPr id="20109" name="Line 104"/>
                <p:cNvSpPr/>
                <p:nvPr/>
              </p:nvSpPr>
              <p:spPr>
                <a:xfrm flipH="1">
                  <a:off x="2847" y="2190"/>
                  <a:ext cx="39" cy="20"/>
                </a:xfrm>
                <a:prstGeom prst="line">
                  <a:avLst/>
                </a:prstGeom>
                <a:ln w="7938" cap="flat" cmpd="sng">
                  <a:solidFill>
                    <a:srgbClr val="000000"/>
                  </a:solidFill>
                  <a:prstDash val="solid"/>
                  <a:headEnd type="none" w="med" len="med"/>
                  <a:tailEnd type="none" w="med" len="med"/>
                </a:ln>
              </p:spPr>
            </p:sp>
            <p:sp>
              <p:nvSpPr>
                <p:cNvPr id="20110" name="Line 105"/>
                <p:cNvSpPr/>
                <p:nvPr/>
              </p:nvSpPr>
              <p:spPr>
                <a:xfrm flipH="1">
                  <a:off x="2798" y="2231"/>
                  <a:ext cx="49" cy="22"/>
                </a:xfrm>
                <a:prstGeom prst="line">
                  <a:avLst/>
                </a:prstGeom>
                <a:ln w="7938" cap="flat" cmpd="sng">
                  <a:solidFill>
                    <a:srgbClr val="000000"/>
                  </a:solidFill>
                  <a:prstDash val="solid"/>
                  <a:headEnd type="none" w="med" len="med"/>
                  <a:tailEnd type="none" w="med" len="med"/>
                </a:ln>
              </p:spPr>
            </p:sp>
          </p:grpSp>
          <p:sp>
            <p:nvSpPr>
              <p:cNvPr id="20059" name="Freeform 106"/>
              <p:cNvSpPr/>
              <p:nvPr/>
            </p:nvSpPr>
            <p:spPr>
              <a:xfrm>
                <a:off x="2190" y="1323"/>
                <a:ext cx="978" cy="1155"/>
              </a:xfrm>
              <a:custGeom>
                <a:avLst/>
                <a:gdLst/>
                <a:ahLst/>
                <a:cxnLst>
                  <a:cxn ang="0">
                    <a:pos x="0" y="1"/>
                  </a:cxn>
                  <a:cxn ang="0">
                    <a:pos x="0" y="0"/>
                  </a:cxn>
                  <a:cxn ang="0">
                    <a:pos x="0" y="1"/>
                  </a:cxn>
                  <a:cxn ang="0">
                    <a:pos x="0" y="2"/>
                  </a:cxn>
                  <a:cxn ang="0">
                    <a:pos x="0" y="1"/>
                  </a:cxn>
                </a:cxnLst>
                <a:pathLst>
                  <a:path w="1957" h="2308">
                    <a:moveTo>
                      <a:pt x="0" y="549"/>
                    </a:moveTo>
                    <a:lnTo>
                      <a:pt x="1099" y="0"/>
                    </a:lnTo>
                    <a:lnTo>
                      <a:pt x="1957" y="1770"/>
                    </a:lnTo>
                    <a:lnTo>
                      <a:pt x="879" y="2308"/>
                    </a:lnTo>
                    <a:lnTo>
                      <a:pt x="0" y="549"/>
                    </a:lnTo>
                    <a:close/>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20060" name="Freeform 107"/>
              <p:cNvSpPr/>
              <p:nvPr/>
            </p:nvSpPr>
            <p:spPr>
              <a:xfrm>
                <a:off x="2286" y="1574"/>
                <a:ext cx="114" cy="199"/>
              </a:xfrm>
              <a:custGeom>
                <a:avLst/>
                <a:gdLst/>
                <a:ahLst/>
                <a:cxnLst>
                  <a:cxn ang="0">
                    <a:pos x="1" y="0"/>
                  </a:cxn>
                  <a:cxn ang="0">
                    <a:pos x="0" y="0"/>
                  </a:cxn>
                  <a:cxn ang="0">
                    <a:pos x="1" y="0"/>
                  </a:cxn>
                  <a:cxn ang="0">
                    <a:pos x="1" y="0"/>
                  </a:cxn>
                  <a:cxn ang="0">
                    <a:pos x="1" y="0"/>
                  </a:cxn>
                </a:cxnLst>
                <a:pathLst>
                  <a:path w="227" h="399">
                    <a:moveTo>
                      <a:pt x="7" y="0"/>
                    </a:moveTo>
                    <a:lnTo>
                      <a:pt x="0" y="254"/>
                    </a:lnTo>
                    <a:lnTo>
                      <a:pt x="227" y="399"/>
                    </a:lnTo>
                    <a:lnTo>
                      <a:pt x="224" y="133"/>
                    </a:lnTo>
                    <a:lnTo>
                      <a:pt x="7"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20061" name="Freeform 108"/>
              <p:cNvSpPr/>
              <p:nvPr/>
            </p:nvSpPr>
            <p:spPr>
              <a:xfrm>
                <a:off x="2968" y="2030"/>
                <a:ext cx="113" cy="200"/>
              </a:xfrm>
              <a:custGeom>
                <a:avLst/>
                <a:gdLst/>
                <a:ahLst/>
                <a:cxnLst>
                  <a:cxn ang="0">
                    <a:pos x="0" y="0"/>
                  </a:cxn>
                  <a:cxn ang="0">
                    <a:pos x="0" y="1"/>
                  </a:cxn>
                  <a:cxn ang="0">
                    <a:pos x="0" y="1"/>
                  </a:cxn>
                  <a:cxn ang="0">
                    <a:pos x="0" y="1"/>
                  </a:cxn>
                  <a:cxn ang="0">
                    <a:pos x="0" y="0"/>
                  </a:cxn>
                </a:cxnLst>
                <a:pathLst>
                  <a:path w="227" h="399">
                    <a:moveTo>
                      <a:pt x="7" y="0"/>
                    </a:moveTo>
                    <a:lnTo>
                      <a:pt x="0" y="254"/>
                    </a:lnTo>
                    <a:lnTo>
                      <a:pt x="227" y="399"/>
                    </a:lnTo>
                    <a:lnTo>
                      <a:pt x="224" y="133"/>
                    </a:lnTo>
                    <a:lnTo>
                      <a:pt x="7"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20062" name="Freeform 109"/>
              <p:cNvSpPr/>
              <p:nvPr/>
            </p:nvSpPr>
            <p:spPr>
              <a:xfrm>
                <a:off x="3193" y="2096"/>
                <a:ext cx="80" cy="139"/>
              </a:xfrm>
              <a:custGeom>
                <a:avLst/>
                <a:gdLst/>
                <a:ahLst/>
                <a:cxnLst>
                  <a:cxn ang="0">
                    <a:pos x="1" y="0"/>
                  </a:cxn>
                  <a:cxn ang="0">
                    <a:pos x="0" y="1"/>
                  </a:cxn>
                  <a:cxn ang="0">
                    <a:pos x="1" y="1"/>
                  </a:cxn>
                  <a:cxn ang="0">
                    <a:pos x="1" y="1"/>
                  </a:cxn>
                  <a:cxn ang="0">
                    <a:pos x="1" y="0"/>
                  </a:cxn>
                </a:cxnLst>
                <a:pathLst>
                  <a:path w="160" h="278">
                    <a:moveTo>
                      <a:pt x="20" y="0"/>
                    </a:moveTo>
                    <a:lnTo>
                      <a:pt x="0" y="175"/>
                    </a:lnTo>
                    <a:lnTo>
                      <a:pt x="155" y="278"/>
                    </a:lnTo>
                    <a:lnTo>
                      <a:pt x="160" y="88"/>
                    </a:lnTo>
                    <a:lnTo>
                      <a:pt x="2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20063" name="Freeform 110"/>
              <p:cNvSpPr/>
              <p:nvPr/>
            </p:nvSpPr>
            <p:spPr>
              <a:xfrm>
                <a:off x="3259" y="2264"/>
                <a:ext cx="82" cy="156"/>
              </a:xfrm>
              <a:custGeom>
                <a:avLst/>
                <a:gdLst/>
                <a:ahLst/>
                <a:cxnLst>
                  <a:cxn ang="0">
                    <a:pos x="1" y="1"/>
                  </a:cxn>
                  <a:cxn ang="0">
                    <a:pos x="1" y="1"/>
                  </a:cxn>
                  <a:cxn ang="0">
                    <a:pos x="0" y="1"/>
                  </a:cxn>
                  <a:cxn ang="0">
                    <a:pos x="1" y="1"/>
                  </a:cxn>
                  <a:cxn ang="0">
                    <a:pos x="1" y="0"/>
                  </a:cxn>
                  <a:cxn ang="0">
                    <a:pos x="1" y="1"/>
                  </a:cxn>
                  <a:cxn ang="0">
                    <a:pos x="1" y="1"/>
                  </a:cxn>
                  <a:cxn ang="0">
                    <a:pos x="1" y="1"/>
                  </a:cxn>
                  <a:cxn ang="0">
                    <a:pos x="1" y="1"/>
                  </a:cxn>
                  <a:cxn ang="0">
                    <a:pos x="1" y="1"/>
                  </a:cxn>
                  <a:cxn ang="0">
                    <a:pos x="1" y="1"/>
                  </a:cxn>
                </a:cxnLst>
                <a:pathLst>
                  <a:path w="164" h="311">
                    <a:moveTo>
                      <a:pt x="157" y="283"/>
                    </a:moveTo>
                    <a:lnTo>
                      <a:pt x="113" y="311"/>
                    </a:lnTo>
                    <a:lnTo>
                      <a:pt x="0" y="88"/>
                    </a:lnTo>
                    <a:lnTo>
                      <a:pt x="23" y="30"/>
                    </a:lnTo>
                    <a:lnTo>
                      <a:pt x="78" y="0"/>
                    </a:lnTo>
                    <a:lnTo>
                      <a:pt x="138" y="22"/>
                    </a:lnTo>
                    <a:lnTo>
                      <a:pt x="164" y="91"/>
                    </a:lnTo>
                    <a:lnTo>
                      <a:pt x="119" y="115"/>
                    </a:lnTo>
                    <a:lnTo>
                      <a:pt x="90" y="63"/>
                    </a:lnTo>
                    <a:lnTo>
                      <a:pt x="58" y="80"/>
                    </a:lnTo>
                    <a:lnTo>
                      <a:pt x="157" y="283"/>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grpSp>
      <p:grpSp>
        <p:nvGrpSpPr>
          <p:cNvPr id="89199" name="Group 111"/>
          <p:cNvGrpSpPr/>
          <p:nvPr/>
        </p:nvGrpSpPr>
        <p:grpSpPr>
          <a:xfrm rot="1111198">
            <a:off x="3048000" y="1295400"/>
            <a:ext cx="1916113" cy="2603500"/>
            <a:chOff x="2585" y="981"/>
            <a:chExt cx="1207" cy="1640"/>
          </a:xfrm>
        </p:grpSpPr>
        <p:sp>
          <p:nvSpPr>
            <p:cNvPr id="19979" name="Freeform 112"/>
            <p:cNvSpPr/>
            <p:nvPr/>
          </p:nvSpPr>
          <p:spPr>
            <a:xfrm>
              <a:off x="2585" y="981"/>
              <a:ext cx="1207" cy="1640"/>
            </a:xfrm>
            <a:custGeom>
              <a:avLst/>
              <a:gdLst/>
              <a:ahLst/>
              <a:cxnLst>
                <a:cxn ang="0">
                  <a:pos x="0" y="1"/>
                </a:cxn>
                <a:cxn ang="0">
                  <a:pos x="0" y="1"/>
                </a:cxn>
                <a:cxn ang="0">
                  <a:pos x="0" y="1"/>
                </a:cxn>
                <a:cxn ang="0">
                  <a:pos x="0" y="0"/>
                </a:cxn>
                <a:cxn ang="0">
                  <a:pos x="0" y="1"/>
                </a:cxn>
                <a:cxn ang="0">
                  <a:pos x="0" y="1"/>
                </a:cxn>
                <a:cxn ang="0">
                  <a:pos x="0" y="1"/>
                </a:cxn>
                <a:cxn ang="0">
                  <a:pos x="1" y="2"/>
                </a:cxn>
                <a:cxn ang="0">
                  <a:pos x="1" y="2"/>
                </a:cxn>
                <a:cxn ang="0">
                  <a:pos x="1" y="2"/>
                </a:cxn>
                <a:cxn ang="0">
                  <a:pos x="1" y="2"/>
                </a:cxn>
                <a:cxn ang="0">
                  <a:pos x="1" y="2"/>
                </a:cxn>
                <a:cxn ang="0">
                  <a:pos x="0" y="2"/>
                </a:cxn>
                <a:cxn ang="0">
                  <a:pos x="0" y="2"/>
                </a:cxn>
                <a:cxn ang="0">
                  <a:pos x="0" y="2"/>
                </a:cxn>
                <a:cxn ang="0">
                  <a:pos x="0" y="2"/>
                </a:cxn>
                <a:cxn ang="0">
                  <a:pos x="0" y="1"/>
                </a:cxn>
                <a:cxn ang="0">
                  <a:pos x="0" y="1"/>
                </a:cxn>
                <a:cxn ang="0">
                  <a:pos x="0" y="1"/>
                </a:cxn>
              </a:cxnLst>
              <a:pathLst>
                <a:path w="2416" h="3279">
                  <a:moveTo>
                    <a:pt x="41" y="316"/>
                  </a:moveTo>
                  <a:lnTo>
                    <a:pt x="88" y="266"/>
                  </a:lnTo>
                  <a:lnTo>
                    <a:pt x="150" y="245"/>
                  </a:lnTo>
                  <a:lnTo>
                    <a:pt x="1848" y="0"/>
                  </a:lnTo>
                  <a:lnTo>
                    <a:pt x="1914" y="33"/>
                  </a:lnTo>
                  <a:lnTo>
                    <a:pt x="1967" y="75"/>
                  </a:lnTo>
                  <a:lnTo>
                    <a:pt x="1997" y="169"/>
                  </a:lnTo>
                  <a:lnTo>
                    <a:pt x="2416" y="2894"/>
                  </a:lnTo>
                  <a:lnTo>
                    <a:pt x="2416" y="2960"/>
                  </a:lnTo>
                  <a:lnTo>
                    <a:pt x="2387" y="3017"/>
                  </a:lnTo>
                  <a:lnTo>
                    <a:pt x="2317" y="3048"/>
                  </a:lnTo>
                  <a:lnTo>
                    <a:pt x="2240" y="3070"/>
                  </a:lnTo>
                  <a:lnTo>
                    <a:pt x="648" y="3278"/>
                  </a:lnTo>
                  <a:lnTo>
                    <a:pt x="547" y="3279"/>
                  </a:lnTo>
                  <a:lnTo>
                    <a:pt x="457" y="3234"/>
                  </a:lnTo>
                  <a:lnTo>
                    <a:pt x="430" y="3146"/>
                  </a:lnTo>
                  <a:lnTo>
                    <a:pt x="0" y="420"/>
                  </a:lnTo>
                  <a:lnTo>
                    <a:pt x="10" y="359"/>
                  </a:lnTo>
                  <a:lnTo>
                    <a:pt x="41" y="316"/>
                  </a:lnTo>
                  <a:close/>
                </a:path>
              </a:pathLst>
            </a:custGeom>
            <a:solidFill>
              <a:srgbClr val="FFFFFF">
                <a:alpha val="100000"/>
              </a:srgbClr>
            </a:solidFill>
            <a:ln w="31750" cap="flat" cmpd="sng">
              <a:solidFill>
                <a:srgbClr val="000000">
                  <a:alpha val="100000"/>
                </a:srgbClr>
              </a:solidFill>
              <a:prstDash val="solid"/>
              <a:round/>
              <a:headEnd type="none" w="med" len="med"/>
              <a:tailEnd type="none" w="med" len="med"/>
            </a:ln>
          </p:spPr>
          <p:txBody>
            <a:bodyPr/>
            <a:p>
              <a:endParaRPr lang="zh-CN" altLang="en-US"/>
            </a:p>
          </p:txBody>
        </p:sp>
        <p:grpSp>
          <p:nvGrpSpPr>
            <p:cNvPr id="19980" name="Group 113"/>
            <p:cNvGrpSpPr/>
            <p:nvPr/>
          </p:nvGrpSpPr>
          <p:grpSpPr>
            <a:xfrm>
              <a:off x="2643" y="1154"/>
              <a:ext cx="1111" cy="1316"/>
              <a:chOff x="2643" y="1154"/>
              <a:chExt cx="1111" cy="1316"/>
            </a:xfrm>
          </p:grpSpPr>
          <p:sp>
            <p:nvSpPr>
              <p:cNvPr id="19981" name="Freeform 114"/>
              <p:cNvSpPr/>
              <p:nvPr/>
            </p:nvSpPr>
            <p:spPr>
              <a:xfrm>
                <a:off x="2643" y="1154"/>
                <a:ext cx="107" cy="15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15" h="303">
                    <a:moveTo>
                      <a:pt x="53" y="15"/>
                    </a:moveTo>
                    <a:lnTo>
                      <a:pt x="0" y="20"/>
                    </a:lnTo>
                    <a:lnTo>
                      <a:pt x="30" y="303"/>
                    </a:lnTo>
                    <a:lnTo>
                      <a:pt x="91" y="286"/>
                    </a:lnTo>
                    <a:lnTo>
                      <a:pt x="78" y="187"/>
                    </a:lnTo>
                    <a:lnTo>
                      <a:pt x="136" y="270"/>
                    </a:lnTo>
                    <a:lnTo>
                      <a:pt x="215" y="260"/>
                    </a:lnTo>
                    <a:lnTo>
                      <a:pt x="125" y="143"/>
                    </a:lnTo>
                    <a:lnTo>
                      <a:pt x="168" y="0"/>
                    </a:lnTo>
                    <a:lnTo>
                      <a:pt x="102" y="8"/>
                    </a:lnTo>
                    <a:lnTo>
                      <a:pt x="72" y="121"/>
                    </a:lnTo>
                    <a:lnTo>
                      <a:pt x="53" y="15"/>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982" name="Freeform 115"/>
              <p:cNvSpPr/>
              <p:nvPr/>
            </p:nvSpPr>
            <p:spPr>
              <a:xfrm>
                <a:off x="3654" y="2341"/>
                <a:ext cx="100" cy="129"/>
              </a:xfrm>
              <a:custGeom>
                <a:avLst/>
                <a:gdLst/>
                <a:ahLst/>
                <a:cxnLst>
                  <a:cxn ang="0">
                    <a:pos x="1" y="0"/>
                  </a:cxn>
                  <a:cxn ang="0">
                    <a:pos x="1" y="0"/>
                  </a:cxn>
                  <a:cxn ang="0">
                    <a:pos x="1" y="0"/>
                  </a:cxn>
                  <a:cxn ang="0">
                    <a:pos x="1" y="0"/>
                  </a:cxn>
                  <a:cxn ang="0">
                    <a:pos x="1" y="0"/>
                  </a:cxn>
                  <a:cxn ang="0">
                    <a:pos x="1" y="0"/>
                  </a:cxn>
                  <a:cxn ang="0">
                    <a:pos x="0" y="0"/>
                  </a:cxn>
                  <a:cxn ang="0">
                    <a:pos x="1" y="0"/>
                  </a:cxn>
                  <a:cxn ang="0">
                    <a:pos x="1" y="0"/>
                  </a:cxn>
                  <a:cxn ang="0">
                    <a:pos x="1" y="0"/>
                  </a:cxn>
                  <a:cxn ang="0">
                    <a:pos x="1" y="0"/>
                  </a:cxn>
                  <a:cxn ang="0">
                    <a:pos x="1" y="0"/>
                  </a:cxn>
                </a:cxnLst>
                <a:pathLst>
                  <a:path w="200" h="259">
                    <a:moveTo>
                      <a:pt x="148" y="245"/>
                    </a:moveTo>
                    <a:lnTo>
                      <a:pt x="200" y="242"/>
                    </a:lnTo>
                    <a:lnTo>
                      <a:pt x="171" y="0"/>
                    </a:lnTo>
                    <a:lnTo>
                      <a:pt x="111" y="8"/>
                    </a:lnTo>
                    <a:lnTo>
                      <a:pt x="123" y="91"/>
                    </a:lnTo>
                    <a:lnTo>
                      <a:pt x="67" y="16"/>
                    </a:lnTo>
                    <a:lnTo>
                      <a:pt x="0" y="25"/>
                    </a:lnTo>
                    <a:lnTo>
                      <a:pt x="77" y="130"/>
                    </a:lnTo>
                    <a:lnTo>
                      <a:pt x="35" y="259"/>
                    </a:lnTo>
                    <a:lnTo>
                      <a:pt x="101" y="253"/>
                    </a:lnTo>
                    <a:lnTo>
                      <a:pt x="129" y="150"/>
                    </a:lnTo>
                    <a:lnTo>
                      <a:pt x="148" y="245"/>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983" name="Freeform 116"/>
              <p:cNvSpPr/>
              <p:nvPr/>
            </p:nvSpPr>
            <p:spPr>
              <a:xfrm>
                <a:off x="2659" y="1325"/>
                <a:ext cx="82" cy="153"/>
              </a:xfrm>
              <a:custGeom>
                <a:avLst/>
                <a:gdLst/>
                <a:ahLst/>
                <a:cxnLst>
                  <a:cxn ang="0">
                    <a:pos x="0" y="0"/>
                  </a:cxn>
                  <a:cxn ang="0">
                    <a:pos x="0" y="1"/>
                  </a:cxn>
                  <a:cxn ang="0">
                    <a:pos x="0" y="1"/>
                  </a:cxn>
                  <a:cxn ang="0">
                    <a:pos x="0" y="1"/>
                  </a:cxn>
                  <a:cxn ang="0">
                    <a:pos x="0" y="0"/>
                  </a:cxn>
                </a:cxnLst>
                <a:pathLst>
                  <a:path w="165" h="306">
                    <a:moveTo>
                      <a:pt x="50" y="0"/>
                    </a:moveTo>
                    <a:lnTo>
                      <a:pt x="0" y="186"/>
                    </a:lnTo>
                    <a:lnTo>
                      <a:pt x="125" y="306"/>
                    </a:lnTo>
                    <a:lnTo>
                      <a:pt x="165" y="131"/>
                    </a:lnTo>
                    <a:lnTo>
                      <a:pt x="5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984" name="Freeform 117"/>
              <p:cNvSpPr/>
              <p:nvPr/>
            </p:nvSpPr>
            <p:spPr>
              <a:xfrm>
                <a:off x="3648" y="2175"/>
                <a:ext cx="82" cy="153"/>
              </a:xfrm>
              <a:custGeom>
                <a:avLst/>
                <a:gdLst/>
                <a:ahLst/>
                <a:cxnLst>
                  <a:cxn ang="0">
                    <a:pos x="1" y="0"/>
                  </a:cxn>
                  <a:cxn ang="0">
                    <a:pos x="0" y="1"/>
                  </a:cxn>
                  <a:cxn ang="0">
                    <a:pos x="1" y="1"/>
                  </a:cxn>
                  <a:cxn ang="0">
                    <a:pos x="1" y="1"/>
                  </a:cxn>
                  <a:cxn ang="0">
                    <a:pos x="1" y="0"/>
                  </a:cxn>
                </a:cxnLst>
                <a:pathLst>
                  <a:path w="164" h="305">
                    <a:moveTo>
                      <a:pt x="50" y="0"/>
                    </a:moveTo>
                    <a:lnTo>
                      <a:pt x="0" y="185"/>
                    </a:lnTo>
                    <a:lnTo>
                      <a:pt x="124" y="305"/>
                    </a:lnTo>
                    <a:lnTo>
                      <a:pt x="164" y="130"/>
                    </a:lnTo>
                    <a:lnTo>
                      <a:pt x="5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985" name="Group 118"/>
              <p:cNvGrpSpPr/>
              <p:nvPr/>
            </p:nvGrpSpPr>
            <p:grpSpPr>
              <a:xfrm>
                <a:off x="2757" y="1226"/>
                <a:ext cx="877" cy="1180"/>
                <a:chOff x="2757" y="1226"/>
                <a:chExt cx="877" cy="1180"/>
              </a:xfrm>
            </p:grpSpPr>
            <p:sp>
              <p:nvSpPr>
                <p:cNvPr id="19986" name="Freeform 119"/>
                <p:cNvSpPr/>
                <p:nvPr/>
              </p:nvSpPr>
              <p:spPr>
                <a:xfrm>
                  <a:off x="2757" y="1226"/>
                  <a:ext cx="877" cy="1180"/>
                </a:xfrm>
                <a:custGeom>
                  <a:avLst/>
                  <a:gdLst/>
                  <a:ahLst/>
                  <a:cxnLst>
                    <a:cxn ang="0">
                      <a:pos x="0" y="1"/>
                    </a:cxn>
                    <a:cxn ang="0">
                      <a:pos x="1" y="0"/>
                    </a:cxn>
                    <a:cxn ang="0">
                      <a:pos x="1" y="2"/>
                    </a:cxn>
                    <a:cxn ang="0">
                      <a:pos x="1" y="2"/>
                    </a:cxn>
                    <a:cxn ang="0">
                      <a:pos x="0" y="1"/>
                    </a:cxn>
                  </a:cxnLst>
                  <a:pathLst>
                    <a:path w="1753" h="2359">
                      <a:moveTo>
                        <a:pt x="0" y="208"/>
                      </a:moveTo>
                      <a:lnTo>
                        <a:pt x="1414" y="0"/>
                      </a:lnTo>
                      <a:lnTo>
                        <a:pt x="1753" y="2182"/>
                      </a:lnTo>
                      <a:lnTo>
                        <a:pt x="357" y="2359"/>
                      </a:lnTo>
                      <a:lnTo>
                        <a:pt x="0" y="208"/>
                      </a:lnTo>
                      <a:close/>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987" name="Group 120"/>
                <p:cNvGrpSpPr/>
                <p:nvPr/>
              </p:nvGrpSpPr>
              <p:grpSpPr>
                <a:xfrm>
                  <a:off x="2823" y="1243"/>
                  <a:ext cx="718" cy="626"/>
                  <a:chOff x="2823" y="1243"/>
                  <a:chExt cx="718" cy="626"/>
                </a:xfrm>
              </p:grpSpPr>
              <p:sp>
                <p:nvSpPr>
                  <p:cNvPr id="20021" name="Freeform 121"/>
                  <p:cNvSpPr/>
                  <p:nvPr/>
                </p:nvSpPr>
                <p:spPr>
                  <a:xfrm>
                    <a:off x="2823" y="1345"/>
                    <a:ext cx="145" cy="257"/>
                  </a:xfrm>
                  <a:custGeom>
                    <a:avLst/>
                    <a:gdLst/>
                    <a:ahLst/>
                    <a:cxnLst>
                      <a:cxn ang="0">
                        <a:pos x="1" y="0"/>
                      </a:cxn>
                      <a:cxn ang="0">
                        <a:pos x="0" y="1"/>
                      </a:cxn>
                      <a:cxn ang="0">
                        <a:pos x="1" y="1"/>
                      </a:cxn>
                      <a:cxn ang="0">
                        <a:pos x="1" y="1"/>
                      </a:cxn>
                      <a:cxn ang="0">
                        <a:pos x="1" y="0"/>
                      </a:cxn>
                    </a:cxnLst>
                    <a:pathLst>
                      <a:path w="289" h="514">
                        <a:moveTo>
                          <a:pt x="102" y="0"/>
                        </a:moveTo>
                        <a:lnTo>
                          <a:pt x="0" y="272"/>
                        </a:lnTo>
                        <a:lnTo>
                          <a:pt x="187" y="514"/>
                        </a:lnTo>
                        <a:lnTo>
                          <a:pt x="289" y="236"/>
                        </a:lnTo>
                        <a:lnTo>
                          <a:pt x="102"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20022" name="Group 122"/>
                  <p:cNvGrpSpPr/>
                  <p:nvPr/>
                </p:nvGrpSpPr>
                <p:grpSpPr>
                  <a:xfrm>
                    <a:off x="2830" y="1243"/>
                    <a:ext cx="711" cy="626"/>
                    <a:chOff x="2830" y="1243"/>
                    <a:chExt cx="711" cy="626"/>
                  </a:xfrm>
                </p:grpSpPr>
                <p:sp>
                  <p:nvSpPr>
                    <p:cNvPr id="20023" name="Freeform 123"/>
                    <p:cNvSpPr/>
                    <p:nvPr/>
                  </p:nvSpPr>
                  <p:spPr>
                    <a:xfrm>
                      <a:off x="2830" y="1540"/>
                      <a:ext cx="711" cy="329"/>
                    </a:xfrm>
                    <a:custGeom>
                      <a:avLst/>
                      <a:gdLst/>
                      <a:ahLst/>
                      <a:cxnLst>
                        <a:cxn ang="0">
                          <a:pos x="1" y="0"/>
                        </a:cxn>
                        <a:cxn ang="0">
                          <a:pos x="0" y="0"/>
                        </a:cxn>
                        <a:cxn ang="0">
                          <a:pos x="1" y="0"/>
                        </a:cxn>
                        <a:cxn ang="0">
                          <a:pos x="1" y="0"/>
                        </a:cxn>
                        <a:cxn ang="0">
                          <a:pos x="1" y="0"/>
                        </a:cxn>
                        <a:cxn ang="0">
                          <a:pos x="1" y="0"/>
                        </a:cxn>
                        <a:cxn ang="0">
                          <a:pos x="1" y="0"/>
                        </a:cxn>
                        <a:cxn ang="0">
                          <a:pos x="1" y="0"/>
                        </a:cxn>
                        <a:cxn ang="0">
                          <a:pos x="1" y="0"/>
                        </a:cxn>
                        <a:cxn ang="0">
                          <a:pos x="1" y="0"/>
                        </a:cxn>
                        <a:cxn ang="0">
                          <a:pos x="1" y="0"/>
                        </a:cxn>
                      </a:cxnLst>
                      <a:pathLst>
                        <a:path w="1422" h="659">
                          <a:moveTo>
                            <a:pt x="451" y="109"/>
                          </a:moveTo>
                          <a:lnTo>
                            <a:pt x="0" y="383"/>
                          </a:lnTo>
                          <a:lnTo>
                            <a:pt x="44" y="659"/>
                          </a:lnTo>
                          <a:lnTo>
                            <a:pt x="317" y="615"/>
                          </a:lnTo>
                          <a:lnTo>
                            <a:pt x="244" y="476"/>
                          </a:lnTo>
                          <a:lnTo>
                            <a:pt x="315" y="405"/>
                          </a:lnTo>
                          <a:lnTo>
                            <a:pt x="370" y="607"/>
                          </a:lnTo>
                          <a:lnTo>
                            <a:pt x="1422" y="436"/>
                          </a:lnTo>
                          <a:lnTo>
                            <a:pt x="1389" y="237"/>
                          </a:lnTo>
                          <a:lnTo>
                            <a:pt x="1080" y="0"/>
                          </a:lnTo>
                          <a:lnTo>
                            <a:pt x="451" y="109"/>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20024" name="Freeform 124"/>
                    <p:cNvSpPr/>
                    <p:nvPr/>
                  </p:nvSpPr>
                  <p:spPr>
                    <a:xfrm>
                      <a:off x="3421" y="1256"/>
                      <a:ext cx="100" cy="400"/>
                    </a:xfrm>
                    <a:custGeom>
                      <a:avLst/>
                      <a:gdLst/>
                      <a:ahLst/>
                      <a:cxnLst>
                        <a:cxn ang="0">
                          <a:pos x="0" y="0"/>
                        </a:cxn>
                        <a:cxn ang="0">
                          <a:pos x="0" y="1"/>
                        </a:cxn>
                        <a:cxn ang="0">
                          <a:pos x="0" y="1"/>
                        </a:cxn>
                        <a:cxn ang="0">
                          <a:pos x="0" y="1"/>
                        </a:cxn>
                        <a:cxn ang="0">
                          <a:pos x="0" y="0"/>
                        </a:cxn>
                      </a:cxnLst>
                      <a:pathLst>
                        <a:path w="202" h="799">
                          <a:moveTo>
                            <a:pt x="73" y="0"/>
                          </a:moveTo>
                          <a:lnTo>
                            <a:pt x="202" y="799"/>
                          </a:lnTo>
                          <a:lnTo>
                            <a:pt x="102" y="719"/>
                          </a:lnTo>
                          <a:lnTo>
                            <a:pt x="0" y="59"/>
                          </a:lnTo>
                          <a:lnTo>
                            <a:pt x="73"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20025" name="Freeform 125"/>
                    <p:cNvSpPr/>
                    <p:nvPr/>
                  </p:nvSpPr>
                  <p:spPr>
                    <a:xfrm>
                      <a:off x="3396" y="1322"/>
                      <a:ext cx="38" cy="69"/>
                    </a:xfrm>
                    <a:custGeom>
                      <a:avLst/>
                      <a:gdLst/>
                      <a:ahLst/>
                      <a:cxnLst>
                        <a:cxn ang="0">
                          <a:pos x="0" y="1"/>
                        </a:cxn>
                        <a:cxn ang="0">
                          <a:pos x="1" y="0"/>
                        </a:cxn>
                        <a:cxn ang="0">
                          <a:pos x="1" y="1"/>
                        </a:cxn>
                        <a:cxn ang="0">
                          <a:pos x="1" y="1"/>
                        </a:cxn>
                        <a:cxn ang="0">
                          <a:pos x="0" y="1"/>
                        </a:cxn>
                      </a:cxnLst>
                      <a:pathLst>
                        <a:path w="76" h="138">
                          <a:moveTo>
                            <a:pt x="0" y="10"/>
                          </a:moveTo>
                          <a:lnTo>
                            <a:pt x="57" y="0"/>
                          </a:lnTo>
                          <a:lnTo>
                            <a:pt x="76" y="130"/>
                          </a:lnTo>
                          <a:lnTo>
                            <a:pt x="19" y="138"/>
                          </a:lnTo>
                          <a:lnTo>
                            <a:pt x="0" y="1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20026" name="Freeform 126"/>
                    <p:cNvSpPr/>
                    <p:nvPr/>
                  </p:nvSpPr>
                  <p:spPr>
                    <a:xfrm>
                      <a:off x="3322" y="1268"/>
                      <a:ext cx="88" cy="181"/>
                    </a:xfrm>
                    <a:custGeom>
                      <a:avLst/>
                      <a:gdLst/>
                      <a:ahLst/>
                      <a:cxnLst>
                        <a:cxn ang="0">
                          <a:pos x="1" y="1"/>
                        </a:cxn>
                        <a:cxn ang="0">
                          <a:pos x="1" y="0"/>
                        </a:cxn>
                        <a:cxn ang="0">
                          <a:pos x="0" y="1"/>
                        </a:cxn>
                        <a:cxn ang="0">
                          <a:pos x="1" y="1"/>
                        </a:cxn>
                        <a:cxn ang="0">
                          <a:pos x="1" y="1"/>
                        </a:cxn>
                        <a:cxn ang="0">
                          <a:pos x="1" y="1"/>
                        </a:cxn>
                        <a:cxn ang="0">
                          <a:pos x="1" y="1"/>
                        </a:cxn>
                        <a:cxn ang="0">
                          <a:pos x="1" y="1"/>
                        </a:cxn>
                      </a:cxnLst>
                      <a:pathLst>
                        <a:path w="176" h="360">
                          <a:moveTo>
                            <a:pt x="143" y="104"/>
                          </a:moveTo>
                          <a:lnTo>
                            <a:pt x="129" y="0"/>
                          </a:lnTo>
                          <a:lnTo>
                            <a:pt x="0" y="162"/>
                          </a:lnTo>
                          <a:lnTo>
                            <a:pt x="14" y="247"/>
                          </a:lnTo>
                          <a:lnTo>
                            <a:pt x="176" y="360"/>
                          </a:lnTo>
                          <a:lnTo>
                            <a:pt x="160" y="247"/>
                          </a:lnTo>
                          <a:lnTo>
                            <a:pt x="64" y="195"/>
                          </a:lnTo>
                          <a:lnTo>
                            <a:pt x="143" y="10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27" name="Freeform 127"/>
                    <p:cNvSpPr/>
                    <p:nvPr/>
                  </p:nvSpPr>
                  <p:spPr>
                    <a:xfrm>
                      <a:off x="2958" y="1243"/>
                      <a:ext cx="372" cy="124"/>
                    </a:xfrm>
                    <a:custGeom>
                      <a:avLst/>
                      <a:gdLst/>
                      <a:ahLst/>
                      <a:cxnLst>
                        <a:cxn ang="0">
                          <a:pos x="0" y="1"/>
                        </a:cxn>
                        <a:cxn ang="0">
                          <a:pos x="1" y="0"/>
                        </a:cxn>
                        <a:cxn ang="0">
                          <a:pos x="1" y="1"/>
                        </a:cxn>
                        <a:cxn ang="0">
                          <a:pos x="1" y="1"/>
                        </a:cxn>
                        <a:cxn ang="0">
                          <a:pos x="1" y="1"/>
                        </a:cxn>
                        <a:cxn ang="0">
                          <a:pos x="1" y="1"/>
                        </a:cxn>
                        <a:cxn ang="0">
                          <a:pos x="1" y="1"/>
                        </a:cxn>
                        <a:cxn ang="0">
                          <a:pos x="0" y="1"/>
                        </a:cxn>
                      </a:cxnLst>
                      <a:pathLst>
                        <a:path w="743" h="248">
                          <a:moveTo>
                            <a:pt x="0" y="110"/>
                          </a:moveTo>
                          <a:lnTo>
                            <a:pt x="743" y="0"/>
                          </a:lnTo>
                          <a:lnTo>
                            <a:pt x="641" y="167"/>
                          </a:lnTo>
                          <a:lnTo>
                            <a:pt x="649" y="225"/>
                          </a:lnTo>
                          <a:lnTo>
                            <a:pt x="509" y="248"/>
                          </a:lnTo>
                          <a:lnTo>
                            <a:pt x="310" y="207"/>
                          </a:lnTo>
                          <a:lnTo>
                            <a:pt x="133" y="234"/>
                          </a:lnTo>
                          <a:lnTo>
                            <a:pt x="0" y="11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20028" name="Freeform 128"/>
                    <p:cNvSpPr/>
                    <p:nvPr/>
                  </p:nvSpPr>
                  <p:spPr>
                    <a:xfrm>
                      <a:off x="3001" y="1347"/>
                      <a:ext cx="395" cy="276"/>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Lst>
                      <a:pathLst>
                        <a:path w="789" h="553">
                          <a:moveTo>
                            <a:pt x="55" y="30"/>
                          </a:moveTo>
                          <a:lnTo>
                            <a:pt x="83" y="173"/>
                          </a:lnTo>
                          <a:lnTo>
                            <a:pt x="33" y="241"/>
                          </a:lnTo>
                          <a:lnTo>
                            <a:pt x="39" y="276"/>
                          </a:lnTo>
                          <a:lnTo>
                            <a:pt x="73" y="270"/>
                          </a:lnTo>
                          <a:lnTo>
                            <a:pt x="100" y="290"/>
                          </a:lnTo>
                          <a:lnTo>
                            <a:pt x="130" y="316"/>
                          </a:lnTo>
                          <a:lnTo>
                            <a:pt x="115" y="330"/>
                          </a:lnTo>
                          <a:lnTo>
                            <a:pt x="131" y="411"/>
                          </a:lnTo>
                          <a:lnTo>
                            <a:pt x="115" y="460"/>
                          </a:lnTo>
                          <a:lnTo>
                            <a:pt x="67" y="467"/>
                          </a:lnTo>
                          <a:lnTo>
                            <a:pt x="64" y="433"/>
                          </a:lnTo>
                          <a:lnTo>
                            <a:pt x="28" y="435"/>
                          </a:lnTo>
                          <a:lnTo>
                            <a:pt x="0" y="491"/>
                          </a:lnTo>
                          <a:lnTo>
                            <a:pt x="81" y="553"/>
                          </a:lnTo>
                          <a:lnTo>
                            <a:pt x="189" y="533"/>
                          </a:lnTo>
                          <a:lnTo>
                            <a:pt x="240" y="489"/>
                          </a:lnTo>
                          <a:lnTo>
                            <a:pt x="345" y="472"/>
                          </a:lnTo>
                          <a:lnTo>
                            <a:pt x="342" y="447"/>
                          </a:lnTo>
                          <a:lnTo>
                            <a:pt x="789" y="377"/>
                          </a:lnTo>
                          <a:lnTo>
                            <a:pt x="784" y="340"/>
                          </a:lnTo>
                          <a:lnTo>
                            <a:pt x="737" y="349"/>
                          </a:lnTo>
                          <a:lnTo>
                            <a:pt x="720" y="231"/>
                          </a:lnTo>
                          <a:lnTo>
                            <a:pt x="604" y="125"/>
                          </a:lnTo>
                          <a:lnTo>
                            <a:pt x="569" y="20"/>
                          </a:lnTo>
                          <a:lnTo>
                            <a:pt x="431" y="41"/>
                          </a:lnTo>
                          <a:lnTo>
                            <a:pt x="230" y="0"/>
                          </a:lnTo>
                          <a:lnTo>
                            <a:pt x="55" y="3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29" name="Freeform 129"/>
                    <p:cNvSpPr/>
                    <p:nvPr/>
                  </p:nvSpPr>
                  <p:spPr>
                    <a:xfrm>
                      <a:off x="2844" y="1692"/>
                      <a:ext cx="147" cy="160"/>
                    </a:xfrm>
                    <a:custGeom>
                      <a:avLst/>
                      <a:gdLst/>
                      <a:ahLst/>
                      <a:cxnLst>
                        <a:cxn ang="0">
                          <a:pos x="0" y="0"/>
                        </a:cxn>
                        <a:cxn ang="0">
                          <a:pos x="0" y="1"/>
                        </a:cxn>
                        <a:cxn ang="0">
                          <a:pos x="0" y="1"/>
                        </a:cxn>
                        <a:cxn ang="0">
                          <a:pos x="0" y="1"/>
                        </a:cxn>
                        <a:cxn ang="0">
                          <a:pos x="0" y="0"/>
                        </a:cxn>
                      </a:cxnLst>
                      <a:pathLst>
                        <a:path w="296" h="320">
                          <a:moveTo>
                            <a:pt x="233" y="0"/>
                          </a:moveTo>
                          <a:lnTo>
                            <a:pt x="0" y="201"/>
                          </a:lnTo>
                          <a:lnTo>
                            <a:pt x="17" y="320"/>
                          </a:lnTo>
                          <a:lnTo>
                            <a:pt x="296" y="59"/>
                          </a:lnTo>
                          <a:lnTo>
                            <a:pt x="233"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30" name="Freeform 130"/>
                    <p:cNvSpPr/>
                    <p:nvPr/>
                  </p:nvSpPr>
                  <p:spPr>
                    <a:xfrm>
                      <a:off x="2871" y="1804"/>
                      <a:ext cx="77" cy="57"/>
                    </a:xfrm>
                    <a:custGeom>
                      <a:avLst/>
                      <a:gdLst/>
                      <a:ahLst/>
                      <a:cxnLst>
                        <a:cxn ang="0">
                          <a:pos x="0" y="0"/>
                        </a:cxn>
                        <a:cxn ang="0">
                          <a:pos x="1" y="0"/>
                        </a:cxn>
                        <a:cxn ang="0">
                          <a:pos x="1" y="0"/>
                        </a:cxn>
                        <a:cxn ang="0">
                          <a:pos x="1" y="0"/>
                        </a:cxn>
                        <a:cxn ang="0">
                          <a:pos x="0" y="0"/>
                        </a:cxn>
                      </a:cxnLst>
                      <a:pathLst>
                        <a:path w="154" h="115">
                          <a:moveTo>
                            <a:pt x="0" y="61"/>
                          </a:moveTo>
                          <a:lnTo>
                            <a:pt x="65" y="0"/>
                          </a:lnTo>
                          <a:lnTo>
                            <a:pt x="154" y="95"/>
                          </a:lnTo>
                          <a:lnTo>
                            <a:pt x="51" y="115"/>
                          </a:lnTo>
                          <a:lnTo>
                            <a:pt x="0" y="61"/>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31" name="Freeform 131"/>
                    <p:cNvSpPr/>
                    <p:nvPr/>
                  </p:nvSpPr>
                  <p:spPr>
                    <a:xfrm>
                      <a:off x="2936" y="1654"/>
                      <a:ext cx="143" cy="181"/>
                    </a:xfrm>
                    <a:custGeom>
                      <a:avLst/>
                      <a:gdLst/>
                      <a:ahLst/>
                      <a:cxnLst>
                        <a:cxn ang="0">
                          <a:pos x="0" y="1"/>
                        </a:cxn>
                        <a:cxn ang="0">
                          <a:pos x="1" y="1"/>
                        </a:cxn>
                        <a:cxn ang="0">
                          <a:pos x="1" y="1"/>
                        </a:cxn>
                        <a:cxn ang="0">
                          <a:pos x="1" y="1"/>
                        </a:cxn>
                        <a:cxn ang="0">
                          <a:pos x="1" y="1"/>
                        </a:cxn>
                        <a:cxn ang="0">
                          <a:pos x="1" y="0"/>
                        </a:cxn>
                        <a:cxn ang="0">
                          <a:pos x="0" y="1"/>
                        </a:cxn>
                      </a:cxnLst>
                      <a:pathLst>
                        <a:path w="286" h="361">
                          <a:moveTo>
                            <a:pt x="0" y="32"/>
                          </a:moveTo>
                          <a:lnTo>
                            <a:pt x="146" y="154"/>
                          </a:lnTo>
                          <a:lnTo>
                            <a:pt x="236" y="361"/>
                          </a:lnTo>
                          <a:lnTo>
                            <a:pt x="286" y="355"/>
                          </a:lnTo>
                          <a:lnTo>
                            <a:pt x="196" y="122"/>
                          </a:lnTo>
                          <a:lnTo>
                            <a:pt x="57" y="0"/>
                          </a:lnTo>
                          <a:lnTo>
                            <a:pt x="0" y="3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32" name="Freeform 132"/>
                    <p:cNvSpPr/>
                    <p:nvPr/>
                  </p:nvSpPr>
                  <p:spPr>
                    <a:xfrm>
                      <a:off x="3381" y="1628"/>
                      <a:ext cx="111" cy="140"/>
                    </a:xfrm>
                    <a:custGeom>
                      <a:avLst/>
                      <a:gdLst/>
                      <a:ahLst/>
                      <a:cxnLst>
                        <a:cxn ang="0">
                          <a:pos x="0" y="1"/>
                        </a:cxn>
                        <a:cxn ang="0">
                          <a:pos x="1" y="0"/>
                        </a:cxn>
                        <a:cxn ang="0">
                          <a:pos x="1" y="1"/>
                        </a:cxn>
                        <a:cxn ang="0">
                          <a:pos x="1" y="1"/>
                        </a:cxn>
                        <a:cxn ang="0">
                          <a:pos x="1" y="1"/>
                        </a:cxn>
                        <a:cxn ang="0">
                          <a:pos x="1" y="1"/>
                        </a:cxn>
                        <a:cxn ang="0">
                          <a:pos x="0" y="1"/>
                        </a:cxn>
                      </a:cxnLst>
                      <a:pathLst>
                        <a:path w="222" h="280">
                          <a:moveTo>
                            <a:pt x="0" y="39"/>
                          </a:moveTo>
                          <a:lnTo>
                            <a:pt x="29" y="0"/>
                          </a:lnTo>
                          <a:lnTo>
                            <a:pt x="203" y="141"/>
                          </a:lnTo>
                          <a:lnTo>
                            <a:pt x="222" y="270"/>
                          </a:lnTo>
                          <a:lnTo>
                            <a:pt x="179" y="280"/>
                          </a:lnTo>
                          <a:lnTo>
                            <a:pt x="160" y="165"/>
                          </a:lnTo>
                          <a:lnTo>
                            <a:pt x="0" y="39"/>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33" name="Freeform 133"/>
                    <p:cNvSpPr/>
                    <p:nvPr/>
                  </p:nvSpPr>
                  <p:spPr>
                    <a:xfrm>
                      <a:off x="3355" y="1672"/>
                      <a:ext cx="83" cy="106"/>
                    </a:xfrm>
                    <a:custGeom>
                      <a:avLst/>
                      <a:gdLst/>
                      <a:ahLst/>
                      <a:cxnLst>
                        <a:cxn ang="0">
                          <a:pos x="1" y="0"/>
                        </a:cxn>
                        <a:cxn ang="0">
                          <a:pos x="1" y="0"/>
                        </a:cxn>
                        <a:cxn ang="0">
                          <a:pos x="1" y="0"/>
                        </a:cxn>
                        <a:cxn ang="0">
                          <a:pos x="1" y="0"/>
                        </a:cxn>
                        <a:cxn ang="0">
                          <a:pos x="1" y="0"/>
                        </a:cxn>
                        <a:cxn ang="0">
                          <a:pos x="0" y="0"/>
                        </a:cxn>
                        <a:cxn ang="0">
                          <a:pos x="1" y="0"/>
                        </a:cxn>
                      </a:cxnLst>
                      <a:pathLst>
                        <a:path w="166" h="213">
                          <a:moveTo>
                            <a:pt x="25" y="0"/>
                          </a:moveTo>
                          <a:lnTo>
                            <a:pt x="149" y="100"/>
                          </a:lnTo>
                          <a:lnTo>
                            <a:pt x="166" y="202"/>
                          </a:lnTo>
                          <a:lnTo>
                            <a:pt x="116" y="213"/>
                          </a:lnTo>
                          <a:lnTo>
                            <a:pt x="97" y="110"/>
                          </a:lnTo>
                          <a:lnTo>
                            <a:pt x="0" y="36"/>
                          </a:lnTo>
                          <a:lnTo>
                            <a:pt x="25"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34" name="Freeform 134"/>
                    <p:cNvSpPr/>
                    <p:nvPr/>
                  </p:nvSpPr>
                  <p:spPr>
                    <a:xfrm>
                      <a:off x="3126" y="1714"/>
                      <a:ext cx="133" cy="110"/>
                    </a:xfrm>
                    <a:custGeom>
                      <a:avLst/>
                      <a:gdLst/>
                      <a:ahLst/>
                      <a:cxnLst>
                        <a:cxn ang="0">
                          <a:pos x="0" y="1"/>
                        </a:cxn>
                        <a:cxn ang="0">
                          <a:pos x="0" y="1"/>
                        </a:cxn>
                        <a:cxn ang="0">
                          <a:pos x="0" y="1"/>
                        </a:cxn>
                        <a:cxn ang="0">
                          <a:pos x="0" y="0"/>
                        </a:cxn>
                        <a:cxn ang="0">
                          <a:pos x="0" y="1"/>
                        </a:cxn>
                        <a:cxn ang="0">
                          <a:pos x="0" y="1"/>
                        </a:cxn>
                        <a:cxn ang="0">
                          <a:pos x="0" y="1"/>
                        </a:cxn>
                      </a:cxnLst>
                      <a:pathLst>
                        <a:path w="267" h="220">
                          <a:moveTo>
                            <a:pt x="0" y="220"/>
                          </a:moveTo>
                          <a:lnTo>
                            <a:pt x="15" y="99"/>
                          </a:lnTo>
                          <a:lnTo>
                            <a:pt x="70" y="30"/>
                          </a:lnTo>
                          <a:lnTo>
                            <a:pt x="267" y="0"/>
                          </a:lnTo>
                          <a:lnTo>
                            <a:pt x="245" y="135"/>
                          </a:lnTo>
                          <a:lnTo>
                            <a:pt x="246" y="180"/>
                          </a:lnTo>
                          <a:lnTo>
                            <a:pt x="0" y="22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35" name="Freeform 135"/>
                    <p:cNvSpPr/>
                    <p:nvPr/>
                  </p:nvSpPr>
                  <p:spPr>
                    <a:xfrm>
                      <a:off x="3113" y="1682"/>
                      <a:ext cx="185" cy="137"/>
                    </a:xfrm>
                    <a:custGeom>
                      <a:avLst/>
                      <a:gdLst/>
                      <a:ahLst/>
                      <a:cxnLst>
                        <a:cxn ang="0">
                          <a:pos x="1" y="0"/>
                        </a:cxn>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Lst>
                      <a:pathLst>
                        <a:path w="370" h="275">
                          <a:moveTo>
                            <a:pt x="21" y="275"/>
                          </a:moveTo>
                          <a:lnTo>
                            <a:pt x="0" y="137"/>
                          </a:lnTo>
                          <a:lnTo>
                            <a:pt x="63" y="51"/>
                          </a:lnTo>
                          <a:lnTo>
                            <a:pt x="370" y="0"/>
                          </a:lnTo>
                          <a:lnTo>
                            <a:pt x="328" y="122"/>
                          </a:lnTo>
                          <a:lnTo>
                            <a:pt x="316" y="233"/>
                          </a:lnTo>
                          <a:lnTo>
                            <a:pt x="269" y="240"/>
                          </a:lnTo>
                          <a:lnTo>
                            <a:pt x="270" y="195"/>
                          </a:lnTo>
                          <a:lnTo>
                            <a:pt x="289" y="61"/>
                          </a:lnTo>
                          <a:lnTo>
                            <a:pt x="94" y="93"/>
                          </a:lnTo>
                          <a:lnTo>
                            <a:pt x="34" y="162"/>
                          </a:lnTo>
                          <a:lnTo>
                            <a:pt x="21" y="275"/>
                          </a:lnTo>
                          <a:close/>
                        </a:path>
                      </a:pathLst>
                    </a:custGeom>
                    <a:solidFill>
                      <a:srgbClr val="FAFD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36" name="Freeform 136"/>
                    <p:cNvSpPr/>
                    <p:nvPr/>
                  </p:nvSpPr>
                  <p:spPr>
                    <a:xfrm>
                      <a:off x="3106" y="1635"/>
                      <a:ext cx="251" cy="190"/>
                    </a:xfrm>
                    <a:custGeom>
                      <a:avLst/>
                      <a:gdLst/>
                      <a:ahLst/>
                      <a:cxnLst>
                        <a:cxn ang="0">
                          <a:pos x="1" y="1"/>
                        </a:cxn>
                        <a:cxn ang="0">
                          <a:pos x="1" y="1"/>
                        </a:cxn>
                        <a:cxn ang="0">
                          <a:pos x="1" y="0"/>
                        </a:cxn>
                        <a:cxn ang="0">
                          <a:pos x="1" y="1"/>
                        </a:cxn>
                        <a:cxn ang="0">
                          <a:pos x="0" y="1"/>
                        </a:cxn>
                        <a:cxn ang="0">
                          <a:pos x="1" y="1"/>
                        </a:cxn>
                        <a:cxn ang="0">
                          <a:pos x="1" y="1"/>
                        </a:cxn>
                        <a:cxn ang="0">
                          <a:pos x="1" y="1"/>
                        </a:cxn>
                        <a:cxn ang="0">
                          <a:pos x="1" y="1"/>
                        </a:cxn>
                        <a:cxn ang="0">
                          <a:pos x="1" y="1"/>
                        </a:cxn>
                        <a:cxn ang="0">
                          <a:pos x="1" y="1"/>
                        </a:cxn>
                        <a:cxn ang="0">
                          <a:pos x="1" y="1"/>
                        </a:cxn>
                      </a:cxnLst>
                      <a:pathLst>
                        <a:path w="502" h="379">
                          <a:moveTo>
                            <a:pt x="400" y="315"/>
                          </a:moveTo>
                          <a:lnTo>
                            <a:pt x="429" y="132"/>
                          </a:lnTo>
                          <a:lnTo>
                            <a:pt x="502" y="0"/>
                          </a:lnTo>
                          <a:lnTo>
                            <a:pt x="114" y="63"/>
                          </a:lnTo>
                          <a:lnTo>
                            <a:pt x="0" y="177"/>
                          </a:lnTo>
                          <a:lnTo>
                            <a:pt x="31" y="379"/>
                          </a:lnTo>
                          <a:lnTo>
                            <a:pt x="8" y="225"/>
                          </a:lnTo>
                          <a:lnTo>
                            <a:pt x="80" y="143"/>
                          </a:lnTo>
                          <a:lnTo>
                            <a:pt x="384" y="95"/>
                          </a:lnTo>
                          <a:lnTo>
                            <a:pt x="343" y="221"/>
                          </a:lnTo>
                          <a:lnTo>
                            <a:pt x="331" y="327"/>
                          </a:lnTo>
                          <a:lnTo>
                            <a:pt x="400" y="315"/>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37" name="Freeform 137"/>
                    <p:cNvSpPr/>
                    <p:nvPr/>
                  </p:nvSpPr>
                  <p:spPr>
                    <a:xfrm>
                      <a:off x="3102" y="1604"/>
                      <a:ext cx="303" cy="190"/>
                    </a:xfrm>
                    <a:custGeom>
                      <a:avLst/>
                      <a:gdLst/>
                      <a:ahLst/>
                      <a:cxnLst>
                        <a:cxn ang="0">
                          <a:pos x="1" y="1"/>
                        </a:cxn>
                        <a:cxn ang="0">
                          <a:pos x="0" y="1"/>
                        </a:cxn>
                        <a:cxn ang="0">
                          <a:pos x="1" y="1"/>
                        </a:cxn>
                        <a:cxn ang="0">
                          <a:pos x="1" y="0"/>
                        </a:cxn>
                        <a:cxn ang="0">
                          <a:pos x="1" y="1"/>
                        </a:cxn>
                        <a:cxn ang="0">
                          <a:pos x="1" y="1"/>
                        </a:cxn>
                        <a:cxn ang="0">
                          <a:pos x="1" y="1"/>
                        </a:cxn>
                        <a:cxn ang="0">
                          <a:pos x="1" y="1"/>
                        </a:cxn>
                        <a:cxn ang="0">
                          <a:pos x="1" y="1"/>
                        </a:cxn>
                        <a:cxn ang="0">
                          <a:pos x="1" y="1"/>
                        </a:cxn>
                        <a:cxn ang="0">
                          <a:pos x="1" y="1"/>
                        </a:cxn>
                      </a:cxnLst>
                      <a:pathLst>
                        <a:path w="605" h="380">
                          <a:moveTo>
                            <a:pt x="6" y="241"/>
                          </a:moveTo>
                          <a:lnTo>
                            <a:pt x="0" y="204"/>
                          </a:lnTo>
                          <a:lnTo>
                            <a:pt x="124" y="74"/>
                          </a:lnTo>
                          <a:lnTo>
                            <a:pt x="605" y="0"/>
                          </a:lnTo>
                          <a:lnTo>
                            <a:pt x="493" y="189"/>
                          </a:lnTo>
                          <a:lnTo>
                            <a:pt x="466" y="373"/>
                          </a:lnTo>
                          <a:lnTo>
                            <a:pt x="408" y="380"/>
                          </a:lnTo>
                          <a:lnTo>
                            <a:pt x="434" y="198"/>
                          </a:lnTo>
                          <a:lnTo>
                            <a:pt x="511" y="62"/>
                          </a:lnTo>
                          <a:lnTo>
                            <a:pt x="121" y="125"/>
                          </a:lnTo>
                          <a:lnTo>
                            <a:pt x="6" y="241"/>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38" name="Freeform 138"/>
                    <p:cNvSpPr/>
                    <p:nvPr/>
                  </p:nvSpPr>
                  <p:spPr>
                    <a:xfrm>
                      <a:off x="3173" y="1558"/>
                      <a:ext cx="78" cy="73"/>
                    </a:xfrm>
                    <a:custGeom>
                      <a:avLst/>
                      <a:gdLst/>
                      <a:ahLst/>
                      <a:cxnLst>
                        <a:cxn ang="0">
                          <a:pos x="0" y="1"/>
                        </a:cxn>
                        <a:cxn ang="0">
                          <a:pos x="1" y="1"/>
                        </a:cxn>
                        <a:cxn ang="0">
                          <a:pos x="1" y="1"/>
                        </a:cxn>
                        <a:cxn ang="0">
                          <a:pos x="1" y="1"/>
                        </a:cxn>
                        <a:cxn ang="0">
                          <a:pos x="1" y="1"/>
                        </a:cxn>
                        <a:cxn ang="0">
                          <a:pos x="1" y="0"/>
                        </a:cxn>
                        <a:cxn ang="0">
                          <a:pos x="0" y="1"/>
                        </a:cxn>
                      </a:cxnLst>
                      <a:pathLst>
                        <a:path w="155" h="145">
                          <a:moveTo>
                            <a:pt x="0" y="12"/>
                          </a:moveTo>
                          <a:lnTo>
                            <a:pt x="12" y="85"/>
                          </a:lnTo>
                          <a:lnTo>
                            <a:pt x="144" y="65"/>
                          </a:lnTo>
                          <a:lnTo>
                            <a:pt x="155" y="134"/>
                          </a:lnTo>
                          <a:lnTo>
                            <a:pt x="90" y="145"/>
                          </a:lnTo>
                          <a:lnTo>
                            <a:pt x="69" y="0"/>
                          </a:lnTo>
                          <a:lnTo>
                            <a:pt x="0" y="1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39" name="Freeform 139"/>
                    <p:cNvSpPr/>
                    <p:nvPr/>
                  </p:nvSpPr>
                  <p:spPr>
                    <a:xfrm>
                      <a:off x="3208" y="1554"/>
                      <a:ext cx="78" cy="70"/>
                    </a:xfrm>
                    <a:custGeom>
                      <a:avLst/>
                      <a:gdLst/>
                      <a:ahLst/>
                      <a:cxnLst>
                        <a:cxn ang="0">
                          <a:pos x="0" y="0"/>
                        </a:cxn>
                        <a:cxn ang="0">
                          <a:pos x="1" y="0"/>
                        </a:cxn>
                        <a:cxn ang="0">
                          <a:pos x="1" y="0"/>
                        </a:cxn>
                        <a:cxn ang="0">
                          <a:pos x="1" y="0"/>
                        </a:cxn>
                        <a:cxn ang="0">
                          <a:pos x="1" y="0"/>
                        </a:cxn>
                        <a:cxn ang="0">
                          <a:pos x="1" y="0"/>
                        </a:cxn>
                        <a:cxn ang="0">
                          <a:pos x="0" y="0"/>
                        </a:cxn>
                      </a:cxnLst>
                      <a:pathLst>
                        <a:path w="155" h="142">
                          <a:moveTo>
                            <a:pt x="0" y="11"/>
                          </a:moveTo>
                          <a:lnTo>
                            <a:pt x="11" y="83"/>
                          </a:lnTo>
                          <a:lnTo>
                            <a:pt x="147" y="63"/>
                          </a:lnTo>
                          <a:lnTo>
                            <a:pt x="155" y="133"/>
                          </a:lnTo>
                          <a:lnTo>
                            <a:pt x="92" y="142"/>
                          </a:lnTo>
                          <a:lnTo>
                            <a:pt x="70" y="0"/>
                          </a:lnTo>
                          <a:lnTo>
                            <a:pt x="0" y="11"/>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40" name="Freeform 140"/>
                    <p:cNvSpPr/>
                    <p:nvPr/>
                  </p:nvSpPr>
                  <p:spPr>
                    <a:xfrm>
                      <a:off x="3242" y="1547"/>
                      <a:ext cx="77" cy="73"/>
                    </a:xfrm>
                    <a:custGeom>
                      <a:avLst/>
                      <a:gdLst/>
                      <a:ahLst/>
                      <a:cxnLst>
                        <a:cxn ang="0">
                          <a:pos x="0" y="1"/>
                        </a:cxn>
                        <a:cxn ang="0">
                          <a:pos x="1" y="1"/>
                        </a:cxn>
                        <a:cxn ang="0">
                          <a:pos x="1" y="1"/>
                        </a:cxn>
                        <a:cxn ang="0">
                          <a:pos x="1" y="1"/>
                        </a:cxn>
                        <a:cxn ang="0">
                          <a:pos x="1" y="1"/>
                        </a:cxn>
                        <a:cxn ang="0">
                          <a:pos x="1" y="0"/>
                        </a:cxn>
                        <a:cxn ang="0">
                          <a:pos x="0" y="1"/>
                        </a:cxn>
                      </a:cxnLst>
                      <a:pathLst>
                        <a:path w="153" h="145">
                          <a:moveTo>
                            <a:pt x="0" y="11"/>
                          </a:moveTo>
                          <a:lnTo>
                            <a:pt x="11" y="85"/>
                          </a:lnTo>
                          <a:lnTo>
                            <a:pt x="145" y="63"/>
                          </a:lnTo>
                          <a:lnTo>
                            <a:pt x="153" y="134"/>
                          </a:lnTo>
                          <a:lnTo>
                            <a:pt x="89" y="145"/>
                          </a:lnTo>
                          <a:lnTo>
                            <a:pt x="67" y="0"/>
                          </a:lnTo>
                          <a:lnTo>
                            <a:pt x="0" y="11"/>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41" name="Freeform 141"/>
                    <p:cNvSpPr/>
                    <p:nvPr/>
                  </p:nvSpPr>
                  <p:spPr>
                    <a:xfrm>
                      <a:off x="3278" y="1540"/>
                      <a:ext cx="77" cy="73"/>
                    </a:xfrm>
                    <a:custGeom>
                      <a:avLst/>
                      <a:gdLst/>
                      <a:ahLst/>
                      <a:cxnLst>
                        <a:cxn ang="0">
                          <a:pos x="0" y="0"/>
                        </a:cxn>
                        <a:cxn ang="0">
                          <a:pos x="1" y="0"/>
                        </a:cxn>
                        <a:cxn ang="0">
                          <a:pos x="1" y="0"/>
                        </a:cxn>
                        <a:cxn ang="0">
                          <a:pos x="1" y="0"/>
                        </a:cxn>
                        <a:cxn ang="0">
                          <a:pos x="1" y="0"/>
                        </a:cxn>
                        <a:cxn ang="0">
                          <a:pos x="1" y="0"/>
                        </a:cxn>
                        <a:cxn ang="0">
                          <a:pos x="0" y="0"/>
                        </a:cxn>
                      </a:cxnLst>
                      <a:pathLst>
                        <a:path w="154" h="147">
                          <a:moveTo>
                            <a:pt x="0" y="14"/>
                          </a:moveTo>
                          <a:lnTo>
                            <a:pt x="11" y="87"/>
                          </a:lnTo>
                          <a:lnTo>
                            <a:pt x="144" y="66"/>
                          </a:lnTo>
                          <a:lnTo>
                            <a:pt x="154" y="136"/>
                          </a:lnTo>
                          <a:lnTo>
                            <a:pt x="89" y="147"/>
                          </a:lnTo>
                          <a:lnTo>
                            <a:pt x="67" y="0"/>
                          </a:lnTo>
                          <a:lnTo>
                            <a:pt x="0" y="14"/>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42" name="Freeform 142"/>
                    <p:cNvSpPr/>
                    <p:nvPr/>
                  </p:nvSpPr>
                  <p:spPr>
                    <a:xfrm>
                      <a:off x="3314" y="1536"/>
                      <a:ext cx="77" cy="72"/>
                    </a:xfrm>
                    <a:custGeom>
                      <a:avLst/>
                      <a:gdLst/>
                      <a:ahLst/>
                      <a:cxnLst>
                        <a:cxn ang="0">
                          <a:pos x="0" y="1"/>
                        </a:cxn>
                        <a:cxn ang="0">
                          <a:pos x="0" y="1"/>
                        </a:cxn>
                        <a:cxn ang="0">
                          <a:pos x="0" y="1"/>
                        </a:cxn>
                        <a:cxn ang="0">
                          <a:pos x="0" y="1"/>
                        </a:cxn>
                        <a:cxn ang="0">
                          <a:pos x="0" y="1"/>
                        </a:cxn>
                        <a:cxn ang="0">
                          <a:pos x="0" y="0"/>
                        </a:cxn>
                        <a:cxn ang="0">
                          <a:pos x="0" y="1"/>
                        </a:cxn>
                      </a:cxnLst>
                      <a:pathLst>
                        <a:path w="156" h="144">
                          <a:moveTo>
                            <a:pt x="0" y="10"/>
                          </a:moveTo>
                          <a:lnTo>
                            <a:pt x="14" y="84"/>
                          </a:lnTo>
                          <a:lnTo>
                            <a:pt x="145" y="65"/>
                          </a:lnTo>
                          <a:lnTo>
                            <a:pt x="156" y="133"/>
                          </a:lnTo>
                          <a:lnTo>
                            <a:pt x="92" y="144"/>
                          </a:lnTo>
                          <a:lnTo>
                            <a:pt x="70" y="0"/>
                          </a:lnTo>
                          <a:lnTo>
                            <a:pt x="0" y="1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43" name="Freeform 143"/>
                    <p:cNvSpPr/>
                    <p:nvPr/>
                  </p:nvSpPr>
                  <p:spPr>
                    <a:xfrm>
                      <a:off x="3347" y="1531"/>
                      <a:ext cx="77" cy="72"/>
                    </a:xfrm>
                    <a:custGeom>
                      <a:avLst/>
                      <a:gdLst/>
                      <a:ahLst/>
                      <a:cxnLst>
                        <a:cxn ang="0">
                          <a:pos x="0" y="1"/>
                        </a:cxn>
                        <a:cxn ang="0">
                          <a:pos x="0" y="1"/>
                        </a:cxn>
                        <a:cxn ang="0">
                          <a:pos x="0" y="1"/>
                        </a:cxn>
                        <a:cxn ang="0">
                          <a:pos x="0" y="1"/>
                        </a:cxn>
                        <a:cxn ang="0">
                          <a:pos x="0" y="1"/>
                        </a:cxn>
                        <a:cxn ang="0">
                          <a:pos x="0" y="0"/>
                        </a:cxn>
                        <a:cxn ang="0">
                          <a:pos x="0" y="1"/>
                        </a:cxn>
                      </a:cxnLst>
                      <a:pathLst>
                        <a:path w="156" h="144">
                          <a:moveTo>
                            <a:pt x="0" y="10"/>
                          </a:moveTo>
                          <a:lnTo>
                            <a:pt x="11" y="84"/>
                          </a:lnTo>
                          <a:lnTo>
                            <a:pt x="145" y="64"/>
                          </a:lnTo>
                          <a:lnTo>
                            <a:pt x="156" y="134"/>
                          </a:lnTo>
                          <a:lnTo>
                            <a:pt x="92" y="144"/>
                          </a:lnTo>
                          <a:lnTo>
                            <a:pt x="70" y="0"/>
                          </a:lnTo>
                          <a:lnTo>
                            <a:pt x="0" y="1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44" name="Freeform 144"/>
                    <p:cNvSpPr/>
                    <p:nvPr/>
                  </p:nvSpPr>
                  <p:spPr>
                    <a:xfrm>
                      <a:off x="3379" y="1525"/>
                      <a:ext cx="78" cy="73"/>
                    </a:xfrm>
                    <a:custGeom>
                      <a:avLst/>
                      <a:gdLst/>
                      <a:ahLst/>
                      <a:cxnLst>
                        <a:cxn ang="0">
                          <a:pos x="0" y="1"/>
                        </a:cxn>
                        <a:cxn ang="0">
                          <a:pos x="1" y="1"/>
                        </a:cxn>
                        <a:cxn ang="0">
                          <a:pos x="1" y="1"/>
                        </a:cxn>
                        <a:cxn ang="0">
                          <a:pos x="1" y="1"/>
                        </a:cxn>
                        <a:cxn ang="0">
                          <a:pos x="1" y="1"/>
                        </a:cxn>
                        <a:cxn ang="0">
                          <a:pos x="1" y="0"/>
                        </a:cxn>
                        <a:cxn ang="0">
                          <a:pos x="0" y="1"/>
                        </a:cxn>
                      </a:cxnLst>
                      <a:pathLst>
                        <a:path w="155" h="145">
                          <a:moveTo>
                            <a:pt x="0" y="12"/>
                          </a:moveTo>
                          <a:lnTo>
                            <a:pt x="11" y="85"/>
                          </a:lnTo>
                          <a:lnTo>
                            <a:pt x="144" y="65"/>
                          </a:lnTo>
                          <a:lnTo>
                            <a:pt x="155" y="134"/>
                          </a:lnTo>
                          <a:lnTo>
                            <a:pt x="89" y="145"/>
                          </a:lnTo>
                          <a:lnTo>
                            <a:pt x="70" y="0"/>
                          </a:lnTo>
                          <a:lnTo>
                            <a:pt x="0" y="1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45" name="Freeform 145"/>
                    <p:cNvSpPr/>
                    <p:nvPr/>
                  </p:nvSpPr>
                  <p:spPr>
                    <a:xfrm>
                      <a:off x="2988" y="1615"/>
                      <a:ext cx="135" cy="215"/>
                    </a:xfrm>
                    <a:custGeom>
                      <a:avLst/>
                      <a:gdLst/>
                      <a:ahLst/>
                      <a:cxnLst>
                        <a:cxn ang="0">
                          <a:pos x="0" y="1"/>
                        </a:cxn>
                        <a:cxn ang="0">
                          <a:pos x="0" y="1"/>
                        </a:cxn>
                        <a:cxn ang="0">
                          <a:pos x="0" y="1"/>
                        </a:cxn>
                        <a:cxn ang="0">
                          <a:pos x="0" y="1"/>
                        </a:cxn>
                        <a:cxn ang="0">
                          <a:pos x="0" y="1"/>
                        </a:cxn>
                        <a:cxn ang="0">
                          <a:pos x="0" y="0"/>
                        </a:cxn>
                        <a:cxn ang="0">
                          <a:pos x="0" y="1"/>
                        </a:cxn>
                      </a:cxnLst>
                      <a:pathLst>
                        <a:path w="271" h="430">
                          <a:moveTo>
                            <a:pt x="0" y="42"/>
                          </a:moveTo>
                          <a:lnTo>
                            <a:pt x="140" y="167"/>
                          </a:lnTo>
                          <a:lnTo>
                            <a:pt x="224" y="430"/>
                          </a:lnTo>
                          <a:lnTo>
                            <a:pt x="271" y="417"/>
                          </a:lnTo>
                          <a:lnTo>
                            <a:pt x="216" y="149"/>
                          </a:lnTo>
                          <a:lnTo>
                            <a:pt x="77" y="0"/>
                          </a:lnTo>
                          <a:lnTo>
                            <a:pt x="0" y="4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46" name="Freeform 146"/>
                    <p:cNvSpPr/>
                    <p:nvPr/>
                  </p:nvSpPr>
                  <p:spPr>
                    <a:xfrm>
                      <a:off x="2998" y="1316"/>
                      <a:ext cx="283" cy="34"/>
                    </a:xfrm>
                    <a:custGeom>
                      <a:avLst/>
                      <a:gdLst/>
                      <a:ahLst/>
                      <a:cxnLst>
                        <a:cxn ang="0">
                          <a:pos x="0" y="0"/>
                        </a:cxn>
                        <a:cxn ang="0">
                          <a:pos x="1" y="0"/>
                        </a:cxn>
                        <a:cxn ang="0">
                          <a:pos x="1" y="0"/>
                        </a:cxn>
                        <a:cxn ang="0">
                          <a:pos x="1" y="0"/>
                        </a:cxn>
                        <a:cxn ang="0">
                          <a:pos x="1" y="0"/>
                        </a:cxn>
                        <a:cxn ang="0">
                          <a:pos x="1" y="0"/>
                        </a:cxn>
                        <a:cxn ang="0">
                          <a:pos x="1" y="0"/>
                        </a:cxn>
                        <a:cxn ang="0">
                          <a:pos x="1" y="0"/>
                        </a:cxn>
                        <a:cxn ang="0">
                          <a:pos x="0" y="0"/>
                        </a:cxn>
                      </a:cxnLst>
                      <a:pathLst>
                        <a:path w="566" h="69">
                          <a:moveTo>
                            <a:pt x="0" y="36"/>
                          </a:moveTo>
                          <a:lnTo>
                            <a:pt x="250" y="0"/>
                          </a:lnTo>
                          <a:lnTo>
                            <a:pt x="430" y="40"/>
                          </a:lnTo>
                          <a:lnTo>
                            <a:pt x="559" y="20"/>
                          </a:lnTo>
                          <a:lnTo>
                            <a:pt x="566" y="49"/>
                          </a:lnTo>
                          <a:lnTo>
                            <a:pt x="436" y="69"/>
                          </a:lnTo>
                          <a:lnTo>
                            <a:pt x="248" y="27"/>
                          </a:lnTo>
                          <a:lnTo>
                            <a:pt x="28" y="61"/>
                          </a:lnTo>
                          <a:lnTo>
                            <a:pt x="0" y="36"/>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47" name="Freeform 147"/>
                    <p:cNvSpPr/>
                    <p:nvPr/>
                  </p:nvSpPr>
                  <p:spPr>
                    <a:xfrm>
                      <a:off x="3264" y="1359"/>
                      <a:ext cx="98" cy="182"/>
                    </a:xfrm>
                    <a:custGeom>
                      <a:avLst/>
                      <a:gdLst/>
                      <a:ahLst/>
                      <a:cxnLst>
                        <a:cxn ang="0">
                          <a:pos x="0" y="0"/>
                        </a:cxn>
                        <a:cxn ang="0">
                          <a:pos x="0" y="1"/>
                        </a:cxn>
                        <a:cxn ang="0">
                          <a:pos x="0" y="1"/>
                        </a:cxn>
                        <a:cxn ang="0">
                          <a:pos x="0" y="1"/>
                        </a:cxn>
                        <a:cxn ang="0">
                          <a:pos x="0" y="1"/>
                        </a:cxn>
                        <a:cxn ang="0">
                          <a:pos x="0" y="1"/>
                        </a:cxn>
                        <a:cxn ang="0">
                          <a:pos x="0" y="1"/>
                        </a:cxn>
                        <a:cxn ang="0">
                          <a:pos x="0" y="1"/>
                        </a:cxn>
                        <a:cxn ang="0">
                          <a:pos x="0" y="0"/>
                        </a:cxn>
                      </a:cxnLst>
                      <a:pathLst>
                        <a:path w="197" h="363">
                          <a:moveTo>
                            <a:pt x="37" y="0"/>
                          </a:moveTo>
                          <a:lnTo>
                            <a:pt x="58" y="118"/>
                          </a:lnTo>
                          <a:lnTo>
                            <a:pt x="180" y="229"/>
                          </a:lnTo>
                          <a:lnTo>
                            <a:pt x="197" y="350"/>
                          </a:lnTo>
                          <a:lnTo>
                            <a:pt x="164" y="363"/>
                          </a:lnTo>
                          <a:lnTo>
                            <a:pt x="147" y="239"/>
                          </a:lnTo>
                          <a:lnTo>
                            <a:pt x="22" y="124"/>
                          </a:lnTo>
                          <a:lnTo>
                            <a:pt x="0" y="8"/>
                          </a:lnTo>
                          <a:lnTo>
                            <a:pt x="37" y="0"/>
                          </a:lnTo>
                          <a:close/>
                        </a:path>
                      </a:pathLst>
                    </a:custGeom>
                    <a:solidFill>
                      <a:srgbClr val="000000">
                        <a:alpha val="100000"/>
                      </a:srgbClr>
                    </a:solidFill>
                    <a:ln w="9525">
                      <a:noFill/>
                    </a:ln>
                  </p:spPr>
                  <p:txBody>
                    <a:bodyPr/>
                    <a:p>
                      <a:endParaRPr lang="zh-CN" altLang="en-US"/>
                    </a:p>
                  </p:txBody>
                </p:sp>
                <p:sp>
                  <p:nvSpPr>
                    <p:cNvPr id="20048" name="Freeform 148"/>
                    <p:cNvSpPr/>
                    <p:nvPr/>
                  </p:nvSpPr>
                  <p:spPr>
                    <a:xfrm>
                      <a:off x="3224" y="1365"/>
                      <a:ext cx="97" cy="182"/>
                    </a:xfrm>
                    <a:custGeom>
                      <a:avLst/>
                      <a:gdLst/>
                      <a:ahLst/>
                      <a:cxnLst>
                        <a:cxn ang="0">
                          <a:pos x="1" y="0"/>
                        </a:cxn>
                        <a:cxn ang="0">
                          <a:pos x="1" y="1"/>
                        </a:cxn>
                        <a:cxn ang="0">
                          <a:pos x="1" y="1"/>
                        </a:cxn>
                        <a:cxn ang="0">
                          <a:pos x="1" y="1"/>
                        </a:cxn>
                        <a:cxn ang="0">
                          <a:pos x="1" y="1"/>
                        </a:cxn>
                        <a:cxn ang="0">
                          <a:pos x="1" y="1"/>
                        </a:cxn>
                        <a:cxn ang="0">
                          <a:pos x="1" y="1"/>
                        </a:cxn>
                        <a:cxn ang="0">
                          <a:pos x="0" y="1"/>
                        </a:cxn>
                        <a:cxn ang="0">
                          <a:pos x="1" y="0"/>
                        </a:cxn>
                      </a:cxnLst>
                      <a:pathLst>
                        <a:path w="194" h="364">
                          <a:moveTo>
                            <a:pt x="41" y="0"/>
                          </a:moveTo>
                          <a:lnTo>
                            <a:pt x="59" y="124"/>
                          </a:lnTo>
                          <a:lnTo>
                            <a:pt x="177" y="237"/>
                          </a:lnTo>
                          <a:lnTo>
                            <a:pt x="194" y="352"/>
                          </a:lnTo>
                          <a:lnTo>
                            <a:pt x="149" y="364"/>
                          </a:lnTo>
                          <a:lnTo>
                            <a:pt x="136" y="244"/>
                          </a:lnTo>
                          <a:lnTo>
                            <a:pt x="19" y="131"/>
                          </a:lnTo>
                          <a:lnTo>
                            <a:pt x="0" y="2"/>
                          </a:lnTo>
                          <a:lnTo>
                            <a:pt x="41" y="0"/>
                          </a:lnTo>
                          <a:close/>
                        </a:path>
                      </a:pathLst>
                    </a:custGeom>
                    <a:solidFill>
                      <a:srgbClr val="000000">
                        <a:alpha val="100000"/>
                      </a:srgbClr>
                    </a:solidFill>
                    <a:ln w="9525">
                      <a:noFill/>
                    </a:ln>
                  </p:spPr>
                  <p:txBody>
                    <a:bodyPr/>
                    <a:p>
                      <a:endParaRPr lang="zh-CN" altLang="en-US"/>
                    </a:p>
                  </p:txBody>
                </p:sp>
                <p:sp>
                  <p:nvSpPr>
                    <p:cNvPr id="20049" name="Freeform 149"/>
                    <p:cNvSpPr/>
                    <p:nvPr/>
                  </p:nvSpPr>
                  <p:spPr>
                    <a:xfrm>
                      <a:off x="3179" y="1361"/>
                      <a:ext cx="99" cy="190"/>
                    </a:xfrm>
                    <a:custGeom>
                      <a:avLst/>
                      <a:gdLst/>
                      <a:ahLst/>
                      <a:cxnLst>
                        <a:cxn ang="0">
                          <a:pos x="1" y="1"/>
                        </a:cxn>
                        <a:cxn ang="0">
                          <a:pos x="1" y="1"/>
                        </a:cxn>
                        <a:cxn ang="0">
                          <a:pos x="1" y="1"/>
                        </a:cxn>
                        <a:cxn ang="0">
                          <a:pos x="1" y="1"/>
                        </a:cxn>
                        <a:cxn ang="0">
                          <a:pos x="1" y="1"/>
                        </a:cxn>
                        <a:cxn ang="0">
                          <a:pos x="1" y="1"/>
                        </a:cxn>
                        <a:cxn ang="0">
                          <a:pos x="1" y="1"/>
                        </a:cxn>
                        <a:cxn ang="0">
                          <a:pos x="0" y="0"/>
                        </a:cxn>
                        <a:cxn ang="0">
                          <a:pos x="1" y="1"/>
                        </a:cxn>
                      </a:cxnLst>
                      <a:pathLst>
                        <a:path w="196" h="380">
                          <a:moveTo>
                            <a:pt x="44" y="13"/>
                          </a:moveTo>
                          <a:lnTo>
                            <a:pt x="60" y="142"/>
                          </a:lnTo>
                          <a:lnTo>
                            <a:pt x="179" y="264"/>
                          </a:lnTo>
                          <a:lnTo>
                            <a:pt x="196" y="378"/>
                          </a:lnTo>
                          <a:lnTo>
                            <a:pt x="160" y="380"/>
                          </a:lnTo>
                          <a:lnTo>
                            <a:pt x="145" y="274"/>
                          </a:lnTo>
                          <a:lnTo>
                            <a:pt x="21" y="148"/>
                          </a:lnTo>
                          <a:lnTo>
                            <a:pt x="0" y="0"/>
                          </a:lnTo>
                          <a:lnTo>
                            <a:pt x="44" y="13"/>
                          </a:lnTo>
                          <a:close/>
                        </a:path>
                      </a:pathLst>
                    </a:custGeom>
                    <a:solidFill>
                      <a:srgbClr val="000000">
                        <a:alpha val="100000"/>
                      </a:srgbClr>
                    </a:solidFill>
                    <a:ln w="9525">
                      <a:noFill/>
                    </a:ln>
                  </p:spPr>
                  <p:txBody>
                    <a:bodyPr/>
                    <a:p>
                      <a:endParaRPr lang="zh-CN" altLang="en-US"/>
                    </a:p>
                  </p:txBody>
                </p:sp>
                <p:sp>
                  <p:nvSpPr>
                    <p:cNvPr id="20050" name="Freeform 150"/>
                    <p:cNvSpPr/>
                    <p:nvPr/>
                  </p:nvSpPr>
                  <p:spPr>
                    <a:xfrm>
                      <a:off x="3049" y="1468"/>
                      <a:ext cx="77" cy="6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156" h="136">
                          <a:moveTo>
                            <a:pt x="0" y="44"/>
                          </a:moveTo>
                          <a:lnTo>
                            <a:pt x="113" y="92"/>
                          </a:lnTo>
                          <a:lnTo>
                            <a:pt x="143" y="64"/>
                          </a:lnTo>
                          <a:lnTo>
                            <a:pt x="156" y="0"/>
                          </a:lnTo>
                          <a:lnTo>
                            <a:pt x="120" y="51"/>
                          </a:lnTo>
                          <a:lnTo>
                            <a:pt x="63" y="130"/>
                          </a:lnTo>
                          <a:lnTo>
                            <a:pt x="24" y="136"/>
                          </a:lnTo>
                          <a:lnTo>
                            <a:pt x="53" y="92"/>
                          </a:lnTo>
                          <a:lnTo>
                            <a:pt x="0" y="44"/>
                          </a:lnTo>
                          <a:close/>
                        </a:path>
                      </a:pathLst>
                    </a:custGeom>
                    <a:solidFill>
                      <a:srgbClr val="000000">
                        <a:alpha val="100000"/>
                      </a:srgbClr>
                    </a:solidFill>
                    <a:ln w="9525">
                      <a:noFill/>
                    </a:ln>
                  </p:spPr>
                  <p:txBody>
                    <a:bodyPr/>
                    <a:p>
                      <a:endParaRPr lang="zh-CN" altLang="en-US"/>
                    </a:p>
                  </p:txBody>
                </p:sp>
                <p:sp>
                  <p:nvSpPr>
                    <p:cNvPr id="20051" name="Freeform 151"/>
                    <p:cNvSpPr/>
                    <p:nvPr/>
                  </p:nvSpPr>
                  <p:spPr>
                    <a:xfrm>
                      <a:off x="3137" y="1353"/>
                      <a:ext cx="102" cy="209"/>
                    </a:xfrm>
                    <a:custGeom>
                      <a:avLst/>
                      <a:gdLst/>
                      <a:ahLst/>
                      <a:cxnLst>
                        <a:cxn ang="0">
                          <a:pos x="1" y="1"/>
                        </a:cxn>
                        <a:cxn ang="0">
                          <a:pos x="1" y="1"/>
                        </a:cxn>
                        <a:cxn ang="0">
                          <a:pos x="1" y="1"/>
                        </a:cxn>
                        <a:cxn ang="0">
                          <a:pos x="1" y="1"/>
                        </a:cxn>
                        <a:cxn ang="0">
                          <a:pos x="1" y="1"/>
                        </a:cxn>
                        <a:cxn ang="0">
                          <a:pos x="1" y="1"/>
                        </a:cxn>
                        <a:cxn ang="0">
                          <a:pos x="1" y="1"/>
                        </a:cxn>
                        <a:cxn ang="0">
                          <a:pos x="0" y="0"/>
                        </a:cxn>
                        <a:cxn ang="0">
                          <a:pos x="1" y="1"/>
                        </a:cxn>
                      </a:cxnLst>
                      <a:pathLst>
                        <a:path w="204" h="418">
                          <a:moveTo>
                            <a:pt x="39" y="10"/>
                          </a:moveTo>
                          <a:lnTo>
                            <a:pt x="63" y="174"/>
                          </a:lnTo>
                          <a:lnTo>
                            <a:pt x="187" y="295"/>
                          </a:lnTo>
                          <a:lnTo>
                            <a:pt x="204" y="408"/>
                          </a:lnTo>
                          <a:lnTo>
                            <a:pt x="170" y="418"/>
                          </a:lnTo>
                          <a:lnTo>
                            <a:pt x="153" y="308"/>
                          </a:lnTo>
                          <a:lnTo>
                            <a:pt x="30" y="186"/>
                          </a:lnTo>
                          <a:lnTo>
                            <a:pt x="0" y="0"/>
                          </a:lnTo>
                          <a:lnTo>
                            <a:pt x="39" y="10"/>
                          </a:lnTo>
                          <a:close/>
                        </a:path>
                      </a:pathLst>
                    </a:custGeom>
                    <a:solidFill>
                      <a:srgbClr val="000000">
                        <a:alpha val="100000"/>
                      </a:srgbClr>
                    </a:solidFill>
                    <a:ln w="9525">
                      <a:noFill/>
                    </a:ln>
                  </p:spPr>
                  <p:txBody>
                    <a:bodyPr/>
                    <a:p>
                      <a:endParaRPr lang="zh-CN" altLang="en-US"/>
                    </a:p>
                  </p:txBody>
                </p:sp>
                <p:sp>
                  <p:nvSpPr>
                    <p:cNvPr id="20052" name="Freeform 152"/>
                    <p:cNvSpPr/>
                    <p:nvPr/>
                  </p:nvSpPr>
                  <p:spPr>
                    <a:xfrm>
                      <a:off x="3047" y="1401"/>
                      <a:ext cx="51" cy="34"/>
                    </a:xfrm>
                    <a:custGeom>
                      <a:avLst/>
                      <a:gdLst/>
                      <a:ahLst/>
                      <a:cxnLst>
                        <a:cxn ang="0">
                          <a:pos x="0" y="0"/>
                        </a:cxn>
                        <a:cxn ang="0">
                          <a:pos x="1" y="1"/>
                        </a:cxn>
                        <a:cxn ang="0">
                          <a:pos x="0" y="1"/>
                        </a:cxn>
                        <a:cxn ang="0">
                          <a:pos x="1" y="1"/>
                        </a:cxn>
                        <a:cxn ang="0">
                          <a:pos x="0" y="0"/>
                        </a:cxn>
                      </a:cxnLst>
                      <a:pathLst>
                        <a:path w="100" h="67">
                          <a:moveTo>
                            <a:pt x="0" y="0"/>
                          </a:moveTo>
                          <a:lnTo>
                            <a:pt x="100" y="52"/>
                          </a:lnTo>
                          <a:lnTo>
                            <a:pt x="0" y="67"/>
                          </a:lnTo>
                          <a:lnTo>
                            <a:pt x="31" y="43"/>
                          </a:lnTo>
                          <a:lnTo>
                            <a:pt x="0"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grpSp>
            </p:grpSp>
            <p:grpSp>
              <p:nvGrpSpPr>
                <p:cNvPr id="19988" name="Group 153"/>
                <p:cNvGrpSpPr/>
                <p:nvPr/>
              </p:nvGrpSpPr>
              <p:grpSpPr>
                <a:xfrm>
                  <a:off x="2851" y="1756"/>
                  <a:ext cx="718" cy="633"/>
                  <a:chOff x="2851" y="1756"/>
                  <a:chExt cx="718" cy="633"/>
                </a:xfrm>
              </p:grpSpPr>
              <p:grpSp>
                <p:nvGrpSpPr>
                  <p:cNvPr id="19989" name="Group 154"/>
                  <p:cNvGrpSpPr/>
                  <p:nvPr/>
                </p:nvGrpSpPr>
                <p:grpSpPr>
                  <a:xfrm>
                    <a:off x="2851" y="1756"/>
                    <a:ext cx="710" cy="633"/>
                    <a:chOff x="2851" y="1756"/>
                    <a:chExt cx="710" cy="633"/>
                  </a:xfrm>
                </p:grpSpPr>
                <p:sp>
                  <p:nvSpPr>
                    <p:cNvPr id="19991" name="Freeform 155"/>
                    <p:cNvSpPr/>
                    <p:nvPr/>
                  </p:nvSpPr>
                  <p:spPr>
                    <a:xfrm>
                      <a:off x="2851" y="1756"/>
                      <a:ext cx="710" cy="329"/>
                    </a:xfrm>
                    <a:custGeom>
                      <a:avLst/>
                      <a:gdLst/>
                      <a:ahLst/>
                      <a:cxnLst>
                        <a:cxn ang="0">
                          <a:pos x="1" y="1"/>
                        </a:cxn>
                        <a:cxn ang="0">
                          <a:pos x="1" y="1"/>
                        </a:cxn>
                        <a:cxn ang="0">
                          <a:pos x="1" y="0"/>
                        </a:cxn>
                        <a:cxn ang="0">
                          <a:pos x="1" y="1"/>
                        </a:cxn>
                        <a:cxn ang="0">
                          <a:pos x="1" y="1"/>
                        </a:cxn>
                        <a:cxn ang="0">
                          <a:pos x="1" y="1"/>
                        </a:cxn>
                        <a:cxn ang="0">
                          <a:pos x="1" y="1"/>
                        </a:cxn>
                        <a:cxn ang="0">
                          <a:pos x="0" y="1"/>
                        </a:cxn>
                        <a:cxn ang="0">
                          <a:pos x="1" y="1"/>
                        </a:cxn>
                        <a:cxn ang="0">
                          <a:pos x="1" y="1"/>
                        </a:cxn>
                        <a:cxn ang="0">
                          <a:pos x="1" y="1"/>
                        </a:cxn>
                      </a:cxnLst>
                      <a:pathLst>
                        <a:path w="1420" h="658">
                          <a:moveTo>
                            <a:pt x="971" y="549"/>
                          </a:moveTo>
                          <a:lnTo>
                            <a:pt x="1420" y="276"/>
                          </a:lnTo>
                          <a:lnTo>
                            <a:pt x="1376" y="0"/>
                          </a:lnTo>
                          <a:lnTo>
                            <a:pt x="1104" y="44"/>
                          </a:lnTo>
                          <a:lnTo>
                            <a:pt x="1177" y="183"/>
                          </a:lnTo>
                          <a:lnTo>
                            <a:pt x="1105" y="254"/>
                          </a:lnTo>
                          <a:lnTo>
                            <a:pt x="1051" y="51"/>
                          </a:lnTo>
                          <a:lnTo>
                            <a:pt x="0" y="222"/>
                          </a:lnTo>
                          <a:lnTo>
                            <a:pt x="33" y="421"/>
                          </a:lnTo>
                          <a:lnTo>
                            <a:pt x="342" y="658"/>
                          </a:lnTo>
                          <a:lnTo>
                            <a:pt x="971" y="549"/>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992" name="Freeform 156"/>
                    <p:cNvSpPr/>
                    <p:nvPr/>
                  </p:nvSpPr>
                  <p:spPr>
                    <a:xfrm>
                      <a:off x="2870" y="1971"/>
                      <a:ext cx="101" cy="398"/>
                    </a:xfrm>
                    <a:custGeom>
                      <a:avLst/>
                      <a:gdLst/>
                      <a:ahLst/>
                      <a:cxnLst>
                        <a:cxn ang="0">
                          <a:pos x="1" y="1"/>
                        </a:cxn>
                        <a:cxn ang="0">
                          <a:pos x="0" y="0"/>
                        </a:cxn>
                        <a:cxn ang="0">
                          <a:pos x="1" y="1"/>
                        </a:cxn>
                        <a:cxn ang="0">
                          <a:pos x="1" y="1"/>
                        </a:cxn>
                        <a:cxn ang="0">
                          <a:pos x="1" y="1"/>
                        </a:cxn>
                      </a:cxnLst>
                      <a:pathLst>
                        <a:path w="200" h="795">
                          <a:moveTo>
                            <a:pt x="128" y="795"/>
                          </a:moveTo>
                          <a:lnTo>
                            <a:pt x="0" y="0"/>
                          </a:lnTo>
                          <a:lnTo>
                            <a:pt x="100" y="77"/>
                          </a:lnTo>
                          <a:lnTo>
                            <a:pt x="200" y="736"/>
                          </a:lnTo>
                          <a:lnTo>
                            <a:pt x="128" y="795"/>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993" name="Freeform 157"/>
                    <p:cNvSpPr/>
                    <p:nvPr/>
                  </p:nvSpPr>
                  <p:spPr>
                    <a:xfrm>
                      <a:off x="2957" y="2234"/>
                      <a:ext cx="38" cy="69"/>
                    </a:xfrm>
                    <a:custGeom>
                      <a:avLst/>
                      <a:gdLst/>
                      <a:ahLst/>
                      <a:cxnLst>
                        <a:cxn ang="0">
                          <a:pos x="1" y="1"/>
                        </a:cxn>
                        <a:cxn ang="0">
                          <a:pos x="1" y="1"/>
                        </a:cxn>
                        <a:cxn ang="0">
                          <a:pos x="0" y="1"/>
                        </a:cxn>
                        <a:cxn ang="0">
                          <a:pos x="1" y="0"/>
                        </a:cxn>
                        <a:cxn ang="0">
                          <a:pos x="1" y="1"/>
                        </a:cxn>
                      </a:cxnLst>
                      <a:pathLst>
                        <a:path w="76" h="138">
                          <a:moveTo>
                            <a:pt x="76" y="128"/>
                          </a:moveTo>
                          <a:lnTo>
                            <a:pt x="20" y="138"/>
                          </a:lnTo>
                          <a:lnTo>
                            <a:pt x="0" y="9"/>
                          </a:lnTo>
                          <a:lnTo>
                            <a:pt x="58" y="0"/>
                          </a:lnTo>
                          <a:lnTo>
                            <a:pt x="76" y="128"/>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994" name="Freeform 158"/>
                    <p:cNvSpPr/>
                    <p:nvPr/>
                  </p:nvSpPr>
                  <p:spPr>
                    <a:xfrm>
                      <a:off x="2982" y="2177"/>
                      <a:ext cx="87" cy="180"/>
                    </a:xfrm>
                    <a:custGeom>
                      <a:avLst/>
                      <a:gdLst/>
                      <a:ahLst/>
                      <a:cxnLst>
                        <a:cxn ang="0">
                          <a:pos x="0" y="1"/>
                        </a:cxn>
                        <a:cxn ang="0">
                          <a:pos x="0" y="1"/>
                        </a:cxn>
                        <a:cxn ang="0">
                          <a:pos x="0" y="1"/>
                        </a:cxn>
                        <a:cxn ang="0">
                          <a:pos x="0" y="1"/>
                        </a:cxn>
                        <a:cxn ang="0">
                          <a:pos x="0" y="0"/>
                        </a:cxn>
                        <a:cxn ang="0">
                          <a:pos x="0" y="1"/>
                        </a:cxn>
                        <a:cxn ang="0">
                          <a:pos x="0" y="1"/>
                        </a:cxn>
                        <a:cxn ang="0">
                          <a:pos x="0" y="1"/>
                        </a:cxn>
                      </a:cxnLst>
                      <a:pathLst>
                        <a:path w="175" h="360">
                          <a:moveTo>
                            <a:pt x="33" y="257"/>
                          </a:moveTo>
                          <a:lnTo>
                            <a:pt x="48" y="360"/>
                          </a:lnTo>
                          <a:lnTo>
                            <a:pt x="175" y="198"/>
                          </a:lnTo>
                          <a:lnTo>
                            <a:pt x="162" y="114"/>
                          </a:lnTo>
                          <a:lnTo>
                            <a:pt x="0" y="0"/>
                          </a:lnTo>
                          <a:lnTo>
                            <a:pt x="16" y="114"/>
                          </a:lnTo>
                          <a:lnTo>
                            <a:pt x="113" y="165"/>
                          </a:lnTo>
                          <a:lnTo>
                            <a:pt x="33" y="257"/>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95" name="Freeform 159"/>
                    <p:cNvSpPr/>
                    <p:nvPr/>
                  </p:nvSpPr>
                  <p:spPr>
                    <a:xfrm>
                      <a:off x="3049" y="2258"/>
                      <a:ext cx="396" cy="131"/>
                    </a:xfrm>
                    <a:custGeom>
                      <a:avLst/>
                      <a:gdLst/>
                      <a:ahLst/>
                      <a:cxnLst>
                        <a:cxn ang="0">
                          <a:pos x="1" y="1"/>
                        </a:cxn>
                        <a:cxn ang="0">
                          <a:pos x="0" y="1"/>
                        </a:cxn>
                        <a:cxn ang="0">
                          <a:pos x="1" y="1"/>
                        </a:cxn>
                        <a:cxn ang="0">
                          <a:pos x="1" y="1"/>
                        </a:cxn>
                        <a:cxn ang="0">
                          <a:pos x="1" y="0"/>
                        </a:cxn>
                        <a:cxn ang="0">
                          <a:pos x="1" y="1"/>
                        </a:cxn>
                        <a:cxn ang="0">
                          <a:pos x="1" y="1"/>
                        </a:cxn>
                        <a:cxn ang="0">
                          <a:pos x="1" y="1"/>
                        </a:cxn>
                      </a:cxnLst>
                      <a:pathLst>
                        <a:path w="791" h="262">
                          <a:moveTo>
                            <a:pt x="791" y="158"/>
                          </a:moveTo>
                          <a:lnTo>
                            <a:pt x="0" y="262"/>
                          </a:lnTo>
                          <a:lnTo>
                            <a:pt x="127" y="81"/>
                          </a:lnTo>
                          <a:lnTo>
                            <a:pt x="118" y="23"/>
                          </a:lnTo>
                          <a:lnTo>
                            <a:pt x="257" y="0"/>
                          </a:lnTo>
                          <a:lnTo>
                            <a:pt x="456" y="40"/>
                          </a:lnTo>
                          <a:lnTo>
                            <a:pt x="634" y="13"/>
                          </a:lnTo>
                          <a:lnTo>
                            <a:pt x="791" y="158"/>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996" name="Freeform 160"/>
                    <p:cNvSpPr/>
                    <p:nvPr/>
                  </p:nvSpPr>
                  <p:spPr>
                    <a:xfrm>
                      <a:off x="2996" y="2002"/>
                      <a:ext cx="395" cy="276"/>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Lst>
                      <a:pathLst>
                        <a:path w="789" h="552">
                          <a:moveTo>
                            <a:pt x="734" y="523"/>
                          </a:moveTo>
                          <a:lnTo>
                            <a:pt x="706" y="380"/>
                          </a:lnTo>
                          <a:lnTo>
                            <a:pt x="756" y="311"/>
                          </a:lnTo>
                          <a:lnTo>
                            <a:pt x="750" y="276"/>
                          </a:lnTo>
                          <a:lnTo>
                            <a:pt x="716" y="282"/>
                          </a:lnTo>
                          <a:lnTo>
                            <a:pt x="689" y="262"/>
                          </a:lnTo>
                          <a:lnTo>
                            <a:pt x="660" y="237"/>
                          </a:lnTo>
                          <a:lnTo>
                            <a:pt x="675" y="222"/>
                          </a:lnTo>
                          <a:lnTo>
                            <a:pt x="659" y="141"/>
                          </a:lnTo>
                          <a:lnTo>
                            <a:pt x="675" y="93"/>
                          </a:lnTo>
                          <a:lnTo>
                            <a:pt x="722" y="85"/>
                          </a:lnTo>
                          <a:lnTo>
                            <a:pt x="726" y="120"/>
                          </a:lnTo>
                          <a:lnTo>
                            <a:pt x="761" y="117"/>
                          </a:lnTo>
                          <a:lnTo>
                            <a:pt x="789" y="61"/>
                          </a:lnTo>
                          <a:lnTo>
                            <a:pt x="709" y="0"/>
                          </a:lnTo>
                          <a:lnTo>
                            <a:pt x="600" y="19"/>
                          </a:lnTo>
                          <a:lnTo>
                            <a:pt x="550" y="63"/>
                          </a:lnTo>
                          <a:lnTo>
                            <a:pt x="445" y="80"/>
                          </a:lnTo>
                          <a:lnTo>
                            <a:pt x="447" y="105"/>
                          </a:lnTo>
                          <a:lnTo>
                            <a:pt x="0" y="176"/>
                          </a:lnTo>
                          <a:lnTo>
                            <a:pt x="5" y="212"/>
                          </a:lnTo>
                          <a:lnTo>
                            <a:pt x="53" y="204"/>
                          </a:lnTo>
                          <a:lnTo>
                            <a:pt x="70" y="321"/>
                          </a:lnTo>
                          <a:lnTo>
                            <a:pt x="186" y="427"/>
                          </a:lnTo>
                          <a:lnTo>
                            <a:pt x="220" y="532"/>
                          </a:lnTo>
                          <a:lnTo>
                            <a:pt x="358" y="512"/>
                          </a:lnTo>
                          <a:lnTo>
                            <a:pt x="560" y="552"/>
                          </a:lnTo>
                          <a:lnTo>
                            <a:pt x="734" y="523"/>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97" name="Freeform 161"/>
                    <p:cNvSpPr/>
                    <p:nvPr/>
                  </p:nvSpPr>
                  <p:spPr>
                    <a:xfrm>
                      <a:off x="3400" y="1773"/>
                      <a:ext cx="148" cy="161"/>
                    </a:xfrm>
                    <a:custGeom>
                      <a:avLst/>
                      <a:gdLst/>
                      <a:ahLst/>
                      <a:cxnLst>
                        <a:cxn ang="0">
                          <a:pos x="1" y="1"/>
                        </a:cxn>
                        <a:cxn ang="0">
                          <a:pos x="1" y="1"/>
                        </a:cxn>
                        <a:cxn ang="0">
                          <a:pos x="1" y="0"/>
                        </a:cxn>
                        <a:cxn ang="0">
                          <a:pos x="0" y="1"/>
                        </a:cxn>
                        <a:cxn ang="0">
                          <a:pos x="1" y="1"/>
                        </a:cxn>
                      </a:cxnLst>
                      <a:pathLst>
                        <a:path w="296" h="320">
                          <a:moveTo>
                            <a:pt x="63" y="320"/>
                          </a:moveTo>
                          <a:lnTo>
                            <a:pt x="296" y="120"/>
                          </a:lnTo>
                          <a:lnTo>
                            <a:pt x="279" y="0"/>
                          </a:lnTo>
                          <a:lnTo>
                            <a:pt x="0" y="261"/>
                          </a:lnTo>
                          <a:lnTo>
                            <a:pt x="63" y="32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98" name="Freeform 162"/>
                    <p:cNvSpPr/>
                    <p:nvPr/>
                  </p:nvSpPr>
                  <p:spPr>
                    <a:xfrm>
                      <a:off x="3444" y="1764"/>
                      <a:ext cx="76" cy="57"/>
                    </a:xfrm>
                    <a:custGeom>
                      <a:avLst/>
                      <a:gdLst/>
                      <a:ahLst/>
                      <a:cxnLst>
                        <a:cxn ang="0">
                          <a:pos x="1" y="0"/>
                        </a:cxn>
                        <a:cxn ang="0">
                          <a:pos x="1" y="0"/>
                        </a:cxn>
                        <a:cxn ang="0">
                          <a:pos x="0" y="0"/>
                        </a:cxn>
                        <a:cxn ang="0">
                          <a:pos x="1" y="0"/>
                        </a:cxn>
                        <a:cxn ang="0">
                          <a:pos x="1" y="0"/>
                        </a:cxn>
                      </a:cxnLst>
                      <a:pathLst>
                        <a:path w="151" h="115">
                          <a:moveTo>
                            <a:pt x="151" y="54"/>
                          </a:moveTo>
                          <a:lnTo>
                            <a:pt x="88" y="115"/>
                          </a:lnTo>
                          <a:lnTo>
                            <a:pt x="0" y="20"/>
                          </a:lnTo>
                          <a:lnTo>
                            <a:pt x="101" y="0"/>
                          </a:lnTo>
                          <a:lnTo>
                            <a:pt x="151" y="5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99" name="Freeform 163"/>
                    <p:cNvSpPr/>
                    <p:nvPr/>
                  </p:nvSpPr>
                  <p:spPr>
                    <a:xfrm>
                      <a:off x="3314" y="1790"/>
                      <a:ext cx="142" cy="181"/>
                    </a:xfrm>
                    <a:custGeom>
                      <a:avLst/>
                      <a:gdLst/>
                      <a:ahLst/>
                      <a:cxnLst>
                        <a:cxn ang="0">
                          <a:pos x="0" y="1"/>
                        </a:cxn>
                        <a:cxn ang="0">
                          <a:pos x="0" y="1"/>
                        </a:cxn>
                        <a:cxn ang="0">
                          <a:pos x="0" y="0"/>
                        </a:cxn>
                        <a:cxn ang="0">
                          <a:pos x="0" y="1"/>
                        </a:cxn>
                        <a:cxn ang="0">
                          <a:pos x="0" y="1"/>
                        </a:cxn>
                        <a:cxn ang="0">
                          <a:pos x="0" y="1"/>
                        </a:cxn>
                        <a:cxn ang="0">
                          <a:pos x="0" y="1"/>
                        </a:cxn>
                      </a:cxnLst>
                      <a:pathLst>
                        <a:path w="285" h="362">
                          <a:moveTo>
                            <a:pt x="285" y="330"/>
                          </a:moveTo>
                          <a:lnTo>
                            <a:pt x="140" y="208"/>
                          </a:lnTo>
                          <a:lnTo>
                            <a:pt x="51" y="0"/>
                          </a:lnTo>
                          <a:lnTo>
                            <a:pt x="0" y="6"/>
                          </a:lnTo>
                          <a:lnTo>
                            <a:pt x="91" y="239"/>
                          </a:lnTo>
                          <a:lnTo>
                            <a:pt x="229" y="362"/>
                          </a:lnTo>
                          <a:lnTo>
                            <a:pt x="285" y="33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00" name="Freeform 164"/>
                    <p:cNvSpPr/>
                    <p:nvPr/>
                  </p:nvSpPr>
                  <p:spPr>
                    <a:xfrm>
                      <a:off x="2900" y="1857"/>
                      <a:ext cx="111" cy="140"/>
                    </a:xfrm>
                    <a:custGeom>
                      <a:avLst/>
                      <a:gdLst/>
                      <a:ahLst/>
                      <a:cxnLst>
                        <a:cxn ang="0">
                          <a:pos x="0" y="1"/>
                        </a:cxn>
                        <a:cxn ang="0">
                          <a:pos x="0" y="1"/>
                        </a:cxn>
                        <a:cxn ang="0">
                          <a:pos x="0" y="1"/>
                        </a:cxn>
                        <a:cxn ang="0">
                          <a:pos x="0" y="1"/>
                        </a:cxn>
                        <a:cxn ang="0">
                          <a:pos x="0" y="0"/>
                        </a:cxn>
                        <a:cxn ang="0">
                          <a:pos x="0" y="1"/>
                        </a:cxn>
                        <a:cxn ang="0">
                          <a:pos x="0" y="1"/>
                        </a:cxn>
                      </a:cxnLst>
                      <a:pathLst>
                        <a:path w="223" h="280">
                          <a:moveTo>
                            <a:pt x="223" y="241"/>
                          </a:moveTo>
                          <a:lnTo>
                            <a:pt x="193" y="280"/>
                          </a:lnTo>
                          <a:lnTo>
                            <a:pt x="20" y="140"/>
                          </a:lnTo>
                          <a:lnTo>
                            <a:pt x="0" y="10"/>
                          </a:lnTo>
                          <a:lnTo>
                            <a:pt x="43" y="0"/>
                          </a:lnTo>
                          <a:lnTo>
                            <a:pt x="63" y="115"/>
                          </a:lnTo>
                          <a:lnTo>
                            <a:pt x="223" y="241"/>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01" name="Freeform 165"/>
                    <p:cNvSpPr/>
                    <p:nvPr/>
                  </p:nvSpPr>
                  <p:spPr>
                    <a:xfrm>
                      <a:off x="2953" y="1847"/>
                      <a:ext cx="84" cy="106"/>
                    </a:xfrm>
                    <a:custGeom>
                      <a:avLst/>
                      <a:gdLst/>
                      <a:ahLst/>
                      <a:cxnLst>
                        <a:cxn ang="0">
                          <a:pos x="1" y="1"/>
                        </a:cxn>
                        <a:cxn ang="0">
                          <a:pos x="1" y="1"/>
                        </a:cxn>
                        <a:cxn ang="0">
                          <a:pos x="0" y="1"/>
                        </a:cxn>
                        <a:cxn ang="0">
                          <a:pos x="1" y="0"/>
                        </a:cxn>
                        <a:cxn ang="0">
                          <a:pos x="1" y="1"/>
                        </a:cxn>
                        <a:cxn ang="0">
                          <a:pos x="1" y="1"/>
                        </a:cxn>
                        <a:cxn ang="0">
                          <a:pos x="1" y="1"/>
                        </a:cxn>
                      </a:cxnLst>
                      <a:pathLst>
                        <a:path w="166" h="212">
                          <a:moveTo>
                            <a:pt x="142" y="212"/>
                          </a:moveTo>
                          <a:lnTo>
                            <a:pt x="17" y="112"/>
                          </a:lnTo>
                          <a:lnTo>
                            <a:pt x="0" y="11"/>
                          </a:lnTo>
                          <a:lnTo>
                            <a:pt x="50" y="0"/>
                          </a:lnTo>
                          <a:lnTo>
                            <a:pt x="70" y="102"/>
                          </a:lnTo>
                          <a:lnTo>
                            <a:pt x="166" y="177"/>
                          </a:lnTo>
                          <a:lnTo>
                            <a:pt x="142" y="21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02" name="Freeform 166"/>
                    <p:cNvSpPr/>
                    <p:nvPr/>
                  </p:nvSpPr>
                  <p:spPr>
                    <a:xfrm>
                      <a:off x="3133" y="1802"/>
                      <a:ext cx="133" cy="110"/>
                    </a:xfrm>
                    <a:custGeom>
                      <a:avLst/>
                      <a:gdLst/>
                      <a:ahLst/>
                      <a:cxnLst>
                        <a:cxn ang="0">
                          <a:pos x="1" y="0"/>
                        </a:cxn>
                        <a:cxn ang="0">
                          <a:pos x="1" y="1"/>
                        </a:cxn>
                        <a:cxn ang="0">
                          <a:pos x="1" y="1"/>
                        </a:cxn>
                        <a:cxn ang="0">
                          <a:pos x="0" y="1"/>
                        </a:cxn>
                        <a:cxn ang="0">
                          <a:pos x="1" y="1"/>
                        </a:cxn>
                        <a:cxn ang="0">
                          <a:pos x="1" y="1"/>
                        </a:cxn>
                        <a:cxn ang="0">
                          <a:pos x="1" y="0"/>
                        </a:cxn>
                      </a:cxnLst>
                      <a:pathLst>
                        <a:path w="265" h="220">
                          <a:moveTo>
                            <a:pt x="265" y="0"/>
                          </a:moveTo>
                          <a:lnTo>
                            <a:pt x="250" y="121"/>
                          </a:lnTo>
                          <a:lnTo>
                            <a:pt x="195" y="191"/>
                          </a:lnTo>
                          <a:lnTo>
                            <a:pt x="0" y="220"/>
                          </a:lnTo>
                          <a:lnTo>
                            <a:pt x="22" y="86"/>
                          </a:lnTo>
                          <a:lnTo>
                            <a:pt x="21" y="40"/>
                          </a:lnTo>
                          <a:lnTo>
                            <a:pt x="265"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03" name="Freeform 167"/>
                    <p:cNvSpPr/>
                    <p:nvPr/>
                  </p:nvSpPr>
                  <p:spPr>
                    <a:xfrm>
                      <a:off x="3093" y="1806"/>
                      <a:ext cx="186" cy="13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373" h="275">
                          <a:moveTo>
                            <a:pt x="352" y="0"/>
                          </a:moveTo>
                          <a:lnTo>
                            <a:pt x="373" y="138"/>
                          </a:lnTo>
                          <a:lnTo>
                            <a:pt x="308" y="223"/>
                          </a:lnTo>
                          <a:lnTo>
                            <a:pt x="0" y="275"/>
                          </a:lnTo>
                          <a:lnTo>
                            <a:pt x="42" y="152"/>
                          </a:lnTo>
                          <a:lnTo>
                            <a:pt x="54" y="41"/>
                          </a:lnTo>
                          <a:lnTo>
                            <a:pt x="102" y="34"/>
                          </a:lnTo>
                          <a:lnTo>
                            <a:pt x="101" y="79"/>
                          </a:lnTo>
                          <a:lnTo>
                            <a:pt x="81" y="213"/>
                          </a:lnTo>
                          <a:lnTo>
                            <a:pt x="279" y="182"/>
                          </a:lnTo>
                          <a:lnTo>
                            <a:pt x="339" y="112"/>
                          </a:lnTo>
                          <a:lnTo>
                            <a:pt x="352" y="0"/>
                          </a:lnTo>
                          <a:close/>
                        </a:path>
                      </a:pathLst>
                    </a:custGeom>
                    <a:solidFill>
                      <a:srgbClr val="FAFD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04" name="Freeform 168"/>
                    <p:cNvSpPr/>
                    <p:nvPr/>
                  </p:nvSpPr>
                  <p:spPr>
                    <a:xfrm>
                      <a:off x="3035" y="1800"/>
                      <a:ext cx="250" cy="190"/>
                    </a:xfrm>
                    <a:custGeom>
                      <a:avLst/>
                      <a:gdLst/>
                      <a:ahLst/>
                      <a:cxnLst>
                        <a:cxn ang="0">
                          <a:pos x="0" y="1"/>
                        </a:cxn>
                        <a:cxn ang="0">
                          <a:pos x="0" y="1"/>
                        </a:cxn>
                        <a:cxn ang="0">
                          <a:pos x="0" y="1"/>
                        </a:cxn>
                        <a:cxn ang="0">
                          <a:pos x="0" y="1"/>
                        </a:cxn>
                        <a:cxn ang="0">
                          <a:pos x="0" y="1"/>
                        </a:cxn>
                        <a:cxn ang="0">
                          <a:pos x="0" y="0"/>
                        </a:cxn>
                        <a:cxn ang="0">
                          <a:pos x="0" y="1"/>
                        </a:cxn>
                        <a:cxn ang="0">
                          <a:pos x="0" y="1"/>
                        </a:cxn>
                        <a:cxn ang="0">
                          <a:pos x="0" y="1"/>
                        </a:cxn>
                        <a:cxn ang="0">
                          <a:pos x="0" y="1"/>
                        </a:cxn>
                        <a:cxn ang="0">
                          <a:pos x="0" y="1"/>
                        </a:cxn>
                        <a:cxn ang="0">
                          <a:pos x="0" y="1"/>
                        </a:cxn>
                      </a:cxnLst>
                      <a:pathLst>
                        <a:path w="501" h="378">
                          <a:moveTo>
                            <a:pt x="103" y="63"/>
                          </a:moveTo>
                          <a:lnTo>
                            <a:pt x="74" y="246"/>
                          </a:lnTo>
                          <a:lnTo>
                            <a:pt x="0" y="378"/>
                          </a:lnTo>
                          <a:lnTo>
                            <a:pt x="389" y="315"/>
                          </a:lnTo>
                          <a:lnTo>
                            <a:pt x="501" y="201"/>
                          </a:lnTo>
                          <a:lnTo>
                            <a:pt x="471" y="0"/>
                          </a:lnTo>
                          <a:lnTo>
                            <a:pt x="494" y="154"/>
                          </a:lnTo>
                          <a:lnTo>
                            <a:pt x="422" y="235"/>
                          </a:lnTo>
                          <a:lnTo>
                            <a:pt x="118" y="284"/>
                          </a:lnTo>
                          <a:lnTo>
                            <a:pt x="159" y="157"/>
                          </a:lnTo>
                          <a:lnTo>
                            <a:pt x="170" y="51"/>
                          </a:lnTo>
                          <a:lnTo>
                            <a:pt x="103" y="6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05" name="Freeform 169"/>
                    <p:cNvSpPr/>
                    <p:nvPr/>
                  </p:nvSpPr>
                  <p:spPr>
                    <a:xfrm>
                      <a:off x="2986" y="1831"/>
                      <a:ext cx="303" cy="190"/>
                    </a:xfrm>
                    <a:custGeom>
                      <a:avLst/>
                      <a:gdLst/>
                      <a:ahLst/>
                      <a:cxnLst>
                        <a:cxn ang="0">
                          <a:pos x="1" y="1"/>
                        </a:cxn>
                        <a:cxn ang="0">
                          <a:pos x="1" y="1"/>
                        </a:cxn>
                        <a:cxn ang="0">
                          <a:pos x="1" y="1"/>
                        </a:cxn>
                        <a:cxn ang="0">
                          <a:pos x="0" y="1"/>
                        </a:cxn>
                        <a:cxn ang="0">
                          <a:pos x="1" y="1"/>
                        </a:cxn>
                        <a:cxn ang="0">
                          <a:pos x="1" y="1"/>
                        </a:cxn>
                        <a:cxn ang="0">
                          <a:pos x="1" y="0"/>
                        </a:cxn>
                        <a:cxn ang="0">
                          <a:pos x="1" y="1"/>
                        </a:cxn>
                        <a:cxn ang="0">
                          <a:pos x="1" y="1"/>
                        </a:cxn>
                        <a:cxn ang="0">
                          <a:pos x="1" y="1"/>
                        </a:cxn>
                        <a:cxn ang="0">
                          <a:pos x="1" y="1"/>
                        </a:cxn>
                      </a:cxnLst>
                      <a:pathLst>
                        <a:path w="606" h="380">
                          <a:moveTo>
                            <a:pt x="600" y="138"/>
                          </a:moveTo>
                          <a:lnTo>
                            <a:pt x="606" y="176"/>
                          </a:lnTo>
                          <a:lnTo>
                            <a:pt x="481" y="305"/>
                          </a:lnTo>
                          <a:lnTo>
                            <a:pt x="0" y="380"/>
                          </a:lnTo>
                          <a:lnTo>
                            <a:pt x="112" y="190"/>
                          </a:lnTo>
                          <a:lnTo>
                            <a:pt x="139" y="6"/>
                          </a:lnTo>
                          <a:lnTo>
                            <a:pt x="198" y="0"/>
                          </a:lnTo>
                          <a:lnTo>
                            <a:pt x="171" y="182"/>
                          </a:lnTo>
                          <a:lnTo>
                            <a:pt x="94" y="317"/>
                          </a:lnTo>
                          <a:lnTo>
                            <a:pt x="485" y="254"/>
                          </a:lnTo>
                          <a:lnTo>
                            <a:pt x="600" y="138"/>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06" name="Freeform 170"/>
                    <p:cNvSpPr/>
                    <p:nvPr/>
                  </p:nvSpPr>
                  <p:spPr>
                    <a:xfrm>
                      <a:off x="3140" y="1995"/>
                      <a:ext cx="78" cy="72"/>
                    </a:xfrm>
                    <a:custGeom>
                      <a:avLst/>
                      <a:gdLst/>
                      <a:ahLst/>
                      <a:cxnLst>
                        <a:cxn ang="0">
                          <a:pos x="1" y="0"/>
                        </a:cxn>
                        <a:cxn ang="0">
                          <a:pos x="1" y="0"/>
                        </a:cxn>
                        <a:cxn ang="0">
                          <a:pos x="1" y="0"/>
                        </a:cxn>
                        <a:cxn ang="0">
                          <a:pos x="0" y="0"/>
                        </a:cxn>
                        <a:cxn ang="0">
                          <a:pos x="1" y="0"/>
                        </a:cxn>
                        <a:cxn ang="0">
                          <a:pos x="1" y="0"/>
                        </a:cxn>
                        <a:cxn ang="0">
                          <a:pos x="1" y="0"/>
                        </a:cxn>
                      </a:cxnLst>
                      <a:pathLst>
                        <a:path w="155" h="145">
                          <a:moveTo>
                            <a:pt x="155" y="133"/>
                          </a:moveTo>
                          <a:lnTo>
                            <a:pt x="143" y="60"/>
                          </a:lnTo>
                          <a:lnTo>
                            <a:pt x="11" y="81"/>
                          </a:lnTo>
                          <a:lnTo>
                            <a:pt x="0" y="11"/>
                          </a:lnTo>
                          <a:lnTo>
                            <a:pt x="64" y="0"/>
                          </a:lnTo>
                          <a:lnTo>
                            <a:pt x="85" y="145"/>
                          </a:lnTo>
                          <a:lnTo>
                            <a:pt x="155" y="13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07" name="Freeform 171"/>
                    <p:cNvSpPr/>
                    <p:nvPr/>
                  </p:nvSpPr>
                  <p:spPr>
                    <a:xfrm>
                      <a:off x="3106" y="2001"/>
                      <a:ext cx="77" cy="71"/>
                    </a:xfrm>
                    <a:custGeom>
                      <a:avLst/>
                      <a:gdLst/>
                      <a:ahLst/>
                      <a:cxnLst>
                        <a:cxn ang="0">
                          <a:pos x="0" y="1"/>
                        </a:cxn>
                        <a:cxn ang="0">
                          <a:pos x="0" y="1"/>
                        </a:cxn>
                        <a:cxn ang="0">
                          <a:pos x="0" y="1"/>
                        </a:cxn>
                        <a:cxn ang="0">
                          <a:pos x="0" y="1"/>
                        </a:cxn>
                        <a:cxn ang="0">
                          <a:pos x="0" y="0"/>
                        </a:cxn>
                        <a:cxn ang="0">
                          <a:pos x="0" y="1"/>
                        </a:cxn>
                        <a:cxn ang="0">
                          <a:pos x="0" y="1"/>
                        </a:cxn>
                      </a:cxnLst>
                      <a:pathLst>
                        <a:path w="155" h="142">
                          <a:moveTo>
                            <a:pt x="155" y="131"/>
                          </a:moveTo>
                          <a:lnTo>
                            <a:pt x="144" y="59"/>
                          </a:lnTo>
                          <a:lnTo>
                            <a:pt x="9" y="80"/>
                          </a:lnTo>
                          <a:lnTo>
                            <a:pt x="0" y="9"/>
                          </a:lnTo>
                          <a:lnTo>
                            <a:pt x="64" y="0"/>
                          </a:lnTo>
                          <a:lnTo>
                            <a:pt x="86" y="142"/>
                          </a:lnTo>
                          <a:lnTo>
                            <a:pt x="155" y="131"/>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08" name="Freeform 172"/>
                    <p:cNvSpPr/>
                    <p:nvPr/>
                  </p:nvSpPr>
                  <p:spPr>
                    <a:xfrm>
                      <a:off x="3072" y="2006"/>
                      <a:ext cx="77" cy="72"/>
                    </a:xfrm>
                    <a:custGeom>
                      <a:avLst/>
                      <a:gdLst/>
                      <a:ahLst/>
                      <a:cxnLst>
                        <a:cxn ang="0">
                          <a:pos x="0" y="0"/>
                        </a:cxn>
                        <a:cxn ang="0">
                          <a:pos x="0" y="0"/>
                        </a:cxn>
                        <a:cxn ang="0">
                          <a:pos x="0" y="0"/>
                        </a:cxn>
                        <a:cxn ang="0">
                          <a:pos x="0" y="0"/>
                        </a:cxn>
                        <a:cxn ang="0">
                          <a:pos x="0" y="0"/>
                        </a:cxn>
                        <a:cxn ang="0">
                          <a:pos x="0" y="0"/>
                        </a:cxn>
                        <a:cxn ang="0">
                          <a:pos x="0" y="0"/>
                        </a:cxn>
                      </a:cxnLst>
                      <a:pathLst>
                        <a:path w="155" h="145">
                          <a:moveTo>
                            <a:pt x="155" y="134"/>
                          </a:moveTo>
                          <a:lnTo>
                            <a:pt x="144" y="60"/>
                          </a:lnTo>
                          <a:lnTo>
                            <a:pt x="8" y="82"/>
                          </a:lnTo>
                          <a:lnTo>
                            <a:pt x="0" y="11"/>
                          </a:lnTo>
                          <a:lnTo>
                            <a:pt x="65" y="0"/>
                          </a:lnTo>
                          <a:lnTo>
                            <a:pt x="87" y="145"/>
                          </a:lnTo>
                          <a:lnTo>
                            <a:pt x="155" y="13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09" name="Freeform 173"/>
                    <p:cNvSpPr/>
                    <p:nvPr/>
                  </p:nvSpPr>
                  <p:spPr>
                    <a:xfrm>
                      <a:off x="3036" y="2012"/>
                      <a:ext cx="78" cy="73"/>
                    </a:xfrm>
                    <a:custGeom>
                      <a:avLst/>
                      <a:gdLst/>
                      <a:ahLst/>
                      <a:cxnLst>
                        <a:cxn ang="0">
                          <a:pos x="1" y="0"/>
                        </a:cxn>
                        <a:cxn ang="0">
                          <a:pos x="1" y="0"/>
                        </a:cxn>
                        <a:cxn ang="0">
                          <a:pos x="1" y="0"/>
                        </a:cxn>
                        <a:cxn ang="0">
                          <a:pos x="0" y="0"/>
                        </a:cxn>
                        <a:cxn ang="0">
                          <a:pos x="1" y="0"/>
                        </a:cxn>
                        <a:cxn ang="0">
                          <a:pos x="1" y="0"/>
                        </a:cxn>
                        <a:cxn ang="0">
                          <a:pos x="1" y="0"/>
                        </a:cxn>
                      </a:cxnLst>
                      <a:pathLst>
                        <a:path w="156" h="147">
                          <a:moveTo>
                            <a:pt x="156" y="133"/>
                          </a:moveTo>
                          <a:lnTo>
                            <a:pt x="145" y="60"/>
                          </a:lnTo>
                          <a:lnTo>
                            <a:pt x="10" y="81"/>
                          </a:lnTo>
                          <a:lnTo>
                            <a:pt x="0" y="11"/>
                          </a:lnTo>
                          <a:lnTo>
                            <a:pt x="65" y="0"/>
                          </a:lnTo>
                          <a:lnTo>
                            <a:pt x="88" y="147"/>
                          </a:lnTo>
                          <a:lnTo>
                            <a:pt x="156" y="133"/>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10" name="Freeform 174"/>
                    <p:cNvSpPr/>
                    <p:nvPr/>
                  </p:nvSpPr>
                  <p:spPr>
                    <a:xfrm>
                      <a:off x="3000" y="2017"/>
                      <a:ext cx="79" cy="72"/>
                    </a:xfrm>
                    <a:custGeom>
                      <a:avLst/>
                      <a:gdLst/>
                      <a:ahLst/>
                      <a:cxnLst>
                        <a:cxn ang="0">
                          <a:pos x="1" y="1"/>
                        </a:cxn>
                        <a:cxn ang="0">
                          <a:pos x="1" y="1"/>
                        </a:cxn>
                        <a:cxn ang="0">
                          <a:pos x="1" y="1"/>
                        </a:cxn>
                        <a:cxn ang="0">
                          <a:pos x="0" y="1"/>
                        </a:cxn>
                        <a:cxn ang="0">
                          <a:pos x="1" y="0"/>
                        </a:cxn>
                        <a:cxn ang="0">
                          <a:pos x="1" y="1"/>
                        </a:cxn>
                        <a:cxn ang="0">
                          <a:pos x="1" y="1"/>
                        </a:cxn>
                      </a:cxnLst>
                      <a:pathLst>
                        <a:path w="156" h="144">
                          <a:moveTo>
                            <a:pt x="156" y="135"/>
                          </a:moveTo>
                          <a:lnTo>
                            <a:pt x="143" y="60"/>
                          </a:lnTo>
                          <a:lnTo>
                            <a:pt x="11" y="80"/>
                          </a:lnTo>
                          <a:lnTo>
                            <a:pt x="0" y="11"/>
                          </a:lnTo>
                          <a:lnTo>
                            <a:pt x="63" y="0"/>
                          </a:lnTo>
                          <a:lnTo>
                            <a:pt x="85" y="144"/>
                          </a:lnTo>
                          <a:lnTo>
                            <a:pt x="156" y="135"/>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11" name="Freeform 175"/>
                    <p:cNvSpPr/>
                    <p:nvPr/>
                  </p:nvSpPr>
                  <p:spPr>
                    <a:xfrm>
                      <a:off x="2968" y="2022"/>
                      <a:ext cx="78" cy="72"/>
                    </a:xfrm>
                    <a:custGeom>
                      <a:avLst/>
                      <a:gdLst/>
                      <a:ahLst/>
                      <a:cxnLst>
                        <a:cxn ang="0">
                          <a:pos x="1" y="1"/>
                        </a:cxn>
                        <a:cxn ang="0">
                          <a:pos x="1" y="1"/>
                        </a:cxn>
                        <a:cxn ang="0">
                          <a:pos x="1" y="1"/>
                        </a:cxn>
                        <a:cxn ang="0">
                          <a:pos x="0" y="1"/>
                        </a:cxn>
                        <a:cxn ang="0">
                          <a:pos x="1" y="0"/>
                        </a:cxn>
                        <a:cxn ang="0">
                          <a:pos x="1" y="1"/>
                        </a:cxn>
                        <a:cxn ang="0">
                          <a:pos x="1" y="1"/>
                        </a:cxn>
                      </a:cxnLst>
                      <a:pathLst>
                        <a:path w="156" h="144">
                          <a:moveTo>
                            <a:pt x="156" y="134"/>
                          </a:moveTo>
                          <a:lnTo>
                            <a:pt x="145" y="60"/>
                          </a:lnTo>
                          <a:lnTo>
                            <a:pt x="11" y="81"/>
                          </a:lnTo>
                          <a:lnTo>
                            <a:pt x="0" y="10"/>
                          </a:lnTo>
                          <a:lnTo>
                            <a:pt x="64" y="0"/>
                          </a:lnTo>
                          <a:lnTo>
                            <a:pt x="85" y="144"/>
                          </a:lnTo>
                          <a:lnTo>
                            <a:pt x="156" y="134"/>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12" name="Freeform 176"/>
                    <p:cNvSpPr/>
                    <p:nvPr/>
                  </p:nvSpPr>
                  <p:spPr>
                    <a:xfrm>
                      <a:off x="2935" y="2028"/>
                      <a:ext cx="78" cy="72"/>
                    </a:xfrm>
                    <a:custGeom>
                      <a:avLst/>
                      <a:gdLst/>
                      <a:ahLst/>
                      <a:cxnLst>
                        <a:cxn ang="0">
                          <a:pos x="0" y="0"/>
                        </a:cxn>
                        <a:cxn ang="0">
                          <a:pos x="0" y="0"/>
                        </a:cxn>
                        <a:cxn ang="0">
                          <a:pos x="0" y="0"/>
                        </a:cxn>
                        <a:cxn ang="0">
                          <a:pos x="0" y="0"/>
                        </a:cxn>
                        <a:cxn ang="0">
                          <a:pos x="0" y="0"/>
                        </a:cxn>
                        <a:cxn ang="0">
                          <a:pos x="0" y="0"/>
                        </a:cxn>
                        <a:cxn ang="0">
                          <a:pos x="0" y="0"/>
                        </a:cxn>
                      </a:cxnLst>
                      <a:pathLst>
                        <a:path w="157" h="145">
                          <a:moveTo>
                            <a:pt x="157" y="133"/>
                          </a:moveTo>
                          <a:lnTo>
                            <a:pt x="146" y="60"/>
                          </a:lnTo>
                          <a:lnTo>
                            <a:pt x="11" y="81"/>
                          </a:lnTo>
                          <a:lnTo>
                            <a:pt x="0" y="11"/>
                          </a:lnTo>
                          <a:lnTo>
                            <a:pt x="66" y="0"/>
                          </a:lnTo>
                          <a:lnTo>
                            <a:pt x="86" y="145"/>
                          </a:lnTo>
                          <a:lnTo>
                            <a:pt x="157" y="13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13" name="Freeform 177"/>
                    <p:cNvSpPr/>
                    <p:nvPr/>
                  </p:nvSpPr>
                  <p:spPr>
                    <a:xfrm>
                      <a:off x="3268" y="1795"/>
                      <a:ext cx="136" cy="215"/>
                    </a:xfrm>
                    <a:custGeom>
                      <a:avLst/>
                      <a:gdLst/>
                      <a:ahLst/>
                      <a:cxnLst>
                        <a:cxn ang="0">
                          <a:pos x="1" y="1"/>
                        </a:cxn>
                        <a:cxn ang="0">
                          <a:pos x="1" y="1"/>
                        </a:cxn>
                        <a:cxn ang="0">
                          <a:pos x="1" y="0"/>
                        </a:cxn>
                        <a:cxn ang="0">
                          <a:pos x="0" y="1"/>
                        </a:cxn>
                        <a:cxn ang="0">
                          <a:pos x="1" y="1"/>
                        </a:cxn>
                        <a:cxn ang="0">
                          <a:pos x="1" y="1"/>
                        </a:cxn>
                        <a:cxn ang="0">
                          <a:pos x="1" y="1"/>
                        </a:cxn>
                      </a:cxnLst>
                      <a:pathLst>
                        <a:path w="271" h="430">
                          <a:moveTo>
                            <a:pt x="271" y="387"/>
                          </a:moveTo>
                          <a:lnTo>
                            <a:pt x="132" y="262"/>
                          </a:lnTo>
                          <a:lnTo>
                            <a:pt x="48" y="0"/>
                          </a:lnTo>
                          <a:lnTo>
                            <a:pt x="0" y="12"/>
                          </a:lnTo>
                          <a:lnTo>
                            <a:pt x="55" y="281"/>
                          </a:lnTo>
                          <a:lnTo>
                            <a:pt x="194" y="430"/>
                          </a:lnTo>
                          <a:lnTo>
                            <a:pt x="271" y="387"/>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14" name="Freeform 178"/>
                    <p:cNvSpPr/>
                    <p:nvPr/>
                  </p:nvSpPr>
                  <p:spPr>
                    <a:xfrm>
                      <a:off x="3112" y="2275"/>
                      <a:ext cx="282" cy="34"/>
                    </a:xfrm>
                    <a:custGeom>
                      <a:avLst/>
                      <a:gdLst/>
                      <a:ahLst/>
                      <a:cxnLst>
                        <a:cxn ang="0">
                          <a:pos x="1" y="1"/>
                        </a:cxn>
                        <a:cxn ang="0">
                          <a:pos x="1" y="1"/>
                        </a:cxn>
                        <a:cxn ang="0">
                          <a:pos x="1" y="1"/>
                        </a:cxn>
                        <a:cxn ang="0">
                          <a:pos x="1" y="1"/>
                        </a:cxn>
                        <a:cxn ang="0">
                          <a:pos x="0" y="1"/>
                        </a:cxn>
                        <a:cxn ang="0">
                          <a:pos x="1" y="0"/>
                        </a:cxn>
                        <a:cxn ang="0">
                          <a:pos x="1" y="1"/>
                        </a:cxn>
                        <a:cxn ang="0">
                          <a:pos x="1" y="1"/>
                        </a:cxn>
                        <a:cxn ang="0">
                          <a:pos x="1" y="1"/>
                        </a:cxn>
                      </a:cxnLst>
                      <a:pathLst>
                        <a:path w="564" h="68">
                          <a:moveTo>
                            <a:pt x="564" y="33"/>
                          </a:moveTo>
                          <a:lnTo>
                            <a:pt x="315" y="68"/>
                          </a:lnTo>
                          <a:lnTo>
                            <a:pt x="136" y="28"/>
                          </a:lnTo>
                          <a:lnTo>
                            <a:pt x="6" y="49"/>
                          </a:lnTo>
                          <a:lnTo>
                            <a:pt x="0" y="19"/>
                          </a:lnTo>
                          <a:lnTo>
                            <a:pt x="130" y="0"/>
                          </a:lnTo>
                          <a:lnTo>
                            <a:pt x="318" y="41"/>
                          </a:lnTo>
                          <a:lnTo>
                            <a:pt x="536" y="7"/>
                          </a:lnTo>
                          <a:lnTo>
                            <a:pt x="564" y="3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20015" name="Freeform 179"/>
                    <p:cNvSpPr/>
                    <p:nvPr/>
                  </p:nvSpPr>
                  <p:spPr>
                    <a:xfrm>
                      <a:off x="3035" y="2089"/>
                      <a:ext cx="98" cy="182"/>
                    </a:xfrm>
                    <a:custGeom>
                      <a:avLst/>
                      <a:gdLst/>
                      <a:ahLst/>
                      <a:cxnLst>
                        <a:cxn ang="0">
                          <a:pos x="0" y="1"/>
                        </a:cxn>
                        <a:cxn ang="0">
                          <a:pos x="0" y="1"/>
                        </a:cxn>
                        <a:cxn ang="0">
                          <a:pos x="0" y="1"/>
                        </a:cxn>
                        <a:cxn ang="0">
                          <a:pos x="0" y="1"/>
                        </a:cxn>
                        <a:cxn ang="0">
                          <a:pos x="0" y="0"/>
                        </a:cxn>
                        <a:cxn ang="0">
                          <a:pos x="0" y="1"/>
                        </a:cxn>
                        <a:cxn ang="0">
                          <a:pos x="0" y="1"/>
                        </a:cxn>
                        <a:cxn ang="0">
                          <a:pos x="0" y="1"/>
                        </a:cxn>
                        <a:cxn ang="0">
                          <a:pos x="0" y="1"/>
                        </a:cxn>
                      </a:cxnLst>
                      <a:pathLst>
                        <a:path w="197" h="363">
                          <a:moveTo>
                            <a:pt x="160" y="363"/>
                          </a:moveTo>
                          <a:lnTo>
                            <a:pt x="140" y="245"/>
                          </a:lnTo>
                          <a:lnTo>
                            <a:pt x="17" y="134"/>
                          </a:lnTo>
                          <a:lnTo>
                            <a:pt x="0" y="13"/>
                          </a:lnTo>
                          <a:lnTo>
                            <a:pt x="33" y="0"/>
                          </a:lnTo>
                          <a:lnTo>
                            <a:pt x="50" y="124"/>
                          </a:lnTo>
                          <a:lnTo>
                            <a:pt x="175" y="239"/>
                          </a:lnTo>
                          <a:lnTo>
                            <a:pt x="197" y="355"/>
                          </a:lnTo>
                          <a:lnTo>
                            <a:pt x="160" y="363"/>
                          </a:lnTo>
                          <a:close/>
                        </a:path>
                      </a:pathLst>
                    </a:custGeom>
                    <a:solidFill>
                      <a:srgbClr val="000000">
                        <a:alpha val="100000"/>
                      </a:srgbClr>
                    </a:solidFill>
                    <a:ln w="9525">
                      <a:noFill/>
                    </a:ln>
                  </p:spPr>
                  <p:txBody>
                    <a:bodyPr/>
                    <a:p>
                      <a:endParaRPr lang="zh-CN" altLang="en-US"/>
                    </a:p>
                  </p:txBody>
                </p:sp>
                <p:sp>
                  <p:nvSpPr>
                    <p:cNvPr id="20016" name="Freeform 180"/>
                    <p:cNvSpPr/>
                    <p:nvPr/>
                  </p:nvSpPr>
                  <p:spPr>
                    <a:xfrm>
                      <a:off x="3075" y="2083"/>
                      <a:ext cx="97" cy="182"/>
                    </a:xfrm>
                    <a:custGeom>
                      <a:avLst/>
                      <a:gdLst/>
                      <a:ahLst/>
                      <a:cxnLst>
                        <a:cxn ang="0">
                          <a:pos x="1" y="1"/>
                        </a:cxn>
                        <a:cxn ang="0">
                          <a:pos x="1" y="1"/>
                        </a:cxn>
                        <a:cxn ang="0">
                          <a:pos x="1" y="1"/>
                        </a:cxn>
                        <a:cxn ang="0">
                          <a:pos x="0" y="1"/>
                        </a:cxn>
                        <a:cxn ang="0">
                          <a:pos x="1" y="0"/>
                        </a:cxn>
                        <a:cxn ang="0">
                          <a:pos x="1" y="1"/>
                        </a:cxn>
                        <a:cxn ang="0">
                          <a:pos x="1" y="1"/>
                        </a:cxn>
                        <a:cxn ang="0">
                          <a:pos x="1" y="1"/>
                        </a:cxn>
                        <a:cxn ang="0">
                          <a:pos x="1" y="1"/>
                        </a:cxn>
                      </a:cxnLst>
                      <a:pathLst>
                        <a:path w="194" h="364">
                          <a:moveTo>
                            <a:pt x="153" y="364"/>
                          </a:moveTo>
                          <a:lnTo>
                            <a:pt x="136" y="240"/>
                          </a:lnTo>
                          <a:lnTo>
                            <a:pt x="17" y="127"/>
                          </a:lnTo>
                          <a:lnTo>
                            <a:pt x="0" y="12"/>
                          </a:lnTo>
                          <a:lnTo>
                            <a:pt x="45" y="0"/>
                          </a:lnTo>
                          <a:lnTo>
                            <a:pt x="59" y="120"/>
                          </a:lnTo>
                          <a:lnTo>
                            <a:pt x="175" y="234"/>
                          </a:lnTo>
                          <a:lnTo>
                            <a:pt x="194" y="362"/>
                          </a:lnTo>
                          <a:lnTo>
                            <a:pt x="153" y="364"/>
                          </a:lnTo>
                          <a:close/>
                        </a:path>
                      </a:pathLst>
                    </a:custGeom>
                    <a:solidFill>
                      <a:srgbClr val="000000">
                        <a:alpha val="100000"/>
                      </a:srgbClr>
                    </a:solidFill>
                    <a:ln w="9525">
                      <a:noFill/>
                    </a:ln>
                  </p:spPr>
                  <p:txBody>
                    <a:bodyPr/>
                    <a:p>
                      <a:endParaRPr lang="zh-CN" altLang="en-US"/>
                    </a:p>
                  </p:txBody>
                </p:sp>
                <p:sp>
                  <p:nvSpPr>
                    <p:cNvPr id="20017" name="Freeform 181"/>
                    <p:cNvSpPr/>
                    <p:nvPr/>
                  </p:nvSpPr>
                  <p:spPr>
                    <a:xfrm>
                      <a:off x="3118" y="2079"/>
                      <a:ext cx="100" cy="190"/>
                    </a:xfrm>
                    <a:custGeom>
                      <a:avLst/>
                      <a:gdLst/>
                      <a:ahLst/>
                      <a:cxnLst>
                        <a:cxn ang="0">
                          <a:pos x="1" y="1"/>
                        </a:cxn>
                        <a:cxn ang="0">
                          <a:pos x="1" y="1"/>
                        </a:cxn>
                        <a:cxn ang="0">
                          <a:pos x="1" y="1"/>
                        </a:cxn>
                        <a:cxn ang="0">
                          <a:pos x="0" y="1"/>
                        </a:cxn>
                        <a:cxn ang="0">
                          <a:pos x="1" y="0"/>
                        </a:cxn>
                        <a:cxn ang="0">
                          <a:pos x="1" y="1"/>
                        </a:cxn>
                        <a:cxn ang="0">
                          <a:pos x="1" y="1"/>
                        </a:cxn>
                        <a:cxn ang="0">
                          <a:pos x="1" y="1"/>
                        </a:cxn>
                        <a:cxn ang="0">
                          <a:pos x="1" y="1"/>
                        </a:cxn>
                      </a:cxnLst>
                      <a:pathLst>
                        <a:path w="199" h="380">
                          <a:moveTo>
                            <a:pt x="154" y="367"/>
                          </a:moveTo>
                          <a:lnTo>
                            <a:pt x="138" y="238"/>
                          </a:lnTo>
                          <a:lnTo>
                            <a:pt x="17" y="116"/>
                          </a:lnTo>
                          <a:lnTo>
                            <a:pt x="0" y="2"/>
                          </a:lnTo>
                          <a:lnTo>
                            <a:pt x="38" y="0"/>
                          </a:lnTo>
                          <a:lnTo>
                            <a:pt x="52" y="106"/>
                          </a:lnTo>
                          <a:lnTo>
                            <a:pt x="178" y="232"/>
                          </a:lnTo>
                          <a:lnTo>
                            <a:pt x="199" y="380"/>
                          </a:lnTo>
                          <a:lnTo>
                            <a:pt x="154" y="367"/>
                          </a:lnTo>
                          <a:close/>
                        </a:path>
                      </a:pathLst>
                    </a:custGeom>
                    <a:solidFill>
                      <a:srgbClr val="000000">
                        <a:alpha val="100000"/>
                      </a:srgbClr>
                    </a:solidFill>
                    <a:ln w="9525">
                      <a:noFill/>
                    </a:ln>
                  </p:spPr>
                  <p:txBody>
                    <a:bodyPr/>
                    <a:p>
                      <a:endParaRPr lang="zh-CN" altLang="en-US"/>
                    </a:p>
                  </p:txBody>
                </p:sp>
                <p:sp>
                  <p:nvSpPr>
                    <p:cNvPr id="20018" name="Freeform 182"/>
                    <p:cNvSpPr/>
                    <p:nvPr/>
                  </p:nvSpPr>
                  <p:spPr>
                    <a:xfrm>
                      <a:off x="3264" y="2093"/>
                      <a:ext cx="79" cy="68"/>
                    </a:xfrm>
                    <a:custGeom>
                      <a:avLst/>
                      <a:gdLst/>
                      <a:ahLst/>
                      <a:cxnLst>
                        <a:cxn ang="0">
                          <a:pos x="1" y="1"/>
                        </a:cxn>
                        <a:cxn ang="0">
                          <a:pos x="1" y="1"/>
                        </a:cxn>
                        <a:cxn ang="0">
                          <a:pos x="1" y="1"/>
                        </a:cxn>
                        <a:cxn ang="0">
                          <a:pos x="0" y="1"/>
                        </a:cxn>
                        <a:cxn ang="0">
                          <a:pos x="1" y="1"/>
                        </a:cxn>
                        <a:cxn ang="0">
                          <a:pos x="1" y="1"/>
                        </a:cxn>
                        <a:cxn ang="0">
                          <a:pos x="1" y="0"/>
                        </a:cxn>
                        <a:cxn ang="0">
                          <a:pos x="1" y="1"/>
                        </a:cxn>
                        <a:cxn ang="0">
                          <a:pos x="1" y="1"/>
                        </a:cxn>
                      </a:cxnLst>
                      <a:pathLst>
                        <a:path w="157" h="135">
                          <a:moveTo>
                            <a:pt x="157" y="91"/>
                          </a:moveTo>
                          <a:lnTo>
                            <a:pt x="42" y="44"/>
                          </a:lnTo>
                          <a:lnTo>
                            <a:pt x="12" y="72"/>
                          </a:lnTo>
                          <a:lnTo>
                            <a:pt x="0" y="135"/>
                          </a:lnTo>
                          <a:lnTo>
                            <a:pt x="35" y="84"/>
                          </a:lnTo>
                          <a:lnTo>
                            <a:pt x="94" y="6"/>
                          </a:lnTo>
                          <a:lnTo>
                            <a:pt x="133" y="0"/>
                          </a:lnTo>
                          <a:lnTo>
                            <a:pt x="103" y="44"/>
                          </a:lnTo>
                          <a:lnTo>
                            <a:pt x="157" y="91"/>
                          </a:lnTo>
                          <a:close/>
                        </a:path>
                      </a:pathLst>
                    </a:custGeom>
                    <a:solidFill>
                      <a:srgbClr val="000000">
                        <a:alpha val="100000"/>
                      </a:srgbClr>
                    </a:solidFill>
                    <a:ln w="9525">
                      <a:noFill/>
                    </a:ln>
                  </p:spPr>
                  <p:txBody>
                    <a:bodyPr/>
                    <a:p>
                      <a:endParaRPr lang="zh-CN" altLang="en-US"/>
                    </a:p>
                  </p:txBody>
                </p:sp>
                <p:sp>
                  <p:nvSpPr>
                    <p:cNvPr id="20019" name="Freeform 183"/>
                    <p:cNvSpPr/>
                    <p:nvPr/>
                  </p:nvSpPr>
                  <p:spPr>
                    <a:xfrm>
                      <a:off x="3157" y="2068"/>
                      <a:ext cx="102" cy="209"/>
                    </a:xfrm>
                    <a:custGeom>
                      <a:avLst/>
                      <a:gdLst/>
                      <a:ahLst/>
                      <a:cxnLst>
                        <a:cxn ang="0">
                          <a:pos x="1" y="1"/>
                        </a:cxn>
                        <a:cxn ang="0">
                          <a:pos x="1" y="1"/>
                        </a:cxn>
                        <a:cxn ang="0">
                          <a:pos x="1" y="1"/>
                        </a:cxn>
                        <a:cxn ang="0">
                          <a:pos x="0" y="1"/>
                        </a:cxn>
                        <a:cxn ang="0">
                          <a:pos x="1" y="0"/>
                        </a:cxn>
                        <a:cxn ang="0">
                          <a:pos x="1" y="1"/>
                        </a:cxn>
                        <a:cxn ang="0">
                          <a:pos x="1" y="1"/>
                        </a:cxn>
                        <a:cxn ang="0">
                          <a:pos x="1" y="1"/>
                        </a:cxn>
                        <a:cxn ang="0">
                          <a:pos x="1" y="1"/>
                        </a:cxn>
                      </a:cxnLst>
                      <a:pathLst>
                        <a:path w="204" h="418">
                          <a:moveTo>
                            <a:pt x="165" y="408"/>
                          </a:moveTo>
                          <a:lnTo>
                            <a:pt x="142" y="244"/>
                          </a:lnTo>
                          <a:lnTo>
                            <a:pt x="17" y="123"/>
                          </a:lnTo>
                          <a:lnTo>
                            <a:pt x="0" y="10"/>
                          </a:lnTo>
                          <a:lnTo>
                            <a:pt x="34" y="0"/>
                          </a:lnTo>
                          <a:lnTo>
                            <a:pt x="51" y="110"/>
                          </a:lnTo>
                          <a:lnTo>
                            <a:pt x="174" y="232"/>
                          </a:lnTo>
                          <a:lnTo>
                            <a:pt x="204" y="418"/>
                          </a:lnTo>
                          <a:lnTo>
                            <a:pt x="165" y="408"/>
                          </a:lnTo>
                          <a:close/>
                        </a:path>
                      </a:pathLst>
                    </a:custGeom>
                    <a:solidFill>
                      <a:srgbClr val="000000">
                        <a:alpha val="100000"/>
                      </a:srgbClr>
                    </a:solidFill>
                    <a:ln w="9525">
                      <a:noFill/>
                    </a:ln>
                  </p:spPr>
                  <p:txBody>
                    <a:bodyPr/>
                    <a:p>
                      <a:endParaRPr lang="zh-CN" altLang="en-US"/>
                    </a:p>
                  </p:txBody>
                </p:sp>
                <p:sp>
                  <p:nvSpPr>
                    <p:cNvPr id="20020" name="Freeform 184"/>
                    <p:cNvSpPr/>
                    <p:nvPr/>
                  </p:nvSpPr>
                  <p:spPr>
                    <a:xfrm>
                      <a:off x="3294" y="2191"/>
                      <a:ext cx="51" cy="33"/>
                    </a:xfrm>
                    <a:custGeom>
                      <a:avLst/>
                      <a:gdLst/>
                      <a:ahLst/>
                      <a:cxnLst>
                        <a:cxn ang="0">
                          <a:pos x="1" y="0"/>
                        </a:cxn>
                        <a:cxn ang="0">
                          <a:pos x="0" y="0"/>
                        </a:cxn>
                        <a:cxn ang="0">
                          <a:pos x="1" y="0"/>
                        </a:cxn>
                        <a:cxn ang="0">
                          <a:pos x="1" y="0"/>
                        </a:cxn>
                        <a:cxn ang="0">
                          <a:pos x="1" y="0"/>
                        </a:cxn>
                      </a:cxnLst>
                      <a:pathLst>
                        <a:path w="102" h="67">
                          <a:moveTo>
                            <a:pt x="102" y="67"/>
                          </a:moveTo>
                          <a:lnTo>
                            <a:pt x="0" y="15"/>
                          </a:lnTo>
                          <a:lnTo>
                            <a:pt x="102" y="0"/>
                          </a:lnTo>
                          <a:lnTo>
                            <a:pt x="70" y="25"/>
                          </a:lnTo>
                          <a:lnTo>
                            <a:pt x="102" y="67"/>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grpSp>
              <p:sp>
                <p:nvSpPr>
                  <p:cNvPr id="19990" name="Freeform 185"/>
                  <p:cNvSpPr/>
                  <p:nvPr/>
                </p:nvSpPr>
                <p:spPr>
                  <a:xfrm>
                    <a:off x="3424" y="2041"/>
                    <a:ext cx="145" cy="257"/>
                  </a:xfrm>
                  <a:custGeom>
                    <a:avLst/>
                    <a:gdLst/>
                    <a:ahLst/>
                    <a:cxnLst>
                      <a:cxn ang="0">
                        <a:pos x="1" y="0"/>
                      </a:cxn>
                      <a:cxn ang="0">
                        <a:pos x="0" y="1"/>
                      </a:cxn>
                      <a:cxn ang="0">
                        <a:pos x="1" y="1"/>
                      </a:cxn>
                      <a:cxn ang="0">
                        <a:pos x="1" y="1"/>
                      </a:cxn>
                      <a:cxn ang="0">
                        <a:pos x="1" y="0"/>
                      </a:cxn>
                    </a:cxnLst>
                    <a:pathLst>
                      <a:path w="289" h="514">
                        <a:moveTo>
                          <a:pt x="102" y="0"/>
                        </a:moveTo>
                        <a:lnTo>
                          <a:pt x="0" y="272"/>
                        </a:lnTo>
                        <a:lnTo>
                          <a:pt x="186" y="514"/>
                        </a:lnTo>
                        <a:lnTo>
                          <a:pt x="289" y="237"/>
                        </a:lnTo>
                        <a:lnTo>
                          <a:pt x="102"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grpSp>
        </p:grpSp>
      </p:grpSp>
      <p:grpSp>
        <p:nvGrpSpPr>
          <p:cNvPr id="89274" name="Group 186"/>
          <p:cNvGrpSpPr/>
          <p:nvPr/>
        </p:nvGrpSpPr>
        <p:grpSpPr>
          <a:xfrm rot="1342114">
            <a:off x="3429000" y="1524000"/>
            <a:ext cx="1560513" cy="2493963"/>
            <a:chOff x="4080" y="1200"/>
            <a:chExt cx="983" cy="1571"/>
          </a:xfrm>
        </p:grpSpPr>
        <p:sp>
          <p:nvSpPr>
            <p:cNvPr id="19968" name="Freeform 187"/>
            <p:cNvSpPr/>
            <p:nvPr/>
          </p:nvSpPr>
          <p:spPr>
            <a:xfrm>
              <a:off x="4080" y="1200"/>
              <a:ext cx="983" cy="1571"/>
            </a:xfrm>
            <a:custGeom>
              <a:avLst/>
              <a:gdLst/>
              <a:ahLst/>
              <a:cxnLst>
                <a:cxn ang="0">
                  <a:pos x="0" y="1"/>
                </a:cxn>
                <a:cxn ang="0">
                  <a:pos x="0" y="1"/>
                </a:cxn>
                <a:cxn ang="0">
                  <a:pos x="0" y="1"/>
                </a:cxn>
                <a:cxn ang="0">
                  <a:pos x="0" y="1"/>
                </a:cxn>
                <a:cxn ang="0">
                  <a:pos x="0" y="0"/>
                </a:cxn>
                <a:cxn ang="0">
                  <a:pos x="0" y="0"/>
                </a:cxn>
                <a:cxn ang="0">
                  <a:pos x="0" y="1"/>
                </a:cxn>
                <a:cxn ang="0">
                  <a:pos x="0" y="1"/>
                </a:cxn>
                <a:cxn ang="0">
                  <a:pos x="0" y="1"/>
                </a:cxn>
                <a:cxn ang="0">
                  <a:pos x="0" y="1"/>
                </a:cxn>
                <a:cxn ang="0">
                  <a:pos x="0" y="2"/>
                </a:cxn>
                <a:cxn ang="0">
                  <a:pos x="0" y="2"/>
                </a:cxn>
                <a:cxn ang="0">
                  <a:pos x="0" y="2"/>
                </a:cxn>
                <a:cxn ang="0">
                  <a:pos x="0" y="2"/>
                </a:cxn>
                <a:cxn ang="0">
                  <a:pos x="0" y="2"/>
                </a:cxn>
                <a:cxn ang="0">
                  <a:pos x="0" y="2"/>
                </a:cxn>
                <a:cxn ang="0">
                  <a:pos x="0" y="2"/>
                </a:cxn>
                <a:cxn ang="0">
                  <a:pos x="0" y="2"/>
                </a:cxn>
                <a:cxn ang="0">
                  <a:pos x="0" y="2"/>
                </a:cxn>
                <a:cxn ang="0">
                  <a:pos x="0" y="2"/>
                </a:cxn>
                <a:cxn ang="0">
                  <a:pos x="0" y="1"/>
                </a:cxn>
              </a:cxnLst>
              <a:pathLst>
                <a:path w="1968" h="3140">
                  <a:moveTo>
                    <a:pt x="0" y="150"/>
                  </a:moveTo>
                  <a:lnTo>
                    <a:pt x="8" y="86"/>
                  </a:lnTo>
                  <a:lnTo>
                    <a:pt x="28" y="38"/>
                  </a:lnTo>
                  <a:lnTo>
                    <a:pt x="69" y="11"/>
                  </a:lnTo>
                  <a:lnTo>
                    <a:pt x="128" y="0"/>
                  </a:lnTo>
                  <a:lnTo>
                    <a:pt x="1816" y="0"/>
                  </a:lnTo>
                  <a:lnTo>
                    <a:pt x="1876" y="5"/>
                  </a:lnTo>
                  <a:lnTo>
                    <a:pt x="1926" y="33"/>
                  </a:lnTo>
                  <a:lnTo>
                    <a:pt x="1957" y="86"/>
                  </a:lnTo>
                  <a:lnTo>
                    <a:pt x="1968" y="161"/>
                  </a:lnTo>
                  <a:lnTo>
                    <a:pt x="1968" y="2965"/>
                  </a:lnTo>
                  <a:lnTo>
                    <a:pt x="1966" y="3040"/>
                  </a:lnTo>
                  <a:lnTo>
                    <a:pt x="1952" y="3084"/>
                  </a:lnTo>
                  <a:lnTo>
                    <a:pt x="1921" y="3117"/>
                  </a:lnTo>
                  <a:lnTo>
                    <a:pt x="1886" y="3139"/>
                  </a:lnTo>
                  <a:lnTo>
                    <a:pt x="110" y="3140"/>
                  </a:lnTo>
                  <a:lnTo>
                    <a:pt x="62" y="3128"/>
                  </a:lnTo>
                  <a:lnTo>
                    <a:pt x="28" y="3101"/>
                  </a:lnTo>
                  <a:lnTo>
                    <a:pt x="8" y="3068"/>
                  </a:lnTo>
                  <a:lnTo>
                    <a:pt x="0" y="3009"/>
                  </a:lnTo>
                  <a:lnTo>
                    <a:pt x="0" y="150"/>
                  </a:lnTo>
                  <a:close/>
                </a:path>
              </a:pathLst>
            </a:custGeom>
            <a:solidFill>
              <a:srgbClr val="FFFFFF">
                <a:alpha val="100000"/>
              </a:srgbClr>
            </a:solidFill>
            <a:ln w="31750" cap="flat" cmpd="sng">
              <a:solidFill>
                <a:srgbClr val="000000">
                  <a:alpha val="100000"/>
                </a:srgbClr>
              </a:solidFill>
              <a:prstDash val="solid"/>
              <a:round/>
              <a:headEnd type="none" w="med" len="med"/>
              <a:tailEnd type="none" w="med" len="med"/>
            </a:ln>
          </p:spPr>
          <p:txBody>
            <a:bodyPr/>
            <a:p>
              <a:endParaRPr lang="zh-CN" altLang="en-US"/>
            </a:p>
          </p:txBody>
        </p:sp>
        <p:grpSp>
          <p:nvGrpSpPr>
            <p:cNvPr id="19969" name="Group 188"/>
            <p:cNvGrpSpPr/>
            <p:nvPr/>
          </p:nvGrpSpPr>
          <p:grpSpPr>
            <a:xfrm>
              <a:off x="4126" y="1249"/>
              <a:ext cx="891" cy="1443"/>
              <a:chOff x="2973" y="1096"/>
              <a:chExt cx="891" cy="1443"/>
            </a:xfrm>
          </p:grpSpPr>
          <p:sp>
            <p:nvSpPr>
              <p:cNvPr id="19970" name="Freeform 189"/>
              <p:cNvSpPr/>
              <p:nvPr/>
            </p:nvSpPr>
            <p:spPr>
              <a:xfrm>
                <a:off x="3310" y="1654"/>
                <a:ext cx="213" cy="360"/>
              </a:xfrm>
              <a:custGeom>
                <a:avLst/>
                <a:gdLst/>
                <a:ahLst/>
                <a:cxnLst>
                  <a:cxn ang="0">
                    <a:pos x="1" y="0"/>
                  </a:cxn>
                  <a:cxn ang="0">
                    <a:pos x="0" y="1"/>
                  </a:cxn>
                  <a:cxn ang="0">
                    <a:pos x="1" y="1"/>
                  </a:cxn>
                  <a:cxn ang="0">
                    <a:pos x="1" y="1"/>
                  </a:cxn>
                  <a:cxn ang="0">
                    <a:pos x="1" y="0"/>
                  </a:cxn>
                </a:cxnLst>
                <a:pathLst>
                  <a:path w="425" h="720">
                    <a:moveTo>
                      <a:pt x="215" y="0"/>
                    </a:moveTo>
                    <a:lnTo>
                      <a:pt x="0" y="360"/>
                    </a:lnTo>
                    <a:lnTo>
                      <a:pt x="220" y="720"/>
                    </a:lnTo>
                    <a:lnTo>
                      <a:pt x="425" y="360"/>
                    </a:lnTo>
                    <a:lnTo>
                      <a:pt x="215" y="0"/>
                    </a:lnTo>
                    <a:close/>
                  </a:path>
                </a:pathLst>
              </a:custGeom>
              <a:solidFill>
                <a:srgbClr val="E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971" name="Freeform 190"/>
              <p:cNvSpPr/>
              <p:nvPr/>
            </p:nvSpPr>
            <p:spPr>
              <a:xfrm>
                <a:off x="2973" y="1265"/>
                <a:ext cx="95" cy="158"/>
              </a:xfrm>
              <a:custGeom>
                <a:avLst/>
                <a:gdLst/>
                <a:ahLst/>
                <a:cxnLst>
                  <a:cxn ang="0">
                    <a:pos x="1" y="0"/>
                  </a:cxn>
                  <a:cxn ang="0">
                    <a:pos x="0" y="1"/>
                  </a:cxn>
                  <a:cxn ang="0">
                    <a:pos x="1" y="1"/>
                  </a:cxn>
                  <a:cxn ang="0">
                    <a:pos x="1" y="1"/>
                  </a:cxn>
                  <a:cxn ang="0">
                    <a:pos x="1" y="0"/>
                  </a:cxn>
                </a:cxnLst>
                <a:pathLst>
                  <a:path w="189" h="316">
                    <a:moveTo>
                      <a:pt x="100" y="0"/>
                    </a:moveTo>
                    <a:lnTo>
                      <a:pt x="0" y="157"/>
                    </a:lnTo>
                    <a:lnTo>
                      <a:pt x="105" y="316"/>
                    </a:lnTo>
                    <a:lnTo>
                      <a:pt x="189" y="152"/>
                    </a:lnTo>
                    <a:lnTo>
                      <a:pt x="10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972" name="Freeform 191"/>
              <p:cNvSpPr/>
              <p:nvPr/>
            </p:nvSpPr>
            <p:spPr>
              <a:xfrm>
                <a:off x="3772" y="2208"/>
                <a:ext cx="90" cy="164"/>
              </a:xfrm>
              <a:custGeom>
                <a:avLst/>
                <a:gdLst/>
                <a:ahLst/>
                <a:cxnLst>
                  <a:cxn ang="0">
                    <a:pos x="1" y="0"/>
                  </a:cxn>
                  <a:cxn ang="0">
                    <a:pos x="0" y="1"/>
                  </a:cxn>
                  <a:cxn ang="0">
                    <a:pos x="1" y="1"/>
                  </a:cxn>
                  <a:cxn ang="0">
                    <a:pos x="1" y="1"/>
                  </a:cxn>
                  <a:cxn ang="0">
                    <a:pos x="1" y="0"/>
                  </a:cxn>
                </a:cxnLst>
                <a:pathLst>
                  <a:path w="179" h="327">
                    <a:moveTo>
                      <a:pt x="89" y="0"/>
                    </a:moveTo>
                    <a:lnTo>
                      <a:pt x="0" y="169"/>
                    </a:lnTo>
                    <a:lnTo>
                      <a:pt x="95" y="327"/>
                    </a:lnTo>
                    <a:lnTo>
                      <a:pt x="179" y="169"/>
                    </a:lnTo>
                    <a:lnTo>
                      <a:pt x="89"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973" name="Group 192"/>
              <p:cNvGrpSpPr/>
              <p:nvPr/>
            </p:nvGrpSpPr>
            <p:grpSpPr>
              <a:xfrm>
                <a:off x="2980" y="1096"/>
                <a:ext cx="85" cy="146"/>
                <a:chOff x="2980" y="1096"/>
                <a:chExt cx="85" cy="146"/>
              </a:xfrm>
            </p:grpSpPr>
            <p:sp>
              <p:nvSpPr>
                <p:cNvPr id="19977" name="Freeform 193"/>
                <p:cNvSpPr/>
                <p:nvPr/>
              </p:nvSpPr>
              <p:spPr>
                <a:xfrm>
                  <a:off x="2980" y="1096"/>
                  <a:ext cx="85" cy="146"/>
                </a:xfrm>
                <a:custGeom>
                  <a:avLst/>
                  <a:gdLst/>
                  <a:ahLst/>
                  <a:cxnLst>
                    <a:cxn ang="0">
                      <a:pos x="1" y="0"/>
                    </a:cxn>
                    <a:cxn ang="0">
                      <a:pos x="0" y="0"/>
                    </a:cxn>
                    <a:cxn ang="0">
                      <a:pos x="1" y="0"/>
                    </a:cxn>
                    <a:cxn ang="0">
                      <a:pos x="1" y="0"/>
                    </a:cxn>
                    <a:cxn ang="0">
                      <a:pos x="1" y="0"/>
                    </a:cxn>
                    <a:cxn ang="0">
                      <a:pos x="1" y="0"/>
                    </a:cxn>
                    <a:cxn ang="0">
                      <a:pos x="1" y="0"/>
                    </a:cxn>
                    <a:cxn ang="0">
                      <a:pos x="1" y="0"/>
                    </a:cxn>
                    <a:cxn ang="0">
                      <a:pos x="1" y="0"/>
                    </a:cxn>
                  </a:cxnLst>
                  <a:pathLst>
                    <a:path w="170" h="293">
                      <a:moveTo>
                        <a:pt x="52" y="290"/>
                      </a:moveTo>
                      <a:lnTo>
                        <a:pt x="0" y="290"/>
                      </a:lnTo>
                      <a:lnTo>
                        <a:pt x="41" y="0"/>
                      </a:lnTo>
                      <a:lnTo>
                        <a:pt x="127" y="0"/>
                      </a:lnTo>
                      <a:lnTo>
                        <a:pt x="170" y="293"/>
                      </a:lnTo>
                      <a:lnTo>
                        <a:pt x="112" y="293"/>
                      </a:lnTo>
                      <a:lnTo>
                        <a:pt x="102" y="240"/>
                      </a:lnTo>
                      <a:lnTo>
                        <a:pt x="65" y="240"/>
                      </a:lnTo>
                      <a:lnTo>
                        <a:pt x="52" y="29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978" name="Freeform 194"/>
                <p:cNvSpPr/>
                <p:nvPr/>
              </p:nvSpPr>
              <p:spPr>
                <a:xfrm>
                  <a:off x="3013" y="1131"/>
                  <a:ext cx="17" cy="59"/>
                </a:xfrm>
                <a:custGeom>
                  <a:avLst/>
                  <a:gdLst/>
                  <a:ahLst/>
                  <a:cxnLst>
                    <a:cxn ang="0">
                      <a:pos x="0" y="1"/>
                    </a:cxn>
                    <a:cxn ang="0">
                      <a:pos x="0" y="1"/>
                    </a:cxn>
                    <a:cxn ang="0">
                      <a:pos x="0" y="0"/>
                    </a:cxn>
                    <a:cxn ang="0">
                      <a:pos x="0" y="1"/>
                    </a:cxn>
                  </a:cxnLst>
                  <a:pathLst>
                    <a:path w="36" h="118">
                      <a:moveTo>
                        <a:pt x="36" y="118"/>
                      </a:moveTo>
                      <a:lnTo>
                        <a:pt x="0" y="115"/>
                      </a:lnTo>
                      <a:lnTo>
                        <a:pt x="19" y="0"/>
                      </a:lnTo>
                      <a:lnTo>
                        <a:pt x="36" y="118"/>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19974" name="Group 195"/>
              <p:cNvGrpSpPr/>
              <p:nvPr/>
            </p:nvGrpSpPr>
            <p:grpSpPr>
              <a:xfrm>
                <a:off x="3779" y="2393"/>
                <a:ext cx="85" cy="146"/>
                <a:chOff x="3779" y="2393"/>
                <a:chExt cx="85" cy="146"/>
              </a:xfrm>
            </p:grpSpPr>
            <p:sp>
              <p:nvSpPr>
                <p:cNvPr id="19975" name="Freeform 196"/>
                <p:cNvSpPr/>
                <p:nvPr/>
              </p:nvSpPr>
              <p:spPr>
                <a:xfrm>
                  <a:off x="3779" y="2393"/>
                  <a:ext cx="85" cy="146"/>
                </a:xfrm>
                <a:custGeom>
                  <a:avLst/>
                  <a:gdLst/>
                  <a:ahLst/>
                  <a:cxnLst>
                    <a:cxn ang="0">
                      <a:pos x="1" y="1"/>
                    </a:cxn>
                    <a:cxn ang="0">
                      <a:pos x="0" y="1"/>
                    </a:cxn>
                    <a:cxn ang="0">
                      <a:pos x="1" y="1"/>
                    </a:cxn>
                    <a:cxn ang="0">
                      <a:pos x="1" y="1"/>
                    </a:cxn>
                    <a:cxn ang="0">
                      <a:pos x="1" y="0"/>
                    </a:cxn>
                    <a:cxn ang="0">
                      <a:pos x="1" y="0"/>
                    </a:cxn>
                    <a:cxn ang="0">
                      <a:pos x="1" y="1"/>
                    </a:cxn>
                    <a:cxn ang="0">
                      <a:pos x="1" y="1"/>
                    </a:cxn>
                    <a:cxn ang="0">
                      <a:pos x="1" y="1"/>
                    </a:cxn>
                  </a:cxnLst>
                  <a:pathLst>
                    <a:path w="170" h="292">
                      <a:moveTo>
                        <a:pt x="51" y="3"/>
                      </a:moveTo>
                      <a:lnTo>
                        <a:pt x="0" y="3"/>
                      </a:lnTo>
                      <a:lnTo>
                        <a:pt x="39" y="292"/>
                      </a:lnTo>
                      <a:lnTo>
                        <a:pt x="126" y="292"/>
                      </a:lnTo>
                      <a:lnTo>
                        <a:pt x="170" y="0"/>
                      </a:lnTo>
                      <a:lnTo>
                        <a:pt x="111" y="0"/>
                      </a:lnTo>
                      <a:lnTo>
                        <a:pt x="101" y="52"/>
                      </a:lnTo>
                      <a:lnTo>
                        <a:pt x="65" y="52"/>
                      </a:lnTo>
                      <a:lnTo>
                        <a:pt x="51" y="3"/>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976" name="Freeform 197"/>
                <p:cNvSpPr/>
                <p:nvPr/>
              </p:nvSpPr>
              <p:spPr>
                <a:xfrm>
                  <a:off x="3812" y="2445"/>
                  <a:ext cx="18" cy="59"/>
                </a:xfrm>
                <a:custGeom>
                  <a:avLst/>
                  <a:gdLst/>
                  <a:ahLst/>
                  <a:cxnLst>
                    <a:cxn ang="0">
                      <a:pos x="1" y="0"/>
                    </a:cxn>
                    <a:cxn ang="0">
                      <a:pos x="0" y="0"/>
                    </a:cxn>
                    <a:cxn ang="0">
                      <a:pos x="1" y="0"/>
                    </a:cxn>
                    <a:cxn ang="0">
                      <a:pos x="1" y="0"/>
                    </a:cxn>
                  </a:cxnLst>
                  <a:pathLst>
                    <a:path w="35" h="119">
                      <a:moveTo>
                        <a:pt x="35" y="0"/>
                      </a:moveTo>
                      <a:lnTo>
                        <a:pt x="0" y="4"/>
                      </a:lnTo>
                      <a:lnTo>
                        <a:pt x="18" y="119"/>
                      </a:lnTo>
                      <a:lnTo>
                        <a:pt x="35" y="0"/>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grpSp>
      </p:grpSp>
      <p:sp>
        <p:nvSpPr>
          <p:cNvPr id="89286" name="Freeform 198"/>
          <p:cNvSpPr/>
          <p:nvPr/>
        </p:nvSpPr>
        <p:spPr>
          <a:xfrm rot="1111198">
            <a:off x="3048000" y="1219200"/>
            <a:ext cx="1916113" cy="2603500"/>
          </a:xfrm>
          <a:custGeom>
            <a:avLst/>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Lst>
            <a:pathLst>
              <a:path w="2416" h="3279">
                <a:moveTo>
                  <a:pt x="41" y="316"/>
                </a:moveTo>
                <a:lnTo>
                  <a:pt x="88" y="266"/>
                </a:lnTo>
                <a:lnTo>
                  <a:pt x="150" y="245"/>
                </a:lnTo>
                <a:lnTo>
                  <a:pt x="1848" y="0"/>
                </a:lnTo>
                <a:lnTo>
                  <a:pt x="1914" y="33"/>
                </a:lnTo>
                <a:lnTo>
                  <a:pt x="1967" y="75"/>
                </a:lnTo>
                <a:lnTo>
                  <a:pt x="1997" y="169"/>
                </a:lnTo>
                <a:lnTo>
                  <a:pt x="2416" y="2894"/>
                </a:lnTo>
                <a:lnTo>
                  <a:pt x="2416" y="2960"/>
                </a:lnTo>
                <a:lnTo>
                  <a:pt x="2387" y="3017"/>
                </a:lnTo>
                <a:lnTo>
                  <a:pt x="2317" y="3048"/>
                </a:lnTo>
                <a:lnTo>
                  <a:pt x="2240" y="3070"/>
                </a:lnTo>
                <a:lnTo>
                  <a:pt x="648" y="3278"/>
                </a:lnTo>
                <a:lnTo>
                  <a:pt x="547" y="3279"/>
                </a:lnTo>
                <a:lnTo>
                  <a:pt x="457" y="3234"/>
                </a:lnTo>
                <a:lnTo>
                  <a:pt x="430" y="3146"/>
                </a:lnTo>
                <a:lnTo>
                  <a:pt x="0" y="420"/>
                </a:lnTo>
                <a:lnTo>
                  <a:pt x="10" y="359"/>
                </a:lnTo>
                <a:lnTo>
                  <a:pt x="41" y="316"/>
                </a:lnTo>
                <a:close/>
              </a:path>
            </a:pathLst>
          </a:custGeom>
          <a:solidFill>
            <a:srgbClr val="FFFFFF">
              <a:alpha val="100000"/>
            </a:srgbClr>
          </a:solidFill>
          <a:ln w="31750">
            <a:noFill/>
          </a:ln>
        </p:spPr>
        <p:txBody>
          <a:bodyPr/>
          <a:p>
            <a:endParaRPr lang="zh-CN" altLang="en-US"/>
          </a:p>
        </p:txBody>
      </p:sp>
      <p:grpSp>
        <p:nvGrpSpPr>
          <p:cNvPr id="89287" name="Group 199"/>
          <p:cNvGrpSpPr/>
          <p:nvPr/>
        </p:nvGrpSpPr>
        <p:grpSpPr>
          <a:xfrm rot="1489513">
            <a:off x="2895600" y="1219200"/>
            <a:ext cx="2203450" cy="2760663"/>
            <a:chOff x="2265" y="988"/>
            <a:chExt cx="1388" cy="1739"/>
          </a:xfrm>
        </p:grpSpPr>
        <p:sp>
          <p:nvSpPr>
            <p:cNvPr id="19874" name="Freeform 200"/>
            <p:cNvSpPr/>
            <p:nvPr/>
          </p:nvSpPr>
          <p:spPr>
            <a:xfrm>
              <a:off x="2265" y="988"/>
              <a:ext cx="1388" cy="1739"/>
            </a:xfrm>
            <a:custGeom>
              <a:avLst/>
              <a:gdLst/>
              <a:ahLst/>
              <a:cxnLst>
                <a:cxn ang="0">
                  <a:pos x="0" y="0"/>
                </a:cxn>
                <a:cxn ang="0">
                  <a:pos x="0" y="0"/>
                </a:cxn>
                <a:cxn ang="0">
                  <a:pos x="0" y="0"/>
                </a:cxn>
                <a:cxn ang="0">
                  <a:pos x="0" y="0"/>
                </a:cxn>
                <a:cxn ang="0">
                  <a:pos x="0" y="0"/>
                </a:cxn>
                <a:cxn ang="0">
                  <a:pos x="1" y="0"/>
                </a:cxn>
                <a:cxn ang="0">
                  <a:pos x="1" y="1"/>
                </a:cxn>
                <a:cxn ang="0">
                  <a:pos x="1" y="1"/>
                </a:cxn>
                <a:cxn ang="0">
                  <a:pos x="1" y="1"/>
                </a:cxn>
                <a:cxn ang="0">
                  <a:pos x="1" y="1"/>
                </a:cxn>
                <a:cxn ang="0">
                  <a:pos x="0" y="1"/>
                </a:cxn>
                <a:cxn ang="0">
                  <a:pos x="0" y="1"/>
                </a:cxn>
                <a:cxn ang="0">
                  <a:pos x="0" y="1"/>
                </a:cxn>
                <a:cxn ang="0">
                  <a:pos x="0" y="1"/>
                </a:cxn>
                <a:cxn ang="0">
                  <a:pos x="0" y="0"/>
                </a:cxn>
                <a:cxn ang="0">
                  <a:pos x="0" y="0"/>
                </a:cxn>
                <a:cxn ang="0">
                  <a:pos x="0" y="0"/>
                </a:cxn>
              </a:cxnLst>
              <a:pathLst>
                <a:path w="2777" h="3479">
                  <a:moveTo>
                    <a:pt x="49" y="497"/>
                  </a:moveTo>
                  <a:lnTo>
                    <a:pt x="143" y="445"/>
                  </a:lnTo>
                  <a:lnTo>
                    <a:pt x="1770" y="11"/>
                  </a:lnTo>
                  <a:lnTo>
                    <a:pt x="1905" y="0"/>
                  </a:lnTo>
                  <a:lnTo>
                    <a:pt x="2003" y="48"/>
                  </a:lnTo>
                  <a:lnTo>
                    <a:pt x="2049" y="126"/>
                  </a:lnTo>
                  <a:lnTo>
                    <a:pt x="2777" y="2880"/>
                  </a:lnTo>
                  <a:lnTo>
                    <a:pt x="2759" y="2973"/>
                  </a:lnTo>
                  <a:lnTo>
                    <a:pt x="2714" y="3038"/>
                  </a:lnTo>
                  <a:lnTo>
                    <a:pt x="2612" y="3071"/>
                  </a:lnTo>
                  <a:lnTo>
                    <a:pt x="1057" y="3464"/>
                  </a:lnTo>
                  <a:lnTo>
                    <a:pt x="909" y="3479"/>
                  </a:lnTo>
                  <a:lnTo>
                    <a:pt x="830" y="3450"/>
                  </a:lnTo>
                  <a:lnTo>
                    <a:pt x="796" y="3368"/>
                  </a:lnTo>
                  <a:lnTo>
                    <a:pt x="13" y="667"/>
                  </a:lnTo>
                  <a:lnTo>
                    <a:pt x="0" y="567"/>
                  </a:lnTo>
                  <a:lnTo>
                    <a:pt x="49" y="497"/>
                  </a:lnTo>
                  <a:close/>
                </a:path>
              </a:pathLst>
            </a:custGeom>
            <a:solidFill>
              <a:srgbClr val="FFFFFF">
                <a:alpha val="100000"/>
              </a:srgbClr>
            </a:solidFill>
            <a:ln w="31750" cap="flat" cmpd="sng">
              <a:solidFill>
                <a:srgbClr val="000000">
                  <a:alpha val="100000"/>
                </a:srgbClr>
              </a:solidFill>
              <a:prstDash val="solid"/>
              <a:round/>
              <a:headEnd type="none" w="med" len="med"/>
              <a:tailEnd type="none" w="med" len="med"/>
            </a:ln>
          </p:spPr>
          <p:txBody>
            <a:bodyPr/>
            <a:p>
              <a:endParaRPr lang="zh-CN" altLang="en-US"/>
            </a:p>
          </p:txBody>
        </p:sp>
        <p:grpSp>
          <p:nvGrpSpPr>
            <p:cNvPr id="19875" name="Group 201"/>
            <p:cNvGrpSpPr/>
            <p:nvPr/>
          </p:nvGrpSpPr>
          <p:grpSpPr>
            <a:xfrm>
              <a:off x="2346" y="1255"/>
              <a:ext cx="1226" cy="1221"/>
              <a:chOff x="2346" y="1255"/>
              <a:chExt cx="1226" cy="1221"/>
            </a:xfrm>
          </p:grpSpPr>
          <p:grpSp>
            <p:nvGrpSpPr>
              <p:cNvPr id="19876" name="Group 202"/>
              <p:cNvGrpSpPr/>
              <p:nvPr/>
            </p:nvGrpSpPr>
            <p:grpSpPr>
              <a:xfrm>
                <a:off x="2346" y="1255"/>
                <a:ext cx="133" cy="325"/>
                <a:chOff x="2346" y="1255"/>
                <a:chExt cx="133" cy="325"/>
              </a:xfrm>
            </p:grpSpPr>
            <p:sp>
              <p:nvSpPr>
                <p:cNvPr id="19966" name="Freeform 203"/>
                <p:cNvSpPr/>
                <p:nvPr/>
              </p:nvSpPr>
              <p:spPr>
                <a:xfrm>
                  <a:off x="2397" y="1431"/>
                  <a:ext cx="82" cy="149"/>
                </a:xfrm>
                <a:custGeom>
                  <a:avLst/>
                  <a:gdLst/>
                  <a:ahLst/>
                  <a:cxnLst>
                    <a:cxn ang="0">
                      <a:pos x="0" y="0"/>
                    </a:cxn>
                    <a:cxn ang="0">
                      <a:pos x="0" y="1"/>
                    </a:cxn>
                    <a:cxn ang="0">
                      <a:pos x="0" y="1"/>
                    </a:cxn>
                    <a:cxn ang="0">
                      <a:pos x="0" y="1"/>
                    </a:cxn>
                    <a:cxn ang="0">
                      <a:pos x="0" y="0"/>
                    </a:cxn>
                  </a:cxnLst>
                  <a:pathLst>
                    <a:path w="165" h="298">
                      <a:moveTo>
                        <a:pt x="43" y="0"/>
                      </a:moveTo>
                      <a:lnTo>
                        <a:pt x="0" y="171"/>
                      </a:lnTo>
                      <a:lnTo>
                        <a:pt x="132" y="298"/>
                      </a:lnTo>
                      <a:lnTo>
                        <a:pt x="165" y="123"/>
                      </a:lnTo>
                      <a:lnTo>
                        <a:pt x="43"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967" name="Freeform 204"/>
                <p:cNvSpPr/>
                <p:nvPr/>
              </p:nvSpPr>
              <p:spPr>
                <a:xfrm>
                  <a:off x="2346" y="1255"/>
                  <a:ext cx="95" cy="159"/>
                </a:xfrm>
                <a:custGeom>
                  <a:avLst/>
                  <a:gdLst/>
                  <a:ahLst/>
                  <a:cxnLst>
                    <a:cxn ang="0">
                      <a:pos x="1" y="0"/>
                    </a:cxn>
                    <a:cxn ang="0">
                      <a:pos x="1" y="0"/>
                    </a:cxn>
                    <a:cxn ang="0">
                      <a:pos x="0" y="0"/>
                    </a:cxn>
                    <a:cxn ang="0">
                      <a:pos x="1" y="0"/>
                    </a:cxn>
                    <a:cxn ang="0">
                      <a:pos x="1" y="0"/>
                    </a:cxn>
                    <a:cxn ang="0">
                      <a:pos x="1" y="0"/>
                    </a:cxn>
                    <a:cxn ang="0">
                      <a:pos x="1" y="0"/>
                    </a:cxn>
                    <a:cxn ang="0">
                      <a:pos x="1" y="0"/>
                    </a:cxn>
                    <a:cxn ang="0">
                      <a:pos x="1" y="0"/>
                    </a:cxn>
                    <a:cxn ang="0">
                      <a:pos x="1" y="0"/>
                    </a:cxn>
                    <a:cxn ang="0">
                      <a:pos x="1" y="0"/>
                    </a:cxn>
                  </a:cxnLst>
                  <a:pathLst>
                    <a:path w="188" h="319">
                      <a:moveTo>
                        <a:pt x="84" y="0"/>
                      </a:moveTo>
                      <a:lnTo>
                        <a:pt x="29" y="21"/>
                      </a:lnTo>
                      <a:lnTo>
                        <a:pt x="0" y="71"/>
                      </a:lnTo>
                      <a:lnTo>
                        <a:pt x="48" y="274"/>
                      </a:lnTo>
                      <a:lnTo>
                        <a:pt x="99" y="293"/>
                      </a:lnTo>
                      <a:lnTo>
                        <a:pt x="110" y="319"/>
                      </a:lnTo>
                      <a:lnTo>
                        <a:pt x="157" y="309"/>
                      </a:lnTo>
                      <a:lnTo>
                        <a:pt x="154" y="282"/>
                      </a:lnTo>
                      <a:lnTo>
                        <a:pt x="188" y="227"/>
                      </a:lnTo>
                      <a:lnTo>
                        <a:pt x="138" y="32"/>
                      </a:lnTo>
                      <a:lnTo>
                        <a:pt x="84"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sp>
            <p:nvSpPr>
              <p:cNvPr id="19877" name="Freeform 205"/>
              <p:cNvSpPr/>
              <p:nvPr/>
            </p:nvSpPr>
            <p:spPr>
              <a:xfrm>
                <a:off x="2373" y="1284"/>
                <a:ext cx="41" cy="93"/>
              </a:xfrm>
              <a:custGeom>
                <a:avLst/>
                <a:gdLst/>
                <a:ahLst/>
                <a:cxnLst>
                  <a:cxn ang="0">
                    <a:pos x="1" y="0"/>
                  </a:cxn>
                  <a:cxn ang="0">
                    <a:pos x="0" y="1"/>
                  </a:cxn>
                  <a:cxn ang="0">
                    <a:pos x="1" y="1"/>
                  </a:cxn>
                  <a:cxn ang="0">
                    <a:pos x="1" y="1"/>
                  </a:cxn>
                  <a:cxn ang="0">
                    <a:pos x="1" y="0"/>
                  </a:cxn>
                </a:cxnLst>
                <a:pathLst>
                  <a:path w="82" h="185">
                    <a:moveTo>
                      <a:pt x="37" y="0"/>
                    </a:moveTo>
                    <a:lnTo>
                      <a:pt x="0" y="11"/>
                    </a:lnTo>
                    <a:lnTo>
                      <a:pt x="42" y="185"/>
                    </a:lnTo>
                    <a:lnTo>
                      <a:pt x="82" y="171"/>
                    </a:lnTo>
                    <a:lnTo>
                      <a:pt x="37" y="0"/>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878" name="Group 206"/>
              <p:cNvGrpSpPr/>
              <p:nvPr/>
            </p:nvGrpSpPr>
            <p:grpSpPr>
              <a:xfrm>
                <a:off x="3440" y="2150"/>
                <a:ext cx="132" cy="326"/>
                <a:chOff x="3440" y="2150"/>
                <a:chExt cx="132" cy="326"/>
              </a:xfrm>
            </p:grpSpPr>
            <p:sp>
              <p:nvSpPr>
                <p:cNvPr id="19964" name="Freeform 207"/>
                <p:cNvSpPr/>
                <p:nvPr/>
              </p:nvSpPr>
              <p:spPr>
                <a:xfrm>
                  <a:off x="3440" y="2150"/>
                  <a:ext cx="82" cy="149"/>
                </a:xfrm>
                <a:custGeom>
                  <a:avLst/>
                  <a:gdLst/>
                  <a:ahLst/>
                  <a:cxnLst>
                    <a:cxn ang="0">
                      <a:pos x="0" y="1"/>
                    </a:cxn>
                    <a:cxn ang="0">
                      <a:pos x="0" y="1"/>
                    </a:cxn>
                    <a:cxn ang="0">
                      <a:pos x="0" y="0"/>
                    </a:cxn>
                    <a:cxn ang="0">
                      <a:pos x="0" y="1"/>
                    </a:cxn>
                    <a:cxn ang="0">
                      <a:pos x="0" y="1"/>
                    </a:cxn>
                  </a:cxnLst>
                  <a:pathLst>
                    <a:path w="165" h="298">
                      <a:moveTo>
                        <a:pt x="122" y="298"/>
                      </a:moveTo>
                      <a:lnTo>
                        <a:pt x="165" y="127"/>
                      </a:lnTo>
                      <a:lnTo>
                        <a:pt x="40" y="0"/>
                      </a:lnTo>
                      <a:lnTo>
                        <a:pt x="0" y="174"/>
                      </a:lnTo>
                      <a:lnTo>
                        <a:pt x="122" y="298"/>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965" name="Freeform 208"/>
                <p:cNvSpPr/>
                <p:nvPr/>
              </p:nvSpPr>
              <p:spPr>
                <a:xfrm>
                  <a:off x="3478" y="2316"/>
                  <a:ext cx="94" cy="160"/>
                </a:xfrm>
                <a:custGeom>
                  <a:avLst/>
                  <a:gdLst/>
                  <a:ahLst/>
                  <a:cxnLst>
                    <a:cxn ang="0">
                      <a:pos x="1" y="1"/>
                    </a:cxn>
                    <a:cxn ang="0">
                      <a:pos x="1" y="1"/>
                    </a:cxn>
                    <a:cxn ang="0">
                      <a:pos x="1" y="1"/>
                    </a:cxn>
                    <a:cxn ang="0">
                      <a:pos x="1" y="1"/>
                    </a:cxn>
                    <a:cxn ang="0">
                      <a:pos x="1" y="1"/>
                    </a:cxn>
                    <a:cxn ang="0">
                      <a:pos x="1" y="0"/>
                    </a:cxn>
                    <a:cxn ang="0">
                      <a:pos x="1" y="1"/>
                    </a:cxn>
                    <a:cxn ang="0">
                      <a:pos x="1" y="1"/>
                    </a:cxn>
                    <a:cxn ang="0">
                      <a:pos x="0" y="1"/>
                    </a:cxn>
                    <a:cxn ang="0">
                      <a:pos x="1" y="1"/>
                    </a:cxn>
                    <a:cxn ang="0">
                      <a:pos x="1" y="1"/>
                    </a:cxn>
                  </a:cxnLst>
                  <a:pathLst>
                    <a:path w="188" h="319">
                      <a:moveTo>
                        <a:pt x="104" y="319"/>
                      </a:moveTo>
                      <a:lnTo>
                        <a:pt x="159" y="298"/>
                      </a:lnTo>
                      <a:lnTo>
                        <a:pt x="188" y="248"/>
                      </a:lnTo>
                      <a:lnTo>
                        <a:pt x="140" y="45"/>
                      </a:lnTo>
                      <a:lnTo>
                        <a:pt x="89" y="26"/>
                      </a:lnTo>
                      <a:lnTo>
                        <a:pt x="78" y="0"/>
                      </a:lnTo>
                      <a:lnTo>
                        <a:pt x="31" y="10"/>
                      </a:lnTo>
                      <a:lnTo>
                        <a:pt x="34" y="36"/>
                      </a:lnTo>
                      <a:lnTo>
                        <a:pt x="0" y="91"/>
                      </a:lnTo>
                      <a:lnTo>
                        <a:pt x="50" y="287"/>
                      </a:lnTo>
                      <a:lnTo>
                        <a:pt x="104" y="319"/>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sp>
            <p:nvSpPr>
              <p:cNvPr id="19879" name="Freeform 209"/>
              <p:cNvSpPr/>
              <p:nvPr/>
            </p:nvSpPr>
            <p:spPr>
              <a:xfrm>
                <a:off x="3505" y="2354"/>
                <a:ext cx="41" cy="93"/>
              </a:xfrm>
              <a:custGeom>
                <a:avLst/>
                <a:gdLst/>
                <a:ahLst/>
                <a:cxnLst>
                  <a:cxn ang="0">
                    <a:pos x="1" y="1"/>
                  </a:cxn>
                  <a:cxn ang="0">
                    <a:pos x="1" y="1"/>
                  </a:cxn>
                  <a:cxn ang="0">
                    <a:pos x="1" y="0"/>
                  </a:cxn>
                  <a:cxn ang="0">
                    <a:pos x="0" y="1"/>
                  </a:cxn>
                  <a:cxn ang="0">
                    <a:pos x="1" y="1"/>
                  </a:cxn>
                </a:cxnLst>
                <a:pathLst>
                  <a:path w="82" h="186">
                    <a:moveTo>
                      <a:pt x="45" y="186"/>
                    </a:moveTo>
                    <a:lnTo>
                      <a:pt x="82" y="175"/>
                    </a:lnTo>
                    <a:lnTo>
                      <a:pt x="40" y="0"/>
                    </a:lnTo>
                    <a:lnTo>
                      <a:pt x="0" y="15"/>
                    </a:lnTo>
                    <a:lnTo>
                      <a:pt x="45" y="186"/>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880" name="Group 210"/>
              <p:cNvGrpSpPr/>
              <p:nvPr/>
            </p:nvGrpSpPr>
            <p:grpSpPr>
              <a:xfrm>
                <a:off x="2495" y="1256"/>
                <a:ext cx="909" cy="1176"/>
                <a:chOff x="2495" y="1256"/>
                <a:chExt cx="909" cy="1176"/>
              </a:xfrm>
            </p:grpSpPr>
            <p:sp>
              <p:nvSpPr>
                <p:cNvPr id="19881" name="Freeform 211"/>
                <p:cNvSpPr/>
                <p:nvPr/>
              </p:nvSpPr>
              <p:spPr>
                <a:xfrm>
                  <a:off x="2495" y="1256"/>
                  <a:ext cx="909" cy="1176"/>
                </a:xfrm>
                <a:custGeom>
                  <a:avLst/>
                  <a:gdLst/>
                  <a:ahLst/>
                  <a:cxnLst>
                    <a:cxn ang="0">
                      <a:pos x="0" y="0"/>
                    </a:cxn>
                    <a:cxn ang="0">
                      <a:pos x="1" y="0"/>
                    </a:cxn>
                    <a:cxn ang="0">
                      <a:pos x="1" y="0"/>
                    </a:cxn>
                    <a:cxn ang="0">
                      <a:pos x="1" y="1"/>
                    </a:cxn>
                    <a:cxn ang="0">
                      <a:pos x="0" y="0"/>
                    </a:cxn>
                  </a:cxnLst>
                  <a:pathLst>
                    <a:path w="1817" h="2353">
                      <a:moveTo>
                        <a:pt x="0" y="334"/>
                      </a:moveTo>
                      <a:lnTo>
                        <a:pt x="1264" y="0"/>
                      </a:lnTo>
                      <a:lnTo>
                        <a:pt x="1817" y="2012"/>
                      </a:lnTo>
                      <a:lnTo>
                        <a:pt x="553" y="2353"/>
                      </a:lnTo>
                      <a:lnTo>
                        <a:pt x="0" y="334"/>
                      </a:lnTo>
                      <a:close/>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882" name="Freeform 212"/>
                <p:cNvSpPr/>
                <p:nvPr/>
              </p:nvSpPr>
              <p:spPr>
                <a:xfrm>
                  <a:off x="2569" y="1413"/>
                  <a:ext cx="132" cy="238"/>
                </a:xfrm>
                <a:custGeom>
                  <a:avLst/>
                  <a:gdLst/>
                  <a:ahLst/>
                  <a:cxnLst>
                    <a:cxn ang="0">
                      <a:pos x="0" y="0"/>
                    </a:cxn>
                    <a:cxn ang="0">
                      <a:pos x="0" y="1"/>
                    </a:cxn>
                    <a:cxn ang="0">
                      <a:pos x="0" y="1"/>
                    </a:cxn>
                    <a:cxn ang="0">
                      <a:pos x="0" y="1"/>
                    </a:cxn>
                    <a:cxn ang="0">
                      <a:pos x="0" y="0"/>
                    </a:cxn>
                  </a:cxnLst>
                  <a:pathLst>
                    <a:path w="266" h="475">
                      <a:moveTo>
                        <a:pt x="69" y="0"/>
                      </a:moveTo>
                      <a:lnTo>
                        <a:pt x="0" y="273"/>
                      </a:lnTo>
                      <a:lnTo>
                        <a:pt x="213" y="475"/>
                      </a:lnTo>
                      <a:lnTo>
                        <a:pt x="266" y="197"/>
                      </a:lnTo>
                      <a:lnTo>
                        <a:pt x="69"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883" name="Freeform 213"/>
                <p:cNvSpPr/>
                <p:nvPr/>
              </p:nvSpPr>
              <p:spPr>
                <a:xfrm>
                  <a:off x="3204" y="2058"/>
                  <a:ext cx="111" cy="199"/>
                </a:xfrm>
                <a:custGeom>
                  <a:avLst/>
                  <a:gdLst/>
                  <a:ahLst/>
                  <a:cxnLst>
                    <a:cxn ang="0">
                      <a:pos x="1" y="0"/>
                    </a:cxn>
                    <a:cxn ang="0">
                      <a:pos x="0" y="1"/>
                    </a:cxn>
                    <a:cxn ang="0">
                      <a:pos x="1" y="1"/>
                    </a:cxn>
                    <a:cxn ang="0">
                      <a:pos x="1" y="1"/>
                    </a:cxn>
                    <a:cxn ang="0">
                      <a:pos x="1" y="0"/>
                    </a:cxn>
                  </a:cxnLst>
                  <a:pathLst>
                    <a:path w="221" h="397">
                      <a:moveTo>
                        <a:pt x="57" y="0"/>
                      </a:moveTo>
                      <a:lnTo>
                        <a:pt x="0" y="227"/>
                      </a:lnTo>
                      <a:lnTo>
                        <a:pt x="177" y="397"/>
                      </a:lnTo>
                      <a:lnTo>
                        <a:pt x="221" y="165"/>
                      </a:lnTo>
                      <a:lnTo>
                        <a:pt x="57"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884" name="Group 214"/>
                <p:cNvGrpSpPr/>
                <p:nvPr/>
              </p:nvGrpSpPr>
              <p:grpSpPr>
                <a:xfrm>
                  <a:off x="2600" y="1264"/>
                  <a:ext cx="663" cy="664"/>
                  <a:chOff x="2600" y="1264"/>
                  <a:chExt cx="663" cy="664"/>
                </a:xfrm>
              </p:grpSpPr>
              <p:sp>
                <p:nvSpPr>
                  <p:cNvPr id="19925" name="Freeform 215"/>
                  <p:cNvSpPr/>
                  <p:nvPr/>
                </p:nvSpPr>
                <p:spPr>
                  <a:xfrm>
                    <a:off x="2959" y="1264"/>
                    <a:ext cx="183" cy="210"/>
                  </a:xfrm>
                  <a:custGeom>
                    <a:avLst/>
                    <a:gdLst/>
                    <a:ahLst/>
                    <a:cxnLst>
                      <a:cxn ang="0">
                        <a:pos x="1" y="0"/>
                      </a:cxn>
                      <a:cxn ang="0">
                        <a:pos x="0" y="0"/>
                      </a:cxn>
                      <a:cxn ang="0">
                        <a:pos x="1" y="0"/>
                      </a:cxn>
                      <a:cxn ang="0">
                        <a:pos x="1" y="0"/>
                      </a:cxn>
                      <a:cxn ang="0">
                        <a:pos x="1" y="0"/>
                      </a:cxn>
                      <a:cxn ang="0">
                        <a:pos x="1" y="0"/>
                      </a:cxn>
                      <a:cxn ang="0">
                        <a:pos x="1" y="0"/>
                      </a:cxn>
                      <a:cxn ang="0">
                        <a:pos x="1" y="0"/>
                      </a:cxn>
                      <a:cxn ang="0">
                        <a:pos x="1" y="0"/>
                      </a:cxn>
                    </a:cxnLst>
                    <a:pathLst>
                      <a:path w="366" h="421">
                        <a:moveTo>
                          <a:pt x="271" y="0"/>
                        </a:moveTo>
                        <a:lnTo>
                          <a:pt x="0" y="71"/>
                        </a:lnTo>
                        <a:lnTo>
                          <a:pt x="34" y="213"/>
                        </a:lnTo>
                        <a:lnTo>
                          <a:pt x="170" y="338"/>
                        </a:lnTo>
                        <a:lnTo>
                          <a:pt x="304" y="421"/>
                        </a:lnTo>
                        <a:lnTo>
                          <a:pt x="366" y="325"/>
                        </a:lnTo>
                        <a:lnTo>
                          <a:pt x="283" y="259"/>
                        </a:lnTo>
                        <a:lnTo>
                          <a:pt x="245" y="123"/>
                        </a:lnTo>
                        <a:lnTo>
                          <a:pt x="271"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26" name="Freeform 216"/>
                  <p:cNvSpPr/>
                  <p:nvPr/>
                </p:nvSpPr>
                <p:spPr>
                  <a:xfrm>
                    <a:off x="2917" y="1298"/>
                    <a:ext cx="295" cy="275"/>
                  </a:xfrm>
                  <a:custGeom>
                    <a:avLst/>
                    <a:gdLst/>
                    <a:ahLst/>
                    <a:cxnLst>
                      <a:cxn ang="0">
                        <a:pos x="1" y="0"/>
                      </a:cxn>
                      <a:cxn ang="0">
                        <a:pos x="0" y="1"/>
                      </a:cxn>
                      <a:cxn ang="0">
                        <a:pos x="1" y="1"/>
                      </a:cxn>
                      <a:cxn ang="0">
                        <a:pos x="1" y="1"/>
                      </a:cxn>
                      <a:cxn ang="0">
                        <a:pos x="1" y="1"/>
                      </a:cxn>
                      <a:cxn ang="0">
                        <a:pos x="1" y="1"/>
                      </a:cxn>
                      <a:cxn ang="0">
                        <a:pos x="1" y="1"/>
                      </a:cxn>
                      <a:cxn ang="0">
                        <a:pos x="1" y="1"/>
                      </a:cxn>
                      <a:cxn ang="0">
                        <a:pos x="1" y="0"/>
                      </a:cxn>
                    </a:cxnLst>
                    <a:pathLst>
                      <a:path w="589" h="550">
                        <a:moveTo>
                          <a:pt x="84" y="0"/>
                        </a:moveTo>
                        <a:lnTo>
                          <a:pt x="0" y="22"/>
                        </a:lnTo>
                        <a:lnTo>
                          <a:pt x="36" y="156"/>
                        </a:lnTo>
                        <a:lnTo>
                          <a:pt x="220" y="331"/>
                        </a:lnTo>
                        <a:lnTo>
                          <a:pt x="589" y="550"/>
                        </a:lnTo>
                        <a:lnTo>
                          <a:pt x="560" y="457"/>
                        </a:lnTo>
                        <a:lnTo>
                          <a:pt x="256" y="273"/>
                        </a:lnTo>
                        <a:lnTo>
                          <a:pt x="120" y="151"/>
                        </a:lnTo>
                        <a:lnTo>
                          <a:pt x="84"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27" name="Freeform 217"/>
                  <p:cNvSpPr/>
                  <p:nvPr/>
                </p:nvSpPr>
                <p:spPr>
                  <a:xfrm>
                    <a:off x="2751" y="1340"/>
                    <a:ext cx="68" cy="328"/>
                  </a:xfrm>
                  <a:custGeom>
                    <a:avLst/>
                    <a:gdLst/>
                    <a:ahLst/>
                    <a:cxnLst>
                      <a:cxn ang="0">
                        <a:pos x="1" y="0"/>
                      </a:cxn>
                      <a:cxn ang="0">
                        <a:pos x="1" y="1"/>
                      </a:cxn>
                      <a:cxn ang="0">
                        <a:pos x="1" y="1"/>
                      </a:cxn>
                      <a:cxn ang="0">
                        <a:pos x="1" y="1"/>
                      </a:cxn>
                      <a:cxn ang="0">
                        <a:pos x="1" y="1"/>
                      </a:cxn>
                      <a:cxn ang="0">
                        <a:pos x="1" y="1"/>
                      </a:cxn>
                      <a:cxn ang="0">
                        <a:pos x="0" y="1"/>
                      </a:cxn>
                      <a:cxn ang="0">
                        <a:pos x="1" y="1"/>
                      </a:cxn>
                      <a:cxn ang="0">
                        <a:pos x="1" y="1"/>
                      </a:cxn>
                      <a:cxn ang="0">
                        <a:pos x="1" y="1"/>
                      </a:cxn>
                      <a:cxn ang="0">
                        <a:pos x="1" y="0"/>
                      </a:cxn>
                    </a:cxnLst>
                    <a:pathLst>
                      <a:path w="135" h="655">
                        <a:moveTo>
                          <a:pt x="113" y="0"/>
                        </a:moveTo>
                        <a:lnTo>
                          <a:pt x="135" y="92"/>
                        </a:lnTo>
                        <a:lnTo>
                          <a:pt x="51" y="289"/>
                        </a:lnTo>
                        <a:lnTo>
                          <a:pt x="47" y="413"/>
                        </a:lnTo>
                        <a:lnTo>
                          <a:pt x="91" y="597"/>
                        </a:lnTo>
                        <a:lnTo>
                          <a:pt x="57" y="655"/>
                        </a:lnTo>
                        <a:lnTo>
                          <a:pt x="0" y="424"/>
                        </a:lnTo>
                        <a:lnTo>
                          <a:pt x="5" y="283"/>
                        </a:lnTo>
                        <a:lnTo>
                          <a:pt x="69" y="96"/>
                        </a:lnTo>
                        <a:lnTo>
                          <a:pt x="51" y="21"/>
                        </a:lnTo>
                        <a:lnTo>
                          <a:pt x="113"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28" name="Freeform 218"/>
                  <p:cNvSpPr/>
                  <p:nvPr/>
                </p:nvSpPr>
                <p:spPr>
                  <a:xfrm>
                    <a:off x="2811" y="1315"/>
                    <a:ext cx="183" cy="245"/>
                  </a:xfrm>
                  <a:custGeom>
                    <a:avLst/>
                    <a:gdLst/>
                    <a:ahLst/>
                    <a:cxnLst>
                      <a:cxn ang="0">
                        <a:pos x="0" y="1"/>
                      </a:cxn>
                      <a:cxn ang="0">
                        <a:pos x="1" y="1"/>
                      </a:cxn>
                      <a:cxn ang="0">
                        <a:pos x="1" y="1"/>
                      </a:cxn>
                      <a:cxn ang="0">
                        <a:pos x="1" y="1"/>
                      </a:cxn>
                      <a:cxn ang="0">
                        <a:pos x="1" y="1"/>
                      </a:cxn>
                      <a:cxn ang="0">
                        <a:pos x="1" y="1"/>
                      </a:cxn>
                      <a:cxn ang="0">
                        <a:pos x="1" y="1"/>
                      </a:cxn>
                      <a:cxn ang="0">
                        <a:pos x="1" y="1"/>
                      </a:cxn>
                      <a:cxn ang="0">
                        <a:pos x="1" y="0"/>
                      </a:cxn>
                      <a:cxn ang="0">
                        <a:pos x="0" y="1"/>
                      </a:cxn>
                    </a:cxnLst>
                    <a:pathLst>
                      <a:path w="366" h="489">
                        <a:moveTo>
                          <a:pt x="0" y="60"/>
                        </a:moveTo>
                        <a:lnTo>
                          <a:pt x="93" y="409"/>
                        </a:lnTo>
                        <a:lnTo>
                          <a:pt x="159" y="465"/>
                        </a:lnTo>
                        <a:lnTo>
                          <a:pt x="190" y="489"/>
                        </a:lnTo>
                        <a:lnTo>
                          <a:pt x="300" y="459"/>
                        </a:lnTo>
                        <a:lnTo>
                          <a:pt x="366" y="344"/>
                        </a:lnTo>
                        <a:lnTo>
                          <a:pt x="335" y="212"/>
                        </a:lnTo>
                        <a:lnTo>
                          <a:pt x="240" y="123"/>
                        </a:lnTo>
                        <a:lnTo>
                          <a:pt x="209" y="0"/>
                        </a:lnTo>
                        <a:lnTo>
                          <a:pt x="0" y="6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29" name="Freeform 219"/>
                  <p:cNvSpPr/>
                  <p:nvPr/>
                </p:nvSpPr>
                <p:spPr>
                  <a:xfrm>
                    <a:off x="2810" y="1325"/>
                    <a:ext cx="63" cy="91"/>
                  </a:xfrm>
                  <a:custGeom>
                    <a:avLst/>
                    <a:gdLst/>
                    <a:ahLst/>
                    <a:cxnLst>
                      <a:cxn ang="0">
                        <a:pos x="0" y="1"/>
                      </a:cxn>
                      <a:cxn ang="0">
                        <a:pos x="1" y="1"/>
                      </a:cxn>
                      <a:cxn ang="0">
                        <a:pos x="1" y="1"/>
                      </a:cxn>
                      <a:cxn ang="0">
                        <a:pos x="1" y="0"/>
                      </a:cxn>
                      <a:cxn ang="0">
                        <a:pos x="0" y="1"/>
                      </a:cxn>
                    </a:cxnLst>
                    <a:pathLst>
                      <a:path w="126" h="182">
                        <a:moveTo>
                          <a:pt x="0" y="28"/>
                        </a:moveTo>
                        <a:lnTo>
                          <a:pt x="40" y="182"/>
                        </a:lnTo>
                        <a:lnTo>
                          <a:pt x="126" y="83"/>
                        </a:lnTo>
                        <a:lnTo>
                          <a:pt x="104" y="0"/>
                        </a:lnTo>
                        <a:lnTo>
                          <a:pt x="0" y="28"/>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30" name="Freeform 220"/>
                  <p:cNvSpPr/>
                  <p:nvPr/>
                </p:nvSpPr>
                <p:spPr>
                  <a:xfrm>
                    <a:off x="2868" y="1311"/>
                    <a:ext cx="92" cy="89"/>
                  </a:xfrm>
                  <a:custGeom>
                    <a:avLst/>
                    <a:gdLst/>
                    <a:ahLst/>
                    <a:cxnLst>
                      <a:cxn ang="0">
                        <a:pos x="1" y="1"/>
                      </a:cxn>
                      <a:cxn ang="0">
                        <a:pos x="1" y="1"/>
                      </a:cxn>
                      <a:cxn ang="0">
                        <a:pos x="0" y="1"/>
                      </a:cxn>
                      <a:cxn ang="0">
                        <a:pos x="1" y="0"/>
                      </a:cxn>
                      <a:cxn ang="0">
                        <a:pos x="1" y="1"/>
                      </a:cxn>
                      <a:cxn ang="0">
                        <a:pos x="1" y="1"/>
                      </a:cxn>
                    </a:cxnLst>
                    <a:pathLst>
                      <a:path w="184" h="177">
                        <a:moveTo>
                          <a:pt x="184" y="177"/>
                        </a:moveTo>
                        <a:lnTo>
                          <a:pt x="22" y="113"/>
                        </a:lnTo>
                        <a:lnTo>
                          <a:pt x="0" y="27"/>
                        </a:lnTo>
                        <a:lnTo>
                          <a:pt x="95" y="0"/>
                        </a:lnTo>
                        <a:lnTo>
                          <a:pt x="128" y="121"/>
                        </a:lnTo>
                        <a:lnTo>
                          <a:pt x="184" y="177"/>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31" name="Freeform 221"/>
                  <p:cNvSpPr/>
                  <p:nvPr/>
                </p:nvSpPr>
                <p:spPr>
                  <a:xfrm>
                    <a:off x="2837" y="1487"/>
                    <a:ext cx="194" cy="112"/>
                  </a:xfrm>
                  <a:custGeom>
                    <a:avLst/>
                    <a:gdLst/>
                    <a:ahLst/>
                    <a:cxnLst>
                      <a:cxn ang="0">
                        <a:pos x="1" y="0"/>
                      </a:cxn>
                      <a:cxn ang="0">
                        <a:pos x="1" y="1"/>
                      </a:cxn>
                      <a:cxn ang="0">
                        <a:pos x="1" y="1"/>
                      </a:cxn>
                      <a:cxn ang="0">
                        <a:pos x="1" y="1"/>
                      </a:cxn>
                      <a:cxn ang="0">
                        <a:pos x="0" y="1"/>
                      </a:cxn>
                      <a:cxn ang="0">
                        <a:pos x="1" y="1"/>
                      </a:cxn>
                      <a:cxn ang="0">
                        <a:pos x="1" y="1"/>
                      </a:cxn>
                      <a:cxn ang="0">
                        <a:pos x="1" y="1"/>
                      </a:cxn>
                      <a:cxn ang="0">
                        <a:pos x="1" y="1"/>
                      </a:cxn>
                      <a:cxn ang="0">
                        <a:pos x="1" y="1"/>
                      </a:cxn>
                      <a:cxn ang="0">
                        <a:pos x="1" y="0"/>
                      </a:cxn>
                    </a:cxnLst>
                    <a:pathLst>
                      <a:path w="388" h="224">
                        <a:moveTo>
                          <a:pt x="317" y="0"/>
                        </a:moveTo>
                        <a:lnTo>
                          <a:pt x="246" y="116"/>
                        </a:lnTo>
                        <a:lnTo>
                          <a:pt x="139" y="145"/>
                        </a:lnTo>
                        <a:lnTo>
                          <a:pt x="33" y="66"/>
                        </a:lnTo>
                        <a:lnTo>
                          <a:pt x="0" y="131"/>
                        </a:lnTo>
                        <a:lnTo>
                          <a:pt x="78" y="199"/>
                        </a:lnTo>
                        <a:lnTo>
                          <a:pt x="134" y="224"/>
                        </a:lnTo>
                        <a:lnTo>
                          <a:pt x="270" y="186"/>
                        </a:lnTo>
                        <a:lnTo>
                          <a:pt x="338" y="148"/>
                        </a:lnTo>
                        <a:lnTo>
                          <a:pt x="388" y="59"/>
                        </a:lnTo>
                        <a:lnTo>
                          <a:pt x="317"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32" name="Freeform 222"/>
                  <p:cNvSpPr/>
                  <p:nvPr/>
                </p:nvSpPr>
                <p:spPr>
                  <a:xfrm>
                    <a:off x="2836" y="1484"/>
                    <a:ext cx="196" cy="116"/>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 ang="0">
                        <a:pos x="0" y="1"/>
                      </a:cxn>
                    </a:cxnLst>
                    <a:pathLst>
                      <a:path w="393" h="232">
                        <a:moveTo>
                          <a:pt x="315" y="11"/>
                        </a:moveTo>
                        <a:lnTo>
                          <a:pt x="325" y="9"/>
                        </a:lnTo>
                        <a:lnTo>
                          <a:pt x="254" y="125"/>
                        </a:lnTo>
                        <a:lnTo>
                          <a:pt x="252" y="125"/>
                        </a:lnTo>
                        <a:lnTo>
                          <a:pt x="144" y="154"/>
                        </a:lnTo>
                        <a:lnTo>
                          <a:pt x="142" y="154"/>
                        </a:lnTo>
                        <a:lnTo>
                          <a:pt x="142" y="155"/>
                        </a:lnTo>
                        <a:lnTo>
                          <a:pt x="139" y="151"/>
                        </a:lnTo>
                        <a:lnTo>
                          <a:pt x="33" y="72"/>
                        </a:lnTo>
                        <a:lnTo>
                          <a:pt x="38" y="72"/>
                        </a:lnTo>
                        <a:lnTo>
                          <a:pt x="10" y="136"/>
                        </a:lnTo>
                        <a:lnTo>
                          <a:pt x="8" y="133"/>
                        </a:lnTo>
                        <a:lnTo>
                          <a:pt x="83" y="202"/>
                        </a:lnTo>
                        <a:lnTo>
                          <a:pt x="83" y="199"/>
                        </a:lnTo>
                        <a:lnTo>
                          <a:pt x="139" y="224"/>
                        </a:lnTo>
                        <a:lnTo>
                          <a:pt x="137" y="224"/>
                        </a:lnTo>
                        <a:lnTo>
                          <a:pt x="273" y="189"/>
                        </a:lnTo>
                        <a:lnTo>
                          <a:pt x="339" y="149"/>
                        </a:lnTo>
                        <a:lnTo>
                          <a:pt x="332" y="151"/>
                        </a:lnTo>
                        <a:lnTo>
                          <a:pt x="385" y="60"/>
                        </a:lnTo>
                        <a:lnTo>
                          <a:pt x="387" y="67"/>
                        </a:lnTo>
                        <a:lnTo>
                          <a:pt x="315" y="11"/>
                        </a:lnTo>
                        <a:lnTo>
                          <a:pt x="323" y="2"/>
                        </a:lnTo>
                        <a:lnTo>
                          <a:pt x="393" y="60"/>
                        </a:lnTo>
                        <a:lnTo>
                          <a:pt x="393" y="70"/>
                        </a:lnTo>
                        <a:lnTo>
                          <a:pt x="343" y="158"/>
                        </a:lnTo>
                        <a:lnTo>
                          <a:pt x="275" y="199"/>
                        </a:lnTo>
                        <a:lnTo>
                          <a:pt x="139" y="232"/>
                        </a:lnTo>
                        <a:lnTo>
                          <a:pt x="137" y="232"/>
                        </a:lnTo>
                        <a:lnTo>
                          <a:pt x="81" y="208"/>
                        </a:lnTo>
                        <a:lnTo>
                          <a:pt x="76" y="208"/>
                        </a:lnTo>
                        <a:lnTo>
                          <a:pt x="0" y="139"/>
                        </a:lnTo>
                        <a:lnTo>
                          <a:pt x="0" y="136"/>
                        </a:lnTo>
                        <a:lnTo>
                          <a:pt x="31" y="70"/>
                        </a:lnTo>
                        <a:lnTo>
                          <a:pt x="36" y="65"/>
                        </a:lnTo>
                        <a:lnTo>
                          <a:pt x="36" y="67"/>
                        </a:lnTo>
                        <a:lnTo>
                          <a:pt x="144" y="147"/>
                        </a:lnTo>
                        <a:lnTo>
                          <a:pt x="142" y="147"/>
                        </a:lnTo>
                        <a:lnTo>
                          <a:pt x="249" y="117"/>
                        </a:lnTo>
                        <a:lnTo>
                          <a:pt x="244" y="117"/>
                        </a:lnTo>
                        <a:lnTo>
                          <a:pt x="315" y="2"/>
                        </a:lnTo>
                        <a:lnTo>
                          <a:pt x="318" y="2"/>
                        </a:lnTo>
                        <a:lnTo>
                          <a:pt x="315" y="2"/>
                        </a:lnTo>
                        <a:lnTo>
                          <a:pt x="318" y="2"/>
                        </a:lnTo>
                        <a:lnTo>
                          <a:pt x="320" y="0"/>
                        </a:lnTo>
                        <a:lnTo>
                          <a:pt x="323" y="2"/>
                        </a:lnTo>
                        <a:lnTo>
                          <a:pt x="315" y="11"/>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33" name="Freeform 223"/>
                  <p:cNvSpPr/>
                  <p:nvPr/>
                </p:nvSpPr>
                <p:spPr>
                  <a:xfrm>
                    <a:off x="2982" y="1421"/>
                    <a:ext cx="116" cy="100"/>
                  </a:xfrm>
                  <a:custGeom>
                    <a:avLst/>
                    <a:gdLst/>
                    <a:ahLst/>
                    <a:cxnLst>
                      <a:cxn ang="0">
                        <a:pos x="0" y="0"/>
                      </a:cxn>
                      <a:cxn ang="0">
                        <a:pos x="0" y="0"/>
                      </a:cxn>
                      <a:cxn ang="0">
                        <a:pos x="0" y="0"/>
                      </a:cxn>
                      <a:cxn ang="0">
                        <a:pos x="0" y="0"/>
                      </a:cxn>
                      <a:cxn ang="0">
                        <a:pos x="0" y="0"/>
                      </a:cxn>
                      <a:cxn ang="0">
                        <a:pos x="0" y="0"/>
                      </a:cxn>
                    </a:cxnLst>
                    <a:pathLst>
                      <a:path w="233" h="201">
                        <a:moveTo>
                          <a:pt x="0" y="0"/>
                        </a:moveTo>
                        <a:lnTo>
                          <a:pt x="29" y="135"/>
                        </a:lnTo>
                        <a:lnTo>
                          <a:pt x="115" y="201"/>
                        </a:lnTo>
                        <a:lnTo>
                          <a:pt x="233" y="174"/>
                        </a:lnTo>
                        <a:lnTo>
                          <a:pt x="93" y="87"/>
                        </a:lnTo>
                        <a:lnTo>
                          <a:pt x="0"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34" name="Freeform 224"/>
                  <p:cNvSpPr/>
                  <p:nvPr/>
                </p:nvSpPr>
                <p:spPr>
                  <a:xfrm>
                    <a:off x="2798" y="1508"/>
                    <a:ext cx="340" cy="184"/>
                  </a:xfrm>
                  <a:custGeom>
                    <a:avLst/>
                    <a:gdLst/>
                    <a:ahLst/>
                    <a:cxnLst>
                      <a:cxn ang="0">
                        <a:pos x="1" y="0"/>
                      </a:cxn>
                      <a:cxn ang="0">
                        <a:pos x="1" y="1"/>
                      </a:cxn>
                      <a:cxn ang="0">
                        <a:pos x="1" y="1"/>
                      </a:cxn>
                      <a:cxn ang="0">
                        <a:pos x="1" y="1"/>
                      </a:cxn>
                      <a:cxn ang="0">
                        <a:pos x="1" y="1"/>
                      </a:cxn>
                      <a:cxn ang="0">
                        <a:pos x="1" y="1"/>
                      </a:cxn>
                      <a:cxn ang="0">
                        <a:pos x="0" y="1"/>
                      </a:cxn>
                      <a:cxn ang="0">
                        <a:pos x="1" y="1"/>
                      </a:cxn>
                      <a:cxn ang="0">
                        <a:pos x="1" y="1"/>
                      </a:cxn>
                      <a:cxn ang="0">
                        <a:pos x="1" y="1"/>
                      </a:cxn>
                      <a:cxn ang="0">
                        <a:pos x="1" y="1"/>
                      </a:cxn>
                      <a:cxn ang="0">
                        <a:pos x="1" y="1"/>
                      </a:cxn>
                      <a:cxn ang="0">
                        <a:pos x="1" y="0"/>
                      </a:cxn>
                    </a:cxnLst>
                    <a:pathLst>
                      <a:path w="680" h="368">
                        <a:moveTo>
                          <a:pt x="597" y="0"/>
                        </a:moveTo>
                        <a:lnTo>
                          <a:pt x="487" y="28"/>
                        </a:lnTo>
                        <a:lnTo>
                          <a:pt x="444" y="123"/>
                        </a:lnTo>
                        <a:lnTo>
                          <a:pt x="376" y="164"/>
                        </a:lnTo>
                        <a:lnTo>
                          <a:pt x="200" y="212"/>
                        </a:lnTo>
                        <a:lnTo>
                          <a:pt x="68" y="155"/>
                        </a:lnTo>
                        <a:lnTo>
                          <a:pt x="0" y="265"/>
                        </a:lnTo>
                        <a:lnTo>
                          <a:pt x="140" y="344"/>
                        </a:lnTo>
                        <a:lnTo>
                          <a:pt x="246" y="368"/>
                        </a:lnTo>
                        <a:lnTo>
                          <a:pt x="423" y="317"/>
                        </a:lnTo>
                        <a:lnTo>
                          <a:pt x="555" y="212"/>
                        </a:lnTo>
                        <a:lnTo>
                          <a:pt x="680" y="45"/>
                        </a:lnTo>
                        <a:lnTo>
                          <a:pt x="597"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35" name="Freeform 225"/>
                  <p:cNvSpPr/>
                  <p:nvPr/>
                </p:nvSpPr>
                <p:spPr>
                  <a:xfrm>
                    <a:off x="2704" y="1543"/>
                    <a:ext cx="544" cy="330"/>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 ang="0">
                        <a:pos x="0" y="1"/>
                      </a:cxn>
                      <a:cxn ang="0">
                        <a:pos x="0" y="1"/>
                      </a:cxn>
                      <a:cxn ang="0">
                        <a:pos x="0" y="1"/>
                      </a:cxn>
                    </a:cxnLst>
                    <a:pathLst>
                      <a:path w="1090" h="660">
                        <a:moveTo>
                          <a:pt x="1090" y="323"/>
                        </a:moveTo>
                        <a:lnTo>
                          <a:pt x="838" y="196"/>
                        </a:lnTo>
                        <a:lnTo>
                          <a:pt x="688" y="345"/>
                        </a:lnTo>
                        <a:lnTo>
                          <a:pt x="739" y="529"/>
                        </a:lnTo>
                        <a:lnTo>
                          <a:pt x="681" y="545"/>
                        </a:lnTo>
                        <a:lnTo>
                          <a:pt x="631" y="361"/>
                        </a:lnTo>
                        <a:lnTo>
                          <a:pt x="441" y="408"/>
                        </a:lnTo>
                        <a:lnTo>
                          <a:pt x="225" y="330"/>
                        </a:lnTo>
                        <a:lnTo>
                          <a:pt x="253" y="444"/>
                        </a:lnTo>
                        <a:lnTo>
                          <a:pt x="212" y="556"/>
                        </a:lnTo>
                        <a:lnTo>
                          <a:pt x="295" y="649"/>
                        </a:lnTo>
                        <a:lnTo>
                          <a:pt x="263" y="660"/>
                        </a:lnTo>
                        <a:lnTo>
                          <a:pt x="0" y="483"/>
                        </a:lnTo>
                        <a:lnTo>
                          <a:pt x="26" y="437"/>
                        </a:lnTo>
                        <a:lnTo>
                          <a:pt x="170" y="515"/>
                        </a:lnTo>
                        <a:lnTo>
                          <a:pt x="214" y="441"/>
                        </a:lnTo>
                        <a:lnTo>
                          <a:pt x="171" y="314"/>
                        </a:lnTo>
                        <a:lnTo>
                          <a:pt x="119" y="281"/>
                        </a:lnTo>
                        <a:lnTo>
                          <a:pt x="168" y="226"/>
                        </a:lnTo>
                        <a:lnTo>
                          <a:pt x="298" y="310"/>
                        </a:lnTo>
                        <a:lnTo>
                          <a:pt x="444" y="356"/>
                        </a:lnTo>
                        <a:lnTo>
                          <a:pt x="649" y="297"/>
                        </a:lnTo>
                        <a:lnTo>
                          <a:pt x="808" y="158"/>
                        </a:lnTo>
                        <a:lnTo>
                          <a:pt x="911" y="0"/>
                        </a:lnTo>
                        <a:lnTo>
                          <a:pt x="948" y="19"/>
                        </a:lnTo>
                        <a:lnTo>
                          <a:pt x="925" y="63"/>
                        </a:lnTo>
                        <a:lnTo>
                          <a:pt x="1031" y="117"/>
                        </a:lnTo>
                        <a:lnTo>
                          <a:pt x="1090" y="32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36" name="Freeform 226"/>
                  <p:cNvSpPr/>
                  <p:nvPr/>
                </p:nvSpPr>
                <p:spPr>
                  <a:xfrm>
                    <a:off x="3138" y="1589"/>
                    <a:ext cx="103" cy="90"/>
                  </a:xfrm>
                  <a:custGeom>
                    <a:avLst/>
                    <a:gdLst/>
                    <a:ahLst/>
                    <a:cxnLst>
                      <a:cxn ang="0">
                        <a:pos x="1" y="0"/>
                      </a:cxn>
                      <a:cxn ang="0">
                        <a:pos x="1" y="0"/>
                      </a:cxn>
                      <a:cxn ang="0">
                        <a:pos x="0" y="0"/>
                      </a:cxn>
                      <a:cxn ang="0">
                        <a:pos x="1" y="0"/>
                      </a:cxn>
                      <a:cxn ang="0">
                        <a:pos x="1" y="0"/>
                      </a:cxn>
                    </a:cxnLst>
                    <a:pathLst>
                      <a:path w="205" h="181">
                        <a:moveTo>
                          <a:pt x="173" y="72"/>
                        </a:moveTo>
                        <a:lnTo>
                          <a:pt x="37" y="0"/>
                        </a:lnTo>
                        <a:lnTo>
                          <a:pt x="0" y="72"/>
                        </a:lnTo>
                        <a:lnTo>
                          <a:pt x="205" y="181"/>
                        </a:lnTo>
                        <a:lnTo>
                          <a:pt x="173" y="72"/>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37" name="Freeform 227"/>
                  <p:cNvSpPr/>
                  <p:nvPr/>
                </p:nvSpPr>
                <p:spPr>
                  <a:xfrm>
                    <a:off x="3050" y="1643"/>
                    <a:ext cx="121" cy="165"/>
                  </a:xfrm>
                  <a:custGeom>
                    <a:avLst/>
                    <a:gdLst/>
                    <a:ahLst/>
                    <a:cxnLst>
                      <a:cxn ang="0">
                        <a:pos x="0" y="0"/>
                      </a:cxn>
                      <a:cxn ang="0">
                        <a:pos x="0" y="1"/>
                      </a:cxn>
                      <a:cxn ang="0">
                        <a:pos x="0" y="1"/>
                      </a:cxn>
                      <a:cxn ang="0">
                        <a:pos x="0" y="1"/>
                      </a:cxn>
                      <a:cxn ang="0">
                        <a:pos x="0" y="1"/>
                      </a:cxn>
                      <a:cxn ang="0">
                        <a:pos x="0" y="0"/>
                      </a:cxn>
                    </a:cxnLst>
                    <a:pathLst>
                      <a:path w="243" h="328">
                        <a:moveTo>
                          <a:pt x="146" y="0"/>
                        </a:moveTo>
                        <a:lnTo>
                          <a:pt x="0" y="155"/>
                        </a:lnTo>
                        <a:lnTo>
                          <a:pt x="45" y="328"/>
                        </a:lnTo>
                        <a:lnTo>
                          <a:pt x="148" y="303"/>
                        </a:lnTo>
                        <a:lnTo>
                          <a:pt x="243" y="55"/>
                        </a:lnTo>
                        <a:lnTo>
                          <a:pt x="146"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38" name="Freeform 228"/>
                  <p:cNvSpPr/>
                  <p:nvPr/>
                </p:nvSpPr>
                <p:spPr>
                  <a:xfrm>
                    <a:off x="3157" y="1682"/>
                    <a:ext cx="106" cy="102"/>
                  </a:xfrm>
                  <a:custGeom>
                    <a:avLst/>
                    <a:gdLst/>
                    <a:ahLst/>
                    <a:cxnLst>
                      <a:cxn ang="0">
                        <a:pos x="1" y="0"/>
                      </a:cxn>
                      <a:cxn ang="0">
                        <a:pos x="1" y="0"/>
                      </a:cxn>
                      <a:cxn ang="0">
                        <a:pos x="0" y="0"/>
                      </a:cxn>
                      <a:cxn ang="0">
                        <a:pos x="1" y="0"/>
                      </a:cxn>
                      <a:cxn ang="0">
                        <a:pos x="1" y="0"/>
                      </a:cxn>
                    </a:cxnLst>
                    <a:pathLst>
                      <a:path w="211" h="205">
                        <a:moveTo>
                          <a:pt x="184" y="47"/>
                        </a:moveTo>
                        <a:lnTo>
                          <a:pt x="84" y="0"/>
                        </a:lnTo>
                        <a:lnTo>
                          <a:pt x="0" y="205"/>
                        </a:lnTo>
                        <a:lnTo>
                          <a:pt x="211" y="146"/>
                        </a:lnTo>
                        <a:lnTo>
                          <a:pt x="184" y="47"/>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39" name="Freeform 229"/>
                  <p:cNvSpPr/>
                  <p:nvPr/>
                </p:nvSpPr>
                <p:spPr>
                  <a:xfrm>
                    <a:off x="2809" y="1710"/>
                    <a:ext cx="232" cy="158"/>
                  </a:xfrm>
                  <a:custGeom>
                    <a:avLst/>
                    <a:gdLst/>
                    <a:ahLst/>
                    <a:cxnLst>
                      <a:cxn ang="0">
                        <a:pos x="0" y="1"/>
                      </a:cxn>
                      <a:cxn ang="0">
                        <a:pos x="0" y="1"/>
                      </a:cxn>
                      <a:cxn ang="0">
                        <a:pos x="0" y="1"/>
                      </a:cxn>
                      <a:cxn ang="0">
                        <a:pos x="0" y="1"/>
                      </a:cxn>
                      <a:cxn ang="0">
                        <a:pos x="0" y="1"/>
                      </a:cxn>
                      <a:cxn ang="0">
                        <a:pos x="0" y="0"/>
                      </a:cxn>
                      <a:cxn ang="0">
                        <a:pos x="0" y="1"/>
                      </a:cxn>
                      <a:cxn ang="0">
                        <a:pos x="0" y="1"/>
                      </a:cxn>
                      <a:cxn ang="0">
                        <a:pos x="0" y="1"/>
                      </a:cxn>
                      <a:cxn ang="0">
                        <a:pos x="0" y="1"/>
                      </a:cxn>
                      <a:cxn ang="0">
                        <a:pos x="0" y="1"/>
                      </a:cxn>
                    </a:cxnLst>
                    <a:pathLst>
                      <a:path w="465" h="315">
                        <a:moveTo>
                          <a:pt x="445" y="153"/>
                        </a:moveTo>
                        <a:lnTo>
                          <a:pt x="465" y="212"/>
                        </a:lnTo>
                        <a:lnTo>
                          <a:pt x="86" y="315"/>
                        </a:lnTo>
                        <a:lnTo>
                          <a:pt x="0" y="223"/>
                        </a:lnTo>
                        <a:lnTo>
                          <a:pt x="43" y="118"/>
                        </a:lnTo>
                        <a:lnTo>
                          <a:pt x="16" y="0"/>
                        </a:lnTo>
                        <a:lnTo>
                          <a:pt x="140" y="48"/>
                        </a:lnTo>
                        <a:lnTo>
                          <a:pt x="228" y="82"/>
                        </a:lnTo>
                        <a:lnTo>
                          <a:pt x="291" y="66"/>
                        </a:lnTo>
                        <a:lnTo>
                          <a:pt x="319" y="189"/>
                        </a:lnTo>
                        <a:lnTo>
                          <a:pt x="445" y="153"/>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40" name="Freeform 230"/>
                  <p:cNvSpPr/>
                  <p:nvPr/>
                </p:nvSpPr>
                <p:spPr>
                  <a:xfrm>
                    <a:off x="2718" y="1684"/>
                    <a:ext cx="93" cy="118"/>
                  </a:xfrm>
                  <a:custGeom>
                    <a:avLst/>
                    <a:gdLst/>
                    <a:ahLst/>
                    <a:cxnLst>
                      <a:cxn ang="0">
                        <a:pos x="1" y="0"/>
                      </a:cxn>
                      <a:cxn ang="0">
                        <a:pos x="0" y="1"/>
                      </a:cxn>
                      <a:cxn ang="0">
                        <a:pos x="1" y="1"/>
                      </a:cxn>
                      <a:cxn ang="0">
                        <a:pos x="1" y="1"/>
                      </a:cxn>
                      <a:cxn ang="0">
                        <a:pos x="1" y="1"/>
                      </a:cxn>
                      <a:cxn ang="0">
                        <a:pos x="1" y="0"/>
                      </a:cxn>
                    </a:cxnLst>
                    <a:pathLst>
                      <a:path w="186" h="235">
                        <a:moveTo>
                          <a:pt x="90" y="0"/>
                        </a:moveTo>
                        <a:lnTo>
                          <a:pt x="0" y="150"/>
                        </a:lnTo>
                        <a:lnTo>
                          <a:pt x="142" y="235"/>
                        </a:lnTo>
                        <a:lnTo>
                          <a:pt x="186" y="157"/>
                        </a:lnTo>
                        <a:lnTo>
                          <a:pt x="146" y="35"/>
                        </a:lnTo>
                        <a:lnTo>
                          <a:pt x="90"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41" name="Freeform 231"/>
                  <p:cNvSpPr/>
                  <p:nvPr/>
                </p:nvSpPr>
                <p:spPr>
                  <a:xfrm>
                    <a:off x="2627" y="1791"/>
                    <a:ext cx="138" cy="137"/>
                  </a:xfrm>
                  <a:custGeom>
                    <a:avLst/>
                    <a:gdLst/>
                    <a:ahLst/>
                    <a:cxnLst>
                      <a:cxn ang="0">
                        <a:pos x="1" y="0"/>
                      </a:cxn>
                      <a:cxn ang="0">
                        <a:pos x="1" y="0"/>
                      </a:cxn>
                      <a:cxn ang="0">
                        <a:pos x="1" y="0"/>
                      </a:cxn>
                      <a:cxn ang="0">
                        <a:pos x="1" y="0"/>
                      </a:cxn>
                      <a:cxn ang="0">
                        <a:pos x="0" y="0"/>
                      </a:cxn>
                      <a:cxn ang="0">
                        <a:pos x="1" y="0"/>
                      </a:cxn>
                    </a:cxnLst>
                    <a:pathLst>
                      <a:path w="276" h="275">
                        <a:moveTo>
                          <a:pt x="146" y="0"/>
                        </a:moveTo>
                        <a:lnTo>
                          <a:pt x="276" y="88"/>
                        </a:lnTo>
                        <a:lnTo>
                          <a:pt x="205" y="221"/>
                        </a:lnTo>
                        <a:lnTo>
                          <a:pt x="16" y="275"/>
                        </a:lnTo>
                        <a:lnTo>
                          <a:pt x="0" y="219"/>
                        </a:lnTo>
                        <a:lnTo>
                          <a:pt x="146"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42" name="Freeform 232"/>
                  <p:cNvSpPr/>
                  <p:nvPr/>
                </p:nvSpPr>
                <p:spPr>
                  <a:xfrm>
                    <a:off x="2615" y="1736"/>
                    <a:ext cx="100" cy="106"/>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01" h="213">
                        <a:moveTo>
                          <a:pt x="201" y="54"/>
                        </a:moveTo>
                        <a:lnTo>
                          <a:pt x="119" y="0"/>
                        </a:lnTo>
                        <a:lnTo>
                          <a:pt x="59" y="19"/>
                        </a:lnTo>
                        <a:lnTo>
                          <a:pt x="109" y="75"/>
                        </a:lnTo>
                        <a:lnTo>
                          <a:pt x="0" y="70"/>
                        </a:lnTo>
                        <a:lnTo>
                          <a:pt x="32" y="188"/>
                        </a:lnTo>
                        <a:lnTo>
                          <a:pt x="96" y="213"/>
                        </a:lnTo>
                        <a:lnTo>
                          <a:pt x="179" y="92"/>
                        </a:lnTo>
                        <a:lnTo>
                          <a:pt x="201" y="54"/>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43" name="Freeform 233"/>
                  <p:cNvSpPr/>
                  <p:nvPr/>
                </p:nvSpPr>
                <p:spPr>
                  <a:xfrm>
                    <a:off x="2627" y="1651"/>
                    <a:ext cx="113" cy="79"/>
                  </a:xfrm>
                  <a:custGeom>
                    <a:avLst/>
                    <a:gdLst/>
                    <a:ahLst/>
                    <a:cxnLst>
                      <a:cxn ang="0">
                        <a:pos x="0" y="1"/>
                      </a:cxn>
                      <a:cxn ang="0">
                        <a:pos x="0" y="1"/>
                      </a:cxn>
                      <a:cxn ang="0">
                        <a:pos x="0" y="1"/>
                      </a:cxn>
                      <a:cxn ang="0">
                        <a:pos x="0" y="1"/>
                      </a:cxn>
                      <a:cxn ang="0">
                        <a:pos x="0" y="1"/>
                      </a:cxn>
                      <a:cxn ang="0">
                        <a:pos x="0" y="1"/>
                      </a:cxn>
                      <a:cxn ang="0">
                        <a:pos x="0" y="0"/>
                      </a:cxn>
                      <a:cxn ang="0">
                        <a:pos x="0" y="1"/>
                      </a:cxn>
                      <a:cxn ang="0">
                        <a:pos x="0" y="1"/>
                      </a:cxn>
                      <a:cxn ang="0">
                        <a:pos x="0" y="1"/>
                      </a:cxn>
                      <a:cxn ang="0">
                        <a:pos x="0" y="1"/>
                      </a:cxn>
                      <a:cxn ang="0">
                        <a:pos x="0" y="1"/>
                      </a:cxn>
                      <a:cxn ang="0">
                        <a:pos x="0" y="1"/>
                      </a:cxn>
                      <a:cxn ang="0">
                        <a:pos x="0" y="1"/>
                      </a:cxn>
                      <a:cxn ang="0">
                        <a:pos x="0" y="1"/>
                      </a:cxn>
                    </a:cxnLst>
                    <a:pathLst>
                      <a:path w="227" h="156">
                        <a:moveTo>
                          <a:pt x="70" y="156"/>
                        </a:moveTo>
                        <a:lnTo>
                          <a:pt x="68" y="116"/>
                        </a:lnTo>
                        <a:lnTo>
                          <a:pt x="0" y="91"/>
                        </a:lnTo>
                        <a:lnTo>
                          <a:pt x="62" y="73"/>
                        </a:lnTo>
                        <a:lnTo>
                          <a:pt x="73" y="20"/>
                        </a:lnTo>
                        <a:lnTo>
                          <a:pt x="107" y="56"/>
                        </a:lnTo>
                        <a:lnTo>
                          <a:pt x="138" y="0"/>
                        </a:lnTo>
                        <a:lnTo>
                          <a:pt x="177" y="29"/>
                        </a:lnTo>
                        <a:lnTo>
                          <a:pt x="156" y="62"/>
                        </a:lnTo>
                        <a:lnTo>
                          <a:pt x="227" y="66"/>
                        </a:lnTo>
                        <a:lnTo>
                          <a:pt x="188" y="88"/>
                        </a:lnTo>
                        <a:lnTo>
                          <a:pt x="206" y="121"/>
                        </a:lnTo>
                        <a:lnTo>
                          <a:pt x="131" y="106"/>
                        </a:lnTo>
                        <a:lnTo>
                          <a:pt x="107" y="145"/>
                        </a:lnTo>
                        <a:lnTo>
                          <a:pt x="70" y="156"/>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44" name="Freeform 234"/>
                  <p:cNvSpPr/>
                  <p:nvPr/>
                </p:nvSpPr>
                <p:spPr>
                  <a:xfrm>
                    <a:off x="2600" y="1679"/>
                    <a:ext cx="41" cy="68"/>
                  </a:xfrm>
                  <a:custGeom>
                    <a:avLst/>
                    <a:gdLst/>
                    <a:ahLst/>
                    <a:cxnLst>
                      <a:cxn ang="0">
                        <a:pos x="0" y="1"/>
                      </a:cxn>
                      <a:cxn ang="0">
                        <a:pos x="0" y="1"/>
                      </a:cxn>
                      <a:cxn ang="0">
                        <a:pos x="0" y="1"/>
                      </a:cxn>
                      <a:cxn ang="0">
                        <a:pos x="0" y="0"/>
                      </a:cxn>
                      <a:cxn ang="0">
                        <a:pos x="0" y="1"/>
                      </a:cxn>
                      <a:cxn ang="0">
                        <a:pos x="0" y="1"/>
                      </a:cxn>
                      <a:cxn ang="0">
                        <a:pos x="0" y="1"/>
                      </a:cxn>
                      <a:cxn ang="0">
                        <a:pos x="0" y="1"/>
                      </a:cxn>
                      <a:cxn ang="0">
                        <a:pos x="0" y="1"/>
                      </a:cxn>
                      <a:cxn ang="0">
                        <a:pos x="0" y="1"/>
                      </a:cxn>
                    </a:cxnLst>
                    <a:pathLst>
                      <a:path w="83" h="135">
                        <a:moveTo>
                          <a:pt x="83" y="114"/>
                        </a:moveTo>
                        <a:lnTo>
                          <a:pt x="71" y="57"/>
                        </a:lnTo>
                        <a:lnTo>
                          <a:pt x="44" y="66"/>
                        </a:lnTo>
                        <a:lnTo>
                          <a:pt x="29" y="0"/>
                        </a:lnTo>
                        <a:lnTo>
                          <a:pt x="16" y="66"/>
                        </a:lnTo>
                        <a:lnTo>
                          <a:pt x="0" y="70"/>
                        </a:lnTo>
                        <a:lnTo>
                          <a:pt x="11" y="135"/>
                        </a:lnTo>
                        <a:lnTo>
                          <a:pt x="33" y="112"/>
                        </a:lnTo>
                        <a:lnTo>
                          <a:pt x="38" y="135"/>
                        </a:lnTo>
                        <a:lnTo>
                          <a:pt x="83" y="11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45" name="Freeform 235"/>
                  <p:cNvSpPr/>
                  <p:nvPr/>
                </p:nvSpPr>
                <p:spPr>
                  <a:xfrm>
                    <a:off x="2953" y="1724"/>
                    <a:ext cx="84" cy="81"/>
                  </a:xfrm>
                  <a:custGeom>
                    <a:avLst/>
                    <a:gdLst/>
                    <a:ahLst/>
                    <a:cxnLst>
                      <a:cxn ang="0">
                        <a:pos x="1" y="0"/>
                      </a:cxn>
                      <a:cxn ang="0">
                        <a:pos x="0" y="1"/>
                      </a:cxn>
                      <a:cxn ang="0">
                        <a:pos x="1" y="1"/>
                      </a:cxn>
                      <a:cxn ang="0">
                        <a:pos x="1" y="1"/>
                      </a:cxn>
                      <a:cxn ang="0">
                        <a:pos x="1" y="0"/>
                      </a:cxn>
                    </a:cxnLst>
                    <a:pathLst>
                      <a:path w="167" h="162">
                        <a:moveTo>
                          <a:pt x="129" y="0"/>
                        </a:moveTo>
                        <a:lnTo>
                          <a:pt x="0" y="33"/>
                        </a:lnTo>
                        <a:lnTo>
                          <a:pt x="30" y="162"/>
                        </a:lnTo>
                        <a:lnTo>
                          <a:pt x="167" y="121"/>
                        </a:lnTo>
                        <a:lnTo>
                          <a:pt x="129"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46" name="Freeform 236"/>
                  <p:cNvSpPr/>
                  <p:nvPr/>
                </p:nvSpPr>
                <p:spPr>
                  <a:xfrm>
                    <a:off x="2834" y="1515"/>
                    <a:ext cx="207" cy="99"/>
                  </a:xfrm>
                  <a:custGeom>
                    <a:avLst/>
                    <a:gdLst/>
                    <a:ahLst/>
                    <a:cxnLst>
                      <a:cxn ang="0">
                        <a:pos x="1" y="0"/>
                      </a:cxn>
                      <a:cxn ang="0">
                        <a:pos x="1" y="1"/>
                      </a:cxn>
                      <a:cxn ang="0">
                        <a:pos x="1" y="1"/>
                      </a:cxn>
                      <a:cxn ang="0">
                        <a:pos x="1" y="1"/>
                      </a:cxn>
                      <a:cxn ang="0">
                        <a:pos x="1" y="1"/>
                      </a:cxn>
                      <a:cxn ang="0">
                        <a:pos x="1" y="1"/>
                      </a:cxn>
                      <a:cxn ang="0">
                        <a:pos x="0" y="1"/>
                      </a:cxn>
                      <a:cxn ang="0">
                        <a:pos x="1" y="1"/>
                      </a:cxn>
                      <a:cxn ang="0">
                        <a:pos x="1" y="1"/>
                      </a:cxn>
                      <a:cxn ang="0">
                        <a:pos x="1" y="1"/>
                      </a:cxn>
                      <a:cxn ang="0">
                        <a:pos x="1" y="1"/>
                      </a:cxn>
                      <a:cxn ang="0">
                        <a:pos x="1" y="0"/>
                      </a:cxn>
                    </a:cxnLst>
                    <a:pathLst>
                      <a:path w="413" h="198">
                        <a:moveTo>
                          <a:pt x="384" y="0"/>
                        </a:moveTo>
                        <a:lnTo>
                          <a:pt x="339" y="80"/>
                        </a:lnTo>
                        <a:lnTo>
                          <a:pt x="289" y="118"/>
                        </a:lnTo>
                        <a:lnTo>
                          <a:pt x="144" y="158"/>
                        </a:lnTo>
                        <a:lnTo>
                          <a:pt x="88" y="136"/>
                        </a:lnTo>
                        <a:lnTo>
                          <a:pt x="13" y="77"/>
                        </a:lnTo>
                        <a:lnTo>
                          <a:pt x="0" y="138"/>
                        </a:lnTo>
                        <a:lnTo>
                          <a:pt x="128" y="198"/>
                        </a:lnTo>
                        <a:lnTo>
                          <a:pt x="310" y="149"/>
                        </a:lnTo>
                        <a:lnTo>
                          <a:pt x="378" y="102"/>
                        </a:lnTo>
                        <a:lnTo>
                          <a:pt x="413" y="20"/>
                        </a:lnTo>
                        <a:lnTo>
                          <a:pt x="384"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47" name="Freeform 237"/>
                  <p:cNvSpPr/>
                  <p:nvPr/>
                </p:nvSpPr>
                <p:spPr>
                  <a:xfrm>
                    <a:off x="2776" y="1389"/>
                    <a:ext cx="79" cy="245"/>
                  </a:xfrm>
                  <a:custGeom>
                    <a:avLst/>
                    <a:gdLst/>
                    <a:ahLst/>
                    <a:cxnLst>
                      <a:cxn ang="0">
                        <a:pos x="1" y="1"/>
                      </a:cxn>
                      <a:cxn ang="0">
                        <a:pos x="1" y="0"/>
                      </a:cxn>
                      <a:cxn ang="0">
                        <a:pos x="1" y="1"/>
                      </a:cxn>
                      <a:cxn ang="0">
                        <a:pos x="0" y="1"/>
                      </a:cxn>
                      <a:cxn ang="0">
                        <a:pos x="1" y="1"/>
                      </a:cxn>
                      <a:cxn ang="0">
                        <a:pos x="1" y="1"/>
                      </a:cxn>
                      <a:cxn ang="0">
                        <a:pos x="1" y="1"/>
                      </a:cxn>
                      <a:cxn ang="0">
                        <a:pos x="1" y="1"/>
                      </a:cxn>
                    </a:cxnLst>
                    <a:pathLst>
                      <a:path w="157" h="489">
                        <a:moveTo>
                          <a:pt x="157" y="253"/>
                        </a:moveTo>
                        <a:lnTo>
                          <a:pt x="89" y="0"/>
                        </a:lnTo>
                        <a:lnTo>
                          <a:pt x="11" y="174"/>
                        </a:lnTo>
                        <a:lnTo>
                          <a:pt x="0" y="300"/>
                        </a:lnTo>
                        <a:lnTo>
                          <a:pt x="49" y="489"/>
                        </a:lnTo>
                        <a:lnTo>
                          <a:pt x="113" y="383"/>
                        </a:lnTo>
                        <a:lnTo>
                          <a:pt x="123" y="323"/>
                        </a:lnTo>
                        <a:lnTo>
                          <a:pt x="157" y="253"/>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48" name="Freeform 238"/>
                  <p:cNvSpPr/>
                  <p:nvPr/>
                </p:nvSpPr>
                <p:spPr>
                  <a:xfrm>
                    <a:off x="3124" y="1671"/>
                    <a:ext cx="72" cy="123"/>
                  </a:xfrm>
                  <a:custGeom>
                    <a:avLst/>
                    <a:gdLst/>
                    <a:ahLst/>
                    <a:cxnLst>
                      <a:cxn ang="0">
                        <a:pos x="1" y="1"/>
                      </a:cxn>
                      <a:cxn ang="0">
                        <a:pos x="0" y="1"/>
                      </a:cxn>
                      <a:cxn ang="0">
                        <a:pos x="1" y="0"/>
                      </a:cxn>
                      <a:cxn ang="0">
                        <a:pos x="1" y="1"/>
                      </a:cxn>
                      <a:cxn ang="0">
                        <a:pos x="1" y="1"/>
                      </a:cxn>
                    </a:cxnLst>
                    <a:pathLst>
                      <a:path w="144" h="246">
                        <a:moveTo>
                          <a:pt x="67" y="227"/>
                        </a:moveTo>
                        <a:lnTo>
                          <a:pt x="0" y="246"/>
                        </a:lnTo>
                        <a:lnTo>
                          <a:pt x="97" y="0"/>
                        </a:lnTo>
                        <a:lnTo>
                          <a:pt x="144" y="22"/>
                        </a:lnTo>
                        <a:lnTo>
                          <a:pt x="67" y="227"/>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49" name="Freeform 239"/>
                  <p:cNvSpPr/>
                  <p:nvPr/>
                </p:nvSpPr>
                <p:spPr>
                  <a:xfrm>
                    <a:off x="3168" y="1557"/>
                    <a:ext cx="52" cy="44"/>
                  </a:xfrm>
                  <a:custGeom>
                    <a:avLst/>
                    <a:gdLst/>
                    <a:ahLst/>
                    <a:cxnLst>
                      <a:cxn ang="0">
                        <a:pos x="0" y="1"/>
                      </a:cxn>
                      <a:cxn ang="0">
                        <a:pos x="0" y="1"/>
                      </a:cxn>
                      <a:cxn ang="0">
                        <a:pos x="0" y="0"/>
                      </a:cxn>
                      <a:cxn ang="0">
                        <a:pos x="0" y="1"/>
                      </a:cxn>
                      <a:cxn ang="0">
                        <a:pos x="0" y="1"/>
                      </a:cxn>
                    </a:cxnLst>
                    <a:pathLst>
                      <a:path w="105" h="88">
                        <a:moveTo>
                          <a:pt x="105" y="88"/>
                        </a:moveTo>
                        <a:lnTo>
                          <a:pt x="0" y="35"/>
                        </a:lnTo>
                        <a:lnTo>
                          <a:pt x="17" y="0"/>
                        </a:lnTo>
                        <a:lnTo>
                          <a:pt x="89" y="33"/>
                        </a:lnTo>
                        <a:lnTo>
                          <a:pt x="105" y="88"/>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50" name="Freeform 240"/>
                  <p:cNvSpPr/>
                  <p:nvPr/>
                </p:nvSpPr>
                <p:spPr>
                  <a:xfrm>
                    <a:off x="3056" y="1526"/>
                    <a:ext cx="45" cy="50"/>
                  </a:xfrm>
                  <a:custGeom>
                    <a:avLst/>
                    <a:gdLst/>
                    <a:ahLst/>
                    <a:cxnLst>
                      <a:cxn ang="0">
                        <a:pos x="1" y="0"/>
                      </a:cxn>
                      <a:cxn ang="0">
                        <a:pos x="1" y="1"/>
                      </a:cxn>
                      <a:cxn ang="0">
                        <a:pos x="1" y="1"/>
                      </a:cxn>
                      <a:cxn ang="0">
                        <a:pos x="1" y="1"/>
                      </a:cxn>
                      <a:cxn ang="0">
                        <a:pos x="0" y="1"/>
                      </a:cxn>
                      <a:cxn ang="0">
                        <a:pos x="1" y="1"/>
                      </a:cxn>
                      <a:cxn ang="0">
                        <a:pos x="1" y="0"/>
                      </a:cxn>
                    </a:cxnLst>
                    <a:pathLst>
                      <a:path w="90" h="100">
                        <a:moveTo>
                          <a:pt x="57" y="0"/>
                        </a:moveTo>
                        <a:lnTo>
                          <a:pt x="90" y="38"/>
                        </a:lnTo>
                        <a:lnTo>
                          <a:pt x="79" y="88"/>
                        </a:lnTo>
                        <a:lnTo>
                          <a:pt x="37" y="100"/>
                        </a:lnTo>
                        <a:lnTo>
                          <a:pt x="0" y="64"/>
                        </a:lnTo>
                        <a:lnTo>
                          <a:pt x="10" y="11"/>
                        </a:lnTo>
                        <a:lnTo>
                          <a:pt x="57"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51" name="Freeform 241"/>
                  <p:cNvSpPr/>
                  <p:nvPr/>
                </p:nvSpPr>
                <p:spPr>
                  <a:xfrm>
                    <a:off x="3005" y="1579"/>
                    <a:ext cx="52" cy="52"/>
                  </a:xfrm>
                  <a:custGeom>
                    <a:avLst/>
                    <a:gdLst/>
                    <a:ahLst/>
                    <a:cxnLst>
                      <a:cxn ang="0">
                        <a:pos x="1" y="0"/>
                      </a:cxn>
                      <a:cxn ang="0">
                        <a:pos x="1" y="1"/>
                      </a:cxn>
                      <a:cxn ang="0">
                        <a:pos x="1" y="1"/>
                      </a:cxn>
                      <a:cxn ang="0">
                        <a:pos x="1" y="1"/>
                      </a:cxn>
                      <a:cxn ang="0">
                        <a:pos x="0" y="1"/>
                      </a:cxn>
                      <a:cxn ang="0">
                        <a:pos x="1" y="1"/>
                      </a:cxn>
                      <a:cxn ang="0">
                        <a:pos x="1" y="0"/>
                      </a:cxn>
                    </a:cxnLst>
                    <a:pathLst>
                      <a:path w="103" h="102">
                        <a:moveTo>
                          <a:pt x="67" y="0"/>
                        </a:moveTo>
                        <a:lnTo>
                          <a:pt x="103" y="36"/>
                        </a:lnTo>
                        <a:lnTo>
                          <a:pt x="84" y="91"/>
                        </a:lnTo>
                        <a:lnTo>
                          <a:pt x="34" y="102"/>
                        </a:lnTo>
                        <a:lnTo>
                          <a:pt x="0" y="64"/>
                        </a:lnTo>
                        <a:lnTo>
                          <a:pt x="14" y="12"/>
                        </a:lnTo>
                        <a:lnTo>
                          <a:pt x="67"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52" name="Freeform 242"/>
                  <p:cNvSpPr/>
                  <p:nvPr/>
                </p:nvSpPr>
                <p:spPr>
                  <a:xfrm>
                    <a:off x="2938" y="1609"/>
                    <a:ext cx="53" cy="58"/>
                  </a:xfrm>
                  <a:custGeom>
                    <a:avLst/>
                    <a:gdLst/>
                    <a:ahLst/>
                    <a:cxnLst>
                      <a:cxn ang="0">
                        <a:pos x="1" y="0"/>
                      </a:cxn>
                      <a:cxn ang="0">
                        <a:pos x="1" y="1"/>
                      </a:cxn>
                      <a:cxn ang="0">
                        <a:pos x="1" y="1"/>
                      </a:cxn>
                      <a:cxn ang="0">
                        <a:pos x="1" y="1"/>
                      </a:cxn>
                      <a:cxn ang="0">
                        <a:pos x="0" y="1"/>
                      </a:cxn>
                      <a:cxn ang="0">
                        <a:pos x="1" y="1"/>
                      </a:cxn>
                      <a:cxn ang="0">
                        <a:pos x="1" y="0"/>
                      </a:cxn>
                    </a:cxnLst>
                    <a:pathLst>
                      <a:path w="105" h="115">
                        <a:moveTo>
                          <a:pt x="64" y="0"/>
                        </a:moveTo>
                        <a:lnTo>
                          <a:pt x="105" y="46"/>
                        </a:lnTo>
                        <a:lnTo>
                          <a:pt x="93" y="99"/>
                        </a:lnTo>
                        <a:lnTo>
                          <a:pt x="38" y="115"/>
                        </a:lnTo>
                        <a:lnTo>
                          <a:pt x="0" y="72"/>
                        </a:lnTo>
                        <a:lnTo>
                          <a:pt x="11" y="14"/>
                        </a:lnTo>
                        <a:lnTo>
                          <a:pt x="64"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53" name="Freeform 243"/>
                  <p:cNvSpPr/>
                  <p:nvPr/>
                </p:nvSpPr>
                <p:spPr>
                  <a:xfrm>
                    <a:off x="2875" y="1624"/>
                    <a:ext cx="46" cy="47"/>
                  </a:xfrm>
                  <a:custGeom>
                    <a:avLst/>
                    <a:gdLst/>
                    <a:ahLst/>
                    <a:cxnLst>
                      <a:cxn ang="0">
                        <a:pos x="0" y="0"/>
                      </a:cxn>
                      <a:cxn ang="0">
                        <a:pos x="0" y="1"/>
                      </a:cxn>
                      <a:cxn ang="0">
                        <a:pos x="0" y="1"/>
                      </a:cxn>
                      <a:cxn ang="0">
                        <a:pos x="0" y="1"/>
                      </a:cxn>
                      <a:cxn ang="0">
                        <a:pos x="0" y="1"/>
                      </a:cxn>
                      <a:cxn ang="0">
                        <a:pos x="0" y="1"/>
                      </a:cxn>
                      <a:cxn ang="0">
                        <a:pos x="0" y="0"/>
                      </a:cxn>
                    </a:cxnLst>
                    <a:pathLst>
                      <a:path w="93" h="94">
                        <a:moveTo>
                          <a:pt x="57" y="0"/>
                        </a:moveTo>
                        <a:lnTo>
                          <a:pt x="93" y="38"/>
                        </a:lnTo>
                        <a:lnTo>
                          <a:pt x="81" y="85"/>
                        </a:lnTo>
                        <a:lnTo>
                          <a:pt x="36" y="94"/>
                        </a:lnTo>
                        <a:lnTo>
                          <a:pt x="0" y="61"/>
                        </a:lnTo>
                        <a:lnTo>
                          <a:pt x="14" y="8"/>
                        </a:lnTo>
                        <a:lnTo>
                          <a:pt x="57"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54" name="Freeform 244"/>
                  <p:cNvSpPr/>
                  <p:nvPr/>
                </p:nvSpPr>
                <p:spPr>
                  <a:xfrm>
                    <a:off x="2826" y="1604"/>
                    <a:ext cx="36" cy="48"/>
                  </a:xfrm>
                  <a:custGeom>
                    <a:avLst/>
                    <a:gdLst/>
                    <a:ahLst/>
                    <a:cxnLst>
                      <a:cxn ang="0">
                        <a:pos x="1" y="0"/>
                      </a:cxn>
                      <a:cxn ang="0">
                        <a:pos x="1" y="1"/>
                      </a:cxn>
                      <a:cxn ang="0">
                        <a:pos x="1" y="1"/>
                      </a:cxn>
                      <a:cxn ang="0">
                        <a:pos x="1" y="1"/>
                      </a:cxn>
                      <a:cxn ang="0">
                        <a:pos x="0" y="1"/>
                      </a:cxn>
                      <a:cxn ang="0">
                        <a:pos x="1" y="1"/>
                      </a:cxn>
                      <a:cxn ang="0">
                        <a:pos x="1" y="0"/>
                      </a:cxn>
                    </a:cxnLst>
                    <a:pathLst>
                      <a:path w="72" h="95">
                        <a:moveTo>
                          <a:pt x="41" y="0"/>
                        </a:moveTo>
                        <a:lnTo>
                          <a:pt x="72" y="38"/>
                        </a:lnTo>
                        <a:lnTo>
                          <a:pt x="63" y="83"/>
                        </a:lnTo>
                        <a:lnTo>
                          <a:pt x="30" y="95"/>
                        </a:lnTo>
                        <a:lnTo>
                          <a:pt x="0" y="58"/>
                        </a:lnTo>
                        <a:lnTo>
                          <a:pt x="6" y="11"/>
                        </a:lnTo>
                        <a:lnTo>
                          <a:pt x="41"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55" name="Freeform 245"/>
                  <p:cNvSpPr/>
                  <p:nvPr/>
                </p:nvSpPr>
                <p:spPr>
                  <a:xfrm>
                    <a:off x="2910" y="1427"/>
                    <a:ext cx="44" cy="63"/>
                  </a:xfrm>
                  <a:custGeom>
                    <a:avLst/>
                    <a:gdLst/>
                    <a:ahLst/>
                    <a:cxnLst>
                      <a:cxn ang="0">
                        <a:pos x="1" y="0"/>
                      </a:cxn>
                      <a:cxn ang="0">
                        <a:pos x="0" y="1"/>
                      </a:cxn>
                      <a:cxn ang="0">
                        <a:pos x="1" y="1"/>
                      </a:cxn>
                    </a:cxnLst>
                    <a:pathLst>
                      <a:path w="88" h="125">
                        <a:moveTo>
                          <a:pt x="88" y="0"/>
                        </a:moveTo>
                        <a:lnTo>
                          <a:pt x="0" y="19"/>
                        </a:lnTo>
                        <a:lnTo>
                          <a:pt x="33" y="125"/>
                        </a:lnTo>
                      </a:path>
                    </a:pathLst>
                  </a:custGeom>
                  <a:no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56" name="Line 246"/>
                  <p:cNvSpPr/>
                  <p:nvPr/>
                </p:nvSpPr>
                <p:spPr>
                  <a:xfrm flipV="1">
                    <a:off x="2842" y="1425"/>
                    <a:ext cx="44" cy="11"/>
                  </a:xfrm>
                  <a:prstGeom prst="line">
                    <a:avLst/>
                  </a:prstGeom>
                  <a:ln w="7938" cap="flat" cmpd="sng">
                    <a:solidFill>
                      <a:srgbClr val="000000"/>
                    </a:solidFill>
                    <a:prstDash val="solid"/>
                    <a:headEnd type="none" w="med" len="med"/>
                    <a:tailEnd type="none" w="med" len="med"/>
                  </a:ln>
                </p:spPr>
              </p:sp>
              <p:sp>
                <p:nvSpPr>
                  <p:cNvPr id="19957" name="Line 247"/>
                  <p:cNvSpPr/>
                  <p:nvPr/>
                </p:nvSpPr>
                <p:spPr>
                  <a:xfrm flipV="1">
                    <a:off x="2917" y="1407"/>
                    <a:ext cx="41" cy="11"/>
                  </a:xfrm>
                  <a:prstGeom prst="line">
                    <a:avLst/>
                  </a:prstGeom>
                  <a:ln w="7938" cap="flat" cmpd="sng">
                    <a:solidFill>
                      <a:srgbClr val="000000"/>
                    </a:solidFill>
                    <a:prstDash val="solid"/>
                    <a:headEnd type="none" w="med" len="med"/>
                    <a:tailEnd type="none" w="med" len="med"/>
                  </a:ln>
                </p:spPr>
              </p:sp>
              <p:sp>
                <p:nvSpPr>
                  <p:cNvPr id="19958" name="Line 248"/>
                  <p:cNvSpPr/>
                  <p:nvPr/>
                </p:nvSpPr>
                <p:spPr>
                  <a:xfrm flipV="1">
                    <a:off x="2848" y="1446"/>
                    <a:ext cx="31" cy="7"/>
                  </a:xfrm>
                  <a:prstGeom prst="line">
                    <a:avLst/>
                  </a:prstGeom>
                  <a:ln w="7938" cap="flat" cmpd="sng">
                    <a:solidFill>
                      <a:srgbClr val="000000"/>
                    </a:solidFill>
                    <a:prstDash val="solid"/>
                    <a:headEnd type="none" w="med" len="med"/>
                    <a:tailEnd type="none" w="med" len="med"/>
                  </a:ln>
                </p:spPr>
              </p:sp>
              <p:sp>
                <p:nvSpPr>
                  <p:cNvPr id="19959" name="Freeform 249"/>
                  <p:cNvSpPr/>
                  <p:nvPr/>
                </p:nvSpPr>
                <p:spPr>
                  <a:xfrm>
                    <a:off x="2910" y="1488"/>
                    <a:ext cx="29" cy="7"/>
                  </a:xfrm>
                  <a:custGeom>
                    <a:avLst/>
                    <a:gdLst/>
                    <a:ahLst/>
                    <a:cxnLst>
                      <a:cxn ang="0">
                        <a:pos x="0" y="0"/>
                      </a:cxn>
                      <a:cxn ang="0">
                        <a:pos x="0" y="0"/>
                      </a:cxn>
                      <a:cxn ang="0">
                        <a:pos x="0" y="0"/>
                      </a:cxn>
                    </a:cxnLst>
                    <a:pathLst>
                      <a:path w="59" h="15">
                        <a:moveTo>
                          <a:pt x="0" y="15"/>
                        </a:moveTo>
                        <a:lnTo>
                          <a:pt x="59" y="0"/>
                        </a:lnTo>
                      </a:path>
                    </a:pathLst>
                  </a:custGeom>
                  <a:no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60" name="Line 250"/>
                  <p:cNvSpPr/>
                  <p:nvPr/>
                </p:nvSpPr>
                <p:spPr>
                  <a:xfrm>
                    <a:off x="2932" y="1519"/>
                    <a:ext cx="6" cy="16"/>
                  </a:xfrm>
                  <a:prstGeom prst="line">
                    <a:avLst/>
                  </a:prstGeom>
                  <a:ln w="7938" cap="flat" cmpd="sng">
                    <a:solidFill>
                      <a:srgbClr val="000000"/>
                    </a:solidFill>
                    <a:prstDash val="solid"/>
                    <a:headEnd type="none" w="med" len="med"/>
                    <a:tailEnd type="none" w="med" len="med"/>
                  </a:ln>
                </p:spPr>
              </p:sp>
              <p:sp>
                <p:nvSpPr>
                  <p:cNvPr id="19961" name="Freeform 251"/>
                  <p:cNvSpPr/>
                  <p:nvPr/>
                </p:nvSpPr>
                <p:spPr>
                  <a:xfrm>
                    <a:off x="2732" y="1832"/>
                    <a:ext cx="97" cy="67"/>
                  </a:xfrm>
                  <a:custGeom>
                    <a:avLst/>
                    <a:gdLst/>
                    <a:ahLst/>
                    <a:cxnLst>
                      <a:cxn ang="0">
                        <a:pos x="0" y="1"/>
                      </a:cxn>
                      <a:cxn ang="0">
                        <a:pos x="0" y="0"/>
                      </a:cxn>
                      <a:cxn ang="0">
                        <a:pos x="0" y="1"/>
                      </a:cxn>
                      <a:cxn ang="0">
                        <a:pos x="0" y="1"/>
                      </a:cxn>
                    </a:cxnLst>
                    <a:pathLst>
                      <a:path w="195" h="134">
                        <a:moveTo>
                          <a:pt x="195" y="83"/>
                        </a:moveTo>
                        <a:lnTo>
                          <a:pt x="77" y="0"/>
                        </a:lnTo>
                        <a:lnTo>
                          <a:pt x="0" y="134"/>
                        </a:lnTo>
                        <a:lnTo>
                          <a:pt x="195" y="83"/>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62" name="Freeform 252"/>
                  <p:cNvSpPr/>
                  <p:nvPr/>
                </p:nvSpPr>
                <p:spPr>
                  <a:xfrm>
                    <a:off x="2992" y="1286"/>
                    <a:ext cx="140" cy="165"/>
                  </a:xfrm>
                  <a:custGeom>
                    <a:avLst/>
                    <a:gdLst/>
                    <a:ahLst/>
                    <a:cxnLst>
                      <a:cxn ang="0">
                        <a:pos x="0" y="0"/>
                      </a:cxn>
                      <a:cxn ang="0">
                        <a:pos x="1" y="0"/>
                      </a:cxn>
                      <a:cxn ang="0">
                        <a:pos x="1" y="0"/>
                      </a:cxn>
                      <a:cxn ang="0">
                        <a:pos x="1" y="0"/>
                      </a:cxn>
                      <a:cxn ang="0">
                        <a:pos x="1" y="0"/>
                      </a:cxn>
                      <a:cxn ang="0">
                        <a:pos x="1" y="0"/>
                      </a:cxn>
                      <a:cxn ang="0">
                        <a:pos x="1" y="0"/>
                      </a:cxn>
                      <a:cxn ang="0">
                        <a:pos x="1" y="0"/>
                      </a:cxn>
                      <a:cxn ang="0">
                        <a:pos x="0" y="0"/>
                      </a:cxn>
                    </a:cxnLst>
                    <a:pathLst>
                      <a:path w="280" h="331">
                        <a:moveTo>
                          <a:pt x="0" y="15"/>
                        </a:moveTo>
                        <a:lnTo>
                          <a:pt x="29" y="145"/>
                        </a:lnTo>
                        <a:lnTo>
                          <a:pt x="129" y="248"/>
                        </a:lnTo>
                        <a:lnTo>
                          <a:pt x="260" y="331"/>
                        </a:lnTo>
                        <a:lnTo>
                          <a:pt x="280" y="303"/>
                        </a:lnTo>
                        <a:lnTo>
                          <a:pt x="161" y="226"/>
                        </a:lnTo>
                        <a:lnTo>
                          <a:pt x="79" y="133"/>
                        </a:lnTo>
                        <a:lnTo>
                          <a:pt x="50" y="0"/>
                        </a:lnTo>
                        <a:lnTo>
                          <a:pt x="0" y="15"/>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63" name="Line 253"/>
                  <p:cNvSpPr/>
                  <p:nvPr/>
                </p:nvSpPr>
                <p:spPr>
                  <a:xfrm flipV="1">
                    <a:off x="2913" y="1511"/>
                    <a:ext cx="40" cy="10"/>
                  </a:xfrm>
                  <a:prstGeom prst="line">
                    <a:avLst/>
                  </a:prstGeom>
                  <a:ln w="7938" cap="flat" cmpd="sng">
                    <a:solidFill>
                      <a:srgbClr val="000000"/>
                    </a:solidFill>
                    <a:prstDash val="solid"/>
                    <a:headEnd type="none" w="med" len="med"/>
                    <a:tailEnd type="none" w="med" len="med"/>
                  </a:ln>
                </p:spPr>
              </p:sp>
            </p:grpSp>
            <p:grpSp>
              <p:nvGrpSpPr>
                <p:cNvPr id="19885" name="Group 254"/>
                <p:cNvGrpSpPr/>
                <p:nvPr/>
              </p:nvGrpSpPr>
              <p:grpSpPr>
                <a:xfrm>
                  <a:off x="2638" y="1753"/>
                  <a:ext cx="664" cy="664"/>
                  <a:chOff x="2638" y="1753"/>
                  <a:chExt cx="664" cy="664"/>
                </a:xfrm>
              </p:grpSpPr>
              <p:sp>
                <p:nvSpPr>
                  <p:cNvPr id="19886" name="Freeform 255"/>
                  <p:cNvSpPr/>
                  <p:nvPr/>
                </p:nvSpPr>
                <p:spPr>
                  <a:xfrm>
                    <a:off x="2759" y="2206"/>
                    <a:ext cx="183" cy="211"/>
                  </a:xfrm>
                  <a:custGeom>
                    <a:avLst/>
                    <a:gdLst/>
                    <a:ahLst/>
                    <a:cxnLst>
                      <a:cxn ang="0">
                        <a:pos x="1" y="1"/>
                      </a:cxn>
                      <a:cxn ang="0">
                        <a:pos x="1" y="1"/>
                      </a:cxn>
                      <a:cxn ang="0">
                        <a:pos x="1" y="1"/>
                      </a:cxn>
                      <a:cxn ang="0">
                        <a:pos x="1" y="1"/>
                      </a:cxn>
                      <a:cxn ang="0">
                        <a:pos x="1" y="0"/>
                      </a:cxn>
                      <a:cxn ang="0">
                        <a:pos x="0" y="1"/>
                      </a:cxn>
                      <a:cxn ang="0">
                        <a:pos x="1" y="1"/>
                      </a:cxn>
                      <a:cxn ang="0">
                        <a:pos x="1" y="1"/>
                      </a:cxn>
                      <a:cxn ang="0">
                        <a:pos x="1" y="1"/>
                      </a:cxn>
                    </a:cxnLst>
                    <a:pathLst>
                      <a:path w="366" h="421">
                        <a:moveTo>
                          <a:pt x="95" y="421"/>
                        </a:moveTo>
                        <a:lnTo>
                          <a:pt x="366" y="351"/>
                        </a:lnTo>
                        <a:lnTo>
                          <a:pt x="332" y="209"/>
                        </a:lnTo>
                        <a:lnTo>
                          <a:pt x="196" y="83"/>
                        </a:lnTo>
                        <a:lnTo>
                          <a:pt x="62" y="0"/>
                        </a:lnTo>
                        <a:lnTo>
                          <a:pt x="0" y="96"/>
                        </a:lnTo>
                        <a:lnTo>
                          <a:pt x="83" y="162"/>
                        </a:lnTo>
                        <a:lnTo>
                          <a:pt x="120" y="298"/>
                        </a:lnTo>
                        <a:lnTo>
                          <a:pt x="95" y="421"/>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87" name="Freeform 256"/>
                  <p:cNvSpPr/>
                  <p:nvPr/>
                </p:nvSpPr>
                <p:spPr>
                  <a:xfrm>
                    <a:off x="2690" y="2108"/>
                    <a:ext cx="294" cy="275"/>
                  </a:xfrm>
                  <a:custGeom>
                    <a:avLst/>
                    <a:gdLst/>
                    <a:ahLst/>
                    <a:cxnLst>
                      <a:cxn ang="0">
                        <a:pos x="0" y="1"/>
                      </a:cxn>
                      <a:cxn ang="0">
                        <a:pos x="0" y="1"/>
                      </a:cxn>
                      <a:cxn ang="0">
                        <a:pos x="0" y="1"/>
                      </a:cxn>
                      <a:cxn ang="0">
                        <a:pos x="0" y="1"/>
                      </a:cxn>
                      <a:cxn ang="0">
                        <a:pos x="0" y="0"/>
                      </a:cxn>
                      <a:cxn ang="0">
                        <a:pos x="0" y="1"/>
                      </a:cxn>
                      <a:cxn ang="0">
                        <a:pos x="0" y="1"/>
                      </a:cxn>
                      <a:cxn ang="0">
                        <a:pos x="0" y="1"/>
                      </a:cxn>
                      <a:cxn ang="0">
                        <a:pos x="0" y="1"/>
                      </a:cxn>
                    </a:cxnLst>
                    <a:pathLst>
                      <a:path w="589" h="550">
                        <a:moveTo>
                          <a:pt x="505" y="550"/>
                        </a:moveTo>
                        <a:lnTo>
                          <a:pt x="589" y="528"/>
                        </a:lnTo>
                        <a:lnTo>
                          <a:pt x="552" y="395"/>
                        </a:lnTo>
                        <a:lnTo>
                          <a:pt x="369" y="219"/>
                        </a:lnTo>
                        <a:lnTo>
                          <a:pt x="0" y="0"/>
                        </a:lnTo>
                        <a:lnTo>
                          <a:pt x="28" y="93"/>
                        </a:lnTo>
                        <a:lnTo>
                          <a:pt x="333" y="278"/>
                        </a:lnTo>
                        <a:lnTo>
                          <a:pt x="469" y="400"/>
                        </a:lnTo>
                        <a:lnTo>
                          <a:pt x="505" y="55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88" name="Freeform 257"/>
                  <p:cNvSpPr/>
                  <p:nvPr/>
                </p:nvSpPr>
                <p:spPr>
                  <a:xfrm>
                    <a:off x="3082" y="2013"/>
                    <a:ext cx="68" cy="327"/>
                  </a:xfrm>
                  <a:custGeom>
                    <a:avLst/>
                    <a:gdLst/>
                    <a:ahLst/>
                    <a:cxnLst>
                      <a:cxn ang="0">
                        <a:pos x="1" y="1"/>
                      </a:cxn>
                      <a:cxn ang="0">
                        <a:pos x="0" y="1"/>
                      </a:cxn>
                      <a:cxn ang="0">
                        <a:pos x="1" y="1"/>
                      </a:cxn>
                      <a:cxn ang="0">
                        <a:pos x="1" y="1"/>
                      </a:cxn>
                      <a:cxn ang="0">
                        <a:pos x="1" y="1"/>
                      </a:cxn>
                      <a:cxn ang="0">
                        <a:pos x="1" y="0"/>
                      </a:cxn>
                      <a:cxn ang="0">
                        <a:pos x="1" y="1"/>
                      </a:cxn>
                      <a:cxn ang="0">
                        <a:pos x="1" y="1"/>
                      </a:cxn>
                      <a:cxn ang="0">
                        <a:pos x="1" y="1"/>
                      </a:cxn>
                      <a:cxn ang="0">
                        <a:pos x="1" y="1"/>
                      </a:cxn>
                      <a:cxn ang="0">
                        <a:pos x="1" y="1"/>
                      </a:cxn>
                    </a:cxnLst>
                    <a:pathLst>
                      <a:path w="135" h="654">
                        <a:moveTo>
                          <a:pt x="22" y="654"/>
                        </a:moveTo>
                        <a:lnTo>
                          <a:pt x="0" y="563"/>
                        </a:lnTo>
                        <a:lnTo>
                          <a:pt x="84" y="365"/>
                        </a:lnTo>
                        <a:lnTo>
                          <a:pt x="88" y="242"/>
                        </a:lnTo>
                        <a:lnTo>
                          <a:pt x="44" y="57"/>
                        </a:lnTo>
                        <a:lnTo>
                          <a:pt x="78" y="0"/>
                        </a:lnTo>
                        <a:lnTo>
                          <a:pt x="135" y="231"/>
                        </a:lnTo>
                        <a:lnTo>
                          <a:pt x="130" y="371"/>
                        </a:lnTo>
                        <a:lnTo>
                          <a:pt x="66" y="558"/>
                        </a:lnTo>
                        <a:lnTo>
                          <a:pt x="84" y="634"/>
                        </a:lnTo>
                        <a:lnTo>
                          <a:pt x="22" y="65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89" name="Freeform 258"/>
                  <p:cNvSpPr/>
                  <p:nvPr/>
                </p:nvSpPr>
                <p:spPr>
                  <a:xfrm>
                    <a:off x="2908" y="2121"/>
                    <a:ext cx="182" cy="245"/>
                  </a:xfrm>
                  <a:custGeom>
                    <a:avLst/>
                    <a:gdLst/>
                    <a:ahLst/>
                    <a:cxnLst>
                      <a:cxn ang="0">
                        <a:pos x="0" y="1"/>
                      </a:cxn>
                      <a:cxn ang="0">
                        <a:pos x="0" y="1"/>
                      </a:cxn>
                      <a:cxn ang="0">
                        <a:pos x="0" y="1"/>
                      </a:cxn>
                      <a:cxn ang="0">
                        <a:pos x="0" y="0"/>
                      </a:cxn>
                      <a:cxn ang="0">
                        <a:pos x="0" y="1"/>
                      </a:cxn>
                      <a:cxn ang="0">
                        <a:pos x="0" y="1"/>
                      </a:cxn>
                      <a:cxn ang="0">
                        <a:pos x="0" y="1"/>
                      </a:cxn>
                      <a:cxn ang="0">
                        <a:pos x="0" y="1"/>
                      </a:cxn>
                      <a:cxn ang="0">
                        <a:pos x="0" y="1"/>
                      </a:cxn>
                      <a:cxn ang="0">
                        <a:pos x="0" y="1"/>
                      </a:cxn>
                    </a:cxnLst>
                    <a:pathLst>
                      <a:path w="365" h="490">
                        <a:moveTo>
                          <a:pt x="365" y="430"/>
                        </a:moveTo>
                        <a:lnTo>
                          <a:pt x="273" y="81"/>
                        </a:lnTo>
                        <a:lnTo>
                          <a:pt x="207" y="24"/>
                        </a:lnTo>
                        <a:lnTo>
                          <a:pt x="176" y="0"/>
                        </a:lnTo>
                        <a:lnTo>
                          <a:pt x="66" y="31"/>
                        </a:lnTo>
                        <a:lnTo>
                          <a:pt x="0" y="145"/>
                        </a:lnTo>
                        <a:lnTo>
                          <a:pt x="31" y="277"/>
                        </a:lnTo>
                        <a:lnTo>
                          <a:pt x="126" y="366"/>
                        </a:lnTo>
                        <a:lnTo>
                          <a:pt x="157" y="490"/>
                        </a:lnTo>
                        <a:lnTo>
                          <a:pt x="365" y="43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90" name="Freeform 259"/>
                  <p:cNvSpPr/>
                  <p:nvPr/>
                </p:nvSpPr>
                <p:spPr>
                  <a:xfrm>
                    <a:off x="3029" y="2265"/>
                    <a:ext cx="62" cy="91"/>
                  </a:xfrm>
                  <a:custGeom>
                    <a:avLst/>
                    <a:gdLst/>
                    <a:ahLst/>
                    <a:cxnLst>
                      <a:cxn ang="0">
                        <a:pos x="0" y="1"/>
                      </a:cxn>
                      <a:cxn ang="0">
                        <a:pos x="0" y="0"/>
                      </a:cxn>
                      <a:cxn ang="0">
                        <a:pos x="0" y="1"/>
                      </a:cxn>
                      <a:cxn ang="0">
                        <a:pos x="0" y="1"/>
                      </a:cxn>
                      <a:cxn ang="0">
                        <a:pos x="0" y="1"/>
                      </a:cxn>
                    </a:cxnLst>
                    <a:pathLst>
                      <a:path w="126" h="182">
                        <a:moveTo>
                          <a:pt x="126" y="154"/>
                        </a:moveTo>
                        <a:lnTo>
                          <a:pt x="86" y="0"/>
                        </a:lnTo>
                        <a:lnTo>
                          <a:pt x="0" y="99"/>
                        </a:lnTo>
                        <a:lnTo>
                          <a:pt x="22" y="182"/>
                        </a:lnTo>
                        <a:lnTo>
                          <a:pt x="126" y="154"/>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91" name="Freeform 260"/>
                  <p:cNvSpPr/>
                  <p:nvPr/>
                </p:nvSpPr>
                <p:spPr>
                  <a:xfrm>
                    <a:off x="2941" y="2281"/>
                    <a:ext cx="92" cy="89"/>
                  </a:xfrm>
                  <a:custGeom>
                    <a:avLst/>
                    <a:gdLst/>
                    <a:ahLst/>
                    <a:cxnLst>
                      <a:cxn ang="0">
                        <a:pos x="0" y="0"/>
                      </a:cxn>
                      <a:cxn ang="0">
                        <a:pos x="0" y="1"/>
                      </a:cxn>
                      <a:cxn ang="0">
                        <a:pos x="0" y="1"/>
                      </a:cxn>
                      <a:cxn ang="0">
                        <a:pos x="0" y="1"/>
                      </a:cxn>
                      <a:cxn ang="0">
                        <a:pos x="0" y="1"/>
                      </a:cxn>
                      <a:cxn ang="0">
                        <a:pos x="0" y="0"/>
                      </a:cxn>
                    </a:cxnLst>
                    <a:pathLst>
                      <a:path w="185" h="177">
                        <a:moveTo>
                          <a:pt x="0" y="0"/>
                        </a:moveTo>
                        <a:lnTo>
                          <a:pt x="163" y="65"/>
                        </a:lnTo>
                        <a:lnTo>
                          <a:pt x="185" y="150"/>
                        </a:lnTo>
                        <a:lnTo>
                          <a:pt x="90" y="177"/>
                        </a:lnTo>
                        <a:lnTo>
                          <a:pt x="57" y="56"/>
                        </a:lnTo>
                        <a:lnTo>
                          <a:pt x="0"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92" name="Freeform 261"/>
                  <p:cNvSpPr/>
                  <p:nvPr/>
                </p:nvSpPr>
                <p:spPr>
                  <a:xfrm>
                    <a:off x="2870" y="2082"/>
                    <a:ext cx="195" cy="112"/>
                  </a:xfrm>
                  <a:custGeom>
                    <a:avLst/>
                    <a:gdLst/>
                    <a:ahLst/>
                    <a:cxnLst>
                      <a:cxn ang="0">
                        <a:pos x="1" y="1"/>
                      </a:cxn>
                      <a:cxn ang="0">
                        <a:pos x="1" y="1"/>
                      </a:cxn>
                      <a:cxn ang="0">
                        <a:pos x="1" y="1"/>
                      </a:cxn>
                      <a:cxn ang="0">
                        <a:pos x="1" y="1"/>
                      </a:cxn>
                      <a:cxn ang="0">
                        <a:pos x="1" y="1"/>
                      </a:cxn>
                      <a:cxn ang="0">
                        <a:pos x="1" y="1"/>
                      </a:cxn>
                      <a:cxn ang="0">
                        <a:pos x="1" y="0"/>
                      </a:cxn>
                      <a:cxn ang="0">
                        <a:pos x="1" y="1"/>
                      </a:cxn>
                      <a:cxn ang="0">
                        <a:pos x="1" y="1"/>
                      </a:cxn>
                      <a:cxn ang="0">
                        <a:pos x="0" y="1"/>
                      </a:cxn>
                      <a:cxn ang="0">
                        <a:pos x="1" y="1"/>
                      </a:cxn>
                    </a:cxnLst>
                    <a:pathLst>
                      <a:path w="388" h="223">
                        <a:moveTo>
                          <a:pt x="71" y="223"/>
                        </a:moveTo>
                        <a:lnTo>
                          <a:pt x="141" y="107"/>
                        </a:lnTo>
                        <a:lnTo>
                          <a:pt x="249" y="78"/>
                        </a:lnTo>
                        <a:lnTo>
                          <a:pt x="356" y="157"/>
                        </a:lnTo>
                        <a:lnTo>
                          <a:pt x="388" y="93"/>
                        </a:lnTo>
                        <a:lnTo>
                          <a:pt x="310" y="24"/>
                        </a:lnTo>
                        <a:lnTo>
                          <a:pt x="254" y="0"/>
                        </a:lnTo>
                        <a:lnTo>
                          <a:pt x="118" y="38"/>
                        </a:lnTo>
                        <a:lnTo>
                          <a:pt x="50" y="76"/>
                        </a:lnTo>
                        <a:lnTo>
                          <a:pt x="0" y="165"/>
                        </a:lnTo>
                        <a:lnTo>
                          <a:pt x="71" y="22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93" name="Freeform 262"/>
                  <p:cNvSpPr/>
                  <p:nvPr/>
                </p:nvSpPr>
                <p:spPr>
                  <a:xfrm>
                    <a:off x="2869" y="2081"/>
                    <a:ext cx="197" cy="116"/>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 ang="0">
                        <a:pos x="0" y="1"/>
                      </a:cxn>
                      <a:cxn ang="0">
                        <a:pos x="1" y="1"/>
                      </a:cxn>
                      <a:cxn ang="0">
                        <a:pos x="1" y="1"/>
                      </a:cxn>
                      <a:cxn ang="0">
                        <a:pos x="1" y="0"/>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pathLst>
                      <a:path w="394" h="232">
                        <a:moveTo>
                          <a:pt x="79" y="221"/>
                        </a:moveTo>
                        <a:lnTo>
                          <a:pt x="69" y="224"/>
                        </a:lnTo>
                        <a:lnTo>
                          <a:pt x="140" y="108"/>
                        </a:lnTo>
                        <a:lnTo>
                          <a:pt x="142" y="108"/>
                        </a:lnTo>
                        <a:lnTo>
                          <a:pt x="250" y="79"/>
                        </a:lnTo>
                        <a:lnTo>
                          <a:pt x="252" y="79"/>
                        </a:lnTo>
                        <a:lnTo>
                          <a:pt x="252" y="77"/>
                        </a:lnTo>
                        <a:lnTo>
                          <a:pt x="254" y="81"/>
                        </a:lnTo>
                        <a:lnTo>
                          <a:pt x="361" y="160"/>
                        </a:lnTo>
                        <a:lnTo>
                          <a:pt x="356" y="160"/>
                        </a:lnTo>
                        <a:lnTo>
                          <a:pt x="384" y="97"/>
                        </a:lnTo>
                        <a:lnTo>
                          <a:pt x="386" y="99"/>
                        </a:lnTo>
                        <a:lnTo>
                          <a:pt x="311" y="31"/>
                        </a:lnTo>
                        <a:lnTo>
                          <a:pt x="311" y="33"/>
                        </a:lnTo>
                        <a:lnTo>
                          <a:pt x="254" y="9"/>
                        </a:lnTo>
                        <a:lnTo>
                          <a:pt x="257" y="9"/>
                        </a:lnTo>
                        <a:lnTo>
                          <a:pt x="121" y="43"/>
                        </a:lnTo>
                        <a:lnTo>
                          <a:pt x="55" y="83"/>
                        </a:lnTo>
                        <a:lnTo>
                          <a:pt x="61" y="81"/>
                        </a:lnTo>
                        <a:lnTo>
                          <a:pt x="9" y="173"/>
                        </a:lnTo>
                        <a:lnTo>
                          <a:pt x="6" y="165"/>
                        </a:lnTo>
                        <a:lnTo>
                          <a:pt x="79" y="221"/>
                        </a:lnTo>
                        <a:lnTo>
                          <a:pt x="71" y="230"/>
                        </a:lnTo>
                        <a:lnTo>
                          <a:pt x="0" y="173"/>
                        </a:lnTo>
                        <a:lnTo>
                          <a:pt x="0" y="163"/>
                        </a:lnTo>
                        <a:lnTo>
                          <a:pt x="50" y="75"/>
                        </a:lnTo>
                        <a:lnTo>
                          <a:pt x="119" y="33"/>
                        </a:lnTo>
                        <a:lnTo>
                          <a:pt x="254" y="0"/>
                        </a:lnTo>
                        <a:lnTo>
                          <a:pt x="257" y="0"/>
                        </a:lnTo>
                        <a:lnTo>
                          <a:pt x="313" y="25"/>
                        </a:lnTo>
                        <a:lnTo>
                          <a:pt x="318" y="25"/>
                        </a:lnTo>
                        <a:lnTo>
                          <a:pt x="394" y="93"/>
                        </a:lnTo>
                        <a:lnTo>
                          <a:pt x="394" y="97"/>
                        </a:lnTo>
                        <a:lnTo>
                          <a:pt x="363" y="163"/>
                        </a:lnTo>
                        <a:lnTo>
                          <a:pt x="358" y="168"/>
                        </a:lnTo>
                        <a:lnTo>
                          <a:pt x="358" y="165"/>
                        </a:lnTo>
                        <a:lnTo>
                          <a:pt x="250" y="86"/>
                        </a:lnTo>
                        <a:lnTo>
                          <a:pt x="252" y="86"/>
                        </a:lnTo>
                        <a:lnTo>
                          <a:pt x="144" y="115"/>
                        </a:lnTo>
                        <a:lnTo>
                          <a:pt x="149" y="115"/>
                        </a:lnTo>
                        <a:lnTo>
                          <a:pt x="79" y="230"/>
                        </a:lnTo>
                        <a:lnTo>
                          <a:pt x="76" y="230"/>
                        </a:lnTo>
                        <a:lnTo>
                          <a:pt x="79" y="230"/>
                        </a:lnTo>
                        <a:lnTo>
                          <a:pt x="76" y="230"/>
                        </a:lnTo>
                        <a:lnTo>
                          <a:pt x="74" y="232"/>
                        </a:lnTo>
                        <a:lnTo>
                          <a:pt x="71" y="230"/>
                        </a:lnTo>
                        <a:lnTo>
                          <a:pt x="79" y="221"/>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94" name="Freeform 263"/>
                  <p:cNvSpPr/>
                  <p:nvPr/>
                </p:nvSpPr>
                <p:spPr>
                  <a:xfrm>
                    <a:off x="2803" y="2159"/>
                    <a:ext cx="117" cy="101"/>
                  </a:xfrm>
                  <a:custGeom>
                    <a:avLst/>
                    <a:gdLst/>
                    <a:ahLst/>
                    <a:cxnLst>
                      <a:cxn ang="0">
                        <a:pos x="1" y="1"/>
                      </a:cxn>
                      <a:cxn ang="0">
                        <a:pos x="1" y="1"/>
                      </a:cxn>
                      <a:cxn ang="0">
                        <a:pos x="1" y="0"/>
                      </a:cxn>
                      <a:cxn ang="0">
                        <a:pos x="0" y="1"/>
                      </a:cxn>
                      <a:cxn ang="0">
                        <a:pos x="1" y="1"/>
                      </a:cxn>
                      <a:cxn ang="0">
                        <a:pos x="1" y="1"/>
                      </a:cxn>
                    </a:cxnLst>
                    <a:pathLst>
                      <a:path w="234" h="200">
                        <a:moveTo>
                          <a:pt x="234" y="200"/>
                        </a:moveTo>
                        <a:lnTo>
                          <a:pt x="204" y="66"/>
                        </a:lnTo>
                        <a:lnTo>
                          <a:pt x="119" y="0"/>
                        </a:lnTo>
                        <a:lnTo>
                          <a:pt x="0" y="27"/>
                        </a:lnTo>
                        <a:lnTo>
                          <a:pt x="141" y="114"/>
                        </a:lnTo>
                        <a:lnTo>
                          <a:pt x="234" y="20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95" name="Freeform 264"/>
                  <p:cNvSpPr/>
                  <p:nvPr/>
                </p:nvSpPr>
                <p:spPr>
                  <a:xfrm>
                    <a:off x="2763" y="1988"/>
                    <a:ext cx="340" cy="184"/>
                  </a:xfrm>
                  <a:custGeom>
                    <a:avLst/>
                    <a:gdLst/>
                    <a:ahLst/>
                    <a:cxnLst>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0" y="1"/>
                      </a:cxn>
                      <a:cxn ang="0">
                        <a:pos x="1" y="1"/>
                      </a:cxn>
                    </a:cxnLst>
                    <a:pathLst>
                      <a:path w="680" h="368">
                        <a:moveTo>
                          <a:pt x="83" y="368"/>
                        </a:moveTo>
                        <a:lnTo>
                          <a:pt x="193" y="339"/>
                        </a:lnTo>
                        <a:lnTo>
                          <a:pt x="236" y="244"/>
                        </a:lnTo>
                        <a:lnTo>
                          <a:pt x="304" y="204"/>
                        </a:lnTo>
                        <a:lnTo>
                          <a:pt x="480" y="155"/>
                        </a:lnTo>
                        <a:lnTo>
                          <a:pt x="612" y="212"/>
                        </a:lnTo>
                        <a:lnTo>
                          <a:pt x="680" y="103"/>
                        </a:lnTo>
                        <a:lnTo>
                          <a:pt x="540" y="23"/>
                        </a:lnTo>
                        <a:lnTo>
                          <a:pt x="433" y="0"/>
                        </a:lnTo>
                        <a:lnTo>
                          <a:pt x="256" y="50"/>
                        </a:lnTo>
                        <a:lnTo>
                          <a:pt x="124" y="155"/>
                        </a:lnTo>
                        <a:lnTo>
                          <a:pt x="0" y="322"/>
                        </a:lnTo>
                        <a:lnTo>
                          <a:pt x="83" y="368"/>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96" name="Freeform 265"/>
                  <p:cNvSpPr/>
                  <p:nvPr/>
                </p:nvSpPr>
                <p:spPr>
                  <a:xfrm>
                    <a:off x="2653" y="1808"/>
                    <a:ext cx="545" cy="329"/>
                  </a:xfrm>
                  <a:custGeom>
                    <a:avLst/>
                    <a:gdLst/>
                    <a:ahLst/>
                    <a:cxnLst>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Lst>
                    <a:pathLst>
                      <a:path w="1089" h="660">
                        <a:moveTo>
                          <a:pt x="0" y="338"/>
                        </a:moveTo>
                        <a:lnTo>
                          <a:pt x="252" y="465"/>
                        </a:lnTo>
                        <a:lnTo>
                          <a:pt x="402" y="316"/>
                        </a:lnTo>
                        <a:lnTo>
                          <a:pt x="351" y="131"/>
                        </a:lnTo>
                        <a:lnTo>
                          <a:pt x="409" y="115"/>
                        </a:lnTo>
                        <a:lnTo>
                          <a:pt x="459" y="300"/>
                        </a:lnTo>
                        <a:lnTo>
                          <a:pt x="649" y="252"/>
                        </a:lnTo>
                        <a:lnTo>
                          <a:pt x="865" y="330"/>
                        </a:lnTo>
                        <a:lnTo>
                          <a:pt x="837" y="217"/>
                        </a:lnTo>
                        <a:lnTo>
                          <a:pt x="878" y="104"/>
                        </a:lnTo>
                        <a:lnTo>
                          <a:pt x="795" y="11"/>
                        </a:lnTo>
                        <a:lnTo>
                          <a:pt x="827" y="0"/>
                        </a:lnTo>
                        <a:lnTo>
                          <a:pt x="1089" y="177"/>
                        </a:lnTo>
                        <a:lnTo>
                          <a:pt x="1064" y="224"/>
                        </a:lnTo>
                        <a:lnTo>
                          <a:pt x="920" y="146"/>
                        </a:lnTo>
                        <a:lnTo>
                          <a:pt x="876" y="219"/>
                        </a:lnTo>
                        <a:lnTo>
                          <a:pt x="918" y="346"/>
                        </a:lnTo>
                        <a:lnTo>
                          <a:pt x="971" y="379"/>
                        </a:lnTo>
                        <a:lnTo>
                          <a:pt x="922" y="434"/>
                        </a:lnTo>
                        <a:lnTo>
                          <a:pt x="791" y="351"/>
                        </a:lnTo>
                        <a:lnTo>
                          <a:pt x="646" y="305"/>
                        </a:lnTo>
                        <a:lnTo>
                          <a:pt x="441" y="363"/>
                        </a:lnTo>
                        <a:lnTo>
                          <a:pt x="282" y="502"/>
                        </a:lnTo>
                        <a:lnTo>
                          <a:pt x="178" y="660"/>
                        </a:lnTo>
                        <a:lnTo>
                          <a:pt x="142" y="642"/>
                        </a:lnTo>
                        <a:lnTo>
                          <a:pt x="165" y="598"/>
                        </a:lnTo>
                        <a:lnTo>
                          <a:pt x="59" y="544"/>
                        </a:lnTo>
                        <a:lnTo>
                          <a:pt x="0" y="338"/>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97" name="Freeform 266"/>
                  <p:cNvSpPr/>
                  <p:nvPr/>
                </p:nvSpPr>
                <p:spPr>
                  <a:xfrm>
                    <a:off x="2660" y="2001"/>
                    <a:ext cx="103" cy="91"/>
                  </a:xfrm>
                  <a:custGeom>
                    <a:avLst/>
                    <a:gdLst/>
                    <a:ahLst/>
                    <a:cxnLst>
                      <a:cxn ang="0">
                        <a:pos x="1" y="1"/>
                      </a:cxn>
                      <a:cxn ang="0">
                        <a:pos x="1" y="1"/>
                      </a:cxn>
                      <a:cxn ang="0">
                        <a:pos x="1" y="1"/>
                      </a:cxn>
                      <a:cxn ang="0">
                        <a:pos x="0" y="0"/>
                      </a:cxn>
                      <a:cxn ang="0">
                        <a:pos x="1" y="1"/>
                      </a:cxn>
                    </a:cxnLst>
                    <a:pathLst>
                      <a:path w="205" h="180">
                        <a:moveTo>
                          <a:pt x="31" y="108"/>
                        </a:moveTo>
                        <a:lnTo>
                          <a:pt x="168" y="180"/>
                        </a:lnTo>
                        <a:lnTo>
                          <a:pt x="205" y="108"/>
                        </a:lnTo>
                        <a:lnTo>
                          <a:pt x="0" y="0"/>
                        </a:lnTo>
                        <a:lnTo>
                          <a:pt x="31" y="108"/>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98" name="Freeform 267"/>
                  <p:cNvSpPr/>
                  <p:nvPr/>
                </p:nvSpPr>
                <p:spPr>
                  <a:xfrm>
                    <a:off x="2730" y="1873"/>
                    <a:ext cx="121" cy="164"/>
                  </a:xfrm>
                  <a:custGeom>
                    <a:avLst/>
                    <a:gdLst/>
                    <a:ahLst/>
                    <a:cxnLst>
                      <a:cxn ang="0">
                        <a:pos x="0" y="0"/>
                      </a:cxn>
                      <a:cxn ang="0">
                        <a:pos x="0" y="0"/>
                      </a:cxn>
                      <a:cxn ang="0">
                        <a:pos x="0" y="0"/>
                      </a:cxn>
                      <a:cxn ang="0">
                        <a:pos x="0" y="0"/>
                      </a:cxn>
                      <a:cxn ang="0">
                        <a:pos x="0" y="0"/>
                      </a:cxn>
                      <a:cxn ang="0">
                        <a:pos x="0" y="0"/>
                      </a:cxn>
                    </a:cxnLst>
                    <a:pathLst>
                      <a:path w="243" h="329">
                        <a:moveTo>
                          <a:pt x="96" y="329"/>
                        </a:moveTo>
                        <a:lnTo>
                          <a:pt x="243" y="174"/>
                        </a:lnTo>
                        <a:lnTo>
                          <a:pt x="198" y="0"/>
                        </a:lnTo>
                        <a:lnTo>
                          <a:pt x="95" y="26"/>
                        </a:lnTo>
                        <a:lnTo>
                          <a:pt x="0" y="274"/>
                        </a:lnTo>
                        <a:lnTo>
                          <a:pt x="96" y="329"/>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99" name="Freeform 268"/>
                  <p:cNvSpPr/>
                  <p:nvPr/>
                </p:nvSpPr>
                <p:spPr>
                  <a:xfrm>
                    <a:off x="2638" y="1896"/>
                    <a:ext cx="106" cy="103"/>
                  </a:xfrm>
                  <a:custGeom>
                    <a:avLst/>
                    <a:gdLst/>
                    <a:ahLst/>
                    <a:cxnLst>
                      <a:cxn ang="0">
                        <a:pos x="1" y="1"/>
                      </a:cxn>
                      <a:cxn ang="0">
                        <a:pos x="1" y="1"/>
                      </a:cxn>
                      <a:cxn ang="0">
                        <a:pos x="1" y="0"/>
                      </a:cxn>
                      <a:cxn ang="0">
                        <a:pos x="0" y="1"/>
                      </a:cxn>
                      <a:cxn ang="0">
                        <a:pos x="1" y="1"/>
                      </a:cxn>
                    </a:cxnLst>
                    <a:pathLst>
                      <a:path w="211" h="206">
                        <a:moveTo>
                          <a:pt x="27" y="158"/>
                        </a:moveTo>
                        <a:lnTo>
                          <a:pt x="127" y="206"/>
                        </a:lnTo>
                        <a:lnTo>
                          <a:pt x="211" y="0"/>
                        </a:lnTo>
                        <a:lnTo>
                          <a:pt x="0" y="59"/>
                        </a:lnTo>
                        <a:lnTo>
                          <a:pt x="27" y="158"/>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00" name="Freeform 269"/>
                  <p:cNvSpPr/>
                  <p:nvPr/>
                </p:nvSpPr>
                <p:spPr>
                  <a:xfrm>
                    <a:off x="2861" y="1813"/>
                    <a:ext cx="232" cy="158"/>
                  </a:xfrm>
                  <a:custGeom>
                    <a:avLst/>
                    <a:gdLst/>
                    <a:ahLst/>
                    <a:cxnLst>
                      <a:cxn ang="0">
                        <a:pos x="1" y="1"/>
                      </a:cxn>
                      <a:cxn ang="0">
                        <a:pos x="0" y="1"/>
                      </a:cxn>
                      <a:cxn ang="0">
                        <a:pos x="1" y="0"/>
                      </a:cxn>
                      <a:cxn ang="0">
                        <a:pos x="1" y="1"/>
                      </a:cxn>
                      <a:cxn ang="0">
                        <a:pos x="1" y="1"/>
                      </a:cxn>
                      <a:cxn ang="0">
                        <a:pos x="1" y="1"/>
                      </a:cxn>
                      <a:cxn ang="0">
                        <a:pos x="1" y="1"/>
                      </a:cxn>
                      <a:cxn ang="0">
                        <a:pos x="1" y="1"/>
                      </a:cxn>
                      <a:cxn ang="0">
                        <a:pos x="1" y="1"/>
                      </a:cxn>
                      <a:cxn ang="0">
                        <a:pos x="1" y="1"/>
                      </a:cxn>
                      <a:cxn ang="0">
                        <a:pos x="1" y="1"/>
                      </a:cxn>
                    </a:cxnLst>
                    <a:pathLst>
                      <a:path w="464" h="316">
                        <a:moveTo>
                          <a:pt x="20" y="163"/>
                        </a:moveTo>
                        <a:lnTo>
                          <a:pt x="0" y="103"/>
                        </a:lnTo>
                        <a:lnTo>
                          <a:pt x="379" y="0"/>
                        </a:lnTo>
                        <a:lnTo>
                          <a:pt x="464" y="92"/>
                        </a:lnTo>
                        <a:lnTo>
                          <a:pt x="422" y="197"/>
                        </a:lnTo>
                        <a:lnTo>
                          <a:pt x="448" y="316"/>
                        </a:lnTo>
                        <a:lnTo>
                          <a:pt x="325" y="268"/>
                        </a:lnTo>
                        <a:lnTo>
                          <a:pt x="237" y="234"/>
                        </a:lnTo>
                        <a:lnTo>
                          <a:pt x="174" y="250"/>
                        </a:lnTo>
                        <a:lnTo>
                          <a:pt x="146" y="126"/>
                        </a:lnTo>
                        <a:lnTo>
                          <a:pt x="20" y="163"/>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01" name="Freeform 270"/>
                  <p:cNvSpPr/>
                  <p:nvPr/>
                </p:nvSpPr>
                <p:spPr>
                  <a:xfrm>
                    <a:off x="3091" y="1879"/>
                    <a:ext cx="93" cy="117"/>
                  </a:xfrm>
                  <a:custGeom>
                    <a:avLst/>
                    <a:gdLst/>
                    <a:ahLst/>
                    <a:cxnLst>
                      <a:cxn ang="0">
                        <a:pos x="1" y="0"/>
                      </a:cxn>
                      <a:cxn ang="0">
                        <a:pos x="1" y="0"/>
                      </a:cxn>
                      <a:cxn ang="0">
                        <a:pos x="1" y="0"/>
                      </a:cxn>
                      <a:cxn ang="0">
                        <a:pos x="0" y="0"/>
                      </a:cxn>
                      <a:cxn ang="0">
                        <a:pos x="1" y="0"/>
                      </a:cxn>
                      <a:cxn ang="0">
                        <a:pos x="1" y="0"/>
                      </a:cxn>
                    </a:cxnLst>
                    <a:pathLst>
                      <a:path w="185" h="236">
                        <a:moveTo>
                          <a:pt x="96" y="236"/>
                        </a:moveTo>
                        <a:lnTo>
                          <a:pt x="185" y="86"/>
                        </a:lnTo>
                        <a:lnTo>
                          <a:pt x="44" y="0"/>
                        </a:lnTo>
                        <a:lnTo>
                          <a:pt x="0" y="78"/>
                        </a:lnTo>
                        <a:lnTo>
                          <a:pt x="40" y="200"/>
                        </a:lnTo>
                        <a:lnTo>
                          <a:pt x="96" y="236"/>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02" name="Freeform 271"/>
                  <p:cNvSpPr/>
                  <p:nvPr/>
                </p:nvSpPr>
                <p:spPr>
                  <a:xfrm>
                    <a:off x="3136" y="1753"/>
                    <a:ext cx="138" cy="137"/>
                  </a:xfrm>
                  <a:custGeom>
                    <a:avLst/>
                    <a:gdLst/>
                    <a:ahLst/>
                    <a:cxnLst>
                      <a:cxn ang="0">
                        <a:pos x="1" y="0"/>
                      </a:cxn>
                      <a:cxn ang="0">
                        <a:pos x="0" y="0"/>
                      </a:cxn>
                      <a:cxn ang="0">
                        <a:pos x="1" y="0"/>
                      </a:cxn>
                      <a:cxn ang="0">
                        <a:pos x="1" y="0"/>
                      </a:cxn>
                      <a:cxn ang="0">
                        <a:pos x="1" y="0"/>
                      </a:cxn>
                      <a:cxn ang="0">
                        <a:pos x="1" y="0"/>
                      </a:cxn>
                    </a:cxnLst>
                    <a:pathLst>
                      <a:path w="276" h="275">
                        <a:moveTo>
                          <a:pt x="130" y="275"/>
                        </a:moveTo>
                        <a:lnTo>
                          <a:pt x="0" y="187"/>
                        </a:lnTo>
                        <a:lnTo>
                          <a:pt x="71" y="54"/>
                        </a:lnTo>
                        <a:lnTo>
                          <a:pt x="260" y="0"/>
                        </a:lnTo>
                        <a:lnTo>
                          <a:pt x="276" y="57"/>
                        </a:lnTo>
                        <a:lnTo>
                          <a:pt x="130" y="275"/>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03" name="Freeform 272"/>
                  <p:cNvSpPr/>
                  <p:nvPr/>
                </p:nvSpPr>
                <p:spPr>
                  <a:xfrm>
                    <a:off x="3186" y="1839"/>
                    <a:ext cx="100" cy="106"/>
                  </a:xfrm>
                  <a:custGeom>
                    <a:avLst/>
                    <a:gdLst/>
                    <a:ahLst/>
                    <a:cxnLst>
                      <a:cxn ang="0">
                        <a:pos x="0" y="1"/>
                      </a:cxn>
                      <a:cxn ang="0">
                        <a:pos x="0" y="1"/>
                      </a:cxn>
                      <a:cxn ang="0">
                        <a:pos x="0" y="1"/>
                      </a:cxn>
                      <a:cxn ang="0">
                        <a:pos x="0" y="1"/>
                      </a:cxn>
                      <a:cxn ang="0">
                        <a:pos x="0" y="1"/>
                      </a:cxn>
                      <a:cxn ang="0">
                        <a:pos x="0" y="1"/>
                      </a:cxn>
                      <a:cxn ang="0">
                        <a:pos x="0" y="0"/>
                      </a:cxn>
                      <a:cxn ang="0">
                        <a:pos x="0" y="1"/>
                      </a:cxn>
                      <a:cxn ang="0">
                        <a:pos x="0" y="1"/>
                      </a:cxn>
                    </a:cxnLst>
                    <a:pathLst>
                      <a:path w="201" h="212">
                        <a:moveTo>
                          <a:pt x="0" y="158"/>
                        </a:moveTo>
                        <a:lnTo>
                          <a:pt x="82" y="212"/>
                        </a:lnTo>
                        <a:lnTo>
                          <a:pt x="142" y="194"/>
                        </a:lnTo>
                        <a:lnTo>
                          <a:pt x="92" y="138"/>
                        </a:lnTo>
                        <a:lnTo>
                          <a:pt x="201" y="143"/>
                        </a:lnTo>
                        <a:lnTo>
                          <a:pt x="169" y="24"/>
                        </a:lnTo>
                        <a:lnTo>
                          <a:pt x="105" y="0"/>
                        </a:lnTo>
                        <a:lnTo>
                          <a:pt x="22" y="121"/>
                        </a:lnTo>
                        <a:lnTo>
                          <a:pt x="0" y="158"/>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04" name="Freeform 273"/>
                  <p:cNvSpPr/>
                  <p:nvPr/>
                </p:nvSpPr>
                <p:spPr>
                  <a:xfrm>
                    <a:off x="3161" y="1951"/>
                    <a:ext cx="114" cy="78"/>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0" y="0"/>
                      </a:cxn>
                      <a:cxn ang="0">
                        <a:pos x="1" y="0"/>
                      </a:cxn>
                      <a:cxn ang="0">
                        <a:pos x="1" y="0"/>
                      </a:cxn>
                      <a:cxn ang="0">
                        <a:pos x="1" y="0"/>
                      </a:cxn>
                      <a:cxn ang="0">
                        <a:pos x="1" y="0"/>
                      </a:cxn>
                      <a:cxn ang="0">
                        <a:pos x="1" y="0"/>
                      </a:cxn>
                    </a:cxnLst>
                    <a:pathLst>
                      <a:path w="227" h="157">
                        <a:moveTo>
                          <a:pt x="156" y="0"/>
                        </a:moveTo>
                        <a:lnTo>
                          <a:pt x="159" y="41"/>
                        </a:lnTo>
                        <a:lnTo>
                          <a:pt x="227" y="65"/>
                        </a:lnTo>
                        <a:lnTo>
                          <a:pt x="165" y="83"/>
                        </a:lnTo>
                        <a:lnTo>
                          <a:pt x="154" y="136"/>
                        </a:lnTo>
                        <a:lnTo>
                          <a:pt x="120" y="101"/>
                        </a:lnTo>
                        <a:lnTo>
                          <a:pt x="89" y="157"/>
                        </a:lnTo>
                        <a:lnTo>
                          <a:pt x="50" y="127"/>
                        </a:lnTo>
                        <a:lnTo>
                          <a:pt x="71" y="94"/>
                        </a:lnTo>
                        <a:lnTo>
                          <a:pt x="0" y="91"/>
                        </a:lnTo>
                        <a:lnTo>
                          <a:pt x="39" y="69"/>
                        </a:lnTo>
                        <a:lnTo>
                          <a:pt x="21" y="36"/>
                        </a:lnTo>
                        <a:lnTo>
                          <a:pt x="95" y="51"/>
                        </a:lnTo>
                        <a:lnTo>
                          <a:pt x="120" y="11"/>
                        </a:lnTo>
                        <a:lnTo>
                          <a:pt x="156"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05" name="Freeform 274"/>
                  <p:cNvSpPr/>
                  <p:nvPr/>
                </p:nvSpPr>
                <p:spPr>
                  <a:xfrm>
                    <a:off x="3260" y="1934"/>
                    <a:ext cx="42" cy="68"/>
                  </a:xfrm>
                  <a:custGeom>
                    <a:avLst/>
                    <a:gdLst/>
                    <a:ahLst/>
                    <a:cxnLst>
                      <a:cxn ang="0">
                        <a:pos x="0" y="1"/>
                      </a:cxn>
                      <a:cxn ang="0">
                        <a:pos x="1" y="1"/>
                      </a:cxn>
                      <a:cxn ang="0">
                        <a:pos x="1" y="1"/>
                      </a:cxn>
                      <a:cxn ang="0">
                        <a:pos x="1" y="1"/>
                      </a:cxn>
                      <a:cxn ang="0">
                        <a:pos x="1" y="1"/>
                      </a:cxn>
                      <a:cxn ang="0">
                        <a:pos x="1" y="1"/>
                      </a:cxn>
                      <a:cxn ang="0">
                        <a:pos x="1" y="0"/>
                      </a:cxn>
                      <a:cxn ang="0">
                        <a:pos x="1" y="1"/>
                      </a:cxn>
                      <a:cxn ang="0">
                        <a:pos x="1" y="0"/>
                      </a:cxn>
                      <a:cxn ang="0">
                        <a:pos x="0" y="1"/>
                      </a:cxn>
                    </a:cxnLst>
                    <a:pathLst>
                      <a:path w="83" h="136">
                        <a:moveTo>
                          <a:pt x="0" y="21"/>
                        </a:moveTo>
                        <a:lnTo>
                          <a:pt x="12" y="78"/>
                        </a:lnTo>
                        <a:lnTo>
                          <a:pt x="39" y="70"/>
                        </a:lnTo>
                        <a:lnTo>
                          <a:pt x="54" y="136"/>
                        </a:lnTo>
                        <a:lnTo>
                          <a:pt x="67" y="70"/>
                        </a:lnTo>
                        <a:lnTo>
                          <a:pt x="83" y="65"/>
                        </a:lnTo>
                        <a:lnTo>
                          <a:pt x="72" y="0"/>
                        </a:lnTo>
                        <a:lnTo>
                          <a:pt x="50" y="23"/>
                        </a:lnTo>
                        <a:lnTo>
                          <a:pt x="45" y="0"/>
                        </a:lnTo>
                        <a:lnTo>
                          <a:pt x="0" y="21"/>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06" name="Freeform 275"/>
                  <p:cNvSpPr/>
                  <p:nvPr/>
                </p:nvSpPr>
                <p:spPr>
                  <a:xfrm>
                    <a:off x="2865" y="1875"/>
                    <a:ext cx="84" cy="82"/>
                  </a:xfrm>
                  <a:custGeom>
                    <a:avLst/>
                    <a:gdLst/>
                    <a:ahLst/>
                    <a:cxnLst>
                      <a:cxn ang="0">
                        <a:pos x="1" y="1"/>
                      </a:cxn>
                      <a:cxn ang="0">
                        <a:pos x="1" y="1"/>
                      </a:cxn>
                      <a:cxn ang="0">
                        <a:pos x="1" y="0"/>
                      </a:cxn>
                      <a:cxn ang="0">
                        <a:pos x="0" y="1"/>
                      </a:cxn>
                      <a:cxn ang="0">
                        <a:pos x="1" y="1"/>
                      </a:cxn>
                    </a:cxnLst>
                    <a:pathLst>
                      <a:path w="167" h="162">
                        <a:moveTo>
                          <a:pt x="38" y="162"/>
                        </a:moveTo>
                        <a:lnTo>
                          <a:pt x="167" y="129"/>
                        </a:lnTo>
                        <a:lnTo>
                          <a:pt x="137" y="0"/>
                        </a:lnTo>
                        <a:lnTo>
                          <a:pt x="0" y="41"/>
                        </a:lnTo>
                        <a:lnTo>
                          <a:pt x="38" y="162"/>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07" name="Freeform 276"/>
                  <p:cNvSpPr/>
                  <p:nvPr/>
                </p:nvSpPr>
                <p:spPr>
                  <a:xfrm>
                    <a:off x="2861" y="2067"/>
                    <a:ext cx="206" cy="99"/>
                  </a:xfrm>
                  <a:custGeom>
                    <a:avLst/>
                    <a:gdLst/>
                    <a:ahLst/>
                    <a:cxnLst>
                      <a:cxn ang="0">
                        <a:pos x="0" y="1"/>
                      </a:cxn>
                      <a:cxn ang="0">
                        <a:pos x="0" y="1"/>
                      </a:cxn>
                      <a:cxn ang="0">
                        <a:pos x="0" y="1"/>
                      </a:cxn>
                      <a:cxn ang="0">
                        <a:pos x="0" y="1"/>
                      </a:cxn>
                      <a:cxn ang="0">
                        <a:pos x="0" y="1"/>
                      </a:cxn>
                      <a:cxn ang="0">
                        <a:pos x="0" y="1"/>
                      </a:cxn>
                      <a:cxn ang="0">
                        <a:pos x="0" y="1"/>
                      </a:cxn>
                      <a:cxn ang="0">
                        <a:pos x="0" y="0"/>
                      </a:cxn>
                      <a:cxn ang="0">
                        <a:pos x="0" y="1"/>
                      </a:cxn>
                      <a:cxn ang="0">
                        <a:pos x="0" y="1"/>
                      </a:cxn>
                      <a:cxn ang="0">
                        <a:pos x="0" y="1"/>
                      </a:cxn>
                      <a:cxn ang="0">
                        <a:pos x="0" y="1"/>
                      </a:cxn>
                    </a:cxnLst>
                    <a:pathLst>
                      <a:path w="413" h="198">
                        <a:moveTo>
                          <a:pt x="28" y="198"/>
                        </a:moveTo>
                        <a:lnTo>
                          <a:pt x="74" y="119"/>
                        </a:lnTo>
                        <a:lnTo>
                          <a:pt x="124" y="81"/>
                        </a:lnTo>
                        <a:lnTo>
                          <a:pt x="269" y="41"/>
                        </a:lnTo>
                        <a:lnTo>
                          <a:pt x="325" y="63"/>
                        </a:lnTo>
                        <a:lnTo>
                          <a:pt x="400" y="121"/>
                        </a:lnTo>
                        <a:lnTo>
                          <a:pt x="413" y="60"/>
                        </a:lnTo>
                        <a:lnTo>
                          <a:pt x="285" y="0"/>
                        </a:lnTo>
                        <a:lnTo>
                          <a:pt x="104" y="50"/>
                        </a:lnTo>
                        <a:lnTo>
                          <a:pt x="34" y="97"/>
                        </a:lnTo>
                        <a:lnTo>
                          <a:pt x="0" y="179"/>
                        </a:lnTo>
                        <a:lnTo>
                          <a:pt x="28" y="198"/>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08" name="Freeform 277"/>
                  <p:cNvSpPr/>
                  <p:nvPr/>
                </p:nvSpPr>
                <p:spPr>
                  <a:xfrm>
                    <a:off x="3046" y="2046"/>
                    <a:ext cx="79" cy="245"/>
                  </a:xfrm>
                  <a:custGeom>
                    <a:avLst/>
                    <a:gdLst/>
                    <a:ahLst/>
                    <a:cxnLst>
                      <a:cxn ang="0">
                        <a:pos x="0" y="1"/>
                      </a:cxn>
                      <a:cxn ang="0">
                        <a:pos x="1" y="1"/>
                      </a:cxn>
                      <a:cxn ang="0">
                        <a:pos x="1" y="1"/>
                      </a:cxn>
                      <a:cxn ang="0">
                        <a:pos x="1" y="1"/>
                      </a:cxn>
                      <a:cxn ang="0">
                        <a:pos x="1" y="0"/>
                      </a:cxn>
                      <a:cxn ang="0">
                        <a:pos x="1" y="1"/>
                      </a:cxn>
                      <a:cxn ang="0">
                        <a:pos x="1" y="1"/>
                      </a:cxn>
                      <a:cxn ang="0">
                        <a:pos x="0" y="1"/>
                      </a:cxn>
                    </a:cxnLst>
                    <a:pathLst>
                      <a:path w="157" h="490">
                        <a:moveTo>
                          <a:pt x="0" y="237"/>
                        </a:moveTo>
                        <a:lnTo>
                          <a:pt x="68" y="490"/>
                        </a:lnTo>
                        <a:lnTo>
                          <a:pt x="146" y="315"/>
                        </a:lnTo>
                        <a:lnTo>
                          <a:pt x="157" y="189"/>
                        </a:lnTo>
                        <a:lnTo>
                          <a:pt x="108" y="0"/>
                        </a:lnTo>
                        <a:lnTo>
                          <a:pt x="44" y="106"/>
                        </a:lnTo>
                        <a:lnTo>
                          <a:pt x="34" y="166"/>
                        </a:lnTo>
                        <a:lnTo>
                          <a:pt x="0" y="237"/>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09" name="Freeform 278"/>
                  <p:cNvSpPr/>
                  <p:nvPr/>
                </p:nvSpPr>
                <p:spPr>
                  <a:xfrm>
                    <a:off x="2706" y="1886"/>
                    <a:ext cx="72" cy="123"/>
                  </a:xfrm>
                  <a:custGeom>
                    <a:avLst/>
                    <a:gdLst/>
                    <a:ahLst/>
                    <a:cxnLst>
                      <a:cxn ang="0">
                        <a:pos x="1" y="1"/>
                      </a:cxn>
                      <a:cxn ang="0">
                        <a:pos x="1" y="0"/>
                      </a:cxn>
                      <a:cxn ang="0">
                        <a:pos x="1" y="1"/>
                      </a:cxn>
                      <a:cxn ang="0">
                        <a:pos x="0" y="1"/>
                      </a:cxn>
                      <a:cxn ang="0">
                        <a:pos x="1" y="1"/>
                      </a:cxn>
                    </a:cxnLst>
                    <a:pathLst>
                      <a:path w="144" h="245">
                        <a:moveTo>
                          <a:pt x="77" y="18"/>
                        </a:moveTo>
                        <a:lnTo>
                          <a:pt x="144" y="0"/>
                        </a:lnTo>
                        <a:lnTo>
                          <a:pt x="46" y="245"/>
                        </a:lnTo>
                        <a:lnTo>
                          <a:pt x="0" y="223"/>
                        </a:lnTo>
                        <a:lnTo>
                          <a:pt x="77" y="18"/>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10" name="Freeform 279"/>
                  <p:cNvSpPr/>
                  <p:nvPr/>
                </p:nvSpPr>
                <p:spPr>
                  <a:xfrm>
                    <a:off x="2681" y="2079"/>
                    <a:ext cx="53" cy="44"/>
                  </a:xfrm>
                  <a:custGeom>
                    <a:avLst/>
                    <a:gdLst/>
                    <a:ahLst/>
                    <a:cxnLst>
                      <a:cxn ang="0">
                        <a:pos x="0" y="0"/>
                      </a:cxn>
                      <a:cxn ang="0">
                        <a:pos x="1" y="1"/>
                      </a:cxn>
                      <a:cxn ang="0">
                        <a:pos x="1" y="1"/>
                      </a:cxn>
                      <a:cxn ang="0">
                        <a:pos x="1" y="1"/>
                      </a:cxn>
                      <a:cxn ang="0">
                        <a:pos x="0" y="0"/>
                      </a:cxn>
                    </a:cxnLst>
                    <a:pathLst>
                      <a:path w="105" h="88">
                        <a:moveTo>
                          <a:pt x="0" y="0"/>
                        </a:moveTo>
                        <a:lnTo>
                          <a:pt x="105" y="52"/>
                        </a:lnTo>
                        <a:lnTo>
                          <a:pt x="88" y="88"/>
                        </a:lnTo>
                        <a:lnTo>
                          <a:pt x="16" y="55"/>
                        </a:lnTo>
                        <a:lnTo>
                          <a:pt x="0"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11" name="Freeform 280"/>
                  <p:cNvSpPr/>
                  <p:nvPr/>
                </p:nvSpPr>
                <p:spPr>
                  <a:xfrm>
                    <a:off x="2800" y="2105"/>
                    <a:ext cx="45" cy="50"/>
                  </a:xfrm>
                  <a:custGeom>
                    <a:avLst/>
                    <a:gdLst/>
                    <a:ahLst/>
                    <a:cxnLst>
                      <a:cxn ang="0">
                        <a:pos x="0" y="1"/>
                      </a:cxn>
                      <a:cxn ang="0">
                        <a:pos x="0" y="1"/>
                      </a:cxn>
                      <a:cxn ang="0">
                        <a:pos x="0" y="1"/>
                      </a:cxn>
                      <a:cxn ang="0">
                        <a:pos x="0" y="0"/>
                      </a:cxn>
                      <a:cxn ang="0">
                        <a:pos x="0" y="1"/>
                      </a:cxn>
                      <a:cxn ang="0">
                        <a:pos x="0" y="1"/>
                      </a:cxn>
                      <a:cxn ang="0">
                        <a:pos x="0" y="1"/>
                      </a:cxn>
                    </a:cxnLst>
                    <a:pathLst>
                      <a:path w="91" h="100">
                        <a:moveTo>
                          <a:pt x="33" y="100"/>
                        </a:moveTo>
                        <a:lnTo>
                          <a:pt x="0" y="63"/>
                        </a:lnTo>
                        <a:lnTo>
                          <a:pt x="11" y="12"/>
                        </a:lnTo>
                        <a:lnTo>
                          <a:pt x="54" y="0"/>
                        </a:lnTo>
                        <a:lnTo>
                          <a:pt x="91" y="37"/>
                        </a:lnTo>
                        <a:lnTo>
                          <a:pt x="81" y="89"/>
                        </a:lnTo>
                        <a:lnTo>
                          <a:pt x="33" y="10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12" name="Freeform 281"/>
                  <p:cNvSpPr/>
                  <p:nvPr/>
                </p:nvSpPr>
                <p:spPr>
                  <a:xfrm>
                    <a:off x="2845" y="2050"/>
                    <a:ext cx="52" cy="51"/>
                  </a:xfrm>
                  <a:custGeom>
                    <a:avLst/>
                    <a:gdLst/>
                    <a:ahLst/>
                    <a:cxnLst>
                      <a:cxn ang="0">
                        <a:pos x="1" y="0"/>
                      </a:cxn>
                      <a:cxn ang="0">
                        <a:pos x="0" y="0"/>
                      </a:cxn>
                      <a:cxn ang="0">
                        <a:pos x="1" y="0"/>
                      </a:cxn>
                      <a:cxn ang="0">
                        <a:pos x="1" y="0"/>
                      </a:cxn>
                      <a:cxn ang="0">
                        <a:pos x="1" y="0"/>
                      </a:cxn>
                      <a:cxn ang="0">
                        <a:pos x="1" y="0"/>
                      </a:cxn>
                      <a:cxn ang="0">
                        <a:pos x="1" y="0"/>
                      </a:cxn>
                    </a:cxnLst>
                    <a:pathLst>
                      <a:path w="103" h="103">
                        <a:moveTo>
                          <a:pt x="36" y="103"/>
                        </a:moveTo>
                        <a:lnTo>
                          <a:pt x="0" y="66"/>
                        </a:lnTo>
                        <a:lnTo>
                          <a:pt x="19" y="11"/>
                        </a:lnTo>
                        <a:lnTo>
                          <a:pt x="69" y="0"/>
                        </a:lnTo>
                        <a:lnTo>
                          <a:pt x="103" y="38"/>
                        </a:lnTo>
                        <a:lnTo>
                          <a:pt x="89" y="91"/>
                        </a:lnTo>
                        <a:lnTo>
                          <a:pt x="36" y="103"/>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13" name="Freeform 282"/>
                  <p:cNvSpPr/>
                  <p:nvPr/>
                </p:nvSpPr>
                <p:spPr>
                  <a:xfrm>
                    <a:off x="2911" y="2014"/>
                    <a:ext cx="52" cy="58"/>
                  </a:xfrm>
                  <a:custGeom>
                    <a:avLst/>
                    <a:gdLst/>
                    <a:ahLst/>
                    <a:cxnLst>
                      <a:cxn ang="0">
                        <a:pos x="0" y="1"/>
                      </a:cxn>
                      <a:cxn ang="0">
                        <a:pos x="0" y="1"/>
                      </a:cxn>
                      <a:cxn ang="0">
                        <a:pos x="0" y="1"/>
                      </a:cxn>
                      <a:cxn ang="0">
                        <a:pos x="0" y="0"/>
                      </a:cxn>
                      <a:cxn ang="0">
                        <a:pos x="0" y="1"/>
                      </a:cxn>
                      <a:cxn ang="0">
                        <a:pos x="0" y="1"/>
                      </a:cxn>
                      <a:cxn ang="0">
                        <a:pos x="0" y="1"/>
                      </a:cxn>
                    </a:cxnLst>
                    <a:pathLst>
                      <a:path w="105" h="115">
                        <a:moveTo>
                          <a:pt x="42" y="115"/>
                        </a:moveTo>
                        <a:lnTo>
                          <a:pt x="0" y="70"/>
                        </a:lnTo>
                        <a:lnTo>
                          <a:pt x="13" y="16"/>
                        </a:lnTo>
                        <a:lnTo>
                          <a:pt x="68" y="0"/>
                        </a:lnTo>
                        <a:lnTo>
                          <a:pt x="105" y="43"/>
                        </a:lnTo>
                        <a:lnTo>
                          <a:pt x="94" y="102"/>
                        </a:lnTo>
                        <a:lnTo>
                          <a:pt x="42" y="115"/>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14" name="Freeform 283"/>
                  <p:cNvSpPr/>
                  <p:nvPr/>
                </p:nvSpPr>
                <p:spPr>
                  <a:xfrm>
                    <a:off x="2980" y="2009"/>
                    <a:ext cx="47" cy="47"/>
                  </a:xfrm>
                  <a:custGeom>
                    <a:avLst/>
                    <a:gdLst/>
                    <a:ahLst/>
                    <a:cxnLst>
                      <a:cxn ang="0">
                        <a:pos x="1" y="0"/>
                      </a:cxn>
                      <a:cxn ang="0">
                        <a:pos x="0" y="0"/>
                      </a:cxn>
                      <a:cxn ang="0">
                        <a:pos x="1" y="0"/>
                      </a:cxn>
                      <a:cxn ang="0">
                        <a:pos x="1" y="0"/>
                      </a:cxn>
                      <a:cxn ang="0">
                        <a:pos x="1" y="0"/>
                      </a:cxn>
                      <a:cxn ang="0">
                        <a:pos x="1" y="0"/>
                      </a:cxn>
                      <a:cxn ang="0">
                        <a:pos x="1" y="0"/>
                      </a:cxn>
                    </a:cxnLst>
                    <a:pathLst>
                      <a:path w="92" h="95">
                        <a:moveTo>
                          <a:pt x="36" y="95"/>
                        </a:moveTo>
                        <a:lnTo>
                          <a:pt x="0" y="57"/>
                        </a:lnTo>
                        <a:lnTo>
                          <a:pt x="12" y="9"/>
                        </a:lnTo>
                        <a:lnTo>
                          <a:pt x="57" y="0"/>
                        </a:lnTo>
                        <a:lnTo>
                          <a:pt x="92" y="33"/>
                        </a:lnTo>
                        <a:lnTo>
                          <a:pt x="79" y="86"/>
                        </a:lnTo>
                        <a:lnTo>
                          <a:pt x="36" y="95"/>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15" name="Freeform 284"/>
                  <p:cNvSpPr/>
                  <p:nvPr/>
                </p:nvSpPr>
                <p:spPr>
                  <a:xfrm>
                    <a:off x="3039" y="2029"/>
                    <a:ext cx="36" cy="47"/>
                  </a:xfrm>
                  <a:custGeom>
                    <a:avLst/>
                    <a:gdLst/>
                    <a:ahLst/>
                    <a:cxnLst>
                      <a:cxn ang="0">
                        <a:pos x="1" y="0"/>
                      </a:cxn>
                      <a:cxn ang="0">
                        <a:pos x="0" y="0"/>
                      </a:cxn>
                      <a:cxn ang="0">
                        <a:pos x="1" y="0"/>
                      </a:cxn>
                      <a:cxn ang="0">
                        <a:pos x="1" y="0"/>
                      </a:cxn>
                      <a:cxn ang="0">
                        <a:pos x="1" y="0"/>
                      </a:cxn>
                      <a:cxn ang="0">
                        <a:pos x="1" y="0"/>
                      </a:cxn>
                      <a:cxn ang="0">
                        <a:pos x="1" y="0"/>
                      </a:cxn>
                    </a:cxnLst>
                    <a:pathLst>
                      <a:path w="72" h="95">
                        <a:moveTo>
                          <a:pt x="30" y="95"/>
                        </a:moveTo>
                        <a:lnTo>
                          <a:pt x="0" y="57"/>
                        </a:lnTo>
                        <a:lnTo>
                          <a:pt x="8" y="12"/>
                        </a:lnTo>
                        <a:lnTo>
                          <a:pt x="41" y="0"/>
                        </a:lnTo>
                        <a:lnTo>
                          <a:pt x="72" y="36"/>
                        </a:lnTo>
                        <a:lnTo>
                          <a:pt x="66" y="84"/>
                        </a:lnTo>
                        <a:lnTo>
                          <a:pt x="30" y="95"/>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16" name="Freeform 285"/>
                  <p:cNvSpPr/>
                  <p:nvPr/>
                </p:nvSpPr>
                <p:spPr>
                  <a:xfrm>
                    <a:off x="2947" y="2191"/>
                    <a:ext cx="44" cy="63"/>
                  </a:xfrm>
                  <a:custGeom>
                    <a:avLst/>
                    <a:gdLst/>
                    <a:ahLst/>
                    <a:cxnLst>
                      <a:cxn ang="0">
                        <a:pos x="0" y="1"/>
                      </a:cxn>
                      <a:cxn ang="0">
                        <a:pos x="1" y="1"/>
                      </a:cxn>
                      <a:cxn ang="0">
                        <a:pos x="1" y="0"/>
                      </a:cxn>
                    </a:cxnLst>
                    <a:pathLst>
                      <a:path w="88" h="125">
                        <a:moveTo>
                          <a:pt x="0" y="125"/>
                        </a:moveTo>
                        <a:lnTo>
                          <a:pt x="88" y="107"/>
                        </a:lnTo>
                        <a:lnTo>
                          <a:pt x="55" y="0"/>
                        </a:lnTo>
                      </a:path>
                    </a:pathLst>
                  </a:custGeom>
                  <a:no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17" name="Line 286"/>
                  <p:cNvSpPr/>
                  <p:nvPr/>
                </p:nvSpPr>
                <p:spPr>
                  <a:xfrm flipH="1">
                    <a:off x="3015" y="2244"/>
                    <a:ext cx="44" cy="11"/>
                  </a:xfrm>
                  <a:prstGeom prst="line">
                    <a:avLst/>
                  </a:prstGeom>
                  <a:ln w="7938" cap="flat" cmpd="sng">
                    <a:solidFill>
                      <a:srgbClr val="000000"/>
                    </a:solidFill>
                    <a:prstDash val="solid"/>
                    <a:headEnd type="none" w="med" len="med"/>
                    <a:tailEnd type="none" w="med" len="med"/>
                  </a:ln>
                </p:spPr>
              </p:sp>
              <p:sp>
                <p:nvSpPr>
                  <p:cNvPr id="19918" name="Line 287"/>
                  <p:cNvSpPr/>
                  <p:nvPr/>
                </p:nvSpPr>
                <p:spPr>
                  <a:xfrm flipH="1">
                    <a:off x="2944" y="2263"/>
                    <a:ext cx="40" cy="11"/>
                  </a:xfrm>
                  <a:prstGeom prst="line">
                    <a:avLst/>
                  </a:prstGeom>
                  <a:ln w="7938" cap="flat" cmpd="sng">
                    <a:solidFill>
                      <a:srgbClr val="000000"/>
                    </a:solidFill>
                    <a:prstDash val="solid"/>
                    <a:headEnd type="none" w="med" len="med"/>
                    <a:tailEnd type="none" w="med" len="med"/>
                  </a:ln>
                </p:spPr>
              </p:sp>
              <p:sp>
                <p:nvSpPr>
                  <p:cNvPr id="19919" name="Line 288"/>
                  <p:cNvSpPr/>
                  <p:nvPr/>
                </p:nvSpPr>
                <p:spPr>
                  <a:xfrm flipH="1">
                    <a:off x="3022" y="2228"/>
                    <a:ext cx="32" cy="7"/>
                  </a:xfrm>
                  <a:prstGeom prst="line">
                    <a:avLst/>
                  </a:prstGeom>
                  <a:ln w="7938" cap="flat" cmpd="sng">
                    <a:solidFill>
                      <a:srgbClr val="000000"/>
                    </a:solidFill>
                    <a:prstDash val="solid"/>
                    <a:headEnd type="none" w="med" len="med"/>
                    <a:tailEnd type="none" w="med" len="med"/>
                  </a:ln>
                </p:spPr>
              </p:sp>
              <p:sp>
                <p:nvSpPr>
                  <p:cNvPr id="19920" name="Freeform 289"/>
                  <p:cNvSpPr/>
                  <p:nvPr/>
                </p:nvSpPr>
                <p:spPr>
                  <a:xfrm>
                    <a:off x="2962" y="2186"/>
                    <a:ext cx="29" cy="7"/>
                  </a:xfrm>
                  <a:custGeom>
                    <a:avLst/>
                    <a:gdLst/>
                    <a:ahLst/>
                    <a:cxnLst>
                      <a:cxn ang="0">
                        <a:pos x="0" y="0"/>
                      </a:cxn>
                      <a:cxn ang="0">
                        <a:pos x="0" y="0"/>
                      </a:cxn>
                      <a:cxn ang="0">
                        <a:pos x="0" y="0"/>
                      </a:cxn>
                    </a:cxnLst>
                    <a:pathLst>
                      <a:path w="59" h="15">
                        <a:moveTo>
                          <a:pt x="59" y="0"/>
                        </a:moveTo>
                        <a:lnTo>
                          <a:pt x="0" y="15"/>
                        </a:lnTo>
                      </a:path>
                    </a:pathLst>
                  </a:custGeom>
                  <a:no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21" name="Line 290"/>
                  <p:cNvSpPr/>
                  <p:nvPr/>
                </p:nvSpPr>
                <p:spPr>
                  <a:xfrm flipH="1" flipV="1">
                    <a:off x="2964" y="2145"/>
                    <a:ext cx="5" cy="17"/>
                  </a:xfrm>
                  <a:prstGeom prst="line">
                    <a:avLst/>
                  </a:prstGeom>
                  <a:ln w="7938" cap="flat" cmpd="sng">
                    <a:solidFill>
                      <a:srgbClr val="000000"/>
                    </a:solidFill>
                    <a:prstDash val="solid"/>
                    <a:headEnd type="none" w="med" len="med"/>
                    <a:tailEnd type="none" w="med" len="med"/>
                  </a:ln>
                </p:spPr>
              </p:sp>
              <p:sp>
                <p:nvSpPr>
                  <p:cNvPr id="19922" name="Freeform 291"/>
                  <p:cNvSpPr/>
                  <p:nvPr/>
                </p:nvSpPr>
                <p:spPr>
                  <a:xfrm>
                    <a:off x="3072" y="1782"/>
                    <a:ext cx="98" cy="67"/>
                  </a:xfrm>
                  <a:custGeom>
                    <a:avLst/>
                    <a:gdLst/>
                    <a:ahLst/>
                    <a:cxnLst>
                      <a:cxn ang="0">
                        <a:pos x="0" y="1"/>
                      </a:cxn>
                      <a:cxn ang="0">
                        <a:pos x="1" y="1"/>
                      </a:cxn>
                      <a:cxn ang="0">
                        <a:pos x="1" y="0"/>
                      </a:cxn>
                      <a:cxn ang="0">
                        <a:pos x="0" y="1"/>
                      </a:cxn>
                    </a:cxnLst>
                    <a:pathLst>
                      <a:path w="195" h="134">
                        <a:moveTo>
                          <a:pt x="0" y="51"/>
                        </a:moveTo>
                        <a:lnTo>
                          <a:pt x="118" y="134"/>
                        </a:lnTo>
                        <a:lnTo>
                          <a:pt x="195" y="0"/>
                        </a:lnTo>
                        <a:lnTo>
                          <a:pt x="0" y="51"/>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23" name="Freeform 292"/>
                  <p:cNvSpPr/>
                  <p:nvPr/>
                </p:nvSpPr>
                <p:spPr>
                  <a:xfrm>
                    <a:off x="2770" y="2230"/>
                    <a:ext cx="139" cy="165"/>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80" h="331">
                        <a:moveTo>
                          <a:pt x="280" y="317"/>
                        </a:moveTo>
                        <a:lnTo>
                          <a:pt x="251" y="186"/>
                        </a:lnTo>
                        <a:lnTo>
                          <a:pt x="151" y="83"/>
                        </a:lnTo>
                        <a:lnTo>
                          <a:pt x="20" y="0"/>
                        </a:lnTo>
                        <a:lnTo>
                          <a:pt x="0" y="28"/>
                        </a:lnTo>
                        <a:lnTo>
                          <a:pt x="119" y="105"/>
                        </a:lnTo>
                        <a:lnTo>
                          <a:pt x="201" y="198"/>
                        </a:lnTo>
                        <a:lnTo>
                          <a:pt x="230" y="331"/>
                        </a:lnTo>
                        <a:lnTo>
                          <a:pt x="280" y="317"/>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924" name="Line 293"/>
                  <p:cNvSpPr/>
                  <p:nvPr/>
                </p:nvSpPr>
                <p:spPr>
                  <a:xfrm flipH="1">
                    <a:off x="2953" y="2158"/>
                    <a:ext cx="40" cy="10"/>
                  </a:xfrm>
                  <a:prstGeom prst="line">
                    <a:avLst/>
                  </a:prstGeom>
                  <a:ln w="7938" cap="flat" cmpd="sng">
                    <a:solidFill>
                      <a:srgbClr val="000000"/>
                    </a:solidFill>
                    <a:prstDash val="solid"/>
                    <a:headEnd type="none" w="med" len="med"/>
                    <a:tailEnd type="none" w="med" len="med"/>
                  </a:ln>
                </p:spPr>
              </p:sp>
            </p:grpSp>
          </p:grpSp>
        </p:grpSp>
      </p:grpSp>
      <p:grpSp>
        <p:nvGrpSpPr>
          <p:cNvPr id="89382" name="Group 294"/>
          <p:cNvGrpSpPr/>
          <p:nvPr/>
        </p:nvGrpSpPr>
        <p:grpSpPr>
          <a:xfrm>
            <a:off x="3276600" y="1447800"/>
            <a:ext cx="1943100" cy="2722563"/>
            <a:chOff x="4329" y="816"/>
            <a:chExt cx="1224" cy="1715"/>
          </a:xfrm>
        </p:grpSpPr>
        <p:grpSp>
          <p:nvGrpSpPr>
            <p:cNvPr id="19787" name="Group 295"/>
            <p:cNvGrpSpPr/>
            <p:nvPr/>
          </p:nvGrpSpPr>
          <p:grpSpPr>
            <a:xfrm rot="1802955">
              <a:off x="4329" y="816"/>
              <a:ext cx="1207" cy="1640"/>
              <a:chOff x="2585" y="981"/>
              <a:chExt cx="1207" cy="1640"/>
            </a:xfrm>
          </p:grpSpPr>
          <p:sp>
            <p:nvSpPr>
              <p:cNvPr id="19800" name="Freeform 296"/>
              <p:cNvSpPr/>
              <p:nvPr/>
            </p:nvSpPr>
            <p:spPr>
              <a:xfrm>
                <a:off x="2585" y="981"/>
                <a:ext cx="1207" cy="1640"/>
              </a:xfrm>
              <a:custGeom>
                <a:avLst/>
                <a:gdLst/>
                <a:ahLst/>
                <a:cxnLst>
                  <a:cxn ang="0">
                    <a:pos x="0" y="1"/>
                  </a:cxn>
                  <a:cxn ang="0">
                    <a:pos x="0" y="1"/>
                  </a:cxn>
                  <a:cxn ang="0">
                    <a:pos x="0" y="1"/>
                  </a:cxn>
                  <a:cxn ang="0">
                    <a:pos x="0" y="0"/>
                  </a:cxn>
                  <a:cxn ang="0">
                    <a:pos x="0" y="1"/>
                  </a:cxn>
                  <a:cxn ang="0">
                    <a:pos x="0" y="1"/>
                  </a:cxn>
                  <a:cxn ang="0">
                    <a:pos x="0" y="1"/>
                  </a:cxn>
                  <a:cxn ang="0">
                    <a:pos x="1" y="2"/>
                  </a:cxn>
                  <a:cxn ang="0">
                    <a:pos x="1" y="2"/>
                  </a:cxn>
                  <a:cxn ang="0">
                    <a:pos x="1" y="2"/>
                  </a:cxn>
                  <a:cxn ang="0">
                    <a:pos x="1" y="2"/>
                  </a:cxn>
                  <a:cxn ang="0">
                    <a:pos x="1" y="2"/>
                  </a:cxn>
                  <a:cxn ang="0">
                    <a:pos x="0" y="2"/>
                  </a:cxn>
                  <a:cxn ang="0">
                    <a:pos x="0" y="2"/>
                  </a:cxn>
                  <a:cxn ang="0">
                    <a:pos x="0" y="2"/>
                  </a:cxn>
                  <a:cxn ang="0">
                    <a:pos x="0" y="2"/>
                  </a:cxn>
                  <a:cxn ang="0">
                    <a:pos x="0" y="1"/>
                  </a:cxn>
                  <a:cxn ang="0">
                    <a:pos x="0" y="1"/>
                  </a:cxn>
                  <a:cxn ang="0">
                    <a:pos x="0" y="1"/>
                  </a:cxn>
                </a:cxnLst>
                <a:pathLst>
                  <a:path w="2416" h="3279">
                    <a:moveTo>
                      <a:pt x="41" y="316"/>
                    </a:moveTo>
                    <a:lnTo>
                      <a:pt x="88" y="266"/>
                    </a:lnTo>
                    <a:lnTo>
                      <a:pt x="150" y="245"/>
                    </a:lnTo>
                    <a:lnTo>
                      <a:pt x="1848" y="0"/>
                    </a:lnTo>
                    <a:lnTo>
                      <a:pt x="1914" y="33"/>
                    </a:lnTo>
                    <a:lnTo>
                      <a:pt x="1967" y="75"/>
                    </a:lnTo>
                    <a:lnTo>
                      <a:pt x="1997" y="169"/>
                    </a:lnTo>
                    <a:lnTo>
                      <a:pt x="2416" y="2894"/>
                    </a:lnTo>
                    <a:lnTo>
                      <a:pt x="2416" y="2960"/>
                    </a:lnTo>
                    <a:lnTo>
                      <a:pt x="2387" y="3017"/>
                    </a:lnTo>
                    <a:lnTo>
                      <a:pt x="2317" y="3048"/>
                    </a:lnTo>
                    <a:lnTo>
                      <a:pt x="2240" y="3070"/>
                    </a:lnTo>
                    <a:lnTo>
                      <a:pt x="648" y="3278"/>
                    </a:lnTo>
                    <a:lnTo>
                      <a:pt x="547" y="3279"/>
                    </a:lnTo>
                    <a:lnTo>
                      <a:pt x="457" y="3234"/>
                    </a:lnTo>
                    <a:lnTo>
                      <a:pt x="430" y="3146"/>
                    </a:lnTo>
                    <a:lnTo>
                      <a:pt x="0" y="420"/>
                    </a:lnTo>
                    <a:lnTo>
                      <a:pt x="10" y="359"/>
                    </a:lnTo>
                    <a:lnTo>
                      <a:pt x="41" y="316"/>
                    </a:lnTo>
                    <a:close/>
                  </a:path>
                </a:pathLst>
              </a:custGeom>
              <a:solidFill>
                <a:srgbClr val="FFFFFF">
                  <a:alpha val="100000"/>
                </a:srgbClr>
              </a:solidFill>
              <a:ln w="31750" cap="flat" cmpd="sng">
                <a:solidFill>
                  <a:srgbClr val="000000">
                    <a:alpha val="100000"/>
                  </a:srgbClr>
                </a:solidFill>
                <a:prstDash val="solid"/>
                <a:round/>
                <a:headEnd type="none" w="med" len="med"/>
                <a:tailEnd type="none" w="med" len="med"/>
              </a:ln>
            </p:spPr>
            <p:txBody>
              <a:bodyPr/>
              <a:p>
                <a:endParaRPr lang="zh-CN" altLang="en-US"/>
              </a:p>
            </p:txBody>
          </p:sp>
          <p:grpSp>
            <p:nvGrpSpPr>
              <p:cNvPr id="19801" name="Group 297"/>
              <p:cNvGrpSpPr/>
              <p:nvPr/>
            </p:nvGrpSpPr>
            <p:grpSpPr>
              <a:xfrm>
                <a:off x="2643" y="1154"/>
                <a:ext cx="1111" cy="1316"/>
                <a:chOff x="2643" y="1154"/>
                <a:chExt cx="1111" cy="1316"/>
              </a:xfrm>
            </p:grpSpPr>
            <p:sp>
              <p:nvSpPr>
                <p:cNvPr id="19802" name="Freeform 298"/>
                <p:cNvSpPr/>
                <p:nvPr/>
              </p:nvSpPr>
              <p:spPr>
                <a:xfrm>
                  <a:off x="2643" y="1154"/>
                  <a:ext cx="107" cy="15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15" h="303">
                      <a:moveTo>
                        <a:pt x="53" y="15"/>
                      </a:moveTo>
                      <a:lnTo>
                        <a:pt x="0" y="20"/>
                      </a:lnTo>
                      <a:lnTo>
                        <a:pt x="30" y="303"/>
                      </a:lnTo>
                      <a:lnTo>
                        <a:pt x="91" y="286"/>
                      </a:lnTo>
                      <a:lnTo>
                        <a:pt x="78" y="187"/>
                      </a:lnTo>
                      <a:lnTo>
                        <a:pt x="136" y="270"/>
                      </a:lnTo>
                      <a:lnTo>
                        <a:pt x="215" y="260"/>
                      </a:lnTo>
                      <a:lnTo>
                        <a:pt x="125" y="143"/>
                      </a:lnTo>
                      <a:lnTo>
                        <a:pt x="168" y="0"/>
                      </a:lnTo>
                      <a:lnTo>
                        <a:pt x="102" y="8"/>
                      </a:lnTo>
                      <a:lnTo>
                        <a:pt x="72" y="121"/>
                      </a:lnTo>
                      <a:lnTo>
                        <a:pt x="53" y="15"/>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803" name="Freeform 299"/>
                <p:cNvSpPr/>
                <p:nvPr/>
              </p:nvSpPr>
              <p:spPr>
                <a:xfrm>
                  <a:off x="3654" y="2341"/>
                  <a:ext cx="100" cy="129"/>
                </a:xfrm>
                <a:custGeom>
                  <a:avLst/>
                  <a:gdLst/>
                  <a:ahLst/>
                  <a:cxnLst>
                    <a:cxn ang="0">
                      <a:pos x="1" y="0"/>
                    </a:cxn>
                    <a:cxn ang="0">
                      <a:pos x="1" y="0"/>
                    </a:cxn>
                    <a:cxn ang="0">
                      <a:pos x="1" y="0"/>
                    </a:cxn>
                    <a:cxn ang="0">
                      <a:pos x="1" y="0"/>
                    </a:cxn>
                    <a:cxn ang="0">
                      <a:pos x="1" y="0"/>
                    </a:cxn>
                    <a:cxn ang="0">
                      <a:pos x="1" y="0"/>
                    </a:cxn>
                    <a:cxn ang="0">
                      <a:pos x="0" y="0"/>
                    </a:cxn>
                    <a:cxn ang="0">
                      <a:pos x="1" y="0"/>
                    </a:cxn>
                    <a:cxn ang="0">
                      <a:pos x="1" y="0"/>
                    </a:cxn>
                    <a:cxn ang="0">
                      <a:pos x="1" y="0"/>
                    </a:cxn>
                    <a:cxn ang="0">
                      <a:pos x="1" y="0"/>
                    </a:cxn>
                    <a:cxn ang="0">
                      <a:pos x="1" y="0"/>
                    </a:cxn>
                  </a:cxnLst>
                  <a:pathLst>
                    <a:path w="200" h="259">
                      <a:moveTo>
                        <a:pt x="148" y="245"/>
                      </a:moveTo>
                      <a:lnTo>
                        <a:pt x="200" y="242"/>
                      </a:lnTo>
                      <a:lnTo>
                        <a:pt x="171" y="0"/>
                      </a:lnTo>
                      <a:lnTo>
                        <a:pt x="111" y="8"/>
                      </a:lnTo>
                      <a:lnTo>
                        <a:pt x="123" y="91"/>
                      </a:lnTo>
                      <a:lnTo>
                        <a:pt x="67" y="16"/>
                      </a:lnTo>
                      <a:lnTo>
                        <a:pt x="0" y="25"/>
                      </a:lnTo>
                      <a:lnTo>
                        <a:pt x="77" y="130"/>
                      </a:lnTo>
                      <a:lnTo>
                        <a:pt x="35" y="259"/>
                      </a:lnTo>
                      <a:lnTo>
                        <a:pt x="101" y="253"/>
                      </a:lnTo>
                      <a:lnTo>
                        <a:pt x="129" y="150"/>
                      </a:lnTo>
                      <a:lnTo>
                        <a:pt x="148" y="245"/>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804" name="Freeform 300"/>
                <p:cNvSpPr/>
                <p:nvPr/>
              </p:nvSpPr>
              <p:spPr>
                <a:xfrm>
                  <a:off x="2659" y="1325"/>
                  <a:ext cx="82" cy="153"/>
                </a:xfrm>
                <a:custGeom>
                  <a:avLst/>
                  <a:gdLst/>
                  <a:ahLst/>
                  <a:cxnLst>
                    <a:cxn ang="0">
                      <a:pos x="0" y="0"/>
                    </a:cxn>
                    <a:cxn ang="0">
                      <a:pos x="0" y="1"/>
                    </a:cxn>
                    <a:cxn ang="0">
                      <a:pos x="0" y="1"/>
                    </a:cxn>
                    <a:cxn ang="0">
                      <a:pos x="0" y="1"/>
                    </a:cxn>
                    <a:cxn ang="0">
                      <a:pos x="0" y="0"/>
                    </a:cxn>
                  </a:cxnLst>
                  <a:pathLst>
                    <a:path w="165" h="306">
                      <a:moveTo>
                        <a:pt x="50" y="0"/>
                      </a:moveTo>
                      <a:lnTo>
                        <a:pt x="0" y="186"/>
                      </a:lnTo>
                      <a:lnTo>
                        <a:pt x="125" y="306"/>
                      </a:lnTo>
                      <a:lnTo>
                        <a:pt x="165" y="131"/>
                      </a:lnTo>
                      <a:lnTo>
                        <a:pt x="5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805" name="Freeform 301"/>
                <p:cNvSpPr/>
                <p:nvPr/>
              </p:nvSpPr>
              <p:spPr>
                <a:xfrm>
                  <a:off x="3648" y="2175"/>
                  <a:ext cx="82" cy="153"/>
                </a:xfrm>
                <a:custGeom>
                  <a:avLst/>
                  <a:gdLst/>
                  <a:ahLst/>
                  <a:cxnLst>
                    <a:cxn ang="0">
                      <a:pos x="1" y="0"/>
                    </a:cxn>
                    <a:cxn ang="0">
                      <a:pos x="0" y="1"/>
                    </a:cxn>
                    <a:cxn ang="0">
                      <a:pos x="1" y="1"/>
                    </a:cxn>
                    <a:cxn ang="0">
                      <a:pos x="1" y="1"/>
                    </a:cxn>
                    <a:cxn ang="0">
                      <a:pos x="1" y="0"/>
                    </a:cxn>
                  </a:cxnLst>
                  <a:pathLst>
                    <a:path w="164" h="305">
                      <a:moveTo>
                        <a:pt x="50" y="0"/>
                      </a:moveTo>
                      <a:lnTo>
                        <a:pt x="0" y="185"/>
                      </a:lnTo>
                      <a:lnTo>
                        <a:pt x="124" y="305"/>
                      </a:lnTo>
                      <a:lnTo>
                        <a:pt x="164" y="130"/>
                      </a:lnTo>
                      <a:lnTo>
                        <a:pt x="5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806" name="Group 302"/>
                <p:cNvGrpSpPr/>
                <p:nvPr/>
              </p:nvGrpSpPr>
              <p:grpSpPr>
                <a:xfrm>
                  <a:off x="2757" y="1226"/>
                  <a:ext cx="877" cy="1180"/>
                  <a:chOff x="2757" y="1226"/>
                  <a:chExt cx="877" cy="1180"/>
                </a:xfrm>
              </p:grpSpPr>
              <p:sp>
                <p:nvSpPr>
                  <p:cNvPr id="19807" name="Freeform 303"/>
                  <p:cNvSpPr/>
                  <p:nvPr/>
                </p:nvSpPr>
                <p:spPr>
                  <a:xfrm>
                    <a:off x="2757" y="1226"/>
                    <a:ext cx="877" cy="1180"/>
                  </a:xfrm>
                  <a:custGeom>
                    <a:avLst/>
                    <a:gdLst/>
                    <a:ahLst/>
                    <a:cxnLst>
                      <a:cxn ang="0">
                        <a:pos x="0" y="1"/>
                      </a:cxn>
                      <a:cxn ang="0">
                        <a:pos x="1" y="0"/>
                      </a:cxn>
                      <a:cxn ang="0">
                        <a:pos x="1" y="2"/>
                      </a:cxn>
                      <a:cxn ang="0">
                        <a:pos x="1" y="2"/>
                      </a:cxn>
                      <a:cxn ang="0">
                        <a:pos x="0" y="1"/>
                      </a:cxn>
                    </a:cxnLst>
                    <a:pathLst>
                      <a:path w="1753" h="2359">
                        <a:moveTo>
                          <a:pt x="0" y="208"/>
                        </a:moveTo>
                        <a:lnTo>
                          <a:pt x="1414" y="0"/>
                        </a:lnTo>
                        <a:lnTo>
                          <a:pt x="1753" y="2182"/>
                        </a:lnTo>
                        <a:lnTo>
                          <a:pt x="357" y="2359"/>
                        </a:lnTo>
                        <a:lnTo>
                          <a:pt x="0" y="208"/>
                        </a:lnTo>
                        <a:close/>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808" name="Group 304"/>
                  <p:cNvGrpSpPr/>
                  <p:nvPr/>
                </p:nvGrpSpPr>
                <p:grpSpPr>
                  <a:xfrm>
                    <a:off x="2823" y="1243"/>
                    <a:ext cx="718" cy="626"/>
                    <a:chOff x="2823" y="1243"/>
                    <a:chExt cx="718" cy="626"/>
                  </a:xfrm>
                </p:grpSpPr>
                <p:sp>
                  <p:nvSpPr>
                    <p:cNvPr id="19842" name="Freeform 305"/>
                    <p:cNvSpPr/>
                    <p:nvPr/>
                  </p:nvSpPr>
                  <p:spPr>
                    <a:xfrm>
                      <a:off x="2823" y="1345"/>
                      <a:ext cx="145" cy="257"/>
                    </a:xfrm>
                    <a:custGeom>
                      <a:avLst/>
                      <a:gdLst/>
                      <a:ahLst/>
                      <a:cxnLst>
                        <a:cxn ang="0">
                          <a:pos x="1" y="0"/>
                        </a:cxn>
                        <a:cxn ang="0">
                          <a:pos x="0" y="1"/>
                        </a:cxn>
                        <a:cxn ang="0">
                          <a:pos x="1" y="1"/>
                        </a:cxn>
                        <a:cxn ang="0">
                          <a:pos x="1" y="1"/>
                        </a:cxn>
                        <a:cxn ang="0">
                          <a:pos x="1" y="0"/>
                        </a:cxn>
                      </a:cxnLst>
                      <a:pathLst>
                        <a:path w="289" h="514">
                          <a:moveTo>
                            <a:pt x="102" y="0"/>
                          </a:moveTo>
                          <a:lnTo>
                            <a:pt x="0" y="272"/>
                          </a:lnTo>
                          <a:lnTo>
                            <a:pt x="187" y="514"/>
                          </a:lnTo>
                          <a:lnTo>
                            <a:pt x="289" y="236"/>
                          </a:lnTo>
                          <a:lnTo>
                            <a:pt x="102"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843" name="Group 306"/>
                    <p:cNvGrpSpPr/>
                    <p:nvPr/>
                  </p:nvGrpSpPr>
                  <p:grpSpPr>
                    <a:xfrm>
                      <a:off x="2830" y="1243"/>
                      <a:ext cx="711" cy="626"/>
                      <a:chOff x="2830" y="1243"/>
                      <a:chExt cx="711" cy="626"/>
                    </a:xfrm>
                  </p:grpSpPr>
                  <p:sp>
                    <p:nvSpPr>
                      <p:cNvPr id="19844" name="Freeform 307"/>
                      <p:cNvSpPr/>
                      <p:nvPr/>
                    </p:nvSpPr>
                    <p:spPr>
                      <a:xfrm>
                        <a:off x="2830" y="1540"/>
                        <a:ext cx="711" cy="329"/>
                      </a:xfrm>
                      <a:custGeom>
                        <a:avLst/>
                        <a:gdLst/>
                        <a:ahLst/>
                        <a:cxnLst>
                          <a:cxn ang="0">
                            <a:pos x="1" y="0"/>
                          </a:cxn>
                          <a:cxn ang="0">
                            <a:pos x="0" y="0"/>
                          </a:cxn>
                          <a:cxn ang="0">
                            <a:pos x="1" y="0"/>
                          </a:cxn>
                          <a:cxn ang="0">
                            <a:pos x="1" y="0"/>
                          </a:cxn>
                          <a:cxn ang="0">
                            <a:pos x="1" y="0"/>
                          </a:cxn>
                          <a:cxn ang="0">
                            <a:pos x="1" y="0"/>
                          </a:cxn>
                          <a:cxn ang="0">
                            <a:pos x="1" y="0"/>
                          </a:cxn>
                          <a:cxn ang="0">
                            <a:pos x="1" y="0"/>
                          </a:cxn>
                          <a:cxn ang="0">
                            <a:pos x="1" y="0"/>
                          </a:cxn>
                          <a:cxn ang="0">
                            <a:pos x="1" y="0"/>
                          </a:cxn>
                          <a:cxn ang="0">
                            <a:pos x="1" y="0"/>
                          </a:cxn>
                        </a:cxnLst>
                        <a:pathLst>
                          <a:path w="1422" h="659">
                            <a:moveTo>
                              <a:pt x="451" y="109"/>
                            </a:moveTo>
                            <a:lnTo>
                              <a:pt x="0" y="383"/>
                            </a:lnTo>
                            <a:lnTo>
                              <a:pt x="44" y="659"/>
                            </a:lnTo>
                            <a:lnTo>
                              <a:pt x="317" y="615"/>
                            </a:lnTo>
                            <a:lnTo>
                              <a:pt x="244" y="476"/>
                            </a:lnTo>
                            <a:lnTo>
                              <a:pt x="315" y="405"/>
                            </a:lnTo>
                            <a:lnTo>
                              <a:pt x="370" y="607"/>
                            </a:lnTo>
                            <a:lnTo>
                              <a:pt x="1422" y="436"/>
                            </a:lnTo>
                            <a:lnTo>
                              <a:pt x="1389" y="237"/>
                            </a:lnTo>
                            <a:lnTo>
                              <a:pt x="1080" y="0"/>
                            </a:lnTo>
                            <a:lnTo>
                              <a:pt x="451" y="109"/>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845" name="Freeform 308"/>
                      <p:cNvSpPr/>
                      <p:nvPr/>
                    </p:nvSpPr>
                    <p:spPr>
                      <a:xfrm>
                        <a:off x="3421" y="1256"/>
                        <a:ext cx="100" cy="400"/>
                      </a:xfrm>
                      <a:custGeom>
                        <a:avLst/>
                        <a:gdLst/>
                        <a:ahLst/>
                        <a:cxnLst>
                          <a:cxn ang="0">
                            <a:pos x="0" y="0"/>
                          </a:cxn>
                          <a:cxn ang="0">
                            <a:pos x="0" y="1"/>
                          </a:cxn>
                          <a:cxn ang="0">
                            <a:pos x="0" y="1"/>
                          </a:cxn>
                          <a:cxn ang="0">
                            <a:pos x="0" y="1"/>
                          </a:cxn>
                          <a:cxn ang="0">
                            <a:pos x="0" y="0"/>
                          </a:cxn>
                        </a:cxnLst>
                        <a:pathLst>
                          <a:path w="202" h="799">
                            <a:moveTo>
                              <a:pt x="73" y="0"/>
                            </a:moveTo>
                            <a:lnTo>
                              <a:pt x="202" y="799"/>
                            </a:lnTo>
                            <a:lnTo>
                              <a:pt x="102" y="719"/>
                            </a:lnTo>
                            <a:lnTo>
                              <a:pt x="0" y="59"/>
                            </a:lnTo>
                            <a:lnTo>
                              <a:pt x="73"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846" name="Freeform 309"/>
                      <p:cNvSpPr/>
                      <p:nvPr/>
                    </p:nvSpPr>
                    <p:spPr>
                      <a:xfrm>
                        <a:off x="3396" y="1322"/>
                        <a:ext cx="38" cy="69"/>
                      </a:xfrm>
                      <a:custGeom>
                        <a:avLst/>
                        <a:gdLst/>
                        <a:ahLst/>
                        <a:cxnLst>
                          <a:cxn ang="0">
                            <a:pos x="0" y="1"/>
                          </a:cxn>
                          <a:cxn ang="0">
                            <a:pos x="1" y="0"/>
                          </a:cxn>
                          <a:cxn ang="0">
                            <a:pos x="1" y="1"/>
                          </a:cxn>
                          <a:cxn ang="0">
                            <a:pos x="1" y="1"/>
                          </a:cxn>
                          <a:cxn ang="0">
                            <a:pos x="0" y="1"/>
                          </a:cxn>
                        </a:cxnLst>
                        <a:pathLst>
                          <a:path w="76" h="138">
                            <a:moveTo>
                              <a:pt x="0" y="10"/>
                            </a:moveTo>
                            <a:lnTo>
                              <a:pt x="57" y="0"/>
                            </a:lnTo>
                            <a:lnTo>
                              <a:pt x="76" y="130"/>
                            </a:lnTo>
                            <a:lnTo>
                              <a:pt x="19" y="138"/>
                            </a:lnTo>
                            <a:lnTo>
                              <a:pt x="0" y="1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847" name="Freeform 310"/>
                      <p:cNvSpPr/>
                      <p:nvPr/>
                    </p:nvSpPr>
                    <p:spPr>
                      <a:xfrm>
                        <a:off x="3322" y="1268"/>
                        <a:ext cx="88" cy="181"/>
                      </a:xfrm>
                      <a:custGeom>
                        <a:avLst/>
                        <a:gdLst/>
                        <a:ahLst/>
                        <a:cxnLst>
                          <a:cxn ang="0">
                            <a:pos x="1" y="1"/>
                          </a:cxn>
                          <a:cxn ang="0">
                            <a:pos x="1" y="0"/>
                          </a:cxn>
                          <a:cxn ang="0">
                            <a:pos x="0" y="1"/>
                          </a:cxn>
                          <a:cxn ang="0">
                            <a:pos x="1" y="1"/>
                          </a:cxn>
                          <a:cxn ang="0">
                            <a:pos x="1" y="1"/>
                          </a:cxn>
                          <a:cxn ang="0">
                            <a:pos x="1" y="1"/>
                          </a:cxn>
                          <a:cxn ang="0">
                            <a:pos x="1" y="1"/>
                          </a:cxn>
                          <a:cxn ang="0">
                            <a:pos x="1" y="1"/>
                          </a:cxn>
                        </a:cxnLst>
                        <a:pathLst>
                          <a:path w="176" h="360">
                            <a:moveTo>
                              <a:pt x="143" y="104"/>
                            </a:moveTo>
                            <a:lnTo>
                              <a:pt x="129" y="0"/>
                            </a:lnTo>
                            <a:lnTo>
                              <a:pt x="0" y="162"/>
                            </a:lnTo>
                            <a:lnTo>
                              <a:pt x="14" y="247"/>
                            </a:lnTo>
                            <a:lnTo>
                              <a:pt x="176" y="360"/>
                            </a:lnTo>
                            <a:lnTo>
                              <a:pt x="160" y="247"/>
                            </a:lnTo>
                            <a:lnTo>
                              <a:pt x="64" y="195"/>
                            </a:lnTo>
                            <a:lnTo>
                              <a:pt x="143" y="10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48" name="Freeform 311"/>
                      <p:cNvSpPr/>
                      <p:nvPr/>
                    </p:nvSpPr>
                    <p:spPr>
                      <a:xfrm>
                        <a:off x="2958" y="1243"/>
                        <a:ext cx="372" cy="124"/>
                      </a:xfrm>
                      <a:custGeom>
                        <a:avLst/>
                        <a:gdLst/>
                        <a:ahLst/>
                        <a:cxnLst>
                          <a:cxn ang="0">
                            <a:pos x="0" y="1"/>
                          </a:cxn>
                          <a:cxn ang="0">
                            <a:pos x="1" y="0"/>
                          </a:cxn>
                          <a:cxn ang="0">
                            <a:pos x="1" y="1"/>
                          </a:cxn>
                          <a:cxn ang="0">
                            <a:pos x="1" y="1"/>
                          </a:cxn>
                          <a:cxn ang="0">
                            <a:pos x="1" y="1"/>
                          </a:cxn>
                          <a:cxn ang="0">
                            <a:pos x="1" y="1"/>
                          </a:cxn>
                          <a:cxn ang="0">
                            <a:pos x="1" y="1"/>
                          </a:cxn>
                          <a:cxn ang="0">
                            <a:pos x="0" y="1"/>
                          </a:cxn>
                        </a:cxnLst>
                        <a:pathLst>
                          <a:path w="743" h="248">
                            <a:moveTo>
                              <a:pt x="0" y="110"/>
                            </a:moveTo>
                            <a:lnTo>
                              <a:pt x="743" y="0"/>
                            </a:lnTo>
                            <a:lnTo>
                              <a:pt x="641" y="167"/>
                            </a:lnTo>
                            <a:lnTo>
                              <a:pt x="649" y="225"/>
                            </a:lnTo>
                            <a:lnTo>
                              <a:pt x="509" y="248"/>
                            </a:lnTo>
                            <a:lnTo>
                              <a:pt x="310" y="207"/>
                            </a:lnTo>
                            <a:lnTo>
                              <a:pt x="133" y="234"/>
                            </a:lnTo>
                            <a:lnTo>
                              <a:pt x="0" y="11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849" name="Freeform 312"/>
                      <p:cNvSpPr/>
                      <p:nvPr/>
                    </p:nvSpPr>
                    <p:spPr>
                      <a:xfrm>
                        <a:off x="3001" y="1347"/>
                        <a:ext cx="395" cy="276"/>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Lst>
                        <a:pathLst>
                          <a:path w="789" h="553">
                            <a:moveTo>
                              <a:pt x="55" y="30"/>
                            </a:moveTo>
                            <a:lnTo>
                              <a:pt x="83" y="173"/>
                            </a:lnTo>
                            <a:lnTo>
                              <a:pt x="33" y="241"/>
                            </a:lnTo>
                            <a:lnTo>
                              <a:pt x="39" y="276"/>
                            </a:lnTo>
                            <a:lnTo>
                              <a:pt x="73" y="270"/>
                            </a:lnTo>
                            <a:lnTo>
                              <a:pt x="100" y="290"/>
                            </a:lnTo>
                            <a:lnTo>
                              <a:pt x="130" y="316"/>
                            </a:lnTo>
                            <a:lnTo>
                              <a:pt x="115" y="330"/>
                            </a:lnTo>
                            <a:lnTo>
                              <a:pt x="131" y="411"/>
                            </a:lnTo>
                            <a:lnTo>
                              <a:pt x="115" y="460"/>
                            </a:lnTo>
                            <a:lnTo>
                              <a:pt x="67" y="467"/>
                            </a:lnTo>
                            <a:lnTo>
                              <a:pt x="64" y="433"/>
                            </a:lnTo>
                            <a:lnTo>
                              <a:pt x="28" y="435"/>
                            </a:lnTo>
                            <a:lnTo>
                              <a:pt x="0" y="491"/>
                            </a:lnTo>
                            <a:lnTo>
                              <a:pt x="81" y="553"/>
                            </a:lnTo>
                            <a:lnTo>
                              <a:pt x="189" y="533"/>
                            </a:lnTo>
                            <a:lnTo>
                              <a:pt x="240" y="489"/>
                            </a:lnTo>
                            <a:lnTo>
                              <a:pt x="345" y="472"/>
                            </a:lnTo>
                            <a:lnTo>
                              <a:pt x="342" y="447"/>
                            </a:lnTo>
                            <a:lnTo>
                              <a:pt x="789" y="377"/>
                            </a:lnTo>
                            <a:lnTo>
                              <a:pt x="784" y="340"/>
                            </a:lnTo>
                            <a:lnTo>
                              <a:pt x="737" y="349"/>
                            </a:lnTo>
                            <a:lnTo>
                              <a:pt x="720" y="231"/>
                            </a:lnTo>
                            <a:lnTo>
                              <a:pt x="604" y="125"/>
                            </a:lnTo>
                            <a:lnTo>
                              <a:pt x="569" y="20"/>
                            </a:lnTo>
                            <a:lnTo>
                              <a:pt x="431" y="41"/>
                            </a:lnTo>
                            <a:lnTo>
                              <a:pt x="230" y="0"/>
                            </a:lnTo>
                            <a:lnTo>
                              <a:pt x="55" y="3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50" name="Freeform 313"/>
                      <p:cNvSpPr/>
                      <p:nvPr/>
                    </p:nvSpPr>
                    <p:spPr>
                      <a:xfrm>
                        <a:off x="2844" y="1692"/>
                        <a:ext cx="147" cy="160"/>
                      </a:xfrm>
                      <a:custGeom>
                        <a:avLst/>
                        <a:gdLst/>
                        <a:ahLst/>
                        <a:cxnLst>
                          <a:cxn ang="0">
                            <a:pos x="0" y="0"/>
                          </a:cxn>
                          <a:cxn ang="0">
                            <a:pos x="0" y="1"/>
                          </a:cxn>
                          <a:cxn ang="0">
                            <a:pos x="0" y="1"/>
                          </a:cxn>
                          <a:cxn ang="0">
                            <a:pos x="0" y="1"/>
                          </a:cxn>
                          <a:cxn ang="0">
                            <a:pos x="0" y="0"/>
                          </a:cxn>
                        </a:cxnLst>
                        <a:pathLst>
                          <a:path w="296" h="320">
                            <a:moveTo>
                              <a:pt x="233" y="0"/>
                            </a:moveTo>
                            <a:lnTo>
                              <a:pt x="0" y="201"/>
                            </a:lnTo>
                            <a:lnTo>
                              <a:pt x="17" y="320"/>
                            </a:lnTo>
                            <a:lnTo>
                              <a:pt x="296" y="59"/>
                            </a:lnTo>
                            <a:lnTo>
                              <a:pt x="233"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51" name="Freeform 314"/>
                      <p:cNvSpPr/>
                      <p:nvPr/>
                    </p:nvSpPr>
                    <p:spPr>
                      <a:xfrm>
                        <a:off x="2871" y="1804"/>
                        <a:ext cx="77" cy="57"/>
                      </a:xfrm>
                      <a:custGeom>
                        <a:avLst/>
                        <a:gdLst/>
                        <a:ahLst/>
                        <a:cxnLst>
                          <a:cxn ang="0">
                            <a:pos x="0" y="0"/>
                          </a:cxn>
                          <a:cxn ang="0">
                            <a:pos x="1" y="0"/>
                          </a:cxn>
                          <a:cxn ang="0">
                            <a:pos x="1" y="0"/>
                          </a:cxn>
                          <a:cxn ang="0">
                            <a:pos x="1" y="0"/>
                          </a:cxn>
                          <a:cxn ang="0">
                            <a:pos x="0" y="0"/>
                          </a:cxn>
                        </a:cxnLst>
                        <a:pathLst>
                          <a:path w="154" h="115">
                            <a:moveTo>
                              <a:pt x="0" y="61"/>
                            </a:moveTo>
                            <a:lnTo>
                              <a:pt x="65" y="0"/>
                            </a:lnTo>
                            <a:lnTo>
                              <a:pt x="154" y="95"/>
                            </a:lnTo>
                            <a:lnTo>
                              <a:pt x="51" y="115"/>
                            </a:lnTo>
                            <a:lnTo>
                              <a:pt x="0" y="61"/>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52" name="Freeform 315"/>
                      <p:cNvSpPr/>
                      <p:nvPr/>
                    </p:nvSpPr>
                    <p:spPr>
                      <a:xfrm>
                        <a:off x="2936" y="1654"/>
                        <a:ext cx="143" cy="181"/>
                      </a:xfrm>
                      <a:custGeom>
                        <a:avLst/>
                        <a:gdLst/>
                        <a:ahLst/>
                        <a:cxnLst>
                          <a:cxn ang="0">
                            <a:pos x="0" y="1"/>
                          </a:cxn>
                          <a:cxn ang="0">
                            <a:pos x="1" y="1"/>
                          </a:cxn>
                          <a:cxn ang="0">
                            <a:pos x="1" y="1"/>
                          </a:cxn>
                          <a:cxn ang="0">
                            <a:pos x="1" y="1"/>
                          </a:cxn>
                          <a:cxn ang="0">
                            <a:pos x="1" y="1"/>
                          </a:cxn>
                          <a:cxn ang="0">
                            <a:pos x="1" y="0"/>
                          </a:cxn>
                          <a:cxn ang="0">
                            <a:pos x="0" y="1"/>
                          </a:cxn>
                        </a:cxnLst>
                        <a:pathLst>
                          <a:path w="286" h="361">
                            <a:moveTo>
                              <a:pt x="0" y="32"/>
                            </a:moveTo>
                            <a:lnTo>
                              <a:pt x="146" y="154"/>
                            </a:lnTo>
                            <a:lnTo>
                              <a:pt x="236" y="361"/>
                            </a:lnTo>
                            <a:lnTo>
                              <a:pt x="286" y="355"/>
                            </a:lnTo>
                            <a:lnTo>
                              <a:pt x="196" y="122"/>
                            </a:lnTo>
                            <a:lnTo>
                              <a:pt x="57" y="0"/>
                            </a:lnTo>
                            <a:lnTo>
                              <a:pt x="0" y="3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53" name="Freeform 316"/>
                      <p:cNvSpPr/>
                      <p:nvPr/>
                    </p:nvSpPr>
                    <p:spPr>
                      <a:xfrm>
                        <a:off x="3381" y="1628"/>
                        <a:ext cx="111" cy="140"/>
                      </a:xfrm>
                      <a:custGeom>
                        <a:avLst/>
                        <a:gdLst/>
                        <a:ahLst/>
                        <a:cxnLst>
                          <a:cxn ang="0">
                            <a:pos x="0" y="1"/>
                          </a:cxn>
                          <a:cxn ang="0">
                            <a:pos x="1" y="0"/>
                          </a:cxn>
                          <a:cxn ang="0">
                            <a:pos x="1" y="1"/>
                          </a:cxn>
                          <a:cxn ang="0">
                            <a:pos x="1" y="1"/>
                          </a:cxn>
                          <a:cxn ang="0">
                            <a:pos x="1" y="1"/>
                          </a:cxn>
                          <a:cxn ang="0">
                            <a:pos x="1" y="1"/>
                          </a:cxn>
                          <a:cxn ang="0">
                            <a:pos x="0" y="1"/>
                          </a:cxn>
                        </a:cxnLst>
                        <a:pathLst>
                          <a:path w="222" h="280">
                            <a:moveTo>
                              <a:pt x="0" y="39"/>
                            </a:moveTo>
                            <a:lnTo>
                              <a:pt x="29" y="0"/>
                            </a:lnTo>
                            <a:lnTo>
                              <a:pt x="203" y="141"/>
                            </a:lnTo>
                            <a:lnTo>
                              <a:pt x="222" y="270"/>
                            </a:lnTo>
                            <a:lnTo>
                              <a:pt x="179" y="280"/>
                            </a:lnTo>
                            <a:lnTo>
                              <a:pt x="160" y="165"/>
                            </a:lnTo>
                            <a:lnTo>
                              <a:pt x="0" y="39"/>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54" name="Freeform 317"/>
                      <p:cNvSpPr/>
                      <p:nvPr/>
                    </p:nvSpPr>
                    <p:spPr>
                      <a:xfrm>
                        <a:off x="3355" y="1672"/>
                        <a:ext cx="83" cy="106"/>
                      </a:xfrm>
                      <a:custGeom>
                        <a:avLst/>
                        <a:gdLst/>
                        <a:ahLst/>
                        <a:cxnLst>
                          <a:cxn ang="0">
                            <a:pos x="1" y="0"/>
                          </a:cxn>
                          <a:cxn ang="0">
                            <a:pos x="1" y="0"/>
                          </a:cxn>
                          <a:cxn ang="0">
                            <a:pos x="1" y="0"/>
                          </a:cxn>
                          <a:cxn ang="0">
                            <a:pos x="1" y="0"/>
                          </a:cxn>
                          <a:cxn ang="0">
                            <a:pos x="1" y="0"/>
                          </a:cxn>
                          <a:cxn ang="0">
                            <a:pos x="0" y="0"/>
                          </a:cxn>
                          <a:cxn ang="0">
                            <a:pos x="1" y="0"/>
                          </a:cxn>
                        </a:cxnLst>
                        <a:pathLst>
                          <a:path w="166" h="213">
                            <a:moveTo>
                              <a:pt x="25" y="0"/>
                            </a:moveTo>
                            <a:lnTo>
                              <a:pt x="149" y="100"/>
                            </a:lnTo>
                            <a:lnTo>
                              <a:pt x="166" y="202"/>
                            </a:lnTo>
                            <a:lnTo>
                              <a:pt x="116" y="213"/>
                            </a:lnTo>
                            <a:lnTo>
                              <a:pt x="97" y="110"/>
                            </a:lnTo>
                            <a:lnTo>
                              <a:pt x="0" y="36"/>
                            </a:lnTo>
                            <a:lnTo>
                              <a:pt x="25"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55" name="Freeform 318"/>
                      <p:cNvSpPr/>
                      <p:nvPr/>
                    </p:nvSpPr>
                    <p:spPr>
                      <a:xfrm>
                        <a:off x="3126" y="1714"/>
                        <a:ext cx="133" cy="110"/>
                      </a:xfrm>
                      <a:custGeom>
                        <a:avLst/>
                        <a:gdLst/>
                        <a:ahLst/>
                        <a:cxnLst>
                          <a:cxn ang="0">
                            <a:pos x="0" y="1"/>
                          </a:cxn>
                          <a:cxn ang="0">
                            <a:pos x="0" y="1"/>
                          </a:cxn>
                          <a:cxn ang="0">
                            <a:pos x="0" y="1"/>
                          </a:cxn>
                          <a:cxn ang="0">
                            <a:pos x="0" y="0"/>
                          </a:cxn>
                          <a:cxn ang="0">
                            <a:pos x="0" y="1"/>
                          </a:cxn>
                          <a:cxn ang="0">
                            <a:pos x="0" y="1"/>
                          </a:cxn>
                          <a:cxn ang="0">
                            <a:pos x="0" y="1"/>
                          </a:cxn>
                        </a:cxnLst>
                        <a:pathLst>
                          <a:path w="267" h="220">
                            <a:moveTo>
                              <a:pt x="0" y="220"/>
                            </a:moveTo>
                            <a:lnTo>
                              <a:pt x="15" y="99"/>
                            </a:lnTo>
                            <a:lnTo>
                              <a:pt x="70" y="30"/>
                            </a:lnTo>
                            <a:lnTo>
                              <a:pt x="267" y="0"/>
                            </a:lnTo>
                            <a:lnTo>
                              <a:pt x="245" y="135"/>
                            </a:lnTo>
                            <a:lnTo>
                              <a:pt x="246" y="180"/>
                            </a:lnTo>
                            <a:lnTo>
                              <a:pt x="0" y="22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56" name="Freeform 319"/>
                      <p:cNvSpPr/>
                      <p:nvPr/>
                    </p:nvSpPr>
                    <p:spPr>
                      <a:xfrm>
                        <a:off x="3113" y="1682"/>
                        <a:ext cx="185" cy="137"/>
                      </a:xfrm>
                      <a:custGeom>
                        <a:avLst/>
                        <a:gdLst/>
                        <a:ahLst/>
                        <a:cxnLst>
                          <a:cxn ang="0">
                            <a:pos x="1" y="0"/>
                          </a:cxn>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Lst>
                        <a:pathLst>
                          <a:path w="370" h="275">
                            <a:moveTo>
                              <a:pt x="21" y="275"/>
                            </a:moveTo>
                            <a:lnTo>
                              <a:pt x="0" y="137"/>
                            </a:lnTo>
                            <a:lnTo>
                              <a:pt x="63" y="51"/>
                            </a:lnTo>
                            <a:lnTo>
                              <a:pt x="370" y="0"/>
                            </a:lnTo>
                            <a:lnTo>
                              <a:pt x="328" y="122"/>
                            </a:lnTo>
                            <a:lnTo>
                              <a:pt x="316" y="233"/>
                            </a:lnTo>
                            <a:lnTo>
                              <a:pt x="269" y="240"/>
                            </a:lnTo>
                            <a:lnTo>
                              <a:pt x="270" y="195"/>
                            </a:lnTo>
                            <a:lnTo>
                              <a:pt x="289" y="61"/>
                            </a:lnTo>
                            <a:lnTo>
                              <a:pt x="94" y="93"/>
                            </a:lnTo>
                            <a:lnTo>
                              <a:pt x="34" y="162"/>
                            </a:lnTo>
                            <a:lnTo>
                              <a:pt x="21" y="275"/>
                            </a:lnTo>
                            <a:close/>
                          </a:path>
                        </a:pathLst>
                      </a:custGeom>
                      <a:solidFill>
                        <a:srgbClr val="FAFD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57" name="Freeform 320"/>
                      <p:cNvSpPr/>
                      <p:nvPr/>
                    </p:nvSpPr>
                    <p:spPr>
                      <a:xfrm>
                        <a:off x="3106" y="1635"/>
                        <a:ext cx="251" cy="190"/>
                      </a:xfrm>
                      <a:custGeom>
                        <a:avLst/>
                        <a:gdLst/>
                        <a:ahLst/>
                        <a:cxnLst>
                          <a:cxn ang="0">
                            <a:pos x="1" y="1"/>
                          </a:cxn>
                          <a:cxn ang="0">
                            <a:pos x="1" y="1"/>
                          </a:cxn>
                          <a:cxn ang="0">
                            <a:pos x="1" y="0"/>
                          </a:cxn>
                          <a:cxn ang="0">
                            <a:pos x="1" y="1"/>
                          </a:cxn>
                          <a:cxn ang="0">
                            <a:pos x="0" y="1"/>
                          </a:cxn>
                          <a:cxn ang="0">
                            <a:pos x="1" y="1"/>
                          </a:cxn>
                          <a:cxn ang="0">
                            <a:pos x="1" y="1"/>
                          </a:cxn>
                          <a:cxn ang="0">
                            <a:pos x="1" y="1"/>
                          </a:cxn>
                          <a:cxn ang="0">
                            <a:pos x="1" y="1"/>
                          </a:cxn>
                          <a:cxn ang="0">
                            <a:pos x="1" y="1"/>
                          </a:cxn>
                          <a:cxn ang="0">
                            <a:pos x="1" y="1"/>
                          </a:cxn>
                          <a:cxn ang="0">
                            <a:pos x="1" y="1"/>
                          </a:cxn>
                        </a:cxnLst>
                        <a:pathLst>
                          <a:path w="502" h="379">
                            <a:moveTo>
                              <a:pt x="400" y="315"/>
                            </a:moveTo>
                            <a:lnTo>
                              <a:pt x="429" y="132"/>
                            </a:lnTo>
                            <a:lnTo>
                              <a:pt x="502" y="0"/>
                            </a:lnTo>
                            <a:lnTo>
                              <a:pt x="114" y="63"/>
                            </a:lnTo>
                            <a:lnTo>
                              <a:pt x="0" y="177"/>
                            </a:lnTo>
                            <a:lnTo>
                              <a:pt x="31" y="379"/>
                            </a:lnTo>
                            <a:lnTo>
                              <a:pt x="8" y="225"/>
                            </a:lnTo>
                            <a:lnTo>
                              <a:pt x="80" y="143"/>
                            </a:lnTo>
                            <a:lnTo>
                              <a:pt x="384" y="95"/>
                            </a:lnTo>
                            <a:lnTo>
                              <a:pt x="343" y="221"/>
                            </a:lnTo>
                            <a:lnTo>
                              <a:pt x="331" y="327"/>
                            </a:lnTo>
                            <a:lnTo>
                              <a:pt x="400" y="315"/>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58" name="Freeform 321"/>
                      <p:cNvSpPr/>
                      <p:nvPr/>
                    </p:nvSpPr>
                    <p:spPr>
                      <a:xfrm>
                        <a:off x="3102" y="1604"/>
                        <a:ext cx="303" cy="190"/>
                      </a:xfrm>
                      <a:custGeom>
                        <a:avLst/>
                        <a:gdLst/>
                        <a:ahLst/>
                        <a:cxnLst>
                          <a:cxn ang="0">
                            <a:pos x="1" y="1"/>
                          </a:cxn>
                          <a:cxn ang="0">
                            <a:pos x="0" y="1"/>
                          </a:cxn>
                          <a:cxn ang="0">
                            <a:pos x="1" y="1"/>
                          </a:cxn>
                          <a:cxn ang="0">
                            <a:pos x="1" y="0"/>
                          </a:cxn>
                          <a:cxn ang="0">
                            <a:pos x="1" y="1"/>
                          </a:cxn>
                          <a:cxn ang="0">
                            <a:pos x="1" y="1"/>
                          </a:cxn>
                          <a:cxn ang="0">
                            <a:pos x="1" y="1"/>
                          </a:cxn>
                          <a:cxn ang="0">
                            <a:pos x="1" y="1"/>
                          </a:cxn>
                          <a:cxn ang="0">
                            <a:pos x="1" y="1"/>
                          </a:cxn>
                          <a:cxn ang="0">
                            <a:pos x="1" y="1"/>
                          </a:cxn>
                          <a:cxn ang="0">
                            <a:pos x="1" y="1"/>
                          </a:cxn>
                        </a:cxnLst>
                        <a:pathLst>
                          <a:path w="605" h="380">
                            <a:moveTo>
                              <a:pt x="6" y="241"/>
                            </a:moveTo>
                            <a:lnTo>
                              <a:pt x="0" y="204"/>
                            </a:lnTo>
                            <a:lnTo>
                              <a:pt x="124" y="74"/>
                            </a:lnTo>
                            <a:lnTo>
                              <a:pt x="605" y="0"/>
                            </a:lnTo>
                            <a:lnTo>
                              <a:pt x="493" y="189"/>
                            </a:lnTo>
                            <a:lnTo>
                              <a:pt x="466" y="373"/>
                            </a:lnTo>
                            <a:lnTo>
                              <a:pt x="408" y="380"/>
                            </a:lnTo>
                            <a:lnTo>
                              <a:pt x="434" y="198"/>
                            </a:lnTo>
                            <a:lnTo>
                              <a:pt x="511" y="62"/>
                            </a:lnTo>
                            <a:lnTo>
                              <a:pt x="121" y="125"/>
                            </a:lnTo>
                            <a:lnTo>
                              <a:pt x="6" y="241"/>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59" name="Freeform 322"/>
                      <p:cNvSpPr/>
                      <p:nvPr/>
                    </p:nvSpPr>
                    <p:spPr>
                      <a:xfrm>
                        <a:off x="3173" y="1558"/>
                        <a:ext cx="78" cy="73"/>
                      </a:xfrm>
                      <a:custGeom>
                        <a:avLst/>
                        <a:gdLst/>
                        <a:ahLst/>
                        <a:cxnLst>
                          <a:cxn ang="0">
                            <a:pos x="0" y="1"/>
                          </a:cxn>
                          <a:cxn ang="0">
                            <a:pos x="1" y="1"/>
                          </a:cxn>
                          <a:cxn ang="0">
                            <a:pos x="1" y="1"/>
                          </a:cxn>
                          <a:cxn ang="0">
                            <a:pos x="1" y="1"/>
                          </a:cxn>
                          <a:cxn ang="0">
                            <a:pos x="1" y="1"/>
                          </a:cxn>
                          <a:cxn ang="0">
                            <a:pos x="1" y="0"/>
                          </a:cxn>
                          <a:cxn ang="0">
                            <a:pos x="0" y="1"/>
                          </a:cxn>
                        </a:cxnLst>
                        <a:pathLst>
                          <a:path w="155" h="145">
                            <a:moveTo>
                              <a:pt x="0" y="12"/>
                            </a:moveTo>
                            <a:lnTo>
                              <a:pt x="12" y="85"/>
                            </a:lnTo>
                            <a:lnTo>
                              <a:pt x="144" y="65"/>
                            </a:lnTo>
                            <a:lnTo>
                              <a:pt x="155" y="134"/>
                            </a:lnTo>
                            <a:lnTo>
                              <a:pt x="90" y="145"/>
                            </a:lnTo>
                            <a:lnTo>
                              <a:pt x="69" y="0"/>
                            </a:lnTo>
                            <a:lnTo>
                              <a:pt x="0" y="1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60" name="Freeform 323"/>
                      <p:cNvSpPr/>
                      <p:nvPr/>
                    </p:nvSpPr>
                    <p:spPr>
                      <a:xfrm>
                        <a:off x="3208" y="1554"/>
                        <a:ext cx="78" cy="70"/>
                      </a:xfrm>
                      <a:custGeom>
                        <a:avLst/>
                        <a:gdLst/>
                        <a:ahLst/>
                        <a:cxnLst>
                          <a:cxn ang="0">
                            <a:pos x="0" y="0"/>
                          </a:cxn>
                          <a:cxn ang="0">
                            <a:pos x="1" y="0"/>
                          </a:cxn>
                          <a:cxn ang="0">
                            <a:pos x="1" y="0"/>
                          </a:cxn>
                          <a:cxn ang="0">
                            <a:pos x="1" y="0"/>
                          </a:cxn>
                          <a:cxn ang="0">
                            <a:pos x="1" y="0"/>
                          </a:cxn>
                          <a:cxn ang="0">
                            <a:pos x="1" y="0"/>
                          </a:cxn>
                          <a:cxn ang="0">
                            <a:pos x="0" y="0"/>
                          </a:cxn>
                        </a:cxnLst>
                        <a:pathLst>
                          <a:path w="155" h="142">
                            <a:moveTo>
                              <a:pt x="0" y="11"/>
                            </a:moveTo>
                            <a:lnTo>
                              <a:pt x="11" y="83"/>
                            </a:lnTo>
                            <a:lnTo>
                              <a:pt x="147" y="63"/>
                            </a:lnTo>
                            <a:lnTo>
                              <a:pt x="155" y="133"/>
                            </a:lnTo>
                            <a:lnTo>
                              <a:pt x="92" y="142"/>
                            </a:lnTo>
                            <a:lnTo>
                              <a:pt x="70" y="0"/>
                            </a:lnTo>
                            <a:lnTo>
                              <a:pt x="0" y="11"/>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61" name="Freeform 324"/>
                      <p:cNvSpPr/>
                      <p:nvPr/>
                    </p:nvSpPr>
                    <p:spPr>
                      <a:xfrm>
                        <a:off x="3242" y="1547"/>
                        <a:ext cx="77" cy="73"/>
                      </a:xfrm>
                      <a:custGeom>
                        <a:avLst/>
                        <a:gdLst/>
                        <a:ahLst/>
                        <a:cxnLst>
                          <a:cxn ang="0">
                            <a:pos x="0" y="1"/>
                          </a:cxn>
                          <a:cxn ang="0">
                            <a:pos x="1" y="1"/>
                          </a:cxn>
                          <a:cxn ang="0">
                            <a:pos x="1" y="1"/>
                          </a:cxn>
                          <a:cxn ang="0">
                            <a:pos x="1" y="1"/>
                          </a:cxn>
                          <a:cxn ang="0">
                            <a:pos x="1" y="1"/>
                          </a:cxn>
                          <a:cxn ang="0">
                            <a:pos x="1" y="0"/>
                          </a:cxn>
                          <a:cxn ang="0">
                            <a:pos x="0" y="1"/>
                          </a:cxn>
                        </a:cxnLst>
                        <a:pathLst>
                          <a:path w="153" h="145">
                            <a:moveTo>
                              <a:pt x="0" y="11"/>
                            </a:moveTo>
                            <a:lnTo>
                              <a:pt x="11" y="85"/>
                            </a:lnTo>
                            <a:lnTo>
                              <a:pt x="145" y="63"/>
                            </a:lnTo>
                            <a:lnTo>
                              <a:pt x="153" y="134"/>
                            </a:lnTo>
                            <a:lnTo>
                              <a:pt x="89" y="145"/>
                            </a:lnTo>
                            <a:lnTo>
                              <a:pt x="67" y="0"/>
                            </a:lnTo>
                            <a:lnTo>
                              <a:pt x="0" y="11"/>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62" name="Freeform 325"/>
                      <p:cNvSpPr/>
                      <p:nvPr/>
                    </p:nvSpPr>
                    <p:spPr>
                      <a:xfrm>
                        <a:off x="3278" y="1540"/>
                        <a:ext cx="77" cy="73"/>
                      </a:xfrm>
                      <a:custGeom>
                        <a:avLst/>
                        <a:gdLst/>
                        <a:ahLst/>
                        <a:cxnLst>
                          <a:cxn ang="0">
                            <a:pos x="0" y="0"/>
                          </a:cxn>
                          <a:cxn ang="0">
                            <a:pos x="1" y="0"/>
                          </a:cxn>
                          <a:cxn ang="0">
                            <a:pos x="1" y="0"/>
                          </a:cxn>
                          <a:cxn ang="0">
                            <a:pos x="1" y="0"/>
                          </a:cxn>
                          <a:cxn ang="0">
                            <a:pos x="1" y="0"/>
                          </a:cxn>
                          <a:cxn ang="0">
                            <a:pos x="1" y="0"/>
                          </a:cxn>
                          <a:cxn ang="0">
                            <a:pos x="0" y="0"/>
                          </a:cxn>
                        </a:cxnLst>
                        <a:pathLst>
                          <a:path w="154" h="147">
                            <a:moveTo>
                              <a:pt x="0" y="14"/>
                            </a:moveTo>
                            <a:lnTo>
                              <a:pt x="11" y="87"/>
                            </a:lnTo>
                            <a:lnTo>
                              <a:pt x="144" y="66"/>
                            </a:lnTo>
                            <a:lnTo>
                              <a:pt x="154" y="136"/>
                            </a:lnTo>
                            <a:lnTo>
                              <a:pt x="89" y="147"/>
                            </a:lnTo>
                            <a:lnTo>
                              <a:pt x="67" y="0"/>
                            </a:lnTo>
                            <a:lnTo>
                              <a:pt x="0" y="14"/>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63" name="Freeform 326"/>
                      <p:cNvSpPr/>
                      <p:nvPr/>
                    </p:nvSpPr>
                    <p:spPr>
                      <a:xfrm>
                        <a:off x="3314" y="1536"/>
                        <a:ext cx="77" cy="72"/>
                      </a:xfrm>
                      <a:custGeom>
                        <a:avLst/>
                        <a:gdLst/>
                        <a:ahLst/>
                        <a:cxnLst>
                          <a:cxn ang="0">
                            <a:pos x="0" y="1"/>
                          </a:cxn>
                          <a:cxn ang="0">
                            <a:pos x="0" y="1"/>
                          </a:cxn>
                          <a:cxn ang="0">
                            <a:pos x="0" y="1"/>
                          </a:cxn>
                          <a:cxn ang="0">
                            <a:pos x="0" y="1"/>
                          </a:cxn>
                          <a:cxn ang="0">
                            <a:pos x="0" y="1"/>
                          </a:cxn>
                          <a:cxn ang="0">
                            <a:pos x="0" y="0"/>
                          </a:cxn>
                          <a:cxn ang="0">
                            <a:pos x="0" y="1"/>
                          </a:cxn>
                        </a:cxnLst>
                        <a:pathLst>
                          <a:path w="156" h="144">
                            <a:moveTo>
                              <a:pt x="0" y="10"/>
                            </a:moveTo>
                            <a:lnTo>
                              <a:pt x="14" y="84"/>
                            </a:lnTo>
                            <a:lnTo>
                              <a:pt x="145" y="65"/>
                            </a:lnTo>
                            <a:lnTo>
                              <a:pt x="156" y="133"/>
                            </a:lnTo>
                            <a:lnTo>
                              <a:pt x="92" y="144"/>
                            </a:lnTo>
                            <a:lnTo>
                              <a:pt x="70" y="0"/>
                            </a:lnTo>
                            <a:lnTo>
                              <a:pt x="0" y="1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64" name="Freeform 327"/>
                      <p:cNvSpPr/>
                      <p:nvPr/>
                    </p:nvSpPr>
                    <p:spPr>
                      <a:xfrm>
                        <a:off x="3347" y="1531"/>
                        <a:ext cx="77" cy="72"/>
                      </a:xfrm>
                      <a:custGeom>
                        <a:avLst/>
                        <a:gdLst/>
                        <a:ahLst/>
                        <a:cxnLst>
                          <a:cxn ang="0">
                            <a:pos x="0" y="1"/>
                          </a:cxn>
                          <a:cxn ang="0">
                            <a:pos x="0" y="1"/>
                          </a:cxn>
                          <a:cxn ang="0">
                            <a:pos x="0" y="1"/>
                          </a:cxn>
                          <a:cxn ang="0">
                            <a:pos x="0" y="1"/>
                          </a:cxn>
                          <a:cxn ang="0">
                            <a:pos x="0" y="1"/>
                          </a:cxn>
                          <a:cxn ang="0">
                            <a:pos x="0" y="0"/>
                          </a:cxn>
                          <a:cxn ang="0">
                            <a:pos x="0" y="1"/>
                          </a:cxn>
                        </a:cxnLst>
                        <a:pathLst>
                          <a:path w="156" h="144">
                            <a:moveTo>
                              <a:pt x="0" y="10"/>
                            </a:moveTo>
                            <a:lnTo>
                              <a:pt x="11" y="84"/>
                            </a:lnTo>
                            <a:lnTo>
                              <a:pt x="145" y="64"/>
                            </a:lnTo>
                            <a:lnTo>
                              <a:pt x="156" y="134"/>
                            </a:lnTo>
                            <a:lnTo>
                              <a:pt x="92" y="144"/>
                            </a:lnTo>
                            <a:lnTo>
                              <a:pt x="70" y="0"/>
                            </a:lnTo>
                            <a:lnTo>
                              <a:pt x="0" y="1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65" name="Freeform 328"/>
                      <p:cNvSpPr/>
                      <p:nvPr/>
                    </p:nvSpPr>
                    <p:spPr>
                      <a:xfrm>
                        <a:off x="3379" y="1525"/>
                        <a:ext cx="78" cy="73"/>
                      </a:xfrm>
                      <a:custGeom>
                        <a:avLst/>
                        <a:gdLst/>
                        <a:ahLst/>
                        <a:cxnLst>
                          <a:cxn ang="0">
                            <a:pos x="0" y="1"/>
                          </a:cxn>
                          <a:cxn ang="0">
                            <a:pos x="1" y="1"/>
                          </a:cxn>
                          <a:cxn ang="0">
                            <a:pos x="1" y="1"/>
                          </a:cxn>
                          <a:cxn ang="0">
                            <a:pos x="1" y="1"/>
                          </a:cxn>
                          <a:cxn ang="0">
                            <a:pos x="1" y="1"/>
                          </a:cxn>
                          <a:cxn ang="0">
                            <a:pos x="1" y="0"/>
                          </a:cxn>
                          <a:cxn ang="0">
                            <a:pos x="0" y="1"/>
                          </a:cxn>
                        </a:cxnLst>
                        <a:pathLst>
                          <a:path w="155" h="145">
                            <a:moveTo>
                              <a:pt x="0" y="12"/>
                            </a:moveTo>
                            <a:lnTo>
                              <a:pt x="11" y="85"/>
                            </a:lnTo>
                            <a:lnTo>
                              <a:pt x="144" y="65"/>
                            </a:lnTo>
                            <a:lnTo>
                              <a:pt x="155" y="134"/>
                            </a:lnTo>
                            <a:lnTo>
                              <a:pt x="89" y="145"/>
                            </a:lnTo>
                            <a:lnTo>
                              <a:pt x="70" y="0"/>
                            </a:lnTo>
                            <a:lnTo>
                              <a:pt x="0" y="1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66" name="Freeform 329"/>
                      <p:cNvSpPr/>
                      <p:nvPr/>
                    </p:nvSpPr>
                    <p:spPr>
                      <a:xfrm>
                        <a:off x="2988" y="1615"/>
                        <a:ext cx="135" cy="215"/>
                      </a:xfrm>
                      <a:custGeom>
                        <a:avLst/>
                        <a:gdLst/>
                        <a:ahLst/>
                        <a:cxnLst>
                          <a:cxn ang="0">
                            <a:pos x="0" y="1"/>
                          </a:cxn>
                          <a:cxn ang="0">
                            <a:pos x="0" y="1"/>
                          </a:cxn>
                          <a:cxn ang="0">
                            <a:pos x="0" y="1"/>
                          </a:cxn>
                          <a:cxn ang="0">
                            <a:pos x="0" y="1"/>
                          </a:cxn>
                          <a:cxn ang="0">
                            <a:pos x="0" y="1"/>
                          </a:cxn>
                          <a:cxn ang="0">
                            <a:pos x="0" y="0"/>
                          </a:cxn>
                          <a:cxn ang="0">
                            <a:pos x="0" y="1"/>
                          </a:cxn>
                        </a:cxnLst>
                        <a:pathLst>
                          <a:path w="271" h="430">
                            <a:moveTo>
                              <a:pt x="0" y="42"/>
                            </a:moveTo>
                            <a:lnTo>
                              <a:pt x="140" y="167"/>
                            </a:lnTo>
                            <a:lnTo>
                              <a:pt x="224" y="430"/>
                            </a:lnTo>
                            <a:lnTo>
                              <a:pt x="271" y="417"/>
                            </a:lnTo>
                            <a:lnTo>
                              <a:pt x="216" y="149"/>
                            </a:lnTo>
                            <a:lnTo>
                              <a:pt x="77" y="0"/>
                            </a:lnTo>
                            <a:lnTo>
                              <a:pt x="0" y="4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67" name="Freeform 330"/>
                      <p:cNvSpPr/>
                      <p:nvPr/>
                    </p:nvSpPr>
                    <p:spPr>
                      <a:xfrm>
                        <a:off x="2998" y="1316"/>
                        <a:ext cx="283" cy="34"/>
                      </a:xfrm>
                      <a:custGeom>
                        <a:avLst/>
                        <a:gdLst/>
                        <a:ahLst/>
                        <a:cxnLst>
                          <a:cxn ang="0">
                            <a:pos x="0" y="0"/>
                          </a:cxn>
                          <a:cxn ang="0">
                            <a:pos x="1" y="0"/>
                          </a:cxn>
                          <a:cxn ang="0">
                            <a:pos x="1" y="0"/>
                          </a:cxn>
                          <a:cxn ang="0">
                            <a:pos x="1" y="0"/>
                          </a:cxn>
                          <a:cxn ang="0">
                            <a:pos x="1" y="0"/>
                          </a:cxn>
                          <a:cxn ang="0">
                            <a:pos x="1" y="0"/>
                          </a:cxn>
                          <a:cxn ang="0">
                            <a:pos x="1" y="0"/>
                          </a:cxn>
                          <a:cxn ang="0">
                            <a:pos x="1" y="0"/>
                          </a:cxn>
                          <a:cxn ang="0">
                            <a:pos x="0" y="0"/>
                          </a:cxn>
                        </a:cxnLst>
                        <a:pathLst>
                          <a:path w="566" h="69">
                            <a:moveTo>
                              <a:pt x="0" y="36"/>
                            </a:moveTo>
                            <a:lnTo>
                              <a:pt x="250" y="0"/>
                            </a:lnTo>
                            <a:lnTo>
                              <a:pt x="430" y="40"/>
                            </a:lnTo>
                            <a:lnTo>
                              <a:pt x="559" y="20"/>
                            </a:lnTo>
                            <a:lnTo>
                              <a:pt x="566" y="49"/>
                            </a:lnTo>
                            <a:lnTo>
                              <a:pt x="436" y="69"/>
                            </a:lnTo>
                            <a:lnTo>
                              <a:pt x="248" y="27"/>
                            </a:lnTo>
                            <a:lnTo>
                              <a:pt x="28" y="61"/>
                            </a:lnTo>
                            <a:lnTo>
                              <a:pt x="0" y="36"/>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68" name="Freeform 331"/>
                      <p:cNvSpPr/>
                      <p:nvPr/>
                    </p:nvSpPr>
                    <p:spPr>
                      <a:xfrm>
                        <a:off x="3264" y="1359"/>
                        <a:ext cx="98" cy="182"/>
                      </a:xfrm>
                      <a:custGeom>
                        <a:avLst/>
                        <a:gdLst/>
                        <a:ahLst/>
                        <a:cxnLst>
                          <a:cxn ang="0">
                            <a:pos x="0" y="0"/>
                          </a:cxn>
                          <a:cxn ang="0">
                            <a:pos x="0" y="1"/>
                          </a:cxn>
                          <a:cxn ang="0">
                            <a:pos x="0" y="1"/>
                          </a:cxn>
                          <a:cxn ang="0">
                            <a:pos x="0" y="1"/>
                          </a:cxn>
                          <a:cxn ang="0">
                            <a:pos x="0" y="1"/>
                          </a:cxn>
                          <a:cxn ang="0">
                            <a:pos x="0" y="1"/>
                          </a:cxn>
                          <a:cxn ang="0">
                            <a:pos x="0" y="1"/>
                          </a:cxn>
                          <a:cxn ang="0">
                            <a:pos x="0" y="1"/>
                          </a:cxn>
                          <a:cxn ang="0">
                            <a:pos x="0" y="0"/>
                          </a:cxn>
                        </a:cxnLst>
                        <a:pathLst>
                          <a:path w="197" h="363">
                            <a:moveTo>
                              <a:pt x="37" y="0"/>
                            </a:moveTo>
                            <a:lnTo>
                              <a:pt x="58" y="118"/>
                            </a:lnTo>
                            <a:lnTo>
                              <a:pt x="180" y="229"/>
                            </a:lnTo>
                            <a:lnTo>
                              <a:pt x="197" y="350"/>
                            </a:lnTo>
                            <a:lnTo>
                              <a:pt x="164" y="363"/>
                            </a:lnTo>
                            <a:lnTo>
                              <a:pt x="147" y="239"/>
                            </a:lnTo>
                            <a:lnTo>
                              <a:pt x="22" y="124"/>
                            </a:lnTo>
                            <a:lnTo>
                              <a:pt x="0" y="8"/>
                            </a:lnTo>
                            <a:lnTo>
                              <a:pt x="37" y="0"/>
                            </a:lnTo>
                            <a:close/>
                          </a:path>
                        </a:pathLst>
                      </a:custGeom>
                      <a:solidFill>
                        <a:srgbClr val="000000">
                          <a:alpha val="100000"/>
                        </a:srgbClr>
                      </a:solidFill>
                      <a:ln w="9525">
                        <a:noFill/>
                      </a:ln>
                    </p:spPr>
                    <p:txBody>
                      <a:bodyPr/>
                      <a:p>
                        <a:endParaRPr lang="zh-CN" altLang="en-US"/>
                      </a:p>
                    </p:txBody>
                  </p:sp>
                  <p:sp>
                    <p:nvSpPr>
                      <p:cNvPr id="19869" name="Freeform 332"/>
                      <p:cNvSpPr/>
                      <p:nvPr/>
                    </p:nvSpPr>
                    <p:spPr>
                      <a:xfrm>
                        <a:off x="3224" y="1365"/>
                        <a:ext cx="97" cy="182"/>
                      </a:xfrm>
                      <a:custGeom>
                        <a:avLst/>
                        <a:gdLst/>
                        <a:ahLst/>
                        <a:cxnLst>
                          <a:cxn ang="0">
                            <a:pos x="1" y="0"/>
                          </a:cxn>
                          <a:cxn ang="0">
                            <a:pos x="1" y="1"/>
                          </a:cxn>
                          <a:cxn ang="0">
                            <a:pos x="1" y="1"/>
                          </a:cxn>
                          <a:cxn ang="0">
                            <a:pos x="1" y="1"/>
                          </a:cxn>
                          <a:cxn ang="0">
                            <a:pos x="1" y="1"/>
                          </a:cxn>
                          <a:cxn ang="0">
                            <a:pos x="1" y="1"/>
                          </a:cxn>
                          <a:cxn ang="0">
                            <a:pos x="1" y="1"/>
                          </a:cxn>
                          <a:cxn ang="0">
                            <a:pos x="0" y="1"/>
                          </a:cxn>
                          <a:cxn ang="0">
                            <a:pos x="1" y="0"/>
                          </a:cxn>
                        </a:cxnLst>
                        <a:pathLst>
                          <a:path w="194" h="364">
                            <a:moveTo>
                              <a:pt x="41" y="0"/>
                            </a:moveTo>
                            <a:lnTo>
                              <a:pt x="59" y="124"/>
                            </a:lnTo>
                            <a:lnTo>
                              <a:pt x="177" y="237"/>
                            </a:lnTo>
                            <a:lnTo>
                              <a:pt x="194" y="352"/>
                            </a:lnTo>
                            <a:lnTo>
                              <a:pt x="149" y="364"/>
                            </a:lnTo>
                            <a:lnTo>
                              <a:pt x="136" y="244"/>
                            </a:lnTo>
                            <a:lnTo>
                              <a:pt x="19" y="131"/>
                            </a:lnTo>
                            <a:lnTo>
                              <a:pt x="0" y="2"/>
                            </a:lnTo>
                            <a:lnTo>
                              <a:pt x="41" y="0"/>
                            </a:lnTo>
                            <a:close/>
                          </a:path>
                        </a:pathLst>
                      </a:custGeom>
                      <a:solidFill>
                        <a:srgbClr val="000000">
                          <a:alpha val="100000"/>
                        </a:srgbClr>
                      </a:solidFill>
                      <a:ln w="9525">
                        <a:noFill/>
                      </a:ln>
                    </p:spPr>
                    <p:txBody>
                      <a:bodyPr/>
                      <a:p>
                        <a:endParaRPr lang="zh-CN" altLang="en-US"/>
                      </a:p>
                    </p:txBody>
                  </p:sp>
                  <p:sp>
                    <p:nvSpPr>
                      <p:cNvPr id="19870" name="Freeform 333"/>
                      <p:cNvSpPr/>
                      <p:nvPr/>
                    </p:nvSpPr>
                    <p:spPr>
                      <a:xfrm>
                        <a:off x="3179" y="1361"/>
                        <a:ext cx="99" cy="190"/>
                      </a:xfrm>
                      <a:custGeom>
                        <a:avLst/>
                        <a:gdLst/>
                        <a:ahLst/>
                        <a:cxnLst>
                          <a:cxn ang="0">
                            <a:pos x="1" y="1"/>
                          </a:cxn>
                          <a:cxn ang="0">
                            <a:pos x="1" y="1"/>
                          </a:cxn>
                          <a:cxn ang="0">
                            <a:pos x="1" y="1"/>
                          </a:cxn>
                          <a:cxn ang="0">
                            <a:pos x="1" y="1"/>
                          </a:cxn>
                          <a:cxn ang="0">
                            <a:pos x="1" y="1"/>
                          </a:cxn>
                          <a:cxn ang="0">
                            <a:pos x="1" y="1"/>
                          </a:cxn>
                          <a:cxn ang="0">
                            <a:pos x="1" y="1"/>
                          </a:cxn>
                          <a:cxn ang="0">
                            <a:pos x="0" y="0"/>
                          </a:cxn>
                          <a:cxn ang="0">
                            <a:pos x="1" y="1"/>
                          </a:cxn>
                        </a:cxnLst>
                        <a:pathLst>
                          <a:path w="196" h="380">
                            <a:moveTo>
                              <a:pt x="44" y="13"/>
                            </a:moveTo>
                            <a:lnTo>
                              <a:pt x="60" y="142"/>
                            </a:lnTo>
                            <a:lnTo>
                              <a:pt x="179" y="264"/>
                            </a:lnTo>
                            <a:lnTo>
                              <a:pt x="196" y="378"/>
                            </a:lnTo>
                            <a:lnTo>
                              <a:pt x="160" y="380"/>
                            </a:lnTo>
                            <a:lnTo>
                              <a:pt x="145" y="274"/>
                            </a:lnTo>
                            <a:lnTo>
                              <a:pt x="21" y="148"/>
                            </a:lnTo>
                            <a:lnTo>
                              <a:pt x="0" y="0"/>
                            </a:lnTo>
                            <a:lnTo>
                              <a:pt x="44" y="13"/>
                            </a:lnTo>
                            <a:close/>
                          </a:path>
                        </a:pathLst>
                      </a:custGeom>
                      <a:solidFill>
                        <a:srgbClr val="000000">
                          <a:alpha val="100000"/>
                        </a:srgbClr>
                      </a:solidFill>
                      <a:ln w="9525">
                        <a:noFill/>
                      </a:ln>
                    </p:spPr>
                    <p:txBody>
                      <a:bodyPr/>
                      <a:p>
                        <a:endParaRPr lang="zh-CN" altLang="en-US"/>
                      </a:p>
                    </p:txBody>
                  </p:sp>
                  <p:sp>
                    <p:nvSpPr>
                      <p:cNvPr id="19871" name="Freeform 334"/>
                      <p:cNvSpPr/>
                      <p:nvPr/>
                    </p:nvSpPr>
                    <p:spPr>
                      <a:xfrm>
                        <a:off x="3049" y="1468"/>
                        <a:ext cx="77" cy="6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156" h="136">
                            <a:moveTo>
                              <a:pt x="0" y="44"/>
                            </a:moveTo>
                            <a:lnTo>
                              <a:pt x="113" y="92"/>
                            </a:lnTo>
                            <a:lnTo>
                              <a:pt x="143" y="64"/>
                            </a:lnTo>
                            <a:lnTo>
                              <a:pt x="156" y="0"/>
                            </a:lnTo>
                            <a:lnTo>
                              <a:pt x="120" y="51"/>
                            </a:lnTo>
                            <a:lnTo>
                              <a:pt x="63" y="130"/>
                            </a:lnTo>
                            <a:lnTo>
                              <a:pt x="24" y="136"/>
                            </a:lnTo>
                            <a:lnTo>
                              <a:pt x="53" y="92"/>
                            </a:lnTo>
                            <a:lnTo>
                              <a:pt x="0" y="44"/>
                            </a:lnTo>
                            <a:close/>
                          </a:path>
                        </a:pathLst>
                      </a:custGeom>
                      <a:solidFill>
                        <a:srgbClr val="000000">
                          <a:alpha val="100000"/>
                        </a:srgbClr>
                      </a:solidFill>
                      <a:ln w="9525">
                        <a:noFill/>
                      </a:ln>
                    </p:spPr>
                    <p:txBody>
                      <a:bodyPr/>
                      <a:p>
                        <a:endParaRPr lang="zh-CN" altLang="en-US"/>
                      </a:p>
                    </p:txBody>
                  </p:sp>
                  <p:sp>
                    <p:nvSpPr>
                      <p:cNvPr id="19872" name="Freeform 335"/>
                      <p:cNvSpPr/>
                      <p:nvPr/>
                    </p:nvSpPr>
                    <p:spPr>
                      <a:xfrm>
                        <a:off x="3137" y="1353"/>
                        <a:ext cx="102" cy="209"/>
                      </a:xfrm>
                      <a:custGeom>
                        <a:avLst/>
                        <a:gdLst/>
                        <a:ahLst/>
                        <a:cxnLst>
                          <a:cxn ang="0">
                            <a:pos x="1" y="1"/>
                          </a:cxn>
                          <a:cxn ang="0">
                            <a:pos x="1" y="1"/>
                          </a:cxn>
                          <a:cxn ang="0">
                            <a:pos x="1" y="1"/>
                          </a:cxn>
                          <a:cxn ang="0">
                            <a:pos x="1" y="1"/>
                          </a:cxn>
                          <a:cxn ang="0">
                            <a:pos x="1" y="1"/>
                          </a:cxn>
                          <a:cxn ang="0">
                            <a:pos x="1" y="1"/>
                          </a:cxn>
                          <a:cxn ang="0">
                            <a:pos x="1" y="1"/>
                          </a:cxn>
                          <a:cxn ang="0">
                            <a:pos x="0" y="0"/>
                          </a:cxn>
                          <a:cxn ang="0">
                            <a:pos x="1" y="1"/>
                          </a:cxn>
                        </a:cxnLst>
                        <a:pathLst>
                          <a:path w="204" h="418">
                            <a:moveTo>
                              <a:pt x="39" y="10"/>
                            </a:moveTo>
                            <a:lnTo>
                              <a:pt x="63" y="174"/>
                            </a:lnTo>
                            <a:lnTo>
                              <a:pt x="187" y="295"/>
                            </a:lnTo>
                            <a:lnTo>
                              <a:pt x="204" y="408"/>
                            </a:lnTo>
                            <a:lnTo>
                              <a:pt x="170" y="418"/>
                            </a:lnTo>
                            <a:lnTo>
                              <a:pt x="153" y="308"/>
                            </a:lnTo>
                            <a:lnTo>
                              <a:pt x="30" y="186"/>
                            </a:lnTo>
                            <a:lnTo>
                              <a:pt x="0" y="0"/>
                            </a:lnTo>
                            <a:lnTo>
                              <a:pt x="39" y="10"/>
                            </a:lnTo>
                            <a:close/>
                          </a:path>
                        </a:pathLst>
                      </a:custGeom>
                      <a:solidFill>
                        <a:srgbClr val="000000">
                          <a:alpha val="100000"/>
                        </a:srgbClr>
                      </a:solidFill>
                      <a:ln w="9525">
                        <a:noFill/>
                      </a:ln>
                    </p:spPr>
                    <p:txBody>
                      <a:bodyPr/>
                      <a:p>
                        <a:endParaRPr lang="zh-CN" altLang="en-US"/>
                      </a:p>
                    </p:txBody>
                  </p:sp>
                  <p:sp>
                    <p:nvSpPr>
                      <p:cNvPr id="19873" name="Freeform 336"/>
                      <p:cNvSpPr/>
                      <p:nvPr/>
                    </p:nvSpPr>
                    <p:spPr>
                      <a:xfrm>
                        <a:off x="3047" y="1401"/>
                        <a:ext cx="51" cy="34"/>
                      </a:xfrm>
                      <a:custGeom>
                        <a:avLst/>
                        <a:gdLst/>
                        <a:ahLst/>
                        <a:cxnLst>
                          <a:cxn ang="0">
                            <a:pos x="0" y="0"/>
                          </a:cxn>
                          <a:cxn ang="0">
                            <a:pos x="1" y="1"/>
                          </a:cxn>
                          <a:cxn ang="0">
                            <a:pos x="0" y="1"/>
                          </a:cxn>
                          <a:cxn ang="0">
                            <a:pos x="1" y="1"/>
                          </a:cxn>
                          <a:cxn ang="0">
                            <a:pos x="0" y="0"/>
                          </a:cxn>
                        </a:cxnLst>
                        <a:pathLst>
                          <a:path w="100" h="67">
                            <a:moveTo>
                              <a:pt x="0" y="0"/>
                            </a:moveTo>
                            <a:lnTo>
                              <a:pt x="100" y="52"/>
                            </a:lnTo>
                            <a:lnTo>
                              <a:pt x="0" y="67"/>
                            </a:lnTo>
                            <a:lnTo>
                              <a:pt x="31" y="43"/>
                            </a:lnTo>
                            <a:lnTo>
                              <a:pt x="0"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grpSp>
              </p:grpSp>
              <p:grpSp>
                <p:nvGrpSpPr>
                  <p:cNvPr id="19809" name="Group 337"/>
                  <p:cNvGrpSpPr/>
                  <p:nvPr/>
                </p:nvGrpSpPr>
                <p:grpSpPr>
                  <a:xfrm>
                    <a:off x="2851" y="1756"/>
                    <a:ext cx="718" cy="633"/>
                    <a:chOff x="2851" y="1756"/>
                    <a:chExt cx="718" cy="633"/>
                  </a:xfrm>
                </p:grpSpPr>
                <p:grpSp>
                  <p:nvGrpSpPr>
                    <p:cNvPr id="19810" name="Group 338"/>
                    <p:cNvGrpSpPr/>
                    <p:nvPr/>
                  </p:nvGrpSpPr>
                  <p:grpSpPr>
                    <a:xfrm>
                      <a:off x="2851" y="1756"/>
                      <a:ext cx="710" cy="633"/>
                      <a:chOff x="2851" y="1756"/>
                      <a:chExt cx="710" cy="633"/>
                    </a:xfrm>
                  </p:grpSpPr>
                  <p:sp>
                    <p:nvSpPr>
                      <p:cNvPr id="19812" name="Freeform 339"/>
                      <p:cNvSpPr/>
                      <p:nvPr/>
                    </p:nvSpPr>
                    <p:spPr>
                      <a:xfrm>
                        <a:off x="2851" y="1756"/>
                        <a:ext cx="710" cy="329"/>
                      </a:xfrm>
                      <a:custGeom>
                        <a:avLst/>
                        <a:gdLst/>
                        <a:ahLst/>
                        <a:cxnLst>
                          <a:cxn ang="0">
                            <a:pos x="1" y="1"/>
                          </a:cxn>
                          <a:cxn ang="0">
                            <a:pos x="1" y="1"/>
                          </a:cxn>
                          <a:cxn ang="0">
                            <a:pos x="1" y="0"/>
                          </a:cxn>
                          <a:cxn ang="0">
                            <a:pos x="1" y="1"/>
                          </a:cxn>
                          <a:cxn ang="0">
                            <a:pos x="1" y="1"/>
                          </a:cxn>
                          <a:cxn ang="0">
                            <a:pos x="1" y="1"/>
                          </a:cxn>
                          <a:cxn ang="0">
                            <a:pos x="1" y="1"/>
                          </a:cxn>
                          <a:cxn ang="0">
                            <a:pos x="0" y="1"/>
                          </a:cxn>
                          <a:cxn ang="0">
                            <a:pos x="1" y="1"/>
                          </a:cxn>
                          <a:cxn ang="0">
                            <a:pos x="1" y="1"/>
                          </a:cxn>
                          <a:cxn ang="0">
                            <a:pos x="1" y="1"/>
                          </a:cxn>
                        </a:cxnLst>
                        <a:pathLst>
                          <a:path w="1420" h="658">
                            <a:moveTo>
                              <a:pt x="971" y="549"/>
                            </a:moveTo>
                            <a:lnTo>
                              <a:pt x="1420" y="276"/>
                            </a:lnTo>
                            <a:lnTo>
                              <a:pt x="1376" y="0"/>
                            </a:lnTo>
                            <a:lnTo>
                              <a:pt x="1104" y="44"/>
                            </a:lnTo>
                            <a:lnTo>
                              <a:pt x="1177" y="183"/>
                            </a:lnTo>
                            <a:lnTo>
                              <a:pt x="1105" y="254"/>
                            </a:lnTo>
                            <a:lnTo>
                              <a:pt x="1051" y="51"/>
                            </a:lnTo>
                            <a:lnTo>
                              <a:pt x="0" y="222"/>
                            </a:lnTo>
                            <a:lnTo>
                              <a:pt x="33" y="421"/>
                            </a:lnTo>
                            <a:lnTo>
                              <a:pt x="342" y="658"/>
                            </a:lnTo>
                            <a:lnTo>
                              <a:pt x="971" y="549"/>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813" name="Freeform 340"/>
                      <p:cNvSpPr/>
                      <p:nvPr/>
                    </p:nvSpPr>
                    <p:spPr>
                      <a:xfrm>
                        <a:off x="2870" y="1971"/>
                        <a:ext cx="101" cy="398"/>
                      </a:xfrm>
                      <a:custGeom>
                        <a:avLst/>
                        <a:gdLst/>
                        <a:ahLst/>
                        <a:cxnLst>
                          <a:cxn ang="0">
                            <a:pos x="1" y="1"/>
                          </a:cxn>
                          <a:cxn ang="0">
                            <a:pos x="0" y="0"/>
                          </a:cxn>
                          <a:cxn ang="0">
                            <a:pos x="1" y="1"/>
                          </a:cxn>
                          <a:cxn ang="0">
                            <a:pos x="1" y="1"/>
                          </a:cxn>
                          <a:cxn ang="0">
                            <a:pos x="1" y="1"/>
                          </a:cxn>
                        </a:cxnLst>
                        <a:pathLst>
                          <a:path w="200" h="795">
                            <a:moveTo>
                              <a:pt x="128" y="795"/>
                            </a:moveTo>
                            <a:lnTo>
                              <a:pt x="0" y="0"/>
                            </a:lnTo>
                            <a:lnTo>
                              <a:pt x="100" y="77"/>
                            </a:lnTo>
                            <a:lnTo>
                              <a:pt x="200" y="736"/>
                            </a:lnTo>
                            <a:lnTo>
                              <a:pt x="128" y="795"/>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814" name="Freeform 341"/>
                      <p:cNvSpPr/>
                      <p:nvPr/>
                    </p:nvSpPr>
                    <p:spPr>
                      <a:xfrm>
                        <a:off x="2957" y="2234"/>
                        <a:ext cx="38" cy="69"/>
                      </a:xfrm>
                      <a:custGeom>
                        <a:avLst/>
                        <a:gdLst/>
                        <a:ahLst/>
                        <a:cxnLst>
                          <a:cxn ang="0">
                            <a:pos x="1" y="1"/>
                          </a:cxn>
                          <a:cxn ang="0">
                            <a:pos x="1" y="1"/>
                          </a:cxn>
                          <a:cxn ang="0">
                            <a:pos x="0" y="1"/>
                          </a:cxn>
                          <a:cxn ang="0">
                            <a:pos x="1" y="0"/>
                          </a:cxn>
                          <a:cxn ang="0">
                            <a:pos x="1" y="1"/>
                          </a:cxn>
                        </a:cxnLst>
                        <a:pathLst>
                          <a:path w="76" h="138">
                            <a:moveTo>
                              <a:pt x="76" y="128"/>
                            </a:moveTo>
                            <a:lnTo>
                              <a:pt x="20" y="138"/>
                            </a:lnTo>
                            <a:lnTo>
                              <a:pt x="0" y="9"/>
                            </a:lnTo>
                            <a:lnTo>
                              <a:pt x="58" y="0"/>
                            </a:lnTo>
                            <a:lnTo>
                              <a:pt x="76" y="128"/>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815" name="Freeform 342"/>
                      <p:cNvSpPr/>
                      <p:nvPr/>
                    </p:nvSpPr>
                    <p:spPr>
                      <a:xfrm>
                        <a:off x="2982" y="2177"/>
                        <a:ext cx="87" cy="180"/>
                      </a:xfrm>
                      <a:custGeom>
                        <a:avLst/>
                        <a:gdLst/>
                        <a:ahLst/>
                        <a:cxnLst>
                          <a:cxn ang="0">
                            <a:pos x="0" y="1"/>
                          </a:cxn>
                          <a:cxn ang="0">
                            <a:pos x="0" y="1"/>
                          </a:cxn>
                          <a:cxn ang="0">
                            <a:pos x="0" y="1"/>
                          </a:cxn>
                          <a:cxn ang="0">
                            <a:pos x="0" y="1"/>
                          </a:cxn>
                          <a:cxn ang="0">
                            <a:pos x="0" y="0"/>
                          </a:cxn>
                          <a:cxn ang="0">
                            <a:pos x="0" y="1"/>
                          </a:cxn>
                          <a:cxn ang="0">
                            <a:pos x="0" y="1"/>
                          </a:cxn>
                          <a:cxn ang="0">
                            <a:pos x="0" y="1"/>
                          </a:cxn>
                        </a:cxnLst>
                        <a:pathLst>
                          <a:path w="175" h="360">
                            <a:moveTo>
                              <a:pt x="33" y="257"/>
                            </a:moveTo>
                            <a:lnTo>
                              <a:pt x="48" y="360"/>
                            </a:lnTo>
                            <a:lnTo>
                              <a:pt x="175" y="198"/>
                            </a:lnTo>
                            <a:lnTo>
                              <a:pt x="162" y="114"/>
                            </a:lnTo>
                            <a:lnTo>
                              <a:pt x="0" y="0"/>
                            </a:lnTo>
                            <a:lnTo>
                              <a:pt x="16" y="114"/>
                            </a:lnTo>
                            <a:lnTo>
                              <a:pt x="113" y="165"/>
                            </a:lnTo>
                            <a:lnTo>
                              <a:pt x="33" y="257"/>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16" name="Freeform 343"/>
                      <p:cNvSpPr/>
                      <p:nvPr/>
                    </p:nvSpPr>
                    <p:spPr>
                      <a:xfrm>
                        <a:off x="3049" y="2258"/>
                        <a:ext cx="396" cy="131"/>
                      </a:xfrm>
                      <a:custGeom>
                        <a:avLst/>
                        <a:gdLst/>
                        <a:ahLst/>
                        <a:cxnLst>
                          <a:cxn ang="0">
                            <a:pos x="1" y="1"/>
                          </a:cxn>
                          <a:cxn ang="0">
                            <a:pos x="0" y="1"/>
                          </a:cxn>
                          <a:cxn ang="0">
                            <a:pos x="1" y="1"/>
                          </a:cxn>
                          <a:cxn ang="0">
                            <a:pos x="1" y="1"/>
                          </a:cxn>
                          <a:cxn ang="0">
                            <a:pos x="1" y="0"/>
                          </a:cxn>
                          <a:cxn ang="0">
                            <a:pos x="1" y="1"/>
                          </a:cxn>
                          <a:cxn ang="0">
                            <a:pos x="1" y="1"/>
                          </a:cxn>
                          <a:cxn ang="0">
                            <a:pos x="1" y="1"/>
                          </a:cxn>
                        </a:cxnLst>
                        <a:pathLst>
                          <a:path w="791" h="262">
                            <a:moveTo>
                              <a:pt x="791" y="158"/>
                            </a:moveTo>
                            <a:lnTo>
                              <a:pt x="0" y="262"/>
                            </a:lnTo>
                            <a:lnTo>
                              <a:pt x="127" y="81"/>
                            </a:lnTo>
                            <a:lnTo>
                              <a:pt x="118" y="23"/>
                            </a:lnTo>
                            <a:lnTo>
                              <a:pt x="257" y="0"/>
                            </a:lnTo>
                            <a:lnTo>
                              <a:pt x="456" y="40"/>
                            </a:lnTo>
                            <a:lnTo>
                              <a:pt x="634" y="13"/>
                            </a:lnTo>
                            <a:lnTo>
                              <a:pt x="791" y="158"/>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817" name="Freeform 344"/>
                      <p:cNvSpPr/>
                      <p:nvPr/>
                    </p:nvSpPr>
                    <p:spPr>
                      <a:xfrm>
                        <a:off x="2996" y="2002"/>
                        <a:ext cx="395" cy="276"/>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Lst>
                        <a:pathLst>
                          <a:path w="789" h="552">
                            <a:moveTo>
                              <a:pt x="734" y="523"/>
                            </a:moveTo>
                            <a:lnTo>
                              <a:pt x="706" y="380"/>
                            </a:lnTo>
                            <a:lnTo>
                              <a:pt x="756" y="311"/>
                            </a:lnTo>
                            <a:lnTo>
                              <a:pt x="750" y="276"/>
                            </a:lnTo>
                            <a:lnTo>
                              <a:pt x="716" y="282"/>
                            </a:lnTo>
                            <a:lnTo>
                              <a:pt x="689" y="262"/>
                            </a:lnTo>
                            <a:lnTo>
                              <a:pt x="660" y="237"/>
                            </a:lnTo>
                            <a:lnTo>
                              <a:pt x="675" y="222"/>
                            </a:lnTo>
                            <a:lnTo>
                              <a:pt x="659" y="141"/>
                            </a:lnTo>
                            <a:lnTo>
                              <a:pt x="675" y="93"/>
                            </a:lnTo>
                            <a:lnTo>
                              <a:pt x="722" y="85"/>
                            </a:lnTo>
                            <a:lnTo>
                              <a:pt x="726" y="120"/>
                            </a:lnTo>
                            <a:lnTo>
                              <a:pt x="761" y="117"/>
                            </a:lnTo>
                            <a:lnTo>
                              <a:pt x="789" y="61"/>
                            </a:lnTo>
                            <a:lnTo>
                              <a:pt x="709" y="0"/>
                            </a:lnTo>
                            <a:lnTo>
                              <a:pt x="600" y="19"/>
                            </a:lnTo>
                            <a:lnTo>
                              <a:pt x="550" y="63"/>
                            </a:lnTo>
                            <a:lnTo>
                              <a:pt x="445" y="80"/>
                            </a:lnTo>
                            <a:lnTo>
                              <a:pt x="447" y="105"/>
                            </a:lnTo>
                            <a:lnTo>
                              <a:pt x="0" y="176"/>
                            </a:lnTo>
                            <a:lnTo>
                              <a:pt x="5" y="212"/>
                            </a:lnTo>
                            <a:lnTo>
                              <a:pt x="53" y="204"/>
                            </a:lnTo>
                            <a:lnTo>
                              <a:pt x="70" y="321"/>
                            </a:lnTo>
                            <a:lnTo>
                              <a:pt x="186" y="427"/>
                            </a:lnTo>
                            <a:lnTo>
                              <a:pt x="220" y="532"/>
                            </a:lnTo>
                            <a:lnTo>
                              <a:pt x="358" y="512"/>
                            </a:lnTo>
                            <a:lnTo>
                              <a:pt x="560" y="552"/>
                            </a:lnTo>
                            <a:lnTo>
                              <a:pt x="734" y="523"/>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18" name="Freeform 345"/>
                      <p:cNvSpPr/>
                      <p:nvPr/>
                    </p:nvSpPr>
                    <p:spPr>
                      <a:xfrm>
                        <a:off x="3400" y="1773"/>
                        <a:ext cx="148" cy="161"/>
                      </a:xfrm>
                      <a:custGeom>
                        <a:avLst/>
                        <a:gdLst/>
                        <a:ahLst/>
                        <a:cxnLst>
                          <a:cxn ang="0">
                            <a:pos x="1" y="1"/>
                          </a:cxn>
                          <a:cxn ang="0">
                            <a:pos x="1" y="1"/>
                          </a:cxn>
                          <a:cxn ang="0">
                            <a:pos x="1" y="0"/>
                          </a:cxn>
                          <a:cxn ang="0">
                            <a:pos x="0" y="1"/>
                          </a:cxn>
                          <a:cxn ang="0">
                            <a:pos x="1" y="1"/>
                          </a:cxn>
                        </a:cxnLst>
                        <a:pathLst>
                          <a:path w="296" h="320">
                            <a:moveTo>
                              <a:pt x="63" y="320"/>
                            </a:moveTo>
                            <a:lnTo>
                              <a:pt x="296" y="120"/>
                            </a:lnTo>
                            <a:lnTo>
                              <a:pt x="279" y="0"/>
                            </a:lnTo>
                            <a:lnTo>
                              <a:pt x="0" y="261"/>
                            </a:lnTo>
                            <a:lnTo>
                              <a:pt x="63" y="32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19" name="Freeform 346"/>
                      <p:cNvSpPr/>
                      <p:nvPr/>
                    </p:nvSpPr>
                    <p:spPr>
                      <a:xfrm>
                        <a:off x="3444" y="1764"/>
                        <a:ext cx="76" cy="57"/>
                      </a:xfrm>
                      <a:custGeom>
                        <a:avLst/>
                        <a:gdLst/>
                        <a:ahLst/>
                        <a:cxnLst>
                          <a:cxn ang="0">
                            <a:pos x="1" y="0"/>
                          </a:cxn>
                          <a:cxn ang="0">
                            <a:pos x="1" y="0"/>
                          </a:cxn>
                          <a:cxn ang="0">
                            <a:pos x="0" y="0"/>
                          </a:cxn>
                          <a:cxn ang="0">
                            <a:pos x="1" y="0"/>
                          </a:cxn>
                          <a:cxn ang="0">
                            <a:pos x="1" y="0"/>
                          </a:cxn>
                        </a:cxnLst>
                        <a:pathLst>
                          <a:path w="151" h="115">
                            <a:moveTo>
                              <a:pt x="151" y="54"/>
                            </a:moveTo>
                            <a:lnTo>
                              <a:pt x="88" y="115"/>
                            </a:lnTo>
                            <a:lnTo>
                              <a:pt x="0" y="20"/>
                            </a:lnTo>
                            <a:lnTo>
                              <a:pt x="101" y="0"/>
                            </a:lnTo>
                            <a:lnTo>
                              <a:pt x="151" y="5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20" name="Freeform 347"/>
                      <p:cNvSpPr/>
                      <p:nvPr/>
                    </p:nvSpPr>
                    <p:spPr>
                      <a:xfrm>
                        <a:off x="3314" y="1790"/>
                        <a:ext cx="142" cy="181"/>
                      </a:xfrm>
                      <a:custGeom>
                        <a:avLst/>
                        <a:gdLst/>
                        <a:ahLst/>
                        <a:cxnLst>
                          <a:cxn ang="0">
                            <a:pos x="0" y="1"/>
                          </a:cxn>
                          <a:cxn ang="0">
                            <a:pos x="0" y="1"/>
                          </a:cxn>
                          <a:cxn ang="0">
                            <a:pos x="0" y="0"/>
                          </a:cxn>
                          <a:cxn ang="0">
                            <a:pos x="0" y="1"/>
                          </a:cxn>
                          <a:cxn ang="0">
                            <a:pos x="0" y="1"/>
                          </a:cxn>
                          <a:cxn ang="0">
                            <a:pos x="0" y="1"/>
                          </a:cxn>
                          <a:cxn ang="0">
                            <a:pos x="0" y="1"/>
                          </a:cxn>
                        </a:cxnLst>
                        <a:pathLst>
                          <a:path w="285" h="362">
                            <a:moveTo>
                              <a:pt x="285" y="330"/>
                            </a:moveTo>
                            <a:lnTo>
                              <a:pt x="140" y="208"/>
                            </a:lnTo>
                            <a:lnTo>
                              <a:pt x="51" y="0"/>
                            </a:lnTo>
                            <a:lnTo>
                              <a:pt x="0" y="6"/>
                            </a:lnTo>
                            <a:lnTo>
                              <a:pt x="91" y="239"/>
                            </a:lnTo>
                            <a:lnTo>
                              <a:pt x="229" y="362"/>
                            </a:lnTo>
                            <a:lnTo>
                              <a:pt x="285" y="33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21" name="Freeform 348"/>
                      <p:cNvSpPr/>
                      <p:nvPr/>
                    </p:nvSpPr>
                    <p:spPr>
                      <a:xfrm>
                        <a:off x="2900" y="1857"/>
                        <a:ext cx="111" cy="140"/>
                      </a:xfrm>
                      <a:custGeom>
                        <a:avLst/>
                        <a:gdLst/>
                        <a:ahLst/>
                        <a:cxnLst>
                          <a:cxn ang="0">
                            <a:pos x="0" y="1"/>
                          </a:cxn>
                          <a:cxn ang="0">
                            <a:pos x="0" y="1"/>
                          </a:cxn>
                          <a:cxn ang="0">
                            <a:pos x="0" y="1"/>
                          </a:cxn>
                          <a:cxn ang="0">
                            <a:pos x="0" y="1"/>
                          </a:cxn>
                          <a:cxn ang="0">
                            <a:pos x="0" y="0"/>
                          </a:cxn>
                          <a:cxn ang="0">
                            <a:pos x="0" y="1"/>
                          </a:cxn>
                          <a:cxn ang="0">
                            <a:pos x="0" y="1"/>
                          </a:cxn>
                        </a:cxnLst>
                        <a:pathLst>
                          <a:path w="223" h="280">
                            <a:moveTo>
                              <a:pt x="223" y="241"/>
                            </a:moveTo>
                            <a:lnTo>
                              <a:pt x="193" y="280"/>
                            </a:lnTo>
                            <a:lnTo>
                              <a:pt x="20" y="140"/>
                            </a:lnTo>
                            <a:lnTo>
                              <a:pt x="0" y="10"/>
                            </a:lnTo>
                            <a:lnTo>
                              <a:pt x="43" y="0"/>
                            </a:lnTo>
                            <a:lnTo>
                              <a:pt x="63" y="115"/>
                            </a:lnTo>
                            <a:lnTo>
                              <a:pt x="223" y="241"/>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22" name="Freeform 349"/>
                      <p:cNvSpPr/>
                      <p:nvPr/>
                    </p:nvSpPr>
                    <p:spPr>
                      <a:xfrm>
                        <a:off x="2953" y="1847"/>
                        <a:ext cx="84" cy="106"/>
                      </a:xfrm>
                      <a:custGeom>
                        <a:avLst/>
                        <a:gdLst/>
                        <a:ahLst/>
                        <a:cxnLst>
                          <a:cxn ang="0">
                            <a:pos x="1" y="1"/>
                          </a:cxn>
                          <a:cxn ang="0">
                            <a:pos x="1" y="1"/>
                          </a:cxn>
                          <a:cxn ang="0">
                            <a:pos x="0" y="1"/>
                          </a:cxn>
                          <a:cxn ang="0">
                            <a:pos x="1" y="0"/>
                          </a:cxn>
                          <a:cxn ang="0">
                            <a:pos x="1" y="1"/>
                          </a:cxn>
                          <a:cxn ang="0">
                            <a:pos x="1" y="1"/>
                          </a:cxn>
                          <a:cxn ang="0">
                            <a:pos x="1" y="1"/>
                          </a:cxn>
                        </a:cxnLst>
                        <a:pathLst>
                          <a:path w="166" h="212">
                            <a:moveTo>
                              <a:pt x="142" y="212"/>
                            </a:moveTo>
                            <a:lnTo>
                              <a:pt x="17" y="112"/>
                            </a:lnTo>
                            <a:lnTo>
                              <a:pt x="0" y="11"/>
                            </a:lnTo>
                            <a:lnTo>
                              <a:pt x="50" y="0"/>
                            </a:lnTo>
                            <a:lnTo>
                              <a:pt x="70" y="102"/>
                            </a:lnTo>
                            <a:lnTo>
                              <a:pt x="166" y="177"/>
                            </a:lnTo>
                            <a:lnTo>
                              <a:pt x="142" y="21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23" name="Freeform 350"/>
                      <p:cNvSpPr/>
                      <p:nvPr/>
                    </p:nvSpPr>
                    <p:spPr>
                      <a:xfrm>
                        <a:off x="3133" y="1802"/>
                        <a:ext cx="133" cy="110"/>
                      </a:xfrm>
                      <a:custGeom>
                        <a:avLst/>
                        <a:gdLst/>
                        <a:ahLst/>
                        <a:cxnLst>
                          <a:cxn ang="0">
                            <a:pos x="1" y="0"/>
                          </a:cxn>
                          <a:cxn ang="0">
                            <a:pos x="1" y="1"/>
                          </a:cxn>
                          <a:cxn ang="0">
                            <a:pos x="1" y="1"/>
                          </a:cxn>
                          <a:cxn ang="0">
                            <a:pos x="0" y="1"/>
                          </a:cxn>
                          <a:cxn ang="0">
                            <a:pos x="1" y="1"/>
                          </a:cxn>
                          <a:cxn ang="0">
                            <a:pos x="1" y="1"/>
                          </a:cxn>
                          <a:cxn ang="0">
                            <a:pos x="1" y="0"/>
                          </a:cxn>
                        </a:cxnLst>
                        <a:pathLst>
                          <a:path w="265" h="220">
                            <a:moveTo>
                              <a:pt x="265" y="0"/>
                            </a:moveTo>
                            <a:lnTo>
                              <a:pt x="250" y="121"/>
                            </a:lnTo>
                            <a:lnTo>
                              <a:pt x="195" y="191"/>
                            </a:lnTo>
                            <a:lnTo>
                              <a:pt x="0" y="220"/>
                            </a:lnTo>
                            <a:lnTo>
                              <a:pt x="22" y="86"/>
                            </a:lnTo>
                            <a:lnTo>
                              <a:pt x="21" y="40"/>
                            </a:lnTo>
                            <a:lnTo>
                              <a:pt x="265"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24" name="Freeform 351"/>
                      <p:cNvSpPr/>
                      <p:nvPr/>
                    </p:nvSpPr>
                    <p:spPr>
                      <a:xfrm>
                        <a:off x="3093" y="1806"/>
                        <a:ext cx="186" cy="13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373" h="275">
                            <a:moveTo>
                              <a:pt x="352" y="0"/>
                            </a:moveTo>
                            <a:lnTo>
                              <a:pt x="373" y="138"/>
                            </a:lnTo>
                            <a:lnTo>
                              <a:pt x="308" y="223"/>
                            </a:lnTo>
                            <a:lnTo>
                              <a:pt x="0" y="275"/>
                            </a:lnTo>
                            <a:lnTo>
                              <a:pt x="42" y="152"/>
                            </a:lnTo>
                            <a:lnTo>
                              <a:pt x="54" y="41"/>
                            </a:lnTo>
                            <a:lnTo>
                              <a:pt x="102" y="34"/>
                            </a:lnTo>
                            <a:lnTo>
                              <a:pt x="101" y="79"/>
                            </a:lnTo>
                            <a:lnTo>
                              <a:pt x="81" y="213"/>
                            </a:lnTo>
                            <a:lnTo>
                              <a:pt x="279" y="182"/>
                            </a:lnTo>
                            <a:lnTo>
                              <a:pt x="339" y="112"/>
                            </a:lnTo>
                            <a:lnTo>
                              <a:pt x="352" y="0"/>
                            </a:lnTo>
                            <a:close/>
                          </a:path>
                        </a:pathLst>
                      </a:custGeom>
                      <a:solidFill>
                        <a:srgbClr val="FAFD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25" name="Freeform 352"/>
                      <p:cNvSpPr/>
                      <p:nvPr/>
                    </p:nvSpPr>
                    <p:spPr>
                      <a:xfrm>
                        <a:off x="3035" y="1800"/>
                        <a:ext cx="250" cy="190"/>
                      </a:xfrm>
                      <a:custGeom>
                        <a:avLst/>
                        <a:gdLst/>
                        <a:ahLst/>
                        <a:cxnLst>
                          <a:cxn ang="0">
                            <a:pos x="0" y="1"/>
                          </a:cxn>
                          <a:cxn ang="0">
                            <a:pos x="0" y="1"/>
                          </a:cxn>
                          <a:cxn ang="0">
                            <a:pos x="0" y="1"/>
                          </a:cxn>
                          <a:cxn ang="0">
                            <a:pos x="0" y="1"/>
                          </a:cxn>
                          <a:cxn ang="0">
                            <a:pos x="0" y="1"/>
                          </a:cxn>
                          <a:cxn ang="0">
                            <a:pos x="0" y="0"/>
                          </a:cxn>
                          <a:cxn ang="0">
                            <a:pos x="0" y="1"/>
                          </a:cxn>
                          <a:cxn ang="0">
                            <a:pos x="0" y="1"/>
                          </a:cxn>
                          <a:cxn ang="0">
                            <a:pos x="0" y="1"/>
                          </a:cxn>
                          <a:cxn ang="0">
                            <a:pos x="0" y="1"/>
                          </a:cxn>
                          <a:cxn ang="0">
                            <a:pos x="0" y="1"/>
                          </a:cxn>
                          <a:cxn ang="0">
                            <a:pos x="0" y="1"/>
                          </a:cxn>
                        </a:cxnLst>
                        <a:pathLst>
                          <a:path w="501" h="378">
                            <a:moveTo>
                              <a:pt x="103" y="63"/>
                            </a:moveTo>
                            <a:lnTo>
                              <a:pt x="74" y="246"/>
                            </a:lnTo>
                            <a:lnTo>
                              <a:pt x="0" y="378"/>
                            </a:lnTo>
                            <a:lnTo>
                              <a:pt x="389" y="315"/>
                            </a:lnTo>
                            <a:lnTo>
                              <a:pt x="501" y="201"/>
                            </a:lnTo>
                            <a:lnTo>
                              <a:pt x="471" y="0"/>
                            </a:lnTo>
                            <a:lnTo>
                              <a:pt x="494" y="154"/>
                            </a:lnTo>
                            <a:lnTo>
                              <a:pt x="422" y="235"/>
                            </a:lnTo>
                            <a:lnTo>
                              <a:pt x="118" y="284"/>
                            </a:lnTo>
                            <a:lnTo>
                              <a:pt x="159" y="157"/>
                            </a:lnTo>
                            <a:lnTo>
                              <a:pt x="170" y="51"/>
                            </a:lnTo>
                            <a:lnTo>
                              <a:pt x="103" y="6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26" name="Freeform 353"/>
                      <p:cNvSpPr/>
                      <p:nvPr/>
                    </p:nvSpPr>
                    <p:spPr>
                      <a:xfrm>
                        <a:off x="2986" y="1831"/>
                        <a:ext cx="303" cy="190"/>
                      </a:xfrm>
                      <a:custGeom>
                        <a:avLst/>
                        <a:gdLst/>
                        <a:ahLst/>
                        <a:cxnLst>
                          <a:cxn ang="0">
                            <a:pos x="1" y="1"/>
                          </a:cxn>
                          <a:cxn ang="0">
                            <a:pos x="1" y="1"/>
                          </a:cxn>
                          <a:cxn ang="0">
                            <a:pos x="1" y="1"/>
                          </a:cxn>
                          <a:cxn ang="0">
                            <a:pos x="0" y="1"/>
                          </a:cxn>
                          <a:cxn ang="0">
                            <a:pos x="1" y="1"/>
                          </a:cxn>
                          <a:cxn ang="0">
                            <a:pos x="1" y="1"/>
                          </a:cxn>
                          <a:cxn ang="0">
                            <a:pos x="1" y="0"/>
                          </a:cxn>
                          <a:cxn ang="0">
                            <a:pos x="1" y="1"/>
                          </a:cxn>
                          <a:cxn ang="0">
                            <a:pos x="1" y="1"/>
                          </a:cxn>
                          <a:cxn ang="0">
                            <a:pos x="1" y="1"/>
                          </a:cxn>
                          <a:cxn ang="0">
                            <a:pos x="1" y="1"/>
                          </a:cxn>
                        </a:cxnLst>
                        <a:pathLst>
                          <a:path w="606" h="380">
                            <a:moveTo>
                              <a:pt x="600" y="138"/>
                            </a:moveTo>
                            <a:lnTo>
                              <a:pt x="606" y="176"/>
                            </a:lnTo>
                            <a:lnTo>
                              <a:pt x="481" y="305"/>
                            </a:lnTo>
                            <a:lnTo>
                              <a:pt x="0" y="380"/>
                            </a:lnTo>
                            <a:lnTo>
                              <a:pt x="112" y="190"/>
                            </a:lnTo>
                            <a:lnTo>
                              <a:pt x="139" y="6"/>
                            </a:lnTo>
                            <a:lnTo>
                              <a:pt x="198" y="0"/>
                            </a:lnTo>
                            <a:lnTo>
                              <a:pt x="171" y="182"/>
                            </a:lnTo>
                            <a:lnTo>
                              <a:pt x="94" y="317"/>
                            </a:lnTo>
                            <a:lnTo>
                              <a:pt x="485" y="254"/>
                            </a:lnTo>
                            <a:lnTo>
                              <a:pt x="600" y="138"/>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27" name="Freeform 354"/>
                      <p:cNvSpPr/>
                      <p:nvPr/>
                    </p:nvSpPr>
                    <p:spPr>
                      <a:xfrm>
                        <a:off x="3140" y="1995"/>
                        <a:ext cx="78" cy="72"/>
                      </a:xfrm>
                      <a:custGeom>
                        <a:avLst/>
                        <a:gdLst/>
                        <a:ahLst/>
                        <a:cxnLst>
                          <a:cxn ang="0">
                            <a:pos x="1" y="0"/>
                          </a:cxn>
                          <a:cxn ang="0">
                            <a:pos x="1" y="0"/>
                          </a:cxn>
                          <a:cxn ang="0">
                            <a:pos x="1" y="0"/>
                          </a:cxn>
                          <a:cxn ang="0">
                            <a:pos x="0" y="0"/>
                          </a:cxn>
                          <a:cxn ang="0">
                            <a:pos x="1" y="0"/>
                          </a:cxn>
                          <a:cxn ang="0">
                            <a:pos x="1" y="0"/>
                          </a:cxn>
                          <a:cxn ang="0">
                            <a:pos x="1" y="0"/>
                          </a:cxn>
                        </a:cxnLst>
                        <a:pathLst>
                          <a:path w="155" h="145">
                            <a:moveTo>
                              <a:pt x="155" y="133"/>
                            </a:moveTo>
                            <a:lnTo>
                              <a:pt x="143" y="60"/>
                            </a:lnTo>
                            <a:lnTo>
                              <a:pt x="11" y="81"/>
                            </a:lnTo>
                            <a:lnTo>
                              <a:pt x="0" y="11"/>
                            </a:lnTo>
                            <a:lnTo>
                              <a:pt x="64" y="0"/>
                            </a:lnTo>
                            <a:lnTo>
                              <a:pt x="85" y="145"/>
                            </a:lnTo>
                            <a:lnTo>
                              <a:pt x="155" y="13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28" name="Freeform 355"/>
                      <p:cNvSpPr/>
                      <p:nvPr/>
                    </p:nvSpPr>
                    <p:spPr>
                      <a:xfrm>
                        <a:off x="3106" y="2001"/>
                        <a:ext cx="77" cy="71"/>
                      </a:xfrm>
                      <a:custGeom>
                        <a:avLst/>
                        <a:gdLst/>
                        <a:ahLst/>
                        <a:cxnLst>
                          <a:cxn ang="0">
                            <a:pos x="0" y="1"/>
                          </a:cxn>
                          <a:cxn ang="0">
                            <a:pos x="0" y="1"/>
                          </a:cxn>
                          <a:cxn ang="0">
                            <a:pos x="0" y="1"/>
                          </a:cxn>
                          <a:cxn ang="0">
                            <a:pos x="0" y="1"/>
                          </a:cxn>
                          <a:cxn ang="0">
                            <a:pos x="0" y="0"/>
                          </a:cxn>
                          <a:cxn ang="0">
                            <a:pos x="0" y="1"/>
                          </a:cxn>
                          <a:cxn ang="0">
                            <a:pos x="0" y="1"/>
                          </a:cxn>
                        </a:cxnLst>
                        <a:pathLst>
                          <a:path w="155" h="142">
                            <a:moveTo>
                              <a:pt x="155" y="131"/>
                            </a:moveTo>
                            <a:lnTo>
                              <a:pt x="144" y="59"/>
                            </a:lnTo>
                            <a:lnTo>
                              <a:pt x="9" y="80"/>
                            </a:lnTo>
                            <a:lnTo>
                              <a:pt x="0" y="9"/>
                            </a:lnTo>
                            <a:lnTo>
                              <a:pt x="64" y="0"/>
                            </a:lnTo>
                            <a:lnTo>
                              <a:pt x="86" y="142"/>
                            </a:lnTo>
                            <a:lnTo>
                              <a:pt x="155" y="131"/>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29" name="Freeform 356"/>
                      <p:cNvSpPr/>
                      <p:nvPr/>
                    </p:nvSpPr>
                    <p:spPr>
                      <a:xfrm>
                        <a:off x="3072" y="2006"/>
                        <a:ext cx="77" cy="72"/>
                      </a:xfrm>
                      <a:custGeom>
                        <a:avLst/>
                        <a:gdLst/>
                        <a:ahLst/>
                        <a:cxnLst>
                          <a:cxn ang="0">
                            <a:pos x="0" y="0"/>
                          </a:cxn>
                          <a:cxn ang="0">
                            <a:pos x="0" y="0"/>
                          </a:cxn>
                          <a:cxn ang="0">
                            <a:pos x="0" y="0"/>
                          </a:cxn>
                          <a:cxn ang="0">
                            <a:pos x="0" y="0"/>
                          </a:cxn>
                          <a:cxn ang="0">
                            <a:pos x="0" y="0"/>
                          </a:cxn>
                          <a:cxn ang="0">
                            <a:pos x="0" y="0"/>
                          </a:cxn>
                          <a:cxn ang="0">
                            <a:pos x="0" y="0"/>
                          </a:cxn>
                        </a:cxnLst>
                        <a:pathLst>
                          <a:path w="155" h="145">
                            <a:moveTo>
                              <a:pt x="155" y="134"/>
                            </a:moveTo>
                            <a:lnTo>
                              <a:pt x="144" y="60"/>
                            </a:lnTo>
                            <a:lnTo>
                              <a:pt x="8" y="82"/>
                            </a:lnTo>
                            <a:lnTo>
                              <a:pt x="0" y="11"/>
                            </a:lnTo>
                            <a:lnTo>
                              <a:pt x="65" y="0"/>
                            </a:lnTo>
                            <a:lnTo>
                              <a:pt x="87" y="145"/>
                            </a:lnTo>
                            <a:lnTo>
                              <a:pt x="155" y="13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30" name="Freeform 357"/>
                      <p:cNvSpPr/>
                      <p:nvPr/>
                    </p:nvSpPr>
                    <p:spPr>
                      <a:xfrm>
                        <a:off x="3036" y="2012"/>
                        <a:ext cx="78" cy="73"/>
                      </a:xfrm>
                      <a:custGeom>
                        <a:avLst/>
                        <a:gdLst/>
                        <a:ahLst/>
                        <a:cxnLst>
                          <a:cxn ang="0">
                            <a:pos x="1" y="0"/>
                          </a:cxn>
                          <a:cxn ang="0">
                            <a:pos x="1" y="0"/>
                          </a:cxn>
                          <a:cxn ang="0">
                            <a:pos x="1" y="0"/>
                          </a:cxn>
                          <a:cxn ang="0">
                            <a:pos x="0" y="0"/>
                          </a:cxn>
                          <a:cxn ang="0">
                            <a:pos x="1" y="0"/>
                          </a:cxn>
                          <a:cxn ang="0">
                            <a:pos x="1" y="0"/>
                          </a:cxn>
                          <a:cxn ang="0">
                            <a:pos x="1" y="0"/>
                          </a:cxn>
                        </a:cxnLst>
                        <a:pathLst>
                          <a:path w="156" h="147">
                            <a:moveTo>
                              <a:pt x="156" y="133"/>
                            </a:moveTo>
                            <a:lnTo>
                              <a:pt x="145" y="60"/>
                            </a:lnTo>
                            <a:lnTo>
                              <a:pt x="10" y="81"/>
                            </a:lnTo>
                            <a:lnTo>
                              <a:pt x="0" y="11"/>
                            </a:lnTo>
                            <a:lnTo>
                              <a:pt x="65" y="0"/>
                            </a:lnTo>
                            <a:lnTo>
                              <a:pt x="88" y="147"/>
                            </a:lnTo>
                            <a:lnTo>
                              <a:pt x="156" y="133"/>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31" name="Freeform 358"/>
                      <p:cNvSpPr/>
                      <p:nvPr/>
                    </p:nvSpPr>
                    <p:spPr>
                      <a:xfrm>
                        <a:off x="3000" y="2017"/>
                        <a:ext cx="79" cy="72"/>
                      </a:xfrm>
                      <a:custGeom>
                        <a:avLst/>
                        <a:gdLst/>
                        <a:ahLst/>
                        <a:cxnLst>
                          <a:cxn ang="0">
                            <a:pos x="1" y="1"/>
                          </a:cxn>
                          <a:cxn ang="0">
                            <a:pos x="1" y="1"/>
                          </a:cxn>
                          <a:cxn ang="0">
                            <a:pos x="1" y="1"/>
                          </a:cxn>
                          <a:cxn ang="0">
                            <a:pos x="0" y="1"/>
                          </a:cxn>
                          <a:cxn ang="0">
                            <a:pos x="1" y="0"/>
                          </a:cxn>
                          <a:cxn ang="0">
                            <a:pos x="1" y="1"/>
                          </a:cxn>
                          <a:cxn ang="0">
                            <a:pos x="1" y="1"/>
                          </a:cxn>
                        </a:cxnLst>
                        <a:pathLst>
                          <a:path w="156" h="144">
                            <a:moveTo>
                              <a:pt x="156" y="135"/>
                            </a:moveTo>
                            <a:lnTo>
                              <a:pt x="143" y="60"/>
                            </a:lnTo>
                            <a:lnTo>
                              <a:pt x="11" y="80"/>
                            </a:lnTo>
                            <a:lnTo>
                              <a:pt x="0" y="11"/>
                            </a:lnTo>
                            <a:lnTo>
                              <a:pt x="63" y="0"/>
                            </a:lnTo>
                            <a:lnTo>
                              <a:pt x="85" y="144"/>
                            </a:lnTo>
                            <a:lnTo>
                              <a:pt x="156" y="135"/>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32" name="Freeform 359"/>
                      <p:cNvSpPr/>
                      <p:nvPr/>
                    </p:nvSpPr>
                    <p:spPr>
                      <a:xfrm>
                        <a:off x="2968" y="2022"/>
                        <a:ext cx="78" cy="72"/>
                      </a:xfrm>
                      <a:custGeom>
                        <a:avLst/>
                        <a:gdLst/>
                        <a:ahLst/>
                        <a:cxnLst>
                          <a:cxn ang="0">
                            <a:pos x="1" y="1"/>
                          </a:cxn>
                          <a:cxn ang="0">
                            <a:pos x="1" y="1"/>
                          </a:cxn>
                          <a:cxn ang="0">
                            <a:pos x="1" y="1"/>
                          </a:cxn>
                          <a:cxn ang="0">
                            <a:pos x="0" y="1"/>
                          </a:cxn>
                          <a:cxn ang="0">
                            <a:pos x="1" y="0"/>
                          </a:cxn>
                          <a:cxn ang="0">
                            <a:pos x="1" y="1"/>
                          </a:cxn>
                          <a:cxn ang="0">
                            <a:pos x="1" y="1"/>
                          </a:cxn>
                        </a:cxnLst>
                        <a:pathLst>
                          <a:path w="156" h="144">
                            <a:moveTo>
                              <a:pt x="156" y="134"/>
                            </a:moveTo>
                            <a:lnTo>
                              <a:pt x="145" y="60"/>
                            </a:lnTo>
                            <a:lnTo>
                              <a:pt x="11" y="81"/>
                            </a:lnTo>
                            <a:lnTo>
                              <a:pt x="0" y="10"/>
                            </a:lnTo>
                            <a:lnTo>
                              <a:pt x="64" y="0"/>
                            </a:lnTo>
                            <a:lnTo>
                              <a:pt x="85" y="144"/>
                            </a:lnTo>
                            <a:lnTo>
                              <a:pt x="156" y="134"/>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33" name="Freeform 360"/>
                      <p:cNvSpPr/>
                      <p:nvPr/>
                    </p:nvSpPr>
                    <p:spPr>
                      <a:xfrm>
                        <a:off x="2935" y="2028"/>
                        <a:ext cx="78" cy="72"/>
                      </a:xfrm>
                      <a:custGeom>
                        <a:avLst/>
                        <a:gdLst/>
                        <a:ahLst/>
                        <a:cxnLst>
                          <a:cxn ang="0">
                            <a:pos x="0" y="0"/>
                          </a:cxn>
                          <a:cxn ang="0">
                            <a:pos x="0" y="0"/>
                          </a:cxn>
                          <a:cxn ang="0">
                            <a:pos x="0" y="0"/>
                          </a:cxn>
                          <a:cxn ang="0">
                            <a:pos x="0" y="0"/>
                          </a:cxn>
                          <a:cxn ang="0">
                            <a:pos x="0" y="0"/>
                          </a:cxn>
                          <a:cxn ang="0">
                            <a:pos x="0" y="0"/>
                          </a:cxn>
                          <a:cxn ang="0">
                            <a:pos x="0" y="0"/>
                          </a:cxn>
                        </a:cxnLst>
                        <a:pathLst>
                          <a:path w="157" h="145">
                            <a:moveTo>
                              <a:pt x="157" y="133"/>
                            </a:moveTo>
                            <a:lnTo>
                              <a:pt x="146" y="60"/>
                            </a:lnTo>
                            <a:lnTo>
                              <a:pt x="11" y="81"/>
                            </a:lnTo>
                            <a:lnTo>
                              <a:pt x="0" y="11"/>
                            </a:lnTo>
                            <a:lnTo>
                              <a:pt x="66" y="0"/>
                            </a:lnTo>
                            <a:lnTo>
                              <a:pt x="86" y="145"/>
                            </a:lnTo>
                            <a:lnTo>
                              <a:pt x="157" y="13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34" name="Freeform 361"/>
                      <p:cNvSpPr/>
                      <p:nvPr/>
                    </p:nvSpPr>
                    <p:spPr>
                      <a:xfrm>
                        <a:off x="3268" y="1795"/>
                        <a:ext cx="136" cy="215"/>
                      </a:xfrm>
                      <a:custGeom>
                        <a:avLst/>
                        <a:gdLst/>
                        <a:ahLst/>
                        <a:cxnLst>
                          <a:cxn ang="0">
                            <a:pos x="1" y="1"/>
                          </a:cxn>
                          <a:cxn ang="0">
                            <a:pos x="1" y="1"/>
                          </a:cxn>
                          <a:cxn ang="0">
                            <a:pos x="1" y="0"/>
                          </a:cxn>
                          <a:cxn ang="0">
                            <a:pos x="0" y="1"/>
                          </a:cxn>
                          <a:cxn ang="0">
                            <a:pos x="1" y="1"/>
                          </a:cxn>
                          <a:cxn ang="0">
                            <a:pos x="1" y="1"/>
                          </a:cxn>
                          <a:cxn ang="0">
                            <a:pos x="1" y="1"/>
                          </a:cxn>
                        </a:cxnLst>
                        <a:pathLst>
                          <a:path w="271" h="430">
                            <a:moveTo>
                              <a:pt x="271" y="387"/>
                            </a:moveTo>
                            <a:lnTo>
                              <a:pt x="132" y="262"/>
                            </a:lnTo>
                            <a:lnTo>
                              <a:pt x="48" y="0"/>
                            </a:lnTo>
                            <a:lnTo>
                              <a:pt x="0" y="12"/>
                            </a:lnTo>
                            <a:lnTo>
                              <a:pt x="55" y="281"/>
                            </a:lnTo>
                            <a:lnTo>
                              <a:pt x="194" y="430"/>
                            </a:lnTo>
                            <a:lnTo>
                              <a:pt x="271" y="387"/>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35" name="Freeform 362"/>
                      <p:cNvSpPr/>
                      <p:nvPr/>
                    </p:nvSpPr>
                    <p:spPr>
                      <a:xfrm>
                        <a:off x="3112" y="2275"/>
                        <a:ext cx="282" cy="34"/>
                      </a:xfrm>
                      <a:custGeom>
                        <a:avLst/>
                        <a:gdLst/>
                        <a:ahLst/>
                        <a:cxnLst>
                          <a:cxn ang="0">
                            <a:pos x="1" y="1"/>
                          </a:cxn>
                          <a:cxn ang="0">
                            <a:pos x="1" y="1"/>
                          </a:cxn>
                          <a:cxn ang="0">
                            <a:pos x="1" y="1"/>
                          </a:cxn>
                          <a:cxn ang="0">
                            <a:pos x="1" y="1"/>
                          </a:cxn>
                          <a:cxn ang="0">
                            <a:pos x="0" y="1"/>
                          </a:cxn>
                          <a:cxn ang="0">
                            <a:pos x="1" y="0"/>
                          </a:cxn>
                          <a:cxn ang="0">
                            <a:pos x="1" y="1"/>
                          </a:cxn>
                          <a:cxn ang="0">
                            <a:pos x="1" y="1"/>
                          </a:cxn>
                          <a:cxn ang="0">
                            <a:pos x="1" y="1"/>
                          </a:cxn>
                        </a:cxnLst>
                        <a:pathLst>
                          <a:path w="564" h="68">
                            <a:moveTo>
                              <a:pt x="564" y="33"/>
                            </a:moveTo>
                            <a:lnTo>
                              <a:pt x="315" y="68"/>
                            </a:lnTo>
                            <a:lnTo>
                              <a:pt x="136" y="28"/>
                            </a:lnTo>
                            <a:lnTo>
                              <a:pt x="6" y="49"/>
                            </a:lnTo>
                            <a:lnTo>
                              <a:pt x="0" y="19"/>
                            </a:lnTo>
                            <a:lnTo>
                              <a:pt x="130" y="0"/>
                            </a:lnTo>
                            <a:lnTo>
                              <a:pt x="318" y="41"/>
                            </a:lnTo>
                            <a:lnTo>
                              <a:pt x="536" y="7"/>
                            </a:lnTo>
                            <a:lnTo>
                              <a:pt x="564" y="3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836" name="Freeform 363"/>
                      <p:cNvSpPr/>
                      <p:nvPr/>
                    </p:nvSpPr>
                    <p:spPr>
                      <a:xfrm>
                        <a:off x="3035" y="2089"/>
                        <a:ext cx="98" cy="182"/>
                      </a:xfrm>
                      <a:custGeom>
                        <a:avLst/>
                        <a:gdLst/>
                        <a:ahLst/>
                        <a:cxnLst>
                          <a:cxn ang="0">
                            <a:pos x="0" y="1"/>
                          </a:cxn>
                          <a:cxn ang="0">
                            <a:pos x="0" y="1"/>
                          </a:cxn>
                          <a:cxn ang="0">
                            <a:pos x="0" y="1"/>
                          </a:cxn>
                          <a:cxn ang="0">
                            <a:pos x="0" y="1"/>
                          </a:cxn>
                          <a:cxn ang="0">
                            <a:pos x="0" y="0"/>
                          </a:cxn>
                          <a:cxn ang="0">
                            <a:pos x="0" y="1"/>
                          </a:cxn>
                          <a:cxn ang="0">
                            <a:pos x="0" y="1"/>
                          </a:cxn>
                          <a:cxn ang="0">
                            <a:pos x="0" y="1"/>
                          </a:cxn>
                          <a:cxn ang="0">
                            <a:pos x="0" y="1"/>
                          </a:cxn>
                        </a:cxnLst>
                        <a:pathLst>
                          <a:path w="197" h="363">
                            <a:moveTo>
                              <a:pt x="160" y="363"/>
                            </a:moveTo>
                            <a:lnTo>
                              <a:pt x="140" y="245"/>
                            </a:lnTo>
                            <a:lnTo>
                              <a:pt x="17" y="134"/>
                            </a:lnTo>
                            <a:lnTo>
                              <a:pt x="0" y="13"/>
                            </a:lnTo>
                            <a:lnTo>
                              <a:pt x="33" y="0"/>
                            </a:lnTo>
                            <a:lnTo>
                              <a:pt x="50" y="124"/>
                            </a:lnTo>
                            <a:lnTo>
                              <a:pt x="175" y="239"/>
                            </a:lnTo>
                            <a:lnTo>
                              <a:pt x="197" y="355"/>
                            </a:lnTo>
                            <a:lnTo>
                              <a:pt x="160" y="363"/>
                            </a:lnTo>
                            <a:close/>
                          </a:path>
                        </a:pathLst>
                      </a:custGeom>
                      <a:solidFill>
                        <a:srgbClr val="000000">
                          <a:alpha val="100000"/>
                        </a:srgbClr>
                      </a:solidFill>
                      <a:ln w="9525">
                        <a:noFill/>
                      </a:ln>
                    </p:spPr>
                    <p:txBody>
                      <a:bodyPr/>
                      <a:p>
                        <a:endParaRPr lang="zh-CN" altLang="en-US"/>
                      </a:p>
                    </p:txBody>
                  </p:sp>
                  <p:sp>
                    <p:nvSpPr>
                      <p:cNvPr id="19837" name="Freeform 364"/>
                      <p:cNvSpPr/>
                      <p:nvPr/>
                    </p:nvSpPr>
                    <p:spPr>
                      <a:xfrm>
                        <a:off x="3075" y="2083"/>
                        <a:ext cx="97" cy="182"/>
                      </a:xfrm>
                      <a:custGeom>
                        <a:avLst/>
                        <a:gdLst/>
                        <a:ahLst/>
                        <a:cxnLst>
                          <a:cxn ang="0">
                            <a:pos x="1" y="1"/>
                          </a:cxn>
                          <a:cxn ang="0">
                            <a:pos x="1" y="1"/>
                          </a:cxn>
                          <a:cxn ang="0">
                            <a:pos x="1" y="1"/>
                          </a:cxn>
                          <a:cxn ang="0">
                            <a:pos x="0" y="1"/>
                          </a:cxn>
                          <a:cxn ang="0">
                            <a:pos x="1" y="0"/>
                          </a:cxn>
                          <a:cxn ang="0">
                            <a:pos x="1" y="1"/>
                          </a:cxn>
                          <a:cxn ang="0">
                            <a:pos x="1" y="1"/>
                          </a:cxn>
                          <a:cxn ang="0">
                            <a:pos x="1" y="1"/>
                          </a:cxn>
                          <a:cxn ang="0">
                            <a:pos x="1" y="1"/>
                          </a:cxn>
                        </a:cxnLst>
                        <a:pathLst>
                          <a:path w="194" h="364">
                            <a:moveTo>
                              <a:pt x="153" y="364"/>
                            </a:moveTo>
                            <a:lnTo>
                              <a:pt x="136" y="240"/>
                            </a:lnTo>
                            <a:lnTo>
                              <a:pt x="17" y="127"/>
                            </a:lnTo>
                            <a:lnTo>
                              <a:pt x="0" y="12"/>
                            </a:lnTo>
                            <a:lnTo>
                              <a:pt x="45" y="0"/>
                            </a:lnTo>
                            <a:lnTo>
                              <a:pt x="59" y="120"/>
                            </a:lnTo>
                            <a:lnTo>
                              <a:pt x="175" y="234"/>
                            </a:lnTo>
                            <a:lnTo>
                              <a:pt x="194" y="362"/>
                            </a:lnTo>
                            <a:lnTo>
                              <a:pt x="153" y="364"/>
                            </a:lnTo>
                            <a:close/>
                          </a:path>
                        </a:pathLst>
                      </a:custGeom>
                      <a:solidFill>
                        <a:srgbClr val="000000">
                          <a:alpha val="100000"/>
                        </a:srgbClr>
                      </a:solidFill>
                      <a:ln w="9525">
                        <a:noFill/>
                      </a:ln>
                    </p:spPr>
                    <p:txBody>
                      <a:bodyPr/>
                      <a:p>
                        <a:endParaRPr lang="zh-CN" altLang="en-US"/>
                      </a:p>
                    </p:txBody>
                  </p:sp>
                  <p:sp>
                    <p:nvSpPr>
                      <p:cNvPr id="19838" name="Freeform 365"/>
                      <p:cNvSpPr/>
                      <p:nvPr/>
                    </p:nvSpPr>
                    <p:spPr>
                      <a:xfrm>
                        <a:off x="3118" y="2079"/>
                        <a:ext cx="100" cy="190"/>
                      </a:xfrm>
                      <a:custGeom>
                        <a:avLst/>
                        <a:gdLst/>
                        <a:ahLst/>
                        <a:cxnLst>
                          <a:cxn ang="0">
                            <a:pos x="1" y="1"/>
                          </a:cxn>
                          <a:cxn ang="0">
                            <a:pos x="1" y="1"/>
                          </a:cxn>
                          <a:cxn ang="0">
                            <a:pos x="1" y="1"/>
                          </a:cxn>
                          <a:cxn ang="0">
                            <a:pos x="0" y="1"/>
                          </a:cxn>
                          <a:cxn ang="0">
                            <a:pos x="1" y="0"/>
                          </a:cxn>
                          <a:cxn ang="0">
                            <a:pos x="1" y="1"/>
                          </a:cxn>
                          <a:cxn ang="0">
                            <a:pos x="1" y="1"/>
                          </a:cxn>
                          <a:cxn ang="0">
                            <a:pos x="1" y="1"/>
                          </a:cxn>
                          <a:cxn ang="0">
                            <a:pos x="1" y="1"/>
                          </a:cxn>
                        </a:cxnLst>
                        <a:pathLst>
                          <a:path w="199" h="380">
                            <a:moveTo>
                              <a:pt x="154" y="367"/>
                            </a:moveTo>
                            <a:lnTo>
                              <a:pt x="138" y="238"/>
                            </a:lnTo>
                            <a:lnTo>
                              <a:pt x="17" y="116"/>
                            </a:lnTo>
                            <a:lnTo>
                              <a:pt x="0" y="2"/>
                            </a:lnTo>
                            <a:lnTo>
                              <a:pt x="38" y="0"/>
                            </a:lnTo>
                            <a:lnTo>
                              <a:pt x="52" y="106"/>
                            </a:lnTo>
                            <a:lnTo>
                              <a:pt x="178" y="232"/>
                            </a:lnTo>
                            <a:lnTo>
                              <a:pt x="199" y="380"/>
                            </a:lnTo>
                            <a:lnTo>
                              <a:pt x="154" y="367"/>
                            </a:lnTo>
                            <a:close/>
                          </a:path>
                        </a:pathLst>
                      </a:custGeom>
                      <a:solidFill>
                        <a:srgbClr val="000000">
                          <a:alpha val="100000"/>
                        </a:srgbClr>
                      </a:solidFill>
                      <a:ln w="9525">
                        <a:noFill/>
                      </a:ln>
                    </p:spPr>
                    <p:txBody>
                      <a:bodyPr/>
                      <a:p>
                        <a:endParaRPr lang="zh-CN" altLang="en-US"/>
                      </a:p>
                    </p:txBody>
                  </p:sp>
                  <p:sp>
                    <p:nvSpPr>
                      <p:cNvPr id="19839" name="Freeform 366"/>
                      <p:cNvSpPr/>
                      <p:nvPr/>
                    </p:nvSpPr>
                    <p:spPr>
                      <a:xfrm>
                        <a:off x="3264" y="2093"/>
                        <a:ext cx="79" cy="68"/>
                      </a:xfrm>
                      <a:custGeom>
                        <a:avLst/>
                        <a:gdLst/>
                        <a:ahLst/>
                        <a:cxnLst>
                          <a:cxn ang="0">
                            <a:pos x="1" y="1"/>
                          </a:cxn>
                          <a:cxn ang="0">
                            <a:pos x="1" y="1"/>
                          </a:cxn>
                          <a:cxn ang="0">
                            <a:pos x="1" y="1"/>
                          </a:cxn>
                          <a:cxn ang="0">
                            <a:pos x="0" y="1"/>
                          </a:cxn>
                          <a:cxn ang="0">
                            <a:pos x="1" y="1"/>
                          </a:cxn>
                          <a:cxn ang="0">
                            <a:pos x="1" y="1"/>
                          </a:cxn>
                          <a:cxn ang="0">
                            <a:pos x="1" y="0"/>
                          </a:cxn>
                          <a:cxn ang="0">
                            <a:pos x="1" y="1"/>
                          </a:cxn>
                          <a:cxn ang="0">
                            <a:pos x="1" y="1"/>
                          </a:cxn>
                        </a:cxnLst>
                        <a:pathLst>
                          <a:path w="157" h="135">
                            <a:moveTo>
                              <a:pt x="157" y="91"/>
                            </a:moveTo>
                            <a:lnTo>
                              <a:pt x="42" y="44"/>
                            </a:lnTo>
                            <a:lnTo>
                              <a:pt x="12" y="72"/>
                            </a:lnTo>
                            <a:lnTo>
                              <a:pt x="0" y="135"/>
                            </a:lnTo>
                            <a:lnTo>
                              <a:pt x="35" y="84"/>
                            </a:lnTo>
                            <a:lnTo>
                              <a:pt x="94" y="6"/>
                            </a:lnTo>
                            <a:lnTo>
                              <a:pt x="133" y="0"/>
                            </a:lnTo>
                            <a:lnTo>
                              <a:pt x="103" y="44"/>
                            </a:lnTo>
                            <a:lnTo>
                              <a:pt x="157" y="91"/>
                            </a:lnTo>
                            <a:close/>
                          </a:path>
                        </a:pathLst>
                      </a:custGeom>
                      <a:solidFill>
                        <a:srgbClr val="000000">
                          <a:alpha val="100000"/>
                        </a:srgbClr>
                      </a:solidFill>
                      <a:ln w="9525">
                        <a:noFill/>
                      </a:ln>
                    </p:spPr>
                    <p:txBody>
                      <a:bodyPr/>
                      <a:p>
                        <a:endParaRPr lang="zh-CN" altLang="en-US"/>
                      </a:p>
                    </p:txBody>
                  </p:sp>
                  <p:sp>
                    <p:nvSpPr>
                      <p:cNvPr id="19840" name="Freeform 367"/>
                      <p:cNvSpPr/>
                      <p:nvPr/>
                    </p:nvSpPr>
                    <p:spPr>
                      <a:xfrm>
                        <a:off x="3157" y="2068"/>
                        <a:ext cx="102" cy="209"/>
                      </a:xfrm>
                      <a:custGeom>
                        <a:avLst/>
                        <a:gdLst/>
                        <a:ahLst/>
                        <a:cxnLst>
                          <a:cxn ang="0">
                            <a:pos x="1" y="1"/>
                          </a:cxn>
                          <a:cxn ang="0">
                            <a:pos x="1" y="1"/>
                          </a:cxn>
                          <a:cxn ang="0">
                            <a:pos x="1" y="1"/>
                          </a:cxn>
                          <a:cxn ang="0">
                            <a:pos x="0" y="1"/>
                          </a:cxn>
                          <a:cxn ang="0">
                            <a:pos x="1" y="0"/>
                          </a:cxn>
                          <a:cxn ang="0">
                            <a:pos x="1" y="1"/>
                          </a:cxn>
                          <a:cxn ang="0">
                            <a:pos x="1" y="1"/>
                          </a:cxn>
                          <a:cxn ang="0">
                            <a:pos x="1" y="1"/>
                          </a:cxn>
                          <a:cxn ang="0">
                            <a:pos x="1" y="1"/>
                          </a:cxn>
                        </a:cxnLst>
                        <a:pathLst>
                          <a:path w="204" h="418">
                            <a:moveTo>
                              <a:pt x="165" y="408"/>
                            </a:moveTo>
                            <a:lnTo>
                              <a:pt x="142" y="244"/>
                            </a:lnTo>
                            <a:lnTo>
                              <a:pt x="17" y="123"/>
                            </a:lnTo>
                            <a:lnTo>
                              <a:pt x="0" y="10"/>
                            </a:lnTo>
                            <a:lnTo>
                              <a:pt x="34" y="0"/>
                            </a:lnTo>
                            <a:lnTo>
                              <a:pt x="51" y="110"/>
                            </a:lnTo>
                            <a:lnTo>
                              <a:pt x="174" y="232"/>
                            </a:lnTo>
                            <a:lnTo>
                              <a:pt x="204" y="418"/>
                            </a:lnTo>
                            <a:lnTo>
                              <a:pt x="165" y="408"/>
                            </a:lnTo>
                            <a:close/>
                          </a:path>
                        </a:pathLst>
                      </a:custGeom>
                      <a:solidFill>
                        <a:srgbClr val="000000">
                          <a:alpha val="100000"/>
                        </a:srgbClr>
                      </a:solidFill>
                      <a:ln w="9525">
                        <a:noFill/>
                      </a:ln>
                    </p:spPr>
                    <p:txBody>
                      <a:bodyPr/>
                      <a:p>
                        <a:endParaRPr lang="zh-CN" altLang="en-US"/>
                      </a:p>
                    </p:txBody>
                  </p:sp>
                  <p:sp>
                    <p:nvSpPr>
                      <p:cNvPr id="19841" name="Freeform 368"/>
                      <p:cNvSpPr/>
                      <p:nvPr/>
                    </p:nvSpPr>
                    <p:spPr>
                      <a:xfrm>
                        <a:off x="3294" y="2191"/>
                        <a:ext cx="51" cy="33"/>
                      </a:xfrm>
                      <a:custGeom>
                        <a:avLst/>
                        <a:gdLst/>
                        <a:ahLst/>
                        <a:cxnLst>
                          <a:cxn ang="0">
                            <a:pos x="1" y="0"/>
                          </a:cxn>
                          <a:cxn ang="0">
                            <a:pos x="0" y="0"/>
                          </a:cxn>
                          <a:cxn ang="0">
                            <a:pos x="1" y="0"/>
                          </a:cxn>
                          <a:cxn ang="0">
                            <a:pos x="1" y="0"/>
                          </a:cxn>
                          <a:cxn ang="0">
                            <a:pos x="1" y="0"/>
                          </a:cxn>
                        </a:cxnLst>
                        <a:pathLst>
                          <a:path w="102" h="67">
                            <a:moveTo>
                              <a:pt x="102" y="67"/>
                            </a:moveTo>
                            <a:lnTo>
                              <a:pt x="0" y="15"/>
                            </a:lnTo>
                            <a:lnTo>
                              <a:pt x="102" y="0"/>
                            </a:lnTo>
                            <a:lnTo>
                              <a:pt x="70" y="25"/>
                            </a:lnTo>
                            <a:lnTo>
                              <a:pt x="102" y="67"/>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grpSp>
                <p:sp>
                  <p:nvSpPr>
                    <p:cNvPr id="19811" name="Freeform 369"/>
                    <p:cNvSpPr/>
                    <p:nvPr/>
                  </p:nvSpPr>
                  <p:spPr>
                    <a:xfrm>
                      <a:off x="3424" y="2041"/>
                      <a:ext cx="145" cy="257"/>
                    </a:xfrm>
                    <a:custGeom>
                      <a:avLst/>
                      <a:gdLst/>
                      <a:ahLst/>
                      <a:cxnLst>
                        <a:cxn ang="0">
                          <a:pos x="1" y="0"/>
                        </a:cxn>
                        <a:cxn ang="0">
                          <a:pos x="0" y="1"/>
                        </a:cxn>
                        <a:cxn ang="0">
                          <a:pos x="1" y="1"/>
                        </a:cxn>
                        <a:cxn ang="0">
                          <a:pos x="1" y="1"/>
                        </a:cxn>
                        <a:cxn ang="0">
                          <a:pos x="1" y="0"/>
                        </a:cxn>
                      </a:cxnLst>
                      <a:pathLst>
                        <a:path w="289" h="514">
                          <a:moveTo>
                            <a:pt x="102" y="0"/>
                          </a:moveTo>
                          <a:lnTo>
                            <a:pt x="0" y="272"/>
                          </a:lnTo>
                          <a:lnTo>
                            <a:pt x="186" y="514"/>
                          </a:lnTo>
                          <a:lnTo>
                            <a:pt x="289" y="237"/>
                          </a:lnTo>
                          <a:lnTo>
                            <a:pt x="102"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grpSp>
          </p:grpSp>
        </p:grpSp>
        <p:grpSp>
          <p:nvGrpSpPr>
            <p:cNvPr id="19788" name="Group 370"/>
            <p:cNvGrpSpPr/>
            <p:nvPr/>
          </p:nvGrpSpPr>
          <p:grpSpPr>
            <a:xfrm rot="2023748">
              <a:off x="4570" y="960"/>
              <a:ext cx="983" cy="1571"/>
              <a:chOff x="4080" y="1200"/>
              <a:chExt cx="983" cy="1571"/>
            </a:xfrm>
          </p:grpSpPr>
          <p:sp>
            <p:nvSpPr>
              <p:cNvPr id="19789" name="Freeform 371"/>
              <p:cNvSpPr/>
              <p:nvPr/>
            </p:nvSpPr>
            <p:spPr>
              <a:xfrm>
                <a:off x="4080" y="1200"/>
                <a:ext cx="983" cy="1571"/>
              </a:xfrm>
              <a:custGeom>
                <a:avLst/>
                <a:gdLst/>
                <a:ahLst/>
                <a:cxnLst>
                  <a:cxn ang="0">
                    <a:pos x="0" y="1"/>
                  </a:cxn>
                  <a:cxn ang="0">
                    <a:pos x="0" y="1"/>
                  </a:cxn>
                  <a:cxn ang="0">
                    <a:pos x="0" y="1"/>
                  </a:cxn>
                  <a:cxn ang="0">
                    <a:pos x="0" y="1"/>
                  </a:cxn>
                  <a:cxn ang="0">
                    <a:pos x="0" y="0"/>
                  </a:cxn>
                  <a:cxn ang="0">
                    <a:pos x="0" y="0"/>
                  </a:cxn>
                  <a:cxn ang="0">
                    <a:pos x="0" y="1"/>
                  </a:cxn>
                  <a:cxn ang="0">
                    <a:pos x="0" y="1"/>
                  </a:cxn>
                  <a:cxn ang="0">
                    <a:pos x="0" y="1"/>
                  </a:cxn>
                  <a:cxn ang="0">
                    <a:pos x="0" y="1"/>
                  </a:cxn>
                  <a:cxn ang="0">
                    <a:pos x="0" y="2"/>
                  </a:cxn>
                  <a:cxn ang="0">
                    <a:pos x="0" y="2"/>
                  </a:cxn>
                  <a:cxn ang="0">
                    <a:pos x="0" y="2"/>
                  </a:cxn>
                  <a:cxn ang="0">
                    <a:pos x="0" y="2"/>
                  </a:cxn>
                  <a:cxn ang="0">
                    <a:pos x="0" y="2"/>
                  </a:cxn>
                  <a:cxn ang="0">
                    <a:pos x="0" y="2"/>
                  </a:cxn>
                  <a:cxn ang="0">
                    <a:pos x="0" y="2"/>
                  </a:cxn>
                  <a:cxn ang="0">
                    <a:pos x="0" y="2"/>
                  </a:cxn>
                  <a:cxn ang="0">
                    <a:pos x="0" y="2"/>
                  </a:cxn>
                  <a:cxn ang="0">
                    <a:pos x="0" y="2"/>
                  </a:cxn>
                  <a:cxn ang="0">
                    <a:pos x="0" y="1"/>
                  </a:cxn>
                </a:cxnLst>
                <a:pathLst>
                  <a:path w="1968" h="3140">
                    <a:moveTo>
                      <a:pt x="0" y="150"/>
                    </a:moveTo>
                    <a:lnTo>
                      <a:pt x="8" y="86"/>
                    </a:lnTo>
                    <a:lnTo>
                      <a:pt x="28" y="38"/>
                    </a:lnTo>
                    <a:lnTo>
                      <a:pt x="69" y="11"/>
                    </a:lnTo>
                    <a:lnTo>
                      <a:pt x="128" y="0"/>
                    </a:lnTo>
                    <a:lnTo>
                      <a:pt x="1816" y="0"/>
                    </a:lnTo>
                    <a:lnTo>
                      <a:pt x="1876" y="5"/>
                    </a:lnTo>
                    <a:lnTo>
                      <a:pt x="1926" y="33"/>
                    </a:lnTo>
                    <a:lnTo>
                      <a:pt x="1957" y="86"/>
                    </a:lnTo>
                    <a:lnTo>
                      <a:pt x="1968" y="161"/>
                    </a:lnTo>
                    <a:lnTo>
                      <a:pt x="1968" y="2965"/>
                    </a:lnTo>
                    <a:lnTo>
                      <a:pt x="1966" y="3040"/>
                    </a:lnTo>
                    <a:lnTo>
                      <a:pt x="1952" y="3084"/>
                    </a:lnTo>
                    <a:lnTo>
                      <a:pt x="1921" y="3117"/>
                    </a:lnTo>
                    <a:lnTo>
                      <a:pt x="1886" y="3139"/>
                    </a:lnTo>
                    <a:lnTo>
                      <a:pt x="110" y="3140"/>
                    </a:lnTo>
                    <a:lnTo>
                      <a:pt x="62" y="3128"/>
                    </a:lnTo>
                    <a:lnTo>
                      <a:pt x="28" y="3101"/>
                    </a:lnTo>
                    <a:lnTo>
                      <a:pt x="8" y="3068"/>
                    </a:lnTo>
                    <a:lnTo>
                      <a:pt x="0" y="3009"/>
                    </a:lnTo>
                    <a:lnTo>
                      <a:pt x="0" y="150"/>
                    </a:lnTo>
                    <a:close/>
                  </a:path>
                </a:pathLst>
              </a:custGeom>
              <a:solidFill>
                <a:srgbClr val="FFFFFF">
                  <a:alpha val="100000"/>
                </a:srgbClr>
              </a:solidFill>
              <a:ln w="31750" cap="flat" cmpd="sng">
                <a:solidFill>
                  <a:srgbClr val="000000">
                    <a:alpha val="100000"/>
                  </a:srgbClr>
                </a:solidFill>
                <a:prstDash val="solid"/>
                <a:round/>
                <a:headEnd type="none" w="med" len="med"/>
                <a:tailEnd type="none" w="med" len="med"/>
              </a:ln>
            </p:spPr>
            <p:txBody>
              <a:bodyPr/>
              <a:p>
                <a:endParaRPr lang="zh-CN" altLang="en-US"/>
              </a:p>
            </p:txBody>
          </p:sp>
          <p:grpSp>
            <p:nvGrpSpPr>
              <p:cNvPr id="19790" name="Group 372"/>
              <p:cNvGrpSpPr/>
              <p:nvPr/>
            </p:nvGrpSpPr>
            <p:grpSpPr>
              <a:xfrm>
                <a:off x="4126" y="1249"/>
                <a:ext cx="891" cy="1443"/>
                <a:chOff x="2973" y="1096"/>
                <a:chExt cx="891" cy="1443"/>
              </a:xfrm>
            </p:grpSpPr>
            <p:sp>
              <p:nvSpPr>
                <p:cNvPr id="19791" name="Freeform 373"/>
                <p:cNvSpPr/>
                <p:nvPr/>
              </p:nvSpPr>
              <p:spPr>
                <a:xfrm>
                  <a:off x="3310" y="1654"/>
                  <a:ext cx="213" cy="360"/>
                </a:xfrm>
                <a:custGeom>
                  <a:avLst/>
                  <a:gdLst/>
                  <a:ahLst/>
                  <a:cxnLst>
                    <a:cxn ang="0">
                      <a:pos x="1" y="0"/>
                    </a:cxn>
                    <a:cxn ang="0">
                      <a:pos x="0" y="1"/>
                    </a:cxn>
                    <a:cxn ang="0">
                      <a:pos x="1" y="1"/>
                    </a:cxn>
                    <a:cxn ang="0">
                      <a:pos x="1" y="1"/>
                    </a:cxn>
                    <a:cxn ang="0">
                      <a:pos x="1" y="0"/>
                    </a:cxn>
                  </a:cxnLst>
                  <a:pathLst>
                    <a:path w="425" h="720">
                      <a:moveTo>
                        <a:pt x="215" y="0"/>
                      </a:moveTo>
                      <a:lnTo>
                        <a:pt x="0" y="360"/>
                      </a:lnTo>
                      <a:lnTo>
                        <a:pt x="220" y="720"/>
                      </a:lnTo>
                      <a:lnTo>
                        <a:pt x="425" y="360"/>
                      </a:lnTo>
                      <a:lnTo>
                        <a:pt x="215" y="0"/>
                      </a:lnTo>
                      <a:close/>
                    </a:path>
                  </a:pathLst>
                </a:custGeom>
                <a:solidFill>
                  <a:srgbClr val="E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792" name="Freeform 374"/>
                <p:cNvSpPr/>
                <p:nvPr/>
              </p:nvSpPr>
              <p:spPr>
                <a:xfrm>
                  <a:off x="2973" y="1265"/>
                  <a:ext cx="95" cy="158"/>
                </a:xfrm>
                <a:custGeom>
                  <a:avLst/>
                  <a:gdLst/>
                  <a:ahLst/>
                  <a:cxnLst>
                    <a:cxn ang="0">
                      <a:pos x="1" y="0"/>
                    </a:cxn>
                    <a:cxn ang="0">
                      <a:pos x="0" y="1"/>
                    </a:cxn>
                    <a:cxn ang="0">
                      <a:pos x="1" y="1"/>
                    </a:cxn>
                    <a:cxn ang="0">
                      <a:pos x="1" y="1"/>
                    </a:cxn>
                    <a:cxn ang="0">
                      <a:pos x="1" y="0"/>
                    </a:cxn>
                  </a:cxnLst>
                  <a:pathLst>
                    <a:path w="189" h="316">
                      <a:moveTo>
                        <a:pt x="100" y="0"/>
                      </a:moveTo>
                      <a:lnTo>
                        <a:pt x="0" y="157"/>
                      </a:lnTo>
                      <a:lnTo>
                        <a:pt x="105" y="316"/>
                      </a:lnTo>
                      <a:lnTo>
                        <a:pt x="189" y="152"/>
                      </a:lnTo>
                      <a:lnTo>
                        <a:pt x="10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793" name="Freeform 375"/>
                <p:cNvSpPr/>
                <p:nvPr/>
              </p:nvSpPr>
              <p:spPr>
                <a:xfrm>
                  <a:off x="3772" y="2208"/>
                  <a:ext cx="90" cy="164"/>
                </a:xfrm>
                <a:custGeom>
                  <a:avLst/>
                  <a:gdLst/>
                  <a:ahLst/>
                  <a:cxnLst>
                    <a:cxn ang="0">
                      <a:pos x="1" y="0"/>
                    </a:cxn>
                    <a:cxn ang="0">
                      <a:pos x="0" y="1"/>
                    </a:cxn>
                    <a:cxn ang="0">
                      <a:pos x="1" y="1"/>
                    </a:cxn>
                    <a:cxn ang="0">
                      <a:pos x="1" y="1"/>
                    </a:cxn>
                    <a:cxn ang="0">
                      <a:pos x="1" y="0"/>
                    </a:cxn>
                  </a:cxnLst>
                  <a:pathLst>
                    <a:path w="179" h="327">
                      <a:moveTo>
                        <a:pt x="89" y="0"/>
                      </a:moveTo>
                      <a:lnTo>
                        <a:pt x="0" y="169"/>
                      </a:lnTo>
                      <a:lnTo>
                        <a:pt x="95" y="327"/>
                      </a:lnTo>
                      <a:lnTo>
                        <a:pt x="179" y="169"/>
                      </a:lnTo>
                      <a:lnTo>
                        <a:pt x="89"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794" name="Group 376"/>
                <p:cNvGrpSpPr/>
                <p:nvPr/>
              </p:nvGrpSpPr>
              <p:grpSpPr>
                <a:xfrm>
                  <a:off x="2980" y="1096"/>
                  <a:ext cx="85" cy="146"/>
                  <a:chOff x="2980" y="1096"/>
                  <a:chExt cx="85" cy="146"/>
                </a:xfrm>
              </p:grpSpPr>
              <p:sp>
                <p:nvSpPr>
                  <p:cNvPr id="19798" name="Freeform 377"/>
                  <p:cNvSpPr/>
                  <p:nvPr/>
                </p:nvSpPr>
                <p:spPr>
                  <a:xfrm>
                    <a:off x="2980" y="1096"/>
                    <a:ext cx="85" cy="146"/>
                  </a:xfrm>
                  <a:custGeom>
                    <a:avLst/>
                    <a:gdLst/>
                    <a:ahLst/>
                    <a:cxnLst>
                      <a:cxn ang="0">
                        <a:pos x="1" y="0"/>
                      </a:cxn>
                      <a:cxn ang="0">
                        <a:pos x="0" y="0"/>
                      </a:cxn>
                      <a:cxn ang="0">
                        <a:pos x="1" y="0"/>
                      </a:cxn>
                      <a:cxn ang="0">
                        <a:pos x="1" y="0"/>
                      </a:cxn>
                      <a:cxn ang="0">
                        <a:pos x="1" y="0"/>
                      </a:cxn>
                      <a:cxn ang="0">
                        <a:pos x="1" y="0"/>
                      </a:cxn>
                      <a:cxn ang="0">
                        <a:pos x="1" y="0"/>
                      </a:cxn>
                      <a:cxn ang="0">
                        <a:pos x="1" y="0"/>
                      </a:cxn>
                      <a:cxn ang="0">
                        <a:pos x="1" y="0"/>
                      </a:cxn>
                    </a:cxnLst>
                    <a:pathLst>
                      <a:path w="170" h="293">
                        <a:moveTo>
                          <a:pt x="52" y="290"/>
                        </a:moveTo>
                        <a:lnTo>
                          <a:pt x="0" y="290"/>
                        </a:lnTo>
                        <a:lnTo>
                          <a:pt x="41" y="0"/>
                        </a:lnTo>
                        <a:lnTo>
                          <a:pt x="127" y="0"/>
                        </a:lnTo>
                        <a:lnTo>
                          <a:pt x="170" y="293"/>
                        </a:lnTo>
                        <a:lnTo>
                          <a:pt x="112" y="293"/>
                        </a:lnTo>
                        <a:lnTo>
                          <a:pt x="102" y="240"/>
                        </a:lnTo>
                        <a:lnTo>
                          <a:pt x="65" y="240"/>
                        </a:lnTo>
                        <a:lnTo>
                          <a:pt x="52" y="29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799" name="Freeform 378"/>
                  <p:cNvSpPr/>
                  <p:nvPr/>
                </p:nvSpPr>
                <p:spPr>
                  <a:xfrm>
                    <a:off x="3013" y="1131"/>
                    <a:ext cx="17" cy="59"/>
                  </a:xfrm>
                  <a:custGeom>
                    <a:avLst/>
                    <a:gdLst/>
                    <a:ahLst/>
                    <a:cxnLst>
                      <a:cxn ang="0">
                        <a:pos x="0" y="1"/>
                      </a:cxn>
                      <a:cxn ang="0">
                        <a:pos x="0" y="1"/>
                      </a:cxn>
                      <a:cxn ang="0">
                        <a:pos x="0" y="0"/>
                      </a:cxn>
                      <a:cxn ang="0">
                        <a:pos x="0" y="1"/>
                      </a:cxn>
                    </a:cxnLst>
                    <a:pathLst>
                      <a:path w="36" h="118">
                        <a:moveTo>
                          <a:pt x="36" y="118"/>
                        </a:moveTo>
                        <a:lnTo>
                          <a:pt x="0" y="115"/>
                        </a:lnTo>
                        <a:lnTo>
                          <a:pt x="19" y="0"/>
                        </a:lnTo>
                        <a:lnTo>
                          <a:pt x="36" y="118"/>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19795" name="Group 379"/>
                <p:cNvGrpSpPr/>
                <p:nvPr/>
              </p:nvGrpSpPr>
              <p:grpSpPr>
                <a:xfrm>
                  <a:off x="3779" y="2393"/>
                  <a:ext cx="85" cy="146"/>
                  <a:chOff x="3779" y="2393"/>
                  <a:chExt cx="85" cy="146"/>
                </a:xfrm>
              </p:grpSpPr>
              <p:sp>
                <p:nvSpPr>
                  <p:cNvPr id="19796" name="Freeform 380"/>
                  <p:cNvSpPr/>
                  <p:nvPr/>
                </p:nvSpPr>
                <p:spPr>
                  <a:xfrm>
                    <a:off x="3779" y="2393"/>
                    <a:ext cx="85" cy="146"/>
                  </a:xfrm>
                  <a:custGeom>
                    <a:avLst/>
                    <a:gdLst/>
                    <a:ahLst/>
                    <a:cxnLst>
                      <a:cxn ang="0">
                        <a:pos x="1" y="1"/>
                      </a:cxn>
                      <a:cxn ang="0">
                        <a:pos x="0" y="1"/>
                      </a:cxn>
                      <a:cxn ang="0">
                        <a:pos x="1" y="1"/>
                      </a:cxn>
                      <a:cxn ang="0">
                        <a:pos x="1" y="1"/>
                      </a:cxn>
                      <a:cxn ang="0">
                        <a:pos x="1" y="0"/>
                      </a:cxn>
                      <a:cxn ang="0">
                        <a:pos x="1" y="0"/>
                      </a:cxn>
                      <a:cxn ang="0">
                        <a:pos x="1" y="1"/>
                      </a:cxn>
                      <a:cxn ang="0">
                        <a:pos x="1" y="1"/>
                      </a:cxn>
                      <a:cxn ang="0">
                        <a:pos x="1" y="1"/>
                      </a:cxn>
                    </a:cxnLst>
                    <a:pathLst>
                      <a:path w="170" h="292">
                        <a:moveTo>
                          <a:pt x="51" y="3"/>
                        </a:moveTo>
                        <a:lnTo>
                          <a:pt x="0" y="3"/>
                        </a:lnTo>
                        <a:lnTo>
                          <a:pt x="39" y="292"/>
                        </a:lnTo>
                        <a:lnTo>
                          <a:pt x="126" y="292"/>
                        </a:lnTo>
                        <a:lnTo>
                          <a:pt x="170" y="0"/>
                        </a:lnTo>
                        <a:lnTo>
                          <a:pt x="111" y="0"/>
                        </a:lnTo>
                        <a:lnTo>
                          <a:pt x="101" y="52"/>
                        </a:lnTo>
                        <a:lnTo>
                          <a:pt x="65" y="52"/>
                        </a:lnTo>
                        <a:lnTo>
                          <a:pt x="51" y="3"/>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797" name="Freeform 381"/>
                  <p:cNvSpPr/>
                  <p:nvPr/>
                </p:nvSpPr>
                <p:spPr>
                  <a:xfrm>
                    <a:off x="3812" y="2445"/>
                    <a:ext cx="18" cy="59"/>
                  </a:xfrm>
                  <a:custGeom>
                    <a:avLst/>
                    <a:gdLst/>
                    <a:ahLst/>
                    <a:cxnLst>
                      <a:cxn ang="0">
                        <a:pos x="1" y="0"/>
                      </a:cxn>
                      <a:cxn ang="0">
                        <a:pos x="0" y="0"/>
                      </a:cxn>
                      <a:cxn ang="0">
                        <a:pos x="1" y="0"/>
                      </a:cxn>
                      <a:cxn ang="0">
                        <a:pos x="1" y="0"/>
                      </a:cxn>
                    </a:cxnLst>
                    <a:pathLst>
                      <a:path w="35" h="119">
                        <a:moveTo>
                          <a:pt x="35" y="0"/>
                        </a:moveTo>
                        <a:lnTo>
                          <a:pt x="0" y="4"/>
                        </a:lnTo>
                        <a:lnTo>
                          <a:pt x="18" y="119"/>
                        </a:lnTo>
                        <a:lnTo>
                          <a:pt x="35" y="0"/>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grpSp>
        </p:grpSp>
      </p:grpSp>
      <p:sp>
        <p:nvSpPr>
          <p:cNvPr id="89470" name="AutoShape 382"/>
          <p:cNvSpPr/>
          <p:nvPr/>
        </p:nvSpPr>
        <p:spPr>
          <a:xfrm>
            <a:off x="2971800" y="1219200"/>
            <a:ext cx="1600200" cy="2514600"/>
          </a:xfrm>
          <a:prstGeom prst="roundRect">
            <a:avLst>
              <a:gd name="adj" fmla="val 10417"/>
            </a:avLst>
          </a:prstGeom>
          <a:solidFill>
            <a:srgbClr val="FFFFFF"/>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nvGrpSpPr>
          <p:cNvPr id="89471" name="Group 383"/>
          <p:cNvGrpSpPr/>
          <p:nvPr/>
        </p:nvGrpSpPr>
        <p:grpSpPr>
          <a:xfrm rot="2511348">
            <a:off x="2397125" y="1050925"/>
            <a:ext cx="2735263" cy="2789238"/>
            <a:chOff x="1652" y="1171"/>
            <a:chExt cx="1675" cy="1709"/>
          </a:xfrm>
        </p:grpSpPr>
        <p:sp>
          <p:nvSpPr>
            <p:cNvPr id="19763" name="Freeform 384"/>
            <p:cNvSpPr/>
            <p:nvPr/>
          </p:nvSpPr>
          <p:spPr>
            <a:xfrm>
              <a:off x="1652" y="1171"/>
              <a:ext cx="1675" cy="1709"/>
            </a:xfrm>
            <a:custGeom>
              <a:avLst/>
              <a:gdLst/>
              <a:ahLst/>
              <a:cxnLst>
                <a:cxn ang="0">
                  <a:pos x="2" y="2"/>
                </a:cxn>
                <a:cxn ang="0">
                  <a:pos x="2" y="2"/>
                </a:cxn>
                <a:cxn ang="0">
                  <a:pos x="2" y="2"/>
                </a:cxn>
                <a:cxn ang="0">
                  <a:pos x="2" y="2"/>
                </a:cxn>
                <a:cxn ang="0">
                  <a:pos x="2" y="2"/>
                </a:cxn>
                <a:cxn ang="0">
                  <a:pos x="1" y="2"/>
                </a:cxn>
                <a:cxn ang="0">
                  <a:pos x="1" y="2"/>
                </a:cxn>
                <a:cxn ang="0">
                  <a:pos x="1" y="2"/>
                </a:cxn>
                <a:cxn ang="0">
                  <a:pos x="1" y="2"/>
                </a:cxn>
                <a:cxn ang="0">
                  <a:pos x="1" y="1"/>
                </a:cxn>
                <a:cxn ang="0">
                  <a:pos x="1" y="1"/>
                </a:cxn>
                <a:cxn ang="0">
                  <a:pos x="0" y="1"/>
                </a:cxn>
                <a:cxn ang="0">
                  <a:pos x="1" y="1"/>
                </a:cxn>
                <a:cxn ang="0">
                  <a:pos x="1" y="1"/>
                </a:cxn>
                <a:cxn ang="0">
                  <a:pos x="1" y="1"/>
                </a:cxn>
                <a:cxn ang="0">
                  <a:pos x="1" y="1"/>
                </a:cxn>
                <a:cxn ang="0">
                  <a:pos x="1" y="0"/>
                </a:cxn>
                <a:cxn ang="0">
                  <a:pos x="1" y="1"/>
                </a:cxn>
                <a:cxn ang="0">
                  <a:pos x="1" y="1"/>
                </a:cxn>
                <a:cxn ang="0">
                  <a:pos x="2" y="2"/>
                </a:cxn>
                <a:cxn ang="0">
                  <a:pos x="2" y="2"/>
                </a:cxn>
              </a:cxnLst>
              <a:pathLst>
                <a:path w="3350" h="3418">
                  <a:moveTo>
                    <a:pt x="3333" y="2154"/>
                  </a:moveTo>
                  <a:lnTo>
                    <a:pt x="3350" y="2243"/>
                  </a:lnTo>
                  <a:lnTo>
                    <a:pt x="3314" y="2309"/>
                  </a:lnTo>
                  <a:lnTo>
                    <a:pt x="3266" y="2371"/>
                  </a:lnTo>
                  <a:lnTo>
                    <a:pt x="2085" y="3374"/>
                  </a:lnTo>
                  <a:lnTo>
                    <a:pt x="2030" y="3413"/>
                  </a:lnTo>
                  <a:lnTo>
                    <a:pt x="1980" y="3418"/>
                  </a:lnTo>
                  <a:lnTo>
                    <a:pt x="1940" y="3413"/>
                  </a:lnTo>
                  <a:lnTo>
                    <a:pt x="1895" y="3385"/>
                  </a:lnTo>
                  <a:lnTo>
                    <a:pt x="45" y="1350"/>
                  </a:lnTo>
                  <a:lnTo>
                    <a:pt x="5" y="1290"/>
                  </a:lnTo>
                  <a:lnTo>
                    <a:pt x="0" y="1235"/>
                  </a:lnTo>
                  <a:lnTo>
                    <a:pt x="10" y="1186"/>
                  </a:lnTo>
                  <a:lnTo>
                    <a:pt x="34" y="1138"/>
                  </a:lnTo>
                  <a:lnTo>
                    <a:pt x="1159" y="74"/>
                  </a:lnTo>
                  <a:lnTo>
                    <a:pt x="1220" y="33"/>
                  </a:lnTo>
                  <a:lnTo>
                    <a:pt x="1299" y="0"/>
                  </a:lnTo>
                  <a:lnTo>
                    <a:pt x="1361" y="11"/>
                  </a:lnTo>
                  <a:lnTo>
                    <a:pt x="1423" y="44"/>
                  </a:lnTo>
                  <a:lnTo>
                    <a:pt x="3299" y="2111"/>
                  </a:lnTo>
                  <a:lnTo>
                    <a:pt x="3333" y="2154"/>
                  </a:lnTo>
                  <a:close/>
                </a:path>
              </a:pathLst>
            </a:custGeom>
            <a:solidFill>
              <a:srgbClr val="FFFFFF">
                <a:alpha val="100000"/>
              </a:srgbClr>
            </a:solidFill>
            <a:ln w="31750" cap="flat" cmpd="sng">
              <a:solidFill>
                <a:srgbClr val="000000">
                  <a:alpha val="100000"/>
                </a:srgbClr>
              </a:solidFill>
              <a:prstDash val="solid"/>
              <a:round/>
              <a:headEnd type="none" w="med" len="med"/>
              <a:tailEnd type="none" w="med" len="med"/>
            </a:ln>
          </p:spPr>
          <p:txBody>
            <a:bodyPr/>
            <a:p>
              <a:endParaRPr lang="zh-CN" altLang="en-US"/>
            </a:p>
          </p:txBody>
        </p:sp>
        <p:grpSp>
          <p:nvGrpSpPr>
            <p:cNvPr id="19764" name="Group 385"/>
            <p:cNvGrpSpPr/>
            <p:nvPr/>
          </p:nvGrpSpPr>
          <p:grpSpPr>
            <a:xfrm>
              <a:off x="1689" y="1417"/>
              <a:ext cx="1581" cy="1226"/>
              <a:chOff x="1689" y="1417"/>
              <a:chExt cx="1581" cy="1226"/>
            </a:xfrm>
          </p:grpSpPr>
          <p:sp>
            <p:nvSpPr>
              <p:cNvPr id="19765" name="Freeform 386"/>
              <p:cNvSpPr/>
              <p:nvPr/>
            </p:nvSpPr>
            <p:spPr>
              <a:xfrm>
                <a:off x="1834" y="1868"/>
                <a:ext cx="105" cy="109"/>
              </a:xfrm>
              <a:custGeom>
                <a:avLst/>
                <a:gdLst/>
                <a:ahLst/>
                <a:cxnLst>
                  <a:cxn ang="0">
                    <a:pos x="0" y="0"/>
                  </a:cxn>
                  <a:cxn ang="0">
                    <a:pos x="1" y="0"/>
                  </a:cxn>
                  <a:cxn ang="0">
                    <a:pos x="1" y="0"/>
                  </a:cxn>
                  <a:cxn ang="0">
                    <a:pos x="1" y="0"/>
                  </a:cxn>
                  <a:cxn ang="0">
                    <a:pos x="0" y="0"/>
                  </a:cxn>
                </a:cxnLst>
                <a:pathLst>
                  <a:path w="210" h="219">
                    <a:moveTo>
                      <a:pt x="0" y="0"/>
                    </a:moveTo>
                    <a:lnTo>
                      <a:pt x="34" y="180"/>
                    </a:lnTo>
                    <a:lnTo>
                      <a:pt x="210" y="219"/>
                    </a:lnTo>
                    <a:lnTo>
                      <a:pt x="170" y="38"/>
                    </a:lnTo>
                    <a:lnTo>
                      <a:pt x="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766" name="Freeform 387"/>
              <p:cNvSpPr/>
              <p:nvPr/>
            </p:nvSpPr>
            <p:spPr>
              <a:xfrm>
                <a:off x="1909" y="1652"/>
                <a:ext cx="207" cy="235"/>
              </a:xfrm>
              <a:custGeom>
                <a:avLst/>
                <a:gdLst/>
                <a:ahLst/>
                <a:cxnLst>
                  <a:cxn ang="0">
                    <a:pos x="0" y="0"/>
                  </a:cxn>
                  <a:cxn ang="0">
                    <a:pos x="1" y="1"/>
                  </a:cxn>
                  <a:cxn ang="0">
                    <a:pos x="1" y="1"/>
                  </a:cxn>
                  <a:cxn ang="0">
                    <a:pos x="1" y="1"/>
                  </a:cxn>
                  <a:cxn ang="0">
                    <a:pos x="0" y="0"/>
                  </a:cxn>
                </a:cxnLst>
                <a:pathLst>
                  <a:path w="414" h="470">
                    <a:moveTo>
                      <a:pt x="0" y="0"/>
                    </a:moveTo>
                    <a:lnTo>
                      <a:pt x="75" y="388"/>
                    </a:lnTo>
                    <a:lnTo>
                      <a:pt x="414" y="470"/>
                    </a:lnTo>
                    <a:lnTo>
                      <a:pt x="335" y="93"/>
                    </a:lnTo>
                    <a:lnTo>
                      <a:pt x="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767" name="Freeform 388"/>
              <p:cNvSpPr/>
              <p:nvPr/>
            </p:nvSpPr>
            <p:spPr>
              <a:xfrm>
                <a:off x="2136" y="1915"/>
                <a:ext cx="204" cy="229"/>
              </a:xfrm>
              <a:custGeom>
                <a:avLst/>
                <a:gdLst/>
                <a:ahLst/>
                <a:cxnLst>
                  <a:cxn ang="0">
                    <a:pos x="0" y="0"/>
                  </a:cxn>
                  <a:cxn ang="0">
                    <a:pos x="0" y="1"/>
                  </a:cxn>
                  <a:cxn ang="0">
                    <a:pos x="0" y="1"/>
                  </a:cxn>
                  <a:cxn ang="0">
                    <a:pos x="0" y="1"/>
                  </a:cxn>
                  <a:cxn ang="0">
                    <a:pos x="0" y="0"/>
                  </a:cxn>
                </a:cxnLst>
                <a:pathLst>
                  <a:path w="409" h="458">
                    <a:moveTo>
                      <a:pt x="0" y="0"/>
                    </a:moveTo>
                    <a:lnTo>
                      <a:pt x="64" y="372"/>
                    </a:lnTo>
                    <a:lnTo>
                      <a:pt x="409" y="458"/>
                    </a:lnTo>
                    <a:lnTo>
                      <a:pt x="334" y="82"/>
                    </a:lnTo>
                    <a:lnTo>
                      <a:pt x="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768" name="Group 389"/>
              <p:cNvGrpSpPr/>
              <p:nvPr/>
            </p:nvGrpSpPr>
            <p:grpSpPr>
              <a:xfrm>
                <a:off x="1689" y="1716"/>
                <a:ext cx="177" cy="178"/>
                <a:chOff x="1689" y="1716"/>
                <a:chExt cx="177" cy="178"/>
              </a:xfrm>
            </p:grpSpPr>
            <p:sp>
              <p:nvSpPr>
                <p:cNvPr id="19783" name="Freeform 390"/>
                <p:cNvSpPr/>
                <p:nvPr/>
              </p:nvSpPr>
              <p:spPr>
                <a:xfrm>
                  <a:off x="1689" y="1767"/>
                  <a:ext cx="114" cy="127"/>
                </a:xfrm>
                <a:custGeom>
                  <a:avLst/>
                  <a:gdLst/>
                  <a:ahLst/>
                  <a:cxnLst>
                    <a:cxn ang="0">
                      <a:pos x="0" y="1"/>
                    </a:cxn>
                    <a:cxn ang="0">
                      <a:pos x="1" y="0"/>
                    </a:cxn>
                    <a:cxn ang="0">
                      <a:pos x="1" y="1"/>
                    </a:cxn>
                    <a:cxn ang="0">
                      <a:pos x="1" y="1"/>
                    </a:cxn>
                    <a:cxn ang="0">
                      <a:pos x="1" y="1"/>
                    </a:cxn>
                    <a:cxn ang="0">
                      <a:pos x="1" y="1"/>
                    </a:cxn>
                    <a:cxn ang="0">
                      <a:pos x="0" y="1"/>
                    </a:cxn>
                  </a:cxnLst>
                  <a:pathLst>
                    <a:path w="228" h="254">
                      <a:moveTo>
                        <a:pt x="0" y="46"/>
                      </a:moveTo>
                      <a:lnTo>
                        <a:pt x="42" y="0"/>
                      </a:lnTo>
                      <a:lnTo>
                        <a:pt x="228" y="210"/>
                      </a:lnTo>
                      <a:lnTo>
                        <a:pt x="183" y="254"/>
                      </a:lnTo>
                      <a:lnTo>
                        <a:pt x="40" y="86"/>
                      </a:lnTo>
                      <a:lnTo>
                        <a:pt x="19" y="103"/>
                      </a:lnTo>
                      <a:lnTo>
                        <a:pt x="0" y="46"/>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784" name="Group 391"/>
                <p:cNvGrpSpPr/>
                <p:nvPr/>
              </p:nvGrpSpPr>
              <p:grpSpPr>
                <a:xfrm>
                  <a:off x="1741" y="1716"/>
                  <a:ext cx="125" cy="124"/>
                  <a:chOff x="1741" y="1716"/>
                  <a:chExt cx="125" cy="124"/>
                </a:xfrm>
              </p:grpSpPr>
              <p:sp>
                <p:nvSpPr>
                  <p:cNvPr id="19785" name="Freeform 392"/>
                  <p:cNvSpPr/>
                  <p:nvPr/>
                </p:nvSpPr>
                <p:spPr>
                  <a:xfrm>
                    <a:off x="1741" y="1716"/>
                    <a:ext cx="125" cy="124"/>
                  </a:xfrm>
                  <a:custGeom>
                    <a:avLst/>
                    <a:gdLst/>
                    <a:ahLst/>
                    <a:cxnLst>
                      <a:cxn ang="0">
                        <a:pos x="0" y="0"/>
                      </a:cxn>
                      <a:cxn ang="0">
                        <a:pos x="0" y="1"/>
                      </a:cxn>
                      <a:cxn ang="0">
                        <a:pos x="0" y="1"/>
                      </a:cxn>
                      <a:cxn ang="0">
                        <a:pos x="0" y="1"/>
                      </a:cxn>
                      <a:cxn ang="0">
                        <a:pos x="0" y="1"/>
                      </a:cxn>
                      <a:cxn ang="0">
                        <a:pos x="0" y="1"/>
                      </a:cxn>
                      <a:cxn ang="0">
                        <a:pos x="0" y="1"/>
                      </a:cxn>
                      <a:cxn ang="0">
                        <a:pos x="0" y="1"/>
                      </a:cxn>
                      <a:cxn ang="0">
                        <a:pos x="0" y="0"/>
                      </a:cxn>
                    </a:cxnLst>
                    <a:pathLst>
                      <a:path w="252" h="248">
                        <a:moveTo>
                          <a:pt x="44" y="0"/>
                        </a:moveTo>
                        <a:lnTo>
                          <a:pt x="0" y="43"/>
                        </a:lnTo>
                        <a:lnTo>
                          <a:pt x="0" y="95"/>
                        </a:lnTo>
                        <a:lnTo>
                          <a:pt x="132" y="242"/>
                        </a:lnTo>
                        <a:lnTo>
                          <a:pt x="195" y="248"/>
                        </a:lnTo>
                        <a:lnTo>
                          <a:pt x="252" y="198"/>
                        </a:lnTo>
                        <a:lnTo>
                          <a:pt x="234" y="147"/>
                        </a:lnTo>
                        <a:lnTo>
                          <a:pt x="101" y="3"/>
                        </a:lnTo>
                        <a:lnTo>
                          <a:pt x="44"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786" name="Freeform 393"/>
                  <p:cNvSpPr/>
                  <p:nvPr/>
                </p:nvSpPr>
                <p:spPr>
                  <a:xfrm>
                    <a:off x="1763" y="1739"/>
                    <a:ext cx="72" cy="78"/>
                  </a:xfrm>
                  <a:custGeom>
                    <a:avLst/>
                    <a:gdLst/>
                    <a:ahLst/>
                    <a:cxnLst>
                      <a:cxn ang="0">
                        <a:pos x="1" y="0"/>
                      </a:cxn>
                      <a:cxn ang="0">
                        <a:pos x="0" y="1"/>
                      </a:cxn>
                      <a:cxn ang="0">
                        <a:pos x="1" y="1"/>
                      </a:cxn>
                      <a:cxn ang="0">
                        <a:pos x="1" y="1"/>
                      </a:cxn>
                      <a:cxn ang="0">
                        <a:pos x="1" y="0"/>
                      </a:cxn>
                    </a:cxnLst>
                    <a:pathLst>
                      <a:path w="142" h="155">
                        <a:moveTo>
                          <a:pt x="29" y="0"/>
                        </a:moveTo>
                        <a:lnTo>
                          <a:pt x="0" y="30"/>
                        </a:lnTo>
                        <a:lnTo>
                          <a:pt x="112" y="155"/>
                        </a:lnTo>
                        <a:lnTo>
                          <a:pt x="142" y="127"/>
                        </a:lnTo>
                        <a:lnTo>
                          <a:pt x="29" y="0"/>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grpSp>
          <p:sp>
            <p:nvSpPr>
              <p:cNvPr id="19769" name="Freeform 394"/>
              <p:cNvSpPr/>
              <p:nvPr/>
            </p:nvSpPr>
            <p:spPr>
              <a:xfrm>
                <a:off x="2363" y="2164"/>
                <a:ext cx="205" cy="229"/>
              </a:xfrm>
              <a:custGeom>
                <a:avLst/>
                <a:gdLst/>
                <a:ahLst/>
                <a:cxnLst>
                  <a:cxn ang="0">
                    <a:pos x="0" y="0"/>
                  </a:cxn>
                  <a:cxn ang="0">
                    <a:pos x="1" y="1"/>
                  </a:cxn>
                  <a:cxn ang="0">
                    <a:pos x="1" y="1"/>
                  </a:cxn>
                  <a:cxn ang="0">
                    <a:pos x="1" y="1"/>
                  </a:cxn>
                  <a:cxn ang="0">
                    <a:pos x="0" y="0"/>
                  </a:cxn>
                </a:cxnLst>
                <a:pathLst>
                  <a:path w="409" h="458">
                    <a:moveTo>
                      <a:pt x="0" y="0"/>
                    </a:moveTo>
                    <a:lnTo>
                      <a:pt x="65" y="371"/>
                    </a:lnTo>
                    <a:lnTo>
                      <a:pt x="409" y="458"/>
                    </a:lnTo>
                    <a:lnTo>
                      <a:pt x="335" y="82"/>
                    </a:lnTo>
                    <a:lnTo>
                      <a:pt x="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770" name="Freeform 395"/>
              <p:cNvSpPr/>
              <p:nvPr/>
            </p:nvSpPr>
            <p:spPr>
              <a:xfrm>
                <a:off x="2590" y="2414"/>
                <a:ext cx="205" cy="229"/>
              </a:xfrm>
              <a:custGeom>
                <a:avLst/>
                <a:gdLst/>
                <a:ahLst/>
                <a:cxnLst>
                  <a:cxn ang="0">
                    <a:pos x="0" y="0"/>
                  </a:cxn>
                  <a:cxn ang="0">
                    <a:pos x="1" y="1"/>
                  </a:cxn>
                  <a:cxn ang="0">
                    <a:pos x="1" y="1"/>
                  </a:cxn>
                  <a:cxn ang="0">
                    <a:pos x="1" y="1"/>
                  </a:cxn>
                  <a:cxn ang="0">
                    <a:pos x="0" y="0"/>
                  </a:cxn>
                </a:cxnLst>
                <a:pathLst>
                  <a:path w="409" h="458">
                    <a:moveTo>
                      <a:pt x="0" y="0"/>
                    </a:moveTo>
                    <a:lnTo>
                      <a:pt x="65" y="371"/>
                    </a:lnTo>
                    <a:lnTo>
                      <a:pt x="409" y="458"/>
                    </a:lnTo>
                    <a:lnTo>
                      <a:pt x="335" y="82"/>
                    </a:lnTo>
                    <a:lnTo>
                      <a:pt x="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771" name="Freeform 396"/>
              <p:cNvSpPr/>
              <p:nvPr/>
            </p:nvSpPr>
            <p:spPr>
              <a:xfrm>
                <a:off x="2134" y="1417"/>
                <a:ext cx="207" cy="236"/>
              </a:xfrm>
              <a:custGeom>
                <a:avLst/>
                <a:gdLst/>
                <a:ahLst/>
                <a:cxnLst>
                  <a:cxn ang="0">
                    <a:pos x="0" y="0"/>
                  </a:cxn>
                  <a:cxn ang="0">
                    <a:pos x="1" y="1"/>
                  </a:cxn>
                  <a:cxn ang="0">
                    <a:pos x="1" y="1"/>
                  </a:cxn>
                  <a:cxn ang="0">
                    <a:pos x="1" y="1"/>
                  </a:cxn>
                  <a:cxn ang="0">
                    <a:pos x="0" y="0"/>
                  </a:cxn>
                </a:cxnLst>
                <a:pathLst>
                  <a:path w="414" h="470">
                    <a:moveTo>
                      <a:pt x="0" y="0"/>
                    </a:moveTo>
                    <a:lnTo>
                      <a:pt x="74" y="388"/>
                    </a:lnTo>
                    <a:lnTo>
                      <a:pt x="414" y="470"/>
                    </a:lnTo>
                    <a:lnTo>
                      <a:pt x="335" y="93"/>
                    </a:lnTo>
                    <a:lnTo>
                      <a:pt x="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772" name="Freeform 397"/>
              <p:cNvSpPr/>
              <p:nvPr/>
            </p:nvSpPr>
            <p:spPr>
              <a:xfrm>
                <a:off x="2361" y="1681"/>
                <a:ext cx="205" cy="229"/>
              </a:xfrm>
              <a:custGeom>
                <a:avLst/>
                <a:gdLst/>
                <a:ahLst/>
                <a:cxnLst>
                  <a:cxn ang="0">
                    <a:pos x="0" y="0"/>
                  </a:cxn>
                  <a:cxn ang="0">
                    <a:pos x="1" y="1"/>
                  </a:cxn>
                  <a:cxn ang="0">
                    <a:pos x="1" y="1"/>
                  </a:cxn>
                  <a:cxn ang="0">
                    <a:pos x="1" y="1"/>
                  </a:cxn>
                  <a:cxn ang="0">
                    <a:pos x="0" y="0"/>
                  </a:cxn>
                </a:cxnLst>
                <a:pathLst>
                  <a:path w="409" h="458">
                    <a:moveTo>
                      <a:pt x="0" y="0"/>
                    </a:moveTo>
                    <a:lnTo>
                      <a:pt x="65" y="372"/>
                    </a:lnTo>
                    <a:lnTo>
                      <a:pt x="409" y="458"/>
                    </a:lnTo>
                    <a:lnTo>
                      <a:pt x="335" y="82"/>
                    </a:lnTo>
                    <a:lnTo>
                      <a:pt x="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773" name="Freeform 398"/>
              <p:cNvSpPr/>
              <p:nvPr/>
            </p:nvSpPr>
            <p:spPr>
              <a:xfrm>
                <a:off x="2588" y="1930"/>
                <a:ext cx="205" cy="229"/>
              </a:xfrm>
              <a:custGeom>
                <a:avLst/>
                <a:gdLst/>
                <a:ahLst/>
                <a:cxnLst>
                  <a:cxn ang="0">
                    <a:pos x="0" y="0"/>
                  </a:cxn>
                  <a:cxn ang="0">
                    <a:pos x="1" y="1"/>
                  </a:cxn>
                  <a:cxn ang="0">
                    <a:pos x="1" y="1"/>
                  </a:cxn>
                  <a:cxn ang="0">
                    <a:pos x="1" y="1"/>
                  </a:cxn>
                  <a:cxn ang="0">
                    <a:pos x="0" y="0"/>
                  </a:cxn>
                </a:cxnLst>
                <a:pathLst>
                  <a:path w="409" h="458">
                    <a:moveTo>
                      <a:pt x="0" y="0"/>
                    </a:moveTo>
                    <a:lnTo>
                      <a:pt x="64" y="371"/>
                    </a:lnTo>
                    <a:lnTo>
                      <a:pt x="409" y="458"/>
                    </a:lnTo>
                    <a:lnTo>
                      <a:pt x="334" y="82"/>
                    </a:lnTo>
                    <a:lnTo>
                      <a:pt x="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774" name="Freeform 399"/>
              <p:cNvSpPr/>
              <p:nvPr/>
            </p:nvSpPr>
            <p:spPr>
              <a:xfrm>
                <a:off x="2815" y="2179"/>
                <a:ext cx="205" cy="229"/>
              </a:xfrm>
              <a:custGeom>
                <a:avLst/>
                <a:gdLst/>
                <a:ahLst/>
                <a:cxnLst>
                  <a:cxn ang="0">
                    <a:pos x="0" y="0"/>
                  </a:cxn>
                  <a:cxn ang="0">
                    <a:pos x="1" y="1"/>
                  </a:cxn>
                  <a:cxn ang="0">
                    <a:pos x="1" y="1"/>
                  </a:cxn>
                  <a:cxn ang="0">
                    <a:pos x="1" y="1"/>
                  </a:cxn>
                  <a:cxn ang="0">
                    <a:pos x="0" y="0"/>
                  </a:cxn>
                </a:cxnLst>
                <a:pathLst>
                  <a:path w="409" h="458">
                    <a:moveTo>
                      <a:pt x="0" y="0"/>
                    </a:moveTo>
                    <a:lnTo>
                      <a:pt x="65" y="371"/>
                    </a:lnTo>
                    <a:lnTo>
                      <a:pt x="409" y="458"/>
                    </a:lnTo>
                    <a:lnTo>
                      <a:pt x="335" y="82"/>
                    </a:lnTo>
                    <a:lnTo>
                      <a:pt x="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775" name="Freeform 400"/>
              <p:cNvSpPr/>
              <p:nvPr/>
            </p:nvSpPr>
            <p:spPr>
              <a:xfrm>
                <a:off x="2127" y="1666"/>
                <a:ext cx="204" cy="229"/>
              </a:xfrm>
              <a:custGeom>
                <a:avLst/>
                <a:gdLst/>
                <a:ahLst/>
                <a:cxnLst>
                  <a:cxn ang="0">
                    <a:pos x="0" y="0"/>
                  </a:cxn>
                  <a:cxn ang="0">
                    <a:pos x="0" y="1"/>
                  </a:cxn>
                  <a:cxn ang="0">
                    <a:pos x="0" y="1"/>
                  </a:cxn>
                  <a:cxn ang="0">
                    <a:pos x="0" y="1"/>
                  </a:cxn>
                  <a:cxn ang="0">
                    <a:pos x="0" y="0"/>
                  </a:cxn>
                </a:cxnLst>
                <a:pathLst>
                  <a:path w="409" h="458">
                    <a:moveTo>
                      <a:pt x="0" y="0"/>
                    </a:moveTo>
                    <a:lnTo>
                      <a:pt x="65" y="371"/>
                    </a:lnTo>
                    <a:lnTo>
                      <a:pt x="409" y="458"/>
                    </a:lnTo>
                    <a:lnTo>
                      <a:pt x="335" y="82"/>
                    </a:lnTo>
                    <a:lnTo>
                      <a:pt x="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776" name="Freeform 401"/>
              <p:cNvSpPr/>
              <p:nvPr/>
            </p:nvSpPr>
            <p:spPr>
              <a:xfrm>
                <a:off x="2585" y="2161"/>
                <a:ext cx="204" cy="229"/>
              </a:xfrm>
              <a:custGeom>
                <a:avLst/>
                <a:gdLst/>
                <a:ahLst/>
                <a:cxnLst>
                  <a:cxn ang="0">
                    <a:pos x="0" y="0"/>
                  </a:cxn>
                  <a:cxn ang="0">
                    <a:pos x="0" y="1"/>
                  </a:cxn>
                  <a:cxn ang="0">
                    <a:pos x="0" y="1"/>
                  </a:cxn>
                  <a:cxn ang="0">
                    <a:pos x="0" y="1"/>
                  </a:cxn>
                  <a:cxn ang="0">
                    <a:pos x="0" y="0"/>
                  </a:cxn>
                </a:cxnLst>
                <a:pathLst>
                  <a:path w="409" h="458">
                    <a:moveTo>
                      <a:pt x="0" y="0"/>
                    </a:moveTo>
                    <a:lnTo>
                      <a:pt x="65" y="372"/>
                    </a:lnTo>
                    <a:lnTo>
                      <a:pt x="409" y="458"/>
                    </a:lnTo>
                    <a:lnTo>
                      <a:pt x="335" y="82"/>
                    </a:lnTo>
                    <a:lnTo>
                      <a:pt x="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777" name="Freeform 402"/>
              <p:cNvSpPr/>
              <p:nvPr/>
            </p:nvSpPr>
            <p:spPr>
              <a:xfrm>
                <a:off x="3014" y="2095"/>
                <a:ext cx="105" cy="109"/>
              </a:xfrm>
              <a:custGeom>
                <a:avLst/>
                <a:gdLst/>
                <a:ahLst/>
                <a:cxnLst>
                  <a:cxn ang="0">
                    <a:pos x="0" y="0"/>
                  </a:cxn>
                  <a:cxn ang="0">
                    <a:pos x="1" y="0"/>
                  </a:cxn>
                  <a:cxn ang="0">
                    <a:pos x="1" y="0"/>
                  </a:cxn>
                  <a:cxn ang="0">
                    <a:pos x="1" y="0"/>
                  </a:cxn>
                  <a:cxn ang="0">
                    <a:pos x="0" y="0"/>
                  </a:cxn>
                </a:cxnLst>
                <a:pathLst>
                  <a:path w="210" h="219">
                    <a:moveTo>
                      <a:pt x="0" y="0"/>
                    </a:moveTo>
                    <a:lnTo>
                      <a:pt x="34" y="180"/>
                    </a:lnTo>
                    <a:lnTo>
                      <a:pt x="210" y="219"/>
                    </a:lnTo>
                    <a:lnTo>
                      <a:pt x="170" y="38"/>
                    </a:lnTo>
                    <a:lnTo>
                      <a:pt x="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778" name="Group 403"/>
              <p:cNvGrpSpPr/>
              <p:nvPr/>
            </p:nvGrpSpPr>
            <p:grpSpPr>
              <a:xfrm>
                <a:off x="3093" y="2185"/>
                <a:ext cx="177" cy="177"/>
                <a:chOff x="3093" y="2185"/>
                <a:chExt cx="177" cy="177"/>
              </a:xfrm>
            </p:grpSpPr>
            <p:grpSp>
              <p:nvGrpSpPr>
                <p:cNvPr id="19779" name="Group 404"/>
                <p:cNvGrpSpPr/>
                <p:nvPr/>
              </p:nvGrpSpPr>
              <p:grpSpPr>
                <a:xfrm>
                  <a:off x="3093" y="2238"/>
                  <a:ext cx="125" cy="124"/>
                  <a:chOff x="3093" y="2238"/>
                  <a:chExt cx="125" cy="124"/>
                </a:xfrm>
              </p:grpSpPr>
              <p:sp>
                <p:nvSpPr>
                  <p:cNvPr id="19781" name="Freeform 405"/>
                  <p:cNvSpPr/>
                  <p:nvPr/>
                </p:nvSpPr>
                <p:spPr>
                  <a:xfrm>
                    <a:off x="3093" y="2238"/>
                    <a:ext cx="125" cy="124"/>
                  </a:xfrm>
                  <a:custGeom>
                    <a:avLst/>
                    <a:gdLst/>
                    <a:ahLst/>
                    <a:cxnLst>
                      <a:cxn ang="0">
                        <a:pos x="0" y="0"/>
                      </a:cxn>
                      <a:cxn ang="0">
                        <a:pos x="0" y="1"/>
                      </a:cxn>
                      <a:cxn ang="0">
                        <a:pos x="0" y="1"/>
                      </a:cxn>
                      <a:cxn ang="0">
                        <a:pos x="0" y="1"/>
                      </a:cxn>
                      <a:cxn ang="0">
                        <a:pos x="0" y="1"/>
                      </a:cxn>
                      <a:cxn ang="0">
                        <a:pos x="0" y="1"/>
                      </a:cxn>
                      <a:cxn ang="0">
                        <a:pos x="0" y="1"/>
                      </a:cxn>
                      <a:cxn ang="0">
                        <a:pos x="0" y="1"/>
                      </a:cxn>
                      <a:cxn ang="0">
                        <a:pos x="0" y="0"/>
                      </a:cxn>
                    </a:cxnLst>
                    <a:pathLst>
                      <a:path w="252" h="247">
                        <a:moveTo>
                          <a:pt x="44" y="0"/>
                        </a:moveTo>
                        <a:lnTo>
                          <a:pt x="0" y="42"/>
                        </a:lnTo>
                        <a:lnTo>
                          <a:pt x="0" y="95"/>
                        </a:lnTo>
                        <a:lnTo>
                          <a:pt x="132" y="241"/>
                        </a:lnTo>
                        <a:lnTo>
                          <a:pt x="195" y="247"/>
                        </a:lnTo>
                        <a:lnTo>
                          <a:pt x="252" y="197"/>
                        </a:lnTo>
                        <a:lnTo>
                          <a:pt x="234" y="146"/>
                        </a:lnTo>
                        <a:lnTo>
                          <a:pt x="101" y="2"/>
                        </a:lnTo>
                        <a:lnTo>
                          <a:pt x="44"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782" name="Freeform 406"/>
                  <p:cNvSpPr/>
                  <p:nvPr/>
                </p:nvSpPr>
                <p:spPr>
                  <a:xfrm>
                    <a:off x="3115" y="2261"/>
                    <a:ext cx="72" cy="78"/>
                  </a:xfrm>
                  <a:custGeom>
                    <a:avLst/>
                    <a:gdLst/>
                    <a:ahLst/>
                    <a:cxnLst>
                      <a:cxn ang="0">
                        <a:pos x="1" y="0"/>
                      </a:cxn>
                      <a:cxn ang="0">
                        <a:pos x="0" y="1"/>
                      </a:cxn>
                      <a:cxn ang="0">
                        <a:pos x="1" y="1"/>
                      </a:cxn>
                      <a:cxn ang="0">
                        <a:pos x="1" y="1"/>
                      </a:cxn>
                      <a:cxn ang="0">
                        <a:pos x="1" y="0"/>
                      </a:cxn>
                    </a:cxnLst>
                    <a:pathLst>
                      <a:path w="142" h="155">
                        <a:moveTo>
                          <a:pt x="29" y="0"/>
                        </a:moveTo>
                        <a:lnTo>
                          <a:pt x="0" y="30"/>
                        </a:lnTo>
                        <a:lnTo>
                          <a:pt x="112" y="155"/>
                        </a:lnTo>
                        <a:lnTo>
                          <a:pt x="142" y="127"/>
                        </a:lnTo>
                        <a:lnTo>
                          <a:pt x="29" y="0"/>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sp>
              <p:nvSpPr>
                <p:cNvPr id="19780" name="Freeform 407"/>
                <p:cNvSpPr/>
                <p:nvPr/>
              </p:nvSpPr>
              <p:spPr>
                <a:xfrm>
                  <a:off x="3149" y="2185"/>
                  <a:ext cx="121" cy="128"/>
                </a:xfrm>
                <a:custGeom>
                  <a:avLst/>
                  <a:gdLst/>
                  <a:ahLst/>
                  <a:cxnLst>
                    <a:cxn ang="0">
                      <a:pos x="0" y="0"/>
                    </a:cxn>
                    <a:cxn ang="0">
                      <a:pos x="1" y="0"/>
                    </a:cxn>
                    <a:cxn ang="0">
                      <a:pos x="1" y="0"/>
                    </a:cxn>
                    <a:cxn ang="0">
                      <a:pos x="1" y="0"/>
                    </a:cxn>
                    <a:cxn ang="0">
                      <a:pos x="1" y="0"/>
                    </a:cxn>
                    <a:cxn ang="0">
                      <a:pos x="1" y="0"/>
                    </a:cxn>
                    <a:cxn ang="0">
                      <a:pos x="1" y="0"/>
                    </a:cxn>
                    <a:cxn ang="0">
                      <a:pos x="0" y="0"/>
                    </a:cxn>
                  </a:cxnLst>
                  <a:pathLst>
                    <a:path w="242" h="257">
                      <a:moveTo>
                        <a:pt x="0" y="42"/>
                      </a:moveTo>
                      <a:lnTo>
                        <a:pt x="45" y="0"/>
                      </a:lnTo>
                      <a:lnTo>
                        <a:pt x="201" y="169"/>
                      </a:lnTo>
                      <a:lnTo>
                        <a:pt x="217" y="148"/>
                      </a:lnTo>
                      <a:lnTo>
                        <a:pt x="241" y="168"/>
                      </a:lnTo>
                      <a:lnTo>
                        <a:pt x="242" y="219"/>
                      </a:lnTo>
                      <a:lnTo>
                        <a:pt x="201" y="257"/>
                      </a:lnTo>
                      <a:lnTo>
                        <a:pt x="0" y="42"/>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grpSp>
      </p:grpSp>
      <p:grpSp>
        <p:nvGrpSpPr>
          <p:cNvPr id="89496" name="Group 408"/>
          <p:cNvGrpSpPr/>
          <p:nvPr/>
        </p:nvGrpSpPr>
        <p:grpSpPr>
          <a:xfrm rot="570521">
            <a:off x="3048000" y="1371600"/>
            <a:ext cx="2476500" cy="2951163"/>
            <a:chOff x="3696" y="2160"/>
            <a:chExt cx="1560" cy="1859"/>
          </a:xfrm>
        </p:grpSpPr>
        <p:grpSp>
          <p:nvGrpSpPr>
            <p:cNvPr id="19474" name="Group 409"/>
            <p:cNvGrpSpPr/>
            <p:nvPr/>
          </p:nvGrpSpPr>
          <p:grpSpPr>
            <a:xfrm>
              <a:off x="3696" y="2160"/>
              <a:ext cx="1316" cy="1571"/>
              <a:chOff x="1968" y="864"/>
              <a:chExt cx="1316" cy="1571"/>
            </a:xfrm>
          </p:grpSpPr>
          <p:sp>
            <p:nvSpPr>
              <p:cNvPr id="19658" name="Freeform 410"/>
              <p:cNvSpPr/>
              <p:nvPr/>
            </p:nvSpPr>
            <p:spPr>
              <a:xfrm>
                <a:off x="2115" y="864"/>
                <a:ext cx="983" cy="1571"/>
              </a:xfrm>
              <a:custGeom>
                <a:avLst/>
                <a:gdLst/>
                <a:ahLst/>
                <a:cxnLst>
                  <a:cxn ang="0">
                    <a:pos x="0" y="1"/>
                  </a:cxn>
                  <a:cxn ang="0">
                    <a:pos x="0" y="1"/>
                  </a:cxn>
                  <a:cxn ang="0">
                    <a:pos x="0" y="1"/>
                  </a:cxn>
                  <a:cxn ang="0">
                    <a:pos x="0" y="1"/>
                  </a:cxn>
                  <a:cxn ang="0">
                    <a:pos x="0" y="0"/>
                  </a:cxn>
                  <a:cxn ang="0">
                    <a:pos x="0" y="0"/>
                  </a:cxn>
                  <a:cxn ang="0">
                    <a:pos x="0" y="1"/>
                  </a:cxn>
                  <a:cxn ang="0">
                    <a:pos x="0" y="1"/>
                  </a:cxn>
                  <a:cxn ang="0">
                    <a:pos x="0" y="1"/>
                  </a:cxn>
                  <a:cxn ang="0">
                    <a:pos x="0" y="1"/>
                  </a:cxn>
                  <a:cxn ang="0">
                    <a:pos x="0" y="2"/>
                  </a:cxn>
                  <a:cxn ang="0">
                    <a:pos x="0" y="2"/>
                  </a:cxn>
                  <a:cxn ang="0">
                    <a:pos x="0" y="2"/>
                  </a:cxn>
                  <a:cxn ang="0">
                    <a:pos x="0" y="2"/>
                  </a:cxn>
                  <a:cxn ang="0">
                    <a:pos x="0" y="2"/>
                  </a:cxn>
                  <a:cxn ang="0">
                    <a:pos x="0" y="2"/>
                  </a:cxn>
                  <a:cxn ang="0">
                    <a:pos x="0" y="2"/>
                  </a:cxn>
                  <a:cxn ang="0">
                    <a:pos x="0" y="2"/>
                  </a:cxn>
                  <a:cxn ang="0">
                    <a:pos x="0" y="2"/>
                  </a:cxn>
                  <a:cxn ang="0">
                    <a:pos x="0" y="2"/>
                  </a:cxn>
                  <a:cxn ang="0">
                    <a:pos x="0" y="1"/>
                  </a:cxn>
                </a:cxnLst>
                <a:pathLst>
                  <a:path w="1968" h="3140">
                    <a:moveTo>
                      <a:pt x="0" y="150"/>
                    </a:moveTo>
                    <a:lnTo>
                      <a:pt x="8" y="86"/>
                    </a:lnTo>
                    <a:lnTo>
                      <a:pt x="28" y="38"/>
                    </a:lnTo>
                    <a:lnTo>
                      <a:pt x="69" y="11"/>
                    </a:lnTo>
                    <a:lnTo>
                      <a:pt x="128" y="0"/>
                    </a:lnTo>
                    <a:lnTo>
                      <a:pt x="1816" y="0"/>
                    </a:lnTo>
                    <a:lnTo>
                      <a:pt x="1876" y="5"/>
                    </a:lnTo>
                    <a:lnTo>
                      <a:pt x="1926" y="33"/>
                    </a:lnTo>
                    <a:lnTo>
                      <a:pt x="1957" y="86"/>
                    </a:lnTo>
                    <a:lnTo>
                      <a:pt x="1968" y="161"/>
                    </a:lnTo>
                    <a:lnTo>
                      <a:pt x="1968" y="2965"/>
                    </a:lnTo>
                    <a:lnTo>
                      <a:pt x="1966" y="3040"/>
                    </a:lnTo>
                    <a:lnTo>
                      <a:pt x="1952" y="3084"/>
                    </a:lnTo>
                    <a:lnTo>
                      <a:pt x="1921" y="3117"/>
                    </a:lnTo>
                    <a:lnTo>
                      <a:pt x="1886" y="3139"/>
                    </a:lnTo>
                    <a:lnTo>
                      <a:pt x="110" y="3140"/>
                    </a:lnTo>
                    <a:lnTo>
                      <a:pt x="62" y="3128"/>
                    </a:lnTo>
                    <a:lnTo>
                      <a:pt x="28" y="3101"/>
                    </a:lnTo>
                    <a:lnTo>
                      <a:pt x="8" y="3068"/>
                    </a:lnTo>
                    <a:lnTo>
                      <a:pt x="0" y="3009"/>
                    </a:lnTo>
                    <a:lnTo>
                      <a:pt x="0" y="150"/>
                    </a:lnTo>
                    <a:close/>
                  </a:path>
                </a:pathLst>
              </a:custGeom>
              <a:solidFill>
                <a:srgbClr val="FFFFFF">
                  <a:alpha val="100000"/>
                </a:srgbClr>
              </a:solidFill>
              <a:ln w="31750" cap="flat" cmpd="sng">
                <a:solidFill>
                  <a:srgbClr val="000000">
                    <a:alpha val="100000"/>
                  </a:srgbClr>
                </a:solidFill>
                <a:prstDash val="solid"/>
                <a:round/>
                <a:headEnd type="none" w="med" len="med"/>
                <a:tailEnd type="none" w="med" len="med"/>
              </a:ln>
            </p:spPr>
            <p:txBody>
              <a:bodyPr/>
              <a:p>
                <a:endParaRPr lang="zh-CN" altLang="en-US"/>
              </a:p>
            </p:txBody>
          </p:sp>
          <p:grpSp>
            <p:nvGrpSpPr>
              <p:cNvPr id="19659" name="Group 411"/>
              <p:cNvGrpSpPr/>
              <p:nvPr/>
            </p:nvGrpSpPr>
            <p:grpSpPr>
              <a:xfrm rot="1560000">
                <a:off x="1968" y="1056"/>
                <a:ext cx="1316" cy="1155"/>
                <a:chOff x="2025" y="1323"/>
                <a:chExt cx="1316" cy="1155"/>
              </a:xfrm>
            </p:grpSpPr>
            <p:sp>
              <p:nvSpPr>
                <p:cNvPr id="19660" name="Freeform 412"/>
                <p:cNvSpPr/>
                <p:nvPr/>
              </p:nvSpPr>
              <p:spPr>
                <a:xfrm>
                  <a:off x="2094" y="1585"/>
                  <a:ext cx="80" cy="137"/>
                </a:xfrm>
                <a:custGeom>
                  <a:avLst/>
                  <a:gdLst/>
                  <a:ahLst/>
                  <a:cxnLst>
                    <a:cxn ang="0">
                      <a:pos x="1" y="0"/>
                    </a:cxn>
                    <a:cxn ang="0">
                      <a:pos x="0" y="1"/>
                    </a:cxn>
                    <a:cxn ang="0">
                      <a:pos x="1" y="1"/>
                    </a:cxn>
                    <a:cxn ang="0">
                      <a:pos x="1" y="1"/>
                    </a:cxn>
                    <a:cxn ang="0">
                      <a:pos x="1" y="0"/>
                    </a:cxn>
                  </a:cxnLst>
                  <a:pathLst>
                    <a:path w="160" h="274">
                      <a:moveTo>
                        <a:pt x="21" y="0"/>
                      </a:moveTo>
                      <a:lnTo>
                        <a:pt x="0" y="174"/>
                      </a:lnTo>
                      <a:lnTo>
                        <a:pt x="159" y="274"/>
                      </a:lnTo>
                      <a:lnTo>
                        <a:pt x="160" y="87"/>
                      </a:lnTo>
                      <a:lnTo>
                        <a:pt x="21"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661" name="Freeform 413"/>
                <p:cNvSpPr/>
                <p:nvPr/>
              </p:nvSpPr>
              <p:spPr>
                <a:xfrm>
                  <a:off x="2025" y="1421"/>
                  <a:ext cx="82" cy="154"/>
                </a:xfrm>
                <a:custGeom>
                  <a:avLst/>
                  <a:gdLst/>
                  <a:ahLst/>
                  <a:cxnLst>
                    <a:cxn ang="0">
                      <a:pos x="0" y="1"/>
                    </a:cxn>
                    <a:cxn ang="0">
                      <a:pos x="0" y="0"/>
                    </a:cxn>
                    <a:cxn ang="0">
                      <a:pos x="0" y="1"/>
                    </a:cxn>
                    <a:cxn ang="0">
                      <a:pos x="0" y="1"/>
                    </a:cxn>
                    <a:cxn ang="0">
                      <a:pos x="0" y="1"/>
                    </a:cxn>
                    <a:cxn ang="0">
                      <a:pos x="0" y="1"/>
                    </a:cxn>
                    <a:cxn ang="0">
                      <a:pos x="0" y="1"/>
                    </a:cxn>
                    <a:cxn ang="0">
                      <a:pos x="0" y="1"/>
                    </a:cxn>
                    <a:cxn ang="0">
                      <a:pos x="0" y="1"/>
                    </a:cxn>
                    <a:cxn ang="0">
                      <a:pos x="0" y="1"/>
                    </a:cxn>
                    <a:cxn ang="0">
                      <a:pos x="0" y="1"/>
                    </a:cxn>
                  </a:cxnLst>
                  <a:pathLst>
                    <a:path w="165" h="308">
                      <a:moveTo>
                        <a:pt x="11" y="25"/>
                      </a:moveTo>
                      <a:lnTo>
                        <a:pt x="66" y="0"/>
                      </a:lnTo>
                      <a:lnTo>
                        <a:pt x="165" y="220"/>
                      </a:lnTo>
                      <a:lnTo>
                        <a:pt x="142" y="277"/>
                      </a:lnTo>
                      <a:lnTo>
                        <a:pt x="87" y="308"/>
                      </a:lnTo>
                      <a:lnTo>
                        <a:pt x="27" y="286"/>
                      </a:lnTo>
                      <a:lnTo>
                        <a:pt x="0" y="216"/>
                      </a:lnTo>
                      <a:lnTo>
                        <a:pt x="45" y="193"/>
                      </a:lnTo>
                      <a:lnTo>
                        <a:pt x="75" y="244"/>
                      </a:lnTo>
                      <a:lnTo>
                        <a:pt x="107" y="227"/>
                      </a:lnTo>
                      <a:lnTo>
                        <a:pt x="11" y="25"/>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662" name="Group 414"/>
                <p:cNvGrpSpPr/>
                <p:nvPr/>
              </p:nvGrpSpPr>
              <p:grpSpPr>
                <a:xfrm>
                  <a:off x="2300" y="1377"/>
                  <a:ext cx="651" cy="656"/>
                  <a:chOff x="2300" y="1377"/>
                  <a:chExt cx="651" cy="656"/>
                </a:xfrm>
              </p:grpSpPr>
              <p:sp>
                <p:nvSpPr>
                  <p:cNvPr id="19716" name="Freeform 415"/>
                  <p:cNvSpPr/>
                  <p:nvPr/>
                </p:nvSpPr>
                <p:spPr>
                  <a:xfrm>
                    <a:off x="2359" y="1377"/>
                    <a:ext cx="280" cy="184"/>
                  </a:xfrm>
                  <a:custGeom>
                    <a:avLst/>
                    <a:gdLst/>
                    <a:ahLst/>
                    <a:cxnLst>
                      <a:cxn ang="0">
                        <a:pos x="0" y="0"/>
                      </a:cxn>
                      <a:cxn ang="0">
                        <a:pos x="0" y="0"/>
                      </a:cxn>
                      <a:cxn ang="0">
                        <a:pos x="0" y="0"/>
                      </a:cxn>
                      <a:cxn ang="0">
                        <a:pos x="0" y="0"/>
                      </a:cxn>
                      <a:cxn ang="0">
                        <a:pos x="0" y="0"/>
                      </a:cxn>
                      <a:cxn ang="0">
                        <a:pos x="0" y="0"/>
                      </a:cxn>
                      <a:cxn ang="0">
                        <a:pos x="0" y="0"/>
                      </a:cxn>
                    </a:cxnLst>
                    <a:pathLst>
                      <a:path w="561" h="369">
                        <a:moveTo>
                          <a:pt x="561" y="0"/>
                        </a:moveTo>
                        <a:lnTo>
                          <a:pt x="0" y="283"/>
                        </a:lnTo>
                        <a:lnTo>
                          <a:pt x="149" y="321"/>
                        </a:lnTo>
                        <a:lnTo>
                          <a:pt x="171" y="369"/>
                        </a:lnTo>
                        <a:lnTo>
                          <a:pt x="519" y="200"/>
                        </a:lnTo>
                        <a:lnTo>
                          <a:pt x="497" y="153"/>
                        </a:lnTo>
                        <a:lnTo>
                          <a:pt x="561"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17" name="Freeform 416"/>
                  <p:cNvSpPr/>
                  <p:nvPr/>
                </p:nvSpPr>
                <p:spPr>
                  <a:xfrm>
                    <a:off x="2445" y="1504"/>
                    <a:ext cx="173" cy="194"/>
                  </a:xfrm>
                  <a:custGeom>
                    <a:avLst/>
                    <a:gdLst/>
                    <a:ahLst/>
                    <a:cxnLst>
                      <a:cxn ang="0">
                        <a:pos x="1" y="0"/>
                      </a:cxn>
                      <a:cxn ang="0">
                        <a:pos x="0" y="1"/>
                      </a:cxn>
                      <a:cxn ang="0">
                        <a:pos x="1" y="1"/>
                      </a:cxn>
                      <a:cxn ang="0">
                        <a:pos x="1" y="1"/>
                      </a:cxn>
                      <a:cxn ang="0">
                        <a:pos x="1" y="1"/>
                      </a:cxn>
                      <a:cxn ang="0">
                        <a:pos x="1" y="1"/>
                      </a:cxn>
                      <a:cxn ang="0">
                        <a:pos x="1" y="1"/>
                      </a:cxn>
                      <a:cxn ang="0">
                        <a:pos x="1" y="0"/>
                      </a:cxn>
                    </a:cxnLst>
                    <a:pathLst>
                      <a:path w="346" h="388">
                        <a:moveTo>
                          <a:pt x="204" y="0"/>
                        </a:moveTo>
                        <a:lnTo>
                          <a:pt x="0" y="103"/>
                        </a:lnTo>
                        <a:lnTo>
                          <a:pt x="116" y="344"/>
                        </a:lnTo>
                        <a:lnTo>
                          <a:pt x="145" y="355"/>
                        </a:lnTo>
                        <a:lnTo>
                          <a:pt x="206" y="388"/>
                        </a:lnTo>
                        <a:lnTo>
                          <a:pt x="312" y="337"/>
                        </a:lnTo>
                        <a:lnTo>
                          <a:pt x="346" y="290"/>
                        </a:lnTo>
                        <a:lnTo>
                          <a:pt x="204"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18" name="Freeform 417"/>
                  <p:cNvSpPr/>
                  <p:nvPr/>
                </p:nvSpPr>
                <p:spPr>
                  <a:xfrm>
                    <a:off x="2437" y="1562"/>
                    <a:ext cx="80" cy="181"/>
                  </a:xfrm>
                  <a:custGeom>
                    <a:avLst/>
                    <a:gdLst/>
                    <a:ahLst/>
                    <a:cxnLst>
                      <a:cxn ang="0">
                        <a:pos x="1" y="0"/>
                      </a:cxn>
                      <a:cxn ang="0">
                        <a:pos x="1" y="1"/>
                      </a:cxn>
                      <a:cxn ang="0">
                        <a:pos x="1" y="1"/>
                      </a:cxn>
                      <a:cxn ang="0">
                        <a:pos x="1" y="1"/>
                      </a:cxn>
                      <a:cxn ang="0">
                        <a:pos x="1" y="1"/>
                      </a:cxn>
                      <a:cxn ang="0">
                        <a:pos x="1" y="1"/>
                      </a:cxn>
                      <a:cxn ang="0">
                        <a:pos x="1" y="1"/>
                      </a:cxn>
                      <a:cxn ang="0">
                        <a:pos x="0" y="1"/>
                      </a:cxn>
                      <a:cxn ang="0">
                        <a:pos x="1" y="0"/>
                      </a:cxn>
                    </a:cxnLst>
                    <a:pathLst>
                      <a:path w="159" h="362">
                        <a:moveTo>
                          <a:pt x="22" y="0"/>
                        </a:moveTo>
                        <a:lnTo>
                          <a:pt x="124" y="221"/>
                        </a:lnTo>
                        <a:lnTo>
                          <a:pt x="159" y="239"/>
                        </a:lnTo>
                        <a:lnTo>
                          <a:pt x="131" y="322"/>
                        </a:lnTo>
                        <a:lnTo>
                          <a:pt x="54" y="362"/>
                        </a:lnTo>
                        <a:lnTo>
                          <a:pt x="10" y="269"/>
                        </a:lnTo>
                        <a:lnTo>
                          <a:pt x="63" y="241"/>
                        </a:lnTo>
                        <a:lnTo>
                          <a:pt x="0" y="113"/>
                        </a:lnTo>
                        <a:lnTo>
                          <a:pt x="22"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19" name="Freeform 418"/>
                  <p:cNvSpPr/>
                  <p:nvPr/>
                </p:nvSpPr>
                <p:spPr>
                  <a:xfrm>
                    <a:off x="2503" y="1649"/>
                    <a:ext cx="150" cy="81"/>
                  </a:xfrm>
                  <a:custGeom>
                    <a:avLst/>
                    <a:gdLst/>
                    <a:ahLst/>
                    <a:cxnLst>
                      <a:cxn ang="0">
                        <a:pos x="1" y="0"/>
                      </a:cxn>
                      <a:cxn ang="0">
                        <a:pos x="1" y="1"/>
                      </a:cxn>
                      <a:cxn ang="0">
                        <a:pos x="1" y="1"/>
                      </a:cxn>
                      <a:cxn ang="0">
                        <a:pos x="1" y="1"/>
                      </a:cxn>
                      <a:cxn ang="0">
                        <a:pos x="1" y="1"/>
                      </a:cxn>
                      <a:cxn ang="0">
                        <a:pos x="0" y="1"/>
                      </a:cxn>
                      <a:cxn ang="0">
                        <a:pos x="1" y="1"/>
                      </a:cxn>
                      <a:cxn ang="0">
                        <a:pos x="1" y="1"/>
                      </a:cxn>
                      <a:cxn ang="0">
                        <a:pos x="1" y="1"/>
                      </a:cxn>
                      <a:cxn ang="0">
                        <a:pos x="1" y="0"/>
                      </a:cxn>
                    </a:cxnLst>
                    <a:pathLst>
                      <a:path w="300" h="162">
                        <a:moveTo>
                          <a:pt x="235" y="0"/>
                        </a:moveTo>
                        <a:lnTo>
                          <a:pt x="193" y="51"/>
                        </a:lnTo>
                        <a:lnTo>
                          <a:pt x="92" y="100"/>
                        </a:lnTo>
                        <a:lnTo>
                          <a:pt x="29" y="67"/>
                        </a:lnTo>
                        <a:lnTo>
                          <a:pt x="23" y="94"/>
                        </a:lnTo>
                        <a:lnTo>
                          <a:pt x="0" y="145"/>
                        </a:lnTo>
                        <a:lnTo>
                          <a:pt x="97" y="162"/>
                        </a:lnTo>
                        <a:lnTo>
                          <a:pt x="255" y="89"/>
                        </a:lnTo>
                        <a:lnTo>
                          <a:pt x="300" y="11"/>
                        </a:lnTo>
                        <a:lnTo>
                          <a:pt x="235"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20" name="Freeform 419"/>
                  <p:cNvSpPr/>
                  <p:nvPr/>
                </p:nvSpPr>
                <p:spPr>
                  <a:xfrm>
                    <a:off x="2698" y="1380"/>
                    <a:ext cx="185" cy="268"/>
                  </a:xfrm>
                  <a:custGeom>
                    <a:avLst/>
                    <a:gdLst/>
                    <a:ahLst/>
                    <a:cxnLst>
                      <a:cxn ang="0">
                        <a:pos x="1" y="1"/>
                      </a:cxn>
                      <a:cxn ang="0">
                        <a:pos x="1" y="1"/>
                      </a:cxn>
                      <a:cxn ang="0">
                        <a:pos x="1" y="1"/>
                      </a:cxn>
                      <a:cxn ang="0">
                        <a:pos x="0" y="1"/>
                      </a:cxn>
                      <a:cxn ang="0">
                        <a:pos x="1" y="1"/>
                      </a:cxn>
                      <a:cxn ang="0">
                        <a:pos x="1" y="1"/>
                      </a:cxn>
                      <a:cxn ang="0">
                        <a:pos x="1" y="1"/>
                      </a:cxn>
                      <a:cxn ang="0">
                        <a:pos x="1" y="0"/>
                      </a:cxn>
                      <a:cxn ang="0">
                        <a:pos x="1" y="1"/>
                      </a:cxn>
                      <a:cxn ang="0">
                        <a:pos x="1" y="1"/>
                      </a:cxn>
                      <a:cxn ang="0">
                        <a:pos x="1" y="1"/>
                      </a:cxn>
                    </a:cxnLst>
                    <a:pathLst>
                      <a:path w="370" h="536">
                        <a:moveTo>
                          <a:pt x="263" y="458"/>
                        </a:moveTo>
                        <a:lnTo>
                          <a:pt x="202" y="326"/>
                        </a:lnTo>
                        <a:lnTo>
                          <a:pt x="59" y="312"/>
                        </a:lnTo>
                        <a:lnTo>
                          <a:pt x="0" y="224"/>
                        </a:lnTo>
                        <a:lnTo>
                          <a:pt x="124" y="236"/>
                        </a:lnTo>
                        <a:lnTo>
                          <a:pt x="152" y="225"/>
                        </a:lnTo>
                        <a:lnTo>
                          <a:pt x="89" y="94"/>
                        </a:lnTo>
                        <a:lnTo>
                          <a:pt x="127" y="0"/>
                        </a:lnTo>
                        <a:lnTo>
                          <a:pt x="370" y="503"/>
                        </a:lnTo>
                        <a:lnTo>
                          <a:pt x="302" y="536"/>
                        </a:lnTo>
                        <a:lnTo>
                          <a:pt x="263" y="458"/>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21" name="Freeform 420"/>
                  <p:cNvSpPr/>
                  <p:nvPr/>
                </p:nvSpPr>
                <p:spPr>
                  <a:xfrm>
                    <a:off x="2852" y="1634"/>
                    <a:ext cx="46" cy="38"/>
                  </a:xfrm>
                  <a:custGeom>
                    <a:avLst/>
                    <a:gdLst/>
                    <a:ahLst/>
                    <a:cxnLst>
                      <a:cxn ang="0">
                        <a:pos x="1" y="0"/>
                      </a:cxn>
                      <a:cxn ang="0">
                        <a:pos x="0" y="0"/>
                      </a:cxn>
                      <a:cxn ang="0">
                        <a:pos x="1" y="0"/>
                      </a:cxn>
                      <a:cxn ang="0">
                        <a:pos x="1" y="0"/>
                      </a:cxn>
                      <a:cxn ang="0">
                        <a:pos x="1" y="0"/>
                      </a:cxn>
                    </a:cxnLst>
                    <a:pathLst>
                      <a:path w="92" h="77">
                        <a:moveTo>
                          <a:pt x="70" y="0"/>
                        </a:moveTo>
                        <a:lnTo>
                          <a:pt x="0" y="33"/>
                        </a:lnTo>
                        <a:lnTo>
                          <a:pt x="23" y="77"/>
                        </a:lnTo>
                        <a:lnTo>
                          <a:pt x="92" y="45"/>
                        </a:lnTo>
                        <a:lnTo>
                          <a:pt x="70"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22" name="Freeform 421"/>
                  <p:cNvSpPr/>
                  <p:nvPr/>
                </p:nvSpPr>
                <p:spPr>
                  <a:xfrm>
                    <a:off x="2864" y="1654"/>
                    <a:ext cx="51" cy="43"/>
                  </a:xfrm>
                  <a:custGeom>
                    <a:avLst/>
                    <a:gdLst/>
                    <a:ahLst/>
                    <a:cxnLst>
                      <a:cxn ang="0">
                        <a:pos x="1" y="0"/>
                      </a:cxn>
                      <a:cxn ang="0">
                        <a:pos x="0" y="1"/>
                      </a:cxn>
                      <a:cxn ang="0">
                        <a:pos x="1" y="1"/>
                      </a:cxn>
                      <a:cxn ang="0">
                        <a:pos x="1" y="1"/>
                      </a:cxn>
                      <a:cxn ang="0">
                        <a:pos x="1" y="0"/>
                      </a:cxn>
                    </a:cxnLst>
                    <a:pathLst>
                      <a:path w="101" h="84">
                        <a:moveTo>
                          <a:pt x="75" y="0"/>
                        </a:moveTo>
                        <a:lnTo>
                          <a:pt x="0" y="39"/>
                        </a:lnTo>
                        <a:lnTo>
                          <a:pt x="22" y="84"/>
                        </a:lnTo>
                        <a:lnTo>
                          <a:pt x="101" y="50"/>
                        </a:lnTo>
                        <a:lnTo>
                          <a:pt x="75"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23" name="Freeform 422"/>
                  <p:cNvSpPr/>
                  <p:nvPr/>
                </p:nvSpPr>
                <p:spPr>
                  <a:xfrm>
                    <a:off x="2877" y="1681"/>
                    <a:ext cx="47" cy="41"/>
                  </a:xfrm>
                  <a:custGeom>
                    <a:avLst/>
                    <a:gdLst/>
                    <a:ahLst/>
                    <a:cxnLst>
                      <a:cxn ang="0">
                        <a:pos x="1" y="0"/>
                      </a:cxn>
                      <a:cxn ang="0">
                        <a:pos x="0" y="1"/>
                      </a:cxn>
                      <a:cxn ang="0">
                        <a:pos x="1" y="1"/>
                      </a:cxn>
                      <a:cxn ang="0">
                        <a:pos x="1" y="1"/>
                      </a:cxn>
                      <a:cxn ang="0">
                        <a:pos x="1" y="0"/>
                      </a:cxn>
                    </a:cxnLst>
                    <a:pathLst>
                      <a:path w="93" h="81">
                        <a:moveTo>
                          <a:pt x="67" y="0"/>
                        </a:moveTo>
                        <a:lnTo>
                          <a:pt x="0" y="33"/>
                        </a:lnTo>
                        <a:lnTo>
                          <a:pt x="23" y="81"/>
                        </a:lnTo>
                        <a:lnTo>
                          <a:pt x="93" y="48"/>
                        </a:lnTo>
                        <a:lnTo>
                          <a:pt x="67"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24" name="Freeform 423"/>
                  <p:cNvSpPr/>
                  <p:nvPr/>
                </p:nvSpPr>
                <p:spPr>
                  <a:xfrm>
                    <a:off x="2617" y="1613"/>
                    <a:ext cx="222" cy="316"/>
                  </a:xfrm>
                  <a:custGeom>
                    <a:avLst/>
                    <a:gdLst/>
                    <a:ahLst/>
                    <a:cxnLst>
                      <a:cxn ang="0">
                        <a:pos x="0" y="1"/>
                      </a:cxn>
                      <a:cxn ang="0">
                        <a:pos x="0" y="0"/>
                      </a:cxn>
                      <a:cxn ang="0">
                        <a:pos x="0" y="1"/>
                      </a:cxn>
                      <a:cxn ang="0">
                        <a:pos x="0" y="1"/>
                      </a:cxn>
                      <a:cxn ang="0">
                        <a:pos x="0" y="1"/>
                      </a:cxn>
                    </a:cxnLst>
                    <a:pathLst>
                      <a:path w="445" h="632">
                        <a:moveTo>
                          <a:pt x="445" y="61"/>
                        </a:moveTo>
                        <a:lnTo>
                          <a:pt x="241" y="0"/>
                        </a:lnTo>
                        <a:lnTo>
                          <a:pt x="0" y="632"/>
                        </a:lnTo>
                        <a:lnTo>
                          <a:pt x="243" y="513"/>
                        </a:lnTo>
                        <a:lnTo>
                          <a:pt x="445" y="61"/>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25" name="Freeform 424"/>
                  <p:cNvSpPr/>
                  <p:nvPr/>
                </p:nvSpPr>
                <p:spPr>
                  <a:xfrm>
                    <a:off x="2637" y="1616"/>
                    <a:ext cx="114" cy="304"/>
                  </a:xfrm>
                  <a:custGeom>
                    <a:avLst/>
                    <a:gdLst/>
                    <a:ahLst/>
                    <a:cxnLst>
                      <a:cxn ang="0">
                        <a:pos x="1" y="0"/>
                      </a:cxn>
                      <a:cxn ang="0">
                        <a:pos x="0" y="1"/>
                      </a:cxn>
                      <a:cxn ang="0">
                        <a:pos x="1" y="1"/>
                      </a:cxn>
                      <a:cxn ang="0">
                        <a:pos x="1" y="1"/>
                      </a:cxn>
                      <a:cxn ang="0">
                        <a:pos x="1" y="0"/>
                      </a:cxn>
                    </a:cxnLst>
                    <a:pathLst>
                      <a:path w="228" h="608">
                        <a:moveTo>
                          <a:pt x="202" y="0"/>
                        </a:moveTo>
                        <a:lnTo>
                          <a:pt x="0" y="608"/>
                        </a:lnTo>
                        <a:lnTo>
                          <a:pt x="32" y="590"/>
                        </a:lnTo>
                        <a:lnTo>
                          <a:pt x="228" y="10"/>
                        </a:lnTo>
                        <a:lnTo>
                          <a:pt x="202"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26" name="Freeform 425"/>
                  <p:cNvSpPr/>
                  <p:nvPr/>
                </p:nvSpPr>
                <p:spPr>
                  <a:xfrm>
                    <a:off x="2671" y="1621"/>
                    <a:ext cx="108" cy="281"/>
                  </a:xfrm>
                  <a:custGeom>
                    <a:avLst/>
                    <a:gdLst/>
                    <a:ahLst/>
                    <a:cxnLst>
                      <a:cxn ang="0">
                        <a:pos x="0" y="0"/>
                      </a:cxn>
                      <a:cxn ang="0">
                        <a:pos x="0" y="0"/>
                      </a:cxn>
                      <a:cxn ang="0">
                        <a:pos x="0" y="0"/>
                      </a:cxn>
                      <a:cxn ang="0">
                        <a:pos x="0" y="0"/>
                      </a:cxn>
                      <a:cxn ang="0">
                        <a:pos x="0" y="0"/>
                      </a:cxn>
                    </a:cxnLst>
                    <a:pathLst>
                      <a:path w="217" h="563">
                        <a:moveTo>
                          <a:pt x="190" y="0"/>
                        </a:moveTo>
                        <a:lnTo>
                          <a:pt x="0" y="563"/>
                        </a:lnTo>
                        <a:lnTo>
                          <a:pt x="41" y="544"/>
                        </a:lnTo>
                        <a:lnTo>
                          <a:pt x="217" y="13"/>
                        </a:lnTo>
                        <a:lnTo>
                          <a:pt x="190"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27" name="Freeform 426"/>
                  <p:cNvSpPr/>
                  <p:nvPr/>
                </p:nvSpPr>
                <p:spPr>
                  <a:xfrm>
                    <a:off x="2466" y="1613"/>
                    <a:ext cx="271" cy="352"/>
                  </a:xfrm>
                  <a:custGeom>
                    <a:avLst/>
                    <a:gdLst/>
                    <a:ahLst/>
                    <a:cxnLst>
                      <a:cxn ang="0">
                        <a:pos x="1" y="0"/>
                      </a:cxn>
                      <a:cxn ang="0">
                        <a:pos x="1" y="1"/>
                      </a:cxn>
                      <a:cxn ang="0">
                        <a:pos x="1" y="1"/>
                      </a:cxn>
                      <a:cxn ang="0">
                        <a:pos x="1" y="1"/>
                      </a:cxn>
                      <a:cxn ang="0">
                        <a:pos x="1" y="1"/>
                      </a:cxn>
                      <a:cxn ang="0">
                        <a:pos x="1" y="1"/>
                      </a:cxn>
                      <a:cxn ang="0">
                        <a:pos x="1" y="1"/>
                      </a:cxn>
                      <a:cxn ang="0">
                        <a:pos x="1" y="1"/>
                      </a:cxn>
                      <a:cxn ang="0">
                        <a:pos x="1" y="1"/>
                      </a:cxn>
                      <a:cxn ang="0">
                        <a:pos x="0" y="1"/>
                      </a:cxn>
                      <a:cxn ang="0">
                        <a:pos x="1" y="1"/>
                      </a:cxn>
                      <a:cxn ang="0">
                        <a:pos x="1" y="1"/>
                      </a:cxn>
                      <a:cxn ang="0">
                        <a:pos x="1" y="0"/>
                      </a:cxn>
                    </a:cxnLst>
                    <a:pathLst>
                      <a:path w="542" h="702">
                        <a:moveTo>
                          <a:pt x="542" y="0"/>
                        </a:moveTo>
                        <a:lnTo>
                          <a:pt x="524" y="33"/>
                        </a:lnTo>
                        <a:lnTo>
                          <a:pt x="386" y="95"/>
                        </a:lnTo>
                        <a:lnTo>
                          <a:pt x="377" y="81"/>
                        </a:lnTo>
                        <a:lnTo>
                          <a:pt x="334" y="160"/>
                        </a:lnTo>
                        <a:lnTo>
                          <a:pt x="172" y="238"/>
                        </a:lnTo>
                        <a:lnTo>
                          <a:pt x="68" y="222"/>
                        </a:lnTo>
                        <a:lnTo>
                          <a:pt x="11" y="250"/>
                        </a:lnTo>
                        <a:lnTo>
                          <a:pt x="87" y="407"/>
                        </a:lnTo>
                        <a:lnTo>
                          <a:pt x="0" y="609"/>
                        </a:lnTo>
                        <a:lnTo>
                          <a:pt x="156" y="702"/>
                        </a:lnTo>
                        <a:lnTo>
                          <a:pt x="319" y="622"/>
                        </a:lnTo>
                        <a:lnTo>
                          <a:pt x="542"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28" name="Freeform 427"/>
                  <p:cNvSpPr/>
                  <p:nvPr/>
                </p:nvSpPr>
                <p:spPr>
                  <a:xfrm>
                    <a:off x="2475" y="1635"/>
                    <a:ext cx="236" cy="135"/>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473" h="270">
                        <a:moveTo>
                          <a:pt x="397" y="35"/>
                        </a:moveTo>
                        <a:lnTo>
                          <a:pt x="336" y="148"/>
                        </a:lnTo>
                        <a:lnTo>
                          <a:pt x="167" y="229"/>
                        </a:lnTo>
                        <a:lnTo>
                          <a:pt x="66" y="212"/>
                        </a:lnTo>
                        <a:lnTo>
                          <a:pt x="46" y="179"/>
                        </a:lnTo>
                        <a:lnTo>
                          <a:pt x="0" y="202"/>
                        </a:lnTo>
                        <a:lnTo>
                          <a:pt x="26" y="253"/>
                        </a:lnTo>
                        <a:lnTo>
                          <a:pt x="187" y="270"/>
                        </a:lnTo>
                        <a:lnTo>
                          <a:pt x="355" y="188"/>
                        </a:lnTo>
                        <a:lnTo>
                          <a:pt x="473" y="0"/>
                        </a:lnTo>
                        <a:lnTo>
                          <a:pt x="397" y="35"/>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29" name="Freeform 428"/>
                  <p:cNvSpPr/>
                  <p:nvPr/>
                </p:nvSpPr>
                <p:spPr>
                  <a:xfrm>
                    <a:off x="2494" y="1718"/>
                    <a:ext cx="198" cy="219"/>
                  </a:xfrm>
                  <a:custGeom>
                    <a:avLst/>
                    <a:gdLst/>
                    <a:ahLst/>
                    <a:cxnLst>
                      <a:cxn ang="0">
                        <a:pos x="0" y="0"/>
                      </a:cxn>
                      <a:cxn ang="0">
                        <a:pos x="0" y="1"/>
                      </a:cxn>
                      <a:cxn ang="0">
                        <a:pos x="0" y="1"/>
                      </a:cxn>
                      <a:cxn ang="0">
                        <a:pos x="0" y="1"/>
                      </a:cxn>
                      <a:cxn ang="0">
                        <a:pos x="0" y="1"/>
                      </a:cxn>
                      <a:cxn ang="0">
                        <a:pos x="0" y="1"/>
                      </a:cxn>
                      <a:cxn ang="0">
                        <a:pos x="0" y="0"/>
                      </a:cxn>
                    </a:cxnLst>
                    <a:pathLst>
                      <a:path w="397" h="437">
                        <a:moveTo>
                          <a:pt x="397" y="0"/>
                        </a:moveTo>
                        <a:lnTo>
                          <a:pt x="155" y="121"/>
                        </a:lnTo>
                        <a:lnTo>
                          <a:pt x="0" y="106"/>
                        </a:lnTo>
                        <a:lnTo>
                          <a:pt x="85" y="185"/>
                        </a:lnTo>
                        <a:lnTo>
                          <a:pt x="205" y="437"/>
                        </a:lnTo>
                        <a:lnTo>
                          <a:pt x="246" y="416"/>
                        </a:lnTo>
                        <a:lnTo>
                          <a:pt x="397"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30" name="Freeform 429"/>
                  <p:cNvSpPr/>
                  <p:nvPr/>
                </p:nvSpPr>
                <p:spPr>
                  <a:xfrm>
                    <a:off x="2392" y="1740"/>
                    <a:ext cx="148" cy="237"/>
                  </a:xfrm>
                  <a:custGeom>
                    <a:avLst/>
                    <a:gdLst/>
                    <a:ahLst/>
                    <a:cxnLst>
                      <a:cxn ang="0">
                        <a:pos x="1" y="0"/>
                      </a:cxn>
                      <a:cxn ang="0">
                        <a:pos x="1" y="0"/>
                      </a:cxn>
                      <a:cxn ang="0">
                        <a:pos x="1" y="0"/>
                      </a:cxn>
                      <a:cxn ang="0">
                        <a:pos x="1" y="0"/>
                      </a:cxn>
                      <a:cxn ang="0">
                        <a:pos x="1" y="0"/>
                      </a:cxn>
                      <a:cxn ang="0">
                        <a:pos x="1" y="0"/>
                      </a:cxn>
                      <a:cxn ang="0">
                        <a:pos x="1" y="0"/>
                      </a:cxn>
                      <a:cxn ang="0">
                        <a:pos x="0" y="0"/>
                      </a:cxn>
                      <a:cxn ang="0">
                        <a:pos x="1" y="0"/>
                      </a:cxn>
                      <a:cxn ang="0">
                        <a:pos x="1" y="0"/>
                      </a:cxn>
                      <a:cxn ang="0">
                        <a:pos x="1" y="0"/>
                      </a:cxn>
                      <a:cxn ang="0">
                        <a:pos x="1" y="0"/>
                      </a:cxn>
                    </a:cxnLst>
                    <a:pathLst>
                      <a:path w="295" h="475">
                        <a:moveTo>
                          <a:pt x="153" y="0"/>
                        </a:moveTo>
                        <a:lnTo>
                          <a:pt x="233" y="162"/>
                        </a:lnTo>
                        <a:lnTo>
                          <a:pt x="145" y="356"/>
                        </a:lnTo>
                        <a:lnTo>
                          <a:pt x="295" y="451"/>
                        </a:lnTo>
                        <a:lnTo>
                          <a:pt x="245" y="475"/>
                        </a:lnTo>
                        <a:lnTo>
                          <a:pt x="130" y="387"/>
                        </a:lnTo>
                        <a:lnTo>
                          <a:pt x="53" y="426"/>
                        </a:lnTo>
                        <a:lnTo>
                          <a:pt x="0" y="311"/>
                        </a:lnTo>
                        <a:lnTo>
                          <a:pt x="65" y="178"/>
                        </a:lnTo>
                        <a:lnTo>
                          <a:pt x="35" y="118"/>
                        </a:lnTo>
                        <a:lnTo>
                          <a:pt x="83" y="96"/>
                        </a:lnTo>
                        <a:lnTo>
                          <a:pt x="153"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31" name="Freeform 430"/>
                  <p:cNvSpPr/>
                  <p:nvPr/>
                </p:nvSpPr>
                <p:spPr>
                  <a:xfrm>
                    <a:off x="2394" y="1753"/>
                    <a:ext cx="96" cy="175"/>
                  </a:xfrm>
                  <a:custGeom>
                    <a:avLst/>
                    <a:gdLst/>
                    <a:ahLst/>
                    <a:cxnLst>
                      <a:cxn ang="0">
                        <a:pos x="1" y="0"/>
                      </a:cxn>
                      <a:cxn ang="0">
                        <a:pos x="1" y="1"/>
                      </a:cxn>
                      <a:cxn ang="0">
                        <a:pos x="1" y="1"/>
                      </a:cxn>
                      <a:cxn ang="0">
                        <a:pos x="1" y="1"/>
                      </a:cxn>
                      <a:cxn ang="0">
                        <a:pos x="0" y="1"/>
                      </a:cxn>
                      <a:cxn ang="0">
                        <a:pos x="1" y="1"/>
                      </a:cxn>
                      <a:cxn ang="0">
                        <a:pos x="1" y="1"/>
                      </a:cxn>
                      <a:cxn ang="0">
                        <a:pos x="1" y="1"/>
                      </a:cxn>
                      <a:cxn ang="0">
                        <a:pos x="1" y="0"/>
                      </a:cxn>
                    </a:cxnLst>
                    <a:pathLst>
                      <a:path w="192" h="349">
                        <a:moveTo>
                          <a:pt x="128" y="0"/>
                        </a:moveTo>
                        <a:lnTo>
                          <a:pt x="192" y="130"/>
                        </a:lnTo>
                        <a:lnTo>
                          <a:pt x="106" y="311"/>
                        </a:lnTo>
                        <a:lnTo>
                          <a:pt x="32" y="349"/>
                        </a:lnTo>
                        <a:lnTo>
                          <a:pt x="0" y="288"/>
                        </a:lnTo>
                        <a:lnTo>
                          <a:pt x="64" y="259"/>
                        </a:lnTo>
                        <a:lnTo>
                          <a:pt x="113" y="140"/>
                        </a:lnTo>
                        <a:lnTo>
                          <a:pt x="80" y="69"/>
                        </a:lnTo>
                        <a:lnTo>
                          <a:pt x="128"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32" name="Freeform 431"/>
                  <p:cNvSpPr/>
                  <p:nvPr/>
                </p:nvSpPr>
                <p:spPr>
                  <a:xfrm>
                    <a:off x="2376" y="1800"/>
                    <a:ext cx="46" cy="91"/>
                  </a:xfrm>
                  <a:custGeom>
                    <a:avLst/>
                    <a:gdLst/>
                    <a:ahLst/>
                    <a:cxnLst>
                      <a:cxn ang="0">
                        <a:pos x="1" y="0"/>
                      </a:cxn>
                      <a:cxn ang="0">
                        <a:pos x="0" y="1"/>
                      </a:cxn>
                      <a:cxn ang="0">
                        <a:pos x="1" y="1"/>
                      </a:cxn>
                      <a:cxn ang="0">
                        <a:pos x="1" y="1"/>
                      </a:cxn>
                      <a:cxn ang="0">
                        <a:pos x="1" y="0"/>
                      </a:cxn>
                    </a:cxnLst>
                    <a:pathLst>
                      <a:path w="92" h="180">
                        <a:moveTo>
                          <a:pt x="64" y="0"/>
                        </a:moveTo>
                        <a:lnTo>
                          <a:pt x="0" y="121"/>
                        </a:lnTo>
                        <a:lnTo>
                          <a:pt x="30" y="180"/>
                        </a:lnTo>
                        <a:lnTo>
                          <a:pt x="92" y="60"/>
                        </a:lnTo>
                        <a:lnTo>
                          <a:pt x="64"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33" name="Freeform 432"/>
                  <p:cNvSpPr/>
                  <p:nvPr/>
                </p:nvSpPr>
                <p:spPr>
                  <a:xfrm>
                    <a:off x="2888" y="1706"/>
                    <a:ext cx="63" cy="77"/>
                  </a:xfrm>
                  <a:custGeom>
                    <a:avLst/>
                    <a:gdLst/>
                    <a:ahLst/>
                    <a:cxnLst>
                      <a:cxn ang="0">
                        <a:pos x="0" y="1"/>
                      </a:cxn>
                      <a:cxn ang="0">
                        <a:pos x="0" y="1"/>
                      </a:cxn>
                      <a:cxn ang="0">
                        <a:pos x="0" y="0"/>
                      </a:cxn>
                      <a:cxn ang="0">
                        <a:pos x="0" y="1"/>
                      </a:cxn>
                      <a:cxn ang="0">
                        <a:pos x="0" y="1"/>
                      </a:cxn>
                    </a:cxnLst>
                    <a:pathLst>
                      <a:path w="127" h="154">
                        <a:moveTo>
                          <a:pt x="54" y="154"/>
                        </a:moveTo>
                        <a:lnTo>
                          <a:pt x="127" y="118"/>
                        </a:lnTo>
                        <a:lnTo>
                          <a:pt x="71" y="0"/>
                        </a:lnTo>
                        <a:lnTo>
                          <a:pt x="0" y="37"/>
                        </a:lnTo>
                        <a:lnTo>
                          <a:pt x="54" y="15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34" name="Freeform 433"/>
                  <p:cNvSpPr/>
                  <p:nvPr/>
                </p:nvSpPr>
                <p:spPr>
                  <a:xfrm>
                    <a:off x="2906" y="1716"/>
                    <a:ext cx="45" cy="59"/>
                  </a:xfrm>
                  <a:custGeom>
                    <a:avLst/>
                    <a:gdLst/>
                    <a:ahLst/>
                    <a:cxnLst>
                      <a:cxn ang="0">
                        <a:pos x="0" y="0"/>
                      </a:cxn>
                      <a:cxn ang="0">
                        <a:pos x="1" y="0"/>
                      </a:cxn>
                      <a:cxn ang="0">
                        <a:pos x="1" y="0"/>
                      </a:cxn>
                      <a:cxn ang="0">
                        <a:pos x="1" y="0"/>
                      </a:cxn>
                      <a:cxn ang="0">
                        <a:pos x="0" y="0"/>
                      </a:cxn>
                    </a:cxnLst>
                    <a:pathLst>
                      <a:path w="90" h="119">
                        <a:moveTo>
                          <a:pt x="0" y="22"/>
                        </a:moveTo>
                        <a:lnTo>
                          <a:pt x="45" y="119"/>
                        </a:lnTo>
                        <a:lnTo>
                          <a:pt x="90" y="97"/>
                        </a:lnTo>
                        <a:lnTo>
                          <a:pt x="45" y="0"/>
                        </a:lnTo>
                        <a:lnTo>
                          <a:pt x="0" y="22"/>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35" name="Freeform 434"/>
                  <p:cNvSpPr/>
                  <p:nvPr/>
                </p:nvSpPr>
                <p:spPr>
                  <a:xfrm>
                    <a:off x="2847" y="1693"/>
                    <a:ext cx="66" cy="110"/>
                  </a:xfrm>
                  <a:custGeom>
                    <a:avLst/>
                    <a:gdLst/>
                    <a:ahLst/>
                    <a:cxnLst>
                      <a:cxn ang="0">
                        <a:pos x="1" y="0"/>
                      </a:cxn>
                      <a:cxn ang="0">
                        <a:pos x="1" y="0"/>
                      </a:cxn>
                      <a:cxn ang="0">
                        <a:pos x="0" y="0"/>
                      </a:cxn>
                      <a:cxn ang="0">
                        <a:pos x="1" y="0"/>
                      </a:cxn>
                      <a:cxn ang="0">
                        <a:pos x="1" y="0"/>
                      </a:cxn>
                      <a:cxn ang="0">
                        <a:pos x="1" y="0"/>
                      </a:cxn>
                    </a:cxnLst>
                    <a:pathLst>
                      <a:path w="132" h="221">
                        <a:moveTo>
                          <a:pt x="49" y="0"/>
                        </a:moveTo>
                        <a:lnTo>
                          <a:pt x="8" y="12"/>
                        </a:lnTo>
                        <a:lnTo>
                          <a:pt x="0" y="116"/>
                        </a:lnTo>
                        <a:lnTo>
                          <a:pt x="51" y="221"/>
                        </a:lnTo>
                        <a:lnTo>
                          <a:pt x="132" y="181"/>
                        </a:lnTo>
                        <a:lnTo>
                          <a:pt x="49"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36" name="Freeform 435"/>
                  <p:cNvSpPr/>
                  <p:nvPr/>
                </p:nvSpPr>
                <p:spPr>
                  <a:xfrm>
                    <a:off x="2787" y="1642"/>
                    <a:ext cx="85" cy="188"/>
                  </a:xfrm>
                  <a:custGeom>
                    <a:avLst/>
                    <a:gdLst/>
                    <a:ahLst/>
                    <a:cxnLst>
                      <a:cxn ang="0">
                        <a:pos x="1" y="0"/>
                      </a:cxn>
                      <a:cxn ang="0">
                        <a:pos x="1" y="0"/>
                      </a:cxn>
                      <a:cxn ang="0">
                        <a:pos x="0" y="0"/>
                      </a:cxn>
                      <a:cxn ang="0">
                        <a:pos x="1" y="0"/>
                      </a:cxn>
                      <a:cxn ang="0">
                        <a:pos x="1" y="0"/>
                      </a:cxn>
                      <a:cxn ang="0">
                        <a:pos x="1" y="0"/>
                      </a:cxn>
                      <a:cxn ang="0">
                        <a:pos x="1" y="0"/>
                      </a:cxn>
                      <a:cxn ang="0">
                        <a:pos x="1" y="0"/>
                      </a:cxn>
                      <a:cxn ang="0">
                        <a:pos x="1" y="0"/>
                      </a:cxn>
                    </a:cxnLst>
                    <a:pathLst>
                      <a:path w="169" h="378">
                        <a:moveTo>
                          <a:pt x="169" y="323"/>
                        </a:moveTo>
                        <a:lnTo>
                          <a:pt x="64" y="378"/>
                        </a:lnTo>
                        <a:lnTo>
                          <a:pt x="0" y="241"/>
                        </a:lnTo>
                        <a:lnTo>
                          <a:pt x="99" y="0"/>
                        </a:lnTo>
                        <a:lnTo>
                          <a:pt x="116" y="15"/>
                        </a:lnTo>
                        <a:lnTo>
                          <a:pt x="160" y="105"/>
                        </a:lnTo>
                        <a:lnTo>
                          <a:pt x="124" y="124"/>
                        </a:lnTo>
                        <a:lnTo>
                          <a:pt x="118" y="216"/>
                        </a:lnTo>
                        <a:lnTo>
                          <a:pt x="169" y="32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37" name="Freeform 436"/>
                  <p:cNvSpPr/>
                  <p:nvPr/>
                </p:nvSpPr>
                <p:spPr>
                  <a:xfrm>
                    <a:off x="2740" y="1767"/>
                    <a:ext cx="77" cy="102"/>
                  </a:xfrm>
                  <a:custGeom>
                    <a:avLst/>
                    <a:gdLst/>
                    <a:ahLst/>
                    <a:cxnLst>
                      <a:cxn ang="0">
                        <a:pos x="1" y="0"/>
                      </a:cxn>
                      <a:cxn ang="0">
                        <a:pos x="0" y="1"/>
                      </a:cxn>
                      <a:cxn ang="0">
                        <a:pos x="1" y="1"/>
                      </a:cxn>
                      <a:cxn ang="0">
                        <a:pos x="1" y="0"/>
                      </a:cxn>
                    </a:cxnLst>
                    <a:pathLst>
                      <a:path w="154" h="203">
                        <a:moveTo>
                          <a:pt x="90" y="0"/>
                        </a:moveTo>
                        <a:lnTo>
                          <a:pt x="0" y="203"/>
                        </a:lnTo>
                        <a:lnTo>
                          <a:pt x="154" y="128"/>
                        </a:lnTo>
                        <a:lnTo>
                          <a:pt x="90"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38" name="Freeform 437"/>
                  <p:cNvSpPr/>
                  <p:nvPr/>
                </p:nvSpPr>
                <p:spPr>
                  <a:xfrm>
                    <a:off x="2708" y="1635"/>
                    <a:ext cx="112" cy="250"/>
                  </a:xfrm>
                  <a:custGeom>
                    <a:avLst/>
                    <a:gdLst/>
                    <a:ahLst/>
                    <a:cxnLst>
                      <a:cxn ang="0">
                        <a:pos x="1" y="0"/>
                      </a:cxn>
                      <a:cxn ang="0">
                        <a:pos x="1" y="0"/>
                      </a:cxn>
                      <a:cxn ang="0">
                        <a:pos x="0" y="0"/>
                      </a:cxn>
                      <a:cxn ang="0">
                        <a:pos x="1" y="0"/>
                      </a:cxn>
                      <a:cxn ang="0">
                        <a:pos x="1" y="0"/>
                      </a:cxn>
                    </a:cxnLst>
                    <a:pathLst>
                      <a:path w="223" h="501">
                        <a:moveTo>
                          <a:pt x="223" y="16"/>
                        </a:moveTo>
                        <a:lnTo>
                          <a:pt x="173" y="0"/>
                        </a:lnTo>
                        <a:lnTo>
                          <a:pt x="0" y="501"/>
                        </a:lnTo>
                        <a:lnTo>
                          <a:pt x="35" y="481"/>
                        </a:lnTo>
                        <a:lnTo>
                          <a:pt x="223" y="16"/>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39" name="Freeform 438"/>
                  <p:cNvSpPr/>
                  <p:nvPr/>
                </p:nvSpPr>
                <p:spPr>
                  <a:xfrm>
                    <a:off x="2478" y="1814"/>
                    <a:ext cx="53" cy="138"/>
                  </a:xfrm>
                  <a:custGeom>
                    <a:avLst/>
                    <a:gdLst/>
                    <a:ahLst/>
                    <a:cxnLst>
                      <a:cxn ang="0">
                        <a:pos x="1" y="0"/>
                      </a:cxn>
                      <a:cxn ang="0">
                        <a:pos x="1" y="1"/>
                      </a:cxn>
                      <a:cxn ang="0">
                        <a:pos x="0" y="1"/>
                      </a:cxn>
                      <a:cxn ang="0">
                        <a:pos x="1" y="0"/>
                      </a:cxn>
                    </a:cxnLst>
                    <a:pathLst>
                      <a:path w="106" h="275">
                        <a:moveTo>
                          <a:pt x="86" y="0"/>
                        </a:moveTo>
                        <a:lnTo>
                          <a:pt x="106" y="275"/>
                        </a:lnTo>
                        <a:lnTo>
                          <a:pt x="0" y="206"/>
                        </a:lnTo>
                        <a:lnTo>
                          <a:pt x="86"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40" name="Freeform 439"/>
                  <p:cNvSpPr/>
                  <p:nvPr/>
                </p:nvSpPr>
                <p:spPr>
                  <a:xfrm>
                    <a:off x="2821" y="1640"/>
                    <a:ext cx="49" cy="63"/>
                  </a:xfrm>
                  <a:custGeom>
                    <a:avLst/>
                    <a:gdLst/>
                    <a:ahLst/>
                    <a:cxnLst>
                      <a:cxn ang="0">
                        <a:pos x="1" y="0"/>
                      </a:cxn>
                      <a:cxn ang="0">
                        <a:pos x="0" y="1"/>
                      </a:cxn>
                      <a:cxn ang="0">
                        <a:pos x="1" y="1"/>
                      </a:cxn>
                      <a:cxn ang="0">
                        <a:pos x="1" y="1"/>
                      </a:cxn>
                      <a:cxn ang="0">
                        <a:pos x="1" y="0"/>
                      </a:cxn>
                    </a:cxnLst>
                    <a:pathLst>
                      <a:path w="98" h="126">
                        <a:moveTo>
                          <a:pt x="50" y="0"/>
                        </a:moveTo>
                        <a:lnTo>
                          <a:pt x="0" y="27"/>
                        </a:lnTo>
                        <a:lnTo>
                          <a:pt x="48" y="126"/>
                        </a:lnTo>
                        <a:lnTo>
                          <a:pt x="98" y="99"/>
                        </a:lnTo>
                        <a:lnTo>
                          <a:pt x="50"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41" name="Freeform 440"/>
                  <p:cNvSpPr/>
                  <p:nvPr/>
                </p:nvSpPr>
                <p:spPr>
                  <a:xfrm>
                    <a:off x="2549" y="1471"/>
                    <a:ext cx="194" cy="191"/>
                  </a:xfrm>
                  <a:custGeom>
                    <a:avLst/>
                    <a:gdLst/>
                    <a:ahLst/>
                    <a:cxnLst>
                      <a:cxn ang="0">
                        <a:pos x="1" y="0"/>
                      </a:cxn>
                      <a:cxn ang="0">
                        <a:pos x="1" y="0"/>
                      </a:cxn>
                      <a:cxn ang="0">
                        <a:pos x="1" y="0"/>
                      </a:cxn>
                      <a:cxn ang="0">
                        <a:pos x="1" y="0"/>
                      </a:cxn>
                      <a:cxn ang="0">
                        <a:pos x="1" y="0"/>
                      </a:cxn>
                      <a:cxn ang="0">
                        <a:pos x="1" y="0"/>
                      </a:cxn>
                      <a:cxn ang="0">
                        <a:pos x="1" y="0"/>
                      </a:cxn>
                      <a:cxn ang="0">
                        <a:pos x="0" y="0"/>
                      </a:cxn>
                      <a:cxn ang="0">
                        <a:pos x="1" y="0"/>
                      </a:cxn>
                    </a:cxnLst>
                    <a:pathLst>
                      <a:path w="388" h="384">
                        <a:moveTo>
                          <a:pt x="136" y="0"/>
                        </a:moveTo>
                        <a:lnTo>
                          <a:pt x="245" y="226"/>
                        </a:lnTo>
                        <a:lnTo>
                          <a:pt x="291" y="235"/>
                        </a:lnTo>
                        <a:lnTo>
                          <a:pt x="346" y="210"/>
                        </a:lnTo>
                        <a:lnTo>
                          <a:pt x="388" y="299"/>
                        </a:lnTo>
                        <a:lnTo>
                          <a:pt x="214" y="384"/>
                        </a:lnTo>
                        <a:lnTo>
                          <a:pt x="143" y="358"/>
                        </a:lnTo>
                        <a:lnTo>
                          <a:pt x="0" y="66"/>
                        </a:lnTo>
                        <a:lnTo>
                          <a:pt x="136"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42" name="Freeform 441"/>
                  <p:cNvSpPr/>
                  <p:nvPr/>
                </p:nvSpPr>
                <p:spPr>
                  <a:xfrm>
                    <a:off x="2300" y="1791"/>
                    <a:ext cx="146" cy="242"/>
                  </a:xfrm>
                  <a:custGeom>
                    <a:avLst/>
                    <a:gdLst/>
                    <a:ahLst/>
                    <a:cxnLst>
                      <a:cxn ang="0">
                        <a:pos x="1" y="0"/>
                      </a:cxn>
                      <a:cxn ang="0">
                        <a:pos x="1" y="0"/>
                      </a:cxn>
                      <a:cxn ang="0">
                        <a:pos x="1" y="0"/>
                      </a:cxn>
                      <a:cxn ang="0">
                        <a:pos x="0" y="0"/>
                      </a:cxn>
                      <a:cxn ang="0">
                        <a:pos x="1" y="0"/>
                      </a:cxn>
                    </a:cxnLst>
                    <a:pathLst>
                      <a:path w="292" h="485">
                        <a:moveTo>
                          <a:pt x="218" y="485"/>
                        </a:moveTo>
                        <a:lnTo>
                          <a:pt x="292" y="447"/>
                        </a:lnTo>
                        <a:lnTo>
                          <a:pt x="75" y="0"/>
                        </a:lnTo>
                        <a:lnTo>
                          <a:pt x="0" y="40"/>
                        </a:lnTo>
                        <a:lnTo>
                          <a:pt x="218" y="485"/>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43" name="Freeform 442"/>
                  <p:cNvSpPr/>
                  <p:nvPr/>
                </p:nvSpPr>
                <p:spPr>
                  <a:xfrm>
                    <a:off x="2318" y="1836"/>
                    <a:ext cx="114" cy="195"/>
                  </a:xfrm>
                  <a:custGeom>
                    <a:avLst/>
                    <a:gdLst/>
                    <a:ahLst/>
                    <a:cxnLst>
                      <a:cxn ang="0">
                        <a:pos x="0" y="1"/>
                      </a:cxn>
                      <a:cxn ang="0">
                        <a:pos x="1" y="1"/>
                      </a:cxn>
                      <a:cxn ang="0">
                        <a:pos x="1" y="1"/>
                      </a:cxn>
                      <a:cxn ang="0">
                        <a:pos x="1" y="0"/>
                      </a:cxn>
                      <a:cxn ang="0">
                        <a:pos x="0" y="1"/>
                      </a:cxn>
                    </a:cxnLst>
                    <a:pathLst>
                      <a:path w="227" h="389">
                        <a:moveTo>
                          <a:pt x="0" y="23"/>
                        </a:moveTo>
                        <a:lnTo>
                          <a:pt x="183" y="389"/>
                        </a:lnTo>
                        <a:lnTo>
                          <a:pt x="227" y="370"/>
                        </a:lnTo>
                        <a:lnTo>
                          <a:pt x="46" y="0"/>
                        </a:lnTo>
                        <a:lnTo>
                          <a:pt x="0" y="23"/>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44" name="Freeform 443"/>
                  <p:cNvSpPr/>
                  <p:nvPr/>
                </p:nvSpPr>
                <p:spPr>
                  <a:xfrm>
                    <a:off x="2419" y="1937"/>
                    <a:ext cx="98" cy="75"/>
                  </a:xfrm>
                  <a:custGeom>
                    <a:avLst/>
                    <a:gdLst/>
                    <a:ahLst/>
                    <a:cxnLst>
                      <a:cxn ang="0">
                        <a:pos x="1" y="0"/>
                      </a:cxn>
                      <a:cxn ang="0">
                        <a:pos x="0" y="0"/>
                      </a:cxn>
                      <a:cxn ang="0">
                        <a:pos x="1" y="0"/>
                      </a:cxn>
                      <a:cxn ang="0">
                        <a:pos x="1" y="0"/>
                      </a:cxn>
                      <a:cxn ang="0">
                        <a:pos x="1" y="0"/>
                      </a:cxn>
                    </a:cxnLst>
                    <a:pathLst>
                      <a:path w="196" h="152">
                        <a:moveTo>
                          <a:pt x="55" y="152"/>
                        </a:moveTo>
                        <a:lnTo>
                          <a:pt x="0" y="39"/>
                        </a:lnTo>
                        <a:lnTo>
                          <a:pt x="78" y="0"/>
                        </a:lnTo>
                        <a:lnTo>
                          <a:pt x="196" y="83"/>
                        </a:lnTo>
                        <a:lnTo>
                          <a:pt x="55" y="152"/>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45" name="Freeform 444"/>
                  <p:cNvSpPr/>
                  <p:nvPr/>
                </p:nvSpPr>
                <p:spPr>
                  <a:xfrm>
                    <a:off x="2528" y="1805"/>
                    <a:ext cx="63" cy="160"/>
                  </a:xfrm>
                  <a:custGeom>
                    <a:avLst/>
                    <a:gdLst/>
                    <a:ahLst/>
                    <a:cxnLst>
                      <a:cxn ang="0">
                        <a:pos x="0" y="0"/>
                      </a:cxn>
                      <a:cxn ang="0">
                        <a:pos x="1" y="0"/>
                      </a:cxn>
                      <a:cxn ang="0">
                        <a:pos x="1" y="0"/>
                      </a:cxn>
                      <a:cxn ang="0">
                        <a:pos x="0" y="0"/>
                      </a:cxn>
                    </a:cxnLst>
                    <a:pathLst>
                      <a:path w="124" h="322">
                        <a:moveTo>
                          <a:pt x="0" y="0"/>
                        </a:moveTo>
                        <a:lnTo>
                          <a:pt x="124" y="274"/>
                        </a:lnTo>
                        <a:lnTo>
                          <a:pt x="24" y="322"/>
                        </a:lnTo>
                        <a:lnTo>
                          <a:pt x="0"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46" name="Freeform 445"/>
                  <p:cNvSpPr/>
                  <p:nvPr/>
                </p:nvSpPr>
                <p:spPr>
                  <a:xfrm>
                    <a:off x="2547" y="1750"/>
                    <a:ext cx="125" cy="75"/>
                  </a:xfrm>
                  <a:custGeom>
                    <a:avLst/>
                    <a:gdLst/>
                    <a:ahLst/>
                    <a:cxnLst>
                      <a:cxn ang="0">
                        <a:pos x="0" y="1"/>
                      </a:cxn>
                      <a:cxn ang="0">
                        <a:pos x="1" y="0"/>
                      </a:cxn>
                      <a:cxn ang="0">
                        <a:pos x="1" y="1"/>
                      </a:cxn>
                      <a:cxn ang="0">
                        <a:pos x="1" y="1"/>
                      </a:cxn>
                      <a:cxn ang="0">
                        <a:pos x="0" y="1"/>
                      </a:cxn>
                    </a:cxnLst>
                    <a:pathLst>
                      <a:path w="249" h="149">
                        <a:moveTo>
                          <a:pt x="0" y="119"/>
                        </a:moveTo>
                        <a:lnTo>
                          <a:pt x="249" y="0"/>
                        </a:lnTo>
                        <a:lnTo>
                          <a:pt x="232" y="44"/>
                        </a:lnTo>
                        <a:lnTo>
                          <a:pt x="16" y="149"/>
                        </a:lnTo>
                        <a:lnTo>
                          <a:pt x="0" y="119"/>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47" name="Freeform 446"/>
                  <p:cNvSpPr/>
                  <p:nvPr/>
                </p:nvSpPr>
                <p:spPr>
                  <a:xfrm>
                    <a:off x="2559" y="1792"/>
                    <a:ext cx="93" cy="58"/>
                  </a:xfrm>
                  <a:custGeom>
                    <a:avLst/>
                    <a:gdLst/>
                    <a:ahLst/>
                    <a:cxnLst>
                      <a:cxn ang="0">
                        <a:pos x="0" y="0"/>
                      </a:cxn>
                      <a:cxn ang="0">
                        <a:pos x="1" y="0"/>
                      </a:cxn>
                      <a:cxn ang="0">
                        <a:pos x="1" y="0"/>
                      </a:cxn>
                      <a:cxn ang="0">
                        <a:pos x="1" y="0"/>
                      </a:cxn>
                      <a:cxn ang="0">
                        <a:pos x="0" y="0"/>
                      </a:cxn>
                    </a:cxnLst>
                    <a:pathLst>
                      <a:path w="186" h="117">
                        <a:moveTo>
                          <a:pt x="0" y="90"/>
                        </a:moveTo>
                        <a:lnTo>
                          <a:pt x="13" y="117"/>
                        </a:lnTo>
                        <a:lnTo>
                          <a:pt x="170" y="42"/>
                        </a:lnTo>
                        <a:lnTo>
                          <a:pt x="186" y="0"/>
                        </a:lnTo>
                        <a:lnTo>
                          <a:pt x="0" y="9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48" name="Freeform 447"/>
                  <p:cNvSpPr/>
                  <p:nvPr/>
                </p:nvSpPr>
                <p:spPr>
                  <a:xfrm>
                    <a:off x="2572" y="1834"/>
                    <a:ext cx="66" cy="48"/>
                  </a:xfrm>
                  <a:custGeom>
                    <a:avLst/>
                    <a:gdLst/>
                    <a:ahLst/>
                    <a:cxnLst>
                      <a:cxn ang="0">
                        <a:pos x="0" y="1"/>
                      </a:cxn>
                      <a:cxn ang="0">
                        <a:pos x="1" y="1"/>
                      </a:cxn>
                      <a:cxn ang="0">
                        <a:pos x="1" y="1"/>
                      </a:cxn>
                      <a:cxn ang="0">
                        <a:pos x="1" y="0"/>
                      </a:cxn>
                      <a:cxn ang="0">
                        <a:pos x="0" y="1"/>
                      </a:cxn>
                    </a:cxnLst>
                    <a:pathLst>
                      <a:path w="130" h="95">
                        <a:moveTo>
                          <a:pt x="0" y="62"/>
                        </a:moveTo>
                        <a:lnTo>
                          <a:pt x="16" y="95"/>
                        </a:lnTo>
                        <a:lnTo>
                          <a:pt x="113" y="48"/>
                        </a:lnTo>
                        <a:lnTo>
                          <a:pt x="130" y="0"/>
                        </a:lnTo>
                        <a:lnTo>
                          <a:pt x="0" y="6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49" name="Freeform 448"/>
                  <p:cNvSpPr/>
                  <p:nvPr/>
                </p:nvSpPr>
                <p:spPr>
                  <a:xfrm>
                    <a:off x="2588" y="1880"/>
                    <a:ext cx="33" cy="44"/>
                  </a:xfrm>
                  <a:custGeom>
                    <a:avLst/>
                    <a:gdLst/>
                    <a:ahLst/>
                    <a:cxnLst>
                      <a:cxn ang="0">
                        <a:pos x="0" y="1"/>
                      </a:cxn>
                      <a:cxn ang="0">
                        <a:pos x="0" y="0"/>
                      </a:cxn>
                      <a:cxn ang="0">
                        <a:pos x="0" y="1"/>
                      </a:cxn>
                      <a:cxn ang="0">
                        <a:pos x="0" y="1"/>
                      </a:cxn>
                      <a:cxn ang="0">
                        <a:pos x="0" y="1"/>
                      </a:cxn>
                    </a:cxnLst>
                    <a:pathLst>
                      <a:path w="68" h="86">
                        <a:moveTo>
                          <a:pt x="0" y="33"/>
                        </a:moveTo>
                        <a:lnTo>
                          <a:pt x="68" y="0"/>
                        </a:lnTo>
                        <a:lnTo>
                          <a:pt x="44" y="78"/>
                        </a:lnTo>
                        <a:lnTo>
                          <a:pt x="26" y="86"/>
                        </a:lnTo>
                        <a:lnTo>
                          <a:pt x="0" y="3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50" name="Freeform 449"/>
                  <p:cNvSpPr/>
                  <p:nvPr/>
                </p:nvSpPr>
                <p:spPr>
                  <a:xfrm>
                    <a:off x="2400" y="1494"/>
                    <a:ext cx="77" cy="28"/>
                  </a:xfrm>
                  <a:custGeom>
                    <a:avLst/>
                    <a:gdLst/>
                    <a:ahLst/>
                    <a:cxnLst>
                      <a:cxn ang="0">
                        <a:pos x="0" y="0"/>
                      </a:cxn>
                      <a:cxn ang="0">
                        <a:pos x="1" y="0"/>
                      </a:cxn>
                      <a:cxn ang="0">
                        <a:pos x="1" y="0"/>
                      </a:cxn>
                      <a:cxn ang="0">
                        <a:pos x="1" y="0"/>
                      </a:cxn>
                      <a:cxn ang="0">
                        <a:pos x="0" y="0"/>
                      </a:cxn>
                    </a:cxnLst>
                    <a:pathLst>
                      <a:path w="154" h="57">
                        <a:moveTo>
                          <a:pt x="0" y="26"/>
                        </a:moveTo>
                        <a:lnTo>
                          <a:pt x="101" y="57"/>
                        </a:lnTo>
                        <a:lnTo>
                          <a:pt x="154" y="34"/>
                        </a:lnTo>
                        <a:lnTo>
                          <a:pt x="61" y="0"/>
                        </a:lnTo>
                        <a:lnTo>
                          <a:pt x="0" y="26"/>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51" name="Freeform 450"/>
                  <p:cNvSpPr/>
                  <p:nvPr/>
                </p:nvSpPr>
                <p:spPr>
                  <a:xfrm>
                    <a:off x="2454" y="1468"/>
                    <a:ext cx="76" cy="29"/>
                  </a:xfrm>
                  <a:custGeom>
                    <a:avLst/>
                    <a:gdLst/>
                    <a:ahLst/>
                    <a:cxnLst>
                      <a:cxn ang="0">
                        <a:pos x="0" y="1"/>
                      </a:cxn>
                      <a:cxn ang="0">
                        <a:pos x="1" y="1"/>
                      </a:cxn>
                      <a:cxn ang="0">
                        <a:pos x="1" y="1"/>
                      </a:cxn>
                      <a:cxn ang="0">
                        <a:pos x="1" y="0"/>
                      </a:cxn>
                      <a:cxn ang="0">
                        <a:pos x="0" y="1"/>
                      </a:cxn>
                    </a:cxnLst>
                    <a:pathLst>
                      <a:path w="151" h="58">
                        <a:moveTo>
                          <a:pt x="0" y="27"/>
                        </a:moveTo>
                        <a:lnTo>
                          <a:pt x="100" y="58"/>
                        </a:lnTo>
                        <a:lnTo>
                          <a:pt x="151" y="34"/>
                        </a:lnTo>
                        <a:lnTo>
                          <a:pt x="60" y="0"/>
                        </a:lnTo>
                        <a:lnTo>
                          <a:pt x="0" y="27"/>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52" name="Freeform 451"/>
                  <p:cNvSpPr/>
                  <p:nvPr/>
                </p:nvSpPr>
                <p:spPr>
                  <a:xfrm>
                    <a:off x="2510" y="1441"/>
                    <a:ext cx="74" cy="29"/>
                  </a:xfrm>
                  <a:custGeom>
                    <a:avLst/>
                    <a:gdLst/>
                    <a:ahLst/>
                    <a:cxnLst>
                      <a:cxn ang="0">
                        <a:pos x="0" y="1"/>
                      </a:cxn>
                      <a:cxn ang="0">
                        <a:pos x="0" y="1"/>
                      </a:cxn>
                      <a:cxn ang="0">
                        <a:pos x="0" y="1"/>
                      </a:cxn>
                      <a:cxn ang="0">
                        <a:pos x="0" y="0"/>
                      </a:cxn>
                      <a:cxn ang="0">
                        <a:pos x="0" y="1"/>
                      </a:cxn>
                    </a:cxnLst>
                    <a:pathLst>
                      <a:path w="149" h="57">
                        <a:moveTo>
                          <a:pt x="0" y="26"/>
                        </a:moveTo>
                        <a:lnTo>
                          <a:pt x="98" y="57"/>
                        </a:lnTo>
                        <a:lnTo>
                          <a:pt x="149" y="34"/>
                        </a:lnTo>
                        <a:lnTo>
                          <a:pt x="56" y="0"/>
                        </a:lnTo>
                        <a:lnTo>
                          <a:pt x="0" y="26"/>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53" name="Freeform 452"/>
                  <p:cNvSpPr/>
                  <p:nvPr/>
                </p:nvSpPr>
                <p:spPr>
                  <a:xfrm>
                    <a:off x="2575" y="1410"/>
                    <a:ext cx="43" cy="25"/>
                  </a:xfrm>
                  <a:custGeom>
                    <a:avLst/>
                    <a:gdLst/>
                    <a:ahLst/>
                    <a:cxnLst>
                      <a:cxn ang="0">
                        <a:pos x="0" y="1"/>
                      </a:cxn>
                      <a:cxn ang="0">
                        <a:pos x="1" y="1"/>
                      </a:cxn>
                      <a:cxn ang="0">
                        <a:pos x="1" y="1"/>
                      </a:cxn>
                      <a:cxn ang="0">
                        <a:pos x="1" y="0"/>
                      </a:cxn>
                      <a:cxn ang="0">
                        <a:pos x="0" y="1"/>
                      </a:cxn>
                    </a:cxnLst>
                    <a:pathLst>
                      <a:path w="86" h="50">
                        <a:moveTo>
                          <a:pt x="0" y="23"/>
                        </a:moveTo>
                        <a:lnTo>
                          <a:pt x="75" y="50"/>
                        </a:lnTo>
                        <a:lnTo>
                          <a:pt x="86" y="14"/>
                        </a:lnTo>
                        <a:lnTo>
                          <a:pt x="53" y="0"/>
                        </a:lnTo>
                        <a:lnTo>
                          <a:pt x="0" y="23"/>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54" name="Freeform 453"/>
                  <p:cNvSpPr/>
                  <p:nvPr/>
                </p:nvSpPr>
                <p:spPr>
                  <a:xfrm>
                    <a:off x="2590" y="1479"/>
                    <a:ext cx="141" cy="14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83" h="281">
                        <a:moveTo>
                          <a:pt x="26" y="0"/>
                        </a:moveTo>
                        <a:lnTo>
                          <a:pt x="143" y="243"/>
                        </a:lnTo>
                        <a:lnTo>
                          <a:pt x="176" y="254"/>
                        </a:lnTo>
                        <a:lnTo>
                          <a:pt x="269" y="214"/>
                        </a:lnTo>
                        <a:lnTo>
                          <a:pt x="283" y="230"/>
                        </a:lnTo>
                        <a:lnTo>
                          <a:pt x="170" y="281"/>
                        </a:lnTo>
                        <a:lnTo>
                          <a:pt x="133" y="280"/>
                        </a:lnTo>
                        <a:lnTo>
                          <a:pt x="0" y="11"/>
                        </a:lnTo>
                        <a:lnTo>
                          <a:pt x="26"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55" name="Freeform 454"/>
                  <p:cNvSpPr/>
                  <p:nvPr/>
                </p:nvSpPr>
                <p:spPr>
                  <a:xfrm>
                    <a:off x="2561" y="1495"/>
                    <a:ext cx="182" cy="154"/>
                  </a:xfrm>
                  <a:custGeom>
                    <a:avLst/>
                    <a:gdLst/>
                    <a:ahLst/>
                    <a:cxnLst>
                      <a:cxn ang="0">
                        <a:pos x="1" y="0"/>
                      </a:cxn>
                      <a:cxn ang="0">
                        <a:pos x="1" y="1"/>
                      </a:cxn>
                      <a:cxn ang="0">
                        <a:pos x="1" y="1"/>
                      </a:cxn>
                      <a:cxn ang="0">
                        <a:pos x="1" y="1"/>
                      </a:cxn>
                      <a:cxn ang="0">
                        <a:pos x="1" y="1"/>
                      </a:cxn>
                      <a:cxn ang="0">
                        <a:pos x="1" y="1"/>
                      </a:cxn>
                      <a:cxn ang="0">
                        <a:pos x="1" y="1"/>
                      </a:cxn>
                      <a:cxn ang="0">
                        <a:pos x="0" y="1"/>
                      </a:cxn>
                      <a:cxn ang="0">
                        <a:pos x="1" y="0"/>
                      </a:cxn>
                    </a:cxnLst>
                    <a:pathLst>
                      <a:path w="364" h="308">
                        <a:moveTo>
                          <a:pt x="26" y="0"/>
                        </a:moveTo>
                        <a:lnTo>
                          <a:pt x="167" y="274"/>
                        </a:lnTo>
                        <a:lnTo>
                          <a:pt x="213" y="281"/>
                        </a:lnTo>
                        <a:lnTo>
                          <a:pt x="349" y="216"/>
                        </a:lnTo>
                        <a:lnTo>
                          <a:pt x="364" y="232"/>
                        </a:lnTo>
                        <a:lnTo>
                          <a:pt x="195" y="308"/>
                        </a:lnTo>
                        <a:lnTo>
                          <a:pt x="147" y="293"/>
                        </a:lnTo>
                        <a:lnTo>
                          <a:pt x="0" y="13"/>
                        </a:lnTo>
                        <a:lnTo>
                          <a:pt x="26"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56" name="Line 455"/>
                  <p:cNvSpPr/>
                  <p:nvPr/>
                </p:nvSpPr>
                <p:spPr>
                  <a:xfrm flipV="1">
                    <a:off x="2462" y="1570"/>
                    <a:ext cx="49" cy="22"/>
                  </a:xfrm>
                  <a:prstGeom prst="line">
                    <a:avLst/>
                  </a:prstGeom>
                  <a:ln w="7938" cap="flat" cmpd="sng">
                    <a:solidFill>
                      <a:srgbClr val="000000"/>
                    </a:solidFill>
                    <a:prstDash val="solid"/>
                    <a:headEnd type="none" w="med" len="med"/>
                    <a:tailEnd type="none" w="med" len="med"/>
                  </a:ln>
                </p:spPr>
              </p:sp>
              <p:sp>
                <p:nvSpPr>
                  <p:cNvPr id="19757" name="Line 456"/>
                  <p:cNvSpPr/>
                  <p:nvPr/>
                </p:nvSpPr>
                <p:spPr>
                  <a:xfrm flipV="1">
                    <a:off x="2532" y="1560"/>
                    <a:ext cx="43" cy="20"/>
                  </a:xfrm>
                  <a:prstGeom prst="line">
                    <a:avLst/>
                  </a:prstGeom>
                  <a:ln w="7938" cap="flat" cmpd="sng">
                    <a:solidFill>
                      <a:srgbClr val="000000"/>
                    </a:solidFill>
                    <a:prstDash val="solid"/>
                    <a:headEnd type="none" w="med" len="med"/>
                    <a:tailEnd type="none" w="med" len="med"/>
                  </a:ln>
                </p:spPr>
              </p:sp>
              <p:sp>
                <p:nvSpPr>
                  <p:cNvPr id="19758" name="Line 457"/>
                  <p:cNvSpPr/>
                  <p:nvPr/>
                </p:nvSpPr>
                <p:spPr>
                  <a:xfrm>
                    <a:off x="2514" y="1589"/>
                    <a:ext cx="24" cy="47"/>
                  </a:xfrm>
                  <a:prstGeom prst="line">
                    <a:avLst/>
                  </a:prstGeom>
                  <a:ln w="7938" cap="flat" cmpd="sng">
                    <a:solidFill>
                      <a:srgbClr val="000000"/>
                    </a:solidFill>
                    <a:prstDash val="solid"/>
                    <a:headEnd type="none" w="med" len="med"/>
                    <a:tailEnd type="none" w="med" len="med"/>
                  </a:ln>
                </p:spPr>
              </p:sp>
              <p:sp>
                <p:nvSpPr>
                  <p:cNvPr id="19759" name="Line 458"/>
                  <p:cNvSpPr/>
                  <p:nvPr/>
                </p:nvSpPr>
                <p:spPr>
                  <a:xfrm flipV="1">
                    <a:off x="2523" y="1624"/>
                    <a:ext cx="30" cy="15"/>
                  </a:xfrm>
                  <a:prstGeom prst="line">
                    <a:avLst/>
                  </a:prstGeom>
                  <a:ln w="7938" cap="flat" cmpd="sng">
                    <a:solidFill>
                      <a:srgbClr val="000000"/>
                    </a:solidFill>
                    <a:prstDash val="solid"/>
                    <a:headEnd type="none" w="med" len="med"/>
                    <a:tailEnd type="none" w="med" len="med"/>
                  </a:ln>
                </p:spPr>
              </p:sp>
              <p:sp>
                <p:nvSpPr>
                  <p:cNvPr id="19760" name="Line 459"/>
                  <p:cNvSpPr/>
                  <p:nvPr/>
                </p:nvSpPr>
                <p:spPr>
                  <a:xfrm flipV="1">
                    <a:off x="2536" y="1646"/>
                    <a:ext cx="33" cy="18"/>
                  </a:xfrm>
                  <a:prstGeom prst="line">
                    <a:avLst/>
                  </a:prstGeom>
                  <a:ln w="7938" cap="flat" cmpd="sng">
                    <a:solidFill>
                      <a:srgbClr val="000000"/>
                    </a:solidFill>
                    <a:prstDash val="solid"/>
                    <a:headEnd type="none" w="med" len="med"/>
                    <a:tailEnd type="none" w="med" len="med"/>
                  </a:ln>
                </p:spPr>
              </p:sp>
              <p:sp>
                <p:nvSpPr>
                  <p:cNvPr id="19761" name="Line 460"/>
                  <p:cNvSpPr/>
                  <p:nvPr/>
                </p:nvSpPr>
                <p:spPr>
                  <a:xfrm flipV="1">
                    <a:off x="2475" y="1587"/>
                    <a:ext cx="39" cy="21"/>
                  </a:xfrm>
                  <a:prstGeom prst="line">
                    <a:avLst/>
                  </a:prstGeom>
                  <a:ln w="7938" cap="flat" cmpd="sng">
                    <a:solidFill>
                      <a:srgbClr val="000000"/>
                    </a:solidFill>
                    <a:prstDash val="solid"/>
                    <a:headEnd type="none" w="med" len="med"/>
                    <a:tailEnd type="none" w="med" len="med"/>
                  </a:ln>
                </p:spPr>
              </p:sp>
              <p:sp>
                <p:nvSpPr>
                  <p:cNvPr id="19762" name="Line 461"/>
                  <p:cNvSpPr/>
                  <p:nvPr/>
                </p:nvSpPr>
                <p:spPr>
                  <a:xfrm flipV="1">
                    <a:off x="2519" y="1542"/>
                    <a:ext cx="49" cy="22"/>
                  </a:xfrm>
                  <a:prstGeom prst="line">
                    <a:avLst/>
                  </a:prstGeom>
                  <a:ln w="7938" cap="flat" cmpd="sng">
                    <a:solidFill>
                      <a:srgbClr val="000000"/>
                    </a:solidFill>
                    <a:prstDash val="solid"/>
                    <a:headEnd type="none" w="med" len="med"/>
                    <a:tailEnd type="none" w="med" len="med"/>
                  </a:ln>
                </p:spPr>
              </p:sp>
            </p:grpSp>
            <p:grpSp>
              <p:nvGrpSpPr>
                <p:cNvPr id="19663" name="Group 462"/>
                <p:cNvGrpSpPr/>
                <p:nvPr/>
              </p:nvGrpSpPr>
              <p:grpSpPr>
                <a:xfrm>
                  <a:off x="2410" y="1764"/>
                  <a:ext cx="651" cy="659"/>
                  <a:chOff x="2410" y="1764"/>
                  <a:chExt cx="651" cy="659"/>
                </a:xfrm>
              </p:grpSpPr>
              <p:sp>
                <p:nvSpPr>
                  <p:cNvPr id="19669" name="Freeform 463"/>
                  <p:cNvSpPr/>
                  <p:nvPr/>
                </p:nvSpPr>
                <p:spPr>
                  <a:xfrm>
                    <a:off x="2729" y="2236"/>
                    <a:ext cx="284" cy="187"/>
                  </a:xfrm>
                  <a:custGeom>
                    <a:avLst/>
                    <a:gdLst/>
                    <a:ahLst/>
                    <a:cxnLst>
                      <a:cxn ang="0">
                        <a:pos x="0" y="1"/>
                      </a:cxn>
                      <a:cxn ang="0">
                        <a:pos x="1" y="1"/>
                      </a:cxn>
                      <a:cxn ang="0">
                        <a:pos x="1" y="1"/>
                      </a:cxn>
                      <a:cxn ang="0">
                        <a:pos x="1" y="0"/>
                      </a:cxn>
                      <a:cxn ang="0">
                        <a:pos x="1" y="1"/>
                      </a:cxn>
                      <a:cxn ang="0">
                        <a:pos x="1" y="1"/>
                      </a:cxn>
                      <a:cxn ang="0">
                        <a:pos x="0" y="1"/>
                      </a:cxn>
                    </a:cxnLst>
                    <a:pathLst>
                      <a:path w="568" h="372">
                        <a:moveTo>
                          <a:pt x="0" y="372"/>
                        </a:moveTo>
                        <a:lnTo>
                          <a:pt x="568" y="85"/>
                        </a:lnTo>
                        <a:lnTo>
                          <a:pt x="397" y="47"/>
                        </a:lnTo>
                        <a:lnTo>
                          <a:pt x="375" y="0"/>
                        </a:lnTo>
                        <a:lnTo>
                          <a:pt x="27" y="168"/>
                        </a:lnTo>
                        <a:lnTo>
                          <a:pt x="49" y="216"/>
                        </a:lnTo>
                        <a:lnTo>
                          <a:pt x="0" y="372"/>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70" name="Freeform 464"/>
                  <p:cNvSpPr/>
                  <p:nvPr/>
                </p:nvSpPr>
                <p:spPr>
                  <a:xfrm>
                    <a:off x="2743" y="2100"/>
                    <a:ext cx="173" cy="193"/>
                  </a:xfrm>
                  <a:custGeom>
                    <a:avLst/>
                    <a:gdLst/>
                    <a:ahLst/>
                    <a:cxnLst>
                      <a:cxn ang="0">
                        <a:pos x="1" y="0"/>
                      </a:cxn>
                      <a:cxn ang="0">
                        <a:pos x="1" y="0"/>
                      </a:cxn>
                      <a:cxn ang="0">
                        <a:pos x="1" y="0"/>
                      </a:cxn>
                      <a:cxn ang="0">
                        <a:pos x="1" y="0"/>
                      </a:cxn>
                      <a:cxn ang="0">
                        <a:pos x="1" y="0"/>
                      </a:cxn>
                      <a:cxn ang="0">
                        <a:pos x="1" y="0"/>
                      </a:cxn>
                      <a:cxn ang="0">
                        <a:pos x="0" y="0"/>
                      </a:cxn>
                      <a:cxn ang="0">
                        <a:pos x="1" y="0"/>
                      </a:cxn>
                    </a:cxnLst>
                    <a:pathLst>
                      <a:path w="346" h="387">
                        <a:moveTo>
                          <a:pt x="142" y="387"/>
                        </a:moveTo>
                        <a:lnTo>
                          <a:pt x="346" y="285"/>
                        </a:lnTo>
                        <a:lnTo>
                          <a:pt x="230" y="44"/>
                        </a:lnTo>
                        <a:lnTo>
                          <a:pt x="201" y="33"/>
                        </a:lnTo>
                        <a:lnTo>
                          <a:pt x="140" y="0"/>
                        </a:lnTo>
                        <a:lnTo>
                          <a:pt x="34" y="50"/>
                        </a:lnTo>
                        <a:lnTo>
                          <a:pt x="0" y="98"/>
                        </a:lnTo>
                        <a:lnTo>
                          <a:pt x="142" y="387"/>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71" name="Freeform 465"/>
                  <p:cNvSpPr/>
                  <p:nvPr/>
                </p:nvSpPr>
                <p:spPr>
                  <a:xfrm>
                    <a:off x="2844" y="2054"/>
                    <a:ext cx="80" cy="181"/>
                  </a:xfrm>
                  <a:custGeom>
                    <a:avLst/>
                    <a:gdLst/>
                    <a:ahLst/>
                    <a:cxnLst>
                      <a:cxn ang="0">
                        <a:pos x="1" y="1"/>
                      </a:cxn>
                      <a:cxn ang="0">
                        <a:pos x="1" y="1"/>
                      </a:cxn>
                      <a:cxn ang="0">
                        <a:pos x="0" y="1"/>
                      </a:cxn>
                      <a:cxn ang="0">
                        <a:pos x="1" y="1"/>
                      </a:cxn>
                      <a:cxn ang="0">
                        <a:pos x="1" y="0"/>
                      </a:cxn>
                      <a:cxn ang="0">
                        <a:pos x="1" y="1"/>
                      </a:cxn>
                      <a:cxn ang="0">
                        <a:pos x="1" y="1"/>
                      </a:cxn>
                      <a:cxn ang="0">
                        <a:pos x="1" y="1"/>
                      </a:cxn>
                      <a:cxn ang="0">
                        <a:pos x="1" y="1"/>
                      </a:cxn>
                    </a:cxnLst>
                    <a:pathLst>
                      <a:path w="159" h="361">
                        <a:moveTo>
                          <a:pt x="137" y="361"/>
                        </a:moveTo>
                        <a:lnTo>
                          <a:pt x="34" y="140"/>
                        </a:lnTo>
                        <a:lnTo>
                          <a:pt x="0" y="123"/>
                        </a:lnTo>
                        <a:lnTo>
                          <a:pt x="28" y="40"/>
                        </a:lnTo>
                        <a:lnTo>
                          <a:pt x="105" y="0"/>
                        </a:lnTo>
                        <a:lnTo>
                          <a:pt x="149" y="93"/>
                        </a:lnTo>
                        <a:lnTo>
                          <a:pt x="96" y="121"/>
                        </a:lnTo>
                        <a:lnTo>
                          <a:pt x="159" y="249"/>
                        </a:lnTo>
                        <a:lnTo>
                          <a:pt x="137" y="361"/>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72" name="Freeform 466"/>
                  <p:cNvSpPr/>
                  <p:nvPr/>
                </p:nvSpPr>
                <p:spPr>
                  <a:xfrm>
                    <a:off x="2708" y="2067"/>
                    <a:ext cx="150" cy="81"/>
                  </a:xfrm>
                  <a:custGeom>
                    <a:avLst/>
                    <a:gdLst/>
                    <a:ahLst/>
                    <a:cxnLst>
                      <a:cxn ang="0">
                        <a:pos x="1" y="0"/>
                      </a:cxn>
                      <a:cxn ang="0">
                        <a:pos x="1" y="0"/>
                      </a:cxn>
                      <a:cxn ang="0">
                        <a:pos x="1" y="0"/>
                      </a:cxn>
                      <a:cxn ang="0">
                        <a:pos x="1" y="0"/>
                      </a:cxn>
                      <a:cxn ang="0">
                        <a:pos x="1" y="0"/>
                      </a:cxn>
                      <a:cxn ang="0">
                        <a:pos x="1" y="0"/>
                      </a:cxn>
                      <a:cxn ang="0">
                        <a:pos x="1" y="0"/>
                      </a:cxn>
                      <a:cxn ang="0">
                        <a:pos x="1" y="0"/>
                      </a:cxn>
                      <a:cxn ang="0">
                        <a:pos x="0" y="0"/>
                      </a:cxn>
                      <a:cxn ang="0">
                        <a:pos x="1" y="0"/>
                      </a:cxn>
                    </a:cxnLst>
                    <a:pathLst>
                      <a:path w="300" h="163">
                        <a:moveTo>
                          <a:pt x="65" y="163"/>
                        </a:moveTo>
                        <a:lnTo>
                          <a:pt x="107" y="112"/>
                        </a:lnTo>
                        <a:lnTo>
                          <a:pt x="208" y="63"/>
                        </a:lnTo>
                        <a:lnTo>
                          <a:pt x="271" y="96"/>
                        </a:lnTo>
                        <a:lnTo>
                          <a:pt x="277" y="69"/>
                        </a:lnTo>
                        <a:lnTo>
                          <a:pt x="300" y="18"/>
                        </a:lnTo>
                        <a:lnTo>
                          <a:pt x="203" y="0"/>
                        </a:lnTo>
                        <a:lnTo>
                          <a:pt x="45" y="74"/>
                        </a:lnTo>
                        <a:lnTo>
                          <a:pt x="0" y="152"/>
                        </a:lnTo>
                        <a:lnTo>
                          <a:pt x="65" y="163"/>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73" name="Freeform 467"/>
                  <p:cNvSpPr/>
                  <p:nvPr/>
                </p:nvSpPr>
                <p:spPr>
                  <a:xfrm>
                    <a:off x="2478" y="2150"/>
                    <a:ext cx="185" cy="268"/>
                  </a:xfrm>
                  <a:custGeom>
                    <a:avLst/>
                    <a:gdLst/>
                    <a:ahLst/>
                    <a:cxnLst>
                      <a:cxn ang="0">
                        <a:pos x="1" y="0"/>
                      </a:cxn>
                      <a:cxn ang="0">
                        <a:pos x="1" y="0"/>
                      </a:cxn>
                      <a:cxn ang="0">
                        <a:pos x="1" y="0"/>
                      </a:cxn>
                      <a:cxn ang="0">
                        <a:pos x="1" y="0"/>
                      </a:cxn>
                      <a:cxn ang="0">
                        <a:pos x="1" y="0"/>
                      </a:cxn>
                      <a:cxn ang="0">
                        <a:pos x="1" y="0"/>
                      </a:cxn>
                      <a:cxn ang="0">
                        <a:pos x="1" y="0"/>
                      </a:cxn>
                      <a:cxn ang="0">
                        <a:pos x="1" y="0"/>
                      </a:cxn>
                      <a:cxn ang="0">
                        <a:pos x="0" y="0"/>
                      </a:cxn>
                      <a:cxn ang="0">
                        <a:pos x="1" y="0"/>
                      </a:cxn>
                      <a:cxn ang="0">
                        <a:pos x="1" y="0"/>
                      </a:cxn>
                    </a:cxnLst>
                    <a:pathLst>
                      <a:path w="370" h="537">
                        <a:moveTo>
                          <a:pt x="107" y="79"/>
                        </a:moveTo>
                        <a:lnTo>
                          <a:pt x="168" y="210"/>
                        </a:lnTo>
                        <a:lnTo>
                          <a:pt x="311" y="225"/>
                        </a:lnTo>
                        <a:lnTo>
                          <a:pt x="370" y="313"/>
                        </a:lnTo>
                        <a:lnTo>
                          <a:pt x="246" y="301"/>
                        </a:lnTo>
                        <a:lnTo>
                          <a:pt x="218" y="312"/>
                        </a:lnTo>
                        <a:lnTo>
                          <a:pt x="281" y="443"/>
                        </a:lnTo>
                        <a:lnTo>
                          <a:pt x="243" y="537"/>
                        </a:lnTo>
                        <a:lnTo>
                          <a:pt x="0" y="33"/>
                        </a:lnTo>
                        <a:lnTo>
                          <a:pt x="68" y="0"/>
                        </a:lnTo>
                        <a:lnTo>
                          <a:pt x="107" y="79"/>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74" name="Freeform 468"/>
                  <p:cNvSpPr/>
                  <p:nvPr/>
                </p:nvSpPr>
                <p:spPr>
                  <a:xfrm>
                    <a:off x="2463" y="2125"/>
                    <a:ext cx="46" cy="39"/>
                  </a:xfrm>
                  <a:custGeom>
                    <a:avLst/>
                    <a:gdLst/>
                    <a:ahLst/>
                    <a:cxnLst>
                      <a:cxn ang="0">
                        <a:pos x="1" y="1"/>
                      </a:cxn>
                      <a:cxn ang="0">
                        <a:pos x="1" y="1"/>
                      </a:cxn>
                      <a:cxn ang="0">
                        <a:pos x="1" y="0"/>
                      </a:cxn>
                      <a:cxn ang="0">
                        <a:pos x="0" y="1"/>
                      </a:cxn>
                      <a:cxn ang="0">
                        <a:pos x="1" y="1"/>
                      </a:cxn>
                    </a:cxnLst>
                    <a:pathLst>
                      <a:path w="92" h="76">
                        <a:moveTo>
                          <a:pt x="22" y="76"/>
                        </a:moveTo>
                        <a:lnTo>
                          <a:pt x="92" y="44"/>
                        </a:lnTo>
                        <a:lnTo>
                          <a:pt x="69" y="0"/>
                        </a:lnTo>
                        <a:lnTo>
                          <a:pt x="0" y="31"/>
                        </a:lnTo>
                        <a:lnTo>
                          <a:pt x="22" y="76"/>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75" name="Freeform 469"/>
                  <p:cNvSpPr/>
                  <p:nvPr/>
                </p:nvSpPr>
                <p:spPr>
                  <a:xfrm>
                    <a:off x="2446" y="2101"/>
                    <a:ext cx="51" cy="42"/>
                  </a:xfrm>
                  <a:custGeom>
                    <a:avLst/>
                    <a:gdLst/>
                    <a:ahLst/>
                    <a:cxnLst>
                      <a:cxn ang="0">
                        <a:pos x="1" y="1"/>
                      </a:cxn>
                      <a:cxn ang="0">
                        <a:pos x="1" y="1"/>
                      </a:cxn>
                      <a:cxn ang="0">
                        <a:pos x="1" y="0"/>
                      </a:cxn>
                      <a:cxn ang="0">
                        <a:pos x="0" y="1"/>
                      </a:cxn>
                      <a:cxn ang="0">
                        <a:pos x="1" y="1"/>
                      </a:cxn>
                    </a:cxnLst>
                    <a:pathLst>
                      <a:path w="101" h="84">
                        <a:moveTo>
                          <a:pt x="26" y="84"/>
                        </a:moveTo>
                        <a:lnTo>
                          <a:pt x="101" y="45"/>
                        </a:lnTo>
                        <a:lnTo>
                          <a:pt x="79" y="0"/>
                        </a:lnTo>
                        <a:lnTo>
                          <a:pt x="0" y="34"/>
                        </a:lnTo>
                        <a:lnTo>
                          <a:pt x="26" y="84"/>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76" name="Freeform 470"/>
                  <p:cNvSpPr/>
                  <p:nvPr/>
                </p:nvSpPr>
                <p:spPr>
                  <a:xfrm>
                    <a:off x="2437" y="2075"/>
                    <a:ext cx="47" cy="41"/>
                  </a:xfrm>
                  <a:custGeom>
                    <a:avLst/>
                    <a:gdLst/>
                    <a:ahLst/>
                    <a:cxnLst>
                      <a:cxn ang="0">
                        <a:pos x="1" y="1"/>
                      </a:cxn>
                      <a:cxn ang="0">
                        <a:pos x="1" y="1"/>
                      </a:cxn>
                      <a:cxn ang="0">
                        <a:pos x="1" y="0"/>
                      </a:cxn>
                      <a:cxn ang="0">
                        <a:pos x="0" y="1"/>
                      </a:cxn>
                      <a:cxn ang="0">
                        <a:pos x="1" y="1"/>
                      </a:cxn>
                    </a:cxnLst>
                    <a:pathLst>
                      <a:path w="93" h="82">
                        <a:moveTo>
                          <a:pt x="26" y="82"/>
                        </a:moveTo>
                        <a:lnTo>
                          <a:pt x="93" y="49"/>
                        </a:lnTo>
                        <a:lnTo>
                          <a:pt x="70" y="0"/>
                        </a:lnTo>
                        <a:lnTo>
                          <a:pt x="0" y="33"/>
                        </a:lnTo>
                        <a:lnTo>
                          <a:pt x="26" y="82"/>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77" name="Freeform 471"/>
                  <p:cNvSpPr/>
                  <p:nvPr/>
                </p:nvSpPr>
                <p:spPr>
                  <a:xfrm>
                    <a:off x="2522" y="1868"/>
                    <a:ext cx="222" cy="317"/>
                  </a:xfrm>
                  <a:custGeom>
                    <a:avLst/>
                    <a:gdLst/>
                    <a:ahLst/>
                    <a:cxnLst>
                      <a:cxn ang="0">
                        <a:pos x="0" y="1"/>
                      </a:cxn>
                      <a:cxn ang="0">
                        <a:pos x="0" y="1"/>
                      </a:cxn>
                      <a:cxn ang="0">
                        <a:pos x="0" y="0"/>
                      </a:cxn>
                      <a:cxn ang="0">
                        <a:pos x="0" y="1"/>
                      </a:cxn>
                      <a:cxn ang="0">
                        <a:pos x="0" y="1"/>
                      </a:cxn>
                    </a:cxnLst>
                    <a:pathLst>
                      <a:path w="445" h="633">
                        <a:moveTo>
                          <a:pt x="0" y="572"/>
                        </a:moveTo>
                        <a:lnTo>
                          <a:pt x="204" y="633"/>
                        </a:lnTo>
                        <a:lnTo>
                          <a:pt x="445" y="0"/>
                        </a:lnTo>
                        <a:lnTo>
                          <a:pt x="202" y="120"/>
                        </a:lnTo>
                        <a:lnTo>
                          <a:pt x="0" y="572"/>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78" name="Freeform 472"/>
                  <p:cNvSpPr/>
                  <p:nvPr/>
                </p:nvSpPr>
                <p:spPr>
                  <a:xfrm>
                    <a:off x="2610" y="1877"/>
                    <a:ext cx="114" cy="304"/>
                  </a:xfrm>
                  <a:custGeom>
                    <a:avLst/>
                    <a:gdLst/>
                    <a:ahLst/>
                    <a:cxnLst>
                      <a:cxn ang="0">
                        <a:pos x="1" y="1"/>
                      </a:cxn>
                      <a:cxn ang="0">
                        <a:pos x="1" y="0"/>
                      </a:cxn>
                      <a:cxn ang="0">
                        <a:pos x="1" y="1"/>
                      </a:cxn>
                      <a:cxn ang="0">
                        <a:pos x="0" y="1"/>
                      </a:cxn>
                      <a:cxn ang="0">
                        <a:pos x="1" y="1"/>
                      </a:cxn>
                    </a:cxnLst>
                    <a:pathLst>
                      <a:path w="228" h="608">
                        <a:moveTo>
                          <a:pt x="26" y="608"/>
                        </a:moveTo>
                        <a:lnTo>
                          <a:pt x="228" y="0"/>
                        </a:lnTo>
                        <a:lnTo>
                          <a:pt x="196" y="18"/>
                        </a:lnTo>
                        <a:lnTo>
                          <a:pt x="0" y="598"/>
                        </a:lnTo>
                        <a:lnTo>
                          <a:pt x="26" y="608"/>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79" name="Freeform 473"/>
                  <p:cNvSpPr/>
                  <p:nvPr/>
                </p:nvSpPr>
                <p:spPr>
                  <a:xfrm>
                    <a:off x="2582" y="1895"/>
                    <a:ext cx="108" cy="282"/>
                  </a:xfrm>
                  <a:custGeom>
                    <a:avLst/>
                    <a:gdLst/>
                    <a:ahLst/>
                    <a:cxnLst>
                      <a:cxn ang="0">
                        <a:pos x="0" y="1"/>
                      </a:cxn>
                      <a:cxn ang="0">
                        <a:pos x="0" y="0"/>
                      </a:cxn>
                      <a:cxn ang="0">
                        <a:pos x="0" y="1"/>
                      </a:cxn>
                      <a:cxn ang="0">
                        <a:pos x="0" y="1"/>
                      </a:cxn>
                      <a:cxn ang="0">
                        <a:pos x="0" y="1"/>
                      </a:cxn>
                    </a:cxnLst>
                    <a:pathLst>
                      <a:path w="217" h="563">
                        <a:moveTo>
                          <a:pt x="27" y="563"/>
                        </a:moveTo>
                        <a:lnTo>
                          <a:pt x="217" y="0"/>
                        </a:lnTo>
                        <a:lnTo>
                          <a:pt x="176" y="18"/>
                        </a:lnTo>
                        <a:lnTo>
                          <a:pt x="0" y="550"/>
                        </a:lnTo>
                        <a:lnTo>
                          <a:pt x="27" y="56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80" name="Freeform 474"/>
                  <p:cNvSpPr/>
                  <p:nvPr/>
                </p:nvSpPr>
                <p:spPr>
                  <a:xfrm>
                    <a:off x="2624" y="1833"/>
                    <a:ext cx="271" cy="351"/>
                  </a:xfrm>
                  <a:custGeom>
                    <a:avLst/>
                    <a:gdLst/>
                    <a:ahLst/>
                    <a:cxnLst>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Lst>
                    <a:pathLst>
                      <a:path w="542" h="703">
                        <a:moveTo>
                          <a:pt x="0" y="703"/>
                        </a:moveTo>
                        <a:lnTo>
                          <a:pt x="18" y="670"/>
                        </a:lnTo>
                        <a:lnTo>
                          <a:pt x="156" y="608"/>
                        </a:lnTo>
                        <a:lnTo>
                          <a:pt x="165" y="622"/>
                        </a:lnTo>
                        <a:lnTo>
                          <a:pt x="208" y="543"/>
                        </a:lnTo>
                        <a:lnTo>
                          <a:pt x="370" y="465"/>
                        </a:lnTo>
                        <a:lnTo>
                          <a:pt x="473" y="480"/>
                        </a:lnTo>
                        <a:lnTo>
                          <a:pt x="531" y="452"/>
                        </a:lnTo>
                        <a:lnTo>
                          <a:pt x="455" y="296"/>
                        </a:lnTo>
                        <a:lnTo>
                          <a:pt x="542" y="93"/>
                        </a:lnTo>
                        <a:lnTo>
                          <a:pt x="386" y="0"/>
                        </a:lnTo>
                        <a:lnTo>
                          <a:pt x="223" y="81"/>
                        </a:lnTo>
                        <a:lnTo>
                          <a:pt x="0" y="703"/>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81" name="Freeform 475"/>
                  <p:cNvSpPr/>
                  <p:nvPr/>
                </p:nvSpPr>
                <p:spPr>
                  <a:xfrm>
                    <a:off x="2650" y="2028"/>
                    <a:ext cx="236" cy="135"/>
                  </a:xfrm>
                  <a:custGeom>
                    <a:avLst/>
                    <a:gdLst/>
                    <a:ahLst/>
                    <a:cxnLst>
                      <a:cxn ang="0">
                        <a:pos x="0" y="1"/>
                      </a:cxn>
                      <a:cxn ang="0">
                        <a:pos x="0" y="1"/>
                      </a:cxn>
                      <a:cxn ang="0">
                        <a:pos x="0" y="1"/>
                      </a:cxn>
                      <a:cxn ang="0">
                        <a:pos x="0" y="1"/>
                      </a:cxn>
                      <a:cxn ang="0">
                        <a:pos x="0" y="1"/>
                      </a:cxn>
                      <a:cxn ang="0">
                        <a:pos x="0" y="1"/>
                      </a:cxn>
                      <a:cxn ang="0">
                        <a:pos x="0" y="1"/>
                      </a:cxn>
                      <a:cxn ang="0">
                        <a:pos x="0" y="0"/>
                      </a:cxn>
                      <a:cxn ang="0">
                        <a:pos x="0" y="1"/>
                      </a:cxn>
                      <a:cxn ang="0">
                        <a:pos x="0" y="1"/>
                      </a:cxn>
                      <a:cxn ang="0">
                        <a:pos x="0" y="1"/>
                      </a:cxn>
                    </a:cxnLst>
                    <a:pathLst>
                      <a:path w="473" h="270">
                        <a:moveTo>
                          <a:pt x="76" y="235"/>
                        </a:moveTo>
                        <a:lnTo>
                          <a:pt x="137" y="122"/>
                        </a:lnTo>
                        <a:lnTo>
                          <a:pt x="306" y="40"/>
                        </a:lnTo>
                        <a:lnTo>
                          <a:pt x="407" y="58"/>
                        </a:lnTo>
                        <a:lnTo>
                          <a:pt x="427" y="90"/>
                        </a:lnTo>
                        <a:lnTo>
                          <a:pt x="473" y="67"/>
                        </a:lnTo>
                        <a:lnTo>
                          <a:pt x="447" y="17"/>
                        </a:lnTo>
                        <a:lnTo>
                          <a:pt x="286" y="0"/>
                        </a:lnTo>
                        <a:lnTo>
                          <a:pt x="118" y="82"/>
                        </a:lnTo>
                        <a:lnTo>
                          <a:pt x="0" y="270"/>
                        </a:lnTo>
                        <a:lnTo>
                          <a:pt x="76" y="235"/>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82" name="Freeform 476"/>
                  <p:cNvSpPr/>
                  <p:nvPr/>
                </p:nvSpPr>
                <p:spPr>
                  <a:xfrm>
                    <a:off x="2669" y="1861"/>
                    <a:ext cx="198" cy="218"/>
                  </a:xfrm>
                  <a:custGeom>
                    <a:avLst/>
                    <a:gdLst/>
                    <a:ahLst/>
                    <a:cxnLst>
                      <a:cxn ang="0">
                        <a:pos x="0" y="0"/>
                      </a:cxn>
                      <a:cxn ang="0">
                        <a:pos x="0" y="0"/>
                      </a:cxn>
                      <a:cxn ang="0">
                        <a:pos x="0" y="0"/>
                      </a:cxn>
                      <a:cxn ang="0">
                        <a:pos x="0" y="0"/>
                      </a:cxn>
                      <a:cxn ang="0">
                        <a:pos x="0" y="0"/>
                      </a:cxn>
                      <a:cxn ang="0">
                        <a:pos x="0" y="0"/>
                      </a:cxn>
                      <a:cxn ang="0">
                        <a:pos x="0" y="0"/>
                      </a:cxn>
                    </a:cxnLst>
                    <a:pathLst>
                      <a:path w="397" h="437">
                        <a:moveTo>
                          <a:pt x="0" y="437"/>
                        </a:moveTo>
                        <a:lnTo>
                          <a:pt x="242" y="316"/>
                        </a:lnTo>
                        <a:lnTo>
                          <a:pt x="397" y="331"/>
                        </a:lnTo>
                        <a:lnTo>
                          <a:pt x="312" y="251"/>
                        </a:lnTo>
                        <a:lnTo>
                          <a:pt x="192" y="0"/>
                        </a:lnTo>
                        <a:lnTo>
                          <a:pt x="151" y="20"/>
                        </a:lnTo>
                        <a:lnTo>
                          <a:pt x="0" y="437"/>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83" name="Freeform 477"/>
                  <p:cNvSpPr/>
                  <p:nvPr/>
                </p:nvSpPr>
                <p:spPr>
                  <a:xfrm>
                    <a:off x="2821" y="1820"/>
                    <a:ext cx="148" cy="237"/>
                  </a:xfrm>
                  <a:custGeom>
                    <a:avLst/>
                    <a:gdLst/>
                    <a:ahLst/>
                    <a:cxnLst>
                      <a:cxn ang="0">
                        <a:pos x="1" y="0"/>
                      </a:cxn>
                      <a:cxn ang="0">
                        <a:pos x="1" y="0"/>
                      </a:cxn>
                      <a:cxn ang="0">
                        <a:pos x="1" y="0"/>
                      </a:cxn>
                      <a:cxn ang="0">
                        <a:pos x="0" y="0"/>
                      </a:cxn>
                      <a:cxn ang="0">
                        <a:pos x="1" y="0"/>
                      </a:cxn>
                      <a:cxn ang="0">
                        <a:pos x="1" y="0"/>
                      </a:cxn>
                      <a:cxn ang="0">
                        <a:pos x="1" y="0"/>
                      </a:cxn>
                      <a:cxn ang="0">
                        <a:pos x="1" y="0"/>
                      </a:cxn>
                      <a:cxn ang="0">
                        <a:pos x="1" y="0"/>
                      </a:cxn>
                      <a:cxn ang="0">
                        <a:pos x="1" y="0"/>
                      </a:cxn>
                      <a:cxn ang="0">
                        <a:pos x="1" y="0"/>
                      </a:cxn>
                      <a:cxn ang="0">
                        <a:pos x="1" y="0"/>
                      </a:cxn>
                    </a:cxnLst>
                    <a:pathLst>
                      <a:path w="295" h="475">
                        <a:moveTo>
                          <a:pt x="142" y="475"/>
                        </a:moveTo>
                        <a:lnTo>
                          <a:pt x="62" y="313"/>
                        </a:lnTo>
                        <a:lnTo>
                          <a:pt x="150" y="118"/>
                        </a:lnTo>
                        <a:lnTo>
                          <a:pt x="0" y="24"/>
                        </a:lnTo>
                        <a:lnTo>
                          <a:pt x="50" y="0"/>
                        </a:lnTo>
                        <a:lnTo>
                          <a:pt x="165" y="88"/>
                        </a:lnTo>
                        <a:lnTo>
                          <a:pt x="242" y="49"/>
                        </a:lnTo>
                        <a:lnTo>
                          <a:pt x="295" y="163"/>
                        </a:lnTo>
                        <a:lnTo>
                          <a:pt x="229" y="297"/>
                        </a:lnTo>
                        <a:lnTo>
                          <a:pt x="260" y="356"/>
                        </a:lnTo>
                        <a:lnTo>
                          <a:pt x="212" y="378"/>
                        </a:lnTo>
                        <a:lnTo>
                          <a:pt x="142" y="475"/>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84" name="Freeform 478"/>
                  <p:cNvSpPr/>
                  <p:nvPr/>
                </p:nvSpPr>
                <p:spPr>
                  <a:xfrm>
                    <a:off x="2871" y="1869"/>
                    <a:ext cx="96" cy="175"/>
                  </a:xfrm>
                  <a:custGeom>
                    <a:avLst/>
                    <a:gdLst/>
                    <a:ahLst/>
                    <a:cxnLst>
                      <a:cxn ang="0">
                        <a:pos x="1" y="1"/>
                      </a:cxn>
                      <a:cxn ang="0">
                        <a:pos x="0" y="1"/>
                      </a:cxn>
                      <a:cxn ang="0">
                        <a:pos x="1" y="1"/>
                      </a:cxn>
                      <a:cxn ang="0">
                        <a:pos x="1" y="0"/>
                      </a:cxn>
                      <a:cxn ang="0">
                        <a:pos x="1" y="1"/>
                      </a:cxn>
                      <a:cxn ang="0">
                        <a:pos x="1" y="1"/>
                      </a:cxn>
                      <a:cxn ang="0">
                        <a:pos x="1" y="1"/>
                      </a:cxn>
                      <a:cxn ang="0">
                        <a:pos x="1" y="1"/>
                      </a:cxn>
                      <a:cxn ang="0">
                        <a:pos x="1" y="1"/>
                      </a:cxn>
                    </a:cxnLst>
                    <a:pathLst>
                      <a:path w="192" h="349">
                        <a:moveTo>
                          <a:pt x="64" y="349"/>
                        </a:moveTo>
                        <a:lnTo>
                          <a:pt x="0" y="218"/>
                        </a:lnTo>
                        <a:lnTo>
                          <a:pt x="86" y="38"/>
                        </a:lnTo>
                        <a:lnTo>
                          <a:pt x="160" y="0"/>
                        </a:lnTo>
                        <a:lnTo>
                          <a:pt x="192" y="61"/>
                        </a:lnTo>
                        <a:lnTo>
                          <a:pt x="128" y="90"/>
                        </a:lnTo>
                        <a:lnTo>
                          <a:pt x="79" y="209"/>
                        </a:lnTo>
                        <a:lnTo>
                          <a:pt x="112" y="279"/>
                        </a:lnTo>
                        <a:lnTo>
                          <a:pt x="64" y="349"/>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85" name="Freeform 479"/>
                  <p:cNvSpPr/>
                  <p:nvPr/>
                </p:nvSpPr>
                <p:spPr>
                  <a:xfrm>
                    <a:off x="2939" y="1907"/>
                    <a:ext cx="46" cy="90"/>
                  </a:xfrm>
                  <a:custGeom>
                    <a:avLst/>
                    <a:gdLst/>
                    <a:ahLst/>
                    <a:cxnLst>
                      <a:cxn ang="0">
                        <a:pos x="1" y="0"/>
                      </a:cxn>
                      <a:cxn ang="0">
                        <a:pos x="1" y="0"/>
                      </a:cxn>
                      <a:cxn ang="0">
                        <a:pos x="1" y="0"/>
                      </a:cxn>
                      <a:cxn ang="0">
                        <a:pos x="0" y="0"/>
                      </a:cxn>
                      <a:cxn ang="0">
                        <a:pos x="1" y="0"/>
                      </a:cxn>
                    </a:cxnLst>
                    <a:pathLst>
                      <a:path w="92" h="181">
                        <a:moveTo>
                          <a:pt x="28" y="181"/>
                        </a:moveTo>
                        <a:lnTo>
                          <a:pt x="92" y="60"/>
                        </a:lnTo>
                        <a:lnTo>
                          <a:pt x="62" y="0"/>
                        </a:lnTo>
                        <a:lnTo>
                          <a:pt x="0" y="121"/>
                        </a:lnTo>
                        <a:lnTo>
                          <a:pt x="28" y="181"/>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86" name="Freeform 480"/>
                  <p:cNvSpPr/>
                  <p:nvPr/>
                </p:nvSpPr>
                <p:spPr>
                  <a:xfrm>
                    <a:off x="2410" y="2015"/>
                    <a:ext cx="63" cy="77"/>
                  </a:xfrm>
                  <a:custGeom>
                    <a:avLst/>
                    <a:gdLst/>
                    <a:ahLst/>
                    <a:cxnLst>
                      <a:cxn ang="0">
                        <a:pos x="0" y="0"/>
                      </a:cxn>
                      <a:cxn ang="0">
                        <a:pos x="0" y="1"/>
                      </a:cxn>
                      <a:cxn ang="0">
                        <a:pos x="0" y="1"/>
                      </a:cxn>
                      <a:cxn ang="0">
                        <a:pos x="0" y="1"/>
                      </a:cxn>
                      <a:cxn ang="0">
                        <a:pos x="0" y="0"/>
                      </a:cxn>
                    </a:cxnLst>
                    <a:pathLst>
                      <a:path w="127" h="154">
                        <a:moveTo>
                          <a:pt x="73" y="0"/>
                        </a:moveTo>
                        <a:lnTo>
                          <a:pt x="0" y="37"/>
                        </a:lnTo>
                        <a:lnTo>
                          <a:pt x="56" y="154"/>
                        </a:lnTo>
                        <a:lnTo>
                          <a:pt x="127" y="118"/>
                        </a:lnTo>
                        <a:lnTo>
                          <a:pt x="73"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87" name="Freeform 481"/>
                  <p:cNvSpPr/>
                  <p:nvPr/>
                </p:nvSpPr>
                <p:spPr>
                  <a:xfrm>
                    <a:off x="2410" y="2022"/>
                    <a:ext cx="45" cy="59"/>
                  </a:xfrm>
                  <a:custGeom>
                    <a:avLst/>
                    <a:gdLst/>
                    <a:ahLst/>
                    <a:cxnLst>
                      <a:cxn ang="0">
                        <a:pos x="1" y="0"/>
                      </a:cxn>
                      <a:cxn ang="0">
                        <a:pos x="1" y="0"/>
                      </a:cxn>
                      <a:cxn ang="0">
                        <a:pos x="0" y="0"/>
                      </a:cxn>
                      <a:cxn ang="0">
                        <a:pos x="1" y="0"/>
                      </a:cxn>
                      <a:cxn ang="0">
                        <a:pos x="1" y="0"/>
                      </a:cxn>
                    </a:cxnLst>
                    <a:pathLst>
                      <a:path w="90" h="119">
                        <a:moveTo>
                          <a:pt x="90" y="97"/>
                        </a:moveTo>
                        <a:lnTo>
                          <a:pt x="45" y="0"/>
                        </a:lnTo>
                        <a:lnTo>
                          <a:pt x="0" y="22"/>
                        </a:lnTo>
                        <a:lnTo>
                          <a:pt x="45" y="119"/>
                        </a:lnTo>
                        <a:lnTo>
                          <a:pt x="90" y="97"/>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88" name="Freeform 482"/>
                  <p:cNvSpPr/>
                  <p:nvPr/>
                </p:nvSpPr>
                <p:spPr>
                  <a:xfrm>
                    <a:off x="2448" y="1994"/>
                    <a:ext cx="66" cy="111"/>
                  </a:xfrm>
                  <a:custGeom>
                    <a:avLst/>
                    <a:gdLst/>
                    <a:ahLst/>
                    <a:cxnLst>
                      <a:cxn ang="0">
                        <a:pos x="1" y="1"/>
                      </a:cxn>
                      <a:cxn ang="0">
                        <a:pos x="1" y="1"/>
                      </a:cxn>
                      <a:cxn ang="0">
                        <a:pos x="1" y="1"/>
                      </a:cxn>
                      <a:cxn ang="0">
                        <a:pos x="1" y="0"/>
                      </a:cxn>
                      <a:cxn ang="0">
                        <a:pos x="0" y="1"/>
                      </a:cxn>
                      <a:cxn ang="0">
                        <a:pos x="1" y="1"/>
                      </a:cxn>
                    </a:cxnLst>
                    <a:pathLst>
                      <a:path w="132" h="221">
                        <a:moveTo>
                          <a:pt x="83" y="221"/>
                        </a:moveTo>
                        <a:lnTo>
                          <a:pt x="124" y="209"/>
                        </a:lnTo>
                        <a:lnTo>
                          <a:pt x="132" y="105"/>
                        </a:lnTo>
                        <a:lnTo>
                          <a:pt x="80" y="0"/>
                        </a:lnTo>
                        <a:lnTo>
                          <a:pt x="0" y="40"/>
                        </a:lnTo>
                        <a:lnTo>
                          <a:pt x="83" y="221"/>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89" name="Freeform 483"/>
                  <p:cNvSpPr/>
                  <p:nvPr/>
                </p:nvSpPr>
                <p:spPr>
                  <a:xfrm>
                    <a:off x="2489" y="1967"/>
                    <a:ext cx="85" cy="189"/>
                  </a:xfrm>
                  <a:custGeom>
                    <a:avLst/>
                    <a:gdLst/>
                    <a:ahLst/>
                    <a:cxnLst>
                      <a:cxn ang="0">
                        <a:pos x="0" y="1"/>
                      </a:cxn>
                      <a:cxn ang="0">
                        <a:pos x="1" y="0"/>
                      </a:cxn>
                      <a:cxn ang="0">
                        <a:pos x="1" y="1"/>
                      </a:cxn>
                      <a:cxn ang="0">
                        <a:pos x="1" y="1"/>
                      </a:cxn>
                      <a:cxn ang="0">
                        <a:pos x="1" y="1"/>
                      </a:cxn>
                      <a:cxn ang="0">
                        <a:pos x="1" y="1"/>
                      </a:cxn>
                      <a:cxn ang="0">
                        <a:pos x="1" y="1"/>
                      </a:cxn>
                      <a:cxn ang="0">
                        <a:pos x="1" y="1"/>
                      </a:cxn>
                      <a:cxn ang="0">
                        <a:pos x="0" y="1"/>
                      </a:cxn>
                    </a:cxnLst>
                    <a:pathLst>
                      <a:path w="170" h="378">
                        <a:moveTo>
                          <a:pt x="0" y="55"/>
                        </a:moveTo>
                        <a:lnTo>
                          <a:pt x="106" y="0"/>
                        </a:lnTo>
                        <a:lnTo>
                          <a:pt x="170" y="137"/>
                        </a:lnTo>
                        <a:lnTo>
                          <a:pt x="71" y="378"/>
                        </a:lnTo>
                        <a:lnTo>
                          <a:pt x="54" y="363"/>
                        </a:lnTo>
                        <a:lnTo>
                          <a:pt x="10" y="273"/>
                        </a:lnTo>
                        <a:lnTo>
                          <a:pt x="46" y="254"/>
                        </a:lnTo>
                        <a:lnTo>
                          <a:pt x="52" y="161"/>
                        </a:lnTo>
                        <a:lnTo>
                          <a:pt x="0" y="55"/>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90" name="Freeform 484"/>
                  <p:cNvSpPr/>
                  <p:nvPr/>
                </p:nvSpPr>
                <p:spPr>
                  <a:xfrm>
                    <a:off x="2544" y="1929"/>
                    <a:ext cx="77" cy="101"/>
                  </a:xfrm>
                  <a:custGeom>
                    <a:avLst/>
                    <a:gdLst/>
                    <a:ahLst/>
                    <a:cxnLst>
                      <a:cxn ang="0">
                        <a:pos x="1" y="0"/>
                      </a:cxn>
                      <a:cxn ang="0">
                        <a:pos x="1" y="0"/>
                      </a:cxn>
                      <a:cxn ang="0">
                        <a:pos x="0" y="0"/>
                      </a:cxn>
                      <a:cxn ang="0">
                        <a:pos x="1" y="0"/>
                      </a:cxn>
                    </a:cxnLst>
                    <a:pathLst>
                      <a:path w="154" h="203">
                        <a:moveTo>
                          <a:pt x="64" y="203"/>
                        </a:moveTo>
                        <a:lnTo>
                          <a:pt x="154" y="0"/>
                        </a:lnTo>
                        <a:lnTo>
                          <a:pt x="0" y="75"/>
                        </a:lnTo>
                        <a:lnTo>
                          <a:pt x="64" y="203"/>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91" name="Freeform 485"/>
                  <p:cNvSpPr/>
                  <p:nvPr/>
                </p:nvSpPr>
                <p:spPr>
                  <a:xfrm>
                    <a:off x="2541" y="1912"/>
                    <a:ext cx="112" cy="251"/>
                  </a:xfrm>
                  <a:custGeom>
                    <a:avLst/>
                    <a:gdLst/>
                    <a:ahLst/>
                    <a:cxnLst>
                      <a:cxn ang="0">
                        <a:pos x="0" y="1"/>
                      </a:cxn>
                      <a:cxn ang="0">
                        <a:pos x="1" y="1"/>
                      </a:cxn>
                      <a:cxn ang="0">
                        <a:pos x="1" y="0"/>
                      </a:cxn>
                      <a:cxn ang="0">
                        <a:pos x="1" y="1"/>
                      </a:cxn>
                      <a:cxn ang="0">
                        <a:pos x="0" y="1"/>
                      </a:cxn>
                    </a:cxnLst>
                    <a:pathLst>
                      <a:path w="223" h="501">
                        <a:moveTo>
                          <a:pt x="0" y="485"/>
                        </a:moveTo>
                        <a:lnTo>
                          <a:pt x="50" y="501"/>
                        </a:lnTo>
                        <a:lnTo>
                          <a:pt x="223" y="0"/>
                        </a:lnTo>
                        <a:lnTo>
                          <a:pt x="188" y="20"/>
                        </a:lnTo>
                        <a:lnTo>
                          <a:pt x="0" y="485"/>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92" name="Freeform 486"/>
                  <p:cNvSpPr/>
                  <p:nvPr/>
                </p:nvSpPr>
                <p:spPr>
                  <a:xfrm>
                    <a:off x="2829" y="1846"/>
                    <a:ext cx="54" cy="137"/>
                  </a:xfrm>
                  <a:custGeom>
                    <a:avLst/>
                    <a:gdLst/>
                    <a:ahLst/>
                    <a:cxnLst>
                      <a:cxn ang="0">
                        <a:pos x="1" y="0"/>
                      </a:cxn>
                      <a:cxn ang="0">
                        <a:pos x="0" y="0"/>
                      </a:cxn>
                      <a:cxn ang="0">
                        <a:pos x="1" y="0"/>
                      </a:cxn>
                      <a:cxn ang="0">
                        <a:pos x="1" y="0"/>
                      </a:cxn>
                    </a:cxnLst>
                    <a:pathLst>
                      <a:path w="106" h="275">
                        <a:moveTo>
                          <a:pt x="20" y="275"/>
                        </a:moveTo>
                        <a:lnTo>
                          <a:pt x="0" y="0"/>
                        </a:lnTo>
                        <a:lnTo>
                          <a:pt x="106" y="69"/>
                        </a:lnTo>
                        <a:lnTo>
                          <a:pt x="20" y="275"/>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93" name="Freeform 487"/>
                  <p:cNvSpPr/>
                  <p:nvPr/>
                </p:nvSpPr>
                <p:spPr>
                  <a:xfrm>
                    <a:off x="2491" y="2094"/>
                    <a:ext cx="49" cy="63"/>
                  </a:xfrm>
                  <a:custGeom>
                    <a:avLst/>
                    <a:gdLst/>
                    <a:ahLst/>
                    <a:cxnLst>
                      <a:cxn ang="0">
                        <a:pos x="1" y="1"/>
                      </a:cxn>
                      <a:cxn ang="0">
                        <a:pos x="1" y="1"/>
                      </a:cxn>
                      <a:cxn ang="0">
                        <a:pos x="1" y="0"/>
                      </a:cxn>
                      <a:cxn ang="0">
                        <a:pos x="0" y="1"/>
                      </a:cxn>
                      <a:cxn ang="0">
                        <a:pos x="1" y="1"/>
                      </a:cxn>
                    </a:cxnLst>
                    <a:pathLst>
                      <a:path w="98" h="126">
                        <a:moveTo>
                          <a:pt x="48" y="126"/>
                        </a:moveTo>
                        <a:lnTo>
                          <a:pt x="98" y="99"/>
                        </a:lnTo>
                        <a:lnTo>
                          <a:pt x="50" y="0"/>
                        </a:lnTo>
                        <a:lnTo>
                          <a:pt x="0" y="27"/>
                        </a:lnTo>
                        <a:lnTo>
                          <a:pt x="48" y="126"/>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94" name="Freeform 488"/>
                  <p:cNvSpPr/>
                  <p:nvPr/>
                </p:nvSpPr>
                <p:spPr>
                  <a:xfrm>
                    <a:off x="2618" y="2135"/>
                    <a:ext cx="194" cy="192"/>
                  </a:xfrm>
                  <a:custGeom>
                    <a:avLst/>
                    <a:gdLst/>
                    <a:ahLst/>
                    <a:cxnLst>
                      <a:cxn ang="0">
                        <a:pos x="1" y="1"/>
                      </a:cxn>
                      <a:cxn ang="0">
                        <a:pos x="1" y="1"/>
                      </a:cxn>
                      <a:cxn ang="0">
                        <a:pos x="1" y="1"/>
                      </a:cxn>
                      <a:cxn ang="0">
                        <a:pos x="1" y="1"/>
                      </a:cxn>
                      <a:cxn ang="0">
                        <a:pos x="0" y="1"/>
                      </a:cxn>
                      <a:cxn ang="0">
                        <a:pos x="1" y="0"/>
                      </a:cxn>
                      <a:cxn ang="0">
                        <a:pos x="1" y="1"/>
                      </a:cxn>
                      <a:cxn ang="0">
                        <a:pos x="1" y="1"/>
                      </a:cxn>
                      <a:cxn ang="0">
                        <a:pos x="1" y="1"/>
                      </a:cxn>
                    </a:cxnLst>
                    <a:pathLst>
                      <a:path w="388" h="384">
                        <a:moveTo>
                          <a:pt x="252" y="384"/>
                        </a:moveTo>
                        <a:lnTo>
                          <a:pt x="143" y="158"/>
                        </a:lnTo>
                        <a:lnTo>
                          <a:pt x="97" y="149"/>
                        </a:lnTo>
                        <a:lnTo>
                          <a:pt x="42" y="174"/>
                        </a:lnTo>
                        <a:lnTo>
                          <a:pt x="0" y="84"/>
                        </a:lnTo>
                        <a:lnTo>
                          <a:pt x="174" y="0"/>
                        </a:lnTo>
                        <a:lnTo>
                          <a:pt x="245" y="26"/>
                        </a:lnTo>
                        <a:lnTo>
                          <a:pt x="388" y="318"/>
                        </a:lnTo>
                        <a:lnTo>
                          <a:pt x="252" y="38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95" name="Freeform 489"/>
                  <p:cNvSpPr/>
                  <p:nvPr/>
                </p:nvSpPr>
                <p:spPr>
                  <a:xfrm>
                    <a:off x="2915" y="1764"/>
                    <a:ext cx="146" cy="243"/>
                  </a:xfrm>
                  <a:custGeom>
                    <a:avLst/>
                    <a:gdLst/>
                    <a:ahLst/>
                    <a:cxnLst>
                      <a:cxn ang="0">
                        <a:pos x="1" y="0"/>
                      </a:cxn>
                      <a:cxn ang="0">
                        <a:pos x="0" y="1"/>
                      </a:cxn>
                      <a:cxn ang="0">
                        <a:pos x="1" y="1"/>
                      </a:cxn>
                      <a:cxn ang="0">
                        <a:pos x="1" y="1"/>
                      </a:cxn>
                      <a:cxn ang="0">
                        <a:pos x="1" y="0"/>
                      </a:cxn>
                    </a:cxnLst>
                    <a:pathLst>
                      <a:path w="292" h="485">
                        <a:moveTo>
                          <a:pt x="74" y="0"/>
                        </a:moveTo>
                        <a:lnTo>
                          <a:pt x="0" y="38"/>
                        </a:lnTo>
                        <a:lnTo>
                          <a:pt x="217" y="485"/>
                        </a:lnTo>
                        <a:lnTo>
                          <a:pt x="292" y="444"/>
                        </a:lnTo>
                        <a:lnTo>
                          <a:pt x="74"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96" name="Freeform 490"/>
                  <p:cNvSpPr/>
                  <p:nvPr/>
                </p:nvSpPr>
                <p:spPr>
                  <a:xfrm>
                    <a:off x="2929" y="1766"/>
                    <a:ext cx="114" cy="195"/>
                  </a:xfrm>
                  <a:custGeom>
                    <a:avLst/>
                    <a:gdLst/>
                    <a:ahLst/>
                    <a:cxnLst>
                      <a:cxn ang="0">
                        <a:pos x="1" y="1"/>
                      </a:cxn>
                      <a:cxn ang="0">
                        <a:pos x="1" y="0"/>
                      </a:cxn>
                      <a:cxn ang="0">
                        <a:pos x="0" y="1"/>
                      </a:cxn>
                      <a:cxn ang="0">
                        <a:pos x="1" y="1"/>
                      </a:cxn>
                      <a:cxn ang="0">
                        <a:pos x="1" y="1"/>
                      </a:cxn>
                    </a:cxnLst>
                    <a:pathLst>
                      <a:path w="227" h="390">
                        <a:moveTo>
                          <a:pt x="227" y="367"/>
                        </a:moveTo>
                        <a:lnTo>
                          <a:pt x="44" y="0"/>
                        </a:lnTo>
                        <a:lnTo>
                          <a:pt x="0" y="20"/>
                        </a:lnTo>
                        <a:lnTo>
                          <a:pt x="181" y="390"/>
                        </a:lnTo>
                        <a:lnTo>
                          <a:pt x="227" y="367"/>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97" name="Freeform 491"/>
                  <p:cNvSpPr/>
                  <p:nvPr/>
                </p:nvSpPr>
                <p:spPr>
                  <a:xfrm>
                    <a:off x="2844" y="1785"/>
                    <a:ext cx="98" cy="76"/>
                  </a:xfrm>
                  <a:custGeom>
                    <a:avLst/>
                    <a:gdLst/>
                    <a:ahLst/>
                    <a:cxnLst>
                      <a:cxn ang="0">
                        <a:pos x="1" y="0"/>
                      </a:cxn>
                      <a:cxn ang="0">
                        <a:pos x="1" y="1"/>
                      </a:cxn>
                      <a:cxn ang="0">
                        <a:pos x="1" y="1"/>
                      </a:cxn>
                      <a:cxn ang="0">
                        <a:pos x="0" y="1"/>
                      </a:cxn>
                      <a:cxn ang="0">
                        <a:pos x="1" y="0"/>
                      </a:cxn>
                    </a:cxnLst>
                    <a:pathLst>
                      <a:path w="196" h="152">
                        <a:moveTo>
                          <a:pt x="141" y="0"/>
                        </a:moveTo>
                        <a:lnTo>
                          <a:pt x="196" y="113"/>
                        </a:lnTo>
                        <a:lnTo>
                          <a:pt x="118" y="152"/>
                        </a:lnTo>
                        <a:lnTo>
                          <a:pt x="0" y="69"/>
                        </a:lnTo>
                        <a:lnTo>
                          <a:pt x="141"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98" name="Freeform 492"/>
                  <p:cNvSpPr/>
                  <p:nvPr/>
                </p:nvSpPr>
                <p:spPr>
                  <a:xfrm>
                    <a:off x="2770" y="1832"/>
                    <a:ext cx="63" cy="161"/>
                  </a:xfrm>
                  <a:custGeom>
                    <a:avLst/>
                    <a:gdLst/>
                    <a:ahLst/>
                    <a:cxnLst>
                      <a:cxn ang="0">
                        <a:pos x="1" y="1"/>
                      </a:cxn>
                      <a:cxn ang="0">
                        <a:pos x="0" y="1"/>
                      </a:cxn>
                      <a:cxn ang="0">
                        <a:pos x="1" y="0"/>
                      </a:cxn>
                      <a:cxn ang="0">
                        <a:pos x="1" y="1"/>
                      </a:cxn>
                    </a:cxnLst>
                    <a:pathLst>
                      <a:path w="124" h="321">
                        <a:moveTo>
                          <a:pt x="124" y="321"/>
                        </a:moveTo>
                        <a:lnTo>
                          <a:pt x="0" y="48"/>
                        </a:lnTo>
                        <a:lnTo>
                          <a:pt x="100" y="0"/>
                        </a:lnTo>
                        <a:lnTo>
                          <a:pt x="124" y="321"/>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99" name="Freeform 493"/>
                  <p:cNvSpPr/>
                  <p:nvPr/>
                </p:nvSpPr>
                <p:spPr>
                  <a:xfrm>
                    <a:off x="2689" y="1973"/>
                    <a:ext cx="125" cy="74"/>
                  </a:xfrm>
                  <a:custGeom>
                    <a:avLst/>
                    <a:gdLst/>
                    <a:ahLst/>
                    <a:cxnLst>
                      <a:cxn ang="0">
                        <a:pos x="1" y="0"/>
                      </a:cxn>
                      <a:cxn ang="0">
                        <a:pos x="0" y="0"/>
                      </a:cxn>
                      <a:cxn ang="0">
                        <a:pos x="1" y="0"/>
                      </a:cxn>
                      <a:cxn ang="0">
                        <a:pos x="1" y="0"/>
                      </a:cxn>
                      <a:cxn ang="0">
                        <a:pos x="1" y="0"/>
                      </a:cxn>
                    </a:cxnLst>
                    <a:pathLst>
                      <a:path w="249" h="149">
                        <a:moveTo>
                          <a:pt x="249" y="29"/>
                        </a:moveTo>
                        <a:lnTo>
                          <a:pt x="0" y="149"/>
                        </a:lnTo>
                        <a:lnTo>
                          <a:pt x="17" y="105"/>
                        </a:lnTo>
                        <a:lnTo>
                          <a:pt x="233" y="0"/>
                        </a:lnTo>
                        <a:lnTo>
                          <a:pt x="249" y="29"/>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00" name="Freeform 494"/>
                  <p:cNvSpPr/>
                  <p:nvPr/>
                </p:nvSpPr>
                <p:spPr>
                  <a:xfrm>
                    <a:off x="2709" y="1947"/>
                    <a:ext cx="93" cy="59"/>
                  </a:xfrm>
                  <a:custGeom>
                    <a:avLst/>
                    <a:gdLst/>
                    <a:ahLst/>
                    <a:cxnLst>
                      <a:cxn ang="0">
                        <a:pos x="1" y="1"/>
                      </a:cxn>
                      <a:cxn ang="0">
                        <a:pos x="1" y="0"/>
                      </a:cxn>
                      <a:cxn ang="0">
                        <a:pos x="1" y="1"/>
                      </a:cxn>
                      <a:cxn ang="0">
                        <a:pos x="0" y="1"/>
                      </a:cxn>
                      <a:cxn ang="0">
                        <a:pos x="1" y="1"/>
                      </a:cxn>
                    </a:cxnLst>
                    <a:pathLst>
                      <a:path w="186" h="117">
                        <a:moveTo>
                          <a:pt x="186" y="27"/>
                        </a:moveTo>
                        <a:lnTo>
                          <a:pt x="173" y="0"/>
                        </a:lnTo>
                        <a:lnTo>
                          <a:pt x="16" y="74"/>
                        </a:lnTo>
                        <a:lnTo>
                          <a:pt x="0" y="117"/>
                        </a:lnTo>
                        <a:lnTo>
                          <a:pt x="186" y="27"/>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01" name="Freeform 495"/>
                  <p:cNvSpPr/>
                  <p:nvPr/>
                </p:nvSpPr>
                <p:spPr>
                  <a:xfrm>
                    <a:off x="2723" y="1916"/>
                    <a:ext cx="66" cy="47"/>
                  </a:xfrm>
                  <a:custGeom>
                    <a:avLst/>
                    <a:gdLst/>
                    <a:ahLst/>
                    <a:cxnLst>
                      <a:cxn ang="0">
                        <a:pos x="1" y="0"/>
                      </a:cxn>
                      <a:cxn ang="0">
                        <a:pos x="1" y="0"/>
                      </a:cxn>
                      <a:cxn ang="0">
                        <a:pos x="1" y="0"/>
                      </a:cxn>
                      <a:cxn ang="0">
                        <a:pos x="0" y="0"/>
                      </a:cxn>
                      <a:cxn ang="0">
                        <a:pos x="1" y="0"/>
                      </a:cxn>
                    </a:cxnLst>
                    <a:pathLst>
                      <a:path w="131" h="95">
                        <a:moveTo>
                          <a:pt x="131" y="33"/>
                        </a:moveTo>
                        <a:lnTo>
                          <a:pt x="115" y="0"/>
                        </a:lnTo>
                        <a:lnTo>
                          <a:pt x="18" y="47"/>
                        </a:lnTo>
                        <a:lnTo>
                          <a:pt x="0" y="95"/>
                        </a:lnTo>
                        <a:lnTo>
                          <a:pt x="131" y="3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02" name="Freeform 496"/>
                  <p:cNvSpPr/>
                  <p:nvPr/>
                </p:nvSpPr>
                <p:spPr>
                  <a:xfrm>
                    <a:off x="2740" y="1874"/>
                    <a:ext cx="33" cy="43"/>
                  </a:xfrm>
                  <a:custGeom>
                    <a:avLst/>
                    <a:gdLst/>
                    <a:ahLst/>
                    <a:cxnLst>
                      <a:cxn ang="0">
                        <a:pos x="0" y="0"/>
                      </a:cxn>
                      <a:cxn ang="0">
                        <a:pos x="0" y="0"/>
                      </a:cxn>
                      <a:cxn ang="0">
                        <a:pos x="0" y="0"/>
                      </a:cxn>
                      <a:cxn ang="0">
                        <a:pos x="0" y="0"/>
                      </a:cxn>
                      <a:cxn ang="0">
                        <a:pos x="0" y="0"/>
                      </a:cxn>
                    </a:cxnLst>
                    <a:pathLst>
                      <a:path w="68" h="87">
                        <a:moveTo>
                          <a:pt x="68" y="54"/>
                        </a:moveTo>
                        <a:lnTo>
                          <a:pt x="0" y="87"/>
                        </a:lnTo>
                        <a:lnTo>
                          <a:pt x="24" y="9"/>
                        </a:lnTo>
                        <a:lnTo>
                          <a:pt x="42" y="0"/>
                        </a:lnTo>
                        <a:lnTo>
                          <a:pt x="68" y="5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03" name="Freeform 497"/>
                  <p:cNvSpPr/>
                  <p:nvPr/>
                </p:nvSpPr>
                <p:spPr>
                  <a:xfrm>
                    <a:off x="2884" y="2275"/>
                    <a:ext cx="77" cy="29"/>
                  </a:xfrm>
                  <a:custGeom>
                    <a:avLst/>
                    <a:gdLst/>
                    <a:ahLst/>
                    <a:cxnLst>
                      <a:cxn ang="0">
                        <a:pos x="1" y="1"/>
                      </a:cxn>
                      <a:cxn ang="0">
                        <a:pos x="1" y="0"/>
                      </a:cxn>
                      <a:cxn ang="0">
                        <a:pos x="0" y="1"/>
                      </a:cxn>
                      <a:cxn ang="0">
                        <a:pos x="1" y="1"/>
                      </a:cxn>
                      <a:cxn ang="0">
                        <a:pos x="1" y="1"/>
                      </a:cxn>
                    </a:cxnLst>
                    <a:pathLst>
                      <a:path w="154" h="57">
                        <a:moveTo>
                          <a:pt x="154" y="30"/>
                        </a:moveTo>
                        <a:lnTo>
                          <a:pt x="53" y="0"/>
                        </a:lnTo>
                        <a:lnTo>
                          <a:pt x="0" y="23"/>
                        </a:lnTo>
                        <a:lnTo>
                          <a:pt x="93" y="57"/>
                        </a:lnTo>
                        <a:lnTo>
                          <a:pt x="154" y="3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04" name="Freeform 498"/>
                  <p:cNvSpPr/>
                  <p:nvPr/>
                </p:nvSpPr>
                <p:spPr>
                  <a:xfrm>
                    <a:off x="2831" y="2301"/>
                    <a:ext cx="76" cy="28"/>
                  </a:xfrm>
                  <a:custGeom>
                    <a:avLst/>
                    <a:gdLst/>
                    <a:ahLst/>
                    <a:cxnLst>
                      <a:cxn ang="0">
                        <a:pos x="1" y="0"/>
                      </a:cxn>
                      <a:cxn ang="0">
                        <a:pos x="1" y="0"/>
                      </a:cxn>
                      <a:cxn ang="0">
                        <a:pos x="0" y="0"/>
                      </a:cxn>
                      <a:cxn ang="0">
                        <a:pos x="1" y="0"/>
                      </a:cxn>
                      <a:cxn ang="0">
                        <a:pos x="1" y="0"/>
                      </a:cxn>
                    </a:cxnLst>
                    <a:pathLst>
                      <a:path w="151" h="58">
                        <a:moveTo>
                          <a:pt x="151" y="31"/>
                        </a:moveTo>
                        <a:lnTo>
                          <a:pt x="51" y="0"/>
                        </a:lnTo>
                        <a:lnTo>
                          <a:pt x="0" y="23"/>
                        </a:lnTo>
                        <a:lnTo>
                          <a:pt x="91" y="58"/>
                        </a:lnTo>
                        <a:lnTo>
                          <a:pt x="151" y="31"/>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05" name="Freeform 499"/>
                  <p:cNvSpPr/>
                  <p:nvPr/>
                </p:nvSpPr>
                <p:spPr>
                  <a:xfrm>
                    <a:off x="2777" y="2327"/>
                    <a:ext cx="74" cy="29"/>
                  </a:xfrm>
                  <a:custGeom>
                    <a:avLst/>
                    <a:gdLst/>
                    <a:ahLst/>
                    <a:cxnLst>
                      <a:cxn ang="0">
                        <a:pos x="0" y="1"/>
                      </a:cxn>
                      <a:cxn ang="0">
                        <a:pos x="0" y="0"/>
                      </a:cxn>
                      <a:cxn ang="0">
                        <a:pos x="0" y="1"/>
                      </a:cxn>
                      <a:cxn ang="0">
                        <a:pos x="0" y="1"/>
                      </a:cxn>
                      <a:cxn ang="0">
                        <a:pos x="0" y="1"/>
                      </a:cxn>
                    </a:cxnLst>
                    <a:pathLst>
                      <a:path w="149" h="57">
                        <a:moveTo>
                          <a:pt x="149" y="30"/>
                        </a:moveTo>
                        <a:lnTo>
                          <a:pt x="51" y="0"/>
                        </a:lnTo>
                        <a:lnTo>
                          <a:pt x="0" y="23"/>
                        </a:lnTo>
                        <a:lnTo>
                          <a:pt x="93" y="57"/>
                        </a:lnTo>
                        <a:lnTo>
                          <a:pt x="149" y="3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06" name="Freeform 500"/>
                  <p:cNvSpPr/>
                  <p:nvPr/>
                </p:nvSpPr>
                <p:spPr>
                  <a:xfrm>
                    <a:off x="2743" y="2362"/>
                    <a:ext cx="43" cy="25"/>
                  </a:xfrm>
                  <a:custGeom>
                    <a:avLst/>
                    <a:gdLst/>
                    <a:ahLst/>
                    <a:cxnLst>
                      <a:cxn ang="0">
                        <a:pos x="1" y="0"/>
                      </a:cxn>
                      <a:cxn ang="0">
                        <a:pos x="1" y="0"/>
                      </a:cxn>
                      <a:cxn ang="0">
                        <a:pos x="0" y="0"/>
                      </a:cxn>
                      <a:cxn ang="0">
                        <a:pos x="1" y="0"/>
                      </a:cxn>
                      <a:cxn ang="0">
                        <a:pos x="1" y="0"/>
                      </a:cxn>
                    </a:cxnLst>
                    <a:pathLst>
                      <a:path w="86" h="51">
                        <a:moveTo>
                          <a:pt x="86" y="27"/>
                        </a:moveTo>
                        <a:lnTo>
                          <a:pt x="11" y="0"/>
                        </a:lnTo>
                        <a:lnTo>
                          <a:pt x="0" y="37"/>
                        </a:lnTo>
                        <a:lnTo>
                          <a:pt x="33" y="51"/>
                        </a:lnTo>
                        <a:lnTo>
                          <a:pt x="86" y="27"/>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07" name="Freeform 501"/>
                  <p:cNvSpPr/>
                  <p:nvPr/>
                </p:nvSpPr>
                <p:spPr>
                  <a:xfrm>
                    <a:off x="2630" y="2178"/>
                    <a:ext cx="141" cy="141"/>
                  </a:xfrm>
                  <a:custGeom>
                    <a:avLst/>
                    <a:gdLst/>
                    <a:ahLst/>
                    <a:cxnLst>
                      <a:cxn ang="0">
                        <a:pos x="0" y="1"/>
                      </a:cxn>
                      <a:cxn ang="0">
                        <a:pos x="0" y="1"/>
                      </a:cxn>
                      <a:cxn ang="0">
                        <a:pos x="0" y="1"/>
                      </a:cxn>
                      <a:cxn ang="0">
                        <a:pos x="0" y="1"/>
                      </a:cxn>
                      <a:cxn ang="0">
                        <a:pos x="0" y="1"/>
                      </a:cxn>
                      <a:cxn ang="0">
                        <a:pos x="0" y="0"/>
                      </a:cxn>
                      <a:cxn ang="0">
                        <a:pos x="0" y="1"/>
                      </a:cxn>
                      <a:cxn ang="0">
                        <a:pos x="0" y="1"/>
                      </a:cxn>
                      <a:cxn ang="0">
                        <a:pos x="0" y="1"/>
                      </a:cxn>
                    </a:cxnLst>
                    <a:pathLst>
                      <a:path w="283" h="281">
                        <a:moveTo>
                          <a:pt x="257" y="281"/>
                        </a:moveTo>
                        <a:lnTo>
                          <a:pt x="140" y="38"/>
                        </a:lnTo>
                        <a:lnTo>
                          <a:pt x="107" y="27"/>
                        </a:lnTo>
                        <a:lnTo>
                          <a:pt x="14" y="67"/>
                        </a:lnTo>
                        <a:lnTo>
                          <a:pt x="0" y="51"/>
                        </a:lnTo>
                        <a:lnTo>
                          <a:pt x="113" y="0"/>
                        </a:lnTo>
                        <a:lnTo>
                          <a:pt x="150" y="1"/>
                        </a:lnTo>
                        <a:lnTo>
                          <a:pt x="283" y="270"/>
                        </a:lnTo>
                        <a:lnTo>
                          <a:pt x="257" y="281"/>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08" name="Freeform 502"/>
                  <p:cNvSpPr/>
                  <p:nvPr/>
                </p:nvSpPr>
                <p:spPr>
                  <a:xfrm>
                    <a:off x="2618" y="2148"/>
                    <a:ext cx="182" cy="154"/>
                  </a:xfrm>
                  <a:custGeom>
                    <a:avLst/>
                    <a:gdLst/>
                    <a:ahLst/>
                    <a:cxnLst>
                      <a:cxn ang="0">
                        <a:pos x="1" y="1"/>
                      </a:cxn>
                      <a:cxn ang="0">
                        <a:pos x="1" y="1"/>
                      </a:cxn>
                      <a:cxn ang="0">
                        <a:pos x="1" y="1"/>
                      </a:cxn>
                      <a:cxn ang="0">
                        <a:pos x="1" y="1"/>
                      </a:cxn>
                      <a:cxn ang="0">
                        <a:pos x="0" y="1"/>
                      </a:cxn>
                      <a:cxn ang="0">
                        <a:pos x="1" y="0"/>
                      </a:cxn>
                      <a:cxn ang="0">
                        <a:pos x="1" y="1"/>
                      </a:cxn>
                      <a:cxn ang="0">
                        <a:pos x="1" y="1"/>
                      </a:cxn>
                      <a:cxn ang="0">
                        <a:pos x="1" y="1"/>
                      </a:cxn>
                    </a:cxnLst>
                    <a:pathLst>
                      <a:path w="364" h="308">
                        <a:moveTo>
                          <a:pt x="337" y="308"/>
                        </a:moveTo>
                        <a:lnTo>
                          <a:pt x="197" y="34"/>
                        </a:lnTo>
                        <a:lnTo>
                          <a:pt x="151" y="27"/>
                        </a:lnTo>
                        <a:lnTo>
                          <a:pt x="15" y="92"/>
                        </a:lnTo>
                        <a:lnTo>
                          <a:pt x="0" y="76"/>
                        </a:lnTo>
                        <a:lnTo>
                          <a:pt x="169" y="0"/>
                        </a:lnTo>
                        <a:lnTo>
                          <a:pt x="217" y="15"/>
                        </a:lnTo>
                        <a:lnTo>
                          <a:pt x="364" y="294"/>
                        </a:lnTo>
                        <a:lnTo>
                          <a:pt x="337" y="308"/>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709" name="Line 503"/>
                  <p:cNvSpPr/>
                  <p:nvPr/>
                </p:nvSpPr>
                <p:spPr>
                  <a:xfrm flipH="1">
                    <a:off x="2855" y="2204"/>
                    <a:ext cx="48" cy="22"/>
                  </a:xfrm>
                  <a:prstGeom prst="line">
                    <a:avLst/>
                  </a:prstGeom>
                  <a:ln w="7938" cap="flat" cmpd="sng">
                    <a:solidFill>
                      <a:srgbClr val="000000"/>
                    </a:solidFill>
                    <a:prstDash val="solid"/>
                    <a:headEnd type="none" w="med" len="med"/>
                    <a:tailEnd type="none" w="med" len="med"/>
                  </a:ln>
                </p:spPr>
              </p:sp>
              <p:sp>
                <p:nvSpPr>
                  <p:cNvPr id="19710" name="Line 504"/>
                  <p:cNvSpPr/>
                  <p:nvPr/>
                </p:nvSpPr>
                <p:spPr>
                  <a:xfrm flipH="1">
                    <a:off x="2790" y="2214"/>
                    <a:ext cx="44" cy="21"/>
                  </a:xfrm>
                  <a:prstGeom prst="line">
                    <a:avLst/>
                  </a:prstGeom>
                  <a:ln w="7938" cap="flat" cmpd="sng">
                    <a:solidFill>
                      <a:srgbClr val="000000"/>
                    </a:solidFill>
                    <a:prstDash val="solid"/>
                    <a:headEnd type="none" w="med" len="med"/>
                    <a:tailEnd type="none" w="med" len="med"/>
                  </a:ln>
                </p:spPr>
              </p:sp>
              <p:sp>
                <p:nvSpPr>
                  <p:cNvPr id="19711" name="Line 505"/>
                  <p:cNvSpPr/>
                  <p:nvPr/>
                </p:nvSpPr>
                <p:spPr>
                  <a:xfrm flipH="1" flipV="1">
                    <a:off x="2825" y="2166"/>
                    <a:ext cx="25" cy="47"/>
                  </a:xfrm>
                  <a:prstGeom prst="line">
                    <a:avLst/>
                  </a:prstGeom>
                  <a:ln w="7938" cap="flat" cmpd="sng">
                    <a:solidFill>
                      <a:srgbClr val="000000"/>
                    </a:solidFill>
                    <a:prstDash val="solid"/>
                    <a:headEnd type="none" w="med" len="med"/>
                    <a:tailEnd type="none" w="med" len="med"/>
                  </a:ln>
                </p:spPr>
              </p:sp>
              <p:sp>
                <p:nvSpPr>
                  <p:cNvPr id="19712" name="Line 506"/>
                  <p:cNvSpPr/>
                  <p:nvPr/>
                </p:nvSpPr>
                <p:spPr>
                  <a:xfrm flipH="1">
                    <a:off x="2809" y="2159"/>
                    <a:ext cx="28" cy="14"/>
                  </a:xfrm>
                  <a:prstGeom prst="line">
                    <a:avLst/>
                  </a:prstGeom>
                  <a:ln w="7938" cap="flat" cmpd="sng">
                    <a:solidFill>
                      <a:srgbClr val="000000"/>
                    </a:solidFill>
                    <a:prstDash val="solid"/>
                    <a:headEnd type="none" w="med" len="med"/>
                    <a:tailEnd type="none" w="med" len="med"/>
                  </a:ln>
                </p:spPr>
              </p:sp>
              <p:sp>
                <p:nvSpPr>
                  <p:cNvPr id="19713" name="Line 507"/>
                  <p:cNvSpPr/>
                  <p:nvPr/>
                </p:nvSpPr>
                <p:spPr>
                  <a:xfrm flipH="1">
                    <a:off x="2792" y="2133"/>
                    <a:ext cx="33" cy="18"/>
                  </a:xfrm>
                  <a:prstGeom prst="line">
                    <a:avLst/>
                  </a:prstGeom>
                  <a:ln w="7938" cap="flat" cmpd="sng">
                    <a:solidFill>
                      <a:srgbClr val="000000"/>
                    </a:solidFill>
                    <a:prstDash val="solid"/>
                    <a:headEnd type="none" w="med" len="med"/>
                    <a:tailEnd type="none" w="med" len="med"/>
                  </a:ln>
                </p:spPr>
              </p:sp>
              <p:sp>
                <p:nvSpPr>
                  <p:cNvPr id="19714" name="Line 508"/>
                  <p:cNvSpPr/>
                  <p:nvPr/>
                </p:nvSpPr>
                <p:spPr>
                  <a:xfrm flipH="1">
                    <a:off x="2847" y="2190"/>
                    <a:ext cx="39" cy="20"/>
                  </a:xfrm>
                  <a:prstGeom prst="line">
                    <a:avLst/>
                  </a:prstGeom>
                  <a:ln w="7938" cap="flat" cmpd="sng">
                    <a:solidFill>
                      <a:srgbClr val="000000"/>
                    </a:solidFill>
                    <a:prstDash val="solid"/>
                    <a:headEnd type="none" w="med" len="med"/>
                    <a:tailEnd type="none" w="med" len="med"/>
                  </a:ln>
                </p:spPr>
              </p:sp>
              <p:sp>
                <p:nvSpPr>
                  <p:cNvPr id="19715" name="Line 509"/>
                  <p:cNvSpPr/>
                  <p:nvPr/>
                </p:nvSpPr>
                <p:spPr>
                  <a:xfrm flipH="1">
                    <a:off x="2798" y="2231"/>
                    <a:ext cx="49" cy="22"/>
                  </a:xfrm>
                  <a:prstGeom prst="line">
                    <a:avLst/>
                  </a:prstGeom>
                  <a:ln w="7938" cap="flat" cmpd="sng">
                    <a:solidFill>
                      <a:srgbClr val="000000"/>
                    </a:solidFill>
                    <a:prstDash val="solid"/>
                    <a:headEnd type="none" w="med" len="med"/>
                    <a:tailEnd type="none" w="med" len="med"/>
                  </a:ln>
                </p:spPr>
              </p:sp>
            </p:grpSp>
            <p:sp>
              <p:nvSpPr>
                <p:cNvPr id="19664" name="Freeform 510"/>
                <p:cNvSpPr/>
                <p:nvPr/>
              </p:nvSpPr>
              <p:spPr>
                <a:xfrm>
                  <a:off x="2190" y="1323"/>
                  <a:ext cx="978" cy="1155"/>
                </a:xfrm>
                <a:custGeom>
                  <a:avLst/>
                  <a:gdLst/>
                  <a:ahLst/>
                  <a:cxnLst>
                    <a:cxn ang="0">
                      <a:pos x="0" y="1"/>
                    </a:cxn>
                    <a:cxn ang="0">
                      <a:pos x="0" y="0"/>
                    </a:cxn>
                    <a:cxn ang="0">
                      <a:pos x="0" y="1"/>
                    </a:cxn>
                    <a:cxn ang="0">
                      <a:pos x="0" y="2"/>
                    </a:cxn>
                    <a:cxn ang="0">
                      <a:pos x="0" y="1"/>
                    </a:cxn>
                  </a:cxnLst>
                  <a:pathLst>
                    <a:path w="1957" h="2308">
                      <a:moveTo>
                        <a:pt x="0" y="549"/>
                      </a:moveTo>
                      <a:lnTo>
                        <a:pt x="1099" y="0"/>
                      </a:lnTo>
                      <a:lnTo>
                        <a:pt x="1957" y="1770"/>
                      </a:lnTo>
                      <a:lnTo>
                        <a:pt x="879" y="2308"/>
                      </a:lnTo>
                      <a:lnTo>
                        <a:pt x="0" y="549"/>
                      </a:lnTo>
                      <a:close/>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665" name="Freeform 511"/>
                <p:cNvSpPr/>
                <p:nvPr/>
              </p:nvSpPr>
              <p:spPr>
                <a:xfrm>
                  <a:off x="2286" y="1574"/>
                  <a:ext cx="114" cy="199"/>
                </a:xfrm>
                <a:custGeom>
                  <a:avLst/>
                  <a:gdLst/>
                  <a:ahLst/>
                  <a:cxnLst>
                    <a:cxn ang="0">
                      <a:pos x="1" y="0"/>
                    </a:cxn>
                    <a:cxn ang="0">
                      <a:pos x="0" y="0"/>
                    </a:cxn>
                    <a:cxn ang="0">
                      <a:pos x="1" y="0"/>
                    </a:cxn>
                    <a:cxn ang="0">
                      <a:pos x="1" y="0"/>
                    </a:cxn>
                    <a:cxn ang="0">
                      <a:pos x="1" y="0"/>
                    </a:cxn>
                  </a:cxnLst>
                  <a:pathLst>
                    <a:path w="227" h="399">
                      <a:moveTo>
                        <a:pt x="7" y="0"/>
                      </a:moveTo>
                      <a:lnTo>
                        <a:pt x="0" y="254"/>
                      </a:lnTo>
                      <a:lnTo>
                        <a:pt x="227" y="399"/>
                      </a:lnTo>
                      <a:lnTo>
                        <a:pt x="224" y="133"/>
                      </a:lnTo>
                      <a:lnTo>
                        <a:pt x="7"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666" name="Freeform 512"/>
                <p:cNvSpPr/>
                <p:nvPr/>
              </p:nvSpPr>
              <p:spPr>
                <a:xfrm>
                  <a:off x="2968" y="2030"/>
                  <a:ext cx="113" cy="200"/>
                </a:xfrm>
                <a:custGeom>
                  <a:avLst/>
                  <a:gdLst/>
                  <a:ahLst/>
                  <a:cxnLst>
                    <a:cxn ang="0">
                      <a:pos x="0" y="0"/>
                    </a:cxn>
                    <a:cxn ang="0">
                      <a:pos x="0" y="1"/>
                    </a:cxn>
                    <a:cxn ang="0">
                      <a:pos x="0" y="1"/>
                    </a:cxn>
                    <a:cxn ang="0">
                      <a:pos x="0" y="1"/>
                    </a:cxn>
                    <a:cxn ang="0">
                      <a:pos x="0" y="0"/>
                    </a:cxn>
                  </a:cxnLst>
                  <a:pathLst>
                    <a:path w="227" h="399">
                      <a:moveTo>
                        <a:pt x="7" y="0"/>
                      </a:moveTo>
                      <a:lnTo>
                        <a:pt x="0" y="254"/>
                      </a:lnTo>
                      <a:lnTo>
                        <a:pt x="227" y="399"/>
                      </a:lnTo>
                      <a:lnTo>
                        <a:pt x="224" y="133"/>
                      </a:lnTo>
                      <a:lnTo>
                        <a:pt x="7"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667" name="Freeform 513"/>
                <p:cNvSpPr/>
                <p:nvPr/>
              </p:nvSpPr>
              <p:spPr>
                <a:xfrm>
                  <a:off x="3193" y="2096"/>
                  <a:ext cx="80" cy="139"/>
                </a:xfrm>
                <a:custGeom>
                  <a:avLst/>
                  <a:gdLst/>
                  <a:ahLst/>
                  <a:cxnLst>
                    <a:cxn ang="0">
                      <a:pos x="1" y="0"/>
                    </a:cxn>
                    <a:cxn ang="0">
                      <a:pos x="0" y="1"/>
                    </a:cxn>
                    <a:cxn ang="0">
                      <a:pos x="1" y="1"/>
                    </a:cxn>
                    <a:cxn ang="0">
                      <a:pos x="1" y="1"/>
                    </a:cxn>
                    <a:cxn ang="0">
                      <a:pos x="1" y="0"/>
                    </a:cxn>
                  </a:cxnLst>
                  <a:pathLst>
                    <a:path w="160" h="278">
                      <a:moveTo>
                        <a:pt x="20" y="0"/>
                      </a:moveTo>
                      <a:lnTo>
                        <a:pt x="0" y="175"/>
                      </a:lnTo>
                      <a:lnTo>
                        <a:pt x="155" y="278"/>
                      </a:lnTo>
                      <a:lnTo>
                        <a:pt x="160" y="88"/>
                      </a:lnTo>
                      <a:lnTo>
                        <a:pt x="2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668" name="Freeform 514"/>
                <p:cNvSpPr/>
                <p:nvPr/>
              </p:nvSpPr>
              <p:spPr>
                <a:xfrm>
                  <a:off x="3259" y="2264"/>
                  <a:ext cx="82" cy="156"/>
                </a:xfrm>
                <a:custGeom>
                  <a:avLst/>
                  <a:gdLst/>
                  <a:ahLst/>
                  <a:cxnLst>
                    <a:cxn ang="0">
                      <a:pos x="1" y="1"/>
                    </a:cxn>
                    <a:cxn ang="0">
                      <a:pos x="1" y="1"/>
                    </a:cxn>
                    <a:cxn ang="0">
                      <a:pos x="0" y="1"/>
                    </a:cxn>
                    <a:cxn ang="0">
                      <a:pos x="1" y="1"/>
                    </a:cxn>
                    <a:cxn ang="0">
                      <a:pos x="1" y="0"/>
                    </a:cxn>
                    <a:cxn ang="0">
                      <a:pos x="1" y="1"/>
                    </a:cxn>
                    <a:cxn ang="0">
                      <a:pos x="1" y="1"/>
                    </a:cxn>
                    <a:cxn ang="0">
                      <a:pos x="1" y="1"/>
                    </a:cxn>
                    <a:cxn ang="0">
                      <a:pos x="1" y="1"/>
                    </a:cxn>
                    <a:cxn ang="0">
                      <a:pos x="1" y="1"/>
                    </a:cxn>
                    <a:cxn ang="0">
                      <a:pos x="1" y="1"/>
                    </a:cxn>
                  </a:cxnLst>
                  <a:pathLst>
                    <a:path w="164" h="311">
                      <a:moveTo>
                        <a:pt x="157" y="283"/>
                      </a:moveTo>
                      <a:lnTo>
                        <a:pt x="113" y="311"/>
                      </a:lnTo>
                      <a:lnTo>
                        <a:pt x="0" y="88"/>
                      </a:lnTo>
                      <a:lnTo>
                        <a:pt x="23" y="30"/>
                      </a:lnTo>
                      <a:lnTo>
                        <a:pt x="78" y="0"/>
                      </a:lnTo>
                      <a:lnTo>
                        <a:pt x="138" y="22"/>
                      </a:lnTo>
                      <a:lnTo>
                        <a:pt x="164" y="91"/>
                      </a:lnTo>
                      <a:lnTo>
                        <a:pt x="119" y="115"/>
                      </a:lnTo>
                      <a:lnTo>
                        <a:pt x="90" y="63"/>
                      </a:lnTo>
                      <a:lnTo>
                        <a:pt x="58" y="80"/>
                      </a:lnTo>
                      <a:lnTo>
                        <a:pt x="157" y="283"/>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grpSp>
        <p:grpSp>
          <p:nvGrpSpPr>
            <p:cNvPr id="19475" name="Group 515"/>
            <p:cNvGrpSpPr/>
            <p:nvPr/>
          </p:nvGrpSpPr>
          <p:grpSpPr>
            <a:xfrm rot="1489513">
              <a:off x="3792" y="2160"/>
              <a:ext cx="1388" cy="1739"/>
              <a:chOff x="2265" y="988"/>
              <a:chExt cx="1388" cy="1739"/>
            </a:xfrm>
          </p:grpSpPr>
          <p:sp>
            <p:nvSpPr>
              <p:cNvPr id="19564" name="Freeform 516"/>
              <p:cNvSpPr/>
              <p:nvPr/>
            </p:nvSpPr>
            <p:spPr>
              <a:xfrm>
                <a:off x="2265" y="988"/>
                <a:ext cx="1388" cy="1739"/>
              </a:xfrm>
              <a:custGeom>
                <a:avLst/>
                <a:gdLst/>
                <a:ahLst/>
                <a:cxnLst>
                  <a:cxn ang="0">
                    <a:pos x="0" y="0"/>
                  </a:cxn>
                  <a:cxn ang="0">
                    <a:pos x="0" y="0"/>
                  </a:cxn>
                  <a:cxn ang="0">
                    <a:pos x="0" y="0"/>
                  </a:cxn>
                  <a:cxn ang="0">
                    <a:pos x="0" y="0"/>
                  </a:cxn>
                  <a:cxn ang="0">
                    <a:pos x="0" y="0"/>
                  </a:cxn>
                  <a:cxn ang="0">
                    <a:pos x="1" y="0"/>
                  </a:cxn>
                  <a:cxn ang="0">
                    <a:pos x="1" y="1"/>
                  </a:cxn>
                  <a:cxn ang="0">
                    <a:pos x="1" y="1"/>
                  </a:cxn>
                  <a:cxn ang="0">
                    <a:pos x="1" y="1"/>
                  </a:cxn>
                  <a:cxn ang="0">
                    <a:pos x="1" y="1"/>
                  </a:cxn>
                  <a:cxn ang="0">
                    <a:pos x="0" y="1"/>
                  </a:cxn>
                  <a:cxn ang="0">
                    <a:pos x="0" y="1"/>
                  </a:cxn>
                  <a:cxn ang="0">
                    <a:pos x="0" y="1"/>
                  </a:cxn>
                  <a:cxn ang="0">
                    <a:pos x="0" y="1"/>
                  </a:cxn>
                  <a:cxn ang="0">
                    <a:pos x="0" y="0"/>
                  </a:cxn>
                  <a:cxn ang="0">
                    <a:pos x="0" y="0"/>
                  </a:cxn>
                  <a:cxn ang="0">
                    <a:pos x="0" y="0"/>
                  </a:cxn>
                </a:cxnLst>
                <a:pathLst>
                  <a:path w="2777" h="3479">
                    <a:moveTo>
                      <a:pt x="49" y="497"/>
                    </a:moveTo>
                    <a:lnTo>
                      <a:pt x="143" y="445"/>
                    </a:lnTo>
                    <a:lnTo>
                      <a:pt x="1770" y="11"/>
                    </a:lnTo>
                    <a:lnTo>
                      <a:pt x="1905" y="0"/>
                    </a:lnTo>
                    <a:lnTo>
                      <a:pt x="2003" y="48"/>
                    </a:lnTo>
                    <a:lnTo>
                      <a:pt x="2049" y="126"/>
                    </a:lnTo>
                    <a:lnTo>
                      <a:pt x="2777" y="2880"/>
                    </a:lnTo>
                    <a:lnTo>
                      <a:pt x="2759" y="2973"/>
                    </a:lnTo>
                    <a:lnTo>
                      <a:pt x="2714" y="3038"/>
                    </a:lnTo>
                    <a:lnTo>
                      <a:pt x="2612" y="3071"/>
                    </a:lnTo>
                    <a:lnTo>
                      <a:pt x="1057" y="3464"/>
                    </a:lnTo>
                    <a:lnTo>
                      <a:pt x="909" y="3479"/>
                    </a:lnTo>
                    <a:lnTo>
                      <a:pt x="830" y="3450"/>
                    </a:lnTo>
                    <a:lnTo>
                      <a:pt x="796" y="3368"/>
                    </a:lnTo>
                    <a:lnTo>
                      <a:pt x="13" y="667"/>
                    </a:lnTo>
                    <a:lnTo>
                      <a:pt x="0" y="567"/>
                    </a:lnTo>
                    <a:lnTo>
                      <a:pt x="49" y="497"/>
                    </a:lnTo>
                    <a:close/>
                  </a:path>
                </a:pathLst>
              </a:custGeom>
              <a:solidFill>
                <a:srgbClr val="FFFFFF">
                  <a:alpha val="100000"/>
                </a:srgbClr>
              </a:solidFill>
              <a:ln w="31750" cap="flat" cmpd="sng">
                <a:solidFill>
                  <a:srgbClr val="000000">
                    <a:alpha val="100000"/>
                  </a:srgbClr>
                </a:solidFill>
                <a:prstDash val="solid"/>
                <a:round/>
                <a:headEnd type="none" w="med" len="med"/>
                <a:tailEnd type="none" w="med" len="med"/>
              </a:ln>
            </p:spPr>
            <p:txBody>
              <a:bodyPr/>
              <a:p>
                <a:endParaRPr lang="zh-CN" altLang="en-US"/>
              </a:p>
            </p:txBody>
          </p:sp>
          <p:grpSp>
            <p:nvGrpSpPr>
              <p:cNvPr id="19565" name="Group 517"/>
              <p:cNvGrpSpPr/>
              <p:nvPr/>
            </p:nvGrpSpPr>
            <p:grpSpPr>
              <a:xfrm>
                <a:off x="2346" y="1255"/>
                <a:ext cx="1226" cy="1221"/>
                <a:chOff x="2346" y="1255"/>
                <a:chExt cx="1226" cy="1221"/>
              </a:xfrm>
            </p:grpSpPr>
            <p:grpSp>
              <p:nvGrpSpPr>
                <p:cNvPr id="19566" name="Group 518"/>
                <p:cNvGrpSpPr/>
                <p:nvPr/>
              </p:nvGrpSpPr>
              <p:grpSpPr>
                <a:xfrm>
                  <a:off x="2346" y="1255"/>
                  <a:ext cx="133" cy="325"/>
                  <a:chOff x="2346" y="1255"/>
                  <a:chExt cx="133" cy="325"/>
                </a:xfrm>
              </p:grpSpPr>
              <p:sp>
                <p:nvSpPr>
                  <p:cNvPr id="19656" name="Freeform 519"/>
                  <p:cNvSpPr/>
                  <p:nvPr/>
                </p:nvSpPr>
                <p:spPr>
                  <a:xfrm>
                    <a:off x="2397" y="1431"/>
                    <a:ext cx="82" cy="149"/>
                  </a:xfrm>
                  <a:custGeom>
                    <a:avLst/>
                    <a:gdLst/>
                    <a:ahLst/>
                    <a:cxnLst>
                      <a:cxn ang="0">
                        <a:pos x="0" y="0"/>
                      </a:cxn>
                      <a:cxn ang="0">
                        <a:pos x="0" y="1"/>
                      </a:cxn>
                      <a:cxn ang="0">
                        <a:pos x="0" y="1"/>
                      </a:cxn>
                      <a:cxn ang="0">
                        <a:pos x="0" y="1"/>
                      </a:cxn>
                      <a:cxn ang="0">
                        <a:pos x="0" y="0"/>
                      </a:cxn>
                    </a:cxnLst>
                    <a:pathLst>
                      <a:path w="165" h="298">
                        <a:moveTo>
                          <a:pt x="43" y="0"/>
                        </a:moveTo>
                        <a:lnTo>
                          <a:pt x="0" y="171"/>
                        </a:lnTo>
                        <a:lnTo>
                          <a:pt x="132" y="298"/>
                        </a:lnTo>
                        <a:lnTo>
                          <a:pt x="165" y="123"/>
                        </a:lnTo>
                        <a:lnTo>
                          <a:pt x="43"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657" name="Freeform 520"/>
                  <p:cNvSpPr/>
                  <p:nvPr/>
                </p:nvSpPr>
                <p:spPr>
                  <a:xfrm>
                    <a:off x="2346" y="1255"/>
                    <a:ext cx="95" cy="159"/>
                  </a:xfrm>
                  <a:custGeom>
                    <a:avLst/>
                    <a:gdLst/>
                    <a:ahLst/>
                    <a:cxnLst>
                      <a:cxn ang="0">
                        <a:pos x="1" y="0"/>
                      </a:cxn>
                      <a:cxn ang="0">
                        <a:pos x="1" y="0"/>
                      </a:cxn>
                      <a:cxn ang="0">
                        <a:pos x="0" y="0"/>
                      </a:cxn>
                      <a:cxn ang="0">
                        <a:pos x="1" y="0"/>
                      </a:cxn>
                      <a:cxn ang="0">
                        <a:pos x="1" y="0"/>
                      </a:cxn>
                      <a:cxn ang="0">
                        <a:pos x="1" y="0"/>
                      </a:cxn>
                      <a:cxn ang="0">
                        <a:pos x="1" y="0"/>
                      </a:cxn>
                      <a:cxn ang="0">
                        <a:pos x="1" y="0"/>
                      </a:cxn>
                      <a:cxn ang="0">
                        <a:pos x="1" y="0"/>
                      </a:cxn>
                      <a:cxn ang="0">
                        <a:pos x="1" y="0"/>
                      </a:cxn>
                      <a:cxn ang="0">
                        <a:pos x="1" y="0"/>
                      </a:cxn>
                    </a:cxnLst>
                    <a:pathLst>
                      <a:path w="188" h="319">
                        <a:moveTo>
                          <a:pt x="84" y="0"/>
                        </a:moveTo>
                        <a:lnTo>
                          <a:pt x="29" y="21"/>
                        </a:lnTo>
                        <a:lnTo>
                          <a:pt x="0" y="71"/>
                        </a:lnTo>
                        <a:lnTo>
                          <a:pt x="48" y="274"/>
                        </a:lnTo>
                        <a:lnTo>
                          <a:pt x="99" y="293"/>
                        </a:lnTo>
                        <a:lnTo>
                          <a:pt x="110" y="319"/>
                        </a:lnTo>
                        <a:lnTo>
                          <a:pt x="157" y="309"/>
                        </a:lnTo>
                        <a:lnTo>
                          <a:pt x="154" y="282"/>
                        </a:lnTo>
                        <a:lnTo>
                          <a:pt x="188" y="227"/>
                        </a:lnTo>
                        <a:lnTo>
                          <a:pt x="138" y="32"/>
                        </a:lnTo>
                        <a:lnTo>
                          <a:pt x="84"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sp>
              <p:nvSpPr>
                <p:cNvPr id="19567" name="Freeform 521"/>
                <p:cNvSpPr/>
                <p:nvPr/>
              </p:nvSpPr>
              <p:spPr>
                <a:xfrm>
                  <a:off x="2373" y="1284"/>
                  <a:ext cx="41" cy="93"/>
                </a:xfrm>
                <a:custGeom>
                  <a:avLst/>
                  <a:gdLst/>
                  <a:ahLst/>
                  <a:cxnLst>
                    <a:cxn ang="0">
                      <a:pos x="1" y="0"/>
                    </a:cxn>
                    <a:cxn ang="0">
                      <a:pos x="0" y="1"/>
                    </a:cxn>
                    <a:cxn ang="0">
                      <a:pos x="1" y="1"/>
                    </a:cxn>
                    <a:cxn ang="0">
                      <a:pos x="1" y="1"/>
                    </a:cxn>
                    <a:cxn ang="0">
                      <a:pos x="1" y="0"/>
                    </a:cxn>
                  </a:cxnLst>
                  <a:pathLst>
                    <a:path w="82" h="185">
                      <a:moveTo>
                        <a:pt x="37" y="0"/>
                      </a:moveTo>
                      <a:lnTo>
                        <a:pt x="0" y="11"/>
                      </a:lnTo>
                      <a:lnTo>
                        <a:pt x="42" y="185"/>
                      </a:lnTo>
                      <a:lnTo>
                        <a:pt x="82" y="171"/>
                      </a:lnTo>
                      <a:lnTo>
                        <a:pt x="37" y="0"/>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568" name="Group 522"/>
                <p:cNvGrpSpPr/>
                <p:nvPr/>
              </p:nvGrpSpPr>
              <p:grpSpPr>
                <a:xfrm>
                  <a:off x="3440" y="2150"/>
                  <a:ext cx="132" cy="326"/>
                  <a:chOff x="3440" y="2150"/>
                  <a:chExt cx="132" cy="326"/>
                </a:xfrm>
              </p:grpSpPr>
              <p:sp>
                <p:nvSpPr>
                  <p:cNvPr id="19654" name="Freeform 523"/>
                  <p:cNvSpPr/>
                  <p:nvPr/>
                </p:nvSpPr>
                <p:spPr>
                  <a:xfrm>
                    <a:off x="3440" y="2150"/>
                    <a:ext cx="82" cy="149"/>
                  </a:xfrm>
                  <a:custGeom>
                    <a:avLst/>
                    <a:gdLst/>
                    <a:ahLst/>
                    <a:cxnLst>
                      <a:cxn ang="0">
                        <a:pos x="0" y="1"/>
                      </a:cxn>
                      <a:cxn ang="0">
                        <a:pos x="0" y="1"/>
                      </a:cxn>
                      <a:cxn ang="0">
                        <a:pos x="0" y="0"/>
                      </a:cxn>
                      <a:cxn ang="0">
                        <a:pos x="0" y="1"/>
                      </a:cxn>
                      <a:cxn ang="0">
                        <a:pos x="0" y="1"/>
                      </a:cxn>
                    </a:cxnLst>
                    <a:pathLst>
                      <a:path w="165" h="298">
                        <a:moveTo>
                          <a:pt x="122" y="298"/>
                        </a:moveTo>
                        <a:lnTo>
                          <a:pt x="165" y="127"/>
                        </a:lnTo>
                        <a:lnTo>
                          <a:pt x="40" y="0"/>
                        </a:lnTo>
                        <a:lnTo>
                          <a:pt x="0" y="174"/>
                        </a:lnTo>
                        <a:lnTo>
                          <a:pt x="122" y="298"/>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655" name="Freeform 524"/>
                  <p:cNvSpPr/>
                  <p:nvPr/>
                </p:nvSpPr>
                <p:spPr>
                  <a:xfrm>
                    <a:off x="3478" y="2316"/>
                    <a:ext cx="94" cy="160"/>
                  </a:xfrm>
                  <a:custGeom>
                    <a:avLst/>
                    <a:gdLst/>
                    <a:ahLst/>
                    <a:cxnLst>
                      <a:cxn ang="0">
                        <a:pos x="1" y="1"/>
                      </a:cxn>
                      <a:cxn ang="0">
                        <a:pos x="1" y="1"/>
                      </a:cxn>
                      <a:cxn ang="0">
                        <a:pos x="1" y="1"/>
                      </a:cxn>
                      <a:cxn ang="0">
                        <a:pos x="1" y="1"/>
                      </a:cxn>
                      <a:cxn ang="0">
                        <a:pos x="1" y="1"/>
                      </a:cxn>
                      <a:cxn ang="0">
                        <a:pos x="1" y="0"/>
                      </a:cxn>
                      <a:cxn ang="0">
                        <a:pos x="1" y="1"/>
                      </a:cxn>
                      <a:cxn ang="0">
                        <a:pos x="1" y="1"/>
                      </a:cxn>
                      <a:cxn ang="0">
                        <a:pos x="0" y="1"/>
                      </a:cxn>
                      <a:cxn ang="0">
                        <a:pos x="1" y="1"/>
                      </a:cxn>
                      <a:cxn ang="0">
                        <a:pos x="1" y="1"/>
                      </a:cxn>
                    </a:cxnLst>
                    <a:pathLst>
                      <a:path w="188" h="319">
                        <a:moveTo>
                          <a:pt x="104" y="319"/>
                        </a:moveTo>
                        <a:lnTo>
                          <a:pt x="159" y="298"/>
                        </a:lnTo>
                        <a:lnTo>
                          <a:pt x="188" y="248"/>
                        </a:lnTo>
                        <a:lnTo>
                          <a:pt x="140" y="45"/>
                        </a:lnTo>
                        <a:lnTo>
                          <a:pt x="89" y="26"/>
                        </a:lnTo>
                        <a:lnTo>
                          <a:pt x="78" y="0"/>
                        </a:lnTo>
                        <a:lnTo>
                          <a:pt x="31" y="10"/>
                        </a:lnTo>
                        <a:lnTo>
                          <a:pt x="34" y="36"/>
                        </a:lnTo>
                        <a:lnTo>
                          <a:pt x="0" y="91"/>
                        </a:lnTo>
                        <a:lnTo>
                          <a:pt x="50" y="287"/>
                        </a:lnTo>
                        <a:lnTo>
                          <a:pt x="104" y="319"/>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sp>
              <p:nvSpPr>
                <p:cNvPr id="19569" name="Freeform 525"/>
                <p:cNvSpPr/>
                <p:nvPr/>
              </p:nvSpPr>
              <p:spPr>
                <a:xfrm>
                  <a:off x="3505" y="2354"/>
                  <a:ext cx="41" cy="93"/>
                </a:xfrm>
                <a:custGeom>
                  <a:avLst/>
                  <a:gdLst/>
                  <a:ahLst/>
                  <a:cxnLst>
                    <a:cxn ang="0">
                      <a:pos x="1" y="1"/>
                    </a:cxn>
                    <a:cxn ang="0">
                      <a:pos x="1" y="1"/>
                    </a:cxn>
                    <a:cxn ang="0">
                      <a:pos x="1" y="0"/>
                    </a:cxn>
                    <a:cxn ang="0">
                      <a:pos x="0" y="1"/>
                    </a:cxn>
                    <a:cxn ang="0">
                      <a:pos x="1" y="1"/>
                    </a:cxn>
                  </a:cxnLst>
                  <a:pathLst>
                    <a:path w="82" h="186">
                      <a:moveTo>
                        <a:pt x="45" y="186"/>
                      </a:moveTo>
                      <a:lnTo>
                        <a:pt x="82" y="175"/>
                      </a:lnTo>
                      <a:lnTo>
                        <a:pt x="40" y="0"/>
                      </a:lnTo>
                      <a:lnTo>
                        <a:pt x="0" y="15"/>
                      </a:lnTo>
                      <a:lnTo>
                        <a:pt x="45" y="186"/>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570" name="Group 526"/>
                <p:cNvGrpSpPr/>
                <p:nvPr/>
              </p:nvGrpSpPr>
              <p:grpSpPr>
                <a:xfrm>
                  <a:off x="2495" y="1256"/>
                  <a:ext cx="909" cy="1176"/>
                  <a:chOff x="2495" y="1256"/>
                  <a:chExt cx="909" cy="1176"/>
                </a:xfrm>
              </p:grpSpPr>
              <p:sp>
                <p:nvSpPr>
                  <p:cNvPr id="19571" name="Freeform 527"/>
                  <p:cNvSpPr/>
                  <p:nvPr/>
                </p:nvSpPr>
                <p:spPr>
                  <a:xfrm>
                    <a:off x="2495" y="1256"/>
                    <a:ext cx="909" cy="1176"/>
                  </a:xfrm>
                  <a:custGeom>
                    <a:avLst/>
                    <a:gdLst/>
                    <a:ahLst/>
                    <a:cxnLst>
                      <a:cxn ang="0">
                        <a:pos x="0" y="0"/>
                      </a:cxn>
                      <a:cxn ang="0">
                        <a:pos x="1" y="0"/>
                      </a:cxn>
                      <a:cxn ang="0">
                        <a:pos x="1" y="0"/>
                      </a:cxn>
                      <a:cxn ang="0">
                        <a:pos x="1" y="1"/>
                      </a:cxn>
                      <a:cxn ang="0">
                        <a:pos x="0" y="0"/>
                      </a:cxn>
                    </a:cxnLst>
                    <a:pathLst>
                      <a:path w="1817" h="2353">
                        <a:moveTo>
                          <a:pt x="0" y="334"/>
                        </a:moveTo>
                        <a:lnTo>
                          <a:pt x="1264" y="0"/>
                        </a:lnTo>
                        <a:lnTo>
                          <a:pt x="1817" y="2012"/>
                        </a:lnTo>
                        <a:lnTo>
                          <a:pt x="553" y="2353"/>
                        </a:lnTo>
                        <a:lnTo>
                          <a:pt x="0" y="334"/>
                        </a:lnTo>
                        <a:close/>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572" name="Freeform 528"/>
                  <p:cNvSpPr/>
                  <p:nvPr/>
                </p:nvSpPr>
                <p:spPr>
                  <a:xfrm>
                    <a:off x="2569" y="1413"/>
                    <a:ext cx="132" cy="238"/>
                  </a:xfrm>
                  <a:custGeom>
                    <a:avLst/>
                    <a:gdLst/>
                    <a:ahLst/>
                    <a:cxnLst>
                      <a:cxn ang="0">
                        <a:pos x="0" y="0"/>
                      </a:cxn>
                      <a:cxn ang="0">
                        <a:pos x="0" y="1"/>
                      </a:cxn>
                      <a:cxn ang="0">
                        <a:pos x="0" y="1"/>
                      </a:cxn>
                      <a:cxn ang="0">
                        <a:pos x="0" y="1"/>
                      </a:cxn>
                      <a:cxn ang="0">
                        <a:pos x="0" y="0"/>
                      </a:cxn>
                    </a:cxnLst>
                    <a:pathLst>
                      <a:path w="266" h="475">
                        <a:moveTo>
                          <a:pt x="69" y="0"/>
                        </a:moveTo>
                        <a:lnTo>
                          <a:pt x="0" y="273"/>
                        </a:lnTo>
                        <a:lnTo>
                          <a:pt x="213" y="475"/>
                        </a:lnTo>
                        <a:lnTo>
                          <a:pt x="266" y="197"/>
                        </a:lnTo>
                        <a:lnTo>
                          <a:pt x="69"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573" name="Freeform 529"/>
                  <p:cNvSpPr/>
                  <p:nvPr/>
                </p:nvSpPr>
                <p:spPr>
                  <a:xfrm>
                    <a:off x="3204" y="2058"/>
                    <a:ext cx="111" cy="199"/>
                  </a:xfrm>
                  <a:custGeom>
                    <a:avLst/>
                    <a:gdLst/>
                    <a:ahLst/>
                    <a:cxnLst>
                      <a:cxn ang="0">
                        <a:pos x="1" y="0"/>
                      </a:cxn>
                      <a:cxn ang="0">
                        <a:pos x="0" y="1"/>
                      </a:cxn>
                      <a:cxn ang="0">
                        <a:pos x="1" y="1"/>
                      </a:cxn>
                      <a:cxn ang="0">
                        <a:pos x="1" y="1"/>
                      </a:cxn>
                      <a:cxn ang="0">
                        <a:pos x="1" y="0"/>
                      </a:cxn>
                    </a:cxnLst>
                    <a:pathLst>
                      <a:path w="221" h="397">
                        <a:moveTo>
                          <a:pt x="57" y="0"/>
                        </a:moveTo>
                        <a:lnTo>
                          <a:pt x="0" y="227"/>
                        </a:lnTo>
                        <a:lnTo>
                          <a:pt x="177" y="397"/>
                        </a:lnTo>
                        <a:lnTo>
                          <a:pt x="221" y="165"/>
                        </a:lnTo>
                        <a:lnTo>
                          <a:pt x="57"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574" name="Group 530"/>
                  <p:cNvGrpSpPr/>
                  <p:nvPr/>
                </p:nvGrpSpPr>
                <p:grpSpPr>
                  <a:xfrm>
                    <a:off x="2600" y="1264"/>
                    <a:ext cx="663" cy="664"/>
                    <a:chOff x="2600" y="1264"/>
                    <a:chExt cx="663" cy="664"/>
                  </a:xfrm>
                </p:grpSpPr>
                <p:sp>
                  <p:nvSpPr>
                    <p:cNvPr id="19615" name="Freeform 531"/>
                    <p:cNvSpPr/>
                    <p:nvPr/>
                  </p:nvSpPr>
                  <p:spPr>
                    <a:xfrm>
                      <a:off x="2959" y="1264"/>
                      <a:ext cx="183" cy="210"/>
                    </a:xfrm>
                    <a:custGeom>
                      <a:avLst/>
                      <a:gdLst/>
                      <a:ahLst/>
                      <a:cxnLst>
                        <a:cxn ang="0">
                          <a:pos x="1" y="0"/>
                        </a:cxn>
                        <a:cxn ang="0">
                          <a:pos x="0" y="0"/>
                        </a:cxn>
                        <a:cxn ang="0">
                          <a:pos x="1" y="0"/>
                        </a:cxn>
                        <a:cxn ang="0">
                          <a:pos x="1" y="0"/>
                        </a:cxn>
                        <a:cxn ang="0">
                          <a:pos x="1" y="0"/>
                        </a:cxn>
                        <a:cxn ang="0">
                          <a:pos x="1" y="0"/>
                        </a:cxn>
                        <a:cxn ang="0">
                          <a:pos x="1" y="0"/>
                        </a:cxn>
                        <a:cxn ang="0">
                          <a:pos x="1" y="0"/>
                        </a:cxn>
                        <a:cxn ang="0">
                          <a:pos x="1" y="0"/>
                        </a:cxn>
                      </a:cxnLst>
                      <a:pathLst>
                        <a:path w="366" h="421">
                          <a:moveTo>
                            <a:pt x="271" y="0"/>
                          </a:moveTo>
                          <a:lnTo>
                            <a:pt x="0" y="71"/>
                          </a:lnTo>
                          <a:lnTo>
                            <a:pt x="34" y="213"/>
                          </a:lnTo>
                          <a:lnTo>
                            <a:pt x="170" y="338"/>
                          </a:lnTo>
                          <a:lnTo>
                            <a:pt x="304" y="421"/>
                          </a:lnTo>
                          <a:lnTo>
                            <a:pt x="366" y="325"/>
                          </a:lnTo>
                          <a:lnTo>
                            <a:pt x="283" y="259"/>
                          </a:lnTo>
                          <a:lnTo>
                            <a:pt x="245" y="123"/>
                          </a:lnTo>
                          <a:lnTo>
                            <a:pt x="271"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16" name="Freeform 532"/>
                    <p:cNvSpPr/>
                    <p:nvPr/>
                  </p:nvSpPr>
                  <p:spPr>
                    <a:xfrm>
                      <a:off x="2917" y="1298"/>
                      <a:ext cx="295" cy="275"/>
                    </a:xfrm>
                    <a:custGeom>
                      <a:avLst/>
                      <a:gdLst/>
                      <a:ahLst/>
                      <a:cxnLst>
                        <a:cxn ang="0">
                          <a:pos x="1" y="0"/>
                        </a:cxn>
                        <a:cxn ang="0">
                          <a:pos x="0" y="1"/>
                        </a:cxn>
                        <a:cxn ang="0">
                          <a:pos x="1" y="1"/>
                        </a:cxn>
                        <a:cxn ang="0">
                          <a:pos x="1" y="1"/>
                        </a:cxn>
                        <a:cxn ang="0">
                          <a:pos x="1" y="1"/>
                        </a:cxn>
                        <a:cxn ang="0">
                          <a:pos x="1" y="1"/>
                        </a:cxn>
                        <a:cxn ang="0">
                          <a:pos x="1" y="1"/>
                        </a:cxn>
                        <a:cxn ang="0">
                          <a:pos x="1" y="1"/>
                        </a:cxn>
                        <a:cxn ang="0">
                          <a:pos x="1" y="0"/>
                        </a:cxn>
                      </a:cxnLst>
                      <a:pathLst>
                        <a:path w="589" h="550">
                          <a:moveTo>
                            <a:pt x="84" y="0"/>
                          </a:moveTo>
                          <a:lnTo>
                            <a:pt x="0" y="22"/>
                          </a:lnTo>
                          <a:lnTo>
                            <a:pt x="36" y="156"/>
                          </a:lnTo>
                          <a:lnTo>
                            <a:pt x="220" y="331"/>
                          </a:lnTo>
                          <a:lnTo>
                            <a:pt x="589" y="550"/>
                          </a:lnTo>
                          <a:lnTo>
                            <a:pt x="560" y="457"/>
                          </a:lnTo>
                          <a:lnTo>
                            <a:pt x="256" y="273"/>
                          </a:lnTo>
                          <a:lnTo>
                            <a:pt x="120" y="151"/>
                          </a:lnTo>
                          <a:lnTo>
                            <a:pt x="84"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17" name="Freeform 533"/>
                    <p:cNvSpPr/>
                    <p:nvPr/>
                  </p:nvSpPr>
                  <p:spPr>
                    <a:xfrm>
                      <a:off x="2751" y="1340"/>
                      <a:ext cx="68" cy="328"/>
                    </a:xfrm>
                    <a:custGeom>
                      <a:avLst/>
                      <a:gdLst/>
                      <a:ahLst/>
                      <a:cxnLst>
                        <a:cxn ang="0">
                          <a:pos x="1" y="0"/>
                        </a:cxn>
                        <a:cxn ang="0">
                          <a:pos x="1" y="1"/>
                        </a:cxn>
                        <a:cxn ang="0">
                          <a:pos x="1" y="1"/>
                        </a:cxn>
                        <a:cxn ang="0">
                          <a:pos x="1" y="1"/>
                        </a:cxn>
                        <a:cxn ang="0">
                          <a:pos x="1" y="1"/>
                        </a:cxn>
                        <a:cxn ang="0">
                          <a:pos x="1" y="1"/>
                        </a:cxn>
                        <a:cxn ang="0">
                          <a:pos x="0" y="1"/>
                        </a:cxn>
                        <a:cxn ang="0">
                          <a:pos x="1" y="1"/>
                        </a:cxn>
                        <a:cxn ang="0">
                          <a:pos x="1" y="1"/>
                        </a:cxn>
                        <a:cxn ang="0">
                          <a:pos x="1" y="1"/>
                        </a:cxn>
                        <a:cxn ang="0">
                          <a:pos x="1" y="0"/>
                        </a:cxn>
                      </a:cxnLst>
                      <a:pathLst>
                        <a:path w="135" h="655">
                          <a:moveTo>
                            <a:pt x="113" y="0"/>
                          </a:moveTo>
                          <a:lnTo>
                            <a:pt x="135" y="92"/>
                          </a:lnTo>
                          <a:lnTo>
                            <a:pt x="51" y="289"/>
                          </a:lnTo>
                          <a:lnTo>
                            <a:pt x="47" y="413"/>
                          </a:lnTo>
                          <a:lnTo>
                            <a:pt x="91" y="597"/>
                          </a:lnTo>
                          <a:lnTo>
                            <a:pt x="57" y="655"/>
                          </a:lnTo>
                          <a:lnTo>
                            <a:pt x="0" y="424"/>
                          </a:lnTo>
                          <a:lnTo>
                            <a:pt x="5" y="283"/>
                          </a:lnTo>
                          <a:lnTo>
                            <a:pt x="69" y="96"/>
                          </a:lnTo>
                          <a:lnTo>
                            <a:pt x="51" y="21"/>
                          </a:lnTo>
                          <a:lnTo>
                            <a:pt x="113"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18" name="Freeform 534"/>
                    <p:cNvSpPr/>
                    <p:nvPr/>
                  </p:nvSpPr>
                  <p:spPr>
                    <a:xfrm>
                      <a:off x="2811" y="1315"/>
                      <a:ext cx="183" cy="245"/>
                    </a:xfrm>
                    <a:custGeom>
                      <a:avLst/>
                      <a:gdLst/>
                      <a:ahLst/>
                      <a:cxnLst>
                        <a:cxn ang="0">
                          <a:pos x="0" y="1"/>
                        </a:cxn>
                        <a:cxn ang="0">
                          <a:pos x="1" y="1"/>
                        </a:cxn>
                        <a:cxn ang="0">
                          <a:pos x="1" y="1"/>
                        </a:cxn>
                        <a:cxn ang="0">
                          <a:pos x="1" y="1"/>
                        </a:cxn>
                        <a:cxn ang="0">
                          <a:pos x="1" y="1"/>
                        </a:cxn>
                        <a:cxn ang="0">
                          <a:pos x="1" y="1"/>
                        </a:cxn>
                        <a:cxn ang="0">
                          <a:pos x="1" y="1"/>
                        </a:cxn>
                        <a:cxn ang="0">
                          <a:pos x="1" y="1"/>
                        </a:cxn>
                        <a:cxn ang="0">
                          <a:pos x="1" y="0"/>
                        </a:cxn>
                        <a:cxn ang="0">
                          <a:pos x="0" y="1"/>
                        </a:cxn>
                      </a:cxnLst>
                      <a:pathLst>
                        <a:path w="366" h="489">
                          <a:moveTo>
                            <a:pt x="0" y="60"/>
                          </a:moveTo>
                          <a:lnTo>
                            <a:pt x="93" y="409"/>
                          </a:lnTo>
                          <a:lnTo>
                            <a:pt x="159" y="465"/>
                          </a:lnTo>
                          <a:lnTo>
                            <a:pt x="190" y="489"/>
                          </a:lnTo>
                          <a:lnTo>
                            <a:pt x="300" y="459"/>
                          </a:lnTo>
                          <a:lnTo>
                            <a:pt x="366" y="344"/>
                          </a:lnTo>
                          <a:lnTo>
                            <a:pt x="335" y="212"/>
                          </a:lnTo>
                          <a:lnTo>
                            <a:pt x="240" y="123"/>
                          </a:lnTo>
                          <a:lnTo>
                            <a:pt x="209" y="0"/>
                          </a:lnTo>
                          <a:lnTo>
                            <a:pt x="0" y="6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19" name="Freeform 535"/>
                    <p:cNvSpPr/>
                    <p:nvPr/>
                  </p:nvSpPr>
                  <p:spPr>
                    <a:xfrm>
                      <a:off x="2810" y="1325"/>
                      <a:ext cx="63" cy="91"/>
                    </a:xfrm>
                    <a:custGeom>
                      <a:avLst/>
                      <a:gdLst/>
                      <a:ahLst/>
                      <a:cxnLst>
                        <a:cxn ang="0">
                          <a:pos x="0" y="1"/>
                        </a:cxn>
                        <a:cxn ang="0">
                          <a:pos x="1" y="1"/>
                        </a:cxn>
                        <a:cxn ang="0">
                          <a:pos x="1" y="1"/>
                        </a:cxn>
                        <a:cxn ang="0">
                          <a:pos x="1" y="0"/>
                        </a:cxn>
                        <a:cxn ang="0">
                          <a:pos x="0" y="1"/>
                        </a:cxn>
                      </a:cxnLst>
                      <a:pathLst>
                        <a:path w="126" h="182">
                          <a:moveTo>
                            <a:pt x="0" y="28"/>
                          </a:moveTo>
                          <a:lnTo>
                            <a:pt x="40" y="182"/>
                          </a:lnTo>
                          <a:lnTo>
                            <a:pt x="126" y="83"/>
                          </a:lnTo>
                          <a:lnTo>
                            <a:pt x="104" y="0"/>
                          </a:lnTo>
                          <a:lnTo>
                            <a:pt x="0" y="28"/>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20" name="Freeform 536"/>
                    <p:cNvSpPr/>
                    <p:nvPr/>
                  </p:nvSpPr>
                  <p:spPr>
                    <a:xfrm>
                      <a:off x="2868" y="1311"/>
                      <a:ext cx="92" cy="89"/>
                    </a:xfrm>
                    <a:custGeom>
                      <a:avLst/>
                      <a:gdLst/>
                      <a:ahLst/>
                      <a:cxnLst>
                        <a:cxn ang="0">
                          <a:pos x="1" y="1"/>
                        </a:cxn>
                        <a:cxn ang="0">
                          <a:pos x="1" y="1"/>
                        </a:cxn>
                        <a:cxn ang="0">
                          <a:pos x="0" y="1"/>
                        </a:cxn>
                        <a:cxn ang="0">
                          <a:pos x="1" y="0"/>
                        </a:cxn>
                        <a:cxn ang="0">
                          <a:pos x="1" y="1"/>
                        </a:cxn>
                        <a:cxn ang="0">
                          <a:pos x="1" y="1"/>
                        </a:cxn>
                      </a:cxnLst>
                      <a:pathLst>
                        <a:path w="184" h="177">
                          <a:moveTo>
                            <a:pt x="184" y="177"/>
                          </a:moveTo>
                          <a:lnTo>
                            <a:pt x="22" y="113"/>
                          </a:lnTo>
                          <a:lnTo>
                            <a:pt x="0" y="27"/>
                          </a:lnTo>
                          <a:lnTo>
                            <a:pt x="95" y="0"/>
                          </a:lnTo>
                          <a:lnTo>
                            <a:pt x="128" y="121"/>
                          </a:lnTo>
                          <a:lnTo>
                            <a:pt x="184" y="177"/>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21" name="Freeform 537"/>
                    <p:cNvSpPr/>
                    <p:nvPr/>
                  </p:nvSpPr>
                  <p:spPr>
                    <a:xfrm>
                      <a:off x="2837" y="1487"/>
                      <a:ext cx="194" cy="112"/>
                    </a:xfrm>
                    <a:custGeom>
                      <a:avLst/>
                      <a:gdLst/>
                      <a:ahLst/>
                      <a:cxnLst>
                        <a:cxn ang="0">
                          <a:pos x="1" y="0"/>
                        </a:cxn>
                        <a:cxn ang="0">
                          <a:pos x="1" y="1"/>
                        </a:cxn>
                        <a:cxn ang="0">
                          <a:pos x="1" y="1"/>
                        </a:cxn>
                        <a:cxn ang="0">
                          <a:pos x="1" y="1"/>
                        </a:cxn>
                        <a:cxn ang="0">
                          <a:pos x="0" y="1"/>
                        </a:cxn>
                        <a:cxn ang="0">
                          <a:pos x="1" y="1"/>
                        </a:cxn>
                        <a:cxn ang="0">
                          <a:pos x="1" y="1"/>
                        </a:cxn>
                        <a:cxn ang="0">
                          <a:pos x="1" y="1"/>
                        </a:cxn>
                        <a:cxn ang="0">
                          <a:pos x="1" y="1"/>
                        </a:cxn>
                        <a:cxn ang="0">
                          <a:pos x="1" y="1"/>
                        </a:cxn>
                        <a:cxn ang="0">
                          <a:pos x="1" y="0"/>
                        </a:cxn>
                      </a:cxnLst>
                      <a:pathLst>
                        <a:path w="388" h="224">
                          <a:moveTo>
                            <a:pt x="317" y="0"/>
                          </a:moveTo>
                          <a:lnTo>
                            <a:pt x="246" y="116"/>
                          </a:lnTo>
                          <a:lnTo>
                            <a:pt x="139" y="145"/>
                          </a:lnTo>
                          <a:lnTo>
                            <a:pt x="33" y="66"/>
                          </a:lnTo>
                          <a:lnTo>
                            <a:pt x="0" y="131"/>
                          </a:lnTo>
                          <a:lnTo>
                            <a:pt x="78" y="199"/>
                          </a:lnTo>
                          <a:lnTo>
                            <a:pt x="134" y="224"/>
                          </a:lnTo>
                          <a:lnTo>
                            <a:pt x="270" y="186"/>
                          </a:lnTo>
                          <a:lnTo>
                            <a:pt x="338" y="148"/>
                          </a:lnTo>
                          <a:lnTo>
                            <a:pt x="388" y="59"/>
                          </a:lnTo>
                          <a:lnTo>
                            <a:pt x="317"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22" name="Freeform 538"/>
                    <p:cNvSpPr/>
                    <p:nvPr/>
                  </p:nvSpPr>
                  <p:spPr>
                    <a:xfrm>
                      <a:off x="2836" y="1484"/>
                      <a:ext cx="196" cy="116"/>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 ang="0">
                          <a:pos x="0" y="1"/>
                        </a:cxn>
                      </a:cxnLst>
                      <a:pathLst>
                        <a:path w="393" h="232">
                          <a:moveTo>
                            <a:pt x="315" y="11"/>
                          </a:moveTo>
                          <a:lnTo>
                            <a:pt x="325" y="9"/>
                          </a:lnTo>
                          <a:lnTo>
                            <a:pt x="254" y="125"/>
                          </a:lnTo>
                          <a:lnTo>
                            <a:pt x="252" y="125"/>
                          </a:lnTo>
                          <a:lnTo>
                            <a:pt x="144" y="154"/>
                          </a:lnTo>
                          <a:lnTo>
                            <a:pt x="142" y="154"/>
                          </a:lnTo>
                          <a:lnTo>
                            <a:pt x="142" y="155"/>
                          </a:lnTo>
                          <a:lnTo>
                            <a:pt x="139" y="151"/>
                          </a:lnTo>
                          <a:lnTo>
                            <a:pt x="33" y="72"/>
                          </a:lnTo>
                          <a:lnTo>
                            <a:pt x="38" y="72"/>
                          </a:lnTo>
                          <a:lnTo>
                            <a:pt x="10" y="136"/>
                          </a:lnTo>
                          <a:lnTo>
                            <a:pt x="8" y="133"/>
                          </a:lnTo>
                          <a:lnTo>
                            <a:pt x="83" y="202"/>
                          </a:lnTo>
                          <a:lnTo>
                            <a:pt x="83" y="199"/>
                          </a:lnTo>
                          <a:lnTo>
                            <a:pt x="139" y="224"/>
                          </a:lnTo>
                          <a:lnTo>
                            <a:pt x="137" y="224"/>
                          </a:lnTo>
                          <a:lnTo>
                            <a:pt x="273" y="189"/>
                          </a:lnTo>
                          <a:lnTo>
                            <a:pt x="339" y="149"/>
                          </a:lnTo>
                          <a:lnTo>
                            <a:pt x="332" y="151"/>
                          </a:lnTo>
                          <a:lnTo>
                            <a:pt x="385" y="60"/>
                          </a:lnTo>
                          <a:lnTo>
                            <a:pt x="387" y="67"/>
                          </a:lnTo>
                          <a:lnTo>
                            <a:pt x="315" y="11"/>
                          </a:lnTo>
                          <a:lnTo>
                            <a:pt x="323" y="2"/>
                          </a:lnTo>
                          <a:lnTo>
                            <a:pt x="393" y="60"/>
                          </a:lnTo>
                          <a:lnTo>
                            <a:pt x="393" y="70"/>
                          </a:lnTo>
                          <a:lnTo>
                            <a:pt x="343" y="158"/>
                          </a:lnTo>
                          <a:lnTo>
                            <a:pt x="275" y="199"/>
                          </a:lnTo>
                          <a:lnTo>
                            <a:pt x="139" y="232"/>
                          </a:lnTo>
                          <a:lnTo>
                            <a:pt x="137" y="232"/>
                          </a:lnTo>
                          <a:lnTo>
                            <a:pt x="81" y="208"/>
                          </a:lnTo>
                          <a:lnTo>
                            <a:pt x="76" y="208"/>
                          </a:lnTo>
                          <a:lnTo>
                            <a:pt x="0" y="139"/>
                          </a:lnTo>
                          <a:lnTo>
                            <a:pt x="0" y="136"/>
                          </a:lnTo>
                          <a:lnTo>
                            <a:pt x="31" y="70"/>
                          </a:lnTo>
                          <a:lnTo>
                            <a:pt x="36" y="65"/>
                          </a:lnTo>
                          <a:lnTo>
                            <a:pt x="36" y="67"/>
                          </a:lnTo>
                          <a:lnTo>
                            <a:pt x="144" y="147"/>
                          </a:lnTo>
                          <a:lnTo>
                            <a:pt x="142" y="147"/>
                          </a:lnTo>
                          <a:lnTo>
                            <a:pt x="249" y="117"/>
                          </a:lnTo>
                          <a:lnTo>
                            <a:pt x="244" y="117"/>
                          </a:lnTo>
                          <a:lnTo>
                            <a:pt x="315" y="2"/>
                          </a:lnTo>
                          <a:lnTo>
                            <a:pt x="318" y="2"/>
                          </a:lnTo>
                          <a:lnTo>
                            <a:pt x="315" y="2"/>
                          </a:lnTo>
                          <a:lnTo>
                            <a:pt x="318" y="2"/>
                          </a:lnTo>
                          <a:lnTo>
                            <a:pt x="320" y="0"/>
                          </a:lnTo>
                          <a:lnTo>
                            <a:pt x="323" y="2"/>
                          </a:lnTo>
                          <a:lnTo>
                            <a:pt x="315" y="11"/>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23" name="Freeform 539"/>
                    <p:cNvSpPr/>
                    <p:nvPr/>
                  </p:nvSpPr>
                  <p:spPr>
                    <a:xfrm>
                      <a:off x="2982" y="1421"/>
                      <a:ext cx="116" cy="100"/>
                    </a:xfrm>
                    <a:custGeom>
                      <a:avLst/>
                      <a:gdLst/>
                      <a:ahLst/>
                      <a:cxnLst>
                        <a:cxn ang="0">
                          <a:pos x="0" y="0"/>
                        </a:cxn>
                        <a:cxn ang="0">
                          <a:pos x="0" y="0"/>
                        </a:cxn>
                        <a:cxn ang="0">
                          <a:pos x="0" y="0"/>
                        </a:cxn>
                        <a:cxn ang="0">
                          <a:pos x="0" y="0"/>
                        </a:cxn>
                        <a:cxn ang="0">
                          <a:pos x="0" y="0"/>
                        </a:cxn>
                        <a:cxn ang="0">
                          <a:pos x="0" y="0"/>
                        </a:cxn>
                      </a:cxnLst>
                      <a:pathLst>
                        <a:path w="233" h="201">
                          <a:moveTo>
                            <a:pt x="0" y="0"/>
                          </a:moveTo>
                          <a:lnTo>
                            <a:pt x="29" y="135"/>
                          </a:lnTo>
                          <a:lnTo>
                            <a:pt x="115" y="201"/>
                          </a:lnTo>
                          <a:lnTo>
                            <a:pt x="233" y="174"/>
                          </a:lnTo>
                          <a:lnTo>
                            <a:pt x="93" y="87"/>
                          </a:lnTo>
                          <a:lnTo>
                            <a:pt x="0"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24" name="Freeform 540"/>
                    <p:cNvSpPr/>
                    <p:nvPr/>
                  </p:nvSpPr>
                  <p:spPr>
                    <a:xfrm>
                      <a:off x="2798" y="1508"/>
                      <a:ext cx="340" cy="184"/>
                    </a:xfrm>
                    <a:custGeom>
                      <a:avLst/>
                      <a:gdLst/>
                      <a:ahLst/>
                      <a:cxnLst>
                        <a:cxn ang="0">
                          <a:pos x="1" y="0"/>
                        </a:cxn>
                        <a:cxn ang="0">
                          <a:pos x="1" y="1"/>
                        </a:cxn>
                        <a:cxn ang="0">
                          <a:pos x="1" y="1"/>
                        </a:cxn>
                        <a:cxn ang="0">
                          <a:pos x="1" y="1"/>
                        </a:cxn>
                        <a:cxn ang="0">
                          <a:pos x="1" y="1"/>
                        </a:cxn>
                        <a:cxn ang="0">
                          <a:pos x="1" y="1"/>
                        </a:cxn>
                        <a:cxn ang="0">
                          <a:pos x="0" y="1"/>
                        </a:cxn>
                        <a:cxn ang="0">
                          <a:pos x="1" y="1"/>
                        </a:cxn>
                        <a:cxn ang="0">
                          <a:pos x="1" y="1"/>
                        </a:cxn>
                        <a:cxn ang="0">
                          <a:pos x="1" y="1"/>
                        </a:cxn>
                        <a:cxn ang="0">
                          <a:pos x="1" y="1"/>
                        </a:cxn>
                        <a:cxn ang="0">
                          <a:pos x="1" y="1"/>
                        </a:cxn>
                        <a:cxn ang="0">
                          <a:pos x="1" y="0"/>
                        </a:cxn>
                      </a:cxnLst>
                      <a:pathLst>
                        <a:path w="680" h="368">
                          <a:moveTo>
                            <a:pt x="597" y="0"/>
                          </a:moveTo>
                          <a:lnTo>
                            <a:pt x="487" y="28"/>
                          </a:lnTo>
                          <a:lnTo>
                            <a:pt x="444" y="123"/>
                          </a:lnTo>
                          <a:lnTo>
                            <a:pt x="376" y="164"/>
                          </a:lnTo>
                          <a:lnTo>
                            <a:pt x="200" y="212"/>
                          </a:lnTo>
                          <a:lnTo>
                            <a:pt x="68" y="155"/>
                          </a:lnTo>
                          <a:lnTo>
                            <a:pt x="0" y="265"/>
                          </a:lnTo>
                          <a:lnTo>
                            <a:pt x="140" y="344"/>
                          </a:lnTo>
                          <a:lnTo>
                            <a:pt x="246" y="368"/>
                          </a:lnTo>
                          <a:lnTo>
                            <a:pt x="423" y="317"/>
                          </a:lnTo>
                          <a:lnTo>
                            <a:pt x="555" y="212"/>
                          </a:lnTo>
                          <a:lnTo>
                            <a:pt x="680" y="45"/>
                          </a:lnTo>
                          <a:lnTo>
                            <a:pt x="597"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25" name="Freeform 541"/>
                    <p:cNvSpPr/>
                    <p:nvPr/>
                  </p:nvSpPr>
                  <p:spPr>
                    <a:xfrm>
                      <a:off x="2704" y="1543"/>
                      <a:ext cx="544" cy="330"/>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 ang="0">
                          <a:pos x="0" y="1"/>
                        </a:cxn>
                        <a:cxn ang="0">
                          <a:pos x="0" y="1"/>
                        </a:cxn>
                        <a:cxn ang="0">
                          <a:pos x="0" y="1"/>
                        </a:cxn>
                      </a:cxnLst>
                      <a:pathLst>
                        <a:path w="1090" h="660">
                          <a:moveTo>
                            <a:pt x="1090" y="323"/>
                          </a:moveTo>
                          <a:lnTo>
                            <a:pt x="838" y="196"/>
                          </a:lnTo>
                          <a:lnTo>
                            <a:pt x="688" y="345"/>
                          </a:lnTo>
                          <a:lnTo>
                            <a:pt x="739" y="529"/>
                          </a:lnTo>
                          <a:lnTo>
                            <a:pt x="681" y="545"/>
                          </a:lnTo>
                          <a:lnTo>
                            <a:pt x="631" y="361"/>
                          </a:lnTo>
                          <a:lnTo>
                            <a:pt x="441" y="408"/>
                          </a:lnTo>
                          <a:lnTo>
                            <a:pt x="225" y="330"/>
                          </a:lnTo>
                          <a:lnTo>
                            <a:pt x="253" y="444"/>
                          </a:lnTo>
                          <a:lnTo>
                            <a:pt x="212" y="556"/>
                          </a:lnTo>
                          <a:lnTo>
                            <a:pt x="295" y="649"/>
                          </a:lnTo>
                          <a:lnTo>
                            <a:pt x="263" y="660"/>
                          </a:lnTo>
                          <a:lnTo>
                            <a:pt x="0" y="483"/>
                          </a:lnTo>
                          <a:lnTo>
                            <a:pt x="26" y="437"/>
                          </a:lnTo>
                          <a:lnTo>
                            <a:pt x="170" y="515"/>
                          </a:lnTo>
                          <a:lnTo>
                            <a:pt x="214" y="441"/>
                          </a:lnTo>
                          <a:lnTo>
                            <a:pt x="171" y="314"/>
                          </a:lnTo>
                          <a:lnTo>
                            <a:pt x="119" y="281"/>
                          </a:lnTo>
                          <a:lnTo>
                            <a:pt x="168" y="226"/>
                          </a:lnTo>
                          <a:lnTo>
                            <a:pt x="298" y="310"/>
                          </a:lnTo>
                          <a:lnTo>
                            <a:pt x="444" y="356"/>
                          </a:lnTo>
                          <a:lnTo>
                            <a:pt x="649" y="297"/>
                          </a:lnTo>
                          <a:lnTo>
                            <a:pt x="808" y="158"/>
                          </a:lnTo>
                          <a:lnTo>
                            <a:pt x="911" y="0"/>
                          </a:lnTo>
                          <a:lnTo>
                            <a:pt x="948" y="19"/>
                          </a:lnTo>
                          <a:lnTo>
                            <a:pt x="925" y="63"/>
                          </a:lnTo>
                          <a:lnTo>
                            <a:pt x="1031" y="117"/>
                          </a:lnTo>
                          <a:lnTo>
                            <a:pt x="1090" y="32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26" name="Freeform 542"/>
                    <p:cNvSpPr/>
                    <p:nvPr/>
                  </p:nvSpPr>
                  <p:spPr>
                    <a:xfrm>
                      <a:off x="3138" y="1589"/>
                      <a:ext cx="103" cy="90"/>
                    </a:xfrm>
                    <a:custGeom>
                      <a:avLst/>
                      <a:gdLst/>
                      <a:ahLst/>
                      <a:cxnLst>
                        <a:cxn ang="0">
                          <a:pos x="1" y="0"/>
                        </a:cxn>
                        <a:cxn ang="0">
                          <a:pos x="1" y="0"/>
                        </a:cxn>
                        <a:cxn ang="0">
                          <a:pos x="0" y="0"/>
                        </a:cxn>
                        <a:cxn ang="0">
                          <a:pos x="1" y="0"/>
                        </a:cxn>
                        <a:cxn ang="0">
                          <a:pos x="1" y="0"/>
                        </a:cxn>
                      </a:cxnLst>
                      <a:pathLst>
                        <a:path w="205" h="181">
                          <a:moveTo>
                            <a:pt x="173" y="72"/>
                          </a:moveTo>
                          <a:lnTo>
                            <a:pt x="37" y="0"/>
                          </a:lnTo>
                          <a:lnTo>
                            <a:pt x="0" y="72"/>
                          </a:lnTo>
                          <a:lnTo>
                            <a:pt x="205" y="181"/>
                          </a:lnTo>
                          <a:lnTo>
                            <a:pt x="173" y="72"/>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27" name="Freeform 543"/>
                    <p:cNvSpPr/>
                    <p:nvPr/>
                  </p:nvSpPr>
                  <p:spPr>
                    <a:xfrm>
                      <a:off x="3050" y="1643"/>
                      <a:ext cx="121" cy="165"/>
                    </a:xfrm>
                    <a:custGeom>
                      <a:avLst/>
                      <a:gdLst/>
                      <a:ahLst/>
                      <a:cxnLst>
                        <a:cxn ang="0">
                          <a:pos x="0" y="0"/>
                        </a:cxn>
                        <a:cxn ang="0">
                          <a:pos x="0" y="1"/>
                        </a:cxn>
                        <a:cxn ang="0">
                          <a:pos x="0" y="1"/>
                        </a:cxn>
                        <a:cxn ang="0">
                          <a:pos x="0" y="1"/>
                        </a:cxn>
                        <a:cxn ang="0">
                          <a:pos x="0" y="1"/>
                        </a:cxn>
                        <a:cxn ang="0">
                          <a:pos x="0" y="0"/>
                        </a:cxn>
                      </a:cxnLst>
                      <a:pathLst>
                        <a:path w="243" h="328">
                          <a:moveTo>
                            <a:pt x="146" y="0"/>
                          </a:moveTo>
                          <a:lnTo>
                            <a:pt x="0" y="155"/>
                          </a:lnTo>
                          <a:lnTo>
                            <a:pt x="45" y="328"/>
                          </a:lnTo>
                          <a:lnTo>
                            <a:pt x="148" y="303"/>
                          </a:lnTo>
                          <a:lnTo>
                            <a:pt x="243" y="55"/>
                          </a:lnTo>
                          <a:lnTo>
                            <a:pt x="146" y="0"/>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28" name="Freeform 544"/>
                    <p:cNvSpPr/>
                    <p:nvPr/>
                  </p:nvSpPr>
                  <p:spPr>
                    <a:xfrm>
                      <a:off x="3157" y="1682"/>
                      <a:ext cx="106" cy="102"/>
                    </a:xfrm>
                    <a:custGeom>
                      <a:avLst/>
                      <a:gdLst/>
                      <a:ahLst/>
                      <a:cxnLst>
                        <a:cxn ang="0">
                          <a:pos x="1" y="0"/>
                        </a:cxn>
                        <a:cxn ang="0">
                          <a:pos x="1" y="0"/>
                        </a:cxn>
                        <a:cxn ang="0">
                          <a:pos x="0" y="0"/>
                        </a:cxn>
                        <a:cxn ang="0">
                          <a:pos x="1" y="0"/>
                        </a:cxn>
                        <a:cxn ang="0">
                          <a:pos x="1" y="0"/>
                        </a:cxn>
                      </a:cxnLst>
                      <a:pathLst>
                        <a:path w="211" h="205">
                          <a:moveTo>
                            <a:pt x="184" y="47"/>
                          </a:moveTo>
                          <a:lnTo>
                            <a:pt x="84" y="0"/>
                          </a:lnTo>
                          <a:lnTo>
                            <a:pt x="0" y="205"/>
                          </a:lnTo>
                          <a:lnTo>
                            <a:pt x="211" y="146"/>
                          </a:lnTo>
                          <a:lnTo>
                            <a:pt x="184" y="47"/>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29" name="Freeform 545"/>
                    <p:cNvSpPr/>
                    <p:nvPr/>
                  </p:nvSpPr>
                  <p:spPr>
                    <a:xfrm>
                      <a:off x="2809" y="1710"/>
                      <a:ext cx="232" cy="158"/>
                    </a:xfrm>
                    <a:custGeom>
                      <a:avLst/>
                      <a:gdLst/>
                      <a:ahLst/>
                      <a:cxnLst>
                        <a:cxn ang="0">
                          <a:pos x="0" y="1"/>
                        </a:cxn>
                        <a:cxn ang="0">
                          <a:pos x="0" y="1"/>
                        </a:cxn>
                        <a:cxn ang="0">
                          <a:pos x="0" y="1"/>
                        </a:cxn>
                        <a:cxn ang="0">
                          <a:pos x="0" y="1"/>
                        </a:cxn>
                        <a:cxn ang="0">
                          <a:pos x="0" y="1"/>
                        </a:cxn>
                        <a:cxn ang="0">
                          <a:pos x="0" y="0"/>
                        </a:cxn>
                        <a:cxn ang="0">
                          <a:pos x="0" y="1"/>
                        </a:cxn>
                        <a:cxn ang="0">
                          <a:pos x="0" y="1"/>
                        </a:cxn>
                        <a:cxn ang="0">
                          <a:pos x="0" y="1"/>
                        </a:cxn>
                        <a:cxn ang="0">
                          <a:pos x="0" y="1"/>
                        </a:cxn>
                        <a:cxn ang="0">
                          <a:pos x="0" y="1"/>
                        </a:cxn>
                      </a:cxnLst>
                      <a:pathLst>
                        <a:path w="465" h="315">
                          <a:moveTo>
                            <a:pt x="445" y="153"/>
                          </a:moveTo>
                          <a:lnTo>
                            <a:pt x="465" y="212"/>
                          </a:lnTo>
                          <a:lnTo>
                            <a:pt x="86" y="315"/>
                          </a:lnTo>
                          <a:lnTo>
                            <a:pt x="0" y="223"/>
                          </a:lnTo>
                          <a:lnTo>
                            <a:pt x="43" y="118"/>
                          </a:lnTo>
                          <a:lnTo>
                            <a:pt x="16" y="0"/>
                          </a:lnTo>
                          <a:lnTo>
                            <a:pt x="140" y="48"/>
                          </a:lnTo>
                          <a:lnTo>
                            <a:pt x="228" y="82"/>
                          </a:lnTo>
                          <a:lnTo>
                            <a:pt x="291" y="66"/>
                          </a:lnTo>
                          <a:lnTo>
                            <a:pt x="319" y="189"/>
                          </a:lnTo>
                          <a:lnTo>
                            <a:pt x="445" y="153"/>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30" name="Freeform 546"/>
                    <p:cNvSpPr/>
                    <p:nvPr/>
                  </p:nvSpPr>
                  <p:spPr>
                    <a:xfrm>
                      <a:off x="2718" y="1684"/>
                      <a:ext cx="93" cy="118"/>
                    </a:xfrm>
                    <a:custGeom>
                      <a:avLst/>
                      <a:gdLst/>
                      <a:ahLst/>
                      <a:cxnLst>
                        <a:cxn ang="0">
                          <a:pos x="1" y="0"/>
                        </a:cxn>
                        <a:cxn ang="0">
                          <a:pos x="0" y="1"/>
                        </a:cxn>
                        <a:cxn ang="0">
                          <a:pos x="1" y="1"/>
                        </a:cxn>
                        <a:cxn ang="0">
                          <a:pos x="1" y="1"/>
                        </a:cxn>
                        <a:cxn ang="0">
                          <a:pos x="1" y="1"/>
                        </a:cxn>
                        <a:cxn ang="0">
                          <a:pos x="1" y="0"/>
                        </a:cxn>
                      </a:cxnLst>
                      <a:pathLst>
                        <a:path w="186" h="235">
                          <a:moveTo>
                            <a:pt x="90" y="0"/>
                          </a:moveTo>
                          <a:lnTo>
                            <a:pt x="0" y="150"/>
                          </a:lnTo>
                          <a:lnTo>
                            <a:pt x="142" y="235"/>
                          </a:lnTo>
                          <a:lnTo>
                            <a:pt x="186" y="157"/>
                          </a:lnTo>
                          <a:lnTo>
                            <a:pt x="146" y="35"/>
                          </a:lnTo>
                          <a:lnTo>
                            <a:pt x="90"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31" name="Freeform 547"/>
                    <p:cNvSpPr/>
                    <p:nvPr/>
                  </p:nvSpPr>
                  <p:spPr>
                    <a:xfrm>
                      <a:off x="2627" y="1791"/>
                      <a:ext cx="138" cy="137"/>
                    </a:xfrm>
                    <a:custGeom>
                      <a:avLst/>
                      <a:gdLst/>
                      <a:ahLst/>
                      <a:cxnLst>
                        <a:cxn ang="0">
                          <a:pos x="1" y="0"/>
                        </a:cxn>
                        <a:cxn ang="0">
                          <a:pos x="1" y="0"/>
                        </a:cxn>
                        <a:cxn ang="0">
                          <a:pos x="1" y="0"/>
                        </a:cxn>
                        <a:cxn ang="0">
                          <a:pos x="1" y="0"/>
                        </a:cxn>
                        <a:cxn ang="0">
                          <a:pos x="0" y="0"/>
                        </a:cxn>
                        <a:cxn ang="0">
                          <a:pos x="1" y="0"/>
                        </a:cxn>
                      </a:cxnLst>
                      <a:pathLst>
                        <a:path w="276" h="275">
                          <a:moveTo>
                            <a:pt x="146" y="0"/>
                          </a:moveTo>
                          <a:lnTo>
                            <a:pt x="276" y="88"/>
                          </a:lnTo>
                          <a:lnTo>
                            <a:pt x="205" y="221"/>
                          </a:lnTo>
                          <a:lnTo>
                            <a:pt x="16" y="275"/>
                          </a:lnTo>
                          <a:lnTo>
                            <a:pt x="0" y="219"/>
                          </a:lnTo>
                          <a:lnTo>
                            <a:pt x="146"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32" name="Freeform 548"/>
                    <p:cNvSpPr/>
                    <p:nvPr/>
                  </p:nvSpPr>
                  <p:spPr>
                    <a:xfrm>
                      <a:off x="2615" y="1736"/>
                      <a:ext cx="100" cy="106"/>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01" h="213">
                          <a:moveTo>
                            <a:pt x="201" y="54"/>
                          </a:moveTo>
                          <a:lnTo>
                            <a:pt x="119" y="0"/>
                          </a:lnTo>
                          <a:lnTo>
                            <a:pt x="59" y="19"/>
                          </a:lnTo>
                          <a:lnTo>
                            <a:pt x="109" y="75"/>
                          </a:lnTo>
                          <a:lnTo>
                            <a:pt x="0" y="70"/>
                          </a:lnTo>
                          <a:lnTo>
                            <a:pt x="32" y="188"/>
                          </a:lnTo>
                          <a:lnTo>
                            <a:pt x="96" y="213"/>
                          </a:lnTo>
                          <a:lnTo>
                            <a:pt x="179" y="92"/>
                          </a:lnTo>
                          <a:lnTo>
                            <a:pt x="201" y="54"/>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33" name="Freeform 549"/>
                    <p:cNvSpPr/>
                    <p:nvPr/>
                  </p:nvSpPr>
                  <p:spPr>
                    <a:xfrm>
                      <a:off x="2627" y="1651"/>
                      <a:ext cx="113" cy="79"/>
                    </a:xfrm>
                    <a:custGeom>
                      <a:avLst/>
                      <a:gdLst/>
                      <a:ahLst/>
                      <a:cxnLst>
                        <a:cxn ang="0">
                          <a:pos x="0" y="1"/>
                        </a:cxn>
                        <a:cxn ang="0">
                          <a:pos x="0" y="1"/>
                        </a:cxn>
                        <a:cxn ang="0">
                          <a:pos x="0" y="1"/>
                        </a:cxn>
                        <a:cxn ang="0">
                          <a:pos x="0" y="1"/>
                        </a:cxn>
                        <a:cxn ang="0">
                          <a:pos x="0" y="1"/>
                        </a:cxn>
                        <a:cxn ang="0">
                          <a:pos x="0" y="1"/>
                        </a:cxn>
                        <a:cxn ang="0">
                          <a:pos x="0" y="0"/>
                        </a:cxn>
                        <a:cxn ang="0">
                          <a:pos x="0" y="1"/>
                        </a:cxn>
                        <a:cxn ang="0">
                          <a:pos x="0" y="1"/>
                        </a:cxn>
                        <a:cxn ang="0">
                          <a:pos x="0" y="1"/>
                        </a:cxn>
                        <a:cxn ang="0">
                          <a:pos x="0" y="1"/>
                        </a:cxn>
                        <a:cxn ang="0">
                          <a:pos x="0" y="1"/>
                        </a:cxn>
                        <a:cxn ang="0">
                          <a:pos x="0" y="1"/>
                        </a:cxn>
                        <a:cxn ang="0">
                          <a:pos x="0" y="1"/>
                        </a:cxn>
                        <a:cxn ang="0">
                          <a:pos x="0" y="1"/>
                        </a:cxn>
                      </a:cxnLst>
                      <a:pathLst>
                        <a:path w="227" h="156">
                          <a:moveTo>
                            <a:pt x="70" y="156"/>
                          </a:moveTo>
                          <a:lnTo>
                            <a:pt x="68" y="116"/>
                          </a:lnTo>
                          <a:lnTo>
                            <a:pt x="0" y="91"/>
                          </a:lnTo>
                          <a:lnTo>
                            <a:pt x="62" y="73"/>
                          </a:lnTo>
                          <a:lnTo>
                            <a:pt x="73" y="20"/>
                          </a:lnTo>
                          <a:lnTo>
                            <a:pt x="107" y="56"/>
                          </a:lnTo>
                          <a:lnTo>
                            <a:pt x="138" y="0"/>
                          </a:lnTo>
                          <a:lnTo>
                            <a:pt x="177" y="29"/>
                          </a:lnTo>
                          <a:lnTo>
                            <a:pt x="156" y="62"/>
                          </a:lnTo>
                          <a:lnTo>
                            <a:pt x="227" y="66"/>
                          </a:lnTo>
                          <a:lnTo>
                            <a:pt x="188" y="88"/>
                          </a:lnTo>
                          <a:lnTo>
                            <a:pt x="206" y="121"/>
                          </a:lnTo>
                          <a:lnTo>
                            <a:pt x="131" y="106"/>
                          </a:lnTo>
                          <a:lnTo>
                            <a:pt x="107" y="145"/>
                          </a:lnTo>
                          <a:lnTo>
                            <a:pt x="70" y="156"/>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34" name="Freeform 550"/>
                    <p:cNvSpPr/>
                    <p:nvPr/>
                  </p:nvSpPr>
                  <p:spPr>
                    <a:xfrm>
                      <a:off x="2600" y="1679"/>
                      <a:ext cx="41" cy="68"/>
                    </a:xfrm>
                    <a:custGeom>
                      <a:avLst/>
                      <a:gdLst/>
                      <a:ahLst/>
                      <a:cxnLst>
                        <a:cxn ang="0">
                          <a:pos x="0" y="1"/>
                        </a:cxn>
                        <a:cxn ang="0">
                          <a:pos x="0" y="1"/>
                        </a:cxn>
                        <a:cxn ang="0">
                          <a:pos x="0" y="1"/>
                        </a:cxn>
                        <a:cxn ang="0">
                          <a:pos x="0" y="0"/>
                        </a:cxn>
                        <a:cxn ang="0">
                          <a:pos x="0" y="1"/>
                        </a:cxn>
                        <a:cxn ang="0">
                          <a:pos x="0" y="1"/>
                        </a:cxn>
                        <a:cxn ang="0">
                          <a:pos x="0" y="1"/>
                        </a:cxn>
                        <a:cxn ang="0">
                          <a:pos x="0" y="1"/>
                        </a:cxn>
                        <a:cxn ang="0">
                          <a:pos x="0" y="1"/>
                        </a:cxn>
                        <a:cxn ang="0">
                          <a:pos x="0" y="1"/>
                        </a:cxn>
                      </a:cxnLst>
                      <a:pathLst>
                        <a:path w="83" h="135">
                          <a:moveTo>
                            <a:pt x="83" y="114"/>
                          </a:moveTo>
                          <a:lnTo>
                            <a:pt x="71" y="57"/>
                          </a:lnTo>
                          <a:lnTo>
                            <a:pt x="44" y="66"/>
                          </a:lnTo>
                          <a:lnTo>
                            <a:pt x="29" y="0"/>
                          </a:lnTo>
                          <a:lnTo>
                            <a:pt x="16" y="66"/>
                          </a:lnTo>
                          <a:lnTo>
                            <a:pt x="0" y="70"/>
                          </a:lnTo>
                          <a:lnTo>
                            <a:pt x="11" y="135"/>
                          </a:lnTo>
                          <a:lnTo>
                            <a:pt x="33" y="112"/>
                          </a:lnTo>
                          <a:lnTo>
                            <a:pt x="38" y="135"/>
                          </a:lnTo>
                          <a:lnTo>
                            <a:pt x="83" y="11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35" name="Freeform 551"/>
                    <p:cNvSpPr/>
                    <p:nvPr/>
                  </p:nvSpPr>
                  <p:spPr>
                    <a:xfrm>
                      <a:off x="2953" y="1724"/>
                      <a:ext cx="84" cy="81"/>
                    </a:xfrm>
                    <a:custGeom>
                      <a:avLst/>
                      <a:gdLst/>
                      <a:ahLst/>
                      <a:cxnLst>
                        <a:cxn ang="0">
                          <a:pos x="1" y="0"/>
                        </a:cxn>
                        <a:cxn ang="0">
                          <a:pos x="0" y="1"/>
                        </a:cxn>
                        <a:cxn ang="0">
                          <a:pos x="1" y="1"/>
                        </a:cxn>
                        <a:cxn ang="0">
                          <a:pos x="1" y="1"/>
                        </a:cxn>
                        <a:cxn ang="0">
                          <a:pos x="1" y="0"/>
                        </a:cxn>
                      </a:cxnLst>
                      <a:pathLst>
                        <a:path w="167" h="162">
                          <a:moveTo>
                            <a:pt x="129" y="0"/>
                          </a:moveTo>
                          <a:lnTo>
                            <a:pt x="0" y="33"/>
                          </a:lnTo>
                          <a:lnTo>
                            <a:pt x="30" y="162"/>
                          </a:lnTo>
                          <a:lnTo>
                            <a:pt x="167" y="121"/>
                          </a:lnTo>
                          <a:lnTo>
                            <a:pt x="129"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36" name="Freeform 552"/>
                    <p:cNvSpPr/>
                    <p:nvPr/>
                  </p:nvSpPr>
                  <p:spPr>
                    <a:xfrm>
                      <a:off x="2834" y="1515"/>
                      <a:ext cx="207" cy="99"/>
                    </a:xfrm>
                    <a:custGeom>
                      <a:avLst/>
                      <a:gdLst/>
                      <a:ahLst/>
                      <a:cxnLst>
                        <a:cxn ang="0">
                          <a:pos x="1" y="0"/>
                        </a:cxn>
                        <a:cxn ang="0">
                          <a:pos x="1" y="1"/>
                        </a:cxn>
                        <a:cxn ang="0">
                          <a:pos x="1" y="1"/>
                        </a:cxn>
                        <a:cxn ang="0">
                          <a:pos x="1" y="1"/>
                        </a:cxn>
                        <a:cxn ang="0">
                          <a:pos x="1" y="1"/>
                        </a:cxn>
                        <a:cxn ang="0">
                          <a:pos x="1" y="1"/>
                        </a:cxn>
                        <a:cxn ang="0">
                          <a:pos x="0" y="1"/>
                        </a:cxn>
                        <a:cxn ang="0">
                          <a:pos x="1" y="1"/>
                        </a:cxn>
                        <a:cxn ang="0">
                          <a:pos x="1" y="1"/>
                        </a:cxn>
                        <a:cxn ang="0">
                          <a:pos x="1" y="1"/>
                        </a:cxn>
                        <a:cxn ang="0">
                          <a:pos x="1" y="1"/>
                        </a:cxn>
                        <a:cxn ang="0">
                          <a:pos x="1" y="0"/>
                        </a:cxn>
                      </a:cxnLst>
                      <a:pathLst>
                        <a:path w="413" h="198">
                          <a:moveTo>
                            <a:pt x="384" y="0"/>
                          </a:moveTo>
                          <a:lnTo>
                            <a:pt x="339" y="80"/>
                          </a:lnTo>
                          <a:lnTo>
                            <a:pt x="289" y="118"/>
                          </a:lnTo>
                          <a:lnTo>
                            <a:pt x="144" y="158"/>
                          </a:lnTo>
                          <a:lnTo>
                            <a:pt x="88" y="136"/>
                          </a:lnTo>
                          <a:lnTo>
                            <a:pt x="13" y="77"/>
                          </a:lnTo>
                          <a:lnTo>
                            <a:pt x="0" y="138"/>
                          </a:lnTo>
                          <a:lnTo>
                            <a:pt x="128" y="198"/>
                          </a:lnTo>
                          <a:lnTo>
                            <a:pt x="310" y="149"/>
                          </a:lnTo>
                          <a:lnTo>
                            <a:pt x="378" y="102"/>
                          </a:lnTo>
                          <a:lnTo>
                            <a:pt x="413" y="20"/>
                          </a:lnTo>
                          <a:lnTo>
                            <a:pt x="384"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37" name="Freeform 553"/>
                    <p:cNvSpPr/>
                    <p:nvPr/>
                  </p:nvSpPr>
                  <p:spPr>
                    <a:xfrm>
                      <a:off x="2776" y="1389"/>
                      <a:ext cx="79" cy="245"/>
                    </a:xfrm>
                    <a:custGeom>
                      <a:avLst/>
                      <a:gdLst/>
                      <a:ahLst/>
                      <a:cxnLst>
                        <a:cxn ang="0">
                          <a:pos x="1" y="1"/>
                        </a:cxn>
                        <a:cxn ang="0">
                          <a:pos x="1" y="0"/>
                        </a:cxn>
                        <a:cxn ang="0">
                          <a:pos x="1" y="1"/>
                        </a:cxn>
                        <a:cxn ang="0">
                          <a:pos x="0" y="1"/>
                        </a:cxn>
                        <a:cxn ang="0">
                          <a:pos x="1" y="1"/>
                        </a:cxn>
                        <a:cxn ang="0">
                          <a:pos x="1" y="1"/>
                        </a:cxn>
                        <a:cxn ang="0">
                          <a:pos x="1" y="1"/>
                        </a:cxn>
                        <a:cxn ang="0">
                          <a:pos x="1" y="1"/>
                        </a:cxn>
                      </a:cxnLst>
                      <a:pathLst>
                        <a:path w="157" h="489">
                          <a:moveTo>
                            <a:pt x="157" y="253"/>
                          </a:moveTo>
                          <a:lnTo>
                            <a:pt x="89" y="0"/>
                          </a:lnTo>
                          <a:lnTo>
                            <a:pt x="11" y="174"/>
                          </a:lnTo>
                          <a:lnTo>
                            <a:pt x="0" y="300"/>
                          </a:lnTo>
                          <a:lnTo>
                            <a:pt x="49" y="489"/>
                          </a:lnTo>
                          <a:lnTo>
                            <a:pt x="113" y="383"/>
                          </a:lnTo>
                          <a:lnTo>
                            <a:pt x="123" y="323"/>
                          </a:lnTo>
                          <a:lnTo>
                            <a:pt x="157" y="253"/>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38" name="Freeform 554"/>
                    <p:cNvSpPr/>
                    <p:nvPr/>
                  </p:nvSpPr>
                  <p:spPr>
                    <a:xfrm>
                      <a:off x="3124" y="1671"/>
                      <a:ext cx="72" cy="123"/>
                    </a:xfrm>
                    <a:custGeom>
                      <a:avLst/>
                      <a:gdLst/>
                      <a:ahLst/>
                      <a:cxnLst>
                        <a:cxn ang="0">
                          <a:pos x="1" y="1"/>
                        </a:cxn>
                        <a:cxn ang="0">
                          <a:pos x="0" y="1"/>
                        </a:cxn>
                        <a:cxn ang="0">
                          <a:pos x="1" y="0"/>
                        </a:cxn>
                        <a:cxn ang="0">
                          <a:pos x="1" y="1"/>
                        </a:cxn>
                        <a:cxn ang="0">
                          <a:pos x="1" y="1"/>
                        </a:cxn>
                      </a:cxnLst>
                      <a:pathLst>
                        <a:path w="144" h="246">
                          <a:moveTo>
                            <a:pt x="67" y="227"/>
                          </a:moveTo>
                          <a:lnTo>
                            <a:pt x="0" y="246"/>
                          </a:lnTo>
                          <a:lnTo>
                            <a:pt x="97" y="0"/>
                          </a:lnTo>
                          <a:lnTo>
                            <a:pt x="144" y="22"/>
                          </a:lnTo>
                          <a:lnTo>
                            <a:pt x="67" y="227"/>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39" name="Freeform 555"/>
                    <p:cNvSpPr/>
                    <p:nvPr/>
                  </p:nvSpPr>
                  <p:spPr>
                    <a:xfrm>
                      <a:off x="3168" y="1557"/>
                      <a:ext cx="52" cy="44"/>
                    </a:xfrm>
                    <a:custGeom>
                      <a:avLst/>
                      <a:gdLst/>
                      <a:ahLst/>
                      <a:cxnLst>
                        <a:cxn ang="0">
                          <a:pos x="0" y="1"/>
                        </a:cxn>
                        <a:cxn ang="0">
                          <a:pos x="0" y="1"/>
                        </a:cxn>
                        <a:cxn ang="0">
                          <a:pos x="0" y="0"/>
                        </a:cxn>
                        <a:cxn ang="0">
                          <a:pos x="0" y="1"/>
                        </a:cxn>
                        <a:cxn ang="0">
                          <a:pos x="0" y="1"/>
                        </a:cxn>
                      </a:cxnLst>
                      <a:pathLst>
                        <a:path w="105" h="88">
                          <a:moveTo>
                            <a:pt x="105" y="88"/>
                          </a:moveTo>
                          <a:lnTo>
                            <a:pt x="0" y="35"/>
                          </a:lnTo>
                          <a:lnTo>
                            <a:pt x="17" y="0"/>
                          </a:lnTo>
                          <a:lnTo>
                            <a:pt x="89" y="33"/>
                          </a:lnTo>
                          <a:lnTo>
                            <a:pt x="105" y="88"/>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40" name="Freeform 556"/>
                    <p:cNvSpPr/>
                    <p:nvPr/>
                  </p:nvSpPr>
                  <p:spPr>
                    <a:xfrm>
                      <a:off x="3056" y="1526"/>
                      <a:ext cx="45" cy="50"/>
                    </a:xfrm>
                    <a:custGeom>
                      <a:avLst/>
                      <a:gdLst/>
                      <a:ahLst/>
                      <a:cxnLst>
                        <a:cxn ang="0">
                          <a:pos x="1" y="0"/>
                        </a:cxn>
                        <a:cxn ang="0">
                          <a:pos x="1" y="1"/>
                        </a:cxn>
                        <a:cxn ang="0">
                          <a:pos x="1" y="1"/>
                        </a:cxn>
                        <a:cxn ang="0">
                          <a:pos x="1" y="1"/>
                        </a:cxn>
                        <a:cxn ang="0">
                          <a:pos x="0" y="1"/>
                        </a:cxn>
                        <a:cxn ang="0">
                          <a:pos x="1" y="1"/>
                        </a:cxn>
                        <a:cxn ang="0">
                          <a:pos x="1" y="0"/>
                        </a:cxn>
                      </a:cxnLst>
                      <a:pathLst>
                        <a:path w="90" h="100">
                          <a:moveTo>
                            <a:pt x="57" y="0"/>
                          </a:moveTo>
                          <a:lnTo>
                            <a:pt x="90" y="38"/>
                          </a:lnTo>
                          <a:lnTo>
                            <a:pt x="79" y="88"/>
                          </a:lnTo>
                          <a:lnTo>
                            <a:pt x="37" y="100"/>
                          </a:lnTo>
                          <a:lnTo>
                            <a:pt x="0" y="64"/>
                          </a:lnTo>
                          <a:lnTo>
                            <a:pt x="10" y="11"/>
                          </a:lnTo>
                          <a:lnTo>
                            <a:pt x="57"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41" name="Freeform 557"/>
                    <p:cNvSpPr/>
                    <p:nvPr/>
                  </p:nvSpPr>
                  <p:spPr>
                    <a:xfrm>
                      <a:off x="3005" y="1579"/>
                      <a:ext cx="52" cy="52"/>
                    </a:xfrm>
                    <a:custGeom>
                      <a:avLst/>
                      <a:gdLst/>
                      <a:ahLst/>
                      <a:cxnLst>
                        <a:cxn ang="0">
                          <a:pos x="1" y="0"/>
                        </a:cxn>
                        <a:cxn ang="0">
                          <a:pos x="1" y="1"/>
                        </a:cxn>
                        <a:cxn ang="0">
                          <a:pos x="1" y="1"/>
                        </a:cxn>
                        <a:cxn ang="0">
                          <a:pos x="1" y="1"/>
                        </a:cxn>
                        <a:cxn ang="0">
                          <a:pos x="0" y="1"/>
                        </a:cxn>
                        <a:cxn ang="0">
                          <a:pos x="1" y="1"/>
                        </a:cxn>
                        <a:cxn ang="0">
                          <a:pos x="1" y="0"/>
                        </a:cxn>
                      </a:cxnLst>
                      <a:pathLst>
                        <a:path w="103" h="102">
                          <a:moveTo>
                            <a:pt x="67" y="0"/>
                          </a:moveTo>
                          <a:lnTo>
                            <a:pt x="103" y="36"/>
                          </a:lnTo>
                          <a:lnTo>
                            <a:pt x="84" y="91"/>
                          </a:lnTo>
                          <a:lnTo>
                            <a:pt x="34" y="102"/>
                          </a:lnTo>
                          <a:lnTo>
                            <a:pt x="0" y="64"/>
                          </a:lnTo>
                          <a:lnTo>
                            <a:pt x="14" y="12"/>
                          </a:lnTo>
                          <a:lnTo>
                            <a:pt x="67"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42" name="Freeform 558"/>
                    <p:cNvSpPr/>
                    <p:nvPr/>
                  </p:nvSpPr>
                  <p:spPr>
                    <a:xfrm>
                      <a:off x="2938" y="1609"/>
                      <a:ext cx="53" cy="58"/>
                    </a:xfrm>
                    <a:custGeom>
                      <a:avLst/>
                      <a:gdLst/>
                      <a:ahLst/>
                      <a:cxnLst>
                        <a:cxn ang="0">
                          <a:pos x="1" y="0"/>
                        </a:cxn>
                        <a:cxn ang="0">
                          <a:pos x="1" y="1"/>
                        </a:cxn>
                        <a:cxn ang="0">
                          <a:pos x="1" y="1"/>
                        </a:cxn>
                        <a:cxn ang="0">
                          <a:pos x="1" y="1"/>
                        </a:cxn>
                        <a:cxn ang="0">
                          <a:pos x="0" y="1"/>
                        </a:cxn>
                        <a:cxn ang="0">
                          <a:pos x="1" y="1"/>
                        </a:cxn>
                        <a:cxn ang="0">
                          <a:pos x="1" y="0"/>
                        </a:cxn>
                      </a:cxnLst>
                      <a:pathLst>
                        <a:path w="105" h="115">
                          <a:moveTo>
                            <a:pt x="64" y="0"/>
                          </a:moveTo>
                          <a:lnTo>
                            <a:pt x="105" y="46"/>
                          </a:lnTo>
                          <a:lnTo>
                            <a:pt x="93" y="99"/>
                          </a:lnTo>
                          <a:lnTo>
                            <a:pt x="38" y="115"/>
                          </a:lnTo>
                          <a:lnTo>
                            <a:pt x="0" y="72"/>
                          </a:lnTo>
                          <a:lnTo>
                            <a:pt x="11" y="14"/>
                          </a:lnTo>
                          <a:lnTo>
                            <a:pt x="64"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43" name="Freeform 559"/>
                    <p:cNvSpPr/>
                    <p:nvPr/>
                  </p:nvSpPr>
                  <p:spPr>
                    <a:xfrm>
                      <a:off x="2875" y="1624"/>
                      <a:ext cx="46" cy="47"/>
                    </a:xfrm>
                    <a:custGeom>
                      <a:avLst/>
                      <a:gdLst/>
                      <a:ahLst/>
                      <a:cxnLst>
                        <a:cxn ang="0">
                          <a:pos x="0" y="0"/>
                        </a:cxn>
                        <a:cxn ang="0">
                          <a:pos x="0" y="1"/>
                        </a:cxn>
                        <a:cxn ang="0">
                          <a:pos x="0" y="1"/>
                        </a:cxn>
                        <a:cxn ang="0">
                          <a:pos x="0" y="1"/>
                        </a:cxn>
                        <a:cxn ang="0">
                          <a:pos x="0" y="1"/>
                        </a:cxn>
                        <a:cxn ang="0">
                          <a:pos x="0" y="1"/>
                        </a:cxn>
                        <a:cxn ang="0">
                          <a:pos x="0" y="0"/>
                        </a:cxn>
                      </a:cxnLst>
                      <a:pathLst>
                        <a:path w="93" h="94">
                          <a:moveTo>
                            <a:pt x="57" y="0"/>
                          </a:moveTo>
                          <a:lnTo>
                            <a:pt x="93" y="38"/>
                          </a:lnTo>
                          <a:lnTo>
                            <a:pt x="81" y="85"/>
                          </a:lnTo>
                          <a:lnTo>
                            <a:pt x="36" y="94"/>
                          </a:lnTo>
                          <a:lnTo>
                            <a:pt x="0" y="61"/>
                          </a:lnTo>
                          <a:lnTo>
                            <a:pt x="14" y="8"/>
                          </a:lnTo>
                          <a:lnTo>
                            <a:pt x="57"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44" name="Freeform 560"/>
                    <p:cNvSpPr/>
                    <p:nvPr/>
                  </p:nvSpPr>
                  <p:spPr>
                    <a:xfrm>
                      <a:off x="2826" y="1604"/>
                      <a:ext cx="36" cy="48"/>
                    </a:xfrm>
                    <a:custGeom>
                      <a:avLst/>
                      <a:gdLst/>
                      <a:ahLst/>
                      <a:cxnLst>
                        <a:cxn ang="0">
                          <a:pos x="1" y="0"/>
                        </a:cxn>
                        <a:cxn ang="0">
                          <a:pos x="1" y="1"/>
                        </a:cxn>
                        <a:cxn ang="0">
                          <a:pos x="1" y="1"/>
                        </a:cxn>
                        <a:cxn ang="0">
                          <a:pos x="1" y="1"/>
                        </a:cxn>
                        <a:cxn ang="0">
                          <a:pos x="0" y="1"/>
                        </a:cxn>
                        <a:cxn ang="0">
                          <a:pos x="1" y="1"/>
                        </a:cxn>
                        <a:cxn ang="0">
                          <a:pos x="1" y="0"/>
                        </a:cxn>
                      </a:cxnLst>
                      <a:pathLst>
                        <a:path w="72" h="95">
                          <a:moveTo>
                            <a:pt x="41" y="0"/>
                          </a:moveTo>
                          <a:lnTo>
                            <a:pt x="72" y="38"/>
                          </a:lnTo>
                          <a:lnTo>
                            <a:pt x="63" y="83"/>
                          </a:lnTo>
                          <a:lnTo>
                            <a:pt x="30" y="95"/>
                          </a:lnTo>
                          <a:lnTo>
                            <a:pt x="0" y="58"/>
                          </a:lnTo>
                          <a:lnTo>
                            <a:pt x="6" y="11"/>
                          </a:lnTo>
                          <a:lnTo>
                            <a:pt x="41"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45" name="Freeform 561"/>
                    <p:cNvSpPr/>
                    <p:nvPr/>
                  </p:nvSpPr>
                  <p:spPr>
                    <a:xfrm>
                      <a:off x="2910" y="1427"/>
                      <a:ext cx="44" cy="63"/>
                    </a:xfrm>
                    <a:custGeom>
                      <a:avLst/>
                      <a:gdLst/>
                      <a:ahLst/>
                      <a:cxnLst>
                        <a:cxn ang="0">
                          <a:pos x="1" y="0"/>
                        </a:cxn>
                        <a:cxn ang="0">
                          <a:pos x="0" y="1"/>
                        </a:cxn>
                        <a:cxn ang="0">
                          <a:pos x="1" y="1"/>
                        </a:cxn>
                      </a:cxnLst>
                      <a:pathLst>
                        <a:path w="88" h="125">
                          <a:moveTo>
                            <a:pt x="88" y="0"/>
                          </a:moveTo>
                          <a:lnTo>
                            <a:pt x="0" y="19"/>
                          </a:lnTo>
                          <a:lnTo>
                            <a:pt x="33" y="125"/>
                          </a:lnTo>
                        </a:path>
                      </a:pathLst>
                    </a:custGeom>
                    <a:no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46" name="Line 562"/>
                    <p:cNvSpPr/>
                    <p:nvPr/>
                  </p:nvSpPr>
                  <p:spPr>
                    <a:xfrm flipV="1">
                      <a:off x="2842" y="1425"/>
                      <a:ext cx="44" cy="11"/>
                    </a:xfrm>
                    <a:prstGeom prst="line">
                      <a:avLst/>
                    </a:prstGeom>
                    <a:ln w="7938" cap="flat" cmpd="sng">
                      <a:solidFill>
                        <a:srgbClr val="000000"/>
                      </a:solidFill>
                      <a:prstDash val="solid"/>
                      <a:headEnd type="none" w="med" len="med"/>
                      <a:tailEnd type="none" w="med" len="med"/>
                    </a:ln>
                  </p:spPr>
                </p:sp>
                <p:sp>
                  <p:nvSpPr>
                    <p:cNvPr id="19647" name="Line 563"/>
                    <p:cNvSpPr/>
                    <p:nvPr/>
                  </p:nvSpPr>
                  <p:spPr>
                    <a:xfrm flipV="1">
                      <a:off x="2917" y="1407"/>
                      <a:ext cx="41" cy="11"/>
                    </a:xfrm>
                    <a:prstGeom prst="line">
                      <a:avLst/>
                    </a:prstGeom>
                    <a:ln w="7938" cap="flat" cmpd="sng">
                      <a:solidFill>
                        <a:srgbClr val="000000"/>
                      </a:solidFill>
                      <a:prstDash val="solid"/>
                      <a:headEnd type="none" w="med" len="med"/>
                      <a:tailEnd type="none" w="med" len="med"/>
                    </a:ln>
                  </p:spPr>
                </p:sp>
                <p:sp>
                  <p:nvSpPr>
                    <p:cNvPr id="19648" name="Line 564"/>
                    <p:cNvSpPr/>
                    <p:nvPr/>
                  </p:nvSpPr>
                  <p:spPr>
                    <a:xfrm flipV="1">
                      <a:off x="2848" y="1446"/>
                      <a:ext cx="31" cy="7"/>
                    </a:xfrm>
                    <a:prstGeom prst="line">
                      <a:avLst/>
                    </a:prstGeom>
                    <a:ln w="7938" cap="flat" cmpd="sng">
                      <a:solidFill>
                        <a:srgbClr val="000000"/>
                      </a:solidFill>
                      <a:prstDash val="solid"/>
                      <a:headEnd type="none" w="med" len="med"/>
                      <a:tailEnd type="none" w="med" len="med"/>
                    </a:ln>
                  </p:spPr>
                </p:sp>
                <p:sp>
                  <p:nvSpPr>
                    <p:cNvPr id="19649" name="Freeform 565"/>
                    <p:cNvSpPr/>
                    <p:nvPr/>
                  </p:nvSpPr>
                  <p:spPr>
                    <a:xfrm>
                      <a:off x="2910" y="1488"/>
                      <a:ext cx="29" cy="7"/>
                    </a:xfrm>
                    <a:custGeom>
                      <a:avLst/>
                      <a:gdLst/>
                      <a:ahLst/>
                      <a:cxnLst>
                        <a:cxn ang="0">
                          <a:pos x="0" y="0"/>
                        </a:cxn>
                        <a:cxn ang="0">
                          <a:pos x="0" y="0"/>
                        </a:cxn>
                        <a:cxn ang="0">
                          <a:pos x="0" y="0"/>
                        </a:cxn>
                      </a:cxnLst>
                      <a:pathLst>
                        <a:path w="59" h="15">
                          <a:moveTo>
                            <a:pt x="0" y="15"/>
                          </a:moveTo>
                          <a:lnTo>
                            <a:pt x="59" y="0"/>
                          </a:lnTo>
                        </a:path>
                      </a:pathLst>
                    </a:custGeom>
                    <a:no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50" name="Line 566"/>
                    <p:cNvSpPr/>
                    <p:nvPr/>
                  </p:nvSpPr>
                  <p:spPr>
                    <a:xfrm>
                      <a:off x="2932" y="1519"/>
                      <a:ext cx="6" cy="16"/>
                    </a:xfrm>
                    <a:prstGeom prst="line">
                      <a:avLst/>
                    </a:prstGeom>
                    <a:ln w="7938" cap="flat" cmpd="sng">
                      <a:solidFill>
                        <a:srgbClr val="000000"/>
                      </a:solidFill>
                      <a:prstDash val="solid"/>
                      <a:headEnd type="none" w="med" len="med"/>
                      <a:tailEnd type="none" w="med" len="med"/>
                    </a:ln>
                  </p:spPr>
                </p:sp>
                <p:sp>
                  <p:nvSpPr>
                    <p:cNvPr id="19651" name="Freeform 567"/>
                    <p:cNvSpPr/>
                    <p:nvPr/>
                  </p:nvSpPr>
                  <p:spPr>
                    <a:xfrm>
                      <a:off x="2732" y="1832"/>
                      <a:ext cx="97" cy="67"/>
                    </a:xfrm>
                    <a:custGeom>
                      <a:avLst/>
                      <a:gdLst/>
                      <a:ahLst/>
                      <a:cxnLst>
                        <a:cxn ang="0">
                          <a:pos x="0" y="1"/>
                        </a:cxn>
                        <a:cxn ang="0">
                          <a:pos x="0" y="0"/>
                        </a:cxn>
                        <a:cxn ang="0">
                          <a:pos x="0" y="1"/>
                        </a:cxn>
                        <a:cxn ang="0">
                          <a:pos x="0" y="1"/>
                        </a:cxn>
                      </a:cxnLst>
                      <a:pathLst>
                        <a:path w="195" h="134">
                          <a:moveTo>
                            <a:pt x="195" y="83"/>
                          </a:moveTo>
                          <a:lnTo>
                            <a:pt x="77" y="0"/>
                          </a:lnTo>
                          <a:lnTo>
                            <a:pt x="0" y="134"/>
                          </a:lnTo>
                          <a:lnTo>
                            <a:pt x="195" y="83"/>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52" name="Freeform 568"/>
                    <p:cNvSpPr/>
                    <p:nvPr/>
                  </p:nvSpPr>
                  <p:spPr>
                    <a:xfrm>
                      <a:off x="2992" y="1286"/>
                      <a:ext cx="140" cy="165"/>
                    </a:xfrm>
                    <a:custGeom>
                      <a:avLst/>
                      <a:gdLst/>
                      <a:ahLst/>
                      <a:cxnLst>
                        <a:cxn ang="0">
                          <a:pos x="0" y="0"/>
                        </a:cxn>
                        <a:cxn ang="0">
                          <a:pos x="1" y="0"/>
                        </a:cxn>
                        <a:cxn ang="0">
                          <a:pos x="1" y="0"/>
                        </a:cxn>
                        <a:cxn ang="0">
                          <a:pos x="1" y="0"/>
                        </a:cxn>
                        <a:cxn ang="0">
                          <a:pos x="1" y="0"/>
                        </a:cxn>
                        <a:cxn ang="0">
                          <a:pos x="1" y="0"/>
                        </a:cxn>
                        <a:cxn ang="0">
                          <a:pos x="1" y="0"/>
                        </a:cxn>
                        <a:cxn ang="0">
                          <a:pos x="1" y="0"/>
                        </a:cxn>
                        <a:cxn ang="0">
                          <a:pos x="0" y="0"/>
                        </a:cxn>
                      </a:cxnLst>
                      <a:pathLst>
                        <a:path w="280" h="331">
                          <a:moveTo>
                            <a:pt x="0" y="15"/>
                          </a:moveTo>
                          <a:lnTo>
                            <a:pt x="29" y="145"/>
                          </a:lnTo>
                          <a:lnTo>
                            <a:pt x="129" y="248"/>
                          </a:lnTo>
                          <a:lnTo>
                            <a:pt x="260" y="331"/>
                          </a:lnTo>
                          <a:lnTo>
                            <a:pt x="280" y="303"/>
                          </a:lnTo>
                          <a:lnTo>
                            <a:pt x="161" y="226"/>
                          </a:lnTo>
                          <a:lnTo>
                            <a:pt x="79" y="133"/>
                          </a:lnTo>
                          <a:lnTo>
                            <a:pt x="50" y="0"/>
                          </a:lnTo>
                          <a:lnTo>
                            <a:pt x="0" y="15"/>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53" name="Line 569"/>
                    <p:cNvSpPr/>
                    <p:nvPr/>
                  </p:nvSpPr>
                  <p:spPr>
                    <a:xfrm flipV="1">
                      <a:off x="2913" y="1511"/>
                      <a:ext cx="40" cy="10"/>
                    </a:xfrm>
                    <a:prstGeom prst="line">
                      <a:avLst/>
                    </a:prstGeom>
                    <a:ln w="7938" cap="flat" cmpd="sng">
                      <a:solidFill>
                        <a:srgbClr val="000000"/>
                      </a:solidFill>
                      <a:prstDash val="solid"/>
                      <a:headEnd type="none" w="med" len="med"/>
                      <a:tailEnd type="none" w="med" len="med"/>
                    </a:ln>
                  </p:spPr>
                </p:sp>
              </p:grpSp>
              <p:grpSp>
                <p:nvGrpSpPr>
                  <p:cNvPr id="19575" name="Group 570"/>
                  <p:cNvGrpSpPr/>
                  <p:nvPr/>
                </p:nvGrpSpPr>
                <p:grpSpPr>
                  <a:xfrm>
                    <a:off x="2638" y="1753"/>
                    <a:ext cx="664" cy="664"/>
                    <a:chOff x="2638" y="1753"/>
                    <a:chExt cx="664" cy="664"/>
                  </a:xfrm>
                </p:grpSpPr>
                <p:sp>
                  <p:nvSpPr>
                    <p:cNvPr id="19576" name="Freeform 571"/>
                    <p:cNvSpPr/>
                    <p:nvPr/>
                  </p:nvSpPr>
                  <p:spPr>
                    <a:xfrm>
                      <a:off x="2759" y="2206"/>
                      <a:ext cx="183" cy="211"/>
                    </a:xfrm>
                    <a:custGeom>
                      <a:avLst/>
                      <a:gdLst/>
                      <a:ahLst/>
                      <a:cxnLst>
                        <a:cxn ang="0">
                          <a:pos x="1" y="1"/>
                        </a:cxn>
                        <a:cxn ang="0">
                          <a:pos x="1" y="1"/>
                        </a:cxn>
                        <a:cxn ang="0">
                          <a:pos x="1" y="1"/>
                        </a:cxn>
                        <a:cxn ang="0">
                          <a:pos x="1" y="1"/>
                        </a:cxn>
                        <a:cxn ang="0">
                          <a:pos x="1" y="0"/>
                        </a:cxn>
                        <a:cxn ang="0">
                          <a:pos x="0" y="1"/>
                        </a:cxn>
                        <a:cxn ang="0">
                          <a:pos x="1" y="1"/>
                        </a:cxn>
                        <a:cxn ang="0">
                          <a:pos x="1" y="1"/>
                        </a:cxn>
                        <a:cxn ang="0">
                          <a:pos x="1" y="1"/>
                        </a:cxn>
                      </a:cxnLst>
                      <a:pathLst>
                        <a:path w="366" h="421">
                          <a:moveTo>
                            <a:pt x="95" y="421"/>
                          </a:moveTo>
                          <a:lnTo>
                            <a:pt x="366" y="351"/>
                          </a:lnTo>
                          <a:lnTo>
                            <a:pt x="332" y="209"/>
                          </a:lnTo>
                          <a:lnTo>
                            <a:pt x="196" y="83"/>
                          </a:lnTo>
                          <a:lnTo>
                            <a:pt x="62" y="0"/>
                          </a:lnTo>
                          <a:lnTo>
                            <a:pt x="0" y="96"/>
                          </a:lnTo>
                          <a:lnTo>
                            <a:pt x="83" y="162"/>
                          </a:lnTo>
                          <a:lnTo>
                            <a:pt x="120" y="298"/>
                          </a:lnTo>
                          <a:lnTo>
                            <a:pt x="95" y="421"/>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77" name="Freeform 572"/>
                    <p:cNvSpPr/>
                    <p:nvPr/>
                  </p:nvSpPr>
                  <p:spPr>
                    <a:xfrm>
                      <a:off x="2690" y="2108"/>
                      <a:ext cx="294" cy="275"/>
                    </a:xfrm>
                    <a:custGeom>
                      <a:avLst/>
                      <a:gdLst/>
                      <a:ahLst/>
                      <a:cxnLst>
                        <a:cxn ang="0">
                          <a:pos x="0" y="1"/>
                        </a:cxn>
                        <a:cxn ang="0">
                          <a:pos x="0" y="1"/>
                        </a:cxn>
                        <a:cxn ang="0">
                          <a:pos x="0" y="1"/>
                        </a:cxn>
                        <a:cxn ang="0">
                          <a:pos x="0" y="1"/>
                        </a:cxn>
                        <a:cxn ang="0">
                          <a:pos x="0" y="0"/>
                        </a:cxn>
                        <a:cxn ang="0">
                          <a:pos x="0" y="1"/>
                        </a:cxn>
                        <a:cxn ang="0">
                          <a:pos x="0" y="1"/>
                        </a:cxn>
                        <a:cxn ang="0">
                          <a:pos x="0" y="1"/>
                        </a:cxn>
                        <a:cxn ang="0">
                          <a:pos x="0" y="1"/>
                        </a:cxn>
                      </a:cxnLst>
                      <a:pathLst>
                        <a:path w="589" h="550">
                          <a:moveTo>
                            <a:pt x="505" y="550"/>
                          </a:moveTo>
                          <a:lnTo>
                            <a:pt x="589" y="528"/>
                          </a:lnTo>
                          <a:lnTo>
                            <a:pt x="552" y="395"/>
                          </a:lnTo>
                          <a:lnTo>
                            <a:pt x="369" y="219"/>
                          </a:lnTo>
                          <a:lnTo>
                            <a:pt x="0" y="0"/>
                          </a:lnTo>
                          <a:lnTo>
                            <a:pt x="28" y="93"/>
                          </a:lnTo>
                          <a:lnTo>
                            <a:pt x="333" y="278"/>
                          </a:lnTo>
                          <a:lnTo>
                            <a:pt x="469" y="400"/>
                          </a:lnTo>
                          <a:lnTo>
                            <a:pt x="505" y="55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78" name="Freeform 573"/>
                    <p:cNvSpPr/>
                    <p:nvPr/>
                  </p:nvSpPr>
                  <p:spPr>
                    <a:xfrm>
                      <a:off x="3082" y="2013"/>
                      <a:ext cx="68" cy="327"/>
                    </a:xfrm>
                    <a:custGeom>
                      <a:avLst/>
                      <a:gdLst/>
                      <a:ahLst/>
                      <a:cxnLst>
                        <a:cxn ang="0">
                          <a:pos x="1" y="1"/>
                        </a:cxn>
                        <a:cxn ang="0">
                          <a:pos x="0" y="1"/>
                        </a:cxn>
                        <a:cxn ang="0">
                          <a:pos x="1" y="1"/>
                        </a:cxn>
                        <a:cxn ang="0">
                          <a:pos x="1" y="1"/>
                        </a:cxn>
                        <a:cxn ang="0">
                          <a:pos x="1" y="1"/>
                        </a:cxn>
                        <a:cxn ang="0">
                          <a:pos x="1" y="0"/>
                        </a:cxn>
                        <a:cxn ang="0">
                          <a:pos x="1" y="1"/>
                        </a:cxn>
                        <a:cxn ang="0">
                          <a:pos x="1" y="1"/>
                        </a:cxn>
                        <a:cxn ang="0">
                          <a:pos x="1" y="1"/>
                        </a:cxn>
                        <a:cxn ang="0">
                          <a:pos x="1" y="1"/>
                        </a:cxn>
                        <a:cxn ang="0">
                          <a:pos x="1" y="1"/>
                        </a:cxn>
                      </a:cxnLst>
                      <a:pathLst>
                        <a:path w="135" h="654">
                          <a:moveTo>
                            <a:pt x="22" y="654"/>
                          </a:moveTo>
                          <a:lnTo>
                            <a:pt x="0" y="563"/>
                          </a:lnTo>
                          <a:lnTo>
                            <a:pt x="84" y="365"/>
                          </a:lnTo>
                          <a:lnTo>
                            <a:pt x="88" y="242"/>
                          </a:lnTo>
                          <a:lnTo>
                            <a:pt x="44" y="57"/>
                          </a:lnTo>
                          <a:lnTo>
                            <a:pt x="78" y="0"/>
                          </a:lnTo>
                          <a:lnTo>
                            <a:pt x="135" y="231"/>
                          </a:lnTo>
                          <a:lnTo>
                            <a:pt x="130" y="371"/>
                          </a:lnTo>
                          <a:lnTo>
                            <a:pt x="66" y="558"/>
                          </a:lnTo>
                          <a:lnTo>
                            <a:pt x="84" y="634"/>
                          </a:lnTo>
                          <a:lnTo>
                            <a:pt x="22" y="65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79" name="Freeform 574"/>
                    <p:cNvSpPr/>
                    <p:nvPr/>
                  </p:nvSpPr>
                  <p:spPr>
                    <a:xfrm>
                      <a:off x="2908" y="2121"/>
                      <a:ext cx="182" cy="245"/>
                    </a:xfrm>
                    <a:custGeom>
                      <a:avLst/>
                      <a:gdLst/>
                      <a:ahLst/>
                      <a:cxnLst>
                        <a:cxn ang="0">
                          <a:pos x="0" y="1"/>
                        </a:cxn>
                        <a:cxn ang="0">
                          <a:pos x="0" y="1"/>
                        </a:cxn>
                        <a:cxn ang="0">
                          <a:pos x="0" y="1"/>
                        </a:cxn>
                        <a:cxn ang="0">
                          <a:pos x="0" y="0"/>
                        </a:cxn>
                        <a:cxn ang="0">
                          <a:pos x="0" y="1"/>
                        </a:cxn>
                        <a:cxn ang="0">
                          <a:pos x="0" y="1"/>
                        </a:cxn>
                        <a:cxn ang="0">
                          <a:pos x="0" y="1"/>
                        </a:cxn>
                        <a:cxn ang="0">
                          <a:pos x="0" y="1"/>
                        </a:cxn>
                        <a:cxn ang="0">
                          <a:pos x="0" y="1"/>
                        </a:cxn>
                        <a:cxn ang="0">
                          <a:pos x="0" y="1"/>
                        </a:cxn>
                      </a:cxnLst>
                      <a:pathLst>
                        <a:path w="365" h="490">
                          <a:moveTo>
                            <a:pt x="365" y="430"/>
                          </a:moveTo>
                          <a:lnTo>
                            <a:pt x="273" y="81"/>
                          </a:lnTo>
                          <a:lnTo>
                            <a:pt x="207" y="24"/>
                          </a:lnTo>
                          <a:lnTo>
                            <a:pt x="176" y="0"/>
                          </a:lnTo>
                          <a:lnTo>
                            <a:pt x="66" y="31"/>
                          </a:lnTo>
                          <a:lnTo>
                            <a:pt x="0" y="145"/>
                          </a:lnTo>
                          <a:lnTo>
                            <a:pt x="31" y="277"/>
                          </a:lnTo>
                          <a:lnTo>
                            <a:pt x="126" y="366"/>
                          </a:lnTo>
                          <a:lnTo>
                            <a:pt x="157" y="490"/>
                          </a:lnTo>
                          <a:lnTo>
                            <a:pt x="365" y="43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80" name="Freeform 575"/>
                    <p:cNvSpPr/>
                    <p:nvPr/>
                  </p:nvSpPr>
                  <p:spPr>
                    <a:xfrm>
                      <a:off x="3029" y="2265"/>
                      <a:ext cx="62" cy="91"/>
                    </a:xfrm>
                    <a:custGeom>
                      <a:avLst/>
                      <a:gdLst/>
                      <a:ahLst/>
                      <a:cxnLst>
                        <a:cxn ang="0">
                          <a:pos x="0" y="1"/>
                        </a:cxn>
                        <a:cxn ang="0">
                          <a:pos x="0" y="0"/>
                        </a:cxn>
                        <a:cxn ang="0">
                          <a:pos x="0" y="1"/>
                        </a:cxn>
                        <a:cxn ang="0">
                          <a:pos x="0" y="1"/>
                        </a:cxn>
                        <a:cxn ang="0">
                          <a:pos x="0" y="1"/>
                        </a:cxn>
                      </a:cxnLst>
                      <a:pathLst>
                        <a:path w="126" h="182">
                          <a:moveTo>
                            <a:pt x="126" y="154"/>
                          </a:moveTo>
                          <a:lnTo>
                            <a:pt x="86" y="0"/>
                          </a:lnTo>
                          <a:lnTo>
                            <a:pt x="0" y="99"/>
                          </a:lnTo>
                          <a:lnTo>
                            <a:pt x="22" y="182"/>
                          </a:lnTo>
                          <a:lnTo>
                            <a:pt x="126" y="154"/>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81" name="Freeform 576"/>
                    <p:cNvSpPr/>
                    <p:nvPr/>
                  </p:nvSpPr>
                  <p:spPr>
                    <a:xfrm>
                      <a:off x="2941" y="2281"/>
                      <a:ext cx="92" cy="89"/>
                    </a:xfrm>
                    <a:custGeom>
                      <a:avLst/>
                      <a:gdLst/>
                      <a:ahLst/>
                      <a:cxnLst>
                        <a:cxn ang="0">
                          <a:pos x="0" y="0"/>
                        </a:cxn>
                        <a:cxn ang="0">
                          <a:pos x="0" y="1"/>
                        </a:cxn>
                        <a:cxn ang="0">
                          <a:pos x="0" y="1"/>
                        </a:cxn>
                        <a:cxn ang="0">
                          <a:pos x="0" y="1"/>
                        </a:cxn>
                        <a:cxn ang="0">
                          <a:pos x="0" y="1"/>
                        </a:cxn>
                        <a:cxn ang="0">
                          <a:pos x="0" y="0"/>
                        </a:cxn>
                      </a:cxnLst>
                      <a:pathLst>
                        <a:path w="185" h="177">
                          <a:moveTo>
                            <a:pt x="0" y="0"/>
                          </a:moveTo>
                          <a:lnTo>
                            <a:pt x="163" y="65"/>
                          </a:lnTo>
                          <a:lnTo>
                            <a:pt x="185" y="150"/>
                          </a:lnTo>
                          <a:lnTo>
                            <a:pt x="90" y="177"/>
                          </a:lnTo>
                          <a:lnTo>
                            <a:pt x="57" y="56"/>
                          </a:lnTo>
                          <a:lnTo>
                            <a:pt x="0"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82" name="Freeform 577"/>
                    <p:cNvSpPr/>
                    <p:nvPr/>
                  </p:nvSpPr>
                  <p:spPr>
                    <a:xfrm>
                      <a:off x="2870" y="2082"/>
                      <a:ext cx="195" cy="112"/>
                    </a:xfrm>
                    <a:custGeom>
                      <a:avLst/>
                      <a:gdLst/>
                      <a:ahLst/>
                      <a:cxnLst>
                        <a:cxn ang="0">
                          <a:pos x="1" y="1"/>
                        </a:cxn>
                        <a:cxn ang="0">
                          <a:pos x="1" y="1"/>
                        </a:cxn>
                        <a:cxn ang="0">
                          <a:pos x="1" y="1"/>
                        </a:cxn>
                        <a:cxn ang="0">
                          <a:pos x="1" y="1"/>
                        </a:cxn>
                        <a:cxn ang="0">
                          <a:pos x="1" y="1"/>
                        </a:cxn>
                        <a:cxn ang="0">
                          <a:pos x="1" y="1"/>
                        </a:cxn>
                        <a:cxn ang="0">
                          <a:pos x="1" y="0"/>
                        </a:cxn>
                        <a:cxn ang="0">
                          <a:pos x="1" y="1"/>
                        </a:cxn>
                        <a:cxn ang="0">
                          <a:pos x="1" y="1"/>
                        </a:cxn>
                        <a:cxn ang="0">
                          <a:pos x="0" y="1"/>
                        </a:cxn>
                        <a:cxn ang="0">
                          <a:pos x="1" y="1"/>
                        </a:cxn>
                      </a:cxnLst>
                      <a:pathLst>
                        <a:path w="388" h="223">
                          <a:moveTo>
                            <a:pt x="71" y="223"/>
                          </a:moveTo>
                          <a:lnTo>
                            <a:pt x="141" y="107"/>
                          </a:lnTo>
                          <a:lnTo>
                            <a:pt x="249" y="78"/>
                          </a:lnTo>
                          <a:lnTo>
                            <a:pt x="356" y="157"/>
                          </a:lnTo>
                          <a:lnTo>
                            <a:pt x="388" y="93"/>
                          </a:lnTo>
                          <a:lnTo>
                            <a:pt x="310" y="24"/>
                          </a:lnTo>
                          <a:lnTo>
                            <a:pt x="254" y="0"/>
                          </a:lnTo>
                          <a:lnTo>
                            <a:pt x="118" y="38"/>
                          </a:lnTo>
                          <a:lnTo>
                            <a:pt x="50" y="76"/>
                          </a:lnTo>
                          <a:lnTo>
                            <a:pt x="0" y="165"/>
                          </a:lnTo>
                          <a:lnTo>
                            <a:pt x="71" y="22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83" name="Freeform 578"/>
                    <p:cNvSpPr/>
                    <p:nvPr/>
                  </p:nvSpPr>
                  <p:spPr>
                    <a:xfrm>
                      <a:off x="2869" y="2081"/>
                      <a:ext cx="197" cy="116"/>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 ang="0">
                          <a:pos x="0" y="1"/>
                        </a:cxn>
                        <a:cxn ang="0">
                          <a:pos x="1" y="1"/>
                        </a:cxn>
                        <a:cxn ang="0">
                          <a:pos x="1" y="1"/>
                        </a:cxn>
                        <a:cxn ang="0">
                          <a:pos x="1" y="0"/>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pathLst>
                        <a:path w="394" h="232">
                          <a:moveTo>
                            <a:pt x="79" y="221"/>
                          </a:moveTo>
                          <a:lnTo>
                            <a:pt x="69" y="224"/>
                          </a:lnTo>
                          <a:lnTo>
                            <a:pt x="140" y="108"/>
                          </a:lnTo>
                          <a:lnTo>
                            <a:pt x="142" y="108"/>
                          </a:lnTo>
                          <a:lnTo>
                            <a:pt x="250" y="79"/>
                          </a:lnTo>
                          <a:lnTo>
                            <a:pt x="252" y="79"/>
                          </a:lnTo>
                          <a:lnTo>
                            <a:pt x="252" y="77"/>
                          </a:lnTo>
                          <a:lnTo>
                            <a:pt x="254" y="81"/>
                          </a:lnTo>
                          <a:lnTo>
                            <a:pt x="361" y="160"/>
                          </a:lnTo>
                          <a:lnTo>
                            <a:pt x="356" y="160"/>
                          </a:lnTo>
                          <a:lnTo>
                            <a:pt x="384" y="97"/>
                          </a:lnTo>
                          <a:lnTo>
                            <a:pt x="386" y="99"/>
                          </a:lnTo>
                          <a:lnTo>
                            <a:pt x="311" y="31"/>
                          </a:lnTo>
                          <a:lnTo>
                            <a:pt x="311" y="33"/>
                          </a:lnTo>
                          <a:lnTo>
                            <a:pt x="254" y="9"/>
                          </a:lnTo>
                          <a:lnTo>
                            <a:pt x="257" y="9"/>
                          </a:lnTo>
                          <a:lnTo>
                            <a:pt x="121" y="43"/>
                          </a:lnTo>
                          <a:lnTo>
                            <a:pt x="55" y="83"/>
                          </a:lnTo>
                          <a:lnTo>
                            <a:pt x="61" y="81"/>
                          </a:lnTo>
                          <a:lnTo>
                            <a:pt x="9" y="173"/>
                          </a:lnTo>
                          <a:lnTo>
                            <a:pt x="6" y="165"/>
                          </a:lnTo>
                          <a:lnTo>
                            <a:pt x="79" y="221"/>
                          </a:lnTo>
                          <a:lnTo>
                            <a:pt x="71" y="230"/>
                          </a:lnTo>
                          <a:lnTo>
                            <a:pt x="0" y="173"/>
                          </a:lnTo>
                          <a:lnTo>
                            <a:pt x="0" y="163"/>
                          </a:lnTo>
                          <a:lnTo>
                            <a:pt x="50" y="75"/>
                          </a:lnTo>
                          <a:lnTo>
                            <a:pt x="119" y="33"/>
                          </a:lnTo>
                          <a:lnTo>
                            <a:pt x="254" y="0"/>
                          </a:lnTo>
                          <a:lnTo>
                            <a:pt x="257" y="0"/>
                          </a:lnTo>
                          <a:lnTo>
                            <a:pt x="313" y="25"/>
                          </a:lnTo>
                          <a:lnTo>
                            <a:pt x="318" y="25"/>
                          </a:lnTo>
                          <a:lnTo>
                            <a:pt x="394" y="93"/>
                          </a:lnTo>
                          <a:lnTo>
                            <a:pt x="394" y="97"/>
                          </a:lnTo>
                          <a:lnTo>
                            <a:pt x="363" y="163"/>
                          </a:lnTo>
                          <a:lnTo>
                            <a:pt x="358" y="168"/>
                          </a:lnTo>
                          <a:lnTo>
                            <a:pt x="358" y="165"/>
                          </a:lnTo>
                          <a:lnTo>
                            <a:pt x="250" y="86"/>
                          </a:lnTo>
                          <a:lnTo>
                            <a:pt x="252" y="86"/>
                          </a:lnTo>
                          <a:lnTo>
                            <a:pt x="144" y="115"/>
                          </a:lnTo>
                          <a:lnTo>
                            <a:pt x="149" y="115"/>
                          </a:lnTo>
                          <a:lnTo>
                            <a:pt x="79" y="230"/>
                          </a:lnTo>
                          <a:lnTo>
                            <a:pt x="76" y="230"/>
                          </a:lnTo>
                          <a:lnTo>
                            <a:pt x="79" y="230"/>
                          </a:lnTo>
                          <a:lnTo>
                            <a:pt x="76" y="230"/>
                          </a:lnTo>
                          <a:lnTo>
                            <a:pt x="74" y="232"/>
                          </a:lnTo>
                          <a:lnTo>
                            <a:pt x="71" y="230"/>
                          </a:lnTo>
                          <a:lnTo>
                            <a:pt x="79" y="221"/>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84" name="Freeform 579"/>
                    <p:cNvSpPr/>
                    <p:nvPr/>
                  </p:nvSpPr>
                  <p:spPr>
                    <a:xfrm>
                      <a:off x="2803" y="2159"/>
                      <a:ext cx="117" cy="101"/>
                    </a:xfrm>
                    <a:custGeom>
                      <a:avLst/>
                      <a:gdLst/>
                      <a:ahLst/>
                      <a:cxnLst>
                        <a:cxn ang="0">
                          <a:pos x="1" y="1"/>
                        </a:cxn>
                        <a:cxn ang="0">
                          <a:pos x="1" y="1"/>
                        </a:cxn>
                        <a:cxn ang="0">
                          <a:pos x="1" y="0"/>
                        </a:cxn>
                        <a:cxn ang="0">
                          <a:pos x="0" y="1"/>
                        </a:cxn>
                        <a:cxn ang="0">
                          <a:pos x="1" y="1"/>
                        </a:cxn>
                        <a:cxn ang="0">
                          <a:pos x="1" y="1"/>
                        </a:cxn>
                      </a:cxnLst>
                      <a:pathLst>
                        <a:path w="234" h="200">
                          <a:moveTo>
                            <a:pt x="234" y="200"/>
                          </a:moveTo>
                          <a:lnTo>
                            <a:pt x="204" y="66"/>
                          </a:lnTo>
                          <a:lnTo>
                            <a:pt x="119" y="0"/>
                          </a:lnTo>
                          <a:lnTo>
                            <a:pt x="0" y="27"/>
                          </a:lnTo>
                          <a:lnTo>
                            <a:pt x="141" y="114"/>
                          </a:lnTo>
                          <a:lnTo>
                            <a:pt x="234" y="20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85" name="Freeform 580"/>
                    <p:cNvSpPr/>
                    <p:nvPr/>
                  </p:nvSpPr>
                  <p:spPr>
                    <a:xfrm>
                      <a:off x="2763" y="1988"/>
                      <a:ext cx="340" cy="184"/>
                    </a:xfrm>
                    <a:custGeom>
                      <a:avLst/>
                      <a:gdLst/>
                      <a:ahLst/>
                      <a:cxnLst>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0" y="1"/>
                        </a:cxn>
                        <a:cxn ang="0">
                          <a:pos x="1" y="1"/>
                        </a:cxn>
                      </a:cxnLst>
                      <a:pathLst>
                        <a:path w="680" h="368">
                          <a:moveTo>
                            <a:pt x="83" y="368"/>
                          </a:moveTo>
                          <a:lnTo>
                            <a:pt x="193" y="339"/>
                          </a:lnTo>
                          <a:lnTo>
                            <a:pt x="236" y="244"/>
                          </a:lnTo>
                          <a:lnTo>
                            <a:pt x="304" y="204"/>
                          </a:lnTo>
                          <a:lnTo>
                            <a:pt x="480" y="155"/>
                          </a:lnTo>
                          <a:lnTo>
                            <a:pt x="612" y="212"/>
                          </a:lnTo>
                          <a:lnTo>
                            <a:pt x="680" y="103"/>
                          </a:lnTo>
                          <a:lnTo>
                            <a:pt x="540" y="23"/>
                          </a:lnTo>
                          <a:lnTo>
                            <a:pt x="433" y="0"/>
                          </a:lnTo>
                          <a:lnTo>
                            <a:pt x="256" y="50"/>
                          </a:lnTo>
                          <a:lnTo>
                            <a:pt x="124" y="155"/>
                          </a:lnTo>
                          <a:lnTo>
                            <a:pt x="0" y="322"/>
                          </a:lnTo>
                          <a:lnTo>
                            <a:pt x="83" y="368"/>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86" name="Freeform 581"/>
                    <p:cNvSpPr/>
                    <p:nvPr/>
                  </p:nvSpPr>
                  <p:spPr>
                    <a:xfrm>
                      <a:off x="2653" y="1808"/>
                      <a:ext cx="545" cy="329"/>
                    </a:xfrm>
                    <a:custGeom>
                      <a:avLst/>
                      <a:gdLst/>
                      <a:ahLst/>
                      <a:cxnLst>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Lst>
                      <a:pathLst>
                        <a:path w="1089" h="660">
                          <a:moveTo>
                            <a:pt x="0" y="338"/>
                          </a:moveTo>
                          <a:lnTo>
                            <a:pt x="252" y="465"/>
                          </a:lnTo>
                          <a:lnTo>
                            <a:pt x="402" y="316"/>
                          </a:lnTo>
                          <a:lnTo>
                            <a:pt x="351" y="131"/>
                          </a:lnTo>
                          <a:lnTo>
                            <a:pt x="409" y="115"/>
                          </a:lnTo>
                          <a:lnTo>
                            <a:pt x="459" y="300"/>
                          </a:lnTo>
                          <a:lnTo>
                            <a:pt x="649" y="252"/>
                          </a:lnTo>
                          <a:lnTo>
                            <a:pt x="865" y="330"/>
                          </a:lnTo>
                          <a:lnTo>
                            <a:pt x="837" y="217"/>
                          </a:lnTo>
                          <a:lnTo>
                            <a:pt x="878" y="104"/>
                          </a:lnTo>
                          <a:lnTo>
                            <a:pt x="795" y="11"/>
                          </a:lnTo>
                          <a:lnTo>
                            <a:pt x="827" y="0"/>
                          </a:lnTo>
                          <a:lnTo>
                            <a:pt x="1089" y="177"/>
                          </a:lnTo>
                          <a:lnTo>
                            <a:pt x="1064" y="224"/>
                          </a:lnTo>
                          <a:lnTo>
                            <a:pt x="920" y="146"/>
                          </a:lnTo>
                          <a:lnTo>
                            <a:pt x="876" y="219"/>
                          </a:lnTo>
                          <a:lnTo>
                            <a:pt x="918" y="346"/>
                          </a:lnTo>
                          <a:lnTo>
                            <a:pt x="971" y="379"/>
                          </a:lnTo>
                          <a:lnTo>
                            <a:pt x="922" y="434"/>
                          </a:lnTo>
                          <a:lnTo>
                            <a:pt x="791" y="351"/>
                          </a:lnTo>
                          <a:lnTo>
                            <a:pt x="646" y="305"/>
                          </a:lnTo>
                          <a:lnTo>
                            <a:pt x="441" y="363"/>
                          </a:lnTo>
                          <a:lnTo>
                            <a:pt x="282" y="502"/>
                          </a:lnTo>
                          <a:lnTo>
                            <a:pt x="178" y="660"/>
                          </a:lnTo>
                          <a:lnTo>
                            <a:pt x="142" y="642"/>
                          </a:lnTo>
                          <a:lnTo>
                            <a:pt x="165" y="598"/>
                          </a:lnTo>
                          <a:lnTo>
                            <a:pt x="59" y="544"/>
                          </a:lnTo>
                          <a:lnTo>
                            <a:pt x="0" y="338"/>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87" name="Freeform 582"/>
                    <p:cNvSpPr/>
                    <p:nvPr/>
                  </p:nvSpPr>
                  <p:spPr>
                    <a:xfrm>
                      <a:off x="2660" y="2001"/>
                      <a:ext cx="103" cy="91"/>
                    </a:xfrm>
                    <a:custGeom>
                      <a:avLst/>
                      <a:gdLst/>
                      <a:ahLst/>
                      <a:cxnLst>
                        <a:cxn ang="0">
                          <a:pos x="1" y="1"/>
                        </a:cxn>
                        <a:cxn ang="0">
                          <a:pos x="1" y="1"/>
                        </a:cxn>
                        <a:cxn ang="0">
                          <a:pos x="1" y="1"/>
                        </a:cxn>
                        <a:cxn ang="0">
                          <a:pos x="0" y="0"/>
                        </a:cxn>
                        <a:cxn ang="0">
                          <a:pos x="1" y="1"/>
                        </a:cxn>
                      </a:cxnLst>
                      <a:pathLst>
                        <a:path w="205" h="180">
                          <a:moveTo>
                            <a:pt x="31" y="108"/>
                          </a:moveTo>
                          <a:lnTo>
                            <a:pt x="168" y="180"/>
                          </a:lnTo>
                          <a:lnTo>
                            <a:pt x="205" y="108"/>
                          </a:lnTo>
                          <a:lnTo>
                            <a:pt x="0" y="0"/>
                          </a:lnTo>
                          <a:lnTo>
                            <a:pt x="31" y="108"/>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88" name="Freeform 583"/>
                    <p:cNvSpPr/>
                    <p:nvPr/>
                  </p:nvSpPr>
                  <p:spPr>
                    <a:xfrm>
                      <a:off x="2730" y="1873"/>
                      <a:ext cx="121" cy="164"/>
                    </a:xfrm>
                    <a:custGeom>
                      <a:avLst/>
                      <a:gdLst/>
                      <a:ahLst/>
                      <a:cxnLst>
                        <a:cxn ang="0">
                          <a:pos x="0" y="0"/>
                        </a:cxn>
                        <a:cxn ang="0">
                          <a:pos x="0" y="0"/>
                        </a:cxn>
                        <a:cxn ang="0">
                          <a:pos x="0" y="0"/>
                        </a:cxn>
                        <a:cxn ang="0">
                          <a:pos x="0" y="0"/>
                        </a:cxn>
                        <a:cxn ang="0">
                          <a:pos x="0" y="0"/>
                        </a:cxn>
                        <a:cxn ang="0">
                          <a:pos x="0" y="0"/>
                        </a:cxn>
                      </a:cxnLst>
                      <a:pathLst>
                        <a:path w="243" h="329">
                          <a:moveTo>
                            <a:pt x="96" y="329"/>
                          </a:moveTo>
                          <a:lnTo>
                            <a:pt x="243" y="174"/>
                          </a:lnTo>
                          <a:lnTo>
                            <a:pt x="198" y="0"/>
                          </a:lnTo>
                          <a:lnTo>
                            <a:pt x="95" y="26"/>
                          </a:lnTo>
                          <a:lnTo>
                            <a:pt x="0" y="274"/>
                          </a:lnTo>
                          <a:lnTo>
                            <a:pt x="96" y="329"/>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89" name="Freeform 584"/>
                    <p:cNvSpPr/>
                    <p:nvPr/>
                  </p:nvSpPr>
                  <p:spPr>
                    <a:xfrm>
                      <a:off x="2638" y="1896"/>
                      <a:ext cx="106" cy="103"/>
                    </a:xfrm>
                    <a:custGeom>
                      <a:avLst/>
                      <a:gdLst/>
                      <a:ahLst/>
                      <a:cxnLst>
                        <a:cxn ang="0">
                          <a:pos x="1" y="1"/>
                        </a:cxn>
                        <a:cxn ang="0">
                          <a:pos x="1" y="1"/>
                        </a:cxn>
                        <a:cxn ang="0">
                          <a:pos x="1" y="0"/>
                        </a:cxn>
                        <a:cxn ang="0">
                          <a:pos x="0" y="1"/>
                        </a:cxn>
                        <a:cxn ang="0">
                          <a:pos x="1" y="1"/>
                        </a:cxn>
                      </a:cxnLst>
                      <a:pathLst>
                        <a:path w="211" h="206">
                          <a:moveTo>
                            <a:pt x="27" y="158"/>
                          </a:moveTo>
                          <a:lnTo>
                            <a:pt x="127" y="206"/>
                          </a:lnTo>
                          <a:lnTo>
                            <a:pt x="211" y="0"/>
                          </a:lnTo>
                          <a:lnTo>
                            <a:pt x="0" y="59"/>
                          </a:lnTo>
                          <a:lnTo>
                            <a:pt x="27" y="158"/>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90" name="Freeform 585"/>
                    <p:cNvSpPr/>
                    <p:nvPr/>
                  </p:nvSpPr>
                  <p:spPr>
                    <a:xfrm>
                      <a:off x="2861" y="1813"/>
                      <a:ext cx="232" cy="158"/>
                    </a:xfrm>
                    <a:custGeom>
                      <a:avLst/>
                      <a:gdLst/>
                      <a:ahLst/>
                      <a:cxnLst>
                        <a:cxn ang="0">
                          <a:pos x="1" y="1"/>
                        </a:cxn>
                        <a:cxn ang="0">
                          <a:pos x="0" y="1"/>
                        </a:cxn>
                        <a:cxn ang="0">
                          <a:pos x="1" y="0"/>
                        </a:cxn>
                        <a:cxn ang="0">
                          <a:pos x="1" y="1"/>
                        </a:cxn>
                        <a:cxn ang="0">
                          <a:pos x="1" y="1"/>
                        </a:cxn>
                        <a:cxn ang="0">
                          <a:pos x="1" y="1"/>
                        </a:cxn>
                        <a:cxn ang="0">
                          <a:pos x="1" y="1"/>
                        </a:cxn>
                        <a:cxn ang="0">
                          <a:pos x="1" y="1"/>
                        </a:cxn>
                        <a:cxn ang="0">
                          <a:pos x="1" y="1"/>
                        </a:cxn>
                        <a:cxn ang="0">
                          <a:pos x="1" y="1"/>
                        </a:cxn>
                        <a:cxn ang="0">
                          <a:pos x="1" y="1"/>
                        </a:cxn>
                      </a:cxnLst>
                      <a:pathLst>
                        <a:path w="464" h="316">
                          <a:moveTo>
                            <a:pt x="20" y="163"/>
                          </a:moveTo>
                          <a:lnTo>
                            <a:pt x="0" y="103"/>
                          </a:lnTo>
                          <a:lnTo>
                            <a:pt x="379" y="0"/>
                          </a:lnTo>
                          <a:lnTo>
                            <a:pt x="464" y="92"/>
                          </a:lnTo>
                          <a:lnTo>
                            <a:pt x="422" y="197"/>
                          </a:lnTo>
                          <a:lnTo>
                            <a:pt x="448" y="316"/>
                          </a:lnTo>
                          <a:lnTo>
                            <a:pt x="325" y="268"/>
                          </a:lnTo>
                          <a:lnTo>
                            <a:pt x="237" y="234"/>
                          </a:lnTo>
                          <a:lnTo>
                            <a:pt x="174" y="250"/>
                          </a:lnTo>
                          <a:lnTo>
                            <a:pt x="146" y="126"/>
                          </a:lnTo>
                          <a:lnTo>
                            <a:pt x="20" y="163"/>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91" name="Freeform 586"/>
                    <p:cNvSpPr/>
                    <p:nvPr/>
                  </p:nvSpPr>
                  <p:spPr>
                    <a:xfrm>
                      <a:off x="3091" y="1879"/>
                      <a:ext cx="93" cy="117"/>
                    </a:xfrm>
                    <a:custGeom>
                      <a:avLst/>
                      <a:gdLst/>
                      <a:ahLst/>
                      <a:cxnLst>
                        <a:cxn ang="0">
                          <a:pos x="1" y="0"/>
                        </a:cxn>
                        <a:cxn ang="0">
                          <a:pos x="1" y="0"/>
                        </a:cxn>
                        <a:cxn ang="0">
                          <a:pos x="1" y="0"/>
                        </a:cxn>
                        <a:cxn ang="0">
                          <a:pos x="0" y="0"/>
                        </a:cxn>
                        <a:cxn ang="0">
                          <a:pos x="1" y="0"/>
                        </a:cxn>
                        <a:cxn ang="0">
                          <a:pos x="1" y="0"/>
                        </a:cxn>
                      </a:cxnLst>
                      <a:pathLst>
                        <a:path w="185" h="236">
                          <a:moveTo>
                            <a:pt x="96" y="236"/>
                          </a:moveTo>
                          <a:lnTo>
                            <a:pt x="185" y="86"/>
                          </a:lnTo>
                          <a:lnTo>
                            <a:pt x="44" y="0"/>
                          </a:lnTo>
                          <a:lnTo>
                            <a:pt x="0" y="78"/>
                          </a:lnTo>
                          <a:lnTo>
                            <a:pt x="40" y="200"/>
                          </a:lnTo>
                          <a:lnTo>
                            <a:pt x="96" y="236"/>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92" name="Freeform 587"/>
                    <p:cNvSpPr/>
                    <p:nvPr/>
                  </p:nvSpPr>
                  <p:spPr>
                    <a:xfrm>
                      <a:off x="3136" y="1753"/>
                      <a:ext cx="138" cy="137"/>
                    </a:xfrm>
                    <a:custGeom>
                      <a:avLst/>
                      <a:gdLst/>
                      <a:ahLst/>
                      <a:cxnLst>
                        <a:cxn ang="0">
                          <a:pos x="1" y="0"/>
                        </a:cxn>
                        <a:cxn ang="0">
                          <a:pos x="0" y="0"/>
                        </a:cxn>
                        <a:cxn ang="0">
                          <a:pos x="1" y="0"/>
                        </a:cxn>
                        <a:cxn ang="0">
                          <a:pos x="1" y="0"/>
                        </a:cxn>
                        <a:cxn ang="0">
                          <a:pos x="1" y="0"/>
                        </a:cxn>
                        <a:cxn ang="0">
                          <a:pos x="1" y="0"/>
                        </a:cxn>
                      </a:cxnLst>
                      <a:pathLst>
                        <a:path w="276" h="275">
                          <a:moveTo>
                            <a:pt x="130" y="275"/>
                          </a:moveTo>
                          <a:lnTo>
                            <a:pt x="0" y="187"/>
                          </a:lnTo>
                          <a:lnTo>
                            <a:pt x="71" y="54"/>
                          </a:lnTo>
                          <a:lnTo>
                            <a:pt x="260" y="0"/>
                          </a:lnTo>
                          <a:lnTo>
                            <a:pt x="276" y="57"/>
                          </a:lnTo>
                          <a:lnTo>
                            <a:pt x="130" y="275"/>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93" name="Freeform 588"/>
                    <p:cNvSpPr/>
                    <p:nvPr/>
                  </p:nvSpPr>
                  <p:spPr>
                    <a:xfrm>
                      <a:off x="3186" y="1839"/>
                      <a:ext cx="100" cy="106"/>
                    </a:xfrm>
                    <a:custGeom>
                      <a:avLst/>
                      <a:gdLst/>
                      <a:ahLst/>
                      <a:cxnLst>
                        <a:cxn ang="0">
                          <a:pos x="0" y="1"/>
                        </a:cxn>
                        <a:cxn ang="0">
                          <a:pos x="0" y="1"/>
                        </a:cxn>
                        <a:cxn ang="0">
                          <a:pos x="0" y="1"/>
                        </a:cxn>
                        <a:cxn ang="0">
                          <a:pos x="0" y="1"/>
                        </a:cxn>
                        <a:cxn ang="0">
                          <a:pos x="0" y="1"/>
                        </a:cxn>
                        <a:cxn ang="0">
                          <a:pos x="0" y="1"/>
                        </a:cxn>
                        <a:cxn ang="0">
                          <a:pos x="0" y="0"/>
                        </a:cxn>
                        <a:cxn ang="0">
                          <a:pos x="0" y="1"/>
                        </a:cxn>
                        <a:cxn ang="0">
                          <a:pos x="0" y="1"/>
                        </a:cxn>
                      </a:cxnLst>
                      <a:pathLst>
                        <a:path w="201" h="212">
                          <a:moveTo>
                            <a:pt x="0" y="158"/>
                          </a:moveTo>
                          <a:lnTo>
                            <a:pt x="82" y="212"/>
                          </a:lnTo>
                          <a:lnTo>
                            <a:pt x="142" y="194"/>
                          </a:lnTo>
                          <a:lnTo>
                            <a:pt x="92" y="138"/>
                          </a:lnTo>
                          <a:lnTo>
                            <a:pt x="201" y="143"/>
                          </a:lnTo>
                          <a:lnTo>
                            <a:pt x="169" y="24"/>
                          </a:lnTo>
                          <a:lnTo>
                            <a:pt x="105" y="0"/>
                          </a:lnTo>
                          <a:lnTo>
                            <a:pt x="22" y="121"/>
                          </a:lnTo>
                          <a:lnTo>
                            <a:pt x="0" y="158"/>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94" name="Freeform 589"/>
                    <p:cNvSpPr/>
                    <p:nvPr/>
                  </p:nvSpPr>
                  <p:spPr>
                    <a:xfrm>
                      <a:off x="3161" y="1951"/>
                      <a:ext cx="114" cy="78"/>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0" y="0"/>
                        </a:cxn>
                        <a:cxn ang="0">
                          <a:pos x="1" y="0"/>
                        </a:cxn>
                        <a:cxn ang="0">
                          <a:pos x="1" y="0"/>
                        </a:cxn>
                        <a:cxn ang="0">
                          <a:pos x="1" y="0"/>
                        </a:cxn>
                        <a:cxn ang="0">
                          <a:pos x="1" y="0"/>
                        </a:cxn>
                        <a:cxn ang="0">
                          <a:pos x="1" y="0"/>
                        </a:cxn>
                      </a:cxnLst>
                      <a:pathLst>
                        <a:path w="227" h="157">
                          <a:moveTo>
                            <a:pt x="156" y="0"/>
                          </a:moveTo>
                          <a:lnTo>
                            <a:pt x="159" y="41"/>
                          </a:lnTo>
                          <a:lnTo>
                            <a:pt x="227" y="65"/>
                          </a:lnTo>
                          <a:lnTo>
                            <a:pt x="165" y="83"/>
                          </a:lnTo>
                          <a:lnTo>
                            <a:pt x="154" y="136"/>
                          </a:lnTo>
                          <a:lnTo>
                            <a:pt x="120" y="101"/>
                          </a:lnTo>
                          <a:lnTo>
                            <a:pt x="89" y="157"/>
                          </a:lnTo>
                          <a:lnTo>
                            <a:pt x="50" y="127"/>
                          </a:lnTo>
                          <a:lnTo>
                            <a:pt x="71" y="94"/>
                          </a:lnTo>
                          <a:lnTo>
                            <a:pt x="0" y="91"/>
                          </a:lnTo>
                          <a:lnTo>
                            <a:pt x="39" y="69"/>
                          </a:lnTo>
                          <a:lnTo>
                            <a:pt x="21" y="36"/>
                          </a:lnTo>
                          <a:lnTo>
                            <a:pt x="95" y="51"/>
                          </a:lnTo>
                          <a:lnTo>
                            <a:pt x="120" y="11"/>
                          </a:lnTo>
                          <a:lnTo>
                            <a:pt x="156"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95" name="Freeform 590"/>
                    <p:cNvSpPr/>
                    <p:nvPr/>
                  </p:nvSpPr>
                  <p:spPr>
                    <a:xfrm>
                      <a:off x="3260" y="1934"/>
                      <a:ext cx="42" cy="68"/>
                    </a:xfrm>
                    <a:custGeom>
                      <a:avLst/>
                      <a:gdLst/>
                      <a:ahLst/>
                      <a:cxnLst>
                        <a:cxn ang="0">
                          <a:pos x="0" y="1"/>
                        </a:cxn>
                        <a:cxn ang="0">
                          <a:pos x="1" y="1"/>
                        </a:cxn>
                        <a:cxn ang="0">
                          <a:pos x="1" y="1"/>
                        </a:cxn>
                        <a:cxn ang="0">
                          <a:pos x="1" y="1"/>
                        </a:cxn>
                        <a:cxn ang="0">
                          <a:pos x="1" y="1"/>
                        </a:cxn>
                        <a:cxn ang="0">
                          <a:pos x="1" y="1"/>
                        </a:cxn>
                        <a:cxn ang="0">
                          <a:pos x="1" y="0"/>
                        </a:cxn>
                        <a:cxn ang="0">
                          <a:pos x="1" y="1"/>
                        </a:cxn>
                        <a:cxn ang="0">
                          <a:pos x="1" y="0"/>
                        </a:cxn>
                        <a:cxn ang="0">
                          <a:pos x="0" y="1"/>
                        </a:cxn>
                      </a:cxnLst>
                      <a:pathLst>
                        <a:path w="83" h="136">
                          <a:moveTo>
                            <a:pt x="0" y="21"/>
                          </a:moveTo>
                          <a:lnTo>
                            <a:pt x="12" y="78"/>
                          </a:lnTo>
                          <a:lnTo>
                            <a:pt x="39" y="70"/>
                          </a:lnTo>
                          <a:lnTo>
                            <a:pt x="54" y="136"/>
                          </a:lnTo>
                          <a:lnTo>
                            <a:pt x="67" y="70"/>
                          </a:lnTo>
                          <a:lnTo>
                            <a:pt x="83" y="65"/>
                          </a:lnTo>
                          <a:lnTo>
                            <a:pt x="72" y="0"/>
                          </a:lnTo>
                          <a:lnTo>
                            <a:pt x="50" y="23"/>
                          </a:lnTo>
                          <a:lnTo>
                            <a:pt x="45" y="0"/>
                          </a:lnTo>
                          <a:lnTo>
                            <a:pt x="0" y="21"/>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96" name="Freeform 591"/>
                    <p:cNvSpPr/>
                    <p:nvPr/>
                  </p:nvSpPr>
                  <p:spPr>
                    <a:xfrm>
                      <a:off x="2865" y="1875"/>
                      <a:ext cx="84" cy="82"/>
                    </a:xfrm>
                    <a:custGeom>
                      <a:avLst/>
                      <a:gdLst/>
                      <a:ahLst/>
                      <a:cxnLst>
                        <a:cxn ang="0">
                          <a:pos x="1" y="1"/>
                        </a:cxn>
                        <a:cxn ang="0">
                          <a:pos x="1" y="1"/>
                        </a:cxn>
                        <a:cxn ang="0">
                          <a:pos x="1" y="0"/>
                        </a:cxn>
                        <a:cxn ang="0">
                          <a:pos x="0" y="1"/>
                        </a:cxn>
                        <a:cxn ang="0">
                          <a:pos x="1" y="1"/>
                        </a:cxn>
                      </a:cxnLst>
                      <a:pathLst>
                        <a:path w="167" h="162">
                          <a:moveTo>
                            <a:pt x="38" y="162"/>
                          </a:moveTo>
                          <a:lnTo>
                            <a:pt x="167" y="129"/>
                          </a:lnTo>
                          <a:lnTo>
                            <a:pt x="137" y="0"/>
                          </a:lnTo>
                          <a:lnTo>
                            <a:pt x="0" y="41"/>
                          </a:lnTo>
                          <a:lnTo>
                            <a:pt x="38" y="162"/>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97" name="Freeform 592"/>
                    <p:cNvSpPr/>
                    <p:nvPr/>
                  </p:nvSpPr>
                  <p:spPr>
                    <a:xfrm>
                      <a:off x="2861" y="2067"/>
                      <a:ext cx="206" cy="99"/>
                    </a:xfrm>
                    <a:custGeom>
                      <a:avLst/>
                      <a:gdLst/>
                      <a:ahLst/>
                      <a:cxnLst>
                        <a:cxn ang="0">
                          <a:pos x="0" y="1"/>
                        </a:cxn>
                        <a:cxn ang="0">
                          <a:pos x="0" y="1"/>
                        </a:cxn>
                        <a:cxn ang="0">
                          <a:pos x="0" y="1"/>
                        </a:cxn>
                        <a:cxn ang="0">
                          <a:pos x="0" y="1"/>
                        </a:cxn>
                        <a:cxn ang="0">
                          <a:pos x="0" y="1"/>
                        </a:cxn>
                        <a:cxn ang="0">
                          <a:pos x="0" y="1"/>
                        </a:cxn>
                        <a:cxn ang="0">
                          <a:pos x="0" y="1"/>
                        </a:cxn>
                        <a:cxn ang="0">
                          <a:pos x="0" y="0"/>
                        </a:cxn>
                        <a:cxn ang="0">
                          <a:pos x="0" y="1"/>
                        </a:cxn>
                        <a:cxn ang="0">
                          <a:pos x="0" y="1"/>
                        </a:cxn>
                        <a:cxn ang="0">
                          <a:pos x="0" y="1"/>
                        </a:cxn>
                        <a:cxn ang="0">
                          <a:pos x="0" y="1"/>
                        </a:cxn>
                      </a:cxnLst>
                      <a:pathLst>
                        <a:path w="413" h="198">
                          <a:moveTo>
                            <a:pt x="28" y="198"/>
                          </a:moveTo>
                          <a:lnTo>
                            <a:pt x="74" y="119"/>
                          </a:lnTo>
                          <a:lnTo>
                            <a:pt x="124" y="81"/>
                          </a:lnTo>
                          <a:lnTo>
                            <a:pt x="269" y="41"/>
                          </a:lnTo>
                          <a:lnTo>
                            <a:pt x="325" y="63"/>
                          </a:lnTo>
                          <a:lnTo>
                            <a:pt x="400" y="121"/>
                          </a:lnTo>
                          <a:lnTo>
                            <a:pt x="413" y="60"/>
                          </a:lnTo>
                          <a:lnTo>
                            <a:pt x="285" y="0"/>
                          </a:lnTo>
                          <a:lnTo>
                            <a:pt x="104" y="50"/>
                          </a:lnTo>
                          <a:lnTo>
                            <a:pt x="34" y="97"/>
                          </a:lnTo>
                          <a:lnTo>
                            <a:pt x="0" y="179"/>
                          </a:lnTo>
                          <a:lnTo>
                            <a:pt x="28" y="198"/>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98" name="Freeform 593"/>
                    <p:cNvSpPr/>
                    <p:nvPr/>
                  </p:nvSpPr>
                  <p:spPr>
                    <a:xfrm>
                      <a:off x="3046" y="2046"/>
                      <a:ext cx="79" cy="245"/>
                    </a:xfrm>
                    <a:custGeom>
                      <a:avLst/>
                      <a:gdLst/>
                      <a:ahLst/>
                      <a:cxnLst>
                        <a:cxn ang="0">
                          <a:pos x="0" y="1"/>
                        </a:cxn>
                        <a:cxn ang="0">
                          <a:pos x="1" y="1"/>
                        </a:cxn>
                        <a:cxn ang="0">
                          <a:pos x="1" y="1"/>
                        </a:cxn>
                        <a:cxn ang="0">
                          <a:pos x="1" y="1"/>
                        </a:cxn>
                        <a:cxn ang="0">
                          <a:pos x="1" y="0"/>
                        </a:cxn>
                        <a:cxn ang="0">
                          <a:pos x="1" y="1"/>
                        </a:cxn>
                        <a:cxn ang="0">
                          <a:pos x="1" y="1"/>
                        </a:cxn>
                        <a:cxn ang="0">
                          <a:pos x="0" y="1"/>
                        </a:cxn>
                      </a:cxnLst>
                      <a:pathLst>
                        <a:path w="157" h="490">
                          <a:moveTo>
                            <a:pt x="0" y="237"/>
                          </a:moveTo>
                          <a:lnTo>
                            <a:pt x="68" y="490"/>
                          </a:lnTo>
                          <a:lnTo>
                            <a:pt x="146" y="315"/>
                          </a:lnTo>
                          <a:lnTo>
                            <a:pt x="157" y="189"/>
                          </a:lnTo>
                          <a:lnTo>
                            <a:pt x="108" y="0"/>
                          </a:lnTo>
                          <a:lnTo>
                            <a:pt x="44" y="106"/>
                          </a:lnTo>
                          <a:lnTo>
                            <a:pt x="34" y="166"/>
                          </a:lnTo>
                          <a:lnTo>
                            <a:pt x="0" y="237"/>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99" name="Freeform 594"/>
                    <p:cNvSpPr/>
                    <p:nvPr/>
                  </p:nvSpPr>
                  <p:spPr>
                    <a:xfrm>
                      <a:off x="2706" y="1886"/>
                      <a:ext cx="72" cy="123"/>
                    </a:xfrm>
                    <a:custGeom>
                      <a:avLst/>
                      <a:gdLst/>
                      <a:ahLst/>
                      <a:cxnLst>
                        <a:cxn ang="0">
                          <a:pos x="1" y="1"/>
                        </a:cxn>
                        <a:cxn ang="0">
                          <a:pos x="1" y="0"/>
                        </a:cxn>
                        <a:cxn ang="0">
                          <a:pos x="1" y="1"/>
                        </a:cxn>
                        <a:cxn ang="0">
                          <a:pos x="0" y="1"/>
                        </a:cxn>
                        <a:cxn ang="0">
                          <a:pos x="1" y="1"/>
                        </a:cxn>
                      </a:cxnLst>
                      <a:pathLst>
                        <a:path w="144" h="245">
                          <a:moveTo>
                            <a:pt x="77" y="18"/>
                          </a:moveTo>
                          <a:lnTo>
                            <a:pt x="144" y="0"/>
                          </a:lnTo>
                          <a:lnTo>
                            <a:pt x="46" y="245"/>
                          </a:lnTo>
                          <a:lnTo>
                            <a:pt x="0" y="223"/>
                          </a:lnTo>
                          <a:lnTo>
                            <a:pt x="77" y="18"/>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00" name="Freeform 595"/>
                    <p:cNvSpPr/>
                    <p:nvPr/>
                  </p:nvSpPr>
                  <p:spPr>
                    <a:xfrm>
                      <a:off x="2681" y="2079"/>
                      <a:ext cx="53" cy="44"/>
                    </a:xfrm>
                    <a:custGeom>
                      <a:avLst/>
                      <a:gdLst/>
                      <a:ahLst/>
                      <a:cxnLst>
                        <a:cxn ang="0">
                          <a:pos x="0" y="0"/>
                        </a:cxn>
                        <a:cxn ang="0">
                          <a:pos x="1" y="1"/>
                        </a:cxn>
                        <a:cxn ang="0">
                          <a:pos x="1" y="1"/>
                        </a:cxn>
                        <a:cxn ang="0">
                          <a:pos x="1" y="1"/>
                        </a:cxn>
                        <a:cxn ang="0">
                          <a:pos x="0" y="0"/>
                        </a:cxn>
                      </a:cxnLst>
                      <a:pathLst>
                        <a:path w="105" h="88">
                          <a:moveTo>
                            <a:pt x="0" y="0"/>
                          </a:moveTo>
                          <a:lnTo>
                            <a:pt x="105" y="52"/>
                          </a:lnTo>
                          <a:lnTo>
                            <a:pt x="88" y="88"/>
                          </a:lnTo>
                          <a:lnTo>
                            <a:pt x="16" y="55"/>
                          </a:lnTo>
                          <a:lnTo>
                            <a:pt x="0"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01" name="Freeform 596"/>
                    <p:cNvSpPr/>
                    <p:nvPr/>
                  </p:nvSpPr>
                  <p:spPr>
                    <a:xfrm>
                      <a:off x="2800" y="2105"/>
                      <a:ext cx="45" cy="50"/>
                    </a:xfrm>
                    <a:custGeom>
                      <a:avLst/>
                      <a:gdLst/>
                      <a:ahLst/>
                      <a:cxnLst>
                        <a:cxn ang="0">
                          <a:pos x="0" y="1"/>
                        </a:cxn>
                        <a:cxn ang="0">
                          <a:pos x="0" y="1"/>
                        </a:cxn>
                        <a:cxn ang="0">
                          <a:pos x="0" y="1"/>
                        </a:cxn>
                        <a:cxn ang="0">
                          <a:pos x="0" y="0"/>
                        </a:cxn>
                        <a:cxn ang="0">
                          <a:pos x="0" y="1"/>
                        </a:cxn>
                        <a:cxn ang="0">
                          <a:pos x="0" y="1"/>
                        </a:cxn>
                        <a:cxn ang="0">
                          <a:pos x="0" y="1"/>
                        </a:cxn>
                      </a:cxnLst>
                      <a:pathLst>
                        <a:path w="91" h="100">
                          <a:moveTo>
                            <a:pt x="33" y="100"/>
                          </a:moveTo>
                          <a:lnTo>
                            <a:pt x="0" y="63"/>
                          </a:lnTo>
                          <a:lnTo>
                            <a:pt x="11" y="12"/>
                          </a:lnTo>
                          <a:lnTo>
                            <a:pt x="54" y="0"/>
                          </a:lnTo>
                          <a:lnTo>
                            <a:pt x="91" y="37"/>
                          </a:lnTo>
                          <a:lnTo>
                            <a:pt x="81" y="89"/>
                          </a:lnTo>
                          <a:lnTo>
                            <a:pt x="33" y="10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02" name="Freeform 597"/>
                    <p:cNvSpPr/>
                    <p:nvPr/>
                  </p:nvSpPr>
                  <p:spPr>
                    <a:xfrm>
                      <a:off x="2845" y="2050"/>
                      <a:ext cx="52" cy="51"/>
                    </a:xfrm>
                    <a:custGeom>
                      <a:avLst/>
                      <a:gdLst/>
                      <a:ahLst/>
                      <a:cxnLst>
                        <a:cxn ang="0">
                          <a:pos x="1" y="0"/>
                        </a:cxn>
                        <a:cxn ang="0">
                          <a:pos x="0" y="0"/>
                        </a:cxn>
                        <a:cxn ang="0">
                          <a:pos x="1" y="0"/>
                        </a:cxn>
                        <a:cxn ang="0">
                          <a:pos x="1" y="0"/>
                        </a:cxn>
                        <a:cxn ang="0">
                          <a:pos x="1" y="0"/>
                        </a:cxn>
                        <a:cxn ang="0">
                          <a:pos x="1" y="0"/>
                        </a:cxn>
                        <a:cxn ang="0">
                          <a:pos x="1" y="0"/>
                        </a:cxn>
                      </a:cxnLst>
                      <a:pathLst>
                        <a:path w="103" h="103">
                          <a:moveTo>
                            <a:pt x="36" y="103"/>
                          </a:moveTo>
                          <a:lnTo>
                            <a:pt x="0" y="66"/>
                          </a:lnTo>
                          <a:lnTo>
                            <a:pt x="19" y="11"/>
                          </a:lnTo>
                          <a:lnTo>
                            <a:pt x="69" y="0"/>
                          </a:lnTo>
                          <a:lnTo>
                            <a:pt x="103" y="38"/>
                          </a:lnTo>
                          <a:lnTo>
                            <a:pt x="89" y="91"/>
                          </a:lnTo>
                          <a:lnTo>
                            <a:pt x="36" y="103"/>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03" name="Freeform 598"/>
                    <p:cNvSpPr/>
                    <p:nvPr/>
                  </p:nvSpPr>
                  <p:spPr>
                    <a:xfrm>
                      <a:off x="2911" y="2014"/>
                      <a:ext cx="52" cy="58"/>
                    </a:xfrm>
                    <a:custGeom>
                      <a:avLst/>
                      <a:gdLst/>
                      <a:ahLst/>
                      <a:cxnLst>
                        <a:cxn ang="0">
                          <a:pos x="0" y="1"/>
                        </a:cxn>
                        <a:cxn ang="0">
                          <a:pos x="0" y="1"/>
                        </a:cxn>
                        <a:cxn ang="0">
                          <a:pos x="0" y="1"/>
                        </a:cxn>
                        <a:cxn ang="0">
                          <a:pos x="0" y="0"/>
                        </a:cxn>
                        <a:cxn ang="0">
                          <a:pos x="0" y="1"/>
                        </a:cxn>
                        <a:cxn ang="0">
                          <a:pos x="0" y="1"/>
                        </a:cxn>
                        <a:cxn ang="0">
                          <a:pos x="0" y="1"/>
                        </a:cxn>
                      </a:cxnLst>
                      <a:pathLst>
                        <a:path w="105" h="115">
                          <a:moveTo>
                            <a:pt x="42" y="115"/>
                          </a:moveTo>
                          <a:lnTo>
                            <a:pt x="0" y="70"/>
                          </a:lnTo>
                          <a:lnTo>
                            <a:pt x="13" y="16"/>
                          </a:lnTo>
                          <a:lnTo>
                            <a:pt x="68" y="0"/>
                          </a:lnTo>
                          <a:lnTo>
                            <a:pt x="105" y="43"/>
                          </a:lnTo>
                          <a:lnTo>
                            <a:pt x="94" y="102"/>
                          </a:lnTo>
                          <a:lnTo>
                            <a:pt x="42" y="115"/>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04" name="Freeform 599"/>
                    <p:cNvSpPr/>
                    <p:nvPr/>
                  </p:nvSpPr>
                  <p:spPr>
                    <a:xfrm>
                      <a:off x="2980" y="2009"/>
                      <a:ext cx="47" cy="47"/>
                    </a:xfrm>
                    <a:custGeom>
                      <a:avLst/>
                      <a:gdLst/>
                      <a:ahLst/>
                      <a:cxnLst>
                        <a:cxn ang="0">
                          <a:pos x="1" y="0"/>
                        </a:cxn>
                        <a:cxn ang="0">
                          <a:pos x="0" y="0"/>
                        </a:cxn>
                        <a:cxn ang="0">
                          <a:pos x="1" y="0"/>
                        </a:cxn>
                        <a:cxn ang="0">
                          <a:pos x="1" y="0"/>
                        </a:cxn>
                        <a:cxn ang="0">
                          <a:pos x="1" y="0"/>
                        </a:cxn>
                        <a:cxn ang="0">
                          <a:pos x="1" y="0"/>
                        </a:cxn>
                        <a:cxn ang="0">
                          <a:pos x="1" y="0"/>
                        </a:cxn>
                      </a:cxnLst>
                      <a:pathLst>
                        <a:path w="92" h="95">
                          <a:moveTo>
                            <a:pt x="36" y="95"/>
                          </a:moveTo>
                          <a:lnTo>
                            <a:pt x="0" y="57"/>
                          </a:lnTo>
                          <a:lnTo>
                            <a:pt x="12" y="9"/>
                          </a:lnTo>
                          <a:lnTo>
                            <a:pt x="57" y="0"/>
                          </a:lnTo>
                          <a:lnTo>
                            <a:pt x="92" y="33"/>
                          </a:lnTo>
                          <a:lnTo>
                            <a:pt x="79" y="86"/>
                          </a:lnTo>
                          <a:lnTo>
                            <a:pt x="36" y="95"/>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05" name="Freeform 600"/>
                    <p:cNvSpPr/>
                    <p:nvPr/>
                  </p:nvSpPr>
                  <p:spPr>
                    <a:xfrm>
                      <a:off x="3039" y="2029"/>
                      <a:ext cx="36" cy="47"/>
                    </a:xfrm>
                    <a:custGeom>
                      <a:avLst/>
                      <a:gdLst/>
                      <a:ahLst/>
                      <a:cxnLst>
                        <a:cxn ang="0">
                          <a:pos x="1" y="0"/>
                        </a:cxn>
                        <a:cxn ang="0">
                          <a:pos x="0" y="0"/>
                        </a:cxn>
                        <a:cxn ang="0">
                          <a:pos x="1" y="0"/>
                        </a:cxn>
                        <a:cxn ang="0">
                          <a:pos x="1" y="0"/>
                        </a:cxn>
                        <a:cxn ang="0">
                          <a:pos x="1" y="0"/>
                        </a:cxn>
                        <a:cxn ang="0">
                          <a:pos x="1" y="0"/>
                        </a:cxn>
                        <a:cxn ang="0">
                          <a:pos x="1" y="0"/>
                        </a:cxn>
                      </a:cxnLst>
                      <a:pathLst>
                        <a:path w="72" h="95">
                          <a:moveTo>
                            <a:pt x="30" y="95"/>
                          </a:moveTo>
                          <a:lnTo>
                            <a:pt x="0" y="57"/>
                          </a:lnTo>
                          <a:lnTo>
                            <a:pt x="8" y="12"/>
                          </a:lnTo>
                          <a:lnTo>
                            <a:pt x="41" y="0"/>
                          </a:lnTo>
                          <a:lnTo>
                            <a:pt x="72" y="36"/>
                          </a:lnTo>
                          <a:lnTo>
                            <a:pt x="66" y="84"/>
                          </a:lnTo>
                          <a:lnTo>
                            <a:pt x="30" y="95"/>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06" name="Freeform 601"/>
                    <p:cNvSpPr/>
                    <p:nvPr/>
                  </p:nvSpPr>
                  <p:spPr>
                    <a:xfrm>
                      <a:off x="2947" y="2191"/>
                      <a:ext cx="44" cy="63"/>
                    </a:xfrm>
                    <a:custGeom>
                      <a:avLst/>
                      <a:gdLst/>
                      <a:ahLst/>
                      <a:cxnLst>
                        <a:cxn ang="0">
                          <a:pos x="0" y="1"/>
                        </a:cxn>
                        <a:cxn ang="0">
                          <a:pos x="1" y="1"/>
                        </a:cxn>
                        <a:cxn ang="0">
                          <a:pos x="1" y="0"/>
                        </a:cxn>
                      </a:cxnLst>
                      <a:pathLst>
                        <a:path w="88" h="125">
                          <a:moveTo>
                            <a:pt x="0" y="125"/>
                          </a:moveTo>
                          <a:lnTo>
                            <a:pt x="88" y="107"/>
                          </a:lnTo>
                          <a:lnTo>
                            <a:pt x="55" y="0"/>
                          </a:lnTo>
                        </a:path>
                      </a:pathLst>
                    </a:custGeom>
                    <a:no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07" name="Line 602"/>
                    <p:cNvSpPr/>
                    <p:nvPr/>
                  </p:nvSpPr>
                  <p:spPr>
                    <a:xfrm flipH="1">
                      <a:off x="3015" y="2244"/>
                      <a:ext cx="44" cy="11"/>
                    </a:xfrm>
                    <a:prstGeom prst="line">
                      <a:avLst/>
                    </a:prstGeom>
                    <a:ln w="7938" cap="flat" cmpd="sng">
                      <a:solidFill>
                        <a:srgbClr val="000000"/>
                      </a:solidFill>
                      <a:prstDash val="solid"/>
                      <a:headEnd type="none" w="med" len="med"/>
                      <a:tailEnd type="none" w="med" len="med"/>
                    </a:ln>
                  </p:spPr>
                </p:sp>
                <p:sp>
                  <p:nvSpPr>
                    <p:cNvPr id="19608" name="Line 603"/>
                    <p:cNvSpPr/>
                    <p:nvPr/>
                  </p:nvSpPr>
                  <p:spPr>
                    <a:xfrm flipH="1">
                      <a:off x="2944" y="2263"/>
                      <a:ext cx="40" cy="11"/>
                    </a:xfrm>
                    <a:prstGeom prst="line">
                      <a:avLst/>
                    </a:prstGeom>
                    <a:ln w="7938" cap="flat" cmpd="sng">
                      <a:solidFill>
                        <a:srgbClr val="000000"/>
                      </a:solidFill>
                      <a:prstDash val="solid"/>
                      <a:headEnd type="none" w="med" len="med"/>
                      <a:tailEnd type="none" w="med" len="med"/>
                    </a:ln>
                  </p:spPr>
                </p:sp>
                <p:sp>
                  <p:nvSpPr>
                    <p:cNvPr id="19609" name="Line 604"/>
                    <p:cNvSpPr/>
                    <p:nvPr/>
                  </p:nvSpPr>
                  <p:spPr>
                    <a:xfrm flipH="1">
                      <a:off x="3022" y="2228"/>
                      <a:ext cx="32" cy="7"/>
                    </a:xfrm>
                    <a:prstGeom prst="line">
                      <a:avLst/>
                    </a:prstGeom>
                    <a:ln w="7938" cap="flat" cmpd="sng">
                      <a:solidFill>
                        <a:srgbClr val="000000"/>
                      </a:solidFill>
                      <a:prstDash val="solid"/>
                      <a:headEnd type="none" w="med" len="med"/>
                      <a:tailEnd type="none" w="med" len="med"/>
                    </a:ln>
                  </p:spPr>
                </p:sp>
                <p:sp>
                  <p:nvSpPr>
                    <p:cNvPr id="19610" name="Freeform 605"/>
                    <p:cNvSpPr/>
                    <p:nvPr/>
                  </p:nvSpPr>
                  <p:spPr>
                    <a:xfrm>
                      <a:off x="2962" y="2186"/>
                      <a:ext cx="29" cy="7"/>
                    </a:xfrm>
                    <a:custGeom>
                      <a:avLst/>
                      <a:gdLst/>
                      <a:ahLst/>
                      <a:cxnLst>
                        <a:cxn ang="0">
                          <a:pos x="0" y="0"/>
                        </a:cxn>
                        <a:cxn ang="0">
                          <a:pos x="0" y="0"/>
                        </a:cxn>
                        <a:cxn ang="0">
                          <a:pos x="0" y="0"/>
                        </a:cxn>
                      </a:cxnLst>
                      <a:pathLst>
                        <a:path w="59" h="15">
                          <a:moveTo>
                            <a:pt x="59" y="0"/>
                          </a:moveTo>
                          <a:lnTo>
                            <a:pt x="0" y="15"/>
                          </a:lnTo>
                        </a:path>
                      </a:pathLst>
                    </a:custGeom>
                    <a:no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11" name="Line 606"/>
                    <p:cNvSpPr/>
                    <p:nvPr/>
                  </p:nvSpPr>
                  <p:spPr>
                    <a:xfrm flipH="1" flipV="1">
                      <a:off x="2964" y="2145"/>
                      <a:ext cx="5" cy="17"/>
                    </a:xfrm>
                    <a:prstGeom prst="line">
                      <a:avLst/>
                    </a:prstGeom>
                    <a:ln w="7938" cap="flat" cmpd="sng">
                      <a:solidFill>
                        <a:srgbClr val="000000"/>
                      </a:solidFill>
                      <a:prstDash val="solid"/>
                      <a:headEnd type="none" w="med" len="med"/>
                      <a:tailEnd type="none" w="med" len="med"/>
                    </a:ln>
                  </p:spPr>
                </p:sp>
                <p:sp>
                  <p:nvSpPr>
                    <p:cNvPr id="19612" name="Freeform 607"/>
                    <p:cNvSpPr/>
                    <p:nvPr/>
                  </p:nvSpPr>
                  <p:spPr>
                    <a:xfrm>
                      <a:off x="3072" y="1782"/>
                      <a:ext cx="98" cy="67"/>
                    </a:xfrm>
                    <a:custGeom>
                      <a:avLst/>
                      <a:gdLst/>
                      <a:ahLst/>
                      <a:cxnLst>
                        <a:cxn ang="0">
                          <a:pos x="0" y="1"/>
                        </a:cxn>
                        <a:cxn ang="0">
                          <a:pos x="1" y="1"/>
                        </a:cxn>
                        <a:cxn ang="0">
                          <a:pos x="1" y="0"/>
                        </a:cxn>
                        <a:cxn ang="0">
                          <a:pos x="0" y="1"/>
                        </a:cxn>
                      </a:cxnLst>
                      <a:pathLst>
                        <a:path w="195" h="134">
                          <a:moveTo>
                            <a:pt x="0" y="51"/>
                          </a:moveTo>
                          <a:lnTo>
                            <a:pt x="118" y="134"/>
                          </a:lnTo>
                          <a:lnTo>
                            <a:pt x="195" y="0"/>
                          </a:lnTo>
                          <a:lnTo>
                            <a:pt x="0" y="51"/>
                          </a:lnTo>
                          <a:close/>
                        </a:path>
                      </a:pathLst>
                    </a:custGeom>
                    <a:solidFill>
                      <a:srgbClr val="FF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13" name="Freeform 608"/>
                    <p:cNvSpPr/>
                    <p:nvPr/>
                  </p:nvSpPr>
                  <p:spPr>
                    <a:xfrm>
                      <a:off x="2770" y="2230"/>
                      <a:ext cx="139" cy="165"/>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80" h="331">
                          <a:moveTo>
                            <a:pt x="280" y="317"/>
                          </a:moveTo>
                          <a:lnTo>
                            <a:pt x="251" y="186"/>
                          </a:lnTo>
                          <a:lnTo>
                            <a:pt x="151" y="83"/>
                          </a:lnTo>
                          <a:lnTo>
                            <a:pt x="20" y="0"/>
                          </a:lnTo>
                          <a:lnTo>
                            <a:pt x="0" y="28"/>
                          </a:lnTo>
                          <a:lnTo>
                            <a:pt x="119" y="105"/>
                          </a:lnTo>
                          <a:lnTo>
                            <a:pt x="201" y="198"/>
                          </a:lnTo>
                          <a:lnTo>
                            <a:pt x="230" y="331"/>
                          </a:lnTo>
                          <a:lnTo>
                            <a:pt x="280" y="317"/>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614" name="Line 609"/>
                    <p:cNvSpPr/>
                    <p:nvPr/>
                  </p:nvSpPr>
                  <p:spPr>
                    <a:xfrm flipH="1">
                      <a:off x="2953" y="2158"/>
                      <a:ext cx="40" cy="10"/>
                    </a:xfrm>
                    <a:prstGeom prst="line">
                      <a:avLst/>
                    </a:prstGeom>
                    <a:ln w="7938" cap="flat" cmpd="sng">
                      <a:solidFill>
                        <a:srgbClr val="000000"/>
                      </a:solidFill>
                      <a:prstDash val="solid"/>
                      <a:headEnd type="none" w="med" len="med"/>
                      <a:tailEnd type="none" w="med" len="med"/>
                    </a:ln>
                  </p:spPr>
                </p:sp>
              </p:grpSp>
            </p:grpSp>
          </p:grpSp>
        </p:grpSp>
        <p:grpSp>
          <p:nvGrpSpPr>
            <p:cNvPr id="19476" name="Group 610"/>
            <p:cNvGrpSpPr/>
            <p:nvPr/>
          </p:nvGrpSpPr>
          <p:grpSpPr>
            <a:xfrm>
              <a:off x="4032" y="2304"/>
              <a:ext cx="1224" cy="1715"/>
              <a:chOff x="4329" y="816"/>
              <a:chExt cx="1224" cy="1715"/>
            </a:xfrm>
          </p:grpSpPr>
          <p:grpSp>
            <p:nvGrpSpPr>
              <p:cNvPr id="19477" name="Group 611"/>
              <p:cNvGrpSpPr/>
              <p:nvPr/>
            </p:nvGrpSpPr>
            <p:grpSpPr>
              <a:xfrm rot="1802955">
                <a:off x="4329" y="816"/>
                <a:ext cx="1207" cy="1640"/>
                <a:chOff x="2585" y="981"/>
                <a:chExt cx="1207" cy="1640"/>
              </a:xfrm>
            </p:grpSpPr>
            <p:sp>
              <p:nvSpPr>
                <p:cNvPr id="19490" name="Freeform 612"/>
                <p:cNvSpPr/>
                <p:nvPr/>
              </p:nvSpPr>
              <p:spPr>
                <a:xfrm>
                  <a:off x="2585" y="981"/>
                  <a:ext cx="1207" cy="1640"/>
                </a:xfrm>
                <a:custGeom>
                  <a:avLst/>
                  <a:gdLst/>
                  <a:ahLst/>
                  <a:cxnLst>
                    <a:cxn ang="0">
                      <a:pos x="0" y="1"/>
                    </a:cxn>
                    <a:cxn ang="0">
                      <a:pos x="0" y="1"/>
                    </a:cxn>
                    <a:cxn ang="0">
                      <a:pos x="0" y="1"/>
                    </a:cxn>
                    <a:cxn ang="0">
                      <a:pos x="0" y="0"/>
                    </a:cxn>
                    <a:cxn ang="0">
                      <a:pos x="0" y="1"/>
                    </a:cxn>
                    <a:cxn ang="0">
                      <a:pos x="0" y="1"/>
                    </a:cxn>
                    <a:cxn ang="0">
                      <a:pos x="0" y="1"/>
                    </a:cxn>
                    <a:cxn ang="0">
                      <a:pos x="1" y="2"/>
                    </a:cxn>
                    <a:cxn ang="0">
                      <a:pos x="1" y="2"/>
                    </a:cxn>
                    <a:cxn ang="0">
                      <a:pos x="1" y="2"/>
                    </a:cxn>
                    <a:cxn ang="0">
                      <a:pos x="1" y="2"/>
                    </a:cxn>
                    <a:cxn ang="0">
                      <a:pos x="1" y="2"/>
                    </a:cxn>
                    <a:cxn ang="0">
                      <a:pos x="0" y="2"/>
                    </a:cxn>
                    <a:cxn ang="0">
                      <a:pos x="0" y="2"/>
                    </a:cxn>
                    <a:cxn ang="0">
                      <a:pos x="0" y="2"/>
                    </a:cxn>
                    <a:cxn ang="0">
                      <a:pos x="0" y="2"/>
                    </a:cxn>
                    <a:cxn ang="0">
                      <a:pos x="0" y="1"/>
                    </a:cxn>
                    <a:cxn ang="0">
                      <a:pos x="0" y="1"/>
                    </a:cxn>
                    <a:cxn ang="0">
                      <a:pos x="0" y="1"/>
                    </a:cxn>
                  </a:cxnLst>
                  <a:pathLst>
                    <a:path w="2416" h="3279">
                      <a:moveTo>
                        <a:pt x="41" y="316"/>
                      </a:moveTo>
                      <a:lnTo>
                        <a:pt x="88" y="266"/>
                      </a:lnTo>
                      <a:lnTo>
                        <a:pt x="150" y="245"/>
                      </a:lnTo>
                      <a:lnTo>
                        <a:pt x="1848" y="0"/>
                      </a:lnTo>
                      <a:lnTo>
                        <a:pt x="1914" y="33"/>
                      </a:lnTo>
                      <a:lnTo>
                        <a:pt x="1967" y="75"/>
                      </a:lnTo>
                      <a:lnTo>
                        <a:pt x="1997" y="169"/>
                      </a:lnTo>
                      <a:lnTo>
                        <a:pt x="2416" y="2894"/>
                      </a:lnTo>
                      <a:lnTo>
                        <a:pt x="2416" y="2960"/>
                      </a:lnTo>
                      <a:lnTo>
                        <a:pt x="2387" y="3017"/>
                      </a:lnTo>
                      <a:lnTo>
                        <a:pt x="2317" y="3048"/>
                      </a:lnTo>
                      <a:lnTo>
                        <a:pt x="2240" y="3070"/>
                      </a:lnTo>
                      <a:lnTo>
                        <a:pt x="648" y="3278"/>
                      </a:lnTo>
                      <a:lnTo>
                        <a:pt x="547" y="3279"/>
                      </a:lnTo>
                      <a:lnTo>
                        <a:pt x="457" y="3234"/>
                      </a:lnTo>
                      <a:lnTo>
                        <a:pt x="430" y="3146"/>
                      </a:lnTo>
                      <a:lnTo>
                        <a:pt x="0" y="420"/>
                      </a:lnTo>
                      <a:lnTo>
                        <a:pt x="10" y="359"/>
                      </a:lnTo>
                      <a:lnTo>
                        <a:pt x="41" y="316"/>
                      </a:lnTo>
                      <a:close/>
                    </a:path>
                  </a:pathLst>
                </a:custGeom>
                <a:solidFill>
                  <a:srgbClr val="FFFFFF">
                    <a:alpha val="100000"/>
                  </a:srgbClr>
                </a:solidFill>
                <a:ln w="31750" cap="flat" cmpd="sng">
                  <a:solidFill>
                    <a:srgbClr val="000000">
                      <a:alpha val="100000"/>
                    </a:srgbClr>
                  </a:solidFill>
                  <a:prstDash val="solid"/>
                  <a:round/>
                  <a:headEnd type="none" w="med" len="med"/>
                  <a:tailEnd type="none" w="med" len="med"/>
                </a:ln>
              </p:spPr>
              <p:txBody>
                <a:bodyPr/>
                <a:p>
                  <a:endParaRPr lang="zh-CN" altLang="en-US"/>
                </a:p>
              </p:txBody>
            </p:sp>
            <p:grpSp>
              <p:nvGrpSpPr>
                <p:cNvPr id="19491" name="Group 613"/>
                <p:cNvGrpSpPr/>
                <p:nvPr/>
              </p:nvGrpSpPr>
              <p:grpSpPr>
                <a:xfrm>
                  <a:off x="2643" y="1154"/>
                  <a:ext cx="1111" cy="1316"/>
                  <a:chOff x="2643" y="1154"/>
                  <a:chExt cx="1111" cy="1316"/>
                </a:xfrm>
              </p:grpSpPr>
              <p:sp>
                <p:nvSpPr>
                  <p:cNvPr id="19492" name="Freeform 614"/>
                  <p:cNvSpPr/>
                  <p:nvPr/>
                </p:nvSpPr>
                <p:spPr>
                  <a:xfrm>
                    <a:off x="2643" y="1154"/>
                    <a:ext cx="107" cy="15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15" h="303">
                        <a:moveTo>
                          <a:pt x="53" y="15"/>
                        </a:moveTo>
                        <a:lnTo>
                          <a:pt x="0" y="20"/>
                        </a:lnTo>
                        <a:lnTo>
                          <a:pt x="30" y="303"/>
                        </a:lnTo>
                        <a:lnTo>
                          <a:pt x="91" y="286"/>
                        </a:lnTo>
                        <a:lnTo>
                          <a:pt x="78" y="187"/>
                        </a:lnTo>
                        <a:lnTo>
                          <a:pt x="136" y="270"/>
                        </a:lnTo>
                        <a:lnTo>
                          <a:pt x="215" y="260"/>
                        </a:lnTo>
                        <a:lnTo>
                          <a:pt x="125" y="143"/>
                        </a:lnTo>
                        <a:lnTo>
                          <a:pt x="168" y="0"/>
                        </a:lnTo>
                        <a:lnTo>
                          <a:pt x="102" y="8"/>
                        </a:lnTo>
                        <a:lnTo>
                          <a:pt x="72" y="121"/>
                        </a:lnTo>
                        <a:lnTo>
                          <a:pt x="53" y="15"/>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493" name="Freeform 615"/>
                  <p:cNvSpPr/>
                  <p:nvPr/>
                </p:nvSpPr>
                <p:spPr>
                  <a:xfrm>
                    <a:off x="3654" y="2341"/>
                    <a:ext cx="100" cy="129"/>
                  </a:xfrm>
                  <a:custGeom>
                    <a:avLst/>
                    <a:gdLst/>
                    <a:ahLst/>
                    <a:cxnLst>
                      <a:cxn ang="0">
                        <a:pos x="1" y="0"/>
                      </a:cxn>
                      <a:cxn ang="0">
                        <a:pos x="1" y="0"/>
                      </a:cxn>
                      <a:cxn ang="0">
                        <a:pos x="1" y="0"/>
                      </a:cxn>
                      <a:cxn ang="0">
                        <a:pos x="1" y="0"/>
                      </a:cxn>
                      <a:cxn ang="0">
                        <a:pos x="1" y="0"/>
                      </a:cxn>
                      <a:cxn ang="0">
                        <a:pos x="1" y="0"/>
                      </a:cxn>
                      <a:cxn ang="0">
                        <a:pos x="0" y="0"/>
                      </a:cxn>
                      <a:cxn ang="0">
                        <a:pos x="1" y="0"/>
                      </a:cxn>
                      <a:cxn ang="0">
                        <a:pos x="1" y="0"/>
                      </a:cxn>
                      <a:cxn ang="0">
                        <a:pos x="1" y="0"/>
                      </a:cxn>
                      <a:cxn ang="0">
                        <a:pos x="1" y="0"/>
                      </a:cxn>
                      <a:cxn ang="0">
                        <a:pos x="1" y="0"/>
                      </a:cxn>
                    </a:cxnLst>
                    <a:pathLst>
                      <a:path w="200" h="259">
                        <a:moveTo>
                          <a:pt x="148" y="245"/>
                        </a:moveTo>
                        <a:lnTo>
                          <a:pt x="200" y="242"/>
                        </a:lnTo>
                        <a:lnTo>
                          <a:pt x="171" y="0"/>
                        </a:lnTo>
                        <a:lnTo>
                          <a:pt x="111" y="8"/>
                        </a:lnTo>
                        <a:lnTo>
                          <a:pt x="123" y="91"/>
                        </a:lnTo>
                        <a:lnTo>
                          <a:pt x="67" y="16"/>
                        </a:lnTo>
                        <a:lnTo>
                          <a:pt x="0" y="25"/>
                        </a:lnTo>
                        <a:lnTo>
                          <a:pt x="77" y="130"/>
                        </a:lnTo>
                        <a:lnTo>
                          <a:pt x="35" y="259"/>
                        </a:lnTo>
                        <a:lnTo>
                          <a:pt x="101" y="253"/>
                        </a:lnTo>
                        <a:lnTo>
                          <a:pt x="129" y="150"/>
                        </a:lnTo>
                        <a:lnTo>
                          <a:pt x="148" y="245"/>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494" name="Freeform 616"/>
                  <p:cNvSpPr/>
                  <p:nvPr/>
                </p:nvSpPr>
                <p:spPr>
                  <a:xfrm>
                    <a:off x="2659" y="1325"/>
                    <a:ext cx="82" cy="153"/>
                  </a:xfrm>
                  <a:custGeom>
                    <a:avLst/>
                    <a:gdLst/>
                    <a:ahLst/>
                    <a:cxnLst>
                      <a:cxn ang="0">
                        <a:pos x="0" y="0"/>
                      </a:cxn>
                      <a:cxn ang="0">
                        <a:pos x="0" y="1"/>
                      </a:cxn>
                      <a:cxn ang="0">
                        <a:pos x="0" y="1"/>
                      </a:cxn>
                      <a:cxn ang="0">
                        <a:pos x="0" y="1"/>
                      </a:cxn>
                      <a:cxn ang="0">
                        <a:pos x="0" y="0"/>
                      </a:cxn>
                    </a:cxnLst>
                    <a:pathLst>
                      <a:path w="165" h="306">
                        <a:moveTo>
                          <a:pt x="50" y="0"/>
                        </a:moveTo>
                        <a:lnTo>
                          <a:pt x="0" y="186"/>
                        </a:lnTo>
                        <a:lnTo>
                          <a:pt x="125" y="306"/>
                        </a:lnTo>
                        <a:lnTo>
                          <a:pt x="165" y="131"/>
                        </a:lnTo>
                        <a:lnTo>
                          <a:pt x="5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495" name="Freeform 617"/>
                  <p:cNvSpPr/>
                  <p:nvPr/>
                </p:nvSpPr>
                <p:spPr>
                  <a:xfrm>
                    <a:off x="3648" y="2175"/>
                    <a:ext cx="82" cy="153"/>
                  </a:xfrm>
                  <a:custGeom>
                    <a:avLst/>
                    <a:gdLst/>
                    <a:ahLst/>
                    <a:cxnLst>
                      <a:cxn ang="0">
                        <a:pos x="1" y="0"/>
                      </a:cxn>
                      <a:cxn ang="0">
                        <a:pos x="0" y="1"/>
                      </a:cxn>
                      <a:cxn ang="0">
                        <a:pos x="1" y="1"/>
                      </a:cxn>
                      <a:cxn ang="0">
                        <a:pos x="1" y="1"/>
                      </a:cxn>
                      <a:cxn ang="0">
                        <a:pos x="1" y="0"/>
                      </a:cxn>
                    </a:cxnLst>
                    <a:pathLst>
                      <a:path w="164" h="305">
                        <a:moveTo>
                          <a:pt x="50" y="0"/>
                        </a:moveTo>
                        <a:lnTo>
                          <a:pt x="0" y="185"/>
                        </a:lnTo>
                        <a:lnTo>
                          <a:pt x="124" y="305"/>
                        </a:lnTo>
                        <a:lnTo>
                          <a:pt x="164" y="130"/>
                        </a:lnTo>
                        <a:lnTo>
                          <a:pt x="5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496" name="Group 618"/>
                  <p:cNvGrpSpPr/>
                  <p:nvPr/>
                </p:nvGrpSpPr>
                <p:grpSpPr>
                  <a:xfrm>
                    <a:off x="2757" y="1226"/>
                    <a:ext cx="877" cy="1180"/>
                    <a:chOff x="2757" y="1226"/>
                    <a:chExt cx="877" cy="1180"/>
                  </a:xfrm>
                </p:grpSpPr>
                <p:sp>
                  <p:nvSpPr>
                    <p:cNvPr id="19497" name="Freeform 619"/>
                    <p:cNvSpPr/>
                    <p:nvPr/>
                  </p:nvSpPr>
                  <p:spPr>
                    <a:xfrm>
                      <a:off x="2757" y="1226"/>
                      <a:ext cx="877" cy="1180"/>
                    </a:xfrm>
                    <a:custGeom>
                      <a:avLst/>
                      <a:gdLst/>
                      <a:ahLst/>
                      <a:cxnLst>
                        <a:cxn ang="0">
                          <a:pos x="0" y="1"/>
                        </a:cxn>
                        <a:cxn ang="0">
                          <a:pos x="1" y="0"/>
                        </a:cxn>
                        <a:cxn ang="0">
                          <a:pos x="1" y="2"/>
                        </a:cxn>
                        <a:cxn ang="0">
                          <a:pos x="1" y="2"/>
                        </a:cxn>
                        <a:cxn ang="0">
                          <a:pos x="0" y="1"/>
                        </a:cxn>
                      </a:cxnLst>
                      <a:pathLst>
                        <a:path w="1753" h="2359">
                          <a:moveTo>
                            <a:pt x="0" y="208"/>
                          </a:moveTo>
                          <a:lnTo>
                            <a:pt x="1414" y="0"/>
                          </a:lnTo>
                          <a:lnTo>
                            <a:pt x="1753" y="2182"/>
                          </a:lnTo>
                          <a:lnTo>
                            <a:pt x="357" y="2359"/>
                          </a:lnTo>
                          <a:lnTo>
                            <a:pt x="0" y="208"/>
                          </a:lnTo>
                          <a:close/>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498" name="Group 620"/>
                    <p:cNvGrpSpPr/>
                    <p:nvPr/>
                  </p:nvGrpSpPr>
                  <p:grpSpPr>
                    <a:xfrm>
                      <a:off x="2823" y="1243"/>
                      <a:ext cx="718" cy="626"/>
                      <a:chOff x="2823" y="1243"/>
                      <a:chExt cx="718" cy="626"/>
                    </a:xfrm>
                  </p:grpSpPr>
                  <p:sp>
                    <p:nvSpPr>
                      <p:cNvPr id="19532" name="Freeform 621"/>
                      <p:cNvSpPr/>
                      <p:nvPr/>
                    </p:nvSpPr>
                    <p:spPr>
                      <a:xfrm>
                        <a:off x="2823" y="1345"/>
                        <a:ext cx="145" cy="257"/>
                      </a:xfrm>
                      <a:custGeom>
                        <a:avLst/>
                        <a:gdLst/>
                        <a:ahLst/>
                        <a:cxnLst>
                          <a:cxn ang="0">
                            <a:pos x="1" y="0"/>
                          </a:cxn>
                          <a:cxn ang="0">
                            <a:pos x="0" y="1"/>
                          </a:cxn>
                          <a:cxn ang="0">
                            <a:pos x="1" y="1"/>
                          </a:cxn>
                          <a:cxn ang="0">
                            <a:pos x="1" y="1"/>
                          </a:cxn>
                          <a:cxn ang="0">
                            <a:pos x="1" y="0"/>
                          </a:cxn>
                        </a:cxnLst>
                        <a:pathLst>
                          <a:path w="289" h="514">
                            <a:moveTo>
                              <a:pt x="102" y="0"/>
                            </a:moveTo>
                            <a:lnTo>
                              <a:pt x="0" y="272"/>
                            </a:lnTo>
                            <a:lnTo>
                              <a:pt x="187" y="514"/>
                            </a:lnTo>
                            <a:lnTo>
                              <a:pt x="289" y="236"/>
                            </a:lnTo>
                            <a:lnTo>
                              <a:pt x="102"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533" name="Group 622"/>
                      <p:cNvGrpSpPr/>
                      <p:nvPr/>
                    </p:nvGrpSpPr>
                    <p:grpSpPr>
                      <a:xfrm>
                        <a:off x="2830" y="1243"/>
                        <a:ext cx="711" cy="626"/>
                        <a:chOff x="2830" y="1243"/>
                        <a:chExt cx="711" cy="626"/>
                      </a:xfrm>
                    </p:grpSpPr>
                    <p:sp>
                      <p:nvSpPr>
                        <p:cNvPr id="19534" name="Freeform 623"/>
                        <p:cNvSpPr/>
                        <p:nvPr/>
                      </p:nvSpPr>
                      <p:spPr>
                        <a:xfrm>
                          <a:off x="2830" y="1540"/>
                          <a:ext cx="711" cy="329"/>
                        </a:xfrm>
                        <a:custGeom>
                          <a:avLst/>
                          <a:gdLst/>
                          <a:ahLst/>
                          <a:cxnLst>
                            <a:cxn ang="0">
                              <a:pos x="1" y="0"/>
                            </a:cxn>
                            <a:cxn ang="0">
                              <a:pos x="0" y="0"/>
                            </a:cxn>
                            <a:cxn ang="0">
                              <a:pos x="1" y="0"/>
                            </a:cxn>
                            <a:cxn ang="0">
                              <a:pos x="1" y="0"/>
                            </a:cxn>
                            <a:cxn ang="0">
                              <a:pos x="1" y="0"/>
                            </a:cxn>
                            <a:cxn ang="0">
                              <a:pos x="1" y="0"/>
                            </a:cxn>
                            <a:cxn ang="0">
                              <a:pos x="1" y="0"/>
                            </a:cxn>
                            <a:cxn ang="0">
                              <a:pos x="1" y="0"/>
                            </a:cxn>
                            <a:cxn ang="0">
                              <a:pos x="1" y="0"/>
                            </a:cxn>
                            <a:cxn ang="0">
                              <a:pos x="1" y="0"/>
                            </a:cxn>
                            <a:cxn ang="0">
                              <a:pos x="1" y="0"/>
                            </a:cxn>
                          </a:cxnLst>
                          <a:pathLst>
                            <a:path w="1422" h="659">
                              <a:moveTo>
                                <a:pt x="451" y="109"/>
                              </a:moveTo>
                              <a:lnTo>
                                <a:pt x="0" y="383"/>
                              </a:lnTo>
                              <a:lnTo>
                                <a:pt x="44" y="659"/>
                              </a:lnTo>
                              <a:lnTo>
                                <a:pt x="317" y="615"/>
                              </a:lnTo>
                              <a:lnTo>
                                <a:pt x="244" y="476"/>
                              </a:lnTo>
                              <a:lnTo>
                                <a:pt x="315" y="405"/>
                              </a:lnTo>
                              <a:lnTo>
                                <a:pt x="370" y="607"/>
                              </a:lnTo>
                              <a:lnTo>
                                <a:pt x="1422" y="436"/>
                              </a:lnTo>
                              <a:lnTo>
                                <a:pt x="1389" y="237"/>
                              </a:lnTo>
                              <a:lnTo>
                                <a:pt x="1080" y="0"/>
                              </a:lnTo>
                              <a:lnTo>
                                <a:pt x="451" y="109"/>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535" name="Freeform 624"/>
                        <p:cNvSpPr/>
                        <p:nvPr/>
                      </p:nvSpPr>
                      <p:spPr>
                        <a:xfrm>
                          <a:off x="3421" y="1256"/>
                          <a:ext cx="100" cy="400"/>
                        </a:xfrm>
                        <a:custGeom>
                          <a:avLst/>
                          <a:gdLst/>
                          <a:ahLst/>
                          <a:cxnLst>
                            <a:cxn ang="0">
                              <a:pos x="0" y="0"/>
                            </a:cxn>
                            <a:cxn ang="0">
                              <a:pos x="0" y="1"/>
                            </a:cxn>
                            <a:cxn ang="0">
                              <a:pos x="0" y="1"/>
                            </a:cxn>
                            <a:cxn ang="0">
                              <a:pos x="0" y="1"/>
                            </a:cxn>
                            <a:cxn ang="0">
                              <a:pos x="0" y="0"/>
                            </a:cxn>
                          </a:cxnLst>
                          <a:pathLst>
                            <a:path w="202" h="799">
                              <a:moveTo>
                                <a:pt x="73" y="0"/>
                              </a:moveTo>
                              <a:lnTo>
                                <a:pt x="202" y="799"/>
                              </a:lnTo>
                              <a:lnTo>
                                <a:pt x="102" y="719"/>
                              </a:lnTo>
                              <a:lnTo>
                                <a:pt x="0" y="59"/>
                              </a:lnTo>
                              <a:lnTo>
                                <a:pt x="73"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536" name="Freeform 625"/>
                        <p:cNvSpPr/>
                        <p:nvPr/>
                      </p:nvSpPr>
                      <p:spPr>
                        <a:xfrm>
                          <a:off x="3396" y="1322"/>
                          <a:ext cx="38" cy="69"/>
                        </a:xfrm>
                        <a:custGeom>
                          <a:avLst/>
                          <a:gdLst/>
                          <a:ahLst/>
                          <a:cxnLst>
                            <a:cxn ang="0">
                              <a:pos x="0" y="1"/>
                            </a:cxn>
                            <a:cxn ang="0">
                              <a:pos x="1" y="0"/>
                            </a:cxn>
                            <a:cxn ang="0">
                              <a:pos x="1" y="1"/>
                            </a:cxn>
                            <a:cxn ang="0">
                              <a:pos x="1" y="1"/>
                            </a:cxn>
                            <a:cxn ang="0">
                              <a:pos x="0" y="1"/>
                            </a:cxn>
                          </a:cxnLst>
                          <a:pathLst>
                            <a:path w="76" h="138">
                              <a:moveTo>
                                <a:pt x="0" y="10"/>
                              </a:moveTo>
                              <a:lnTo>
                                <a:pt x="57" y="0"/>
                              </a:lnTo>
                              <a:lnTo>
                                <a:pt x="76" y="130"/>
                              </a:lnTo>
                              <a:lnTo>
                                <a:pt x="19" y="138"/>
                              </a:lnTo>
                              <a:lnTo>
                                <a:pt x="0" y="1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537" name="Freeform 626"/>
                        <p:cNvSpPr/>
                        <p:nvPr/>
                      </p:nvSpPr>
                      <p:spPr>
                        <a:xfrm>
                          <a:off x="3322" y="1268"/>
                          <a:ext cx="88" cy="181"/>
                        </a:xfrm>
                        <a:custGeom>
                          <a:avLst/>
                          <a:gdLst/>
                          <a:ahLst/>
                          <a:cxnLst>
                            <a:cxn ang="0">
                              <a:pos x="1" y="1"/>
                            </a:cxn>
                            <a:cxn ang="0">
                              <a:pos x="1" y="0"/>
                            </a:cxn>
                            <a:cxn ang="0">
                              <a:pos x="0" y="1"/>
                            </a:cxn>
                            <a:cxn ang="0">
                              <a:pos x="1" y="1"/>
                            </a:cxn>
                            <a:cxn ang="0">
                              <a:pos x="1" y="1"/>
                            </a:cxn>
                            <a:cxn ang="0">
                              <a:pos x="1" y="1"/>
                            </a:cxn>
                            <a:cxn ang="0">
                              <a:pos x="1" y="1"/>
                            </a:cxn>
                            <a:cxn ang="0">
                              <a:pos x="1" y="1"/>
                            </a:cxn>
                          </a:cxnLst>
                          <a:pathLst>
                            <a:path w="176" h="360">
                              <a:moveTo>
                                <a:pt x="143" y="104"/>
                              </a:moveTo>
                              <a:lnTo>
                                <a:pt x="129" y="0"/>
                              </a:lnTo>
                              <a:lnTo>
                                <a:pt x="0" y="162"/>
                              </a:lnTo>
                              <a:lnTo>
                                <a:pt x="14" y="247"/>
                              </a:lnTo>
                              <a:lnTo>
                                <a:pt x="176" y="360"/>
                              </a:lnTo>
                              <a:lnTo>
                                <a:pt x="160" y="247"/>
                              </a:lnTo>
                              <a:lnTo>
                                <a:pt x="64" y="195"/>
                              </a:lnTo>
                              <a:lnTo>
                                <a:pt x="143" y="10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38" name="Freeform 627"/>
                        <p:cNvSpPr/>
                        <p:nvPr/>
                      </p:nvSpPr>
                      <p:spPr>
                        <a:xfrm>
                          <a:off x="2958" y="1243"/>
                          <a:ext cx="372" cy="124"/>
                        </a:xfrm>
                        <a:custGeom>
                          <a:avLst/>
                          <a:gdLst/>
                          <a:ahLst/>
                          <a:cxnLst>
                            <a:cxn ang="0">
                              <a:pos x="0" y="1"/>
                            </a:cxn>
                            <a:cxn ang="0">
                              <a:pos x="1" y="0"/>
                            </a:cxn>
                            <a:cxn ang="0">
                              <a:pos x="1" y="1"/>
                            </a:cxn>
                            <a:cxn ang="0">
                              <a:pos x="1" y="1"/>
                            </a:cxn>
                            <a:cxn ang="0">
                              <a:pos x="1" y="1"/>
                            </a:cxn>
                            <a:cxn ang="0">
                              <a:pos x="1" y="1"/>
                            </a:cxn>
                            <a:cxn ang="0">
                              <a:pos x="1" y="1"/>
                            </a:cxn>
                            <a:cxn ang="0">
                              <a:pos x="0" y="1"/>
                            </a:cxn>
                          </a:cxnLst>
                          <a:pathLst>
                            <a:path w="743" h="248">
                              <a:moveTo>
                                <a:pt x="0" y="110"/>
                              </a:moveTo>
                              <a:lnTo>
                                <a:pt x="743" y="0"/>
                              </a:lnTo>
                              <a:lnTo>
                                <a:pt x="641" y="167"/>
                              </a:lnTo>
                              <a:lnTo>
                                <a:pt x="649" y="225"/>
                              </a:lnTo>
                              <a:lnTo>
                                <a:pt x="509" y="248"/>
                              </a:lnTo>
                              <a:lnTo>
                                <a:pt x="310" y="207"/>
                              </a:lnTo>
                              <a:lnTo>
                                <a:pt x="133" y="234"/>
                              </a:lnTo>
                              <a:lnTo>
                                <a:pt x="0" y="11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539" name="Freeform 628"/>
                        <p:cNvSpPr/>
                        <p:nvPr/>
                      </p:nvSpPr>
                      <p:spPr>
                        <a:xfrm>
                          <a:off x="3001" y="1347"/>
                          <a:ext cx="395" cy="276"/>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Lst>
                          <a:pathLst>
                            <a:path w="789" h="553">
                              <a:moveTo>
                                <a:pt x="55" y="30"/>
                              </a:moveTo>
                              <a:lnTo>
                                <a:pt x="83" y="173"/>
                              </a:lnTo>
                              <a:lnTo>
                                <a:pt x="33" y="241"/>
                              </a:lnTo>
                              <a:lnTo>
                                <a:pt x="39" y="276"/>
                              </a:lnTo>
                              <a:lnTo>
                                <a:pt x="73" y="270"/>
                              </a:lnTo>
                              <a:lnTo>
                                <a:pt x="100" y="290"/>
                              </a:lnTo>
                              <a:lnTo>
                                <a:pt x="130" y="316"/>
                              </a:lnTo>
                              <a:lnTo>
                                <a:pt x="115" y="330"/>
                              </a:lnTo>
                              <a:lnTo>
                                <a:pt x="131" y="411"/>
                              </a:lnTo>
                              <a:lnTo>
                                <a:pt x="115" y="460"/>
                              </a:lnTo>
                              <a:lnTo>
                                <a:pt x="67" y="467"/>
                              </a:lnTo>
                              <a:lnTo>
                                <a:pt x="64" y="433"/>
                              </a:lnTo>
                              <a:lnTo>
                                <a:pt x="28" y="435"/>
                              </a:lnTo>
                              <a:lnTo>
                                <a:pt x="0" y="491"/>
                              </a:lnTo>
                              <a:lnTo>
                                <a:pt x="81" y="553"/>
                              </a:lnTo>
                              <a:lnTo>
                                <a:pt x="189" y="533"/>
                              </a:lnTo>
                              <a:lnTo>
                                <a:pt x="240" y="489"/>
                              </a:lnTo>
                              <a:lnTo>
                                <a:pt x="345" y="472"/>
                              </a:lnTo>
                              <a:lnTo>
                                <a:pt x="342" y="447"/>
                              </a:lnTo>
                              <a:lnTo>
                                <a:pt x="789" y="377"/>
                              </a:lnTo>
                              <a:lnTo>
                                <a:pt x="784" y="340"/>
                              </a:lnTo>
                              <a:lnTo>
                                <a:pt x="737" y="349"/>
                              </a:lnTo>
                              <a:lnTo>
                                <a:pt x="720" y="231"/>
                              </a:lnTo>
                              <a:lnTo>
                                <a:pt x="604" y="125"/>
                              </a:lnTo>
                              <a:lnTo>
                                <a:pt x="569" y="20"/>
                              </a:lnTo>
                              <a:lnTo>
                                <a:pt x="431" y="41"/>
                              </a:lnTo>
                              <a:lnTo>
                                <a:pt x="230" y="0"/>
                              </a:lnTo>
                              <a:lnTo>
                                <a:pt x="55" y="3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40" name="Freeform 629"/>
                        <p:cNvSpPr/>
                        <p:nvPr/>
                      </p:nvSpPr>
                      <p:spPr>
                        <a:xfrm>
                          <a:off x="2844" y="1692"/>
                          <a:ext cx="147" cy="160"/>
                        </a:xfrm>
                        <a:custGeom>
                          <a:avLst/>
                          <a:gdLst/>
                          <a:ahLst/>
                          <a:cxnLst>
                            <a:cxn ang="0">
                              <a:pos x="0" y="0"/>
                            </a:cxn>
                            <a:cxn ang="0">
                              <a:pos x="0" y="1"/>
                            </a:cxn>
                            <a:cxn ang="0">
                              <a:pos x="0" y="1"/>
                            </a:cxn>
                            <a:cxn ang="0">
                              <a:pos x="0" y="1"/>
                            </a:cxn>
                            <a:cxn ang="0">
                              <a:pos x="0" y="0"/>
                            </a:cxn>
                          </a:cxnLst>
                          <a:pathLst>
                            <a:path w="296" h="320">
                              <a:moveTo>
                                <a:pt x="233" y="0"/>
                              </a:moveTo>
                              <a:lnTo>
                                <a:pt x="0" y="201"/>
                              </a:lnTo>
                              <a:lnTo>
                                <a:pt x="17" y="320"/>
                              </a:lnTo>
                              <a:lnTo>
                                <a:pt x="296" y="59"/>
                              </a:lnTo>
                              <a:lnTo>
                                <a:pt x="233"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41" name="Freeform 630"/>
                        <p:cNvSpPr/>
                        <p:nvPr/>
                      </p:nvSpPr>
                      <p:spPr>
                        <a:xfrm>
                          <a:off x="2871" y="1804"/>
                          <a:ext cx="77" cy="57"/>
                        </a:xfrm>
                        <a:custGeom>
                          <a:avLst/>
                          <a:gdLst/>
                          <a:ahLst/>
                          <a:cxnLst>
                            <a:cxn ang="0">
                              <a:pos x="0" y="0"/>
                            </a:cxn>
                            <a:cxn ang="0">
                              <a:pos x="1" y="0"/>
                            </a:cxn>
                            <a:cxn ang="0">
                              <a:pos x="1" y="0"/>
                            </a:cxn>
                            <a:cxn ang="0">
                              <a:pos x="1" y="0"/>
                            </a:cxn>
                            <a:cxn ang="0">
                              <a:pos x="0" y="0"/>
                            </a:cxn>
                          </a:cxnLst>
                          <a:pathLst>
                            <a:path w="154" h="115">
                              <a:moveTo>
                                <a:pt x="0" y="61"/>
                              </a:moveTo>
                              <a:lnTo>
                                <a:pt x="65" y="0"/>
                              </a:lnTo>
                              <a:lnTo>
                                <a:pt x="154" y="95"/>
                              </a:lnTo>
                              <a:lnTo>
                                <a:pt x="51" y="115"/>
                              </a:lnTo>
                              <a:lnTo>
                                <a:pt x="0" y="61"/>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42" name="Freeform 631"/>
                        <p:cNvSpPr/>
                        <p:nvPr/>
                      </p:nvSpPr>
                      <p:spPr>
                        <a:xfrm>
                          <a:off x="2936" y="1654"/>
                          <a:ext cx="143" cy="181"/>
                        </a:xfrm>
                        <a:custGeom>
                          <a:avLst/>
                          <a:gdLst/>
                          <a:ahLst/>
                          <a:cxnLst>
                            <a:cxn ang="0">
                              <a:pos x="0" y="1"/>
                            </a:cxn>
                            <a:cxn ang="0">
                              <a:pos x="1" y="1"/>
                            </a:cxn>
                            <a:cxn ang="0">
                              <a:pos x="1" y="1"/>
                            </a:cxn>
                            <a:cxn ang="0">
                              <a:pos x="1" y="1"/>
                            </a:cxn>
                            <a:cxn ang="0">
                              <a:pos x="1" y="1"/>
                            </a:cxn>
                            <a:cxn ang="0">
                              <a:pos x="1" y="0"/>
                            </a:cxn>
                            <a:cxn ang="0">
                              <a:pos x="0" y="1"/>
                            </a:cxn>
                          </a:cxnLst>
                          <a:pathLst>
                            <a:path w="286" h="361">
                              <a:moveTo>
                                <a:pt x="0" y="32"/>
                              </a:moveTo>
                              <a:lnTo>
                                <a:pt x="146" y="154"/>
                              </a:lnTo>
                              <a:lnTo>
                                <a:pt x="236" y="361"/>
                              </a:lnTo>
                              <a:lnTo>
                                <a:pt x="286" y="355"/>
                              </a:lnTo>
                              <a:lnTo>
                                <a:pt x="196" y="122"/>
                              </a:lnTo>
                              <a:lnTo>
                                <a:pt x="57" y="0"/>
                              </a:lnTo>
                              <a:lnTo>
                                <a:pt x="0" y="3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43" name="Freeform 632"/>
                        <p:cNvSpPr/>
                        <p:nvPr/>
                      </p:nvSpPr>
                      <p:spPr>
                        <a:xfrm>
                          <a:off x="3381" y="1628"/>
                          <a:ext cx="111" cy="140"/>
                        </a:xfrm>
                        <a:custGeom>
                          <a:avLst/>
                          <a:gdLst/>
                          <a:ahLst/>
                          <a:cxnLst>
                            <a:cxn ang="0">
                              <a:pos x="0" y="1"/>
                            </a:cxn>
                            <a:cxn ang="0">
                              <a:pos x="1" y="0"/>
                            </a:cxn>
                            <a:cxn ang="0">
                              <a:pos x="1" y="1"/>
                            </a:cxn>
                            <a:cxn ang="0">
                              <a:pos x="1" y="1"/>
                            </a:cxn>
                            <a:cxn ang="0">
                              <a:pos x="1" y="1"/>
                            </a:cxn>
                            <a:cxn ang="0">
                              <a:pos x="1" y="1"/>
                            </a:cxn>
                            <a:cxn ang="0">
                              <a:pos x="0" y="1"/>
                            </a:cxn>
                          </a:cxnLst>
                          <a:pathLst>
                            <a:path w="222" h="280">
                              <a:moveTo>
                                <a:pt x="0" y="39"/>
                              </a:moveTo>
                              <a:lnTo>
                                <a:pt x="29" y="0"/>
                              </a:lnTo>
                              <a:lnTo>
                                <a:pt x="203" y="141"/>
                              </a:lnTo>
                              <a:lnTo>
                                <a:pt x="222" y="270"/>
                              </a:lnTo>
                              <a:lnTo>
                                <a:pt x="179" y="280"/>
                              </a:lnTo>
                              <a:lnTo>
                                <a:pt x="160" y="165"/>
                              </a:lnTo>
                              <a:lnTo>
                                <a:pt x="0" y="39"/>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44" name="Freeform 633"/>
                        <p:cNvSpPr/>
                        <p:nvPr/>
                      </p:nvSpPr>
                      <p:spPr>
                        <a:xfrm>
                          <a:off x="3355" y="1672"/>
                          <a:ext cx="83" cy="106"/>
                        </a:xfrm>
                        <a:custGeom>
                          <a:avLst/>
                          <a:gdLst/>
                          <a:ahLst/>
                          <a:cxnLst>
                            <a:cxn ang="0">
                              <a:pos x="1" y="0"/>
                            </a:cxn>
                            <a:cxn ang="0">
                              <a:pos x="1" y="0"/>
                            </a:cxn>
                            <a:cxn ang="0">
                              <a:pos x="1" y="0"/>
                            </a:cxn>
                            <a:cxn ang="0">
                              <a:pos x="1" y="0"/>
                            </a:cxn>
                            <a:cxn ang="0">
                              <a:pos x="1" y="0"/>
                            </a:cxn>
                            <a:cxn ang="0">
                              <a:pos x="0" y="0"/>
                            </a:cxn>
                            <a:cxn ang="0">
                              <a:pos x="1" y="0"/>
                            </a:cxn>
                          </a:cxnLst>
                          <a:pathLst>
                            <a:path w="166" h="213">
                              <a:moveTo>
                                <a:pt x="25" y="0"/>
                              </a:moveTo>
                              <a:lnTo>
                                <a:pt x="149" y="100"/>
                              </a:lnTo>
                              <a:lnTo>
                                <a:pt x="166" y="202"/>
                              </a:lnTo>
                              <a:lnTo>
                                <a:pt x="116" y="213"/>
                              </a:lnTo>
                              <a:lnTo>
                                <a:pt x="97" y="110"/>
                              </a:lnTo>
                              <a:lnTo>
                                <a:pt x="0" y="36"/>
                              </a:lnTo>
                              <a:lnTo>
                                <a:pt x="25" y="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45" name="Freeform 634"/>
                        <p:cNvSpPr/>
                        <p:nvPr/>
                      </p:nvSpPr>
                      <p:spPr>
                        <a:xfrm>
                          <a:off x="3126" y="1714"/>
                          <a:ext cx="133" cy="110"/>
                        </a:xfrm>
                        <a:custGeom>
                          <a:avLst/>
                          <a:gdLst/>
                          <a:ahLst/>
                          <a:cxnLst>
                            <a:cxn ang="0">
                              <a:pos x="0" y="1"/>
                            </a:cxn>
                            <a:cxn ang="0">
                              <a:pos x="0" y="1"/>
                            </a:cxn>
                            <a:cxn ang="0">
                              <a:pos x="0" y="1"/>
                            </a:cxn>
                            <a:cxn ang="0">
                              <a:pos x="0" y="0"/>
                            </a:cxn>
                            <a:cxn ang="0">
                              <a:pos x="0" y="1"/>
                            </a:cxn>
                            <a:cxn ang="0">
                              <a:pos x="0" y="1"/>
                            </a:cxn>
                            <a:cxn ang="0">
                              <a:pos x="0" y="1"/>
                            </a:cxn>
                          </a:cxnLst>
                          <a:pathLst>
                            <a:path w="267" h="220">
                              <a:moveTo>
                                <a:pt x="0" y="220"/>
                              </a:moveTo>
                              <a:lnTo>
                                <a:pt x="15" y="99"/>
                              </a:lnTo>
                              <a:lnTo>
                                <a:pt x="70" y="30"/>
                              </a:lnTo>
                              <a:lnTo>
                                <a:pt x="267" y="0"/>
                              </a:lnTo>
                              <a:lnTo>
                                <a:pt x="245" y="135"/>
                              </a:lnTo>
                              <a:lnTo>
                                <a:pt x="246" y="180"/>
                              </a:lnTo>
                              <a:lnTo>
                                <a:pt x="0" y="22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46" name="Freeform 635"/>
                        <p:cNvSpPr/>
                        <p:nvPr/>
                      </p:nvSpPr>
                      <p:spPr>
                        <a:xfrm>
                          <a:off x="3113" y="1682"/>
                          <a:ext cx="185" cy="137"/>
                        </a:xfrm>
                        <a:custGeom>
                          <a:avLst/>
                          <a:gdLst/>
                          <a:ahLst/>
                          <a:cxnLst>
                            <a:cxn ang="0">
                              <a:pos x="1" y="0"/>
                            </a:cxn>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Lst>
                          <a:pathLst>
                            <a:path w="370" h="275">
                              <a:moveTo>
                                <a:pt x="21" y="275"/>
                              </a:moveTo>
                              <a:lnTo>
                                <a:pt x="0" y="137"/>
                              </a:lnTo>
                              <a:lnTo>
                                <a:pt x="63" y="51"/>
                              </a:lnTo>
                              <a:lnTo>
                                <a:pt x="370" y="0"/>
                              </a:lnTo>
                              <a:lnTo>
                                <a:pt x="328" y="122"/>
                              </a:lnTo>
                              <a:lnTo>
                                <a:pt x="316" y="233"/>
                              </a:lnTo>
                              <a:lnTo>
                                <a:pt x="269" y="240"/>
                              </a:lnTo>
                              <a:lnTo>
                                <a:pt x="270" y="195"/>
                              </a:lnTo>
                              <a:lnTo>
                                <a:pt x="289" y="61"/>
                              </a:lnTo>
                              <a:lnTo>
                                <a:pt x="94" y="93"/>
                              </a:lnTo>
                              <a:lnTo>
                                <a:pt x="34" y="162"/>
                              </a:lnTo>
                              <a:lnTo>
                                <a:pt x="21" y="275"/>
                              </a:lnTo>
                              <a:close/>
                            </a:path>
                          </a:pathLst>
                        </a:custGeom>
                        <a:solidFill>
                          <a:srgbClr val="FAFD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47" name="Freeform 636"/>
                        <p:cNvSpPr/>
                        <p:nvPr/>
                      </p:nvSpPr>
                      <p:spPr>
                        <a:xfrm>
                          <a:off x="3106" y="1635"/>
                          <a:ext cx="251" cy="190"/>
                        </a:xfrm>
                        <a:custGeom>
                          <a:avLst/>
                          <a:gdLst/>
                          <a:ahLst/>
                          <a:cxnLst>
                            <a:cxn ang="0">
                              <a:pos x="1" y="1"/>
                            </a:cxn>
                            <a:cxn ang="0">
                              <a:pos x="1" y="1"/>
                            </a:cxn>
                            <a:cxn ang="0">
                              <a:pos x="1" y="0"/>
                            </a:cxn>
                            <a:cxn ang="0">
                              <a:pos x="1" y="1"/>
                            </a:cxn>
                            <a:cxn ang="0">
                              <a:pos x="0" y="1"/>
                            </a:cxn>
                            <a:cxn ang="0">
                              <a:pos x="1" y="1"/>
                            </a:cxn>
                            <a:cxn ang="0">
                              <a:pos x="1" y="1"/>
                            </a:cxn>
                            <a:cxn ang="0">
                              <a:pos x="1" y="1"/>
                            </a:cxn>
                            <a:cxn ang="0">
                              <a:pos x="1" y="1"/>
                            </a:cxn>
                            <a:cxn ang="0">
                              <a:pos x="1" y="1"/>
                            </a:cxn>
                            <a:cxn ang="0">
                              <a:pos x="1" y="1"/>
                            </a:cxn>
                            <a:cxn ang="0">
                              <a:pos x="1" y="1"/>
                            </a:cxn>
                          </a:cxnLst>
                          <a:pathLst>
                            <a:path w="502" h="379">
                              <a:moveTo>
                                <a:pt x="400" y="315"/>
                              </a:moveTo>
                              <a:lnTo>
                                <a:pt x="429" y="132"/>
                              </a:lnTo>
                              <a:lnTo>
                                <a:pt x="502" y="0"/>
                              </a:lnTo>
                              <a:lnTo>
                                <a:pt x="114" y="63"/>
                              </a:lnTo>
                              <a:lnTo>
                                <a:pt x="0" y="177"/>
                              </a:lnTo>
                              <a:lnTo>
                                <a:pt x="31" y="379"/>
                              </a:lnTo>
                              <a:lnTo>
                                <a:pt x="8" y="225"/>
                              </a:lnTo>
                              <a:lnTo>
                                <a:pt x="80" y="143"/>
                              </a:lnTo>
                              <a:lnTo>
                                <a:pt x="384" y="95"/>
                              </a:lnTo>
                              <a:lnTo>
                                <a:pt x="343" y="221"/>
                              </a:lnTo>
                              <a:lnTo>
                                <a:pt x="331" y="327"/>
                              </a:lnTo>
                              <a:lnTo>
                                <a:pt x="400" y="315"/>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48" name="Freeform 637"/>
                        <p:cNvSpPr/>
                        <p:nvPr/>
                      </p:nvSpPr>
                      <p:spPr>
                        <a:xfrm>
                          <a:off x="3102" y="1604"/>
                          <a:ext cx="303" cy="190"/>
                        </a:xfrm>
                        <a:custGeom>
                          <a:avLst/>
                          <a:gdLst/>
                          <a:ahLst/>
                          <a:cxnLst>
                            <a:cxn ang="0">
                              <a:pos x="1" y="1"/>
                            </a:cxn>
                            <a:cxn ang="0">
                              <a:pos x="0" y="1"/>
                            </a:cxn>
                            <a:cxn ang="0">
                              <a:pos x="1" y="1"/>
                            </a:cxn>
                            <a:cxn ang="0">
                              <a:pos x="1" y="0"/>
                            </a:cxn>
                            <a:cxn ang="0">
                              <a:pos x="1" y="1"/>
                            </a:cxn>
                            <a:cxn ang="0">
                              <a:pos x="1" y="1"/>
                            </a:cxn>
                            <a:cxn ang="0">
                              <a:pos x="1" y="1"/>
                            </a:cxn>
                            <a:cxn ang="0">
                              <a:pos x="1" y="1"/>
                            </a:cxn>
                            <a:cxn ang="0">
                              <a:pos x="1" y="1"/>
                            </a:cxn>
                            <a:cxn ang="0">
                              <a:pos x="1" y="1"/>
                            </a:cxn>
                            <a:cxn ang="0">
                              <a:pos x="1" y="1"/>
                            </a:cxn>
                          </a:cxnLst>
                          <a:pathLst>
                            <a:path w="605" h="380">
                              <a:moveTo>
                                <a:pt x="6" y="241"/>
                              </a:moveTo>
                              <a:lnTo>
                                <a:pt x="0" y="204"/>
                              </a:lnTo>
                              <a:lnTo>
                                <a:pt x="124" y="74"/>
                              </a:lnTo>
                              <a:lnTo>
                                <a:pt x="605" y="0"/>
                              </a:lnTo>
                              <a:lnTo>
                                <a:pt x="493" y="189"/>
                              </a:lnTo>
                              <a:lnTo>
                                <a:pt x="466" y="373"/>
                              </a:lnTo>
                              <a:lnTo>
                                <a:pt x="408" y="380"/>
                              </a:lnTo>
                              <a:lnTo>
                                <a:pt x="434" y="198"/>
                              </a:lnTo>
                              <a:lnTo>
                                <a:pt x="511" y="62"/>
                              </a:lnTo>
                              <a:lnTo>
                                <a:pt x="121" y="125"/>
                              </a:lnTo>
                              <a:lnTo>
                                <a:pt x="6" y="241"/>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49" name="Freeform 638"/>
                        <p:cNvSpPr/>
                        <p:nvPr/>
                      </p:nvSpPr>
                      <p:spPr>
                        <a:xfrm>
                          <a:off x="3173" y="1558"/>
                          <a:ext cx="78" cy="73"/>
                        </a:xfrm>
                        <a:custGeom>
                          <a:avLst/>
                          <a:gdLst/>
                          <a:ahLst/>
                          <a:cxnLst>
                            <a:cxn ang="0">
                              <a:pos x="0" y="1"/>
                            </a:cxn>
                            <a:cxn ang="0">
                              <a:pos x="1" y="1"/>
                            </a:cxn>
                            <a:cxn ang="0">
                              <a:pos x="1" y="1"/>
                            </a:cxn>
                            <a:cxn ang="0">
                              <a:pos x="1" y="1"/>
                            </a:cxn>
                            <a:cxn ang="0">
                              <a:pos x="1" y="1"/>
                            </a:cxn>
                            <a:cxn ang="0">
                              <a:pos x="1" y="0"/>
                            </a:cxn>
                            <a:cxn ang="0">
                              <a:pos x="0" y="1"/>
                            </a:cxn>
                          </a:cxnLst>
                          <a:pathLst>
                            <a:path w="155" h="145">
                              <a:moveTo>
                                <a:pt x="0" y="12"/>
                              </a:moveTo>
                              <a:lnTo>
                                <a:pt x="12" y="85"/>
                              </a:lnTo>
                              <a:lnTo>
                                <a:pt x="144" y="65"/>
                              </a:lnTo>
                              <a:lnTo>
                                <a:pt x="155" y="134"/>
                              </a:lnTo>
                              <a:lnTo>
                                <a:pt x="90" y="145"/>
                              </a:lnTo>
                              <a:lnTo>
                                <a:pt x="69" y="0"/>
                              </a:lnTo>
                              <a:lnTo>
                                <a:pt x="0" y="1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50" name="Freeform 639"/>
                        <p:cNvSpPr/>
                        <p:nvPr/>
                      </p:nvSpPr>
                      <p:spPr>
                        <a:xfrm>
                          <a:off x="3208" y="1554"/>
                          <a:ext cx="78" cy="70"/>
                        </a:xfrm>
                        <a:custGeom>
                          <a:avLst/>
                          <a:gdLst/>
                          <a:ahLst/>
                          <a:cxnLst>
                            <a:cxn ang="0">
                              <a:pos x="0" y="0"/>
                            </a:cxn>
                            <a:cxn ang="0">
                              <a:pos x="1" y="0"/>
                            </a:cxn>
                            <a:cxn ang="0">
                              <a:pos x="1" y="0"/>
                            </a:cxn>
                            <a:cxn ang="0">
                              <a:pos x="1" y="0"/>
                            </a:cxn>
                            <a:cxn ang="0">
                              <a:pos x="1" y="0"/>
                            </a:cxn>
                            <a:cxn ang="0">
                              <a:pos x="1" y="0"/>
                            </a:cxn>
                            <a:cxn ang="0">
                              <a:pos x="0" y="0"/>
                            </a:cxn>
                          </a:cxnLst>
                          <a:pathLst>
                            <a:path w="155" h="142">
                              <a:moveTo>
                                <a:pt x="0" y="11"/>
                              </a:moveTo>
                              <a:lnTo>
                                <a:pt x="11" y="83"/>
                              </a:lnTo>
                              <a:lnTo>
                                <a:pt x="147" y="63"/>
                              </a:lnTo>
                              <a:lnTo>
                                <a:pt x="155" y="133"/>
                              </a:lnTo>
                              <a:lnTo>
                                <a:pt x="92" y="142"/>
                              </a:lnTo>
                              <a:lnTo>
                                <a:pt x="70" y="0"/>
                              </a:lnTo>
                              <a:lnTo>
                                <a:pt x="0" y="11"/>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51" name="Freeform 640"/>
                        <p:cNvSpPr/>
                        <p:nvPr/>
                      </p:nvSpPr>
                      <p:spPr>
                        <a:xfrm>
                          <a:off x="3242" y="1547"/>
                          <a:ext cx="77" cy="73"/>
                        </a:xfrm>
                        <a:custGeom>
                          <a:avLst/>
                          <a:gdLst/>
                          <a:ahLst/>
                          <a:cxnLst>
                            <a:cxn ang="0">
                              <a:pos x="0" y="1"/>
                            </a:cxn>
                            <a:cxn ang="0">
                              <a:pos x="1" y="1"/>
                            </a:cxn>
                            <a:cxn ang="0">
                              <a:pos x="1" y="1"/>
                            </a:cxn>
                            <a:cxn ang="0">
                              <a:pos x="1" y="1"/>
                            </a:cxn>
                            <a:cxn ang="0">
                              <a:pos x="1" y="1"/>
                            </a:cxn>
                            <a:cxn ang="0">
                              <a:pos x="1" y="0"/>
                            </a:cxn>
                            <a:cxn ang="0">
                              <a:pos x="0" y="1"/>
                            </a:cxn>
                          </a:cxnLst>
                          <a:pathLst>
                            <a:path w="153" h="145">
                              <a:moveTo>
                                <a:pt x="0" y="11"/>
                              </a:moveTo>
                              <a:lnTo>
                                <a:pt x="11" y="85"/>
                              </a:lnTo>
                              <a:lnTo>
                                <a:pt x="145" y="63"/>
                              </a:lnTo>
                              <a:lnTo>
                                <a:pt x="153" y="134"/>
                              </a:lnTo>
                              <a:lnTo>
                                <a:pt x="89" y="145"/>
                              </a:lnTo>
                              <a:lnTo>
                                <a:pt x="67" y="0"/>
                              </a:lnTo>
                              <a:lnTo>
                                <a:pt x="0" y="11"/>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52" name="Freeform 641"/>
                        <p:cNvSpPr/>
                        <p:nvPr/>
                      </p:nvSpPr>
                      <p:spPr>
                        <a:xfrm>
                          <a:off x="3278" y="1540"/>
                          <a:ext cx="77" cy="73"/>
                        </a:xfrm>
                        <a:custGeom>
                          <a:avLst/>
                          <a:gdLst/>
                          <a:ahLst/>
                          <a:cxnLst>
                            <a:cxn ang="0">
                              <a:pos x="0" y="0"/>
                            </a:cxn>
                            <a:cxn ang="0">
                              <a:pos x="1" y="0"/>
                            </a:cxn>
                            <a:cxn ang="0">
                              <a:pos x="1" y="0"/>
                            </a:cxn>
                            <a:cxn ang="0">
                              <a:pos x="1" y="0"/>
                            </a:cxn>
                            <a:cxn ang="0">
                              <a:pos x="1" y="0"/>
                            </a:cxn>
                            <a:cxn ang="0">
                              <a:pos x="1" y="0"/>
                            </a:cxn>
                            <a:cxn ang="0">
                              <a:pos x="0" y="0"/>
                            </a:cxn>
                          </a:cxnLst>
                          <a:pathLst>
                            <a:path w="154" h="147">
                              <a:moveTo>
                                <a:pt x="0" y="14"/>
                              </a:moveTo>
                              <a:lnTo>
                                <a:pt x="11" y="87"/>
                              </a:lnTo>
                              <a:lnTo>
                                <a:pt x="144" y="66"/>
                              </a:lnTo>
                              <a:lnTo>
                                <a:pt x="154" y="136"/>
                              </a:lnTo>
                              <a:lnTo>
                                <a:pt x="89" y="147"/>
                              </a:lnTo>
                              <a:lnTo>
                                <a:pt x="67" y="0"/>
                              </a:lnTo>
                              <a:lnTo>
                                <a:pt x="0" y="14"/>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53" name="Freeform 642"/>
                        <p:cNvSpPr/>
                        <p:nvPr/>
                      </p:nvSpPr>
                      <p:spPr>
                        <a:xfrm>
                          <a:off x="3314" y="1536"/>
                          <a:ext cx="77" cy="72"/>
                        </a:xfrm>
                        <a:custGeom>
                          <a:avLst/>
                          <a:gdLst/>
                          <a:ahLst/>
                          <a:cxnLst>
                            <a:cxn ang="0">
                              <a:pos x="0" y="1"/>
                            </a:cxn>
                            <a:cxn ang="0">
                              <a:pos x="0" y="1"/>
                            </a:cxn>
                            <a:cxn ang="0">
                              <a:pos x="0" y="1"/>
                            </a:cxn>
                            <a:cxn ang="0">
                              <a:pos x="0" y="1"/>
                            </a:cxn>
                            <a:cxn ang="0">
                              <a:pos x="0" y="1"/>
                            </a:cxn>
                            <a:cxn ang="0">
                              <a:pos x="0" y="0"/>
                            </a:cxn>
                            <a:cxn ang="0">
                              <a:pos x="0" y="1"/>
                            </a:cxn>
                          </a:cxnLst>
                          <a:pathLst>
                            <a:path w="156" h="144">
                              <a:moveTo>
                                <a:pt x="0" y="10"/>
                              </a:moveTo>
                              <a:lnTo>
                                <a:pt x="14" y="84"/>
                              </a:lnTo>
                              <a:lnTo>
                                <a:pt x="145" y="65"/>
                              </a:lnTo>
                              <a:lnTo>
                                <a:pt x="156" y="133"/>
                              </a:lnTo>
                              <a:lnTo>
                                <a:pt x="92" y="144"/>
                              </a:lnTo>
                              <a:lnTo>
                                <a:pt x="70" y="0"/>
                              </a:lnTo>
                              <a:lnTo>
                                <a:pt x="0" y="1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54" name="Freeform 643"/>
                        <p:cNvSpPr/>
                        <p:nvPr/>
                      </p:nvSpPr>
                      <p:spPr>
                        <a:xfrm>
                          <a:off x="3347" y="1531"/>
                          <a:ext cx="77" cy="72"/>
                        </a:xfrm>
                        <a:custGeom>
                          <a:avLst/>
                          <a:gdLst/>
                          <a:ahLst/>
                          <a:cxnLst>
                            <a:cxn ang="0">
                              <a:pos x="0" y="1"/>
                            </a:cxn>
                            <a:cxn ang="0">
                              <a:pos x="0" y="1"/>
                            </a:cxn>
                            <a:cxn ang="0">
                              <a:pos x="0" y="1"/>
                            </a:cxn>
                            <a:cxn ang="0">
                              <a:pos x="0" y="1"/>
                            </a:cxn>
                            <a:cxn ang="0">
                              <a:pos x="0" y="1"/>
                            </a:cxn>
                            <a:cxn ang="0">
                              <a:pos x="0" y="0"/>
                            </a:cxn>
                            <a:cxn ang="0">
                              <a:pos x="0" y="1"/>
                            </a:cxn>
                          </a:cxnLst>
                          <a:pathLst>
                            <a:path w="156" h="144">
                              <a:moveTo>
                                <a:pt x="0" y="10"/>
                              </a:moveTo>
                              <a:lnTo>
                                <a:pt x="11" y="84"/>
                              </a:lnTo>
                              <a:lnTo>
                                <a:pt x="145" y="64"/>
                              </a:lnTo>
                              <a:lnTo>
                                <a:pt x="156" y="134"/>
                              </a:lnTo>
                              <a:lnTo>
                                <a:pt x="92" y="144"/>
                              </a:lnTo>
                              <a:lnTo>
                                <a:pt x="70" y="0"/>
                              </a:lnTo>
                              <a:lnTo>
                                <a:pt x="0" y="1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55" name="Freeform 644"/>
                        <p:cNvSpPr/>
                        <p:nvPr/>
                      </p:nvSpPr>
                      <p:spPr>
                        <a:xfrm>
                          <a:off x="3379" y="1525"/>
                          <a:ext cx="78" cy="73"/>
                        </a:xfrm>
                        <a:custGeom>
                          <a:avLst/>
                          <a:gdLst/>
                          <a:ahLst/>
                          <a:cxnLst>
                            <a:cxn ang="0">
                              <a:pos x="0" y="1"/>
                            </a:cxn>
                            <a:cxn ang="0">
                              <a:pos x="1" y="1"/>
                            </a:cxn>
                            <a:cxn ang="0">
                              <a:pos x="1" y="1"/>
                            </a:cxn>
                            <a:cxn ang="0">
                              <a:pos x="1" y="1"/>
                            </a:cxn>
                            <a:cxn ang="0">
                              <a:pos x="1" y="1"/>
                            </a:cxn>
                            <a:cxn ang="0">
                              <a:pos x="1" y="0"/>
                            </a:cxn>
                            <a:cxn ang="0">
                              <a:pos x="0" y="1"/>
                            </a:cxn>
                          </a:cxnLst>
                          <a:pathLst>
                            <a:path w="155" h="145">
                              <a:moveTo>
                                <a:pt x="0" y="12"/>
                              </a:moveTo>
                              <a:lnTo>
                                <a:pt x="11" y="85"/>
                              </a:lnTo>
                              <a:lnTo>
                                <a:pt x="144" y="65"/>
                              </a:lnTo>
                              <a:lnTo>
                                <a:pt x="155" y="134"/>
                              </a:lnTo>
                              <a:lnTo>
                                <a:pt x="89" y="145"/>
                              </a:lnTo>
                              <a:lnTo>
                                <a:pt x="70" y="0"/>
                              </a:lnTo>
                              <a:lnTo>
                                <a:pt x="0" y="1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56" name="Freeform 645"/>
                        <p:cNvSpPr/>
                        <p:nvPr/>
                      </p:nvSpPr>
                      <p:spPr>
                        <a:xfrm>
                          <a:off x="2988" y="1615"/>
                          <a:ext cx="135" cy="215"/>
                        </a:xfrm>
                        <a:custGeom>
                          <a:avLst/>
                          <a:gdLst/>
                          <a:ahLst/>
                          <a:cxnLst>
                            <a:cxn ang="0">
                              <a:pos x="0" y="1"/>
                            </a:cxn>
                            <a:cxn ang="0">
                              <a:pos x="0" y="1"/>
                            </a:cxn>
                            <a:cxn ang="0">
                              <a:pos x="0" y="1"/>
                            </a:cxn>
                            <a:cxn ang="0">
                              <a:pos x="0" y="1"/>
                            </a:cxn>
                            <a:cxn ang="0">
                              <a:pos x="0" y="1"/>
                            </a:cxn>
                            <a:cxn ang="0">
                              <a:pos x="0" y="0"/>
                            </a:cxn>
                            <a:cxn ang="0">
                              <a:pos x="0" y="1"/>
                            </a:cxn>
                          </a:cxnLst>
                          <a:pathLst>
                            <a:path w="271" h="430">
                              <a:moveTo>
                                <a:pt x="0" y="42"/>
                              </a:moveTo>
                              <a:lnTo>
                                <a:pt x="140" y="167"/>
                              </a:lnTo>
                              <a:lnTo>
                                <a:pt x="224" y="430"/>
                              </a:lnTo>
                              <a:lnTo>
                                <a:pt x="271" y="417"/>
                              </a:lnTo>
                              <a:lnTo>
                                <a:pt x="216" y="149"/>
                              </a:lnTo>
                              <a:lnTo>
                                <a:pt x="77" y="0"/>
                              </a:lnTo>
                              <a:lnTo>
                                <a:pt x="0" y="4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57" name="Freeform 646"/>
                        <p:cNvSpPr/>
                        <p:nvPr/>
                      </p:nvSpPr>
                      <p:spPr>
                        <a:xfrm>
                          <a:off x="2998" y="1316"/>
                          <a:ext cx="283" cy="34"/>
                        </a:xfrm>
                        <a:custGeom>
                          <a:avLst/>
                          <a:gdLst/>
                          <a:ahLst/>
                          <a:cxnLst>
                            <a:cxn ang="0">
                              <a:pos x="0" y="0"/>
                            </a:cxn>
                            <a:cxn ang="0">
                              <a:pos x="1" y="0"/>
                            </a:cxn>
                            <a:cxn ang="0">
                              <a:pos x="1" y="0"/>
                            </a:cxn>
                            <a:cxn ang="0">
                              <a:pos x="1" y="0"/>
                            </a:cxn>
                            <a:cxn ang="0">
                              <a:pos x="1" y="0"/>
                            </a:cxn>
                            <a:cxn ang="0">
                              <a:pos x="1" y="0"/>
                            </a:cxn>
                            <a:cxn ang="0">
                              <a:pos x="1" y="0"/>
                            </a:cxn>
                            <a:cxn ang="0">
                              <a:pos x="1" y="0"/>
                            </a:cxn>
                            <a:cxn ang="0">
                              <a:pos x="0" y="0"/>
                            </a:cxn>
                          </a:cxnLst>
                          <a:pathLst>
                            <a:path w="566" h="69">
                              <a:moveTo>
                                <a:pt x="0" y="36"/>
                              </a:moveTo>
                              <a:lnTo>
                                <a:pt x="250" y="0"/>
                              </a:lnTo>
                              <a:lnTo>
                                <a:pt x="430" y="40"/>
                              </a:lnTo>
                              <a:lnTo>
                                <a:pt x="559" y="20"/>
                              </a:lnTo>
                              <a:lnTo>
                                <a:pt x="566" y="49"/>
                              </a:lnTo>
                              <a:lnTo>
                                <a:pt x="436" y="69"/>
                              </a:lnTo>
                              <a:lnTo>
                                <a:pt x="248" y="27"/>
                              </a:lnTo>
                              <a:lnTo>
                                <a:pt x="28" y="61"/>
                              </a:lnTo>
                              <a:lnTo>
                                <a:pt x="0" y="36"/>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58" name="Freeform 647"/>
                        <p:cNvSpPr/>
                        <p:nvPr/>
                      </p:nvSpPr>
                      <p:spPr>
                        <a:xfrm>
                          <a:off x="3264" y="1359"/>
                          <a:ext cx="98" cy="182"/>
                        </a:xfrm>
                        <a:custGeom>
                          <a:avLst/>
                          <a:gdLst/>
                          <a:ahLst/>
                          <a:cxnLst>
                            <a:cxn ang="0">
                              <a:pos x="0" y="0"/>
                            </a:cxn>
                            <a:cxn ang="0">
                              <a:pos x="0" y="1"/>
                            </a:cxn>
                            <a:cxn ang="0">
                              <a:pos x="0" y="1"/>
                            </a:cxn>
                            <a:cxn ang="0">
                              <a:pos x="0" y="1"/>
                            </a:cxn>
                            <a:cxn ang="0">
                              <a:pos x="0" y="1"/>
                            </a:cxn>
                            <a:cxn ang="0">
                              <a:pos x="0" y="1"/>
                            </a:cxn>
                            <a:cxn ang="0">
                              <a:pos x="0" y="1"/>
                            </a:cxn>
                            <a:cxn ang="0">
                              <a:pos x="0" y="1"/>
                            </a:cxn>
                            <a:cxn ang="0">
                              <a:pos x="0" y="0"/>
                            </a:cxn>
                          </a:cxnLst>
                          <a:pathLst>
                            <a:path w="197" h="363">
                              <a:moveTo>
                                <a:pt x="37" y="0"/>
                              </a:moveTo>
                              <a:lnTo>
                                <a:pt x="58" y="118"/>
                              </a:lnTo>
                              <a:lnTo>
                                <a:pt x="180" y="229"/>
                              </a:lnTo>
                              <a:lnTo>
                                <a:pt x="197" y="350"/>
                              </a:lnTo>
                              <a:lnTo>
                                <a:pt x="164" y="363"/>
                              </a:lnTo>
                              <a:lnTo>
                                <a:pt x="147" y="239"/>
                              </a:lnTo>
                              <a:lnTo>
                                <a:pt x="22" y="124"/>
                              </a:lnTo>
                              <a:lnTo>
                                <a:pt x="0" y="8"/>
                              </a:lnTo>
                              <a:lnTo>
                                <a:pt x="37" y="0"/>
                              </a:lnTo>
                              <a:close/>
                            </a:path>
                          </a:pathLst>
                        </a:custGeom>
                        <a:solidFill>
                          <a:srgbClr val="000000">
                            <a:alpha val="100000"/>
                          </a:srgbClr>
                        </a:solidFill>
                        <a:ln w="9525">
                          <a:noFill/>
                        </a:ln>
                      </p:spPr>
                      <p:txBody>
                        <a:bodyPr/>
                        <a:p>
                          <a:endParaRPr lang="zh-CN" altLang="en-US"/>
                        </a:p>
                      </p:txBody>
                    </p:sp>
                    <p:sp>
                      <p:nvSpPr>
                        <p:cNvPr id="19559" name="Freeform 648"/>
                        <p:cNvSpPr/>
                        <p:nvPr/>
                      </p:nvSpPr>
                      <p:spPr>
                        <a:xfrm>
                          <a:off x="3224" y="1365"/>
                          <a:ext cx="97" cy="182"/>
                        </a:xfrm>
                        <a:custGeom>
                          <a:avLst/>
                          <a:gdLst/>
                          <a:ahLst/>
                          <a:cxnLst>
                            <a:cxn ang="0">
                              <a:pos x="1" y="0"/>
                            </a:cxn>
                            <a:cxn ang="0">
                              <a:pos x="1" y="1"/>
                            </a:cxn>
                            <a:cxn ang="0">
                              <a:pos x="1" y="1"/>
                            </a:cxn>
                            <a:cxn ang="0">
                              <a:pos x="1" y="1"/>
                            </a:cxn>
                            <a:cxn ang="0">
                              <a:pos x="1" y="1"/>
                            </a:cxn>
                            <a:cxn ang="0">
                              <a:pos x="1" y="1"/>
                            </a:cxn>
                            <a:cxn ang="0">
                              <a:pos x="1" y="1"/>
                            </a:cxn>
                            <a:cxn ang="0">
                              <a:pos x="0" y="1"/>
                            </a:cxn>
                            <a:cxn ang="0">
                              <a:pos x="1" y="0"/>
                            </a:cxn>
                          </a:cxnLst>
                          <a:pathLst>
                            <a:path w="194" h="364">
                              <a:moveTo>
                                <a:pt x="41" y="0"/>
                              </a:moveTo>
                              <a:lnTo>
                                <a:pt x="59" y="124"/>
                              </a:lnTo>
                              <a:lnTo>
                                <a:pt x="177" y="237"/>
                              </a:lnTo>
                              <a:lnTo>
                                <a:pt x="194" y="352"/>
                              </a:lnTo>
                              <a:lnTo>
                                <a:pt x="149" y="364"/>
                              </a:lnTo>
                              <a:lnTo>
                                <a:pt x="136" y="244"/>
                              </a:lnTo>
                              <a:lnTo>
                                <a:pt x="19" y="131"/>
                              </a:lnTo>
                              <a:lnTo>
                                <a:pt x="0" y="2"/>
                              </a:lnTo>
                              <a:lnTo>
                                <a:pt x="41" y="0"/>
                              </a:lnTo>
                              <a:close/>
                            </a:path>
                          </a:pathLst>
                        </a:custGeom>
                        <a:solidFill>
                          <a:srgbClr val="000000">
                            <a:alpha val="100000"/>
                          </a:srgbClr>
                        </a:solidFill>
                        <a:ln w="9525">
                          <a:noFill/>
                        </a:ln>
                      </p:spPr>
                      <p:txBody>
                        <a:bodyPr/>
                        <a:p>
                          <a:endParaRPr lang="zh-CN" altLang="en-US"/>
                        </a:p>
                      </p:txBody>
                    </p:sp>
                    <p:sp>
                      <p:nvSpPr>
                        <p:cNvPr id="19560" name="Freeform 649"/>
                        <p:cNvSpPr/>
                        <p:nvPr/>
                      </p:nvSpPr>
                      <p:spPr>
                        <a:xfrm>
                          <a:off x="3179" y="1361"/>
                          <a:ext cx="99" cy="190"/>
                        </a:xfrm>
                        <a:custGeom>
                          <a:avLst/>
                          <a:gdLst/>
                          <a:ahLst/>
                          <a:cxnLst>
                            <a:cxn ang="0">
                              <a:pos x="1" y="1"/>
                            </a:cxn>
                            <a:cxn ang="0">
                              <a:pos x="1" y="1"/>
                            </a:cxn>
                            <a:cxn ang="0">
                              <a:pos x="1" y="1"/>
                            </a:cxn>
                            <a:cxn ang="0">
                              <a:pos x="1" y="1"/>
                            </a:cxn>
                            <a:cxn ang="0">
                              <a:pos x="1" y="1"/>
                            </a:cxn>
                            <a:cxn ang="0">
                              <a:pos x="1" y="1"/>
                            </a:cxn>
                            <a:cxn ang="0">
                              <a:pos x="1" y="1"/>
                            </a:cxn>
                            <a:cxn ang="0">
                              <a:pos x="0" y="0"/>
                            </a:cxn>
                            <a:cxn ang="0">
                              <a:pos x="1" y="1"/>
                            </a:cxn>
                          </a:cxnLst>
                          <a:pathLst>
                            <a:path w="196" h="380">
                              <a:moveTo>
                                <a:pt x="44" y="13"/>
                              </a:moveTo>
                              <a:lnTo>
                                <a:pt x="60" y="142"/>
                              </a:lnTo>
                              <a:lnTo>
                                <a:pt x="179" y="264"/>
                              </a:lnTo>
                              <a:lnTo>
                                <a:pt x="196" y="378"/>
                              </a:lnTo>
                              <a:lnTo>
                                <a:pt x="160" y="380"/>
                              </a:lnTo>
                              <a:lnTo>
                                <a:pt x="145" y="274"/>
                              </a:lnTo>
                              <a:lnTo>
                                <a:pt x="21" y="148"/>
                              </a:lnTo>
                              <a:lnTo>
                                <a:pt x="0" y="0"/>
                              </a:lnTo>
                              <a:lnTo>
                                <a:pt x="44" y="13"/>
                              </a:lnTo>
                              <a:close/>
                            </a:path>
                          </a:pathLst>
                        </a:custGeom>
                        <a:solidFill>
                          <a:srgbClr val="000000">
                            <a:alpha val="100000"/>
                          </a:srgbClr>
                        </a:solidFill>
                        <a:ln w="9525">
                          <a:noFill/>
                        </a:ln>
                      </p:spPr>
                      <p:txBody>
                        <a:bodyPr/>
                        <a:p>
                          <a:endParaRPr lang="zh-CN" altLang="en-US"/>
                        </a:p>
                      </p:txBody>
                    </p:sp>
                    <p:sp>
                      <p:nvSpPr>
                        <p:cNvPr id="19561" name="Freeform 650"/>
                        <p:cNvSpPr/>
                        <p:nvPr/>
                      </p:nvSpPr>
                      <p:spPr>
                        <a:xfrm>
                          <a:off x="3049" y="1468"/>
                          <a:ext cx="77" cy="6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156" h="136">
                              <a:moveTo>
                                <a:pt x="0" y="44"/>
                              </a:moveTo>
                              <a:lnTo>
                                <a:pt x="113" y="92"/>
                              </a:lnTo>
                              <a:lnTo>
                                <a:pt x="143" y="64"/>
                              </a:lnTo>
                              <a:lnTo>
                                <a:pt x="156" y="0"/>
                              </a:lnTo>
                              <a:lnTo>
                                <a:pt x="120" y="51"/>
                              </a:lnTo>
                              <a:lnTo>
                                <a:pt x="63" y="130"/>
                              </a:lnTo>
                              <a:lnTo>
                                <a:pt x="24" y="136"/>
                              </a:lnTo>
                              <a:lnTo>
                                <a:pt x="53" y="92"/>
                              </a:lnTo>
                              <a:lnTo>
                                <a:pt x="0" y="44"/>
                              </a:lnTo>
                              <a:close/>
                            </a:path>
                          </a:pathLst>
                        </a:custGeom>
                        <a:solidFill>
                          <a:srgbClr val="000000">
                            <a:alpha val="100000"/>
                          </a:srgbClr>
                        </a:solidFill>
                        <a:ln w="9525">
                          <a:noFill/>
                        </a:ln>
                      </p:spPr>
                      <p:txBody>
                        <a:bodyPr/>
                        <a:p>
                          <a:endParaRPr lang="zh-CN" altLang="en-US"/>
                        </a:p>
                      </p:txBody>
                    </p:sp>
                    <p:sp>
                      <p:nvSpPr>
                        <p:cNvPr id="19562" name="Freeform 651"/>
                        <p:cNvSpPr/>
                        <p:nvPr/>
                      </p:nvSpPr>
                      <p:spPr>
                        <a:xfrm>
                          <a:off x="3137" y="1353"/>
                          <a:ext cx="102" cy="209"/>
                        </a:xfrm>
                        <a:custGeom>
                          <a:avLst/>
                          <a:gdLst/>
                          <a:ahLst/>
                          <a:cxnLst>
                            <a:cxn ang="0">
                              <a:pos x="1" y="1"/>
                            </a:cxn>
                            <a:cxn ang="0">
                              <a:pos x="1" y="1"/>
                            </a:cxn>
                            <a:cxn ang="0">
                              <a:pos x="1" y="1"/>
                            </a:cxn>
                            <a:cxn ang="0">
                              <a:pos x="1" y="1"/>
                            </a:cxn>
                            <a:cxn ang="0">
                              <a:pos x="1" y="1"/>
                            </a:cxn>
                            <a:cxn ang="0">
                              <a:pos x="1" y="1"/>
                            </a:cxn>
                            <a:cxn ang="0">
                              <a:pos x="1" y="1"/>
                            </a:cxn>
                            <a:cxn ang="0">
                              <a:pos x="0" y="0"/>
                            </a:cxn>
                            <a:cxn ang="0">
                              <a:pos x="1" y="1"/>
                            </a:cxn>
                          </a:cxnLst>
                          <a:pathLst>
                            <a:path w="204" h="418">
                              <a:moveTo>
                                <a:pt x="39" y="10"/>
                              </a:moveTo>
                              <a:lnTo>
                                <a:pt x="63" y="174"/>
                              </a:lnTo>
                              <a:lnTo>
                                <a:pt x="187" y="295"/>
                              </a:lnTo>
                              <a:lnTo>
                                <a:pt x="204" y="408"/>
                              </a:lnTo>
                              <a:lnTo>
                                <a:pt x="170" y="418"/>
                              </a:lnTo>
                              <a:lnTo>
                                <a:pt x="153" y="308"/>
                              </a:lnTo>
                              <a:lnTo>
                                <a:pt x="30" y="186"/>
                              </a:lnTo>
                              <a:lnTo>
                                <a:pt x="0" y="0"/>
                              </a:lnTo>
                              <a:lnTo>
                                <a:pt x="39" y="10"/>
                              </a:lnTo>
                              <a:close/>
                            </a:path>
                          </a:pathLst>
                        </a:custGeom>
                        <a:solidFill>
                          <a:srgbClr val="000000">
                            <a:alpha val="100000"/>
                          </a:srgbClr>
                        </a:solidFill>
                        <a:ln w="9525">
                          <a:noFill/>
                        </a:ln>
                      </p:spPr>
                      <p:txBody>
                        <a:bodyPr/>
                        <a:p>
                          <a:endParaRPr lang="zh-CN" altLang="en-US"/>
                        </a:p>
                      </p:txBody>
                    </p:sp>
                    <p:sp>
                      <p:nvSpPr>
                        <p:cNvPr id="19563" name="Freeform 652"/>
                        <p:cNvSpPr/>
                        <p:nvPr/>
                      </p:nvSpPr>
                      <p:spPr>
                        <a:xfrm>
                          <a:off x="3047" y="1401"/>
                          <a:ext cx="51" cy="34"/>
                        </a:xfrm>
                        <a:custGeom>
                          <a:avLst/>
                          <a:gdLst/>
                          <a:ahLst/>
                          <a:cxnLst>
                            <a:cxn ang="0">
                              <a:pos x="0" y="0"/>
                            </a:cxn>
                            <a:cxn ang="0">
                              <a:pos x="1" y="1"/>
                            </a:cxn>
                            <a:cxn ang="0">
                              <a:pos x="0" y="1"/>
                            </a:cxn>
                            <a:cxn ang="0">
                              <a:pos x="1" y="1"/>
                            </a:cxn>
                            <a:cxn ang="0">
                              <a:pos x="0" y="0"/>
                            </a:cxn>
                          </a:cxnLst>
                          <a:pathLst>
                            <a:path w="100" h="67">
                              <a:moveTo>
                                <a:pt x="0" y="0"/>
                              </a:moveTo>
                              <a:lnTo>
                                <a:pt x="100" y="52"/>
                              </a:lnTo>
                              <a:lnTo>
                                <a:pt x="0" y="67"/>
                              </a:lnTo>
                              <a:lnTo>
                                <a:pt x="31" y="43"/>
                              </a:lnTo>
                              <a:lnTo>
                                <a:pt x="0" y="0"/>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grpSp>
                </p:grpSp>
                <p:grpSp>
                  <p:nvGrpSpPr>
                    <p:cNvPr id="19499" name="Group 653"/>
                    <p:cNvGrpSpPr/>
                    <p:nvPr/>
                  </p:nvGrpSpPr>
                  <p:grpSpPr>
                    <a:xfrm>
                      <a:off x="2851" y="1756"/>
                      <a:ext cx="718" cy="633"/>
                      <a:chOff x="2851" y="1756"/>
                      <a:chExt cx="718" cy="633"/>
                    </a:xfrm>
                  </p:grpSpPr>
                  <p:grpSp>
                    <p:nvGrpSpPr>
                      <p:cNvPr id="19500" name="Group 654"/>
                      <p:cNvGrpSpPr/>
                      <p:nvPr/>
                    </p:nvGrpSpPr>
                    <p:grpSpPr>
                      <a:xfrm>
                        <a:off x="2851" y="1756"/>
                        <a:ext cx="710" cy="633"/>
                        <a:chOff x="2851" y="1756"/>
                        <a:chExt cx="710" cy="633"/>
                      </a:xfrm>
                    </p:grpSpPr>
                    <p:sp>
                      <p:nvSpPr>
                        <p:cNvPr id="19502" name="Freeform 655"/>
                        <p:cNvSpPr/>
                        <p:nvPr/>
                      </p:nvSpPr>
                      <p:spPr>
                        <a:xfrm>
                          <a:off x="2851" y="1756"/>
                          <a:ext cx="710" cy="329"/>
                        </a:xfrm>
                        <a:custGeom>
                          <a:avLst/>
                          <a:gdLst/>
                          <a:ahLst/>
                          <a:cxnLst>
                            <a:cxn ang="0">
                              <a:pos x="1" y="1"/>
                            </a:cxn>
                            <a:cxn ang="0">
                              <a:pos x="1" y="1"/>
                            </a:cxn>
                            <a:cxn ang="0">
                              <a:pos x="1" y="0"/>
                            </a:cxn>
                            <a:cxn ang="0">
                              <a:pos x="1" y="1"/>
                            </a:cxn>
                            <a:cxn ang="0">
                              <a:pos x="1" y="1"/>
                            </a:cxn>
                            <a:cxn ang="0">
                              <a:pos x="1" y="1"/>
                            </a:cxn>
                            <a:cxn ang="0">
                              <a:pos x="1" y="1"/>
                            </a:cxn>
                            <a:cxn ang="0">
                              <a:pos x="0" y="1"/>
                            </a:cxn>
                            <a:cxn ang="0">
                              <a:pos x="1" y="1"/>
                            </a:cxn>
                            <a:cxn ang="0">
                              <a:pos x="1" y="1"/>
                            </a:cxn>
                            <a:cxn ang="0">
                              <a:pos x="1" y="1"/>
                            </a:cxn>
                          </a:cxnLst>
                          <a:pathLst>
                            <a:path w="1420" h="658">
                              <a:moveTo>
                                <a:pt x="971" y="549"/>
                              </a:moveTo>
                              <a:lnTo>
                                <a:pt x="1420" y="276"/>
                              </a:lnTo>
                              <a:lnTo>
                                <a:pt x="1376" y="0"/>
                              </a:lnTo>
                              <a:lnTo>
                                <a:pt x="1104" y="44"/>
                              </a:lnTo>
                              <a:lnTo>
                                <a:pt x="1177" y="183"/>
                              </a:lnTo>
                              <a:lnTo>
                                <a:pt x="1105" y="254"/>
                              </a:lnTo>
                              <a:lnTo>
                                <a:pt x="1051" y="51"/>
                              </a:lnTo>
                              <a:lnTo>
                                <a:pt x="0" y="222"/>
                              </a:lnTo>
                              <a:lnTo>
                                <a:pt x="33" y="421"/>
                              </a:lnTo>
                              <a:lnTo>
                                <a:pt x="342" y="658"/>
                              </a:lnTo>
                              <a:lnTo>
                                <a:pt x="971" y="549"/>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503" name="Freeform 656"/>
                        <p:cNvSpPr/>
                        <p:nvPr/>
                      </p:nvSpPr>
                      <p:spPr>
                        <a:xfrm>
                          <a:off x="2870" y="1971"/>
                          <a:ext cx="101" cy="398"/>
                        </a:xfrm>
                        <a:custGeom>
                          <a:avLst/>
                          <a:gdLst/>
                          <a:ahLst/>
                          <a:cxnLst>
                            <a:cxn ang="0">
                              <a:pos x="1" y="1"/>
                            </a:cxn>
                            <a:cxn ang="0">
                              <a:pos x="0" y="0"/>
                            </a:cxn>
                            <a:cxn ang="0">
                              <a:pos x="1" y="1"/>
                            </a:cxn>
                            <a:cxn ang="0">
                              <a:pos x="1" y="1"/>
                            </a:cxn>
                            <a:cxn ang="0">
                              <a:pos x="1" y="1"/>
                            </a:cxn>
                          </a:cxnLst>
                          <a:pathLst>
                            <a:path w="200" h="795">
                              <a:moveTo>
                                <a:pt x="128" y="795"/>
                              </a:moveTo>
                              <a:lnTo>
                                <a:pt x="0" y="0"/>
                              </a:lnTo>
                              <a:lnTo>
                                <a:pt x="100" y="77"/>
                              </a:lnTo>
                              <a:lnTo>
                                <a:pt x="200" y="736"/>
                              </a:lnTo>
                              <a:lnTo>
                                <a:pt x="128" y="795"/>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504" name="Freeform 657"/>
                        <p:cNvSpPr/>
                        <p:nvPr/>
                      </p:nvSpPr>
                      <p:spPr>
                        <a:xfrm>
                          <a:off x="2957" y="2234"/>
                          <a:ext cx="38" cy="69"/>
                        </a:xfrm>
                        <a:custGeom>
                          <a:avLst/>
                          <a:gdLst/>
                          <a:ahLst/>
                          <a:cxnLst>
                            <a:cxn ang="0">
                              <a:pos x="1" y="1"/>
                            </a:cxn>
                            <a:cxn ang="0">
                              <a:pos x="1" y="1"/>
                            </a:cxn>
                            <a:cxn ang="0">
                              <a:pos x="0" y="1"/>
                            </a:cxn>
                            <a:cxn ang="0">
                              <a:pos x="1" y="0"/>
                            </a:cxn>
                            <a:cxn ang="0">
                              <a:pos x="1" y="1"/>
                            </a:cxn>
                          </a:cxnLst>
                          <a:pathLst>
                            <a:path w="76" h="138">
                              <a:moveTo>
                                <a:pt x="76" y="128"/>
                              </a:moveTo>
                              <a:lnTo>
                                <a:pt x="20" y="138"/>
                              </a:lnTo>
                              <a:lnTo>
                                <a:pt x="0" y="9"/>
                              </a:lnTo>
                              <a:lnTo>
                                <a:pt x="58" y="0"/>
                              </a:lnTo>
                              <a:lnTo>
                                <a:pt x="76" y="128"/>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505" name="Freeform 658"/>
                        <p:cNvSpPr/>
                        <p:nvPr/>
                      </p:nvSpPr>
                      <p:spPr>
                        <a:xfrm>
                          <a:off x="2982" y="2177"/>
                          <a:ext cx="87" cy="180"/>
                        </a:xfrm>
                        <a:custGeom>
                          <a:avLst/>
                          <a:gdLst/>
                          <a:ahLst/>
                          <a:cxnLst>
                            <a:cxn ang="0">
                              <a:pos x="0" y="1"/>
                            </a:cxn>
                            <a:cxn ang="0">
                              <a:pos x="0" y="1"/>
                            </a:cxn>
                            <a:cxn ang="0">
                              <a:pos x="0" y="1"/>
                            </a:cxn>
                            <a:cxn ang="0">
                              <a:pos x="0" y="1"/>
                            </a:cxn>
                            <a:cxn ang="0">
                              <a:pos x="0" y="0"/>
                            </a:cxn>
                            <a:cxn ang="0">
                              <a:pos x="0" y="1"/>
                            </a:cxn>
                            <a:cxn ang="0">
                              <a:pos x="0" y="1"/>
                            </a:cxn>
                            <a:cxn ang="0">
                              <a:pos x="0" y="1"/>
                            </a:cxn>
                          </a:cxnLst>
                          <a:pathLst>
                            <a:path w="175" h="360">
                              <a:moveTo>
                                <a:pt x="33" y="257"/>
                              </a:moveTo>
                              <a:lnTo>
                                <a:pt x="48" y="360"/>
                              </a:lnTo>
                              <a:lnTo>
                                <a:pt x="175" y="198"/>
                              </a:lnTo>
                              <a:lnTo>
                                <a:pt x="162" y="114"/>
                              </a:lnTo>
                              <a:lnTo>
                                <a:pt x="0" y="0"/>
                              </a:lnTo>
                              <a:lnTo>
                                <a:pt x="16" y="114"/>
                              </a:lnTo>
                              <a:lnTo>
                                <a:pt x="113" y="165"/>
                              </a:lnTo>
                              <a:lnTo>
                                <a:pt x="33" y="257"/>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06" name="Freeform 659"/>
                        <p:cNvSpPr/>
                        <p:nvPr/>
                      </p:nvSpPr>
                      <p:spPr>
                        <a:xfrm>
                          <a:off x="3049" y="2258"/>
                          <a:ext cx="396" cy="131"/>
                        </a:xfrm>
                        <a:custGeom>
                          <a:avLst/>
                          <a:gdLst/>
                          <a:ahLst/>
                          <a:cxnLst>
                            <a:cxn ang="0">
                              <a:pos x="1" y="1"/>
                            </a:cxn>
                            <a:cxn ang="0">
                              <a:pos x="0" y="1"/>
                            </a:cxn>
                            <a:cxn ang="0">
                              <a:pos x="1" y="1"/>
                            </a:cxn>
                            <a:cxn ang="0">
                              <a:pos x="1" y="1"/>
                            </a:cxn>
                            <a:cxn ang="0">
                              <a:pos x="1" y="0"/>
                            </a:cxn>
                            <a:cxn ang="0">
                              <a:pos x="1" y="1"/>
                            </a:cxn>
                            <a:cxn ang="0">
                              <a:pos x="1" y="1"/>
                            </a:cxn>
                            <a:cxn ang="0">
                              <a:pos x="1" y="1"/>
                            </a:cxn>
                          </a:cxnLst>
                          <a:pathLst>
                            <a:path w="791" h="262">
                              <a:moveTo>
                                <a:pt x="791" y="158"/>
                              </a:moveTo>
                              <a:lnTo>
                                <a:pt x="0" y="262"/>
                              </a:lnTo>
                              <a:lnTo>
                                <a:pt x="127" y="81"/>
                              </a:lnTo>
                              <a:lnTo>
                                <a:pt x="118" y="23"/>
                              </a:lnTo>
                              <a:lnTo>
                                <a:pt x="257" y="0"/>
                              </a:lnTo>
                              <a:lnTo>
                                <a:pt x="456" y="40"/>
                              </a:lnTo>
                              <a:lnTo>
                                <a:pt x="634" y="13"/>
                              </a:lnTo>
                              <a:lnTo>
                                <a:pt x="791" y="158"/>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507" name="Freeform 660"/>
                        <p:cNvSpPr/>
                        <p:nvPr/>
                      </p:nvSpPr>
                      <p:spPr>
                        <a:xfrm>
                          <a:off x="2996" y="2002"/>
                          <a:ext cx="395" cy="276"/>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Lst>
                          <a:pathLst>
                            <a:path w="789" h="552">
                              <a:moveTo>
                                <a:pt x="734" y="523"/>
                              </a:moveTo>
                              <a:lnTo>
                                <a:pt x="706" y="380"/>
                              </a:lnTo>
                              <a:lnTo>
                                <a:pt x="756" y="311"/>
                              </a:lnTo>
                              <a:lnTo>
                                <a:pt x="750" y="276"/>
                              </a:lnTo>
                              <a:lnTo>
                                <a:pt x="716" y="282"/>
                              </a:lnTo>
                              <a:lnTo>
                                <a:pt x="689" y="262"/>
                              </a:lnTo>
                              <a:lnTo>
                                <a:pt x="660" y="237"/>
                              </a:lnTo>
                              <a:lnTo>
                                <a:pt x="675" y="222"/>
                              </a:lnTo>
                              <a:lnTo>
                                <a:pt x="659" y="141"/>
                              </a:lnTo>
                              <a:lnTo>
                                <a:pt x="675" y="93"/>
                              </a:lnTo>
                              <a:lnTo>
                                <a:pt x="722" y="85"/>
                              </a:lnTo>
                              <a:lnTo>
                                <a:pt x="726" y="120"/>
                              </a:lnTo>
                              <a:lnTo>
                                <a:pt x="761" y="117"/>
                              </a:lnTo>
                              <a:lnTo>
                                <a:pt x="789" y="61"/>
                              </a:lnTo>
                              <a:lnTo>
                                <a:pt x="709" y="0"/>
                              </a:lnTo>
                              <a:lnTo>
                                <a:pt x="600" y="19"/>
                              </a:lnTo>
                              <a:lnTo>
                                <a:pt x="550" y="63"/>
                              </a:lnTo>
                              <a:lnTo>
                                <a:pt x="445" y="80"/>
                              </a:lnTo>
                              <a:lnTo>
                                <a:pt x="447" y="105"/>
                              </a:lnTo>
                              <a:lnTo>
                                <a:pt x="0" y="176"/>
                              </a:lnTo>
                              <a:lnTo>
                                <a:pt x="5" y="212"/>
                              </a:lnTo>
                              <a:lnTo>
                                <a:pt x="53" y="204"/>
                              </a:lnTo>
                              <a:lnTo>
                                <a:pt x="70" y="321"/>
                              </a:lnTo>
                              <a:lnTo>
                                <a:pt x="186" y="427"/>
                              </a:lnTo>
                              <a:lnTo>
                                <a:pt x="220" y="532"/>
                              </a:lnTo>
                              <a:lnTo>
                                <a:pt x="358" y="512"/>
                              </a:lnTo>
                              <a:lnTo>
                                <a:pt x="560" y="552"/>
                              </a:lnTo>
                              <a:lnTo>
                                <a:pt x="734" y="523"/>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08" name="Freeform 661"/>
                        <p:cNvSpPr/>
                        <p:nvPr/>
                      </p:nvSpPr>
                      <p:spPr>
                        <a:xfrm>
                          <a:off x="3400" y="1773"/>
                          <a:ext cx="148" cy="161"/>
                        </a:xfrm>
                        <a:custGeom>
                          <a:avLst/>
                          <a:gdLst/>
                          <a:ahLst/>
                          <a:cxnLst>
                            <a:cxn ang="0">
                              <a:pos x="1" y="1"/>
                            </a:cxn>
                            <a:cxn ang="0">
                              <a:pos x="1" y="1"/>
                            </a:cxn>
                            <a:cxn ang="0">
                              <a:pos x="1" y="0"/>
                            </a:cxn>
                            <a:cxn ang="0">
                              <a:pos x="0" y="1"/>
                            </a:cxn>
                            <a:cxn ang="0">
                              <a:pos x="1" y="1"/>
                            </a:cxn>
                          </a:cxnLst>
                          <a:pathLst>
                            <a:path w="296" h="320">
                              <a:moveTo>
                                <a:pt x="63" y="320"/>
                              </a:moveTo>
                              <a:lnTo>
                                <a:pt x="296" y="120"/>
                              </a:lnTo>
                              <a:lnTo>
                                <a:pt x="279" y="0"/>
                              </a:lnTo>
                              <a:lnTo>
                                <a:pt x="0" y="261"/>
                              </a:lnTo>
                              <a:lnTo>
                                <a:pt x="63" y="32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09" name="Freeform 662"/>
                        <p:cNvSpPr/>
                        <p:nvPr/>
                      </p:nvSpPr>
                      <p:spPr>
                        <a:xfrm>
                          <a:off x="3444" y="1764"/>
                          <a:ext cx="76" cy="57"/>
                        </a:xfrm>
                        <a:custGeom>
                          <a:avLst/>
                          <a:gdLst/>
                          <a:ahLst/>
                          <a:cxnLst>
                            <a:cxn ang="0">
                              <a:pos x="1" y="0"/>
                            </a:cxn>
                            <a:cxn ang="0">
                              <a:pos x="1" y="0"/>
                            </a:cxn>
                            <a:cxn ang="0">
                              <a:pos x="0" y="0"/>
                            </a:cxn>
                            <a:cxn ang="0">
                              <a:pos x="1" y="0"/>
                            </a:cxn>
                            <a:cxn ang="0">
                              <a:pos x="1" y="0"/>
                            </a:cxn>
                          </a:cxnLst>
                          <a:pathLst>
                            <a:path w="151" h="115">
                              <a:moveTo>
                                <a:pt x="151" y="54"/>
                              </a:moveTo>
                              <a:lnTo>
                                <a:pt x="88" y="115"/>
                              </a:lnTo>
                              <a:lnTo>
                                <a:pt x="0" y="20"/>
                              </a:lnTo>
                              <a:lnTo>
                                <a:pt x="101" y="0"/>
                              </a:lnTo>
                              <a:lnTo>
                                <a:pt x="151" y="5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10" name="Freeform 663"/>
                        <p:cNvSpPr/>
                        <p:nvPr/>
                      </p:nvSpPr>
                      <p:spPr>
                        <a:xfrm>
                          <a:off x="3314" y="1790"/>
                          <a:ext cx="142" cy="181"/>
                        </a:xfrm>
                        <a:custGeom>
                          <a:avLst/>
                          <a:gdLst/>
                          <a:ahLst/>
                          <a:cxnLst>
                            <a:cxn ang="0">
                              <a:pos x="0" y="1"/>
                            </a:cxn>
                            <a:cxn ang="0">
                              <a:pos x="0" y="1"/>
                            </a:cxn>
                            <a:cxn ang="0">
                              <a:pos x="0" y="0"/>
                            </a:cxn>
                            <a:cxn ang="0">
                              <a:pos x="0" y="1"/>
                            </a:cxn>
                            <a:cxn ang="0">
                              <a:pos x="0" y="1"/>
                            </a:cxn>
                            <a:cxn ang="0">
                              <a:pos x="0" y="1"/>
                            </a:cxn>
                            <a:cxn ang="0">
                              <a:pos x="0" y="1"/>
                            </a:cxn>
                          </a:cxnLst>
                          <a:pathLst>
                            <a:path w="285" h="362">
                              <a:moveTo>
                                <a:pt x="285" y="330"/>
                              </a:moveTo>
                              <a:lnTo>
                                <a:pt x="140" y="208"/>
                              </a:lnTo>
                              <a:lnTo>
                                <a:pt x="51" y="0"/>
                              </a:lnTo>
                              <a:lnTo>
                                <a:pt x="0" y="6"/>
                              </a:lnTo>
                              <a:lnTo>
                                <a:pt x="91" y="239"/>
                              </a:lnTo>
                              <a:lnTo>
                                <a:pt x="229" y="362"/>
                              </a:lnTo>
                              <a:lnTo>
                                <a:pt x="285" y="330"/>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11" name="Freeform 664"/>
                        <p:cNvSpPr/>
                        <p:nvPr/>
                      </p:nvSpPr>
                      <p:spPr>
                        <a:xfrm>
                          <a:off x="2900" y="1857"/>
                          <a:ext cx="111" cy="140"/>
                        </a:xfrm>
                        <a:custGeom>
                          <a:avLst/>
                          <a:gdLst/>
                          <a:ahLst/>
                          <a:cxnLst>
                            <a:cxn ang="0">
                              <a:pos x="0" y="1"/>
                            </a:cxn>
                            <a:cxn ang="0">
                              <a:pos x="0" y="1"/>
                            </a:cxn>
                            <a:cxn ang="0">
                              <a:pos x="0" y="1"/>
                            </a:cxn>
                            <a:cxn ang="0">
                              <a:pos x="0" y="1"/>
                            </a:cxn>
                            <a:cxn ang="0">
                              <a:pos x="0" y="0"/>
                            </a:cxn>
                            <a:cxn ang="0">
                              <a:pos x="0" y="1"/>
                            </a:cxn>
                            <a:cxn ang="0">
                              <a:pos x="0" y="1"/>
                            </a:cxn>
                          </a:cxnLst>
                          <a:pathLst>
                            <a:path w="223" h="280">
                              <a:moveTo>
                                <a:pt x="223" y="241"/>
                              </a:moveTo>
                              <a:lnTo>
                                <a:pt x="193" y="280"/>
                              </a:lnTo>
                              <a:lnTo>
                                <a:pt x="20" y="140"/>
                              </a:lnTo>
                              <a:lnTo>
                                <a:pt x="0" y="10"/>
                              </a:lnTo>
                              <a:lnTo>
                                <a:pt x="43" y="0"/>
                              </a:lnTo>
                              <a:lnTo>
                                <a:pt x="63" y="115"/>
                              </a:lnTo>
                              <a:lnTo>
                                <a:pt x="223" y="241"/>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12" name="Freeform 665"/>
                        <p:cNvSpPr/>
                        <p:nvPr/>
                      </p:nvSpPr>
                      <p:spPr>
                        <a:xfrm>
                          <a:off x="2953" y="1847"/>
                          <a:ext cx="84" cy="106"/>
                        </a:xfrm>
                        <a:custGeom>
                          <a:avLst/>
                          <a:gdLst/>
                          <a:ahLst/>
                          <a:cxnLst>
                            <a:cxn ang="0">
                              <a:pos x="1" y="1"/>
                            </a:cxn>
                            <a:cxn ang="0">
                              <a:pos x="1" y="1"/>
                            </a:cxn>
                            <a:cxn ang="0">
                              <a:pos x="0" y="1"/>
                            </a:cxn>
                            <a:cxn ang="0">
                              <a:pos x="1" y="0"/>
                            </a:cxn>
                            <a:cxn ang="0">
                              <a:pos x="1" y="1"/>
                            </a:cxn>
                            <a:cxn ang="0">
                              <a:pos x="1" y="1"/>
                            </a:cxn>
                            <a:cxn ang="0">
                              <a:pos x="1" y="1"/>
                            </a:cxn>
                          </a:cxnLst>
                          <a:pathLst>
                            <a:path w="166" h="212">
                              <a:moveTo>
                                <a:pt x="142" y="212"/>
                              </a:moveTo>
                              <a:lnTo>
                                <a:pt x="17" y="112"/>
                              </a:lnTo>
                              <a:lnTo>
                                <a:pt x="0" y="11"/>
                              </a:lnTo>
                              <a:lnTo>
                                <a:pt x="50" y="0"/>
                              </a:lnTo>
                              <a:lnTo>
                                <a:pt x="70" y="102"/>
                              </a:lnTo>
                              <a:lnTo>
                                <a:pt x="166" y="177"/>
                              </a:lnTo>
                              <a:lnTo>
                                <a:pt x="142" y="212"/>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13" name="Freeform 666"/>
                        <p:cNvSpPr/>
                        <p:nvPr/>
                      </p:nvSpPr>
                      <p:spPr>
                        <a:xfrm>
                          <a:off x="3133" y="1802"/>
                          <a:ext cx="133" cy="110"/>
                        </a:xfrm>
                        <a:custGeom>
                          <a:avLst/>
                          <a:gdLst/>
                          <a:ahLst/>
                          <a:cxnLst>
                            <a:cxn ang="0">
                              <a:pos x="1" y="0"/>
                            </a:cxn>
                            <a:cxn ang="0">
                              <a:pos x="1" y="1"/>
                            </a:cxn>
                            <a:cxn ang="0">
                              <a:pos x="1" y="1"/>
                            </a:cxn>
                            <a:cxn ang="0">
                              <a:pos x="0" y="1"/>
                            </a:cxn>
                            <a:cxn ang="0">
                              <a:pos x="1" y="1"/>
                            </a:cxn>
                            <a:cxn ang="0">
                              <a:pos x="1" y="1"/>
                            </a:cxn>
                            <a:cxn ang="0">
                              <a:pos x="1" y="0"/>
                            </a:cxn>
                          </a:cxnLst>
                          <a:pathLst>
                            <a:path w="265" h="220">
                              <a:moveTo>
                                <a:pt x="265" y="0"/>
                              </a:moveTo>
                              <a:lnTo>
                                <a:pt x="250" y="121"/>
                              </a:lnTo>
                              <a:lnTo>
                                <a:pt x="195" y="191"/>
                              </a:lnTo>
                              <a:lnTo>
                                <a:pt x="0" y="220"/>
                              </a:lnTo>
                              <a:lnTo>
                                <a:pt x="22" y="86"/>
                              </a:lnTo>
                              <a:lnTo>
                                <a:pt x="21" y="40"/>
                              </a:lnTo>
                              <a:lnTo>
                                <a:pt x="265" y="0"/>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14" name="Freeform 667"/>
                        <p:cNvSpPr/>
                        <p:nvPr/>
                      </p:nvSpPr>
                      <p:spPr>
                        <a:xfrm>
                          <a:off x="3093" y="1806"/>
                          <a:ext cx="186" cy="13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373" h="275">
                              <a:moveTo>
                                <a:pt x="352" y="0"/>
                              </a:moveTo>
                              <a:lnTo>
                                <a:pt x="373" y="138"/>
                              </a:lnTo>
                              <a:lnTo>
                                <a:pt x="308" y="223"/>
                              </a:lnTo>
                              <a:lnTo>
                                <a:pt x="0" y="275"/>
                              </a:lnTo>
                              <a:lnTo>
                                <a:pt x="42" y="152"/>
                              </a:lnTo>
                              <a:lnTo>
                                <a:pt x="54" y="41"/>
                              </a:lnTo>
                              <a:lnTo>
                                <a:pt x="102" y="34"/>
                              </a:lnTo>
                              <a:lnTo>
                                <a:pt x="101" y="79"/>
                              </a:lnTo>
                              <a:lnTo>
                                <a:pt x="81" y="213"/>
                              </a:lnTo>
                              <a:lnTo>
                                <a:pt x="279" y="182"/>
                              </a:lnTo>
                              <a:lnTo>
                                <a:pt x="339" y="112"/>
                              </a:lnTo>
                              <a:lnTo>
                                <a:pt x="352" y="0"/>
                              </a:lnTo>
                              <a:close/>
                            </a:path>
                          </a:pathLst>
                        </a:custGeom>
                        <a:solidFill>
                          <a:srgbClr val="FAFD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15" name="Freeform 668"/>
                        <p:cNvSpPr/>
                        <p:nvPr/>
                      </p:nvSpPr>
                      <p:spPr>
                        <a:xfrm>
                          <a:off x="3035" y="1800"/>
                          <a:ext cx="250" cy="190"/>
                        </a:xfrm>
                        <a:custGeom>
                          <a:avLst/>
                          <a:gdLst/>
                          <a:ahLst/>
                          <a:cxnLst>
                            <a:cxn ang="0">
                              <a:pos x="0" y="1"/>
                            </a:cxn>
                            <a:cxn ang="0">
                              <a:pos x="0" y="1"/>
                            </a:cxn>
                            <a:cxn ang="0">
                              <a:pos x="0" y="1"/>
                            </a:cxn>
                            <a:cxn ang="0">
                              <a:pos x="0" y="1"/>
                            </a:cxn>
                            <a:cxn ang="0">
                              <a:pos x="0" y="1"/>
                            </a:cxn>
                            <a:cxn ang="0">
                              <a:pos x="0" y="0"/>
                            </a:cxn>
                            <a:cxn ang="0">
                              <a:pos x="0" y="1"/>
                            </a:cxn>
                            <a:cxn ang="0">
                              <a:pos x="0" y="1"/>
                            </a:cxn>
                            <a:cxn ang="0">
                              <a:pos x="0" y="1"/>
                            </a:cxn>
                            <a:cxn ang="0">
                              <a:pos x="0" y="1"/>
                            </a:cxn>
                            <a:cxn ang="0">
                              <a:pos x="0" y="1"/>
                            </a:cxn>
                            <a:cxn ang="0">
                              <a:pos x="0" y="1"/>
                            </a:cxn>
                          </a:cxnLst>
                          <a:pathLst>
                            <a:path w="501" h="378">
                              <a:moveTo>
                                <a:pt x="103" y="63"/>
                              </a:moveTo>
                              <a:lnTo>
                                <a:pt x="74" y="246"/>
                              </a:lnTo>
                              <a:lnTo>
                                <a:pt x="0" y="378"/>
                              </a:lnTo>
                              <a:lnTo>
                                <a:pt x="389" y="315"/>
                              </a:lnTo>
                              <a:lnTo>
                                <a:pt x="501" y="201"/>
                              </a:lnTo>
                              <a:lnTo>
                                <a:pt x="471" y="0"/>
                              </a:lnTo>
                              <a:lnTo>
                                <a:pt x="494" y="154"/>
                              </a:lnTo>
                              <a:lnTo>
                                <a:pt x="422" y="235"/>
                              </a:lnTo>
                              <a:lnTo>
                                <a:pt x="118" y="284"/>
                              </a:lnTo>
                              <a:lnTo>
                                <a:pt x="159" y="157"/>
                              </a:lnTo>
                              <a:lnTo>
                                <a:pt x="170" y="51"/>
                              </a:lnTo>
                              <a:lnTo>
                                <a:pt x="103" y="6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16" name="Freeform 669"/>
                        <p:cNvSpPr/>
                        <p:nvPr/>
                      </p:nvSpPr>
                      <p:spPr>
                        <a:xfrm>
                          <a:off x="2986" y="1831"/>
                          <a:ext cx="303" cy="190"/>
                        </a:xfrm>
                        <a:custGeom>
                          <a:avLst/>
                          <a:gdLst/>
                          <a:ahLst/>
                          <a:cxnLst>
                            <a:cxn ang="0">
                              <a:pos x="1" y="1"/>
                            </a:cxn>
                            <a:cxn ang="0">
                              <a:pos x="1" y="1"/>
                            </a:cxn>
                            <a:cxn ang="0">
                              <a:pos x="1" y="1"/>
                            </a:cxn>
                            <a:cxn ang="0">
                              <a:pos x="0" y="1"/>
                            </a:cxn>
                            <a:cxn ang="0">
                              <a:pos x="1" y="1"/>
                            </a:cxn>
                            <a:cxn ang="0">
                              <a:pos x="1" y="1"/>
                            </a:cxn>
                            <a:cxn ang="0">
                              <a:pos x="1" y="0"/>
                            </a:cxn>
                            <a:cxn ang="0">
                              <a:pos x="1" y="1"/>
                            </a:cxn>
                            <a:cxn ang="0">
                              <a:pos x="1" y="1"/>
                            </a:cxn>
                            <a:cxn ang="0">
                              <a:pos x="1" y="1"/>
                            </a:cxn>
                            <a:cxn ang="0">
                              <a:pos x="1" y="1"/>
                            </a:cxn>
                          </a:cxnLst>
                          <a:pathLst>
                            <a:path w="606" h="380">
                              <a:moveTo>
                                <a:pt x="600" y="138"/>
                              </a:moveTo>
                              <a:lnTo>
                                <a:pt x="606" y="176"/>
                              </a:lnTo>
                              <a:lnTo>
                                <a:pt x="481" y="305"/>
                              </a:lnTo>
                              <a:lnTo>
                                <a:pt x="0" y="380"/>
                              </a:lnTo>
                              <a:lnTo>
                                <a:pt x="112" y="190"/>
                              </a:lnTo>
                              <a:lnTo>
                                <a:pt x="139" y="6"/>
                              </a:lnTo>
                              <a:lnTo>
                                <a:pt x="198" y="0"/>
                              </a:lnTo>
                              <a:lnTo>
                                <a:pt x="171" y="182"/>
                              </a:lnTo>
                              <a:lnTo>
                                <a:pt x="94" y="317"/>
                              </a:lnTo>
                              <a:lnTo>
                                <a:pt x="485" y="254"/>
                              </a:lnTo>
                              <a:lnTo>
                                <a:pt x="600" y="138"/>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17" name="Freeform 670"/>
                        <p:cNvSpPr/>
                        <p:nvPr/>
                      </p:nvSpPr>
                      <p:spPr>
                        <a:xfrm>
                          <a:off x="3140" y="1995"/>
                          <a:ext cx="78" cy="72"/>
                        </a:xfrm>
                        <a:custGeom>
                          <a:avLst/>
                          <a:gdLst/>
                          <a:ahLst/>
                          <a:cxnLst>
                            <a:cxn ang="0">
                              <a:pos x="1" y="0"/>
                            </a:cxn>
                            <a:cxn ang="0">
                              <a:pos x="1" y="0"/>
                            </a:cxn>
                            <a:cxn ang="0">
                              <a:pos x="1" y="0"/>
                            </a:cxn>
                            <a:cxn ang="0">
                              <a:pos x="0" y="0"/>
                            </a:cxn>
                            <a:cxn ang="0">
                              <a:pos x="1" y="0"/>
                            </a:cxn>
                            <a:cxn ang="0">
                              <a:pos x="1" y="0"/>
                            </a:cxn>
                            <a:cxn ang="0">
                              <a:pos x="1" y="0"/>
                            </a:cxn>
                          </a:cxnLst>
                          <a:pathLst>
                            <a:path w="155" h="145">
                              <a:moveTo>
                                <a:pt x="155" y="133"/>
                              </a:moveTo>
                              <a:lnTo>
                                <a:pt x="143" y="60"/>
                              </a:lnTo>
                              <a:lnTo>
                                <a:pt x="11" y="81"/>
                              </a:lnTo>
                              <a:lnTo>
                                <a:pt x="0" y="11"/>
                              </a:lnTo>
                              <a:lnTo>
                                <a:pt x="64" y="0"/>
                              </a:lnTo>
                              <a:lnTo>
                                <a:pt x="85" y="145"/>
                              </a:lnTo>
                              <a:lnTo>
                                <a:pt x="155" y="13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18" name="Freeform 671"/>
                        <p:cNvSpPr/>
                        <p:nvPr/>
                      </p:nvSpPr>
                      <p:spPr>
                        <a:xfrm>
                          <a:off x="3106" y="2001"/>
                          <a:ext cx="77" cy="71"/>
                        </a:xfrm>
                        <a:custGeom>
                          <a:avLst/>
                          <a:gdLst/>
                          <a:ahLst/>
                          <a:cxnLst>
                            <a:cxn ang="0">
                              <a:pos x="0" y="1"/>
                            </a:cxn>
                            <a:cxn ang="0">
                              <a:pos x="0" y="1"/>
                            </a:cxn>
                            <a:cxn ang="0">
                              <a:pos x="0" y="1"/>
                            </a:cxn>
                            <a:cxn ang="0">
                              <a:pos x="0" y="1"/>
                            </a:cxn>
                            <a:cxn ang="0">
                              <a:pos x="0" y="0"/>
                            </a:cxn>
                            <a:cxn ang="0">
                              <a:pos x="0" y="1"/>
                            </a:cxn>
                            <a:cxn ang="0">
                              <a:pos x="0" y="1"/>
                            </a:cxn>
                          </a:cxnLst>
                          <a:pathLst>
                            <a:path w="155" h="142">
                              <a:moveTo>
                                <a:pt x="155" y="131"/>
                              </a:moveTo>
                              <a:lnTo>
                                <a:pt x="144" y="59"/>
                              </a:lnTo>
                              <a:lnTo>
                                <a:pt x="9" y="80"/>
                              </a:lnTo>
                              <a:lnTo>
                                <a:pt x="0" y="9"/>
                              </a:lnTo>
                              <a:lnTo>
                                <a:pt x="64" y="0"/>
                              </a:lnTo>
                              <a:lnTo>
                                <a:pt x="86" y="142"/>
                              </a:lnTo>
                              <a:lnTo>
                                <a:pt x="155" y="131"/>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19" name="Freeform 672"/>
                        <p:cNvSpPr/>
                        <p:nvPr/>
                      </p:nvSpPr>
                      <p:spPr>
                        <a:xfrm>
                          <a:off x="3072" y="2006"/>
                          <a:ext cx="77" cy="72"/>
                        </a:xfrm>
                        <a:custGeom>
                          <a:avLst/>
                          <a:gdLst/>
                          <a:ahLst/>
                          <a:cxnLst>
                            <a:cxn ang="0">
                              <a:pos x="0" y="0"/>
                            </a:cxn>
                            <a:cxn ang="0">
                              <a:pos x="0" y="0"/>
                            </a:cxn>
                            <a:cxn ang="0">
                              <a:pos x="0" y="0"/>
                            </a:cxn>
                            <a:cxn ang="0">
                              <a:pos x="0" y="0"/>
                            </a:cxn>
                            <a:cxn ang="0">
                              <a:pos x="0" y="0"/>
                            </a:cxn>
                            <a:cxn ang="0">
                              <a:pos x="0" y="0"/>
                            </a:cxn>
                            <a:cxn ang="0">
                              <a:pos x="0" y="0"/>
                            </a:cxn>
                          </a:cxnLst>
                          <a:pathLst>
                            <a:path w="155" h="145">
                              <a:moveTo>
                                <a:pt x="155" y="134"/>
                              </a:moveTo>
                              <a:lnTo>
                                <a:pt x="144" y="60"/>
                              </a:lnTo>
                              <a:lnTo>
                                <a:pt x="8" y="82"/>
                              </a:lnTo>
                              <a:lnTo>
                                <a:pt x="0" y="11"/>
                              </a:lnTo>
                              <a:lnTo>
                                <a:pt x="65" y="0"/>
                              </a:lnTo>
                              <a:lnTo>
                                <a:pt x="87" y="145"/>
                              </a:lnTo>
                              <a:lnTo>
                                <a:pt x="155" y="134"/>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20" name="Freeform 673"/>
                        <p:cNvSpPr/>
                        <p:nvPr/>
                      </p:nvSpPr>
                      <p:spPr>
                        <a:xfrm>
                          <a:off x="3036" y="2012"/>
                          <a:ext cx="78" cy="73"/>
                        </a:xfrm>
                        <a:custGeom>
                          <a:avLst/>
                          <a:gdLst/>
                          <a:ahLst/>
                          <a:cxnLst>
                            <a:cxn ang="0">
                              <a:pos x="1" y="0"/>
                            </a:cxn>
                            <a:cxn ang="0">
                              <a:pos x="1" y="0"/>
                            </a:cxn>
                            <a:cxn ang="0">
                              <a:pos x="1" y="0"/>
                            </a:cxn>
                            <a:cxn ang="0">
                              <a:pos x="0" y="0"/>
                            </a:cxn>
                            <a:cxn ang="0">
                              <a:pos x="1" y="0"/>
                            </a:cxn>
                            <a:cxn ang="0">
                              <a:pos x="1" y="0"/>
                            </a:cxn>
                            <a:cxn ang="0">
                              <a:pos x="1" y="0"/>
                            </a:cxn>
                          </a:cxnLst>
                          <a:pathLst>
                            <a:path w="156" h="147">
                              <a:moveTo>
                                <a:pt x="156" y="133"/>
                              </a:moveTo>
                              <a:lnTo>
                                <a:pt x="145" y="60"/>
                              </a:lnTo>
                              <a:lnTo>
                                <a:pt x="10" y="81"/>
                              </a:lnTo>
                              <a:lnTo>
                                <a:pt x="0" y="11"/>
                              </a:lnTo>
                              <a:lnTo>
                                <a:pt x="65" y="0"/>
                              </a:lnTo>
                              <a:lnTo>
                                <a:pt x="88" y="147"/>
                              </a:lnTo>
                              <a:lnTo>
                                <a:pt x="156" y="133"/>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21" name="Freeform 674"/>
                        <p:cNvSpPr/>
                        <p:nvPr/>
                      </p:nvSpPr>
                      <p:spPr>
                        <a:xfrm>
                          <a:off x="3000" y="2017"/>
                          <a:ext cx="79" cy="72"/>
                        </a:xfrm>
                        <a:custGeom>
                          <a:avLst/>
                          <a:gdLst/>
                          <a:ahLst/>
                          <a:cxnLst>
                            <a:cxn ang="0">
                              <a:pos x="1" y="1"/>
                            </a:cxn>
                            <a:cxn ang="0">
                              <a:pos x="1" y="1"/>
                            </a:cxn>
                            <a:cxn ang="0">
                              <a:pos x="1" y="1"/>
                            </a:cxn>
                            <a:cxn ang="0">
                              <a:pos x="0" y="1"/>
                            </a:cxn>
                            <a:cxn ang="0">
                              <a:pos x="1" y="0"/>
                            </a:cxn>
                            <a:cxn ang="0">
                              <a:pos x="1" y="1"/>
                            </a:cxn>
                            <a:cxn ang="0">
                              <a:pos x="1" y="1"/>
                            </a:cxn>
                          </a:cxnLst>
                          <a:pathLst>
                            <a:path w="156" h="144">
                              <a:moveTo>
                                <a:pt x="156" y="135"/>
                              </a:moveTo>
                              <a:lnTo>
                                <a:pt x="143" y="60"/>
                              </a:lnTo>
                              <a:lnTo>
                                <a:pt x="11" y="80"/>
                              </a:lnTo>
                              <a:lnTo>
                                <a:pt x="0" y="11"/>
                              </a:lnTo>
                              <a:lnTo>
                                <a:pt x="63" y="0"/>
                              </a:lnTo>
                              <a:lnTo>
                                <a:pt x="85" y="144"/>
                              </a:lnTo>
                              <a:lnTo>
                                <a:pt x="156" y="135"/>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22" name="Freeform 675"/>
                        <p:cNvSpPr/>
                        <p:nvPr/>
                      </p:nvSpPr>
                      <p:spPr>
                        <a:xfrm>
                          <a:off x="2968" y="2022"/>
                          <a:ext cx="78" cy="72"/>
                        </a:xfrm>
                        <a:custGeom>
                          <a:avLst/>
                          <a:gdLst/>
                          <a:ahLst/>
                          <a:cxnLst>
                            <a:cxn ang="0">
                              <a:pos x="1" y="1"/>
                            </a:cxn>
                            <a:cxn ang="0">
                              <a:pos x="1" y="1"/>
                            </a:cxn>
                            <a:cxn ang="0">
                              <a:pos x="1" y="1"/>
                            </a:cxn>
                            <a:cxn ang="0">
                              <a:pos x="0" y="1"/>
                            </a:cxn>
                            <a:cxn ang="0">
                              <a:pos x="1" y="0"/>
                            </a:cxn>
                            <a:cxn ang="0">
                              <a:pos x="1" y="1"/>
                            </a:cxn>
                            <a:cxn ang="0">
                              <a:pos x="1" y="1"/>
                            </a:cxn>
                          </a:cxnLst>
                          <a:pathLst>
                            <a:path w="156" h="144">
                              <a:moveTo>
                                <a:pt x="156" y="134"/>
                              </a:moveTo>
                              <a:lnTo>
                                <a:pt x="145" y="60"/>
                              </a:lnTo>
                              <a:lnTo>
                                <a:pt x="11" y="81"/>
                              </a:lnTo>
                              <a:lnTo>
                                <a:pt x="0" y="10"/>
                              </a:lnTo>
                              <a:lnTo>
                                <a:pt x="64" y="0"/>
                              </a:lnTo>
                              <a:lnTo>
                                <a:pt x="85" y="144"/>
                              </a:lnTo>
                              <a:lnTo>
                                <a:pt x="156" y="134"/>
                              </a:lnTo>
                              <a:close/>
                            </a:path>
                          </a:pathLst>
                        </a:custGeom>
                        <a:solidFill>
                          <a:srgbClr val="FFFFFF">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23" name="Freeform 676"/>
                        <p:cNvSpPr/>
                        <p:nvPr/>
                      </p:nvSpPr>
                      <p:spPr>
                        <a:xfrm>
                          <a:off x="2935" y="2028"/>
                          <a:ext cx="78" cy="72"/>
                        </a:xfrm>
                        <a:custGeom>
                          <a:avLst/>
                          <a:gdLst/>
                          <a:ahLst/>
                          <a:cxnLst>
                            <a:cxn ang="0">
                              <a:pos x="0" y="0"/>
                            </a:cxn>
                            <a:cxn ang="0">
                              <a:pos x="0" y="0"/>
                            </a:cxn>
                            <a:cxn ang="0">
                              <a:pos x="0" y="0"/>
                            </a:cxn>
                            <a:cxn ang="0">
                              <a:pos x="0" y="0"/>
                            </a:cxn>
                            <a:cxn ang="0">
                              <a:pos x="0" y="0"/>
                            </a:cxn>
                            <a:cxn ang="0">
                              <a:pos x="0" y="0"/>
                            </a:cxn>
                            <a:cxn ang="0">
                              <a:pos x="0" y="0"/>
                            </a:cxn>
                          </a:cxnLst>
                          <a:pathLst>
                            <a:path w="157" h="145">
                              <a:moveTo>
                                <a:pt x="157" y="133"/>
                              </a:moveTo>
                              <a:lnTo>
                                <a:pt x="146" y="60"/>
                              </a:lnTo>
                              <a:lnTo>
                                <a:pt x="11" y="81"/>
                              </a:lnTo>
                              <a:lnTo>
                                <a:pt x="0" y="11"/>
                              </a:lnTo>
                              <a:lnTo>
                                <a:pt x="66" y="0"/>
                              </a:lnTo>
                              <a:lnTo>
                                <a:pt x="86" y="145"/>
                              </a:lnTo>
                              <a:lnTo>
                                <a:pt x="157" y="13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24" name="Freeform 677"/>
                        <p:cNvSpPr/>
                        <p:nvPr/>
                      </p:nvSpPr>
                      <p:spPr>
                        <a:xfrm>
                          <a:off x="3268" y="1795"/>
                          <a:ext cx="136" cy="215"/>
                        </a:xfrm>
                        <a:custGeom>
                          <a:avLst/>
                          <a:gdLst/>
                          <a:ahLst/>
                          <a:cxnLst>
                            <a:cxn ang="0">
                              <a:pos x="1" y="1"/>
                            </a:cxn>
                            <a:cxn ang="0">
                              <a:pos x="1" y="1"/>
                            </a:cxn>
                            <a:cxn ang="0">
                              <a:pos x="1" y="0"/>
                            </a:cxn>
                            <a:cxn ang="0">
                              <a:pos x="0" y="1"/>
                            </a:cxn>
                            <a:cxn ang="0">
                              <a:pos x="1" y="1"/>
                            </a:cxn>
                            <a:cxn ang="0">
                              <a:pos x="1" y="1"/>
                            </a:cxn>
                            <a:cxn ang="0">
                              <a:pos x="1" y="1"/>
                            </a:cxn>
                          </a:cxnLst>
                          <a:pathLst>
                            <a:path w="271" h="430">
                              <a:moveTo>
                                <a:pt x="271" y="387"/>
                              </a:moveTo>
                              <a:lnTo>
                                <a:pt x="132" y="262"/>
                              </a:lnTo>
                              <a:lnTo>
                                <a:pt x="48" y="0"/>
                              </a:lnTo>
                              <a:lnTo>
                                <a:pt x="0" y="12"/>
                              </a:lnTo>
                              <a:lnTo>
                                <a:pt x="55" y="281"/>
                              </a:lnTo>
                              <a:lnTo>
                                <a:pt x="194" y="430"/>
                              </a:lnTo>
                              <a:lnTo>
                                <a:pt x="271" y="387"/>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25" name="Freeform 678"/>
                        <p:cNvSpPr/>
                        <p:nvPr/>
                      </p:nvSpPr>
                      <p:spPr>
                        <a:xfrm>
                          <a:off x="3112" y="2275"/>
                          <a:ext cx="282" cy="34"/>
                        </a:xfrm>
                        <a:custGeom>
                          <a:avLst/>
                          <a:gdLst/>
                          <a:ahLst/>
                          <a:cxnLst>
                            <a:cxn ang="0">
                              <a:pos x="1" y="1"/>
                            </a:cxn>
                            <a:cxn ang="0">
                              <a:pos x="1" y="1"/>
                            </a:cxn>
                            <a:cxn ang="0">
                              <a:pos x="1" y="1"/>
                            </a:cxn>
                            <a:cxn ang="0">
                              <a:pos x="1" y="1"/>
                            </a:cxn>
                            <a:cxn ang="0">
                              <a:pos x="0" y="1"/>
                            </a:cxn>
                            <a:cxn ang="0">
                              <a:pos x="1" y="0"/>
                            </a:cxn>
                            <a:cxn ang="0">
                              <a:pos x="1" y="1"/>
                            </a:cxn>
                            <a:cxn ang="0">
                              <a:pos x="1" y="1"/>
                            </a:cxn>
                            <a:cxn ang="0">
                              <a:pos x="1" y="1"/>
                            </a:cxn>
                          </a:cxnLst>
                          <a:pathLst>
                            <a:path w="564" h="68">
                              <a:moveTo>
                                <a:pt x="564" y="33"/>
                              </a:moveTo>
                              <a:lnTo>
                                <a:pt x="315" y="68"/>
                              </a:lnTo>
                              <a:lnTo>
                                <a:pt x="136" y="28"/>
                              </a:lnTo>
                              <a:lnTo>
                                <a:pt x="6" y="49"/>
                              </a:lnTo>
                              <a:lnTo>
                                <a:pt x="0" y="19"/>
                              </a:lnTo>
                              <a:lnTo>
                                <a:pt x="130" y="0"/>
                              </a:lnTo>
                              <a:lnTo>
                                <a:pt x="318" y="41"/>
                              </a:lnTo>
                              <a:lnTo>
                                <a:pt x="536" y="7"/>
                              </a:lnTo>
                              <a:lnTo>
                                <a:pt x="564" y="33"/>
                              </a:lnTo>
                              <a:close/>
                            </a:path>
                          </a:pathLst>
                        </a:custGeom>
                        <a:solidFill>
                          <a:srgbClr val="FFFF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sp>
                      <p:nvSpPr>
                        <p:cNvPr id="19526" name="Freeform 679"/>
                        <p:cNvSpPr/>
                        <p:nvPr/>
                      </p:nvSpPr>
                      <p:spPr>
                        <a:xfrm>
                          <a:off x="3035" y="2089"/>
                          <a:ext cx="98" cy="182"/>
                        </a:xfrm>
                        <a:custGeom>
                          <a:avLst/>
                          <a:gdLst/>
                          <a:ahLst/>
                          <a:cxnLst>
                            <a:cxn ang="0">
                              <a:pos x="0" y="1"/>
                            </a:cxn>
                            <a:cxn ang="0">
                              <a:pos x="0" y="1"/>
                            </a:cxn>
                            <a:cxn ang="0">
                              <a:pos x="0" y="1"/>
                            </a:cxn>
                            <a:cxn ang="0">
                              <a:pos x="0" y="1"/>
                            </a:cxn>
                            <a:cxn ang="0">
                              <a:pos x="0" y="0"/>
                            </a:cxn>
                            <a:cxn ang="0">
                              <a:pos x="0" y="1"/>
                            </a:cxn>
                            <a:cxn ang="0">
                              <a:pos x="0" y="1"/>
                            </a:cxn>
                            <a:cxn ang="0">
                              <a:pos x="0" y="1"/>
                            </a:cxn>
                            <a:cxn ang="0">
                              <a:pos x="0" y="1"/>
                            </a:cxn>
                          </a:cxnLst>
                          <a:pathLst>
                            <a:path w="197" h="363">
                              <a:moveTo>
                                <a:pt x="160" y="363"/>
                              </a:moveTo>
                              <a:lnTo>
                                <a:pt x="140" y="245"/>
                              </a:lnTo>
                              <a:lnTo>
                                <a:pt x="17" y="134"/>
                              </a:lnTo>
                              <a:lnTo>
                                <a:pt x="0" y="13"/>
                              </a:lnTo>
                              <a:lnTo>
                                <a:pt x="33" y="0"/>
                              </a:lnTo>
                              <a:lnTo>
                                <a:pt x="50" y="124"/>
                              </a:lnTo>
                              <a:lnTo>
                                <a:pt x="175" y="239"/>
                              </a:lnTo>
                              <a:lnTo>
                                <a:pt x="197" y="355"/>
                              </a:lnTo>
                              <a:lnTo>
                                <a:pt x="160" y="363"/>
                              </a:lnTo>
                              <a:close/>
                            </a:path>
                          </a:pathLst>
                        </a:custGeom>
                        <a:solidFill>
                          <a:srgbClr val="000000">
                            <a:alpha val="100000"/>
                          </a:srgbClr>
                        </a:solidFill>
                        <a:ln w="9525">
                          <a:noFill/>
                        </a:ln>
                      </p:spPr>
                      <p:txBody>
                        <a:bodyPr/>
                        <a:p>
                          <a:endParaRPr lang="zh-CN" altLang="en-US"/>
                        </a:p>
                      </p:txBody>
                    </p:sp>
                    <p:sp>
                      <p:nvSpPr>
                        <p:cNvPr id="19527" name="Freeform 680"/>
                        <p:cNvSpPr/>
                        <p:nvPr/>
                      </p:nvSpPr>
                      <p:spPr>
                        <a:xfrm>
                          <a:off x="3075" y="2083"/>
                          <a:ext cx="97" cy="182"/>
                        </a:xfrm>
                        <a:custGeom>
                          <a:avLst/>
                          <a:gdLst/>
                          <a:ahLst/>
                          <a:cxnLst>
                            <a:cxn ang="0">
                              <a:pos x="1" y="1"/>
                            </a:cxn>
                            <a:cxn ang="0">
                              <a:pos x="1" y="1"/>
                            </a:cxn>
                            <a:cxn ang="0">
                              <a:pos x="1" y="1"/>
                            </a:cxn>
                            <a:cxn ang="0">
                              <a:pos x="0" y="1"/>
                            </a:cxn>
                            <a:cxn ang="0">
                              <a:pos x="1" y="0"/>
                            </a:cxn>
                            <a:cxn ang="0">
                              <a:pos x="1" y="1"/>
                            </a:cxn>
                            <a:cxn ang="0">
                              <a:pos x="1" y="1"/>
                            </a:cxn>
                            <a:cxn ang="0">
                              <a:pos x="1" y="1"/>
                            </a:cxn>
                            <a:cxn ang="0">
                              <a:pos x="1" y="1"/>
                            </a:cxn>
                          </a:cxnLst>
                          <a:pathLst>
                            <a:path w="194" h="364">
                              <a:moveTo>
                                <a:pt x="153" y="364"/>
                              </a:moveTo>
                              <a:lnTo>
                                <a:pt x="136" y="240"/>
                              </a:lnTo>
                              <a:lnTo>
                                <a:pt x="17" y="127"/>
                              </a:lnTo>
                              <a:lnTo>
                                <a:pt x="0" y="12"/>
                              </a:lnTo>
                              <a:lnTo>
                                <a:pt x="45" y="0"/>
                              </a:lnTo>
                              <a:lnTo>
                                <a:pt x="59" y="120"/>
                              </a:lnTo>
                              <a:lnTo>
                                <a:pt x="175" y="234"/>
                              </a:lnTo>
                              <a:lnTo>
                                <a:pt x="194" y="362"/>
                              </a:lnTo>
                              <a:lnTo>
                                <a:pt x="153" y="364"/>
                              </a:lnTo>
                              <a:close/>
                            </a:path>
                          </a:pathLst>
                        </a:custGeom>
                        <a:solidFill>
                          <a:srgbClr val="000000">
                            <a:alpha val="100000"/>
                          </a:srgbClr>
                        </a:solidFill>
                        <a:ln w="9525">
                          <a:noFill/>
                        </a:ln>
                      </p:spPr>
                      <p:txBody>
                        <a:bodyPr/>
                        <a:p>
                          <a:endParaRPr lang="zh-CN" altLang="en-US"/>
                        </a:p>
                      </p:txBody>
                    </p:sp>
                    <p:sp>
                      <p:nvSpPr>
                        <p:cNvPr id="19528" name="Freeform 681"/>
                        <p:cNvSpPr/>
                        <p:nvPr/>
                      </p:nvSpPr>
                      <p:spPr>
                        <a:xfrm>
                          <a:off x="3118" y="2079"/>
                          <a:ext cx="100" cy="190"/>
                        </a:xfrm>
                        <a:custGeom>
                          <a:avLst/>
                          <a:gdLst/>
                          <a:ahLst/>
                          <a:cxnLst>
                            <a:cxn ang="0">
                              <a:pos x="1" y="1"/>
                            </a:cxn>
                            <a:cxn ang="0">
                              <a:pos x="1" y="1"/>
                            </a:cxn>
                            <a:cxn ang="0">
                              <a:pos x="1" y="1"/>
                            </a:cxn>
                            <a:cxn ang="0">
                              <a:pos x="0" y="1"/>
                            </a:cxn>
                            <a:cxn ang="0">
                              <a:pos x="1" y="0"/>
                            </a:cxn>
                            <a:cxn ang="0">
                              <a:pos x="1" y="1"/>
                            </a:cxn>
                            <a:cxn ang="0">
                              <a:pos x="1" y="1"/>
                            </a:cxn>
                            <a:cxn ang="0">
                              <a:pos x="1" y="1"/>
                            </a:cxn>
                            <a:cxn ang="0">
                              <a:pos x="1" y="1"/>
                            </a:cxn>
                          </a:cxnLst>
                          <a:pathLst>
                            <a:path w="199" h="380">
                              <a:moveTo>
                                <a:pt x="154" y="367"/>
                              </a:moveTo>
                              <a:lnTo>
                                <a:pt x="138" y="238"/>
                              </a:lnTo>
                              <a:lnTo>
                                <a:pt x="17" y="116"/>
                              </a:lnTo>
                              <a:lnTo>
                                <a:pt x="0" y="2"/>
                              </a:lnTo>
                              <a:lnTo>
                                <a:pt x="38" y="0"/>
                              </a:lnTo>
                              <a:lnTo>
                                <a:pt x="52" y="106"/>
                              </a:lnTo>
                              <a:lnTo>
                                <a:pt x="178" y="232"/>
                              </a:lnTo>
                              <a:lnTo>
                                <a:pt x="199" y="380"/>
                              </a:lnTo>
                              <a:lnTo>
                                <a:pt x="154" y="367"/>
                              </a:lnTo>
                              <a:close/>
                            </a:path>
                          </a:pathLst>
                        </a:custGeom>
                        <a:solidFill>
                          <a:srgbClr val="000000">
                            <a:alpha val="100000"/>
                          </a:srgbClr>
                        </a:solidFill>
                        <a:ln w="9525">
                          <a:noFill/>
                        </a:ln>
                      </p:spPr>
                      <p:txBody>
                        <a:bodyPr/>
                        <a:p>
                          <a:endParaRPr lang="zh-CN" altLang="en-US"/>
                        </a:p>
                      </p:txBody>
                    </p:sp>
                    <p:sp>
                      <p:nvSpPr>
                        <p:cNvPr id="19529" name="Freeform 682"/>
                        <p:cNvSpPr/>
                        <p:nvPr/>
                      </p:nvSpPr>
                      <p:spPr>
                        <a:xfrm>
                          <a:off x="3264" y="2093"/>
                          <a:ext cx="79" cy="68"/>
                        </a:xfrm>
                        <a:custGeom>
                          <a:avLst/>
                          <a:gdLst/>
                          <a:ahLst/>
                          <a:cxnLst>
                            <a:cxn ang="0">
                              <a:pos x="1" y="1"/>
                            </a:cxn>
                            <a:cxn ang="0">
                              <a:pos x="1" y="1"/>
                            </a:cxn>
                            <a:cxn ang="0">
                              <a:pos x="1" y="1"/>
                            </a:cxn>
                            <a:cxn ang="0">
                              <a:pos x="0" y="1"/>
                            </a:cxn>
                            <a:cxn ang="0">
                              <a:pos x="1" y="1"/>
                            </a:cxn>
                            <a:cxn ang="0">
                              <a:pos x="1" y="1"/>
                            </a:cxn>
                            <a:cxn ang="0">
                              <a:pos x="1" y="0"/>
                            </a:cxn>
                            <a:cxn ang="0">
                              <a:pos x="1" y="1"/>
                            </a:cxn>
                            <a:cxn ang="0">
                              <a:pos x="1" y="1"/>
                            </a:cxn>
                          </a:cxnLst>
                          <a:pathLst>
                            <a:path w="157" h="135">
                              <a:moveTo>
                                <a:pt x="157" y="91"/>
                              </a:moveTo>
                              <a:lnTo>
                                <a:pt x="42" y="44"/>
                              </a:lnTo>
                              <a:lnTo>
                                <a:pt x="12" y="72"/>
                              </a:lnTo>
                              <a:lnTo>
                                <a:pt x="0" y="135"/>
                              </a:lnTo>
                              <a:lnTo>
                                <a:pt x="35" y="84"/>
                              </a:lnTo>
                              <a:lnTo>
                                <a:pt x="94" y="6"/>
                              </a:lnTo>
                              <a:lnTo>
                                <a:pt x="133" y="0"/>
                              </a:lnTo>
                              <a:lnTo>
                                <a:pt x="103" y="44"/>
                              </a:lnTo>
                              <a:lnTo>
                                <a:pt x="157" y="91"/>
                              </a:lnTo>
                              <a:close/>
                            </a:path>
                          </a:pathLst>
                        </a:custGeom>
                        <a:solidFill>
                          <a:srgbClr val="000000">
                            <a:alpha val="100000"/>
                          </a:srgbClr>
                        </a:solidFill>
                        <a:ln w="9525">
                          <a:noFill/>
                        </a:ln>
                      </p:spPr>
                      <p:txBody>
                        <a:bodyPr/>
                        <a:p>
                          <a:endParaRPr lang="zh-CN" altLang="en-US"/>
                        </a:p>
                      </p:txBody>
                    </p:sp>
                    <p:sp>
                      <p:nvSpPr>
                        <p:cNvPr id="19530" name="Freeform 683"/>
                        <p:cNvSpPr/>
                        <p:nvPr/>
                      </p:nvSpPr>
                      <p:spPr>
                        <a:xfrm>
                          <a:off x="3157" y="2068"/>
                          <a:ext cx="102" cy="209"/>
                        </a:xfrm>
                        <a:custGeom>
                          <a:avLst/>
                          <a:gdLst/>
                          <a:ahLst/>
                          <a:cxnLst>
                            <a:cxn ang="0">
                              <a:pos x="1" y="1"/>
                            </a:cxn>
                            <a:cxn ang="0">
                              <a:pos x="1" y="1"/>
                            </a:cxn>
                            <a:cxn ang="0">
                              <a:pos x="1" y="1"/>
                            </a:cxn>
                            <a:cxn ang="0">
                              <a:pos x="0" y="1"/>
                            </a:cxn>
                            <a:cxn ang="0">
                              <a:pos x="1" y="0"/>
                            </a:cxn>
                            <a:cxn ang="0">
                              <a:pos x="1" y="1"/>
                            </a:cxn>
                            <a:cxn ang="0">
                              <a:pos x="1" y="1"/>
                            </a:cxn>
                            <a:cxn ang="0">
                              <a:pos x="1" y="1"/>
                            </a:cxn>
                            <a:cxn ang="0">
                              <a:pos x="1" y="1"/>
                            </a:cxn>
                          </a:cxnLst>
                          <a:pathLst>
                            <a:path w="204" h="418">
                              <a:moveTo>
                                <a:pt x="165" y="408"/>
                              </a:moveTo>
                              <a:lnTo>
                                <a:pt x="142" y="244"/>
                              </a:lnTo>
                              <a:lnTo>
                                <a:pt x="17" y="123"/>
                              </a:lnTo>
                              <a:lnTo>
                                <a:pt x="0" y="10"/>
                              </a:lnTo>
                              <a:lnTo>
                                <a:pt x="34" y="0"/>
                              </a:lnTo>
                              <a:lnTo>
                                <a:pt x="51" y="110"/>
                              </a:lnTo>
                              <a:lnTo>
                                <a:pt x="174" y="232"/>
                              </a:lnTo>
                              <a:lnTo>
                                <a:pt x="204" y="418"/>
                              </a:lnTo>
                              <a:lnTo>
                                <a:pt x="165" y="408"/>
                              </a:lnTo>
                              <a:close/>
                            </a:path>
                          </a:pathLst>
                        </a:custGeom>
                        <a:solidFill>
                          <a:srgbClr val="000000">
                            <a:alpha val="100000"/>
                          </a:srgbClr>
                        </a:solidFill>
                        <a:ln w="9525">
                          <a:noFill/>
                        </a:ln>
                      </p:spPr>
                      <p:txBody>
                        <a:bodyPr/>
                        <a:p>
                          <a:endParaRPr lang="zh-CN" altLang="en-US"/>
                        </a:p>
                      </p:txBody>
                    </p:sp>
                    <p:sp>
                      <p:nvSpPr>
                        <p:cNvPr id="19531" name="Freeform 684"/>
                        <p:cNvSpPr/>
                        <p:nvPr/>
                      </p:nvSpPr>
                      <p:spPr>
                        <a:xfrm>
                          <a:off x="3294" y="2191"/>
                          <a:ext cx="51" cy="33"/>
                        </a:xfrm>
                        <a:custGeom>
                          <a:avLst/>
                          <a:gdLst/>
                          <a:ahLst/>
                          <a:cxnLst>
                            <a:cxn ang="0">
                              <a:pos x="1" y="0"/>
                            </a:cxn>
                            <a:cxn ang="0">
                              <a:pos x="0" y="0"/>
                            </a:cxn>
                            <a:cxn ang="0">
                              <a:pos x="1" y="0"/>
                            </a:cxn>
                            <a:cxn ang="0">
                              <a:pos x="1" y="0"/>
                            </a:cxn>
                            <a:cxn ang="0">
                              <a:pos x="1" y="0"/>
                            </a:cxn>
                          </a:cxnLst>
                          <a:pathLst>
                            <a:path w="102" h="67">
                              <a:moveTo>
                                <a:pt x="102" y="67"/>
                              </a:moveTo>
                              <a:lnTo>
                                <a:pt x="0" y="15"/>
                              </a:lnTo>
                              <a:lnTo>
                                <a:pt x="102" y="0"/>
                              </a:lnTo>
                              <a:lnTo>
                                <a:pt x="70" y="25"/>
                              </a:lnTo>
                              <a:lnTo>
                                <a:pt x="102" y="67"/>
                              </a:lnTo>
                              <a:close/>
                            </a:path>
                          </a:pathLst>
                        </a:custGeom>
                        <a:solidFill>
                          <a:srgbClr val="000000">
                            <a:alpha val="100000"/>
                          </a:srgbClr>
                        </a:solidFill>
                        <a:ln w="7938" cap="flat" cmpd="sng">
                          <a:solidFill>
                            <a:srgbClr val="000000">
                              <a:alpha val="100000"/>
                            </a:srgbClr>
                          </a:solidFill>
                          <a:prstDash val="solid"/>
                          <a:round/>
                          <a:headEnd type="none" w="med" len="med"/>
                          <a:tailEnd type="none" w="med" len="med"/>
                        </a:ln>
                      </p:spPr>
                      <p:txBody>
                        <a:bodyPr/>
                        <a:p>
                          <a:endParaRPr lang="zh-CN" altLang="en-US"/>
                        </a:p>
                      </p:txBody>
                    </p:sp>
                  </p:grpSp>
                  <p:sp>
                    <p:nvSpPr>
                      <p:cNvPr id="19501" name="Freeform 685"/>
                      <p:cNvSpPr/>
                      <p:nvPr/>
                    </p:nvSpPr>
                    <p:spPr>
                      <a:xfrm>
                        <a:off x="3424" y="2041"/>
                        <a:ext cx="145" cy="257"/>
                      </a:xfrm>
                      <a:custGeom>
                        <a:avLst/>
                        <a:gdLst/>
                        <a:ahLst/>
                        <a:cxnLst>
                          <a:cxn ang="0">
                            <a:pos x="1" y="0"/>
                          </a:cxn>
                          <a:cxn ang="0">
                            <a:pos x="0" y="1"/>
                          </a:cxn>
                          <a:cxn ang="0">
                            <a:pos x="1" y="1"/>
                          </a:cxn>
                          <a:cxn ang="0">
                            <a:pos x="1" y="1"/>
                          </a:cxn>
                          <a:cxn ang="0">
                            <a:pos x="1" y="0"/>
                          </a:cxn>
                        </a:cxnLst>
                        <a:pathLst>
                          <a:path w="289" h="514">
                            <a:moveTo>
                              <a:pt x="102" y="0"/>
                            </a:moveTo>
                            <a:lnTo>
                              <a:pt x="0" y="272"/>
                            </a:lnTo>
                            <a:lnTo>
                              <a:pt x="186" y="514"/>
                            </a:lnTo>
                            <a:lnTo>
                              <a:pt x="289" y="237"/>
                            </a:lnTo>
                            <a:lnTo>
                              <a:pt x="102"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grpSp>
            </p:grpSp>
          </p:grpSp>
          <p:grpSp>
            <p:nvGrpSpPr>
              <p:cNvPr id="19478" name="Group 686"/>
              <p:cNvGrpSpPr/>
              <p:nvPr/>
            </p:nvGrpSpPr>
            <p:grpSpPr>
              <a:xfrm rot="2023748">
                <a:off x="4570" y="960"/>
                <a:ext cx="983" cy="1571"/>
                <a:chOff x="4080" y="1200"/>
                <a:chExt cx="983" cy="1571"/>
              </a:xfrm>
            </p:grpSpPr>
            <p:sp>
              <p:nvSpPr>
                <p:cNvPr id="19479" name="Freeform 687"/>
                <p:cNvSpPr/>
                <p:nvPr/>
              </p:nvSpPr>
              <p:spPr>
                <a:xfrm>
                  <a:off x="4080" y="1200"/>
                  <a:ext cx="983" cy="1571"/>
                </a:xfrm>
                <a:custGeom>
                  <a:avLst/>
                  <a:gdLst/>
                  <a:ahLst/>
                  <a:cxnLst>
                    <a:cxn ang="0">
                      <a:pos x="0" y="1"/>
                    </a:cxn>
                    <a:cxn ang="0">
                      <a:pos x="0" y="1"/>
                    </a:cxn>
                    <a:cxn ang="0">
                      <a:pos x="0" y="1"/>
                    </a:cxn>
                    <a:cxn ang="0">
                      <a:pos x="0" y="1"/>
                    </a:cxn>
                    <a:cxn ang="0">
                      <a:pos x="0" y="0"/>
                    </a:cxn>
                    <a:cxn ang="0">
                      <a:pos x="0" y="0"/>
                    </a:cxn>
                    <a:cxn ang="0">
                      <a:pos x="0" y="1"/>
                    </a:cxn>
                    <a:cxn ang="0">
                      <a:pos x="0" y="1"/>
                    </a:cxn>
                    <a:cxn ang="0">
                      <a:pos x="0" y="1"/>
                    </a:cxn>
                    <a:cxn ang="0">
                      <a:pos x="0" y="1"/>
                    </a:cxn>
                    <a:cxn ang="0">
                      <a:pos x="0" y="2"/>
                    </a:cxn>
                    <a:cxn ang="0">
                      <a:pos x="0" y="2"/>
                    </a:cxn>
                    <a:cxn ang="0">
                      <a:pos x="0" y="2"/>
                    </a:cxn>
                    <a:cxn ang="0">
                      <a:pos x="0" y="2"/>
                    </a:cxn>
                    <a:cxn ang="0">
                      <a:pos x="0" y="2"/>
                    </a:cxn>
                    <a:cxn ang="0">
                      <a:pos x="0" y="2"/>
                    </a:cxn>
                    <a:cxn ang="0">
                      <a:pos x="0" y="2"/>
                    </a:cxn>
                    <a:cxn ang="0">
                      <a:pos x="0" y="2"/>
                    </a:cxn>
                    <a:cxn ang="0">
                      <a:pos x="0" y="2"/>
                    </a:cxn>
                    <a:cxn ang="0">
                      <a:pos x="0" y="2"/>
                    </a:cxn>
                    <a:cxn ang="0">
                      <a:pos x="0" y="1"/>
                    </a:cxn>
                  </a:cxnLst>
                  <a:pathLst>
                    <a:path w="1968" h="3140">
                      <a:moveTo>
                        <a:pt x="0" y="150"/>
                      </a:moveTo>
                      <a:lnTo>
                        <a:pt x="8" y="86"/>
                      </a:lnTo>
                      <a:lnTo>
                        <a:pt x="28" y="38"/>
                      </a:lnTo>
                      <a:lnTo>
                        <a:pt x="69" y="11"/>
                      </a:lnTo>
                      <a:lnTo>
                        <a:pt x="128" y="0"/>
                      </a:lnTo>
                      <a:lnTo>
                        <a:pt x="1816" y="0"/>
                      </a:lnTo>
                      <a:lnTo>
                        <a:pt x="1876" y="5"/>
                      </a:lnTo>
                      <a:lnTo>
                        <a:pt x="1926" y="33"/>
                      </a:lnTo>
                      <a:lnTo>
                        <a:pt x="1957" y="86"/>
                      </a:lnTo>
                      <a:lnTo>
                        <a:pt x="1968" y="161"/>
                      </a:lnTo>
                      <a:lnTo>
                        <a:pt x="1968" y="2965"/>
                      </a:lnTo>
                      <a:lnTo>
                        <a:pt x="1966" y="3040"/>
                      </a:lnTo>
                      <a:lnTo>
                        <a:pt x="1952" y="3084"/>
                      </a:lnTo>
                      <a:lnTo>
                        <a:pt x="1921" y="3117"/>
                      </a:lnTo>
                      <a:lnTo>
                        <a:pt x="1886" y="3139"/>
                      </a:lnTo>
                      <a:lnTo>
                        <a:pt x="110" y="3140"/>
                      </a:lnTo>
                      <a:lnTo>
                        <a:pt x="62" y="3128"/>
                      </a:lnTo>
                      <a:lnTo>
                        <a:pt x="28" y="3101"/>
                      </a:lnTo>
                      <a:lnTo>
                        <a:pt x="8" y="3068"/>
                      </a:lnTo>
                      <a:lnTo>
                        <a:pt x="0" y="3009"/>
                      </a:lnTo>
                      <a:lnTo>
                        <a:pt x="0" y="150"/>
                      </a:lnTo>
                      <a:close/>
                    </a:path>
                  </a:pathLst>
                </a:custGeom>
                <a:solidFill>
                  <a:srgbClr val="FFFFFF">
                    <a:alpha val="100000"/>
                  </a:srgbClr>
                </a:solidFill>
                <a:ln w="31750" cap="flat" cmpd="sng">
                  <a:solidFill>
                    <a:srgbClr val="000000">
                      <a:alpha val="100000"/>
                    </a:srgbClr>
                  </a:solidFill>
                  <a:prstDash val="solid"/>
                  <a:round/>
                  <a:headEnd type="none" w="med" len="med"/>
                  <a:tailEnd type="none" w="med" len="med"/>
                </a:ln>
              </p:spPr>
              <p:txBody>
                <a:bodyPr/>
                <a:p>
                  <a:endParaRPr lang="zh-CN" altLang="en-US"/>
                </a:p>
              </p:txBody>
            </p:sp>
            <p:grpSp>
              <p:nvGrpSpPr>
                <p:cNvPr id="19480" name="Group 688"/>
                <p:cNvGrpSpPr/>
                <p:nvPr/>
              </p:nvGrpSpPr>
              <p:grpSpPr>
                <a:xfrm>
                  <a:off x="4126" y="1249"/>
                  <a:ext cx="891" cy="1443"/>
                  <a:chOff x="2973" y="1096"/>
                  <a:chExt cx="891" cy="1443"/>
                </a:xfrm>
              </p:grpSpPr>
              <p:sp>
                <p:nvSpPr>
                  <p:cNvPr id="19481" name="Freeform 689"/>
                  <p:cNvSpPr/>
                  <p:nvPr/>
                </p:nvSpPr>
                <p:spPr>
                  <a:xfrm>
                    <a:off x="3310" y="1654"/>
                    <a:ext cx="213" cy="360"/>
                  </a:xfrm>
                  <a:custGeom>
                    <a:avLst/>
                    <a:gdLst/>
                    <a:ahLst/>
                    <a:cxnLst>
                      <a:cxn ang="0">
                        <a:pos x="1" y="0"/>
                      </a:cxn>
                      <a:cxn ang="0">
                        <a:pos x="0" y="1"/>
                      </a:cxn>
                      <a:cxn ang="0">
                        <a:pos x="1" y="1"/>
                      </a:cxn>
                      <a:cxn ang="0">
                        <a:pos x="1" y="1"/>
                      </a:cxn>
                      <a:cxn ang="0">
                        <a:pos x="1" y="0"/>
                      </a:cxn>
                    </a:cxnLst>
                    <a:pathLst>
                      <a:path w="425" h="720">
                        <a:moveTo>
                          <a:pt x="215" y="0"/>
                        </a:moveTo>
                        <a:lnTo>
                          <a:pt x="0" y="360"/>
                        </a:lnTo>
                        <a:lnTo>
                          <a:pt x="220" y="720"/>
                        </a:lnTo>
                        <a:lnTo>
                          <a:pt x="425" y="360"/>
                        </a:lnTo>
                        <a:lnTo>
                          <a:pt x="215" y="0"/>
                        </a:lnTo>
                        <a:close/>
                      </a:path>
                    </a:pathLst>
                  </a:custGeom>
                  <a:solidFill>
                    <a:srgbClr val="E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482" name="Freeform 690"/>
                  <p:cNvSpPr/>
                  <p:nvPr/>
                </p:nvSpPr>
                <p:spPr>
                  <a:xfrm>
                    <a:off x="2973" y="1265"/>
                    <a:ext cx="95" cy="158"/>
                  </a:xfrm>
                  <a:custGeom>
                    <a:avLst/>
                    <a:gdLst/>
                    <a:ahLst/>
                    <a:cxnLst>
                      <a:cxn ang="0">
                        <a:pos x="1" y="0"/>
                      </a:cxn>
                      <a:cxn ang="0">
                        <a:pos x="0" y="1"/>
                      </a:cxn>
                      <a:cxn ang="0">
                        <a:pos x="1" y="1"/>
                      </a:cxn>
                      <a:cxn ang="0">
                        <a:pos x="1" y="1"/>
                      </a:cxn>
                      <a:cxn ang="0">
                        <a:pos x="1" y="0"/>
                      </a:cxn>
                    </a:cxnLst>
                    <a:pathLst>
                      <a:path w="189" h="316">
                        <a:moveTo>
                          <a:pt x="100" y="0"/>
                        </a:moveTo>
                        <a:lnTo>
                          <a:pt x="0" y="157"/>
                        </a:lnTo>
                        <a:lnTo>
                          <a:pt x="105" y="316"/>
                        </a:lnTo>
                        <a:lnTo>
                          <a:pt x="189" y="152"/>
                        </a:lnTo>
                        <a:lnTo>
                          <a:pt x="100"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483" name="Freeform 691"/>
                  <p:cNvSpPr/>
                  <p:nvPr/>
                </p:nvSpPr>
                <p:spPr>
                  <a:xfrm>
                    <a:off x="3772" y="2208"/>
                    <a:ext cx="90" cy="164"/>
                  </a:xfrm>
                  <a:custGeom>
                    <a:avLst/>
                    <a:gdLst/>
                    <a:ahLst/>
                    <a:cxnLst>
                      <a:cxn ang="0">
                        <a:pos x="1" y="0"/>
                      </a:cxn>
                      <a:cxn ang="0">
                        <a:pos x="0" y="1"/>
                      </a:cxn>
                      <a:cxn ang="0">
                        <a:pos x="1" y="1"/>
                      </a:cxn>
                      <a:cxn ang="0">
                        <a:pos x="1" y="1"/>
                      </a:cxn>
                      <a:cxn ang="0">
                        <a:pos x="1" y="0"/>
                      </a:cxn>
                    </a:cxnLst>
                    <a:pathLst>
                      <a:path w="179" h="327">
                        <a:moveTo>
                          <a:pt x="89" y="0"/>
                        </a:moveTo>
                        <a:lnTo>
                          <a:pt x="0" y="169"/>
                        </a:lnTo>
                        <a:lnTo>
                          <a:pt x="95" y="327"/>
                        </a:lnTo>
                        <a:lnTo>
                          <a:pt x="179" y="169"/>
                        </a:lnTo>
                        <a:lnTo>
                          <a:pt x="89" y="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nvGrpSpPr>
                  <p:cNvPr id="19484" name="Group 692"/>
                  <p:cNvGrpSpPr/>
                  <p:nvPr/>
                </p:nvGrpSpPr>
                <p:grpSpPr>
                  <a:xfrm>
                    <a:off x="2980" y="1096"/>
                    <a:ext cx="85" cy="146"/>
                    <a:chOff x="2980" y="1096"/>
                    <a:chExt cx="85" cy="146"/>
                  </a:xfrm>
                </p:grpSpPr>
                <p:sp>
                  <p:nvSpPr>
                    <p:cNvPr id="19488" name="Freeform 693"/>
                    <p:cNvSpPr/>
                    <p:nvPr/>
                  </p:nvSpPr>
                  <p:spPr>
                    <a:xfrm>
                      <a:off x="2980" y="1096"/>
                      <a:ext cx="85" cy="146"/>
                    </a:xfrm>
                    <a:custGeom>
                      <a:avLst/>
                      <a:gdLst/>
                      <a:ahLst/>
                      <a:cxnLst>
                        <a:cxn ang="0">
                          <a:pos x="1" y="0"/>
                        </a:cxn>
                        <a:cxn ang="0">
                          <a:pos x="0" y="0"/>
                        </a:cxn>
                        <a:cxn ang="0">
                          <a:pos x="1" y="0"/>
                        </a:cxn>
                        <a:cxn ang="0">
                          <a:pos x="1" y="0"/>
                        </a:cxn>
                        <a:cxn ang="0">
                          <a:pos x="1" y="0"/>
                        </a:cxn>
                        <a:cxn ang="0">
                          <a:pos x="1" y="0"/>
                        </a:cxn>
                        <a:cxn ang="0">
                          <a:pos x="1" y="0"/>
                        </a:cxn>
                        <a:cxn ang="0">
                          <a:pos x="1" y="0"/>
                        </a:cxn>
                        <a:cxn ang="0">
                          <a:pos x="1" y="0"/>
                        </a:cxn>
                      </a:cxnLst>
                      <a:pathLst>
                        <a:path w="170" h="293">
                          <a:moveTo>
                            <a:pt x="52" y="290"/>
                          </a:moveTo>
                          <a:lnTo>
                            <a:pt x="0" y="290"/>
                          </a:lnTo>
                          <a:lnTo>
                            <a:pt x="41" y="0"/>
                          </a:lnTo>
                          <a:lnTo>
                            <a:pt x="127" y="0"/>
                          </a:lnTo>
                          <a:lnTo>
                            <a:pt x="170" y="293"/>
                          </a:lnTo>
                          <a:lnTo>
                            <a:pt x="112" y="293"/>
                          </a:lnTo>
                          <a:lnTo>
                            <a:pt x="102" y="240"/>
                          </a:lnTo>
                          <a:lnTo>
                            <a:pt x="65" y="240"/>
                          </a:lnTo>
                          <a:lnTo>
                            <a:pt x="52" y="290"/>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489" name="Freeform 694"/>
                    <p:cNvSpPr/>
                    <p:nvPr/>
                  </p:nvSpPr>
                  <p:spPr>
                    <a:xfrm>
                      <a:off x="3013" y="1131"/>
                      <a:ext cx="17" cy="59"/>
                    </a:xfrm>
                    <a:custGeom>
                      <a:avLst/>
                      <a:gdLst/>
                      <a:ahLst/>
                      <a:cxnLst>
                        <a:cxn ang="0">
                          <a:pos x="0" y="1"/>
                        </a:cxn>
                        <a:cxn ang="0">
                          <a:pos x="0" y="1"/>
                        </a:cxn>
                        <a:cxn ang="0">
                          <a:pos x="0" y="0"/>
                        </a:cxn>
                        <a:cxn ang="0">
                          <a:pos x="0" y="1"/>
                        </a:cxn>
                      </a:cxnLst>
                      <a:pathLst>
                        <a:path w="36" h="118">
                          <a:moveTo>
                            <a:pt x="36" y="118"/>
                          </a:moveTo>
                          <a:lnTo>
                            <a:pt x="0" y="115"/>
                          </a:lnTo>
                          <a:lnTo>
                            <a:pt x="19" y="0"/>
                          </a:lnTo>
                          <a:lnTo>
                            <a:pt x="36" y="118"/>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19485" name="Group 695"/>
                  <p:cNvGrpSpPr/>
                  <p:nvPr/>
                </p:nvGrpSpPr>
                <p:grpSpPr>
                  <a:xfrm>
                    <a:off x="3779" y="2393"/>
                    <a:ext cx="85" cy="146"/>
                    <a:chOff x="3779" y="2393"/>
                    <a:chExt cx="85" cy="146"/>
                  </a:xfrm>
                </p:grpSpPr>
                <p:sp>
                  <p:nvSpPr>
                    <p:cNvPr id="19486" name="Freeform 696"/>
                    <p:cNvSpPr/>
                    <p:nvPr/>
                  </p:nvSpPr>
                  <p:spPr>
                    <a:xfrm>
                      <a:off x="3779" y="2393"/>
                      <a:ext cx="85" cy="146"/>
                    </a:xfrm>
                    <a:custGeom>
                      <a:avLst/>
                      <a:gdLst/>
                      <a:ahLst/>
                      <a:cxnLst>
                        <a:cxn ang="0">
                          <a:pos x="1" y="1"/>
                        </a:cxn>
                        <a:cxn ang="0">
                          <a:pos x="0" y="1"/>
                        </a:cxn>
                        <a:cxn ang="0">
                          <a:pos x="1" y="1"/>
                        </a:cxn>
                        <a:cxn ang="0">
                          <a:pos x="1" y="1"/>
                        </a:cxn>
                        <a:cxn ang="0">
                          <a:pos x="1" y="0"/>
                        </a:cxn>
                        <a:cxn ang="0">
                          <a:pos x="1" y="0"/>
                        </a:cxn>
                        <a:cxn ang="0">
                          <a:pos x="1" y="1"/>
                        </a:cxn>
                        <a:cxn ang="0">
                          <a:pos x="1" y="1"/>
                        </a:cxn>
                        <a:cxn ang="0">
                          <a:pos x="1" y="1"/>
                        </a:cxn>
                      </a:cxnLst>
                      <a:pathLst>
                        <a:path w="170" h="292">
                          <a:moveTo>
                            <a:pt x="51" y="3"/>
                          </a:moveTo>
                          <a:lnTo>
                            <a:pt x="0" y="3"/>
                          </a:lnTo>
                          <a:lnTo>
                            <a:pt x="39" y="292"/>
                          </a:lnTo>
                          <a:lnTo>
                            <a:pt x="126" y="292"/>
                          </a:lnTo>
                          <a:lnTo>
                            <a:pt x="170" y="0"/>
                          </a:lnTo>
                          <a:lnTo>
                            <a:pt x="111" y="0"/>
                          </a:lnTo>
                          <a:lnTo>
                            <a:pt x="101" y="52"/>
                          </a:lnTo>
                          <a:lnTo>
                            <a:pt x="65" y="52"/>
                          </a:lnTo>
                          <a:lnTo>
                            <a:pt x="51" y="3"/>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9487" name="Freeform 697"/>
                    <p:cNvSpPr/>
                    <p:nvPr/>
                  </p:nvSpPr>
                  <p:spPr>
                    <a:xfrm>
                      <a:off x="3812" y="2445"/>
                      <a:ext cx="18" cy="59"/>
                    </a:xfrm>
                    <a:custGeom>
                      <a:avLst/>
                      <a:gdLst/>
                      <a:ahLst/>
                      <a:cxnLst>
                        <a:cxn ang="0">
                          <a:pos x="1" y="0"/>
                        </a:cxn>
                        <a:cxn ang="0">
                          <a:pos x="0" y="0"/>
                        </a:cxn>
                        <a:cxn ang="0">
                          <a:pos x="1" y="0"/>
                        </a:cxn>
                        <a:cxn ang="0">
                          <a:pos x="1" y="0"/>
                        </a:cxn>
                      </a:cxnLst>
                      <a:pathLst>
                        <a:path w="35" h="119">
                          <a:moveTo>
                            <a:pt x="35" y="0"/>
                          </a:moveTo>
                          <a:lnTo>
                            <a:pt x="0" y="4"/>
                          </a:lnTo>
                          <a:lnTo>
                            <a:pt x="18" y="119"/>
                          </a:lnTo>
                          <a:lnTo>
                            <a:pt x="35" y="0"/>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grpSp>
          </p:grpSp>
        </p:grpSp>
      </p:grpSp>
      <p:sp>
        <p:nvSpPr>
          <p:cNvPr id="89786" name="Rectangle 698"/>
          <p:cNvSpPr/>
          <p:nvPr/>
        </p:nvSpPr>
        <p:spPr>
          <a:xfrm>
            <a:off x="2667000" y="990600"/>
            <a:ext cx="3581400" cy="3657600"/>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9787" name="AutoShape 699"/>
          <p:cNvSpPr/>
          <p:nvPr/>
        </p:nvSpPr>
        <p:spPr>
          <a:xfrm>
            <a:off x="685800" y="838200"/>
            <a:ext cx="7772400" cy="4267200"/>
          </a:xfrm>
          <a:prstGeom prst="foldedCorner">
            <a:avLst>
              <a:gd name="adj" fmla="val 7787"/>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154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solidFill>
                  <a:schemeClr val="hlink"/>
                </a:solidFill>
                <a:latin typeface="Arial" panose="020B0604020202020204" pitchFamily="34" charset="0"/>
              </a:rPr>
              <a:t>void</a:t>
            </a:r>
            <a:r>
              <a:rPr lang="en-US" altLang="zh-CN" sz="1800" b="1" dirty="0">
                <a:latin typeface="Arial" panose="020B0604020202020204" pitchFamily="34" charset="0"/>
              </a:rPr>
              <a:t> InsertionSort ( ElementType A[ ],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N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j, P;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ElementType  Tmp; </a:t>
            </a:r>
            <a:endParaRPr lang="en-US" altLang="zh-CN" sz="1800" b="1" dirty="0">
              <a:latin typeface="Arial" panose="020B0604020202020204" pitchFamily="34" charset="0"/>
            </a:endParaRPr>
          </a:p>
          <a:p>
            <a:pPr marL="0" lvl="0" indent="0" eaLnBrk="1" hangingPunct="1">
              <a:spcBef>
                <a:spcPct val="0"/>
              </a:spcBef>
              <a:buNone/>
            </a:pP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 </a:t>
            </a:r>
            <a:r>
              <a:rPr lang="en-US" altLang="zh-CN" sz="1800" b="1" dirty="0">
                <a:latin typeface="Arial" panose="020B0604020202020204" pitchFamily="34" charset="0"/>
              </a:rPr>
              <a:t>( P = 1; P &lt; N; P++ )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Tmp = A[ P ];  </a:t>
            </a:r>
            <a:r>
              <a:rPr lang="en-US" altLang="zh-CN" sz="1800" b="1" dirty="0">
                <a:solidFill>
                  <a:schemeClr val="accent1"/>
                </a:solidFill>
                <a:latin typeface="Arial" panose="020B0604020202020204" pitchFamily="34" charset="0"/>
              </a:rPr>
              <a:t>/* the next coming card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 </a:t>
            </a:r>
            <a:r>
              <a:rPr lang="en-US" altLang="zh-CN" sz="1800" b="1" dirty="0">
                <a:latin typeface="Arial" panose="020B0604020202020204" pitchFamily="34" charset="0"/>
              </a:rPr>
              <a:t>( j = P; j &gt; 0 &amp;&amp; A[ j - 1 ] &gt; Tmp; j--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 j ] = A[ j - 1 ]; //</a:t>
            </a:r>
            <a:r>
              <a:rPr lang="zh-CN" altLang="en-US" sz="1800" b="1" dirty="0">
                <a:latin typeface="Arial" panose="020B0604020202020204" pitchFamily="34" charset="0"/>
              </a:rPr>
              <a:t>还是像上滤一样操作（其实就是上滤）</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solidFill>
                  <a:schemeClr val="accent1"/>
                </a:solidFill>
                <a:latin typeface="Arial" panose="020B0604020202020204" pitchFamily="34" charset="0"/>
              </a:rPr>
              <a:t>	      /* shift sorted cards to provide a position </a:t>
            </a:r>
            <a:endParaRPr lang="en-US" altLang="zh-CN" sz="1800" b="1" dirty="0">
              <a:solidFill>
                <a:schemeClr val="accent1"/>
              </a:solidFill>
              <a:latin typeface="Arial" panose="020B0604020202020204" pitchFamily="34" charset="0"/>
            </a:endParaRPr>
          </a:p>
          <a:p>
            <a:pPr marL="0" lvl="0" indent="0" eaLnBrk="1" hangingPunct="1">
              <a:spcBef>
                <a:spcPct val="0"/>
              </a:spcBef>
              <a:buNone/>
            </a:pPr>
            <a:r>
              <a:rPr lang="en-US" altLang="zh-CN" sz="1800" b="1" dirty="0">
                <a:solidFill>
                  <a:schemeClr val="accent1"/>
                </a:solidFill>
                <a:latin typeface="Arial" panose="020B0604020202020204" pitchFamily="34" charset="0"/>
              </a:rPr>
              <a:t>                       for the new coming card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 j ] = Tmp;  </a:t>
            </a:r>
            <a:r>
              <a:rPr lang="en-US" altLang="zh-CN" sz="1800" b="1" dirty="0">
                <a:solidFill>
                  <a:schemeClr val="accent1"/>
                </a:solidFill>
                <a:latin typeface="Arial" panose="020B0604020202020204" pitchFamily="34" charset="0"/>
              </a:rPr>
              <a:t>/* place the new card at the proper position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  </a:t>
            </a:r>
            <a:r>
              <a:rPr lang="en-US" altLang="zh-CN" sz="1800" b="1" dirty="0">
                <a:solidFill>
                  <a:schemeClr val="accent1"/>
                </a:solidFill>
                <a:latin typeface="Arial" panose="020B0604020202020204" pitchFamily="34" charset="0"/>
              </a:rPr>
              <a:t>/* end for-P-loop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a:t>
            </a:r>
            <a:endParaRPr lang="en-US" altLang="zh-CN" sz="1800" b="1" dirty="0">
              <a:latin typeface="Arial" panose="020B0604020202020204" pitchFamily="34" charset="0"/>
            </a:endParaRPr>
          </a:p>
        </p:txBody>
      </p:sp>
      <p:sp>
        <p:nvSpPr>
          <p:cNvPr id="89788" name="Text Box 700"/>
          <p:cNvSpPr txBox="1"/>
          <p:nvPr/>
        </p:nvSpPr>
        <p:spPr>
          <a:xfrm>
            <a:off x="609600" y="5181600"/>
            <a:ext cx="21336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The worst case:</a:t>
            </a:r>
            <a:endParaRPr lang="en-US" altLang="zh-CN" sz="2000" b="1" dirty="0"/>
          </a:p>
        </p:txBody>
      </p:sp>
      <p:sp>
        <p:nvSpPr>
          <p:cNvPr id="89789" name="Text Box 701"/>
          <p:cNvSpPr txBox="1"/>
          <p:nvPr/>
        </p:nvSpPr>
        <p:spPr>
          <a:xfrm>
            <a:off x="2590800" y="5181600"/>
            <a:ext cx="57150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Input A[ ] is in reverse order.   </a:t>
            </a:r>
            <a:r>
              <a:rPr lang="en-US" altLang="zh-CN" sz="2000" b="1" i="1" dirty="0"/>
              <a:t>T</a:t>
            </a:r>
            <a:r>
              <a:rPr lang="en-US" altLang="zh-CN" sz="2000" b="1" dirty="0"/>
              <a:t>( </a:t>
            </a:r>
            <a:r>
              <a:rPr lang="en-US" altLang="zh-CN" sz="2000" b="1" i="1" dirty="0"/>
              <a:t>N </a:t>
            </a:r>
            <a:r>
              <a:rPr lang="en-US" altLang="zh-CN" sz="2000" b="1" dirty="0"/>
              <a:t>) = O( </a:t>
            </a:r>
            <a:r>
              <a:rPr lang="en-US" altLang="zh-CN" sz="2000" b="1" i="1" dirty="0"/>
              <a:t>N</a:t>
            </a:r>
            <a:r>
              <a:rPr lang="en-US" altLang="zh-CN" sz="2000" b="1" baseline="30000" dirty="0"/>
              <a:t>2 </a:t>
            </a:r>
            <a:r>
              <a:rPr lang="en-US" altLang="zh-CN" sz="2000" b="1" dirty="0"/>
              <a:t>)</a:t>
            </a:r>
            <a:endParaRPr lang="en-US" altLang="zh-CN" sz="2000" b="1" dirty="0"/>
          </a:p>
        </p:txBody>
      </p:sp>
      <p:sp>
        <p:nvSpPr>
          <p:cNvPr id="89790" name="Text Box 702"/>
          <p:cNvSpPr txBox="1"/>
          <p:nvPr/>
        </p:nvSpPr>
        <p:spPr>
          <a:xfrm>
            <a:off x="609600" y="5562600"/>
            <a:ext cx="21336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The best case:</a:t>
            </a:r>
            <a:endParaRPr lang="en-US" altLang="zh-CN" sz="2000" b="1" dirty="0"/>
          </a:p>
        </p:txBody>
      </p:sp>
      <p:sp>
        <p:nvSpPr>
          <p:cNvPr id="89791" name="Text Box 703"/>
          <p:cNvSpPr txBox="1"/>
          <p:nvPr/>
        </p:nvSpPr>
        <p:spPr>
          <a:xfrm>
            <a:off x="2590800" y="5562600"/>
            <a:ext cx="6151245" cy="645160"/>
          </a:xfrm>
          <a:prstGeom prst="rect">
            <a:avLst/>
          </a:prstGeom>
          <a:noFill/>
          <a:ln w="25400">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Input A[ ] is in sorted order.   </a:t>
            </a:r>
            <a:r>
              <a:rPr lang="en-US" altLang="zh-CN" sz="2000" b="1" i="1" dirty="0"/>
              <a:t>T</a:t>
            </a:r>
            <a:r>
              <a:rPr lang="en-US" altLang="zh-CN" sz="2000" b="1" dirty="0"/>
              <a:t>( </a:t>
            </a:r>
            <a:r>
              <a:rPr lang="en-US" altLang="zh-CN" sz="2000" b="1" i="1" dirty="0"/>
              <a:t>N </a:t>
            </a:r>
            <a:r>
              <a:rPr lang="en-US" altLang="zh-CN" sz="2000" b="1" dirty="0"/>
              <a:t>) = O( </a:t>
            </a:r>
            <a:r>
              <a:rPr lang="en-US" altLang="zh-CN" sz="2000" b="1" i="1" dirty="0"/>
              <a:t>N</a:t>
            </a:r>
            <a:r>
              <a:rPr lang="en-US" altLang="zh-CN" sz="2000" b="1" baseline="30000" dirty="0"/>
              <a:t> </a:t>
            </a:r>
            <a:r>
              <a:rPr lang="en-US" altLang="zh-CN" sz="2000" b="1" dirty="0"/>
              <a:t>)</a:t>
            </a:r>
            <a:r>
              <a:rPr lang="zh-CN" altLang="en-US" sz="1600" b="1" dirty="0">
                <a:solidFill>
                  <a:schemeClr val="accent1">
                    <a:lumMod val="60000"/>
                    <a:lumOff val="40000"/>
                  </a:schemeClr>
                </a:solidFill>
              </a:rPr>
              <a:t>（这种只需要扫描一遍，不需要其他操作）</a:t>
            </a:r>
            <a:endParaRPr lang="zh-CN" altLang="en-US" sz="1600" b="1" dirty="0">
              <a:solidFill>
                <a:schemeClr val="accent1">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9092"/>
                                        </p:tgtEl>
                                        <p:attrNameLst>
                                          <p:attrName>style.visibility</p:attrName>
                                        </p:attrNameLst>
                                      </p:cBhvr>
                                      <p:to>
                                        <p:strVal val="visible"/>
                                      </p:to>
                                    </p:set>
                                    <p:animEffect transition="in" filter="wipe(left)">
                                      <p:cBhvr>
                                        <p:cTn id="7" dur="500"/>
                                        <p:tgtEl>
                                          <p:spTgt spid="89092"/>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89093"/>
                                        </p:tgtEl>
                                        <p:attrNameLst>
                                          <p:attrName>style.visibility</p:attrName>
                                        </p:attrNameLst>
                                      </p:cBhvr>
                                      <p:to>
                                        <p:strVal val="visible"/>
                                      </p:to>
                                    </p:set>
                                    <p:anim calcmode="lin" valueType="num">
                                      <p:cBhvr additive="base">
                                        <p:cTn id="12" dur="500" fill="hold"/>
                                        <p:tgtEl>
                                          <p:spTgt spid="89093"/>
                                        </p:tgtEl>
                                        <p:attrNameLst>
                                          <p:attrName>ppt_x</p:attrName>
                                        </p:attrNameLst>
                                      </p:cBhvr>
                                      <p:tavLst>
                                        <p:tav tm="0">
                                          <p:val>
                                            <p:strVal val="#ppt_x"/>
                                          </p:val>
                                        </p:tav>
                                        <p:tav tm="100000">
                                          <p:val>
                                            <p:strVal val="#ppt_x"/>
                                          </p:val>
                                        </p:tav>
                                      </p:tavLst>
                                    </p:anim>
                                    <p:anim calcmode="lin" valueType="num">
                                      <p:cBhvr additive="base">
                                        <p:cTn id="13" dur="500" fill="hold"/>
                                        <p:tgtEl>
                                          <p:spTgt spid="8909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89199"/>
                                        </p:tgtEl>
                                        <p:attrNameLst>
                                          <p:attrName>style.visibility</p:attrName>
                                        </p:attrNameLst>
                                      </p:cBhvr>
                                      <p:to>
                                        <p:strVal val="visible"/>
                                      </p:to>
                                    </p:set>
                                    <p:anim calcmode="lin" valueType="num">
                                      <p:cBhvr additive="base">
                                        <p:cTn id="18" dur="500" fill="hold"/>
                                        <p:tgtEl>
                                          <p:spTgt spid="89199"/>
                                        </p:tgtEl>
                                        <p:attrNameLst>
                                          <p:attrName>ppt_x</p:attrName>
                                        </p:attrNameLst>
                                      </p:cBhvr>
                                      <p:tavLst>
                                        <p:tav tm="0">
                                          <p:val>
                                            <p:strVal val="#ppt_x"/>
                                          </p:val>
                                        </p:tav>
                                        <p:tav tm="100000">
                                          <p:val>
                                            <p:strVal val="#ppt_x"/>
                                          </p:val>
                                        </p:tav>
                                      </p:tavLst>
                                    </p:anim>
                                    <p:anim calcmode="lin" valueType="num">
                                      <p:cBhvr additive="base">
                                        <p:cTn id="19" dur="500" fill="hold"/>
                                        <p:tgtEl>
                                          <p:spTgt spid="89199"/>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nodeType="clickEffect">
                                  <p:stCondLst>
                                    <p:cond delay="0"/>
                                  </p:stCondLst>
                                  <p:childTnLst>
                                    <p:set>
                                      <p:cBhvr>
                                        <p:cTn id="23" dur="1" fill="hold">
                                          <p:stCondLst>
                                            <p:cond delay="0"/>
                                          </p:stCondLst>
                                        </p:cTn>
                                        <p:tgtEl>
                                          <p:spTgt spid="89274"/>
                                        </p:tgtEl>
                                        <p:attrNameLst>
                                          <p:attrName>style.visibility</p:attrName>
                                        </p:attrNameLst>
                                      </p:cBhvr>
                                      <p:to>
                                        <p:strVal val="visible"/>
                                      </p:to>
                                    </p:set>
                                    <p:anim calcmode="lin" valueType="num">
                                      <p:cBhvr additive="base">
                                        <p:cTn id="24" dur="500" fill="hold"/>
                                        <p:tgtEl>
                                          <p:spTgt spid="89274"/>
                                        </p:tgtEl>
                                        <p:attrNameLst>
                                          <p:attrName>ppt_x</p:attrName>
                                        </p:attrNameLst>
                                      </p:cBhvr>
                                      <p:tavLst>
                                        <p:tav tm="0">
                                          <p:val>
                                            <p:strVal val="#ppt_x"/>
                                          </p:val>
                                        </p:tav>
                                        <p:tav tm="100000">
                                          <p:val>
                                            <p:strVal val="#ppt_x"/>
                                          </p:val>
                                        </p:tav>
                                      </p:tavLst>
                                    </p:anim>
                                    <p:anim calcmode="lin" valueType="num">
                                      <p:cBhvr additive="base">
                                        <p:cTn id="25" dur="500" fill="hold"/>
                                        <p:tgtEl>
                                          <p:spTgt spid="89274"/>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89274"/>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89286"/>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499"/>
                                          </p:stCondLst>
                                        </p:cTn>
                                        <p:tgtEl>
                                          <p:spTgt spid="89382"/>
                                        </p:tgtEl>
                                        <p:attrNameLst>
                                          <p:attrName>style.visibility</p:attrName>
                                        </p:attrNameLst>
                                      </p:cBhvr>
                                      <p:to>
                                        <p:strVal val="visible"/>
                                      </p:to>
                                    </p:set>
                                  </p:childTnLst>
                                </p:cTn>
                              </p:par>
                            </p:childTnLst>
                          </p:cTn>
                        </p:par>
                        <p:par>
                          <p:cTn id="33" fill="hold">
                            <p:stCondLst>
                              <p:cond delay="1000"/>
                            </p:stCondLst>
                            <p:childTnLst>
                              <p:par>
                                <p:cTn id="34" presetID="2" presetClass="entr" presetSubtype="1" fill="hold" nodeType="afterEffect">
                                  <p:stCondLst>
                                    <p:cond delay="0"/>
                                  </p:stCondLst>
                                  <p:childTnLst>
                                    <p:set>
                                      <p:cBhvr>
                                        <p:cTn id="35" dur="1" fill="hold">
                                          <p:stCondLst>
                                            <p:cond delay="0"/>
                                          </p:stCondLst>
                                        </p:cTn>
                                        <p:tgtEl>
                                          <p:spTgt spid="89287"/>
                                        </p:tgtEl>
                                        <p:attrNameLst>
                                          <p:attrName>style.visibility</p:attrName>
                                        </p:attrNameLst>
                                      </p:cBhvr>
                                      <p:to>
                                        <p:strVal val="visible"/>
                                      </p:to>
                                    </p:set>
                                    <p:anim calcmode="lin" valueType="num">
                                      <p:cBhvr additive="base">
                                        <p:cTn id="36" dur="500" fill="hold"/>
                                        <p:tgtEl>
                                          <p:spTgt spid="89287"/>
                                        </p:tgtEl>
                                        <p:attrNameLst>
                                          <p:attrName>ppt_x</p:attrName>
                                        </p:attrNameLst>
                                      </p:cBhvr>
                                      <p:tavLst>
                                        <p:tav tm="0">
                                          <p:val>
                                            <p:strVal val="#ppt_x"/>
                                          </p:val>
                                        </p:tav>
                                        <p:tav tm="100000">
                                          <p:val>
                                            <p:strVal val="#ppt_x"/>
                                          </p:val>
                                        </p:tav>
                                      </p:tavLst>
                                    </p:anim>
                                    <p:anim calcmode="lin" valueType="num">
                                      <p:cBhvr additive="base">
                                        <p:cTn id="37" dur="500" fill="hold"/>
                                        <p:tgtEl>
                                          <p:spTgt spid="89287"/>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89470"/>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499"/>
                                          </p:stCondLst>
                                        </p:cTn>
                                        <p:tgtEl>
                                          <p:spTgt spid="89496"/>
                                        </p:tgtEl>
                                        <p:attrNameLst>
                                          <p:attrName>style.visibility</p:attrName>
                                        </p:attrNameLst>
                                      </p:cBhvr>
                                      <p:to>
                                        <p:strVal val="visible"/>
                                      </p:to>
                                    </p:set>
                                  </p:childTnLst>
                                </p:cTn>
                              </p:par>
                            </p:childTnLst>
                          </p:cTn>
                        </p:par>
                        <p:par>
                          <p:cTn id="45" fill="hold">
                            <p:stCondLst>
                              <p:cond delay="1000"/>
                            </p:stCondLst>
                            <p:childTnLst>
                              <p:par>
                                <p:cTn id="46" presetID="2" presetClass="entr" presetSubtype="1" fill="hold" nodeType="afterEffect">
                                  <p:stCondLst>
                                    <p:cond delay="0"/>
                                  </p:stCondLst>
                                  <p:childTnLst>
                                    <p:set>
                                      <p:cBhvr>
                                        <p:cTn id="47" dur="1" fill="hold">
                                          <p:stCondLst>
                                            <p:cond delay="0"/>
                                          </p:stCondLst>
                                        </p:cTn>
                                        <p:tgtEl>
                                          <p:spTgt spid="89471"/>
                                        </p:tgtEl>
                                        <p:attrNameLst>
                                          <p:attrName>style.visibility</p:attrName>
                                        </p:attrNameLst>
                                      </p:cBhvr>
                                      <p:to>
                                        <p:strVal val="visible"/>
                                      </p:to>
                                    </p:set>
                                    <p:anim calcmode="lin" valueType="num">
                                      <p:cBhvr additive="base">
                                        <p:cTn id="48" dur="500" fill="hold"/>
                                        <p:tgtEl>
                                          <p:spTgt spid="89471"/>
                                        </p:tgtEl>
                                        <p:attrNameLst>
                                          <p:attrName>ppt_x</p:attrName>
                                        </p:attrNameLst>
                                      </p:cBhvr>
                                      <p:tavLst>
                                        <p:tav tm="0">
                                          <p:val>
                                            <p:strVal val="#ppt_x"/>
                                          </p:val>
                                        </p:tav>
                                        <p:tav tm="100000">
                                          <p:val>
                                            <p:strVal val="#ppt_x"/>
                                          </p:val>
                                        </p:tav>
                                      </p:tavLst>
                                    </p:anim>
                                    <p:anim calcmode="lin" valueType="num">
                                      <p:cBhvr additive="base">
                                        <p:cTn id="49" dur="500" fill="hold"/>
                                        <p:tgtEl>
                                          <p:spTgt spid="89471"/>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89786"/>
                                        </p:tgtEl>
                                        <p:attrNameLst>
                                          <p:attrName>style.visibility</p:attrName>
                                        </p:attrNameLst>
                                      </p:cBhvr>
                                      <p:to>
                                        <p:strVal val="visible"/>
                                      </p:to>
                                    </p:set>
                                    <p:animEffect transition="in" filter="dissolve">
                                      <p:cBhvr>
                                        <p:cTn id="54" dur="500"/>
                                        <p:tgtEl>
                                          <p:spTgt spid="89786"/>
                                        </p:tgtEl>
                                      </p:cBhvr>
                                    </p:animEffect>
                                  </p:childTnLst>
                                </p:cTn>
                              </p:par>
                            </p:childTnLst>
                          </p:cTn>
                        </p:par>
                        <p:par>
                          <p:cTn id="55" fill="hold">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89787"/>
                                        </p:tgtEl>
                                        <p:attrNameLst>
                                          <p:attrName>style.visibility</p:attrName>
                                        </p:attrNameLst>
                                      </p:cBhvr>
                                      <p:to>
                                        <p:strVal val="visible"/>
                                      </p:to>
                                    </p:set>
                                    <p:animEffect transition="in" filter="wipe(up)">
                                      <p:cBhvr>
                                        <p:cTn id="58" dur="500"/>
                                        <p:tgtEl>
                                          <p:spTgt spid="8978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9788"/>
                                        </p:tgtEl>
                                        <p:attrNameLst>
                                          <p:attrName>style.visibility</p:attrName>
                                        </p:attrNameLst>
                                      </p:cBhvr>
                                      <p:to>
                                        <p:strVal val="visible"/>
                                      </p:to>
                                    </p:set>
                                    <p:animEffect transition="in" filter="wipe(left)">
                                      <p:cBhvr>
                                        <p:cTn id="63" dur="500"/>
                                        <p:tgtEl>
                                          <p:spTgt spid="8978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89789"/>
                                        </p:tgtEl>
                                        <p:attrNameLst>
                                          <p:attrName>style.visibility</p:attrName>
                                        </p:attrNameLst>
                                      </p:cBhvr>
                                      <p:to>
                                        <p:strVal val="visible"/>
                                      </p:to>
                                    </p:set>
                                    <p:animEffect transition="in" filter="wipe(left)">
                                      <p:cBhvr>
                                        <p:cTn id="68" dur="500"/>
                                        <p:tgtEl>
                                          <p:spTgt spid="8978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89790"/>
                                        </p:tgtEl>
                                        <p:attrNameLst>
                                          <p:attrName>style.visibility</p:attrName>
                                        </p:attrNameLst>
                                      </p:cBhvr>
                                      <p:to>
                                        <p:strVal val="visible"/>
                                      </p:to>
                                    </p:set>
                                    <p:animEffect transition="in" filter="wipe(left)">
                                      <p:cBhvr>
                                        <p:cTn id="73" dur="500"/>
                                        <p:tgtEl>
                                          <p:spTgt spid="8979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89791"/>
                                        </p:tgtEl>
                                        <p:attrNameLst>
                                          <p:attrName>style.visibility</p:attrName>
                                        </p:attrNameLst>
                                      </p:cBhvr>
                                      <p:to>
                                        <p:strVal val="visible"/>
                                      </p:to>
                                    </p:set>
                                    <p:animEffect transition="in" filter="wipe(left)">
                                      <p:cBhvr>
                                        <p:cTn id="78" dur="500"/>
                                        <p:tgtEl>
                                          <p:spTgt spid="89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P spid="89470" grpId="0" animBg="1"/>
      <p:bldP spid="89786" grpId="0" animBg="1"/>
      <p:bldP spid="89787" grpId="0" animBg="1"/>
      <p:bldP spid="89788" grpId="0"/>
      <p:bldP spid="89789" grpId="0"/>
      <p:bldP spid="89790" grpId="0"/>
      <p:bldP spid="8979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ext Box 4"/>
          <p:cNvSpPr txBox="1"/>
          <p:nvPr/>
        </p:nvSpPr>
        <p:spPr>
          <a:xfrm>
            <a:off x="7162800" y="0"/>
            <a:ext cx="19748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§7  Quicksort </a:t>
            </a:r>
            <a:endParaRPr lang="en-US" altLang="zh-CN" sz="1800" b="1" dirty="0">
              <a:sym typeface="Webdings" panose="05030102010509060703" pitchFamily="18" charset="2"/>
            </a:endParaRPr>
          </a:p>
        </p:txBody>
      </p:sp>
      <p:sp>
        <p:nvSpPr>
          <p:cNvPr id="75781" name="AutoShape 5"/>
          <p:cNvSpPr/>
          <p:nvPr/>
        </p:nvSpPr>
        <p:spPr>
          <a:xfrm>
            <a:off x="685800" y="381000"/>
            <a:ext cx="7772400" cy="5791200"/>
          </a:xfrm>
          <a:prstGeom prst="foldedCorner">
            <a:avLst>
              <a:gd name="adj" fmla="val 8907"/>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98000" tIns="118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solidFill>
                  <a:schemeClr val="hlink"/>
                </a:solidFill>
                <a:latin typeface="Arial" panose="020B0604020202020204" pitchFamily="34" charset="0"/>
              </a:rPr>
              <a:t>void</a:t>
            </a:r>
            <a:r>
              <a:rPr lang="en-US" altLang="zh-CN" sz="1800" b="1" dirty="0">
                <a:latin typeface="Arial" panose="020B0604020202020204" pitchFamily="34" charset="0"/>
              </a:rPr>
              <a:t>  Qsort( ElementType A[ ],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Left,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Right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i,  j;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ElementType  Pivot;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a:t>
            </a:r>
            <a:r>
              <a:rPr lang="en-US" altLang="zh-CN" sz="1800" b="1" dirty="0">
                <a:latin typeface="Arial" panose="020B0604020202020204" pitchFamily="34" charset="0"/>
              </a:rPr>
              <a:t> ( Left + Cutoff &lt;= Right ) {  </a:t>
            </a:r>
            <a:r>
              <a:rPr lang="en-US" altLang="zh-CN" sz="1800" b="1" dirty="0">
                <a:solidFill>
                  <a:srgbClr val="009900"/>
                </a:solidFill>
                <a:latin typeface="Arial" panose="020B0604020202020204" pitchFamily="34" charset="0"/>
              </a:rPr>
              <a:t>/* if the sequence is not too short */</a:t>
            </a:r>
            <a:endParaRPr lang="en-US" altLang="zh-CN" sz="1800" b="1" dirty="0">
              <a:solidFill>
                <a:srgbClr val="009900"/>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Pivot = Median3( A, Left, Right );  </a:t>
            </a:r>
            <a:r>
              <a:rPr lang="en-US" altLang="zh-CN" sz="1800" b="1" dirty="0">
                <a:solidFill>
                  <a:srgbClr val="009900"/>
                </a:solidFill>
                <a:latin typeface="Arial" panose="020B0604020202020204" pitchFamily="34" charset="0"/>
              </a:rPr>
              <a:t>/* select pivot */</a:t>
            </a:r>
            <a:endParaRPr lang="en-US" altLang="zh-CN" sz="1800" b="1" dirty="0">
              <a:solidFill>
                <a:srgbClr val="009900"/>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i = Left;     j = Right – 1;  </a:t>
            </a:r>
            <a:endParaRPr lang="en-US" altLang="zh-CN" sz="1800" b="1" dirty="0">
              <a:solidFill>
                <a:srgbClr val="008000"/>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 ; )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 while</a:t>
            </a:r>
            <a:r>
              <a:rPr lang="en-US" altLang="zh-CN" sz="1800" b="1" dirty="0">
                <a:latin typeface="Arial" panose="020B0604020202020204" pitchFamily="34" charset="0"/>
              </a:rPr>
              <a:t> ( A[ + +i ] &lt; Pivot ) { }  </a:t>
            </a:r>
            <a:r>
              <a:rPr lang="en-US" altLang="zh-CN" sz="1800" b="1" dirty="0">
                <a:solidFill>
                  <a:srgbClr val="009900"/>
                </a:solidFill>
                <a:latin typeface="Arial" panose="020B0604020202020204" pitchFamily="34" charset="0"/>
              </a:rPr>
              <a:t>/* scan from left */</a:t>
            </a:r>
            <a:endParaRPr lang="en-US" altLang="zh-CN" sz="1800" b="1" dirty="0">
              <a:solidFill>
                <a:srgbClr val="009900"/>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while</a:t>
            </a:r>
            <a:r>
              <a:rPr lang="en-US" altLang="zh-CN" sz="1800" b="1" dirty="0">
                <a:latin typeface="Arial" panose="020B0604020202020204" pitchFamily="34" charset="0"/>
              </a:rPr>
              <a:t> ( A[ – –j ] &gt; Pivot ) { }  </a:t>
            </a:r>
            <a:r>
              <a:rPr lang="en-US" altLang="zh-CN" sz="1800" b="1" dirty="0">
                <a:solidFill>
                  <a:srgbClr val="009900"/>
                </a:solidFill>
                <a:latin typeface="Arial" panose="020B0604020202020204" pitchFamily="34" charset="0"/>
              </a:rPr>
              <a:t>/* scan from right */</a:t>
            </a:r>
            <a:endParaRPr lang="en-US" altLang="zh-CN" sz="1800" b="1" dirty="0">
              <a:solidFill>
                <a:srgbClr val="009900"/>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 </a:t>
            </a:r>
            <a:r>
              <a:rPr lang="en-US" altLang="zh-CN" sz="1800" b="1" dirty="0">
                <a:latin typeface="Arial" panose="020B0604020202020204" pitchFamily="34" charset="0"/>
              </a:rPr>
              <a:t>( i &lt; j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Swap( &amp;A[ i ], &amp;A[ j ] );  </a:t>
            </a:r>
            <a:r>
              <a:rPr lang="en-US" altLang="zh-CN" sz="1800" b="1" dirty="0">
                <a:solidFill>
                  <a:srgbClr val="009900"/>
                </a:solidFill>
                <a:latin typeface="Arial" panose="020B0604020202020204" pitchFamily="34" charset="0"/>
              </a:rPr>
              <a:t>/* adjust partition */</a:t>
            </a:r>
            <a:endParaRPr lang="en-US" altLang="zh-CN" sz="1800" b="1" dirty="0">
              <a:solidFill>
                <a:srgbClr val="009900"/>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else     break</a:t>
            </a:r>
            <a:r>
              <a:rPr lang="en-US" altLang="zh-CN" sz="1800" b="1" dirty="0">
                <a:latin typeface="Arial" panose="020B0604020202020204" pitchFamily="34" charset="0"/>
              </a:rPr>
              <a:t>;  </a:t>
            </a:r>
            <a:r>
              <a:rPr lang="en-US" altLang="zh-CN" sz="1800" b="1" dirty="0">
                <a:solidFill>
                  <a:srgbClr val="009900"/>
                </a:solidFill>
                <a:latin typeface="Arial" panose="020B0604020202020204" pitchFamily="34" charset="0"/>
              </a:rPr>
              <a:t>/* partition done */</a:t>
            </a:r>
            <a:endParaRPr lang="en-US" altLang="zh-CN" sz="1800" b="1" dirty="0">
              <a:solidFill>
                <a:srgbClr val="009900"/>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Swap( &amp;A[ i ], &amp;A[ Right - 1 ] ); </a:t>
            </a:r>
            <a:r>
              <a:rPr lang="en-US" altLang="zh-CN" sz="1800" b="1" dirty="0">
                <a:solidFill>
                  <a:srgbClr val="009900"/>
                </a:solidFill>
                <a:latin typeface="Arial" panose="020B0604020202020204" pitchFamily="34" charset="0"/>
              </a:rPr>
              <a:t>/* restore pivot */</a:t>
            </a: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Qsort( A, Left, i - 1 );      </a:t>
            </a:r>
            <a:r>
              <a:rPr lang="en-US" altLang="zh-CN" sz="1800" b="1" dirty="0">
                <a:solidFill>
                  <a:srgbClr val="009900"/>
                </a:solidFill>
                <a:latin typeface="Arial" panose="020B0604020202020204" pitchFamily="34" charset="0"/>
              </a:rPr>
              <a:t>/* recursively sort left part */</a:t>
            </a:r>
            <a:endParaRPr lang="en-US" altLang="zh-CN" sz="1800" b="1" dirty="0">
              <a:solidFill>
                <a:srgbClr val="009900"/>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Qsort( A, i + 1, Right );   </a:t>
            </a:r>
            <a:r>
              <a:rPr lang="en-US" altLang="zh-CN" sz="1800" b="1" dirty="0">
                <a:solidFill>
                  <a:srgbClr val="009900"/>
                </a:solidFill>
                <a:latin typeface="Arial" panose="020B0604020202020204" pitchFamily="34" charset="0"/>
              </a:rPr>
              <a:t>/* recursively sort right part */</a:t>
            </a:r>
            <a:endParaRPr lang="en-US" altLang="zh-CN" sz="1800" b="1" dirty="0">
              <a:solidFill>
                <a:srgbClr val="009900"/>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  </a:t>
            </a:r>
            <a:r>
              <a:rPr lang="en-US" altLang="zh-CN" sz="1800" b="1" dirty="0">
                <a:solidFill>
                  <a:srgbClr val="009900"/>
                </a:solidFill>
                <a:latin typeface="Arial" panose="020B0604020202020204" pitchFamily="34" charset="0"/>
              </a:rPr>
              <a:t>/* end if - the sequence is long */</a:t>
            </a:r>
            <a:endParaRPr lang="en-US" altLang="zh-CN" sz="1800" b="1" dirty="0">
              <a:solidFill>
                <a:srgbClr val="009900"/>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else</a:t>
            </a:r>
            <a:r>
              <a:rPr lang="en-US" altLang="zh-CN" sz="1800" b="1" dirty="0">
                <a:latin typeface="Arial" panose="020B0604020202020204" pitchFamily="34" charset="0"/>
              </a:rPr>
              <a:t> </a:t>
            </a:r>
            <a:r>
              <a:rPr lang="en-US" altLang="zh-CN" sz="1800" b="1" dirty="0">
                <a:solidFill>
                  <a:srgbClr val="009900"/>
                </a:solidFill>
                <a:latin typeface="Arial" panose="020B0604020202020204" pitchFamily="34" charset="0"/>
              </a:rPr>
              <a:t>/* do an insertion sort on the short subarray */</a:t>
            </a: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InsertionSort( A + Left, Right - Left + 1 );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a:t>
            </a:r>
            <a:endParaRPr lang="en-US" altLang="zh-CN" sz="18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5781"/>
                                        </p:tgtEl>
                                        <p:attrNameLst>
                                          <p:attrName>style.visibility</p:attrName>
                                        </p:attrNameLst>
                                      </p:cBhvr>
                                      <p:to>
                                        <p:strVal val="visible"/>
                                      </p:to>
                                    </p:set>
                                    <p:animEffect transition="in" filter="wipe(up)">
                                      <p:cBhvr>
                                        <p:cTn id="7" dur="5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ext Box 4"/>
          <p:cNvSpPr txBox="1"/>
          <p:nvPr/>
        </p:nvSpPr>
        <p:spPr>
          <a:xfrm>
            <a:off x="7162800" y="0"/>
            <a:ext cx="19748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§7  Quicksort </a:t>
            </a:r>
            <a:endParaRPr lang="en-US" altLang="zh-CN" sz="1800" b="1" dirty="0">
              <a:sym typeface="Webdings" panose="05030102010509060703" pitchFamily="18" charset="2"/>
            </a:endParaRPr>
          </a:p>
        </p:txBody>
      </p:sp>
      <p:sp>
        <p:nvSpPr>
          <p:cNvPr id="76805" name="Rectangle 5"/>
          <p:cNvSpPr/>
          <p:nvPr/>
        </p:nvSpPr>
        <p:spPr>
          <a:xfrm>
            <a:off x="457200" y="76200"/>
            <a:ext cx="19812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ea typeface="MS Hei" pitchFamily="49" charset="-122"/>
                <a:sym typeface="Wingdings" panose="05000000000000000000" pitchFamily="2" charset="2"/>
              </a:rPr>
              <a:t>6.  Analysis</a:t>
            </a:r>
            <a:endParaRPr lang="en-US" altLang="zh-CN" sz="2400" b="1" dirty="0">
              <a:ea typeface="MS Hei" pitchFamily="49" charset="-122"/>
            </a:endParaRPr>
          </a:p>
        </p:txBody>
      </p:sp>
      <p:sp>
        <p:nvSpPr>
          <p:cNvPr id="76806" name="Rectangle 6"/>
          <p:cNvSpPr/>
          <p:nvPr/>
        </p:nvSpPr>
        <p:spPr>
          <a:xfrm>
            <a:off x="1752600" y="457200"/>
            <a:ext cx="48006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ea typeface="MS Hei" pitchFamily="49" charset="-122"/>
                <a:sym typeface="Wingdings" panose="05000000000000000000" pitchFamily="2" charset="2"/>
              </a:rPr>
              <a:t>T</a:t>
            </a:r>
            <a:r>
              <a:rPr lang="en-US" altLang="zh-CN" sz="2400" b="1" dirty="0">
                <a:ea typeface="MS Hei" pitchFamily="49" charset="-122"/>
                <a:sym typeface="Wingdings" panose="05000000000000000000" pitchFamily="2" charset="2"/>
              </a:rPr>
              <a:t>( </a:t>
            </a:r>
            <a:r>
              <a:rPr lang="en-US" altLang="zh-CN" sz="2400" b="1" i="1" dirty="0">
                <a:ea typeface="MS Hei" pitchFamily="49" charset="-122"/>
                <a:sym typeface="Wingdings" panose="05000000000000000000" pitchFamily="2" charset="2"/>
              </a:rPr>
              <a:t>N </a:t>
            </a:r>
            <a:r>
              <a:rPr lang="en-US" altLang="zh-CN" sz="2400" b="1" dirty="0">
                <a:ea typeface="MS Hei" pitchFamily="49" charset="-122"/>
                <a:sym typeface="Wingdings" panose="05000000000000000000" pitchFamily="2" charset="2"/>
              </a:rPr>
              <a:t>) = </a:t>
            </a:r>
            <a:r>
              <a:rPr lang="en-US" altLang="zh-CN" sz="2400" b="1" i="1" dirty="0">
                <a:ea typeface="MS Hei" pitchFamily="49" charset="-122"/>
                <a:sym typeface="Wingdings" panose="05000000000000000000" pitchFamily="2" charset="2"/>
              </a:rPr>
              <a:t>T</a:t>
            </a:r>
            <a:r>
              <a:rPr lang="en-US" altLang="zh-CN" sz="2400" b="1" dirty="0">
                <a:ea typeface="MS Hei" pitchFamily="49" charset="-122"/>
                <a:sym typeface="Wingdings" panose="05000000000000000000" pitchFamily="2" charset="2"/>
              </a:rPr>
              <a:t>( </a:t>
            </a:r>
            <a:r>
              <a:rPr lang="en-US" altLang="zh-CN" sz="2400" b="1" i="1" dirty="0">
                <a:ea typeface="MS Hei" pitchFamily="49" charset="-122"/>
                <a:sym typeface="Wingdings" panose="05000000000000000000" pitchFamily="2" charset="2"/>
              </a:rPr>
              <a:t>i </a:t>
            </a:r>
            <a:r>
              <a:rPr lang="en-US" altLang="zh-CN" sz="2400" b="1" dirty="0">
                <a:ea typeface="MS Hei" pitchFamily="49" charset="-122"/>
                <a:sym typeface="Wingdings" panose="05000000000000000000" pitchFamily="2" charset="2"/>
              </a:rPr>
              <a:t>) + </a:t>
            </a:r>
            <a:r>
              <a:rPr lang="en-US" altLang="zh-CN" sz="2400" b="1" i="1" dirty="0">
                <a:ea typeface="MS Hei" pitchFamily="49" charset="-122"/>
                <a:sym typeface="Wingdings" panose="05000000000000000000" pitchFamily="2" charset="2"/>
              </a:rPr>
              <a:t>T</a:t>
            </a:r>
            <a:r>
              <a:rPr lang="en-US" altLang="zh-CN" sz="2400" b="1" dirty="0">
                <a:ea typeface="MS Hei" pitchFamily="49" charset="-122"/>
                <a:sym typeface="Wingdings" panose="05000000000000000000" pitchFamily="2" charset="2"/>
              </a:rPr>
              <a:t>( </a:t>
            </a:r>
            <a:r>
              <a:rPr lang="en-US" altLang="zh-CN" sz="2400" b="1" i="1" dirty="0">
                <a:ea typeface="MS Hei" pitchFamily="49" charset="-122"/>
                <a:sym typeface="Wingdings" panose="05000000000000000000" pitchFamily="2" charset="2"/>
              </a:rPr>
              <a:t>N – i – </a:t>
            </a:r>
            <a:r>
              <a:rPr lang="en-US" altLang="zh-CN" sz="2400" b="1" dirty="0">
                <a:ea typeface="MS Hei" pitchFamily="49" charset="-122"/>
                <a:sym typeface="Wingdings" panose="05000000000000000000" pitchFamily="2" charset="2"/>
              </a:rPr>
              <a:t>1 ) + </a:t>
            </a:r>
            <a:r>
              <a:rPr lang="en-US" altLang="zh-CN" sz="2400" b="1" i="1" dirty="0">
                <a:ea typeface="MS Hei" pitchFamily="49" charset="-122"/>
                <a:sym typeface="Wingdings" panose="05000000000000000000" pitchFamily="2" charset="2"/>
              </a:rPr>
              <a:t>c N</a:t>
            </a:r>
            <a:endParaRPr lang="en-US" altLang="zh-CN" sz="2400" b="1" dirty="0">
              <a:ea typeface="MS Hei" pitchFamily="49" charset="-122"/>
              <a:sym typeface="Wingdings" panose="05000000000000000000" pitchFamily="2" charset="2"/>
            </a:endParaRPr>
          </a:p>
        </p:txBody>
      </p:sp>
      <p:sp>
        <p:nvSpPr>
          <p:cNvPr id="76807" name="Rectangle 7"/>
          <p:cNvSpPr/>
          <p:nvPr/>
        </p:nvSpPr>
        <p:spPr>
          <a:xfrm>
            <a:off x="457200" y="990600"/>
            <a:ext cx="31242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olidFill>
                  <a:schemeClr val="hlink"/>
                </a:solidFill>
                <a:ea typeface="MS Hei" pitchFamily="49" charset="-122"/>
                <a:sym typeface="Wingdings" panose="05000000000000000000" pitchFamily="2" charset="2"/>
              </a:rPr>
              <a:t></a:t>
            </a:r>
            <a:r>
              <a:rPr lang="en-US" altLang="zh-CN" sz="2400" b="1" dirty="0">
                <a:ea typeface="MS Hei" pitchFamily="49" charset="-122"/>
                <a:sym typeface="Wingdings" panose="05000000000000000000" pitchFamily="2" charset="2"/>
              </a:rPr>
              <a:t> The Worst Case:</a:t>
            </a:r>
            <a:endParaRPr lang="en-US" altLang="zh-CN" sz="2400" b="1" dirty="0">
              <a:ea typeface="MS Hei" pitchFamily="49" charset="-122"/>
            </a:endParaRPr>
          </a:p>
        </p:txBody>
      </p:sp>
      <p:sp>
        <p:nvSpPr>
          <p:cNvPr id="76808" name="Rectangle 8"/>
          <p:cNvSpPr/>
          <p:nvPr/>
        </p:nvSpPr>
        <p:spPr>
          <a:xfrm>
            <a:off x="914400" y="1447800"/>
            <a:ext cx="35814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ea typeface="MS Hei" pitchFamily="49" charset="-122"/>
                <a:sym typeface="Wingdings" panose="05000000000000000000" pitchFamily="2" charset="2"/>
              </a:rPr>
              <a:t>T</a:t>
            </a:r>
            <a:r>
              <a:rPr lang="en-US" altLang="zh-CN" sz="2400" b="1" dirty="0">
                <a:ea typeface="MS Hei" pitchFamily="49" charset="-122"/>
                <a:sym typeface="Wingdings" panose="05000000000000000000" pitchFamily="2" charset="2"/>
              </a:rPr>
              <a:t>( </a:t>
            </a:r>
            <a:r>
              <a:rPr lang="en-US" altLang="zh-CN" sz="2400" b="1" i="1" dirty="0">
                <a:ea typeface="MS Hei" pitchFamily="49" charset="-122"/>
                <a:sym typeface="Wingdings" panose="05000000000000000000" pitchFamily="2" charset="2"/>
              </a:rPr>
              <a:t>N </a:t>
            </a:r>
            <a:r>
              <a:rPr lang="en-US" altLang="zh-CN" sz="2400" b="1" dirty="0">
                <a:ea typeface="MS Hei" pitchFamily="49" charset="-122"/>
                <a:sym typeface="Wingdings" panose="05000000000000000000" pitchFamily="2" charset="2"/>
              </a:rPr>
              <a:t>) = </a:t>
            </a:r>
            <a:r>
              <a:rPr lang="en-US" altLang="zh-CN" sz="2400" b="1" i="1" dirty="0">
                <a:ea typeface="MS Hei" pitchFamily="49" charset="-122"/>
                <a:sym typeface="Wingdings" panose="05000000000000000000" pitchFamily="2" charset="2"/>
              </a:rPr>
              <a:t>T</a:t>
            </a:r>
            <a:r>
              <a:rPr lang="en-US" altLang="zh-CN" sz="2400" b="1" dirty="0">
                <a:ea typeface="MS Hei" pitchFamily="49" charset="-122"/>
                <a:sym typeface="Wingdings" panose="05000000000000000000" pitchFamily="2" charset="2"/>
              </a:rPr>
              <a:t>( </a:t>
            </a:r>
            <a:r>
              <a:rPr lang="en-US" altLang="zh-CN" sz="2400" b="1" i="1" dirty="0">
                <a:ea typeface="MS Hei" pitchFamily="49" charset="-122"/>
                <a:sym typeface="Wingdings" panose="05000000000000000000" pitchFamily="2" charset="2"/>
              </a:rPr>
              <a:t>N – </a:t>
            </a:r>
            <a:r>
              <a:rPr lang="en-US" altLang="zh-CN" sz="2400" b="1" dirty="0">
                <a:ea typeface="MS Hei" pitchFamily="49" charset="-122"/>
                <a:sym typeface="Wingdings" panose="05000000000000000000" pitchFamily="2" charset="2"/>
              </a:rPr>
              <a:t>1 ) + </a:t>
            </a:r>
            <a:r>
              <a:rPr lang="en-US" altLang="zh-CN" sz="2400" b="1" i="1" dirty="0">
                <a:ea typeface="MS Hei" pitchFamily="49" charset="-122"/>
                <a:sym typeface="Wingdings" panose="05000000000000000000" pitchFamily="2" charset="2"/>
              </a:rPr>
              <a:t>c N</a:t>
            </a:r>
            <a:endParaRPr lang="en-US" altLang="zh-CN" sz="2400" b="1" dirty="0">
              <a:ea typeface="MS Hei" pitchFamily="49" charset="-122"/>
              <a:sym typeface="Wingdings" panose="05000000000000000000" pitchFamily="2" charset="2"/>
            </a:endParaRPr>
          </a:p>
        </p:txBody>
      </p:sp>
      <p:sp>
        <p:nvSpPr>
          <p:cNvPr id="76809" name="AutoShape 9"/>
          <p:cNvSpPr/>
          <p:nvPr/>
        </p:nvSpPr>
        <p:spPr>
          <a:xfrm>
            <a:off x="4419600" y="1600200"/>
            <a:ext cx="609600" cy="228600"/>
          </a:xfrm>
          <a:prstGeom prst="rightArrow">
            <a:avLst>
              <a:gd name="adj1" fmla="val 50000"/>
              <a:gd name="adj2" fmla="val 118753"/>
            </a:avLst>
          </a:prstGeom>
          <a:solidFill>
            <a:schemeClr val="hlink"/>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6810" name="Rectangle 10"/>
          <p:cNvSpPr/>
          <p:nvPr/>
        </p:nvSpPr>
        <p:spPr>
          <a:xfrm>
            <a:off x="5105400" y="1447800"/>
            <a:ext cx="24384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ea typeface="MS Hei" pitchFamily="49" charset="-122"/>
                <a:sym typeface="Wingdings" panose="05000000000000000000" pitchFamily="2" charset="2"/>
              </a:rPr>
              <a:t>T</a:t>
            </a:r>
            <a:r>
              <a:rPr lang="en-US" altLang="zh-CN" sz="2400" b="1" dirty="0">
                <a:ea typeface="MS Hei" pitchFamily="49" charset="-122"/>
                <a:sym typeface="Wingdings" panose="05000000000000000000" pitchFamily="2" charset="2"/>
              </a:rPr>
              <a:t>( </a:t>
            </a:r>
            <a:r>
              <a:rPr lang="en-US" altLang="zh-CN" sz="2400" b="1" i="1" dirty="0">
                <a:ea typeface="MS Hei" pitchFamily="49" charset="-122"/>
                <a:sym typeface="Wingdings" panose="05000000000000000000" pitchFamily="2" charset="2"/>
              </a:rPr>
              <a:t>N </a:t>
            </a:r>
            <a:r>
              <a:rPr lang="en-US" altLang="zh-CN" sz="2400" b="1" dirty="0">
                <a:ea typeface="MS Hei" pitchFamily="49" charset="-122"/>
                <a:sym typeface="Wingdings" panose="05000000000000000000" pitchFamily="2" charset="2"/>
              </a:rPr>
              <a:t>) = O( </a:t>
            </a:r>
            <a:r>
              <a:rPr lang="en-US" altLang="zh-CN" sz="2400" b="1" i="1" dirty="0">
                <a:ea typeface="MS Hei" pitchFamily="49" charset="-122"/>
                <a:sym typeface="Wingdings" panose="05000000000000000000" pitchFamily="2" charset="2"/>
              </a:rPr>
              <a:t>N</a:t>
            </a:r>
            <a:r>
              <a:rPr lang="en-US" altLang="zh-CN" sz="2400" b="1" baseline="30000" dirty="0">
                <a:ea typeface="MS Hei" pitchFamily="49" charset="-122"/>
                <a:sym typeface="Wingdings" panose="05000000000000000000" pitchFamily="2" charset="2"/>
              </a:rPr>
              <a:t>2</a:t>
            </a:r>
            <a:r>
              <a:rPr lang="en-US" altLang="zh-CN" sz="2400" b="1" dirty="0">
                <a:ea typeface="MS Hei" pitchFamily="49" charset="-122"/>
                <a:sym typeface="Wingdings" panose="05000000000000000000" pitchFamily="2" charset="2"/>
              </a:rPr>
              <a:t> )</a:t>
            </a:r>
            <a:endParaRPr lang="en-US" altLang="zh-CN" sz="2400" b="1" dirty="0">
              <a:ea typeface="MS Hei" pitchFamily="49" charset="-122"/>
              <a:sym typeface="Wingdings" panose="05000000000000000000" pitchFamily="2" charset="2"/>
            </a:endParaRPr>
          </a:p>
        </p:txBody>
      </p:sp>
      <p:sp>
        <p:nvSpPr>
          <p:cNvPr id="76811" name="Rectangle 11"/>
          <p:cNvSpPr/>
          <p:nvPr/>
        </p:nvSpPr>
        <p:spPr>
          <a:xfrm>
            <a:off x="457200" y="1981200"/>
            <a:ext cx="51054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olidFill>
                  <a:schemeClr val="hlink"/>
                </a:solidFill>
                <a:ea typeface="MS Hei" pitchFamily="49" charset="-122"/>
                <a:sym typeface="Wingdings" panose="05000000000000000000" pitchFamily="2" charset="2"/>
              </a:rPr>
              <a:t></a:t>
            </a:r>
            <a:r>
              <a:rPr lang="en-US" altLang="zh-CN" sz="2400" b="1" dirty="0">
                <a:ea typeface="MS Hei" pitchFamily="49" charset="-122"/>
                <a:sym typeface="Wingdings" panose="05000000000000000000" pitchFamily="2" charset="2"/>
              </a:rPr>
              <a:t> The Best Case:  </a:t>
            </a:r>
            <a:r>
              <a:rPr lang="en-US" altLang="zh-CN" sz="2400" b="1" dirty="0"/>
              <a:t>[ ... ... ] </a:t>
            </a:r>
            <a:r>
              <a:rPr lang="en-US" altLang="zh-CN" sz="2400" b="1" dirty="0">
                <a:solidFill>
                  <a:schemeClr val="hlink"/>
                </a:solidFill>
                <a:sym typeface="Symbol" panose="05050102010706020507" pitchFamily="18" charset="2"/>
              </a:rPr>
              <a:t>  </a:t>
            </a:r>
            <a:r>
              <a:rPr lang="en-US" altLang="zh-CN" sz="2400" b="1" dirty="0"/>
              <a:t>[ ... ... ] </a:t>
            </a:r>
            <a:endParaRPr lang="en-US" altLang="zh-CN" sz="2400" b="1" dirty="0"/>
          </a:p>
        </p:txBody>
      </p:sp>
      <p:sp>
        <p:nvSpPr>
          <p:cNvPr id="76812" name="Rectangle 12"/>
          <p:cNvSpPr/>
          <p:nvPr/>
        </p:nvSpPr>
        <p:spPr>
          <a:xfrm>
            <a:off x="914400" y="2514600"/>
            <a:ext cx="35814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ea typeface="MS Hei" pitchFamily="49" charset="-122"/>
                <a:sym typeface="Wingdings" panose="05000000000000000000" pitchFamily="2" charset="2"/>
              </a:rPr>
              <a:t>T</a:t>
            </a:r>
            <a:r>
              <a:rPr lang="en-US" altLang="zh-CN" sz="2400" b="1" dirty="0">
                <a:ea typeface="MS Hei" pitchFamily="49" charset="-122"/>
                <a:sym typeface="Wingdings" panose="05000000000000000000" pitchFamily="2" charset="2"/>
              </a:rPr>
              <a:t>( </a:t>
            </a:r>
            <a:r>
              <a:rPr lang="en-US" altLang="zh-CN" sz="2400" b="1" i="1" dirty="0">
                <a:ea typeface="MS Hei" pitchFamily="49" charset="-122"/>
                <a:sym typeface="Wingdings" panose="05000000000000000000" pitchFamily="2" charset="2"/>
              </a:rPr>
              <a:t>N </a:t>
            </a:r>
            <a:r>
              <a:rPr lang="en-US" altLang="zh-CN" sz="2400" b="1" dirty="0">
                <a:ea typeface="MS Hei" pitchFamily="49" charset="-122"/>
                <a:sym typeface="Wingdings" panose="05000000000000000000" pitchFamily="2" charset="2"/>
              </a:rPr>
              <a:t>) = 2</a:t>
            </a:r>
            <a:r>
              <a:rPr lang="en-US" altLang="zh-CN" sz="2400" b="1" i="1" dirty="0">
                <a:ea typeface="MS Hei" pitchFamily="49" charset="-122"/>
                <a:sym typeface="Wingdings" panose="05000000000000000000" pitchFamily="2" charset="2"/>
              </a:rPr>
              <a:t>T</a:t>
            </a:r>
            <a:r>
              <a:rPr lang="en-US" altLang="zh-CN" sz="2400" b="1" dirty="0">
                <a:ea typeface="MS Hei" pitchFamily="49" charset="-122"/>
                <a:sym typeface="Wingdings" panose="05000000000000000000" pitchFamily="2" charset="2"/>
              </a:rPr>
              <a:t>( </a:t>
            </a:r>
            <a:r>
              <a:rPr lang="en-US" altLang="zh-CN" sz="2400" b="1" i="1" dirty="0">
                <a:ea typeface="MS Hei" pitchFamily="49" charset="-122"/>
                <a:sym typeface="Wingdings" panose="05000000000000000000" pitchFamily="2" charset="2"/>
              </a:rPr>
              <a:t>N </a:t>
            </a:r>
            <a:r>
              <a:rPr lang="en-US" altLang="zh-CN" sz="2400" b="1" dirty="0">
                <a:ea typeface="MS Hei" pitchFamily="49" charset="-122"/>
                <a:sym typeface="Wingdings" panose="05000000000000000000" pitchFamily="2" charset="2"/>
              </a:rPr>
              <a:t>/ 2 ) + </a:t>
            </a:r>
            <a:r>
              <a:rPr lang="en-US" altLang="zh-CN" sz="2400" b="1" i="1" dirty="0">
                <a:ea typeface="MS Hei" pitchFamily="49" charset="-122"/>
                <a:sym typeface="Wingdings" panose="05000000000000000000" pitchFamily="2" charset="2"/>
              </a:rPr>
              <a:t>c N</a:t>
            </a:r>
            <a:endParaRPr lang="en-US" altLang="zh-CN" sz="2400" b="1" dirty="0">
              <a:ea typeface="MS Hei" pitchFamily="49" charset="-122"/>
              <a:sym typeface="Wingdings" panose="05000000000000000000" pitchFamily="2" charset="2"/>
            </a:endParaRPr>
          </a:p>
        </p:txBody>
      </p:sp>
      <p:sp>
        <p:nvSpPr>
          <p:cNvPr id="76813" name="AutoShape 13"/>
          <p:cNvSpPr/>
          <p:nvPr/>
        </p:nvSpPr>
        <p:spPr>
          <a:xfrm>
            <a:off x="4419600" y="2667000"/>
            <a:ext cx="609600" cy="228600"/>
          </a:xfrm>
          <a:prstGeom prst="rightArrow">
            <a:avLst>
              <a:gd name="adj1" fmla="val 50000"/>
              <a:gd name="adj2" fmla="val 118753"/>
            </a:avLst>
          </a:prstGeom>
          <a:solidFill>
            <a:schemeClr val="hlink"/>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6814" name="Rectangle 14"/>
          <p:cNvSpPr/>
          <p:nvPr/>
        </p:nvSpPr>
        <p:spPr>
          <a:xfrm>
            <a:off x="5105400" y="2514600"/>
            <a:ext cx="29718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ea typeface="MS Hei" pitchFamily="49" charset="-122"/>
                <a:sym typeface="Wingdings" panose="05000000000000000000" pitchFamily="2" charset="2"/>
              </a:rPr>
              <a:t>T</a:t>
            </a:r>
            <a:r>
              <a:rPr lang="en-US" altLang="zh-CN" sz="2400" b="1" dirty="0">
                <a:ea typeface="MS Hei" pitchFamily="49" charset="-122"/>
                <a:sym typeface="Wingdings" panose="05000000000000000000" pitchFamily="2" charset="2"/>
              </a:rPr>
              <a:t>( </a:t>
            </a:r>
            <a:r>
              <a:rPr lang="en-US" altLang="zh-CN" sz="2400" b="1" i="1" dirty="0">
                <a:ea typeface="MS Hei" pitchFamily="49" charset="-122"/>
                <a:sym typeface="Wingdings" panose="05000000000000000000" pitchFamily="2" charset="2"/>
              </a:rPr>
              <a:t>N </a:t>
            </a:r>
            <a:r>
              <a:rPr lang="en-US" altLang="zh-CN" sz="2400" b="1" dirty="0">
                <a:ea typeface="MS Hei" pitchFamily="49" charset="-122"/>
                <a:sym typeface="Wingdings" panose="05000000000000000000" pitchFamily="2" charset="2"/>
              </a:rPr>
              <a:t>) = O( </a:t>
            </a:r>
            <a:r>
              <a:rPr lang="en-US" altLang="zh-CN" sz="2400" b="1" i="1" dirty="0">
                <a:ea typeface="MS Hei" pitchFamily="49" charset="-122"/>
                <a:sym typeface="Wingdings" panose="05000000000000000000" pitchFamily="2" charset="2"/>
              </a:rPr>
              <a:t>N </a:t>
            </a:r>
            <a:r>
              <a:rPr lang="en-US" altLang="zh-CN" sz="2400" b="1" dirty="0">
                <a:ea typeface="MS Hei" pitchFamily="49" charset="-122"/>
                <a:sym typeface="Wingdings" panose="05000000000000000000" pitchFamily="2" charset="2"/>
              </a:rPr>
              <a:t>log </a:t>
            </a:r>
            <a:r>
              <a:rPr lang="en-US" altLang="zh-CN" sz="2400" b="1" i="1" dirty="0">
                <a:ea typeface="MS Hei" pitchFamily="49" charset="-122"/>
                <a:sym typeface="Wingdings" panose="05000000000000000000" pitchFamily="2" charset="2"/>
              </a:rPr>
              <a:t>N</a:t>
            </a:r>
            <a:r>
              <a:rPr lang="en-US" altLang="zh-CN" sz="2400" b="1" dirty="0">
                <a:ea typeface="MS Hei" pitchFamily="49" charset="-122"/>
                <a:sym typeface="Wingdings" panose="05000000000000000000" pitchFamily="2" charset="2"/>
              </a:rPr>
              <a:t> )</a:t>
            </a:r>
            <a:endParaRPr lang="en-US" altLang="zh-CN" sz="2400" b="1" dirty="0">
              <a:ea typeface="MS Hei" pitchFamily="49" charset="-122"/>
              <a:sym typeface="Wingdings" panose="05000000000000000000" pitchFamily="2" charset="2"/>
            </a:endParaRPr>
          </a:p>
        </p:txBody>
      </p:sp>
      <p:sp>
        <p:nvSpPr>
          <p:cNvPr id="76815" name="Rectangle 15"/>
          <p:cNvSpPr/>
          <p:nvPr/>
        </p:nvSpPr>
        <p:spPr>
          <a:xfrm>
            <a:off x="457200" y="3048000"/>
            <a:ext cx="33528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olidFill>
                  <a:schemeClr val="hlink"/>
                </a:solidFill>
                <a:ea typeface="MS Hei" pitchFamily="49" charset="-122"/>
                <a:sym typeface="Wingdings" panose="05000000000000000000" pitchFamily="2" charset="2"/>
              </a:rPr>
              <a:t></a:t>
            </a:r>
            <a:r>
              <a:rPr lang="en-US" altLang="zh-CN" sz="2400" b="1" dirty="0">
                <a:ea typeface="MS Hei" pitchFamily="49" charset="-122"/>
                <a:sym typeface="Wingdings" panose="05000000000000000000" pitchFamily="2" charset="2"/>
              </a:rPr>
              <a:t> The Average Case:</a:t>
            </a:r>
            <a:endParaRPr lang="en-US" altLang="zh-CN" sz="2400" b="1" dirty="0">
              <a:ea typeface="MS Hei" pitchFamily="49" charset="-122"/>
            </a:endParaRPr>
          </a:p>
        </p:txBody>
      </p:sp>
      <p:grpSp>
        <p:nvGrpSpPr>
          <p:cNvPr id="76816" name="Group 16"/>
          <p:cNvGrpSpPr/>
          <p:nvPr/>
        </p:nvGrpSpPr>
        <p:grpSpPr>
          <a:xfrm>
            <a:off x="914400" y="3338513"/>
            <a:ext cx="6705600" cy="793750"/>
            <a:chOff x="624" y="2640"/>
            <a:chExt cx="4224" cy="500"/>
          </a:xfrm>
        </p:grpSpPr>
        <p:sp>
          <p:nvSpPr>
            <p:cNvPr id="51218" name="Rectangle 17"/>
            <p:cNvSpPr/>
            <p:nvPr/>
          </p:nvSpPr>
          <p:spPr>
            <a:xfrm>
              <a:off x="624" y="2784"/>
              <a:ext cx="3360" cy="2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ea typeface="MS Hei" pitchFamily="49" charset="-122"/>
                  <a:sym typeface="Wingdings" panose="05000000000000000000" pitchFamily="2" charset="2"/>
                </a:rPr>
                <a:t>Assume the average value of </a:t>
              </a:r>
              <a:r>
                <a:rPr lang="en-US" altLang="zh-CN" sz="2000" b="1" i="1" dirty="0">
                  <a:ea typeface="MS Hei" pitchFamily="49" charset="-122"/>
                  <a:sym typeface="Wingdings" panose="05000000000000000000" pitchFamily="2" charset="2"/>
                </a:rPr>
                <a:t>T</a:t>
              </a:r>
              <a:r>
                <a:rPr lang="en-US" altLang="zh-CN" sz="2000" b="1" dirty="0">
                  <a:ea typeface="MS Hei" pitchFamily="49" charset="-122"/>
                  <a:sym typeface="Wingdings" panose="05000000000000000000" pitchFamily="2" charset="2"/>
                </a:rPr>
                <a:t>( </a:t>
              </a:r>
              <a:r>
                <a:rPr lang="en-US" altLang="zh-CN" sz="2000" b="1" i="1" dirty="0">
                  <a:ea typeface="MS Hei" pitchFamily="49" charset="-122"/>
                  <a:sym typeface="Wingdings" panose="05000000000000000000" pitchFamily="2" charset="2"/>
                </a:rPr>
                <a:t>i </a:t>
              </a:r>
              <a:r>
                <a:rPr lang="en-US" altLang="zh-CN" sz="2000" b="1" dirty="0">
                  <a:ea typeface="MS Hei" pitchFamily="49" charset="-122"/>
                  <a:sym typeface="Wingdings" panose="05000000000000000000" pitchFamily="2" charset="2"/>
                </a:rPr>
                <a:t>) for any </a:t>
              </a:r>
              <a:r>
                <a:rPr lang="en-US" altLang="zh-CN" sz="2000" b="1" i="1" dirty="0">
                  <a:ea typeface="MS Hei" pitchFamily="49" charset="-122"/>
                  <a:sym typeface="Wingdings" panose="05000000000000000000" pitchFamily="2" charset="2"/>
                </a:rPr>
                <a:t>i </a:t>
              </a:r>
              <a:r>
                <a:rPr lang="en-US" altLang="zh-CN" sz="2000" b="1" dirty="0">
                  <a:ea typeface="MS Hei" pitchFamily="49" charset="-122"/>
                  <a:sym typeface="Wingdings" panose="05000000000000000000" pitchFamily="2" charset="2"/>
                </a:rPr>
                <a:t> is</a:t>
              </a:r>
              <a:endParaRPr lang="en-US" altLang="zh-CN" sz="2000" b="1" dirty="0">
                <a:ea typeface="MS Hei" pitchFamily="49" charset="-122"/>
              </a:endParaRPr>
            </a:p>
          </p:txBody>
        </p:sp>
        <p:graphicFrame>
          <p:nvGraphicFramePr>
            <p:cNvPr id="51219" name="Object 18"/>
            <p:cNvGraphicFramePr>
              <a:graphicFrameLocks noChangeAspect="1"/>
            </p:cNvGraphicFramePr>
            <p:nvPr/>
          </p:nvGraphicFramePr>
          <p:xfrm>
            <a:off x="3888" y="2640"/>
            <a:ext cx="960" cy="500"/>
          </p:xfrm>
          <a:graphic>
            <a:graphicData uri="http://schemas.openxmlformats.org/presentationml/2006/ole">
              <mc:AlternateContent xmlns:mc="http://schemas.openxmlformats.org/markup-compatibility/2006">
                <mc:Choice xmlns:v="urn:schemas-microsoft-com:vml" Requires="v">
                  <p:oleObj spid="_x0000_s3077" name="" r:id="rId1" imgW="16021050" imgH="8334375" progId="Equation.3">
                    <p:embed/>
                  </p:oleObj>
                </mc:Choice>
                <mc:Fallback>
                  <p:oleObj name="" r:id="rId1" imgW="16021050" imgH="8334375" progId="Equation.3">
                    <p:embed/>
                    <p:pic>
                      <p:nvPicPr>
                        <p:cNvPr id="0" name="图片 3076"/>
                        <p:cNvPicPr/>
                        <p:nvPr/>
                      </p:nvPicPr>
                      <p:blipFill>
                        <a:blip r:embed="rId2"/>
                        <a:stretch>
                          <a:fillRect/>
                        </a:stretch>
                      </p:blipFill>
                      <p:spPr>
                        <a:xfrm>
                          <a:off x="3888" y="2640"/>
                          <a:ext cx="960" cy="500"/>
                        </a:xfrm>
                        <a:prstGeom prst="rect">
                          <a:avLst/>
                        </a:prstGeom>
                        <a:noFill/>
                        <a:ln w="38100">
                          <a:noFill/>
                          <a:miter/>
                        </a:ln>
                      </p:spPr>
                    </p:pic>
                  </p:oleObj>
                </mc:Fallback>
              </mc:AlternateContent>
            </a:graphicData>
          </a:graphic>
        </p:graphicFrame>
      </p:grpSp>
      <p:graphicFrame>
        <p:nvGraphicFramePr>
          <p:cNvPr id="76819" name="Object 19"/>
          <p:cNvGraphicFramePr>
            <a:graphicFrameLocks noChangeAspect="1"/>
          </p:cNvGraphicFramePr>
          <p:nvPr/>
        </p:nvGraphicFramePr>
        <p:xfrm>
          <a:off x="914400" y="4038600"/>
          <a:ext cx="3429000" cy="938213"/>
        </p:xfrm>
        <a:graphic>
          <a:graphicData uri="http://schemas.openxmlformats.org/presentationml/2006/ole">
            <mc:AlternateContent xmlns:mc="http://schemas.openxmlformats.org/markup-compatibility/2006">
              <mc:Choice xmlns:v="urn:schemas-microsoft-com:vml" Requires="v">
                <p:oleObj spid="_x0000_s3076" name="" r:id="rId3" imgW="30499050" imgH="8334375" progId="Equation.3">
                  <p:embed/>
                </p:oleObj>
              </mc:Choice>
              <mc:Fallback>
                <p:oleObj name="" r:id="rId3" imgW="30499050" imgH="8334375" progId="Equation.3">
                  <p:embed/>
                  <p:pic>
                    <p:nvPicPr>
                      <p:cNvPr id="0" name="图片 3075"/>
                      <p:cNvPicPr/>
                      <p:nvPr/>
                    </p:nvPicPr>
                    <p:blipFill>
                      <a:blip r:embed="rId4"/>
                      <a:stretch>
                        <a:fillRect/>
                      </a:stretch>
                    </p:blipFill>
                    <p:spPr>
                      <a:xfrm>
                        <a:off x="914400" y="4038600"/>
                        <a:ext cx="3429000" cy="938213"/>
                      </a:xfrm>
                      <a:prstGeom prst="rect">
                        <a:avLst/>
                      </a:prstGeom>
                      <a:noFill/>
                      <a:ln w="38100">
                        <a:noFill/>
                        <a:miter/>
                      </a:ln>
                    </p:spPr>
                  </p:pic>
                </p:oleObj>
              </mc:Fallback>
            </mc:AlternateContent>
          </a:graphicData>
        </a:graphic>
      </p:graphicFrame>
      <p:sp>
        <p:nvSpPr>
          <p:cNvPr id="76820" name="AutoShape 20"/>
          <p:cNvSpPr/>
          <p:nvPr/>
        </p:nvSpPr>
        <p:spPr>
          <a:xfrm>
            <a:off x="4419600" y="4419600"/>
            <a:ext cx="609600" cy="228600"/>
          </a:xfrm>
          <a:prstGeom prst="rightArrow">
            <a:avLst>
              <a:gd name="adj1" fmla="val 50000"/>
              <a:gd name="adj2" fmla="val 118753"/>
            </a:avLst>
          </a:prstGeom>
          <a:solidFill>
            <a:schemeClr val="hlink"/>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6821" name="Rectangle 21"/>
          <p:cNvSpPr/>
          <p:nvPr/>
        </p:nvSpPr>
        <p:spPr>
          <a:xfrm>
            <a:off x="5105400" y="4267200"/>
            <a:ext cx="29718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ea typeface="MS Hei" pitchFamily="49" charset="-122"/>
                <a:sym typeface="Wingdings" panose="05000000000000000000" pitchFamily="2" charset="2"/>
              </a:rPr>
              <a:t>T</a:t>
            </a:r>
            <a:r>
              <a:rPr lang="en-US" altLang="zh-CN" sz="2400" b="1" dirty="0">
                <a:ea typeface="MS Hei" pitchFamily="49" charset="-122"/>
                <a:sym typeface="Wingdings" panose="05000000000000000000" pitchFamily="2" charset="2"/>
              </a:rPr>
              <a:t>( </a:t>
            </a:r>
            <a:r>
              <a:rPr lang="en-US" altLang="zh-CN" sz="2400" b="1" i="1" dirty="0">
                <a:ea typeface="MS Hei" pitchFamily="49" charset="-122"/>
                <a:sym typeface="Wingdings" panose="05000000000000000000" pitchFamily="2" charset="2"/>
              </a:rPr>
              <a:t>N </a:t>
            </a:r>
            <a:r>
              <a:rPr lang="en-US" altLang="zh-CN" sz="2400" b="1" dirty="0">
                <a:ea typeface="MS Hei" pitchFamily="49" charset="-122"/>
                <a:sym typeface="Wingdings" panose="05000000000000000000" pitchFamily="2" charset="2"/>
              </a:rPr>
              <a:t>) = O( </a:t>
            </a:r>
            <a:r>
              <a:rPr lang="en-US" altLang="zh-CN" sz="2400" b="1" i="1" dirty="0">
                <a:ea typeface="MS Hei" pitchFamily="49" charset="-122"/>
                <a:sym typeface="Wingdings" panose="05000000000000000000" pitchFamily="2" charset="2"/>
              </a:rPr>
              <a:t>N </a:t>
            </a:r>
            <a:r>
              <a:rPr lang="en-US" altLang="zh-CN" sz="2400" b="1" dirty="0">
                <a:ea typeface="MS Hei" pitchFamily="49" charset="-122"/>
                <a:sym typeface="Wingdings" panose="05000000000000000000" pitchFamily="2" charset="2"/>
              </a:rPr>
              <a:t>log </a:t>
            </a:r>
            <a:r>
              <a:rPr lang="en-US" altLang="zh-CN" sz="2400" b="1" i="1" dirty="0">
                <a:ea typeface="MS Hei" pitchFamily="49" charset="-122"/>
                <a:sym typeface="Wingdings" panose="05000000000000000000" pitchFamily="2" charset="2"/>
              </a:rPr>
              <a:t>N</a:t>
            </a:r>
            <a:r>
              <a:rPr lang="en-US" altLang="zh-CN" sz="2400" b="1" dirty="0">
                <a:ea typeface="MS Hei" pitchFamily="49" charset="-122"/>
                <a:sym typeface="Wingdings" panose="05000000000000000000" pitchFamily="2" charset="2"/>
              </a:rPr>
              <a:t> )</a:t>
            </a:r>
            <a:endParaRPr lang="en-US" altLang="zh-CN" sz="2400" b="1" dirty="0">
              <a:ea typeface="MS Hei" pitchFamily="49" charset="-122"/>
              <a:sym typeface="Wingdings" panose="05000000000000000000"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wipe(left)">
                                      <p:cBhvr>
                                        <p:cTn id="7" dur="500"/>
                                        <p:tgtEl>
                                          <p:spTgt spid="768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6"/>
                                        </p:tgtEl>
                                        <p:attrNameLst>
                                          <p:attrName>style.visibility</p:attrName>
                                        </p:attrNameLst>
                                      </p:cBhvr>
                                      <p:to>
                                        <p:strVal val="visible"/>
                                      </p:to>
                                    </p:set>
                                    <p:animEffect transition="in" filter="wipe(left)">
                                      <p:cBhvr>
                                        <p:cTn id="12" dur="500"/>
                                        <p:tgtEl>
                                          <p:spTgt spid="768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7"/>
                                        </p:tgtEl>
                                        <p:attrNameLst>
                                          <p:attrName>style.visibility</p:attrName>
                                        </p:attrNameLst>
                                      </p:cBhvr>
                                      <p:to>
                                        <p:strVal val="visible"/>
                                      </p:to>
                                    </p:set>
                                    <p:animEffect transition="in" filter="wipe(left)">
                                      <p:cBhvr>
                                        <p:cTn id="17" dur="500"/>
                                        <p:tgtEl>
                                          <p:spTgt spid="768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808"/>
                                        </p:tgtEl>
                                        <p:attrNameLst>
                                          <p:attrName>style.visibility</p:attrName>
                                        </p:attrNameLst>
                                      </p:cBhvr>
                                      <p:to>
                                        <p:strVal val="visible"/>
                                      </p:to>
                                    </p:set>
                                    <p:animEffect transition="in" filter="wipe(left)">
                                      <p:cBhvr>
                                        <p:cTn id="22" dur="500"/>
                                        <p:tgtEl>
                                          <p:spTgt spid="768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09"/>
                                        </p:tgtEl>
                                        <p:attrNameLst>
                                          <p:attrName>style.visibility</p:attrName>
                                        </p:attrNameLst>
                                      </p:cBhvr>
                                      <p:to>
                                        <p:strVal val="visible"/>
                                      </p:to>
                                    </p:set>
                                    <p:animEffect transition="in" filter="wipe(left)">
                                      <p:cBhvr>
                                        <p:cTn id="27" dur="500"/>
                                        <p:tgtEl>
                                          <p:spTgt spid="768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810"/>
                                        </p:tgtEl>
                                        <p:attrNameLst>
                                          <p:attrName>style.visibility</p:attrName>
                                        </p:attrNameLst>
                                      </p:cBhvr>
                                      <p:to>
                                        <p:strVal val="visible"/>
                                      </p:to>
                                    </p:set>
                                    <p:animEffect transition="in" filter="wipe(left)">
                                      <p:cBhvr>
                                        <p:cTn id="32" dur="500"/>
                                        <p:tgtEl>
                                          <p:spTgt spid="768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811"/>
                                        </p:tgtEl>
                                        <p:attrNameLst>
                                          <p:attrName>style.visibility</p:attrName>
                                        </p:attrNameLst>
                                      </p:cBhvr>
                                      <p:to>
                                        <p:strVal val="visible"/>
                                      </p:to>
                                    </p:set>
                                    <p:animEffect transition="in" filter="wipe(left)">
                                      <p:cBhvr>
                                        <p:cTn id="37" dur="500"/>
                                        <p:tgtEl>
                                          <p:spTgt spid="768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812"/>
                                        </p:tgtEl>
                                        <p:attrNameLst>
                                          <p:attrName>style.visibility</p:attrName>
                                        </p:attrNameLst>
                                      </p:cBhvr>
                                      <p:to>
                                        <p:strVal val="visible"/>
                                      </p:to>
                                    </p:set>
                                    <p:animEffect transition="in" filter="wipe(left)">
                                      <p:cBhvr>
                                        <p:cTn id="42" dur="500"/>
                                        <p:tgtEl>
                                          <p:spTgt spid="768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6813"/>
                                        </p:tgtEl>
                                        <p:attrNameLst>
                                          <p:attrName>style.visibility</p:attrName>
                                        </p:attrNameLst>
                                      </p:cBhvr>
                                      <p:to>
                                        <p:strVal val="visible"/>
                                      </p:to>
                                    </p:set>
                                    <p:animEffect transition="in" filter="wipe(left)">
                                      <p:cBhvr>
                                        <p:cTn id="47" dur="500"/>
                                        <p:tgtEl>
                                          <p:spTgt spid="768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6814"/>
                                        </p:tgtEl>
                                        <p:attrNameLst>
                                          <p:attrName>style.visibility</p:attrName>
                                        </p:attrNameLst>
                                      </p:cBhvr>
                                      <p:to>
                                        <p:strVal val="visible"/>
                                      </p:to>
                                    </p:set>
                                    <p:animEffect transition="in" filter="wipe(left)">
                                      <p:cBhvr>
                                        <p:cTn id="52" dur="500"/>
                                        <p:tgtEl>
                                          <p:spTgt spid="768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6815"/>
                                        </p:tgtEl>
                                        <p:attrNameLst>
                                          <p:attrName>style.visibility</p:attrName>
                                        </p:attrNameLst>
                                      </p:cBhvr>
                                      <p:to>
                                        <p:strVal val="visible"/>
                                      </p:to>
                                    </p:set>
                                    <p:animEffect transition="in" filter="wipe(left)">
                                      <p:cBhvr>
                                        <p:cTn id="57" dur="500"/>
                                        <p:tgtEl>
                                          <p:spTgt spid="768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6816"/>
                                        </p:tgtEl>
                                        <p:attrNameLst>
                                          <p:attrName>style.visibility</p:attrName>
                                        </p:attrNameLst>
                                      </p:cBhvr>
                                      <p:to>
                                        <p:strVal val="visible"/>
                                      </p:to>
                                    </p:set>
                                    <p:animEffect transition="in" filter="wipe(left)">
                                      <p:cBhvr>
                                        <p:cTn id="62" dur="500"/>
                                        <p:tgtEl>
                                          <p:spTgt spid="768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76819"/>
                                        </p:tgtEl>
                                        <p:attrNameLst>
                                          <p:attrName>style.visibility</p:attrName>
                                        </p:attrNameLst>
                                      </p:cBhvr>
                                      <p:to>
                                        <p:strVal val="visible"/>
                                      </p:to>
                                    </p:set>
                                    <p:animEffect transition="in" filter="wipe(up)">
                                      <p:cBhvr>
                                        <p:cTn id="67" dur="500"/>
                                        <p:tgtEl>
                                          <p:spTgt spid="768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6820"/>
                                        </p:tgtEl>
                                        <p:attrNameLst>
                                          <p:attrName>style.visibility</p:attrName>
                                        </p:attrNameLst>
                                      </p:cBhvr>
                                      <p:to>
                                        <p:strVal val="visible"/>
                                      </p:to>
                                    </p:set>
                                    <p:animEffect transition="in" filter="wipe(left)">
                                      <p:cBhvr>
                                        <p:cTn id="72" dur="500"/>
                                        <p:tgtEl>
                                          <p:spTgt spid="768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6821"/>
                                        </p:tgtEl>
                                        <p:attrNameLst>
                                          <p:attrName>style.visibility</p:attrName>
                                        </p:attrNameLst>
                                      </p:cBhvr>
                                      <p:to>
                                        <p:strVal val="visible"/>
                                      </p:to>
                                    </p:set>
                                    <p:animEffect transition="in" filter="wipe(left)">
                                      <p:cBhvr>
                                        <p:cTn id="77" dur="500"/>
                                        <p:tgtEl>
                                          <p:spTgt spid="76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p:bldP spid="76806" grpId="0"/>
      <p:bldP spid="76807" grpId="0"/>
      <p:bldP spid="76808" grpId="0"/>
      <p:bldP spid="76809" grpId="0" animBg="1"/>
      <p:bldP spid="76810" grpId="0"/>
      <p:bldP spid="76811" grpId="0"/>
      <p:bldP spid="76812" grpId="0"/>
      <p:bldP spid="76813" grpId="0" animBg="1"/>
      <p:bldP spid="76814" grpId="0"/>
      <p:bldP spid="76815" grpId="0"/>
      <p:bldP spid="76820" grpId="0" animBg="1"/>
      <p:bldP spid="768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2" name="Text Box 4"/>
          <p:cNvSpPr txBox="1"/>
          <p:nvPr/>
        </p:nvSpPr>
        <p:spPr>
          <a:xfrm>
            <a:off x="304800" y="14288"/>
            <a:ext cx="5105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ym typeface="Webdings" panose="05030102010509060703" pitchFamily="18" charset="2"/>
              </a:rPr>
              <a:t>§8  Sorting Large Structures</a:t>
            </a:r>
            <a:endParaRPr lang="en-US" altLang="zh-CN" sz="2400" b="1" dirty="0"/>
          </a:p>
        </p:txBody>
      </p:sp>
      <p:sp>
        <p:nvSpPr>
          <p:cNvPr id="78853" name="Text Box 5"/>
          <p:cNvSpPr txBox="1"/>
          <p:nvPr/>
        </p:nvSpPr>
        <p:spPr>
          <a:xfrm>
            <a:off x="533400" y="609600"/>
            <a:ext cx="79248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243330" lvl="0" indent="-1243330" eaLnBrk="1" hangingPunct="1">
              <a:spcBef>
                <a:spcPct val="50000"/>
              </a:spcBef>
              <a:buNone/>
            </a:pPr>
            <a:r>
              <a:rPr lang="en-US" altLang="zh-CN" sz="2000" b="1" dirty="0">
                <a:solidFill>
                  <a:schemeClr val="hlink"/>
                </a:solidFill>
              </a:rPr>
              <a:t>Problem:</a:t>
            </a:r>
            <a:r>
              <a:rPr lang="en-US" altLang="zh-CN" sz="2000" b="1" dirty="0"/>
              <a:t> Swapping large structures can be very much expensive.</a:t>
            </a:r>
            <a:endParaRPr lang="en-US" altLang="zh-CN" sz="2000" b="1" dirty="0"/>
          </a:p>
        </p:txBody>
      </p:sp>
      <p:sp>
        <p:nvSpPr>
          <p:cNvPr id="78854" name="Text Box 6"/>
          <p:cNvSpPr txBox="1"/>
          <p:nvPr/>
        </p:nvSpPr>
        <p:spPr>
          <a:xfrm>
            <a:off x="533400" y="990600"/>
            <a:ext cx="8001000" cy="10064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044575" lvl="0" indent="-1044575" eaLnBrk="1" hangingPunct="1">
              <a:spcBef>
                <a:spcPct val="50000"/>
              </a:spcBef>
              <a:buNone/>
            </a:pPr>
            <a:r>
              <a:rPr lang="en-US" altLang="zh-CN" sz="2000" b="1" dirty="0">
                <a:solidFill>
                  <a:schemeClr val="hlink"/>
                </a:solidFill>
              </a:rPr>
              <a:t>Solution:</a:t>
            </a:r>
            <a:r>
              <a:rPr lang="en-US" altLang="zh-CN" sz="2000" b="1" dirty="0"/>
              <a:t> Add a pointer field to the structure and swap pointers instead – </a:t>
            </a:r>
            <a:r>
              <a:rPr lang="en-US" altLang="zh-CN" sz="2000" b="1" dirty="0">
                <a:solidFill>
                  <a:schemeClr val="hlink"/>
                </a:solidFill>
              </a:rPr>
              <a:t>indirect sorting</a:t>
            </a:r>
            <a:r>
              <a:rPr lang="en-US" altLang="zh-CN" sz="2000" b="1" dirty="0"/>
              <a:t>.  Physically rearrange the structures at last if it is really necessary.</a:t>
            </a:r>
            <a:endParaRPr lang="en-US" altLang="zh-CN" sz="2000" b="1" dirty="0"/>
          </a:p>
        </p:txBody>
      </p:sp>
      <p:grpSp>
        <p:nvGrpSpPr>
          <p:cNvPr id="78855" name="Group 7"/>
          <p:cNvGrpSpPr/>
          <p:nvPr/>
        </p:nvGrpSpPr>
        <p:grpSpPr>
          <a:xfrm>
            <a:off x="4343400" y="1981200"/>
            <a:ext cx="3476625" cy="1096963"/>
            <a:chOff x="1920" y="240"/>
            <a:chExt cx="2190" cy="691"/>
          </a:xfrm>
        </p:grpSpPr>
        <p:sp>
          <p:nvSpPr>
            <p:cNvPr id="53318" name="Rectangle 8"/>
            <p:cNvSpPr/>
            <p:nvPr/>
          </p:nvSpPr>
          <p:spPr>
            <a:xfrm>
              <a:off x="1920" y="240"/>
              <a:ext cx="461"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hlink"/>
                  </a:solidFill>
                </a:rPr>
                <a:t>list</a:t>
              </a:r>
              <a:endParaRPr lang="en-US" altLang="zh-CN" sz="2000" b="1" dirty="0">
                <a:solidFill>
                  <a:schemeClr val="hlink"/>
                </a:solidFill>
              </a:endParaRPr>
            </a:p>
          </p:txBody>
        </p:sp>
        <p:sp>
          <p:nvSpPr>
            <p:cNvPr id="53319" name="Rectangle 9"/>
            <p:cNvSpPr/>
            <p:nvPr/>
          </p:nvSpPr>
          <p:spPr>
            <a:xfrm>
              <a:off x="1920" y="470"/>
              <a:ext cx="461" cy="231"/>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key</a:t>
              </a:r>
              <a:endParaRPr lang="en-US" altLang="zh-CN" sz="2000" b="1" dirty="0"/>
            </a:p>
          </p:txBody>
        </p:sp>
        <p:sp>
          <p:nvSpPr>
            <p:cNvPr id="53320" name="Rectangle 10"/>
            <p:cNvSpPr/>
            <p:nvPr/>
          </p:nvSpPr>
          <p:spPr>
            <a:xfrm>
              <a:off x="1920" y="701"/>
              <a:ext cx="461"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accent2"/>
                  </a:solidFill>
                </a:rPr>
                <a:t>table</a:t>
              </a:r>
              <a:endParaRPr lang="en-US" altLang="zh-CN" sz="2000" b="1" dirty="0"/>
            </a:p>
          </p:txBody>
        </p:sp>
        <p:sp>
          <p:nvSpPr>
            <p:cNvPr id="53321" name="Rectangle 11"/>
            <p:cNvSpPr/>
            <p:nvPr/>
          </p:nvSpPr>
          <p:spPr>
            <a:xfrm>
              <a:off x="2381" y="240"/>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[0]</a:t>
              </a:r>
              <a:endParaRPr lang="en-US" altLang="zh-CN" sz="1800" b="1" dirty="0"/>
            </a:p>
          </p:txBody>
        </p:sp>
        <p:sp>
          <p:nvSpPr>
            <p:cNvPr id="53322" name="Rectangle 12"/>
            <p:cNvSpPr/>
            <p:nvPr/>
          </p:nvSpPr>
          <p:spPr>
            <a:xfrm>
              <a:off x="2381" y="470"/>
              <a:ext cx="288" cy="231"/>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d</a:t>
              </a:r>
              <a:endParaRPr lang="en-US" altLang="zh-CN" sz="2400" b="1" dirty="0"/>
            </a:p>
          </p:txBody>
        </p:sp>
        <p:sp>
          <p:nvSpPr>
            <p:cNvPr id="53323" name="Rectangle 13"/>
            <p:cNvSpPr/>
            <p:nvPr/>
          </p:nvSpPr>
          <p:spPr>
            <a:xfrm>
              <a:off x="2381" y="701"/>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0</a:t>
              </a:r>
              <a:endParaRPr lang="en-US" altLang="zh-CN" sz="2400" b="1" dirty="0"/>
            </a:p>
          </p:txBody>
        </p:sp>
        <p:sp>
          <p:nvSpPr>
            <p:cNvPr id="53324" name="Rectangle 14"/>
            <p:cNvSpPr/>
            <p:nvPr/>
          </p:nvSpPr>
          <p:spPr>
            <a:xfrm>
              <a:off x="2669" y="240"/>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endParaRPr lang="en-US" altLang="zh-CN" sz="1800" b="1" dirty="0"/>
            </a:p>
          </p:txBody>
        </p:sp>
        <p:sp>
          <p:nvSpPr>
            <p:cNvPr id="53325" name="Rectangle 15"/>
            <p:cNvSpPr/>
            <p:nvPr/>
          </p:nvSpPr>
          <p:spPr>
            <a:xfrm>
              <a:off x="2669" y="470"/>
              <a:ext cx="288" cy="231"/>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b</a:t>
              </a:r>
              <a:endParaRPr lang="en-US" altLang="zh-CN" sz="1800" b="1" dirty="0"/>
            </a:p>
          </p:txBody>
        </p:sp>
        <p:sp>
          <p:nvSpPr>
            <p:cNvPr id="53326" name="Rectangle 16"/>
            <p:cNvSpPr/>
            <p:nvPr/>
          </p:nvSpPr>
          <p:spPr>
            <a:xfrm>
              <a:off x="2669" y="701"/>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1</a:t>
              </a:r>
              <a:endParaRPr lang="en-US" altLang="zh-CN" sz="2400" b="1" dirty="0"/>
            </a:p>
          </p:txBody>
        </p:sp>
        <p:sp>
          <p:nvSpPr>
            <p:cNvPr id="53327" name="Rectangle 17"/>
            <p:cNvSpPr/>
            <p:nvPr/>
          </p:nvSpPr>
          <p:spPr>
            <a:xfrm>
              <a:off x="2957" y="240"/>
              <a:ext cx="289"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[2]</a:t>
              </a:r>
              <a:endParaRPr lang="en-US" altLang="zh-CN" sz="1800" b="1" dirty="0"/>
            </a:p>
          </p:txBody>
        </p:sp>
        <p:sp>
          <p:nvSpPr>
            <p:cNvPr id="53328" name="Rectangle 18"/>
            <p:cNvSpPr/>
            <p:nvPr/>
          </p:nvSpPr>
          <p:spPr>
            <a:xfrm>
              <a:off x="2957" y="470"/>
              <a:ext cx="289" cy="231"/>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f</a:t>
              </a:r>
              <a:endParaRPr lang="en-US" altLang="zh-CN" sz="1800" b="1" dirty="0"/>
            </a:p>
          </p:txBody>
        </p:sp>
        <p:sp>
          <p:nvSpPr>
            <p:cNvPr id="53329" name="Rectangle 19"/>
            <p:cNvSpPr/>
            <p:nvPr/>
          </p:nvSpPr>
          <p:spPr>
            <a:xfrm>
              <a:off x="2957" y="701"/>
              <a:ext cx="289"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2</a:t>
              </a:r>
              <a:endParaRPr lang="en-US" altLang="zh-CN" sz="2400" b="1" dirty="0"/>
            </a:p>
          </p:txBody>
        </p:sp>
        <p:sp>
          <p:nvSpPr>
            <p:cNvPr id="53330" name="Rectangle 20"/>
            <p:cNvSpPr/>
            <p:nvPr/>
          </p:nvSpPr>
          <p:spPr>
            <a:xfrm>
              <a:off x="3246" y="240"/>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[3]</a:t>
              </a:r>
              <a:endParaRPr lang="en-US" altLang="zh-CN" sz="1800" b="1" dirty="0"/>
            </a:p>
          </p:txBody>
        </p:sp>
        <p:sp>
          <p:nvSpPr>
            <p:cNvPr id="53331" name="Rectangle 21"/>
            <p:cNvSpPr/>
            <p:nvPr/>
          </p:nvSpPr>
          <p:spPr>
            <a:xfrm>
              <a:off x="3246" y="470"/>
              <a:ext cx="288" cy="231"/>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c</a:t>
              </a:r>
              <a:endParaRPr lang="en-US" altLang="zh-CN" sz="1800" b="1" dirty="0"/>
            </a:p>
          </p:txBody>
        </p:sp>
        <p:sp>
          <p:nvSpPr>
            <p:cNvPr id="53332" name="Rectangle 22"/>
            <p:cNvSpPr/>
            <p:nvPr/>
          </p:nvSpPr>
          <p:spPr>
            <a:xfrm>
              <a:off x="3246" y="701"/>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3</a:t>
              </a:r>
              <a:endParaRPr lang="en-US" altLang="zh-CN" sz="1800" b="1" dirty="0"/>
            </a:p>
          </p:txBody>
        </p:sp>
        <p:sp>
          <p:nvSpPr>
            <p:cNvPr id="53333" name="Rectangle 23"/>
            <p:cNvSpPr/>
            <p:nvPr/>
          </p:nvSpPr>
          <p:spPr>
            <a:xfrm>
              <a:off x="3534" y="240"/>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[4]</a:t>
              </a:r>
              <a:endParaRPr lang="en-US" altLang="zh-CN" sz="1800" b="1" dirty="0"/>
            </a:p>
          </p:txBody>
        </p:sp>
        <p:sp>
          <p:nvSpPr>
            <p:cNvPr id="53334" name="Rectangle 24"/>
            <p:cNvSpPr/>
            <p:nvPr/>
          </p:nvSpPr>
          <p:spPr>
            <a:xfrm>
              <a:off x="3534" y="470"/>
              <a:ext cx="288" cy="231"/>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a</a:t>
              </a:r>
              <a:endParaRPr lang="en-US" altLang="zh-CN" sz="2400" b="1" dirty="0"/>
            </a:p>
          </p:txBody>
        </p:sp>
        <p:sp>
          <p:nvSpPr>
            <p:cNvPr id="53335" name="Rectangle 25"/>
            <p:cNvSpPr/>
            <p:nvPr/>
          </p:nvSpPr>
          <p:spPr>
            <a:xfrm>
              <a:off x="3534" y="701"/>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4</a:t>
              </a:r>
              <a:endParaRPr lang="en-US" altLang="zh-CN" sz="1800" b="1" dirty="0"/>
            </a:p>
          </p:txBody>
        </p:sp>
        <p:sp>
          <p:nvSpPr>
            <p:cNvPr id="53336" name="Rectangle 26"/>
            <p:cNvSpPr/>
            <p:nvPr/>
          </p:nvSpPr>
          <p:spPr>
            <a:xfrm>
              <a:off x="3822" y="240"/>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[5]</a:t>
              </a:r>
              <a:endParaRPr lang="en-US" altLang="zh-CN" sz="1800" b="1" dirty="0"/>
            </a:p>
          </p:txBody>
        </p:sp>
        <p:sp>
          <p:nvSpPr>
            <p:cNvPr id="53337" name="Rectangle 27"/>
            <p:cNvSpPr/>
            <p:nvPr/>
          </p:nvSpPr>
          <p:spPr>
            <a:xfrm>
              <a:off x="3822" y="470"/>
              <a:ext cx="288" cy="231"/>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e</a:t>
              </a:r>
              <a:endParaRPr lang="en-US" altLang="zh-CN" sz="2400" b="1" dirty="0"/>
            </a:p>
          </p:txBody>
        </p:sp>
        <p:sp>
          <p:nvSpPr>
            <p:cNvPr id="53338" name="Rectangle 28"/>
            <p:cNvSpPr/>
            <p:nvPr/>
          </p:nvSpPr>
          <p:spPr>
            <a:xfrm>
              <a:off x="3822" y="701"/>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5</a:t>
              </a:r>
              <a:endParaRPr lang="en-US" altLang="zh-CN" sz="2400" b="1" dirty="0"/>
            </a:p>
          </p:txBody>
        </p:sp>
      </p:grpSp>
      <p:grpSp>
        <p:nvGrpSpPr>
          <p:cNvPr id="78877" name="Group 29"/>
          <p:cNvGrpSpPr/>
          <p:nvPr/>
        </p:nvGrpSpPr>
        <p:grpSpPr>
          <a:xfrm>
            <a:off x="4343400" y="2711450"/>
            <a:ext cx="3476625" cy="365125"/>
            <a:chOff x="2016" y="797"/>
            <a:chExt cx="2190" cy="230"/>
          </a:xfrm>
        </p:grpSpPr>
        <p:sp>
          <p:nvSpPr>
            <p:cNvPr id="53311" name="Rectangle 30"/>
            <p:cNvSpPr/>
            <p:nvPr/>
          </p:nvSpPr>
          <p:spPr>
            <a:xfrm>
              <a:off x="2016" y="797"/>
              <a:ext cx="461" cy="230"/>
            </a:xfrm>
            <a:prstGeom prst="rect">
              <a:avLst/>
            </a:prstGeom>
            <a:solidFill>
              <a:srgbClr val="FFFFCC"/>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hlink"/>
                  </a:solidFill>
                </a:rPr>
                <a:t>table</a:t>
              </a:r>
              <a:endParaRPr lang="en-US" altLang="zh-CN" sz="2000" b="1" dirty="0">
                <a:solidFill>
                  <a:schemeClr val="hlink"/>
                </a:solidFill>
              </a:endParaRPr>
            </a:p>
          </p:txBody>
        </p:sp>
        <p:sp>
          <p:nvSpPr>
            <p:cNvPr id="53312" name="Rectangle 31"/>
            <p:cNvSpPr/>
            <p:nvPr/>
          </p:nvSpPr>
          <p:spPr>
            <a:xfrm>
              <a:off x="2477" y="797"/>
              <a:ext cx="288" cy="230"/>
            </a:xfrm>
            <a:prstGeom prst="rect">
              <a:avLst/>
            </a:prstGeom>
            <a:solidFill>
              <a:srgbClr val="FFFFCC"/>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4</a:t>
              </a:r>
              <a:endParaRPr lang="en-US" altLang="zh-CN" sz="2400" b="1" dirty="0"/>
            </a:p>
          </p:txBody>
        </p:sp>
        <p:sp>
          <p:nvSpPr>
            <p:cNvPr id="53313" name="Rectangle 32"/>
            <p:cNvSpPr/>
            <p:nvPr/>
          </p:nvSpPr>
          <p:spPr>
            <a:xfrm>
              <a:off x="2765" y="797"/>
              <a:ext cx="288" cy="230"/>
            </a:xfrm>
            <a:prstGeom prst="rect">
              <a:avLst/>
            </a:prstGeom>
            <a:solidFill>
              <a:srgbClr val="FFFFCC"/>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1</a:t>
              </a:r>
              <a:endParaRPr lang="en-US" altLang="zh-CN" sz="2400" b="1" dirty="0"/>
            </a:p>
          </p:txBody>
        </p:sp>
        <p:sp>
          <p:nvSpPr>
            <p:cNvPr id="53314" name="Rectangle 33"/>
            <p:cNvSpPr/>
            <p:nvPr/>
          </p:nvSpPr>
          <p:spPr>
            <a:xfrm>
              <a:off x="3053" y="797"/>
              <a:ext cx="289" cy="230"/>
            </a:xfrm>
            <a:prstGeom prst="rect">
              <a:avLst/>
            </a:prstGeom>
            <a:solidFill>
              <a:srgbClr val="FFFFCC"/>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3</a:t>
              </a:r>
              <a:endParaRPr lang="en-US" altLang="zh-CN" sz="2400" b="1" dirty="0"/>
            </a:p>
          </p:txBody>
        </p:sp>
        <p:sp>
          <p:nvSpPr>
            <p:cNvPr id="53315" name="Rectangle 34"/>
            <p:cNvSpPr/>
            <p:nvPr/>
          </p:nvSpPr>
          <p:spPr>
            <a:xfrm>
              <a:off x="3342" y="797"/>
              <a:ext cx="288" cy="230"/>
            </a:xfrm>
            <a:prstGeom prst="rect">
              <a:avLst/>
            </a:prstGeom>
            <a:solidFill>
              <a:srgbClr val="FFFFCC"/>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0</a:t>
              </a:r>
              <a:endParaRPr lang="en-US" altLang="zh-CN" sz="1800" b="1" dirty="0"/>
            </a:p>
          </p:txBody>
        </p:sp>
        <p:sp>
          <p:nvSpPr>
            <p:cNvPr id="53316" name="Rectangle 35"/>
            <p:cNvSpPr/>
            <p:nvPr/>
          </p:nvSpPr>
          <p:spPr>
            <a:xfrm>
              <a:off x="3630" y="797"/>
              <a:ext cx="288" cy="230"/>
            </a:xfrm>
            <a:prstGeom prst="rect">
              <a:avLst/>
            </a:prstGeom>
            <a:solidFill>
              <a:srgbClr val="FFFFCC"/>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5</a:t>
              </a:r>
              <a:endParaRPr lang="en-US" altLang="zh-CN" sz="1800" b="1" dirty="0"/>
            </a:p>
          </p:txBody>
        </p:sp>
        <p:sp>
          <p:nvSpPr>
            <p:cNvPr id="53317" name="Rectangle 36"/>
            <p:cNvSpPr/>
            <p:nvPr/>
          </p:nvSpPr>
          <p:spPr>
            <a:xfrm>
              <a:off x="3918" y="797"/>
              <a:ext cx="288" cy="230"/>
            </a:xfrm>
            <a:prstGeom prst="rect">
              <a:avLst/>
            </a:prstGeom>
            <a:solidFill>
              <a:srgbClr val="FFFFCC"/>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2</a:t>
              </a:r>
              <a:endParaRPr lang="en-US" altLang="zh-CN" sz="2400" b="1" dirty="0"/>
            </a:p>
          </p:txBody>
        </p:sp>
      </p:grpSp>
      <p:sp>
        <p:nvSpPr>
          <p:cNvPr id="78885" name="Text Box 37"/>
          <p:cNvSpPr txBox="1"/>
          <p:nvPr/>
        </p:nvSpPr>
        <p:spPr>
          <a:xfrm>
            <a:off x="762000" y="2667000"/>
            <a:ext cx="7467600" cy="9144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The sorted list is</a:t>
            </a:r>
            <a:endParaRPr lang="en-US" altLang="zh-CN" sz="2400" b="1" dirty="0"/>
          </a:p>
          <a:p>
            <a:pPr marL="0" lvl="0" indent="0" algn="ctr" eaLnBrk="1" hangingPunct="1">
              <a:spcBef>
                <a:spcPct val="50000"/>
              </a:spcBef>
              <a:buNone/>
            </a:pPr>
            <a:r>
              <a:rPr lang="en-US" altLang="zh-CN" sz="2000" b="1" dirty="0">
                <a:latin typeface="Arial" panose="020B0604020202020204" pitchFamily="34" charset="0"/>
              </a:rPr>
              <a:t>list [ table[0] ], list [ table[1] ], ……, list [ table[n</a:t>
            </a:r>
            <a:r>
              <a:rPr lang="en-US" altLang="zh-CN" sz="2000" b="1" dirty="0">
                <a:latin typeface="Arial" panose="020B0604020202020204" pitchFamily="34" charset="0"/>
                <a:sym typeface="Symbol" panose="05050102010706020507" pitchFamily="18" charset="2"/>
              </a:rPr>
              <a:t>1] ]</a:t>
            </a:r>
            <a:endParaRPr lang="en-US" altLang="zh-CN" sz="2000" b="1" dirty="0">
              <a:latin typeface="Arial" panose="020B0604020202020204" pitchFamily="34" charset="0"/>
            </a:endParaRPr>
          </a:p>
        </p:txBody>
      </p:sp>
      <p:sp>
        <p:nvSpPr>
          <p:cNvPr id="78886" name="Text Box 38"/>
          <p:cNvSpPr txBox="1"/>
          <p:nvPr/>
        </p:nvSpPr>
        <p:spPr>
          <a:xfrm>
            <a:off x="762000" y="3657600"/>
            <a:ext cx="6553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latin typeface="Arial" panose="020B0604020202020204" pitchFamily="34" charset="0"/>
              </a:rPr>
              <a:t>Note:</a:t>
            </a:r>
            <a:r>
              <a:rPr lang="en-US" altLang="zh-CN" sz="2000" b="1" dirty="0"/>
              <a:t>  Every permutation is made up of disjoint cycles.</a:t>
            </a:r>
            <a:endParaRPr lang="en-US" altLang="zh-CN" sz="2000" b="1" dirty="0"/>
          </a:p>
        </p:txBody>
      </p:sp>
      <p:sp>
        <p:nvSpPr>
          <p:cNvPr id="78887" name="Oval 39"/>
          <p:cNvSpPr/>
          <p:nvPr/>
        </p:nvSpPr>
        <p:spPr>
          <a:xfrm>
            <a:off x="5105400" y="2743200"/>
            <a:ext cx="381000" cy="304800"/>
          </a:xfrm>
          <a:prstGeom prst="ellipse">
            <a:avLst/>
          </a:prstGeom>
          <a:noFill/>
          <a:ln w="1905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888" name="Oval 40"/>
          <p:cNvSpPr/>
          <p:nvPr/>
        </p:nvSpPr>
        <p:spPr>
          <a:xfrm>
            <a:off x="6934200" y="2743200"/>
            <a:ext cx="381000" cy="304800"/>
          </a:xfrm>
          <a:prstGeom prst="ellipse">
            <a:avLst/>
          </a:prstGeom>
          <a:noFill/>
          <a:ln w="1905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889" name="Oval 41"/>
          <p:cNvSpPr/>
          <p:nvPr/>
        </p:nvSpPr>
        <p:spPr>
          <a:xfrm>
            <a:off x="7391400" y="2743200"/>
            <a:ext cx="381000" cy="304800"/>
          </a:xfrm>
          <a:prstGeom prst="ellipse">
            <a:avLst/>
          </a:prstGeom>
          <a:noFill/>
          <a:ln w="1905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890" name="Oval 42"/>
          <p:cNvSpPr/>
          <p:nvPr/>
        </p:nvSpPr>
        <p:spPr>
          <a:xfrm>
            <a:off x="6019800" y="2743200"/>
            <a:ext cx="381000" cy="304800"/>
          </a:xfrm>
          <a:prstGeom prst="ellipse">
            <a:avLst/>
          </a:prstGeom>
          <a:noFill/>
          <a:ln w="1905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892" name="Oval 44"/>
          <p:cNvSpPr/>
          <p:nvPr/>
        </p:nvSpPr>
        <p:spPr>
          <a:xfrm>
            <a:off x="6473825" y="2736850"/>
            <a:ext cx="381000" cy="304800"/>
          </a:xfrm>
          <a:prstGeom prst="ellipse">
            <a:avLst/>
          </a:prstGeom>
          <a:solidFill>
            <a:srgbClr val="CC99FF">
              <a:alpha val="50195"/>
            </a:srgbClr>
          </a:solidFill>
          <a:ln w="1905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893" name="Oval 45"/>
          <p:cNvSpPr/>
          <p:nvPr/>
        </p:nvSpPr>
        <p:spPr>
          <a:xfrm>
            <a:off x="5562600" y="2743200"/>
            <a:ext cx="381000" cy="304800"/>
          </a:xfrm>
          <a:prstGeom prst="ellipse">
            <a:avLst/>
          </a:prstGeom>
          <a:solidFill>
            <a:srgbClr val="CC99FF">
              <a:alpha val="50195"/>
            </a:srgbClr>
          </a:solidFill>
          <a:ln w="1905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nvGrpSpPr>
          <p:cNvPr id="78894" name="Group 46"/>
          <p:cNvGrpSpPr/>
          <p:nvPr/>
        </p:nvGrpSpPr>
        <p:grpSpPr>
          <a:xfrm>
            <a:off x="1316038" y="4130675"/>
            <a:ext cx="3476625" cy="1096963"/>
            <a:chOff x="1920" y="240"/>
            <a:chExt cx="2190" cy="691"/>
          </a:xfrm>
        </p:grpSpPr>
        <p:sp>
          <p:nvSpPr>
            <p:cNvPr id="53290" name="Rectangle 47"/>
            <p:cNvSpPr/>
            <p:nvPr/>
          </p:nvSpPr>
          <p:spPr>
            <a:xfrm>
              <a:off x="1920" y="240"/>
              <a:ext cx="461"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hlink"/>
                  </a:solidFill>
                </a:rPr>
                <a:t>list</a:t>
              </a:r>
              <a:endParaRPr lang="en-US" altLang="zh-CN" sz="2000" b="1" dirty="0">
                <a:solidFill>
                  <a:schemeClr val="hlink"/>
                </a:solidFill>
              </a:endParaRPr>
            </a:p>
          </p:txBody>
        </p:sp>
        <p:sp>
          <p:nvSpPr>
            <p:cNvPr id="53291" name="Rectangle 48"/>
            <p:cNvSpPr/>
            <p:nvPr/>
          </p:nvSpPr>
          <p:spPr>
            <a:xfrm>
              <a:off x="1920" y="470"/>
              <a:ext cx="461" cy="231"/>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key</a:t>
              </a:r>
              <a:endParaRPr lang="en-US" altLang="zh-CN" sz="2000" b="1" dirty="0"/>
            </a:p>
          </p:txBody>
        </p:sp>
        <p:sp>
          <p:nvSpPr>
            <p:cNvPr id="53292" name="Rectangle 49"/>
            <p:cNvSpPr/>
            <p:nvPr/>
          </p:nvSpPr>
          <p:spPr>
            <a:xfrm>
              <a:off x="1920" y="701"/>
              <a:ext cx="461"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hlink"/>
                  </a:solidFill>
                </a:rPr>
                <a:t>table</a:t>
              </a:r>
              <a:endParaRPr lang="en-US" altLang="zh-CN" sz="2000" b="1" dirty="0">
                <a:solidFill>
                  <a:schemeClr val="hlink"/>
                </a:solidFill>
              </a:endParaRPr>
            </a:p>
          </p:txBody>
        </p:sp>
        <p:sp>
          <p:nvSpPr>
            <p:cNvPr id="53293" name="Rectangle 50"/>
            <p:cNvSpPr/>
            <p:nvPr/>
          </p:nvSpPr>
          <p:spPr>
            <a:xfrm>
              <a:off x="2381" y="240"/>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[0]</a:t>
              </a:r>
              <a:endParaRPr lang="en-US" altLang="zh-CN" sz="1800" b="1" dirty="0"/>
            </a:p>
          </p:txBody>
        </p:sp>
        <p:sp>
          <p:nvSpPr>
            <p:cNvPr id="53294" name="Rectangle 51"/>
            <p:cNvSpPr/>
            <p:nvPr/>
          </p:nvSpPr>
          <p:spPr>
            <a:xfrm>
              <a:off x="2381" y="470"/>
              <a:ext cx="288" cy="231"/>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d</a:t>
              </a:r>
              <a:endParaRPr lang="en-US" altLang="zh-CN" sz="2400" b="1" dirty="0"/>
            </a:p>
          </p:txBody>
        </p:sp>
        <p:sp>
          <p:nvSpPr>
            <p:cNvPr id="53295" name="Rectangle 52"/>
            <p:cNvSpPr/>
            <p:nvPr/>
          </p:nvSpPr>
          <p:spPr>
            <a:xfrm>
              <a:off x="2381" y="701"/>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4</a:t>
              </a:r>
              <a:endParaRPr lang="en-US" altLang="zh-CN" sz="2400" b="1" dirty="0"/>
            </a:p>
          </p:txBody>
        </p:sp>
        <p:sp>
          <p:nvSpPr>
            <p:cNvPr id="53296" name="Rectangle 53"/>
            <p:cNvSpPr/>
            <p:nvPr/>
          </p:nvSpPr>
          <p:spPr>
            <a:xfrm>
              <a:off x="2669" y="240"/>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endParaRPr lang="en-US" altLang="zh-CN" sz="1800" b="1" dirty="0"/>
            </a:p>
          </p:txBody>
        </p:sp>
        <p:sp>
          <p:nvSpPr>
            <p:cNvPr id="53297" name="Rectangle 54"/>
            <p:cNvSpPr/>
            <p:nvPr/>
          </p:nvSpPr>
          <p:spPr>
            <a:xfrm>
              <a:off x="2669" y="470"/>
              <a:ext cx="288" cy="231"/>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b</a:t>
              </a:r>
              <a:endParaRPr lang="en-US" altLang="zh-CN" sz="1800" b="1" dirty="0"/>
            </a:p>
          </p:txBody>
        </p:sp>
        <p:sp>
          <p:nvSpPr>
            <p:cNvPr id="53298" name="Rectangle 55"/>
            <p:cNvSpPr/>
            <p:nvPr/>
          </p:nvSpPr>
          <p:spPr>
            <a:xfrm>
              <a:off x="2669" y="701"/>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1</a:t>
              </a:r>
              <a:endParaRPr lang="en-US" altLang="zh-CN" sz="2400" b="1" dirty="0"/>
            </a:p>
          </p:txBody>
        </p:sp>
        <p:sp>
          <p:nvSpPr>
            <p:cNvPr id="53299" name="Rectangle 56"/>
            <p:cNvSpPr/>
            <p:nvPr/>
          </p:nvSpPr>
          <p:spPr>
            <a:xfrm>
              <a:off x="2957" y="240"/>
              <a:ext cx="289"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[2]</a:t>
              </a:r>
              <a:endParaRPr lang="en-US" altLang="zh-CN" sz="1800" b="1" dirty="0"/>
            </a:p>
          </p:txBody>
        </p:sp>
        <p:sp>
          <p:nvSpPr>
            <p:cNvPr id="53300" name="Rectangle 57"/>
            <p:cNvSpPr/>
            <p:nvPr/>
          </p:nvSpPr>
          <p:spPr>
            <a:xfrm>
              <a:off x="2957" y="470"/>
              <a:ext cx="289" cy="231"/>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f</a:t>
              </a:r>
              <a:endParaRPr lang="en-US" altLang="zh-CN" sz="1800" b="1" dirty="0"/>
            </a:p>
          </p:txBody>
        </p:sp>
        <p:sp>
          <p:nvSpPr>
            <p:cNvPr id="53301" name="Rectangle 58"/>
            <p:cNvSpPr/>
            <p:nvPr/>
          </p:nvSpPr>
          <p:spPr>
            <a:xfrm>
              <a:off x="2957" y="701"/>
              <a:ext cx="289"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3</a:t>
              </a:r>
              <a:endParaRPr lang="en-US" altLang="zh-CN" sz="2400" b="1" dirty="0"/>
            </a:p>
          </p:txBody>
        </p:sp>
        <p:sp>
          <p:nvSpPr>
            <p:cNvPr id="53302" name="Rectangle 59"/>
            <p:cNvSpPr/>
            <p:nvPr/>
          </p:nvSpPr>
          <p:spPr>
            <a:xfrm>
              <a:off x="3246" y="240"/>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[3]</a:t>
              </a:r>
              <a:endParaRPr lang="en-US" altLang="zh-CN" sz="1800" b="1" dirty="0"/>
            </a:p>
          </p:txBody>
        </p:sp>
        <p:sp>
          <p:nvSpPr>
            <p:cNvPr id="53303" name="Rectangle 60"/>
            <p:cNvSpPr/>
            <p:nvPr/>
          </p:nvSpPr>
          <p:spPr>
            <a:xfrm>
              <a:off x="3246" y="470"/>
              <a:ext cx="288" cy="231"/>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c</a:t>
              </a:r>
              <a:endParaRPr lang="en-US" altLang="zh-CN" sz="1800" b="1" dirty="0"/>
            </a:p>
          </p:txBody>
        </p:sp>
        <p:sp>
          <p:nvSpPr>
            <p:cNvPr id="53304" name="Rectangle 61"/>
            <p:cNvSpPr/>
            <p:nvPr/>
          </p:nvSpPr>
          <p:spPr>
            <a:xfrm>
              <a:off x="3246" y="701"/>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0</a:t>
              </a:r>
              <a:endParaRPr lang="en-US" altLang="zh-CN" sz="1800" b="1" dirty="0"/>
            </a:p>
          </p:txBody>
        </p:sp>
        <p:sp>
          <p:nvSpPr>
            <p:cNvPr id="53305" name="Rectangle 62"/>
            <p:cNvSpPr/>
            <p:nvPr/>
          </p:nvSpPr>
          <p:spPr>
            <a:xfrm>
              <a:off x="3534" y="240"/>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[4]</a:t>
              </a:r>
              <a:endParaRPr lang="en-US" altLang="zh-CN" sz="1800" b="1" dirty="0"/>
            </a:p>
          </p:txBody>
        </p:sp>
        <p:sp>
          <p:nvSpPr>
            <p:cNvPr id="53306" name="Rectangle 63"/>
            <p:cNvSpPr/>
            <p:nvPr/>
          </p:nvSpPr>
          <p:spPr>
            <a:xfrm>
              <a:off x="3534" y="470"/>
              <a:ext cx="288" cy="231"/>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a</a:t>
              </a:r>
              <a:endParaRPr lang="en-US" altLang="zh-CN" sz="2400" b="1" dirty="0"/>
            </a:p>
          </p:txBody>
        </p:sp>
        <p:sp>
          <p:nvSpPr>
            <p:cNvPr id="53307" name="Rectangle 64"/>
            <p:cNvSpPr/>
            <p:nvPr/>
          </p:nvSpPr>
          <p:spPr>
            <a:xfrm>
              <a:off x="3534" y="701"/>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5</a:t>
              </a:r>
              <a:endParaRPr lang="en-US" altLang="zh-CN" sz="1800" b="1" dirty="0"/>
            </a:p>
          </p:txBody>
        </p:sp>
        <p:sp>
          <p:nvSpPr>
            <p:cNvPr id="53308" name="Rectangle 65"/>
            <p:cNvSpPr/>
            <p:nvPr/>
          </p:nvSpPr>
          <p:spPr>
            <a:xfrm>
              <a:off x="3822" y="240"/>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[5]</a:t>
              </a:r>
              <a:endParaRPr lang="en-US" altLang="zh-CN" sz="1800" b="1" dirty="0"/>
            </a:p>
          </p:txBody>
        </p:sp>
        <p:sp>
          <p:nvSpPr>
            <p:cNvPr id="53309" name="Rectangle 66"/>
            <p:cNvSpPr/>
            <p:nvPr/>
          </p:nvSpPr>
          <p:spPr>
            <a:xfrm>
              <a:off x="3822" y="470"/>
              <a:ext cx="288" cy="231"/>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e</a:t>
              </a:r>
              <a:endParaRPr lang="en-US" altLang="zh-CN" sz="2400" b="1" dirty="0"/>
            </a:p>
          </p:txBody>
        </p:sp>
        <p:sp>
          <p:nvSpPr>
            <p:cNvPr id="53310" name="Rectangle 67"/>
            <p:cNvSpPr/>
            <p:nvPr/>
          </p:nvSpPr>
          <p:spPr>
            <a:xfrm>
              <a:off x="3822" y="701"/>
              <a:ext cx="288" cy="230"/>
            </a:xfrm>
            <a:prstGeom prst="rect">
              <a:avLst/>
            </a:prstGeom>
            <a:no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ym typeface="Symbol" panose="05050102010706020507" pitchFamily="18" charset="2"/>
                </a:rPr>
                <a:t>2</a:t>
              </a:r>
              <a:endParaRPr lang="en-US" altLang="zh-CN" sz="2400" b="1" dirty="0"/>
            </a:p>
          </p:txBody>
        </p:sp>
      </p:grpSp>
      <p:sp>
        <p:nvSpPr>
          <p:cNvPr id="78916" name="Text Box 68"/>
          <p:cNvSpPr txBox="1"/>
          <p:nvPr/>
        </p:nvSpPr>
        <p:spPr>
          <a:xfrm>
            <a:off x="5278438" y="4130675"/>
            <a:ext cx="1447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chemeClr val="hlink"/>
                </a:solidFill>
                <a:latin typeface="Arial" panose="020B0604020202020204" pitchFamily="34" charset="0"/>
              </a:rPr>
              <a:t>temp = d</a:t>
            </a:r>
            <a:endParaRPr lang="en-US" altLang="zh-CN" sz="2000" b="1" dirty="0">
              <a:solidFill>
                <a:schemeClr val="hlink"/>
              </a:solidFill>
              <a:latin typeface="Arial" panose="020B0604020202020204" pitchFamily="34" charset="0"/>
            </a:endParaRPr>
          </a:p>
        </p:txBody>
      </p:sp>
      <p:sp>
        <p:nvSpPr>
          <p:cNvPr id="78917" name="Text Box 69"/>
          <p:cNvSpPr txBox="1"/>
          <p:nvPr/>
        </p:nvSpPr>
        <p:spPr>
          <a:xfrm>
            <a:off x="5278438" y="4435475"/>
            <a:ext cx="1752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chemeClr val="hlink"/>
                </a:solidFill>
                <a:latin typeface="Arial" panose="020B0604020202020204" pitchFamily="34" charset="0"/>
              </a:rPr>
              <a:t>current = 0</a:t>
            </a:r>
            <a:endParaRPr lang="en-US" altLang="zh-CN" sz="2000" b="1" dirty="0">
              <a:solidFill>
                <a:schemeClr val="hlink"/>
              </a:solidFill>
              <a:latin typeface="Arial" panose="020B0604020202020204" pitchFamily="34" charset="0"/>
            </a:endParaRPr>
          </a:p>
        </p:txBody>
      </p:sp>
      <p:sp>
        <p:nvSpPr>
          <p:cNvPr id="78918" name="Text Box 70"/>
          <p:cNvSpPr txBox="1"/>
          <p:nvPr/>
        </p:nvSpPr>
        <p:spPr>
          <a:xfrm>
            <a:off x="5278438" y="4740275"/>
            <a:ext cx="1752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chemeClr val="hlink"/>
                </a:solidFill>
                <a:latin typeface="Arial" panose="020B0604020202020204" pitchFamily="34" charset="0"/>
              </a:rPr>
              <a:t>next = 4</a:t>
            </a:r>
            <a:endParaRPr lang="en-US" altLang="zh-CN" sz="2000" b="1" dirty="0">
              <a:solidFill>
                <a:schemeClr val="hlink"/>
              </a:solidFill>
              <a:latin typeface="Arial" panose="020B0604020202020204" pitchFamily="34" charset="0"/>
            </a:endParaRPr>
          </a:p>
        </p:txBody>
      </p:sp>
      <p:sp>
        <p:nvSpPr>
          <p:cNvPr id="78919" name="Rectangle 71"/>
          <p:cNvSpPr/>
          <p:nvPr/>
        </p:nvSpPr>
        <p:spPr>
          <a:xfrm>
            <a:off x="2047875" y="4495800"/>
            <a:ext cx="449263" cy="363538"/>
          </a:xfrm>
          <a:prstGeom prst="rect">
            <a:avLst/>
          </a:prstGeom>
          <a:solidFill>
            <a:srgbClr val="FFFFCC"/>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3300"/>
                </a:solidFill>
              </a:rPr>
              <a:t>a</a:t>
            </a:r>
            <a:endParaRPr lang="en-US" altLang="zh-CN" sz="2400" b="1" dirty="0"/>
          </a:p>
        </p:txBody>
      </p:sp>
      <p:sp>
        <p:nvSpPr>
          <p:cNvPr id="78920" name="Rectangle 72"/>
          <p:cNvSpPr/>
          <p:nvPr/>
        </p:nvSpPr>
        <p:spPr>
          <a:xfrm>
            <a:off x="2047875" y="4859338"/>
            <a:ext cx="449263" cy="363537"/>
          </a:xfrm>
          <a:prstGeom prst="rect">
            <a:avLst/>
          </a:prstGeom>
          <a:solidFill>
            <a:srgbClr val="FFFFCC"/>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3300"/>
                </a:solidFill>
              </a:rPr>
              <a:t>0</a:t>
            </a:r>
            <a:endParaRPr lang="en-US" altLang="zh-CN" sz="2400" b="1" dirty="0"/>
          </a:p>
        </p:txBody>
      </p:sp>
      <p:sp>
        <p:nvSpPr>
          <p:cNvPr id="78921" name="Text Box 73"/>
          <p:cNvSpPr txBox="1"/>
          <p:nvPr/>
        </p:nvSpPr>
        <p:spPr>
          <a:xfrm>
            <a:off x="6497638" y="4435475"/>
            <a:ext cx="228600" cy="396875"/>
          </a:xfrm>
          <a:prstGeom prst="rect">
            <a:avLst/>
          </a:prstGeom>
          <a:solidFill>
            <a:srgbClr val="FFFFCC"/>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chemeClr val="hlink"/>
                </a:solidFill>
                <a:latin typeface="Arial" panose="020B0604020202020204" pitchFamily="34" charset="0"/>
              </a:rPr>
              <a:t>4</a:t>
            </a:r>
            <a:endParaRPr lang="en-US" altLang="zh-CN" sz="2000" b="1" dirty="0">
              <a:solidFill>
                <a:schemeClr val="hlink"/>
              </a:solidFill>
            </a:endParaRPr>
          </a:p>
        </p:txBody>
      </p:sp>
      <p:sp>
        <p:nvSpPr>
          <p:cNvPr id="78922" name="Text Box 74"/>
          <p:cNvSpPr txBox="1"/>
          <p:nvPr/>
        </p:nvSpPr>
        <p:spPr>
          <a:xfrm>
            <a:off x="6116638" y="4740275"/>
            <a:ext cx="381000" cy="396875"/>
          </a:xfrm>
          <a:prstGeom prst="rect">
            <a:avLst/>
          </a:prstGeom>
          <a:solidFill>
            <a:srgbClr val="FFFFCC"/>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chemeClr val="hlink"/>
                </a:solidFill>
                <a:latin typeface="Arial" panose="020B0604020202020204" pitchFamily="34" charset="0"/>
              </a:rPr>
              <a:t>5</a:t>
            </a:r>
            <a:endParaRPr lang="en-US" altLang="zh-CN" sz="2000" b="1" dirty="0">
              <a:solidFill>
                <a:schemeClr val="hlink"/>
              </a:solidFill>
            </a:endParaRPr>
          </a:p>
        </p:txBody>
      </p:sp>
      <p:sp>
        <p:nvSpPr>
          <p:cNvPr id="78923" name="Rectangle 75"/>
          <p:cNvSpPr/>
          <p:nvPr/>
        </p:nvSpPr>
        <p:spPr>
          <a:xfrm>
            <a:off x="3886200" y="4495800"/>
            <a:ext cx="449263" cy="363538"/>
          </a:xfrm>
          <a:prstGeom prst="rect">
            <a:avLst/>
          </a:prstGeom>
          <a:solidFill>
            <a:srgbClr val="FFFFCC"/>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3300"/>
                </a:solidFill>
              </a:rPr>
              <a:t>e</a:t>
            </a:r>
            <a:endParaRPr lang="en-US" altLang="zh-CN" sz="2400" b="1" dirty="0"/>
          </a:p>
        </p:txBody>
      </p:sp>
      <p:sp>
        <p:nvSpPr>
          <p:cNvPr id="78924" name="Rectangle 76"/>
          <p:cNvSpPr/>
          <p:nvPr/>
        </p:nvSpPr>
        <p:spPr>
          <a:xfrm>
            <a:off x="3886200" y="4859338"/>
            <a:ext cx="449263" cy="363537"/>
          </a:xfrm>
          <a:prstGeom prst="rect">
            <a:avLst/>
          </a:prstGeom>
          <a:solidFill>
            <a:srgbClr val="FFFFCC"/>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3300"/>
                </a:solidFill>
              </a:rPr>
              <a:t>4</a:t>
            </a:r>
            <a:endParaRPr lang="en-US" altLang="zh-CN" sz="2400" b="1" dirty="0"/>
          </a:p>
        </p:txBody>
      </p:sp>
      <p:sp>
        <p:nvSpPr>
          <p:cNvPr id="78925" name="Text Box 77"/>
          <p:cNvSpPr txBox="1"/>
          <p:nvPr/>
        </p:nvSpPr>
        <p:spPr>
          <a:xfrm>
            <a:off x="6497638" y="4435475"/>
            <a:ext cx="381000" cy="396875"/>
          </a:xfrm>
          <a:prstGeom prst="rect">
            <a:avLst/>
          </a:prstGeom>
          <a:solidFill>
            <a:srgbClr val="FFFFCC"/>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chemeClr val="hlink"/>
                </a:solidFill>
                <a:latin typeface="Arial" panose="020B0604020202020204" pitchFamily="34" charset="0"/>
              </a:rPr>
              <a:t>5</a:t>
            </a:r>
            <a:endParaRPr lang="en-US" altLang="zh-CN" sz="2000" b="1" dirty="0">
              <a:solidFill>
                <a:schemeClr val="hlink"/>
              </a:solidFill>
            </a:endParaRPr>
          </a:p>
        </p:txBody>
      </p:sp>
      <p:sp>
        <p:nvSpPr>
          <p:cNvPr id="78926" name="Text Box 78"/>
          <p:cNvSpPr txBox="1"/>
          <p:nvPr/>
        </p:nvSpPr>
        <p:spPr>
          <a:xfrm>
            <a:off x="6116638" y="4740275"/>
            <a:ext cx="381000" cy="396875"/>
          </a:xfrm>
          <a:prstGeom prst="rect">
            <a:avLst/>
          </a:prstGeom>
          <a:solidFill>
            <a:srgbClr val="FFFFCC"/>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chemeClr val="hlink"/>
                </a:solidFill>
                <a:latin typeface="Arial" panose="020B0604020202020204" pitchFamily="34" charset="0"/>
              </a:rPr>
              <a:t>2</a:t>
            </a:r>
            <a:endParaRPr lang="en-US" altLang="zh-CN" sz="2000" b="1" dirty="0">
              <a:solidFill>
                <a:schemeClr val="hlink"/>
              </a:solidFill>
            </a:endParaRPr>
          </a:p>
        </p:txBody>
      </p:sp>
      <p:sp>
        <p:nvSpPr>
          <p:cNvPr id="78927" name="Rectangle 79"/>
          <p:cNvSpPr/>
          <p:nvPr/>
        </p:nvSpPr>
        <p:spPr>
          <a:xfrm>
            <a:off x="4343400" y="4495800"/>
            <a:ext cx="449263" cy="363538"/>
          </a:xfrm>
          <a:prstGeom prst="rect">
            <a:avLst/>
          </a:prstGeom>
          <a:solidFill>
            <a:srgbClr val="FFFFCC"/>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3300"/>
                </a:solidFill>
              </a:rPr>
              <a:t>f</a:t>
            </a:r>
            <a:endParaRPr lang="en-US" altLang="zh-CN" sz="2400" b="1" dirty="0"/>
          </a:p>
        </p:txBody>
      </p:sp>
      <p:sp>
        <p:nvSpPr>
          <p:cNvPr id="78928" name="Rectangle 80"/>
          <p:cNvSpPr/>
          <p:nvPr/>
        </p:nvSpPr>
        <p:spPr>
          <a:xfrm>
            <a:off x="4343400" y="4859338"/>
            <a:ext cx="449263" cy="363537"/>
          </a:xfrm>
          <a:prstGeom prst="rect">
            <a:avLst/>
          </a:prstGeom>
          <a:solidFill>
            <a:srgbClr val="FFFFCC"/>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3300"/>
                </a:solidFill>
              </a:rPr>
              <a:t>5</a:t>
            </a:r>
            <a:endParaRPr lang="en-US" altLang="zh-CN" sz="2400" b="1" dirty="0"/>
          </a:p>
        </p:txBody>
      </p:sp>
      <p:sp>
        <p:nvSpPr>
          <p:cNvPr id="78929" name="Text Box 81"/>
          <p:cNvSpPr txBox="1"/>
          <p:nvPr/>
        </p:nvSpPr>
        <p:spPr>
          <a:xfrm>
            <a:off x="6497638" y="4435475"/>
            <a:ext cx="381000" cy="396875"/>
          </a:xfrm>
          <a:prstGeom prst="rect">
            <a:avLst/>
          </a:prstGeom>
          <a:solidFill>
            <a:srgbClr val="FFFFCC"/>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chemeClr val="hlink"/>
                </a:solidFill>
                <a:latin typeface="Arial" panose="020B0604020202020204" pitchFamily="34" charset="0"/>
              </a:rPr>
              <a:t>2</a:t>
            </a:r>
            <a:endParaRPr lang="en-US" altLang="zh-CN" sz="2000" b="1" dirty="0">
              <a:solidFill>
                <a:schemeClr val="hlink"/>
              </a:solidFill>
            </a:endParaRPr>
          </a:p>
        </p:txBody>
      </p:sp>
      <p:sp>
        <p:nvSpPr>
          <p:cNvPr id="78930" name="Text Box 82"/>
          <p:cNvSpPr txBox="1"/>
          <p:nvPr/>
        </p:nvSpPr>
        <p:spPr>
          <a:xfrm>
            <a:off x="6116638" y="4740275"/>
            <a:ext cx="381000" cy="396875"/>
          </a:xfrm>
          <a:prstGeom prst="rect">
            <a:avLst/>
          </a:prstGeom>
          <a:solidFill>
            <a:srgbClr val="FFFFCC"/>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chemeClr val="hlink"/>
                </a:solidFill>
                <a:latin typeface="Arial" panose="020B0604020202020204" pitchFamily="34" charset="0"/>
              </a:rPr>
              <a:t>3</a:t>
            </a:r>
            <a:endParaRPr lang="en-US" altLang="zh-CN" sz="2000" b="1" dirty="0">
              <a:solidFill>
                <a:schemeClr val="hlink"/>
              </a:solidFill>
            </a:endParaRPr>
          </a:p>
        </p:txBody>
      </p:sp>
      <p:sp>
        <p:nvSpPr>
          <p:cNvPr id="78931" name="Rectangle 83"/>
          <p:cNvSpPr/>
          <p:nvPr/>
        </p:nvSpPr>
        <p:spPr>
          <a:xfrm>
            <a:off x="2971800" y="4495800"/>
            <a:ext cx="449263" cy="363538"/>
          </a:xfrm>
          <a:prstGeom prst="rect">
            <a:avLst/>
          </a:prstGeom>
          <a:solidFill>
            <a:srgbClr val="FFFFCC"/>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3300"/>
                </a:solidFill>
              </a:rPr>
              <a:t>c</a:t>
            </a:r>
            <a:endParaRPr lang="en-US" altLang="zh-CN" sz="2400" b="1" dirty="0"/>
          </a:p>
        </p:txBody>
      </p:sp>
      <p:sp>
        <p:nvSpPr>
          <p:cNvPr id="78932" name="Rectangle 84"/>
          <p:cNvSpPr/>
          <p:nvPr/>
        </p:nvSpPr>
        <p:spPr>
          <a:xfrm>
            <a:off x="2971800" y="4859338"/>
            <a:ext cx="449263" cy="363537"/>
          </a:xfrm>
          <a:prstGeom prst="rect">
            <a:avLst/>
          </a:prstGeom>
          <a:solidFill>
            <a:srgbClr val="FFFFCC"/>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3300"/>
                </a:solidFill>
              </a:rPr>
              <a:t>2</a:t>
            </a:r>
            <a:endParaRPr lang="en-US" altLang="zh-CN" sz="2400" b="1" dirty="0"/>
          </a:p>
        </p:txBody>
      </p:sp>
      <p:sp>
        <p:nvSpPr>
          <p:cNvPr id="78933" name="Text Box 85"/>
          <p:cNvSpPr txBox="1"/>
          <p:nvPr/>
        </p:nvSpPr>
        <p:spPr>
          <a:xfrm>
            <a:off x="6421438" y="4435475"/>
            <a:ext cx="381000" cy="396875"/>
          </a:xfrm>
          <a:prstGeom prst="rect">
            <a:avLst/>
          </a:prstGeom>
          <a:solidFill>
            <a:srgbClr val="FFFFCC"/>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chemeClr val="hlink"/>
                </a:solidFill>
                <a:latin typeface="Arial" panose="020B0604020202020204" pitchFamily="34" charset="0"/>
              </a:rPr>
              <a:t>3</a:t>
            </a:r>
            <a:endParaRPr lang="en-US" altLang="zh-CN" sz="2000" b="1" dirty="0">
              <a:solidFill>
                <a:schemeClr val="hlink"/>
              </a:solidFill>
            </a:endParaRPr>
          </a:p>
        </p:txBody>
      </p:sp>
      <p:sp>
        <p:nvSpPr>
          <p:cNvPr id="78934" name="Oval 86"/>
          <p:cNvSpPr/>
          <p:nvPr/>
        </p:nvSpPr>
        <p:spPr>
          <a:xfrm>
            <a:off x="3449638" y="4892675"/>
            <a:ext cx="381000" cy="304800"/>
          </a:xfrm>
          <a:prstGeom prst="ellipse">
            <a:avLst/>
          </a:prstGeom>
          <a:solidFill>
            <a:srgbClr val="CC99FF">
              <a:alpha val="50195"/>
            </a:srgbClr>
          </a:solidFill>
          <a:ln w="1905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78935" name="Rectangle 87"/>
          <p:cNvSpPr/>
          <p:nvPr/>
        </p:nvSpPr>
        <p:spPr>
          <a:xfrm>
            <a:off x="3429000" y="4495800"/>
            <a:ext cx="449263" cy="363538"/>
          </a:xfrm>
          <a:prstGeom prst="rect">
            <a:avLst/>
          </a:prstGeom>
          <a:solidFill>
            <a:srgbClr val="FFFFCC"/>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3300"/>
                </a:solidFill>
              </a:rPr>
              <a:t>d</a:t>
            </a:r>
            <a:endParaRPr lang="en-US" altLang="zh-CN" sz="2400" b="1" dirty="0"/>
          </a:p>
        </p:txBody>
      </p:sp>
      <p:sp>
        <p:nvSpPr>
          <p:cNvPr id="78936" name="Rectangle 88"/>
          <p:cNvSpPr/>
          <p:nvPr/>
        </p:nvSpPr>
        <p:spPr>
          <a:xfrm>
            <a:off x="3429000" y="4859338"/>
            <a:ext cx="449263" cy="363537"/>
          </a:xfrm>
          <a:prstGeom prst="rect">
            <a:avLst/>
          </a:prstGeom>
          <a:solidFill>
            <a:srgbClr val="FFFFCC"/>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3300"/>
                </a:solidFill>
              </a:rPr>
              <a:t>3</a:t>
            </a:r>
            <a:endParaRPr lang="en-US" altLang="zh-CN" sz="2400" b="1" dirty="0"/>
          </a:p>
        </p:txBody>
      </p:sp>
      <p:sp>
        <p:nvSpPr>
          <p:cNvPr id="78937" name="Text Box 89"/>
          <p:cNvSpPr txBox="1"/>
          <p:nvPr/>
        </p:nvSpPr>
        <p:spPr>
          <a:xfrm>
            <a:off x="762000" y="5334000"/>
            <a:ext cx="76200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In the worst case there are       ?        cycles and requires       ?       record moves.</a:t>
            </a:r>
            <a:endParaRPr lang="en-US" altLang="zh-CN" sz="2000" b="1" dirty="0"/>
          </a:p>
        </p:txBody>
      </p:sp>
      <p:sp>
        <p:nvSpPr>
          <p:cNvPr id="78938" name="Text Box 90"/>
          <p:cNvSpPr txBox="1"/>
          <p:nvPr/>
        </p:nvSpPr>
        <p:spPr>
          <a:xfrm>
            <a:off x="3733800" y="5334000"/>
            <a:ext cx="990600" cy="396875"/>
          </a:xfrm>
          <a:prstGeom prst="rect">
            <a:avLst/>
          </a:prstGeom>
          <a:solidFill>
            <a:srgbClr val="FFFFCC"/>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ym typeface="Symbol" panose="05050102010706020507" pitchFamily="18" charset="2"/>
              </a:rPr>
              <a:t> </a:t>
            </a:r>
            <a:r>
              <a:rPr lang="en-US" altLang="zh-CN" sz="2000" b="1" i="1" dirty="0">
                <a:sym typeface="Symbol" panose="05050102010706020507" pitchFamily="18" charset="2"/>
              </a:rPr>
              <a:t>N</a:t>
            </a:r>
            <a:r>
              <a:rPr lang="en-US" altLang="zh-CN" sz="2000" b="1" dirty="0">
                <a:sym typeface="Symbol" panose="05050102010706020507" pitchFamily="18" charset="2"/>
              </a:rPr>
              <a:t> / 2</a:t>
            </a:r>
            <a:endParaRPr lang="en-US" altLang="zh-CN" sz="2000" b="1" dirty="0"/>
          </a:p>
        </p:txBody>
      </p:sp>
      <p:sp>
        <p:nvSpPr>
          <p:cNvPr id="78939" name="Text Box 91"/>
          <p:cNvSpPr txBox="1"/>
          <p:nvPr/>
        </p:nvSpPr>
        <p:spPr>
          <a:xfrm>
            <a:off x="6934200" y="5334000"/>
            <a:ext cx="1219200" cy="396875"/>
          </a:xfrm>
          <a:prstGeom prst="rect">
            <a:avLst/>
          </a:prstGeom>
          <a:solidFill>
            <a:srgbClr val="FFFFCC"/>
          </a:solidFill>
          <a:ln w="9525">
            <a:noFill/>
          </a:ln>
        </p:spPr>
        <p:txBody>
          <a:bodyPr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ym typeface="Symbol" panose="05050102010706020507" pitchFamily="18" charset="2"/>
              </a:rPr>
              <a:t> 3</a:t>
            </a:r>
            <a:r>
              <a:rPr lang="en-US" altLang="zh-CN" sz="2000" b="1" i="1" dirty="0">
                <a:sym typeface="Symbol" panose="05050102010706020507" pitchFamily="18" charset="2"/>
              </a:rPr>
              <a:t>N</a:t>
            </a:r>
            <a:r>
              <a:rPr lang="en-US" altLang="zh-CN" sz="2000" b="1" dirty="0">
                <a:sym typeface="Symbol" panose="05050102010706020507" pitchFamily="18" charset="2"/>
              </a:rPr>
              <a:t> / 2</a:t>
            </a:r>
            <a:endParaRPr lang="en-US" altLang="zh-CN" sz="2000" b="1" dirty="0"/>
          </a:p>
        </p:txBody>
      </p:sp>
      <p:sp>
        <p:nvSpPr>
          <p:cNvPr id="78940" name="Text Box 92"/>
          <p:cNvSpPr txBox="1"/>
          <p:nvPr/>
        </p:nvSpPr>
        <p:spPr>
          <a:xfrm>
            <a:off x="838200" y="6019800"/>
            <a:ext cx="5410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i="1" dirty="0"/>
              <a:t>T</a:t>
            </a:r>
            <a:r>
              <a:rPr lang="en-US" altLang="zh-CN" sz="2000" b="1" dirty="0"/>
              <a:t> = O( </a:t>
            </a:r>
            <a:r>
              <a:rPr lang="en-US" altLang="zh-CN" sz="2000" b="1" i="1" dirty="0"/>
              <a:t>m N </a:t>
            </a:r>
            <a:r>
              <a:rPr lang="en-US" altLang="zh-CN" sz="2000" b="1" dirty="0"/>
              <a:t>) where </a:t>
            </a:r>
            <a:r>
              <a:rPr lang="en-US" altLang="zh-CN" sz="2000" b="1" i="1" dirty="0"/>
              <a:t>m</a:t>
            </a:r>
            <a:r>
              <a:rPr lang="en-US" altLang="zh-CN" sz="2000" b="1" dirty="0"/>
              <a:t> is the size of a structure.</a:t>
            </a:r>
            <a:endParaRPr lang="en-US" altLang="zh-CN" sz="2000" b="1" i="1" dirty="0"/>
          </a:p>
        </p:txBody>
      </p:sp>
      <p:sp>
        <p:nvSpPr>
          <p:cNvPr id="78941" name="Text Box 93"/>
          <p:cNvSpPr txBox="1"/>
          <p:nvPr/>
        </p:nvSpPr>
        <p:spPr>
          <a:xfrm>
            <a:off x="457200" y="2057400"/>
            <a:ext cx="3581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50000"/>
              </a:spcBef>
              <a:buNone/>
            </a:pPr>
            <a:r>
              <a:rPr lang="en-US" altLang="zh-CN" sz="2400" b="1" dirty="0">
                <a:ea typeface="MS Hei" pitchFamily="49" charset="-122"/>
              </a:rPr>
              <a:t>〖Example〗</a:t>
            </a:r>
            <a:r>
              <a:rPr lang="en-US" altLang="zh-CN" sz="2400" b="1" dirty="0">
                <a:solidFill>
                  <a:schemeClr val="hlink"/>
                </a:solidFill>
                <a:ea typeface="MS Hei" pitchFamily="49" charset="-122"/>
              </a:rPr>
              <a:t>Table Sort</a:t>
            </a:r>
            <a:endParaRPr lang="en-US" altLang="zh-CN" sz="2400" b="1" dirty="0">
              <a:solidFill>
                <a:schemeClr val="hlink"/>
              </a:solidFill>
              <a:ea typeface="MS Hei"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wipe(left)">
                                      <p:cBhvr>
                                        <p:cTn id="7" dur="500"/>
                                        <p:tgtEl>
                                          <p:spTgt spid="78852"/>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wipe(up)">
                                      <p:cBhvr>
                                        <p:cTn id="12" dur="500"/>
                                        <p:tgtEl>
                                          <p:spTgt spid="788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8854"/>
                                        </p:tgtEl>
                                        <p:attrNameLst>
                                          <p:attrName>style.visibility</p:attrName>
                                        </p:attrNameLst>
                                      </p:cBhvr>
                                      <p:to>
                                        <p:strVal val="visible"/>
                                      </p:to>
                                    </p:set>
                                    <p:animEffect transition="in" filter="wipe(up)">
                                      <p:cBhvr>
                                        <p:cTn id="17" dur="500"/>
                                        <p:tgtEl>
                                          <p:spTgt spid="788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941"/>
                                        </p:tgtEl>
                                        <p:attrNameLst>
                                          <p:attrName>style.visibility</p:attrName>
                                        </p:attrNameLst>
                                      </p:cBhvr>
                                      <p:to>
                                        <p:strVal val="visible"/>
                                      </p:to>
                                    </p:set>
                                    <p:animEffect transition="in" filter="wipe(left)">
                                      <p:cBhvr>
                                        <p:cTn id="22" dur="500"/>
                                        <p:tgtEl>
                                          <p:spTgt spid="78941"/>
                                        </p:tgtEl>
                                      </p:cBhvr>
                                    </p:animEffect>
                                  </p:childTnLst>
                                  <p:subTnLst>
                                    <p:audio>
                                      <p:cMediaNode>
                                        <p:cTn display="0" masterRel="sameClick">
                                          <p:stCondLst>
                                            <p:cond evt="begin" delay="0">
                                              <p:tn val="20"/>
                                            </p:cond>
                                          </p:stCondLst>
                                          <p:endCondLst>
                                            <p:cond evt="onStopAudio" delay="0">
                                              <p:tgtEl>
                                                <p:sldTgt/>
                                              </p:tgtEl>
                                            </p:cond>
                                          </p:endCondLst>
                                        </p:cTn>
                                        <p:tgtEl>
                                          <p:sndTgt r:embed="rId1" name="TYPE.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78855"/>
                                        </p:tgtEl>
                                        <p:attrNameLst>
                                          <p:attrName>style.visibility</p:attrName>
                                        </p:attrNameLst>
                                      </p:cBhvr>
                                      <p:to>
                                        <p:strVal val="visible"/>
                                      </p:to>
                                    </p:set>
                                    <p:animEffect transition="in" filter="box(out)">
                                      <p:cBhvr>
                                        <p:cTn id="27" dur="500"/>
                                        <p:tgtEl>
                                          <p:spTgt spid="78855"/>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8877"/>
                                        </p:tgtEl>
                                        <p:attrNameLst>
                                          <p:attrName>style.visibility</p:attrName>
                                        </p:attrNameLst>
                                      </p:cBhvr>
                                      <p:to>
                                        <p:strVal val="visible"/>
                                      </p:to>
                                    </p:set>
                                    <p:animEffect transition="in" filter="wipe(left)">
                                      <p:cBhvr>
                                        <p:cTn id="32" dur="500"/>
                                        <p:tgtEl>
                                          <p:spTgt spid="78877"/>
                                        </p:tgtEl>
                                      </p:cBhvr>
                                    </p:animEffect>
                                  </p:childTnLst>
                                  <p:subTnLst>
                                    <p:audio>
                                      <p:cMediaNode>
                                        <p:cTn display="0" masterRel="sameClick">
                                          <p:stCondLst>
                                            <p:cond evt="begin" delay="0">
                                              <p:tn val="30"/>
                                            </p:cond>
                                          </p:stCondLst>
                                          <p:endCondLst>
                                            <p:cond evt="onStopAudio" delay="0">
                                              <p:tgtEl>
                                                <p:sldTgt/>
                                              </p:tgtEl>
                                            </p:cond>
                                          </p:endCondLst>
                                        </p:cTn>
                                        <p:tgtEl>
                                          <p:sndTgt r:embed="rId1" name="TYPE.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8885"/>
                                        </p:tgtEl>
                                        <p:attrNameLst>
                                          <p:attrName>style.visibility</p:attrName>
                                        </p:attrNameLst>
                                      </p:cBhvr>
                                      <p:to>
                                        <p:strVal val="visible"/>
                                      </p:to>
                                    </p:set>
                                    <p:animEffect transition="in" filter="wipe(left)">
                                      <p:cBhvr>
                                        <p:cTn id="37" dur="500"/>
                                        <p:tgtEl>
                                          <p:spTgt spid="78885"/>
                                        </p:tgtEl>
                                      </p:cBhvr>
                                    </p:animEffect>
                                  </p:childTnLst>
                                  <p:subTnLst>
                                    <p:audio>
                                      <p:cMediaNode>
                                        <p:cTn display="0" masterRel="sameClick">
                                          <p:stCondLst>
                                            <p:cond evt="begin" delay="0">
                                              <p:tn val="35"/>
                                            </p:cond>
                                          </p:stCondLst>
                                          <p:endCondLst>
                                            <p:cond evt="onStopAudio" delay="0">
                                              <p:tgtEl>
                                                <p:sldTgt/>
                                              </p:tgtEl>
                                            </p:cond>
                                          </p:endCondLst>
                                        </p:cTn>
                                        <p:tgtEl>
                                          <p:sndTgt r:embed="rId1" name="TYPE.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8886"/>
                                        </p:tgtEl>
                                        <p:attrNameLst>
                                          <p:attrName>style.visibility</p:attrName>
                                        </p:attrNameLst>
                                      </p:cBhvr>
                                      <p:to>
                                        <p:strVal val="visible"/>
                                      </p:to>
                                    </p:set>
                                    <p:animEffect transition="in" filter="wipe(left)">
                                      <p:cBhvr>
                                        <p:cTn id="42" dur="500"/>
                                        <p:tgtEl>
                                          <p:spTgt spid="78886"/>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3" presetClass="entr" presetSubtype="272" fill="hold" grpId="0" nodeType="clickEffect">
                                  <p:stCondLst>
                                    <p:cond delay="0"/>
                                  </p:stCondLst>
                                  <p:childTnLst>
                                    <p:set>
                                      <p:cBhvr>
                                        <p:cTn id="46" dur="1" fill="hold">
                                          <p:stCondLst>
                                            <p:cond delay="0"/>
                                          </p:stCondLst>
                                        </p:cTn>
                                        <p:tgtEl>
                                          <p:spTgt spid="78887"/>
                                        </p:tgtEl>
                                        <p:attrNameLst>
                                          <p:attrName>style.visibility</p:attrName>
                                        </p:attrNameLst>
                                      </p:cBhvr>
                                      <p:to>
                                        <p:strVal val="visible"/>
                                      </p:to>
                                    </p:set>
                                    <p:anim calcmode="lin" valueType="num">
                                      <p:cBhvr>
                                        <p:cTn id="47" dur="500" fill="hold"/>
                                        <p:tgtEl>
                                          <p:spTgt spid="78887"/>
                                        </p:tgtEl>
                                        <p:attrNameLst>
                                          <p:attrName>ppt_w</p:attrName>
                                        </p:attrNameLst>
                                      </p:cBhvr>
                                      <p:tavLst>
                                        <p:tav tm="0">
                                          <p:val>
                                            <p:strVal val="2/3*#ppt_w"/>
                                          </p:val>
                                        </p:tav>
                                        <p:tav tm="100000">
                                          <p:val>
                                            <p:strVal val="#ppt_w"/>
                                          </p:val>
                                        </p:tav>
                                      </p:tavLst>
                                    </p:anim>
                                    <p:anim calcmode="lin" valueType="num">
                                      <p:cBhvr>
                                        <p:cTn id="48" dur="500" fill="hold"/>
                                        <p:tgtEl>
                                          <p:spTgt spid="78887"/>
                                        </p:tgtEl>
                                        <p:attrNameLst>
                                          <p:attrName>ppt_h</p:attrName>
                                        </p:attrNameLst>
                                      </p:cBhvr>
                                      <p:tavLst>
                                        <p:tav tm="0">
                                          <p:val>
                                            <p:strVal val="2/3*#ppt_h"/>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3" name="DING.WAV"/>
                                        </p:tgtEl>
                                      </p:cMediaNode>
                                    </p:audio>
                                  </p:subTnLst>
                                </p:cTn>
                              </p:par>
                            </p:childTnLst>
                          </p:cTn>
                        </p:par>
                      </p:childTnLst>
                    </p:cTn>
                  </p:par>
                  <p:par>
                    <p:cTn id="49" fill="hold">
                      <p:stCondLst>
                        <p:cond delay="indefinite"/>
                      </p:stCondLst>
                      <p:childTnLst>
                        <p:par>
                          <p:cTn id="50" fill="hold">
                            <p:stCondLst>
                              <p:cond delay="0"/>
                            </p:stCondLst>
                            <p:childTnLst>
                              <p:par>
                                <p:cTn id="51" presetID="23" presetClass="entr" presetSubtype="272" fill="hold" grpId="0" nodeType="clickEffect">
                                  <p:stCondLst>
                                    <p:cond delay="0"/>
                                  </p:stCondLst>
                                  <p:childTnLst>
                                    <p:set>
                                      <p:cBhvr>
                                        <p:cTn id="52" dur="1" fill="hold">
                                          <p:stCondLst>
                                            <p:cond delay="0"/>
                                          </p:stCondLst>
                                        </p:cTn>
                                        <p:tgtEl>
                                          <p:spTgt spid="78888"/>
                                        </p:tgtEl>
                                        <p:attrNameLst>
                                          <p:attrName>style.visibility</p:attrName>
                                        </p:attrNameLst>
                                      </p:cBhvr>
                                      <p:to>
                                        <p:strVal val="visible"/>
                                      </p:to>
                                    </p:set>
                                    <p:anim calcmode="lin" valueType="num">
                                      <p:cBhvr>
                                        <p:cTn id="53" dur="500" fill="hold"/>
                                        <p:tgtEl>
                                          <p:spTgt spid="78888"/>
                                        </p:tgtEl>
                                        <p:attrNameLst>
                                          <p:attrName>ppt_w</p:attrName>
                                        </p:attrNameLst>
                                      </p:cBhvr>
                                      <p:tavLst>
                                        <p:tav tm="0">
                                          <p:val>
                                            <p:strVal val="2/3*#ppt_w"/>
                                          </p:val>
                                        </p:tav>
                                        <p:tav tm="100000">
                                          <p:val>
                                            <p:strVal val="#ppt_w"/>
                                          </p:val>
                                        </p:tav>
                                      </p:tavLst>
                                    </p:anim>
                                    <p:anim calcmode="lin" valueType="num">
                                      <p:cBhvr>
                                        <p:cTn id="54" dur="500" fill="hold"/>
                                        <p:tgtEl>
                                          <p:spTgt spid="78888"/>
                                        </p:tgtEl>
                                        <p:attrNameLst>
                                          <p:attrName>ppt_h</p:attrName>
                                        </p:attrNameLst>
                                      </p:cBhvr>
                                      <p:tavLst>
                                        <p:tav tm="0">
                                          <p:val>
                                            <p:strVal val="2/3*#ppt_h"/>
                                          </p:val>
                                        </p:tav>
                                        <p:tav tm="100000">
                                          <p:val>
                                            <p:strVal val="#ppt_h"/>
                                          </p:val>
                                        </p:tav>
                                      </p:tavLst>
                                    </p:anim>
                                  </p:childTnLst>
                                  <p:subTnLst>
                                    <p:audio>
                                      <p:cMediaNode>
                                        <p:cTn display="0" masterRel="sameClick">
                                          <p:stCondLst>
                                            <p:cond evt="begin" delay="0">
                                              <p:tn val="51"/>
                                            </p:cond>
                                          </p:stCondLst>
                                          <p:endCondLst>
                                            <p:cond evt="onStopAudio" delay="0">
                                              <p:tgtEl>
                                                <p:sldTgt/>
                                              </p:tgtEl>
                                            </p:cond>
                                          </p:endCondLst>
                                        </p:cTn>
                                        <p:tgtEl>
                                          <p:sndTgt r:embed="rId3" name="DING.WAV"/>
                                        </p:tgtEl>
                                      </p:cMediaNode>
                                    </p:audio>
                                  </p:subTnLst>
                                </p:cTn>
                              </p:par>
                            </p:childTnLst>
                          </p:cTn>
                        </p:par>
                      </p:childTnLst>
                    </p:cTn>
                  </p:par>
                  <p:par>
                    <p:cTn id="55" fill="hold">
                      <p:stCondLst>
                        <p:cond delay="indefinite"/>
                      </p:stCondLst>
                      <p:childTnLst>
                        <p:par>
                          <p:cTn id="56" fill="hold">
                            <p:stCondLst>
                              <p:cond delay="0"/>
                            </p:stCondLst>
                            <p:childTnLst>
                              <p:par>
                                <p:cTn id="57" presetID="23" presetClass="entr" presetSubtype="272" fill="hold" grpId="0" nodeType="clickEffect">
                                  <p:stCondLst>
                                    <p:cond delay="0"/>
                                  </p:stCondLst>
                                  <p:childTnLst>
                                    <p:set>
                                      <p:cBhvr>
                                        <p:cTn id="58" dur="1" fill="hold">
                                          <p:stCondLst>
                                            <p:cond delay="0"/>
                                          </p:stCondLst>
                                        </p:cTn>
                                        <p:tgtEl>
                                          <p:spTgt spid="78889"/>
                                        </p:tgtEl>
                                        <p:attrNameLst>
                                          <p:attrName>style.visibility</p:attrName>
                                        </p:attrNameLst>
                                      </p:cBhvr>
                                      <p:to>
                                        <p:strVal val="visible"/>
                                      </p:to>
                                    </p:set>
                                    <p:anim calcmode="lin" valueType="num">
                                      <p:cBhvr>
                                        <p:cTn id="59" dur="500" fill="hold"/>
                                        <p:tgtEl>
                                          <p:spTgt spid="78889"/>
                                        </p:tgtEl>
                                        <p:attrNameLst>
                                          <p:attrName>ppt_w</p:attrName>
                                        </p:attrNameLst>
                                      </p:cBhvr>
                                      <p:tavLst>
                                        <p:tav tm="0">
                                          <p:val>
                                            <p:strVal val="2/3*#ppt_w"/>
                                          </p:val>
                                        </p:tav>
                                        <p:tav tm="100000">
                                          <p:val>
                                            <p:strVal val="#ppt_w"/>
                                          </p:val>
                                        </p:tav>
                                      </p:tavLst>
                                    </p:anim>
                                    <p:anim calcmode="lin" valueType="num">
                                      <p:cBhvr>
                                        <p:cTn id="60" dur="500" fill="hold"/>
                                        <p:tgtEl>
                                          <p:spTgt spid="78889"/>
                                        </p:tgtEl>
                                        <p:attrNameLst>
                                          <p:attrName>ppt_h</p:attrName>
                                        </p:attrNameLst>
                                      </p:cBhvr>
                                      <p:tavLst>
                                        <p:tav tm="0">
                                          <p:val>
                                            <p:strVal val="2/3*#ppt_h"/>
                                          </p:val>
                                        </p:tav>
                                        <p:tav tm="100000">
                                          <p:val>
                                            <p:strVal val="#ppt_h"/>
                                          </p:val>
                                        </p:tav>
                                      </p:tavLst>
                                    </p:anim>
                                  </p:childTnLst>
                                  <p:subTnLst>
                                    <p:audio>
                                      <p:cMediaNode>
                                        <p:cTn display="0" masterRel="sameClick">
                                          <p:stCondLst>
                                            <p:cond evt="begin" delay="0">
                                              <p:tn val="57"/>
                                            </p:cond>
                                          </p:stCondLst>
                                          <p:endCondLst>
                                            <p:cond evt="onStopAudio" delay="0">
                                              <p:tgtEl>
                                                <p:sldTgt/>
                                              </p:tgtEl>
                                            </p:cond>
                                          </p:endCondLst>
                                        </p:cTn>
                                        <p:tgtEl>
                                          <p:sndTgt r:embed="rId3" name="DING.WAV"/>
                                        </p:tgtEl>
                                      </p:cMediaNode>
                                    </p:audio>
                                  </p:subTnLst>
                                </p:cTn>
                              </p:par>
                            </p:childTnLst>
                          </p:cTn>
                        </p:par>
                      </p:childTnLst>
                    </p:cTn>
                  </p:par>
                  <p:par>
                    <p:cTn id="61" fill="hold">
                      <p:stCondLst>
                        <p:cond delay="indefinite"/>
                      </p:stCondLst>
                      <p:childTnLst>
                        <p:par>
                          <p:cTn id="62" fill="hold">
                            <p:stCondLst>
                              <p:cond delay="0"/>
                            </p:stCondLst>
                            <p:childTnLst>
                              <p:par>
                                <p:cTn id="63" presetID="23" presetClass="entr" presetSubtype="272" fill="hold" grpId="0" nodeType="clickEffect">
                                  <p:stCondLst>
                                    <p:cond delay="0"/>
                                  </p:stCondLst>
                                  <p:childTnLst>
                                    <p:set>
                                      <p:cBhvr>
                                        <p:cTn id="64" dur="1" fill="hold">
                                          <p:stCondLst>
                                            <p:cond delay="0"/>
                                          </p:stCondLst>
                                        </p:cTn>
                                        <p:tgtEl>
                                          <p:spTgt spid="78890"/>
                                        </p:tgtEl>
                                        <p:attrNameLst>
                                          <p:attrName>style.visibility</p:attrName>
                                        </p:attrNameLst>
                                      </p:cBhvr>
                                      <p:to>
                                        <p:strVal val="visible"/>
                                      </p:to>
                                    </p:set>
                                    <p:anim calcmode="lin" valueType="num">
                                      <p:cBhvr>
                                        <p:cTn id="65" dur="500" fill="hold"/>
                                        <p:tgtEl>
                                          <p:spTgt spid="78890"/>
                                        </p:tgtEl>
                                        <p:attrNameLst>
                                          <p:attrName>ppt_w</p:attrName>
                                        </p:attrNameLst>
                                      </p:cBhvr>
                                      <p:tavLst>
                                        <p:tav tm="0">
                                          <p:val>
                                            <p:strVal val="2/3*#ppt_w"/>
                                          </p:val>
                                        </p:tav>
                                        <p:tav tm="100000">
                                          <p:val>
                                            <p:strVal val="#ppt_w"/>
                                          </p:val>
                                        </p:tav>
                                      </p:tavLst>
                                    </p:anim>
                                    <p:anim calcmode="lin" valueType="num">
                                      <p:cBhvr>
                                        <p:cTn id="66" dur="500" fill="hold"/>
                                        <p:tgtEl>
                                          <p:spTgt spid="78890"/>
                                        </p:tgtEl>
                                        <p:attrNameLst>
                                          <p:attrName>ppt_h</p:attrName>
                                        </p:attrNameLst>
                                      </p:cBhvr>
                                      <p:tavLst>
                                        <p:tav tm="0">
                                          <p:val>
                                            <p:strVal val="2/3*#ppt_h"/>
                                          </p:val>
                                        </p:tav>
                                        <p:tav tm="100000">
                                          <p:val>
                                            <p:strVal val="#ppt_h"/>
                                          </p:val>
                                        </p:tav>
                                      </p:tavLst>
                                    </p:anim>
                                  </p:childTnLst>
                                  <p:subTnLst>
                                    <p:audio>
                                      <p:cMediaNode>
                                        <p:cTn display="0" masterRel="sameClick">
                                          <p:stCondLst>
                                            <p:cond evt="begin" delay="0">
                                              <p:tn val="63"/>
                                            </p:cond>
                                          </p:stCondLst>
                                          <p:endCondLst>
                                            <p:cond evt="onStopAudio" delay="0">
                                              <p:tgtEl>
                                                <p:sldTgt/>
                                              </p:tgtEl>
                                            </p:cond>
                                          </p:endCondLst>
                                        </p:cTn>
                                        <p:tgtEl>
                                          <p:sndTgt r:embed="rId3" name="DING.WAV"/>
                                        </p:tgtEl>
                                      </p:cMediaNode>
                                    </p:audio>
                                  </p:subTnLst>
                                </p:cTn>
                              </p:par>
                            </p:childTnLst>
                          </p:cTn>
                        </p:par>
                      </p:childTnLst>
                    </p:cTn>
                  </p:par>
                  <p:par>
                    <p:cTn id="67" fill="hold">
                      <p:stCondLst>
                        <p:cond delay="indefinite"/>
                      </p:stCondLst>
                      <p:childTnLst>
                        <p:par>
                          <p:cTn id="68" fill="hold">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78892"/>
                                        </p:tgtEl>
                                        <p:attrNameLst>
                                          <p:attrName>style.visibility</p:attrName>
                                        </p:attrNameLst>
                                      </p:cBhvr>
                                      <p:to>
                                        <p:strVal val="visible"/>
                                      </p:to>
                                    </p:set>
                                    <p:animEffect transition="in" filter="box(out)">
                                      <p:cBhvr>
                                        <p:cTn id="71" dur="500"/>
                                        <p:tgtEl>
                                          <p:spTgt spid="78892"/>
                                        </p:tgtEl>
                                      </p:cBhvr>
                                    </p:animEffect>
                                  </p:childTnLst>
                                  <p:subTnLst>
                                    <p:audio>
                                      <p:cMediaNode>
                                        <p:cTn display="0" masterRel="sameClick">
                                          <p:stCondLst>
                                            <p:cond evt="begin" delay="0">
                                              <p:tn val="69"/>
                                            </p:cond>
                                          </p:stCondLst>
                                          <p:endCondLst>
                                            <p:cond evt="onStopAudio" delay="0">
                                              <p:tgtEl>
                                                <p:sldTgt/>
                                              </p:tgtEl>
                                            </p:cond>
                                          </p:endCondLst>
                                        </p:cTn>
                                        <p:tgtEl>
                                          <p:sndTgt r:embed="rId4" name="TADA.WAV"/>
                                        </p:tgtEl>
                                      </p:cMediaNode>
                                    </p:audio>
                                  </p:subTnLst>
                                </p:cTn>
                              </p:par>
                            </p:childTnLst>
                          </p:cTn>
                        </p:par>
                      </p:childTnLst>
                    </p:cTn>
                  </p:par>
                  <p:par>
                    <p:cTn id="72" fill="hold">
                      <p:stCondLst>
                        <p:cond delay="indefinite"/>
                      </p:stCondLst>
                      <p:childTnLst>
                        <p:par>
                          <p:cTn id="73" fill="hold">
                            <p:stCondLst>
                              <p:cond delay="0"/>
                            </p:stCondLst>
                            <p:childTnLst>
                              <p:par>
                                <p:cTn id="74" presetID="4" presetClass="entr" presetSubtype="32" fill="hold" grpId="0" nodeType="clickEffect">
                                  <p:stCondLst>
                                    <p:cond delay="0"/>
                                  </p:stCondLst>
                                  <p:childTnLst>
                                    <p:set>
                                      <p:cBhvr>
                                        <p:cTn id="75" dur="1" fill="hold">
                                          <p:stCondLst>
                                            <p:cond delay="0"/>
                                          </p:stCondLst>
                                        </p:cTn>
                                        <p:tgtEl>
                                          <p:spTgt spid="78893"/>
                                        </p:tgtEl>
                                        <p:attrNameLst>
                                          <p:attrName>style.visibility</p:attrName>
                                        </p:attrNameLst>
                                      </p:cBhvr>
                                      <p:to>
                                        <p:strVal val="visible"/>
                                      </p:to>
                                    </p:set>
                                    <p:animEffect transition="in" filter="box(out)">
                                      <p:cBhvr>
                                        <p:cTn id="76" dur="500"/>
                                        <p:tgtEl>
                                          <p:spTgt spid="78893"/>
                                        </p:tgtEl>
                                      </p:cBhvr>
                                    </p:animEffect>
                                  </p:childTnLst>
                                  <p:subTnLst>
                                    <p:audio>
                                      <p:cMediaNode>
                                        <p:cTn display="0" masterRel="sameClick">
                                          <p:stCondLst>
                                            <p:cond evt="begin" delay="0">
                                              <p:tn val="74"/>
                                            </p:cond>
                                          </p:stCondLst>
                                          <p:endCondLst>
                                            <p:cond evt="onStopAudio" delay="0">
                                              <p:tgtEl>
                                                <p:sldTgt/>
                                              </p:tgtEl>
                                            </p:cond>
                                          </p:endCondLst>
                                        </p:cTn>
                                        <p:tgtEl>
                                          <p:sndTgt r:embed="rId4" name="TADA.WAV"/>
                                        </p:tgtEl>
                                      </p:cMediaNode>
                                    </p:audio>
                                  </p:subTnLst>
                                </p:cTn>
                              </p:par>
                            </p:childTnLst>
                          </p:cTn>
                        </p:par>
                      </p:childTnLst>
                    </p:cTn>
                  </p:par>
                  <p:par>
                    <p:cTn id="77" fill="hold">
                      <p:stCondLst>
                        <p:cond delay="indefinite"/>
                      </p:stCondLst>
                      <p:childTnLst>
                        <p:par>
                          <p:cTn id="78" fill="hold">
                            <p:stCondLst>
                              <p:cond delay="0"/>
                            </p:stCondLst>
                            <p:childTnLst>
                              <p:par>
                                <p:cTn id="79" presetID="4" presetClass="entr" presetSubtype="32" fill="hold" nodeType="clickEffect">
                                  <p:stCondLst>
                                    <p:cond delay="0"/>
                                  </p:stCondLst>
                                  <p:childTnLst>
                                    <p:set>
                                      <p:cBhvr>
                                        <p:cTn id="80" dur="1" fill="hold">
                                          <p:stCondLst>
                                            <p:cond delay="0"/>
                                          </p:stCondLst>
                                        </p:cTn>
                                        <p:tgtEl>
                                          <p:spTgt spid="78894"/>
                                        </p:tgtEl>
                                        <p:attrNameLst>
                                          <p:attrName>style.visibility</p:attrName>
                                        </p:attrNameLst>
                                      </p:cBhvr>
                                      <p:to>
                                        <p:strVal val="visible"/>
                                      </p:to>
                                    </p:set>
                                    <p:animEffect transition="in" filter="box(out)">
                                      <p:cBhvr>
                                        <p:cTn id="81" dur="500"/>
                                        <p:tgtEl>
                                          <p:spTgt spid="78894"/>
                                        </p:tgtEl>
                                      </p:cBhvr>
                                    </p:animEffect>
                                  </p:childTnLst>
                                  <p:subTnLst>
                                    <p:audio>
                                      <p:cMediaNode>
                                        <p:cTn display="0" masterRel="sameClick">
                                          <p:stCondLst>
                                            <p:cond evt="begin" delay="0">
                                              <p:tn val="79"/>
                                            </p:cond>
                                          </p:stCondLst>
                                          <p:endCondLst>
                                            <p:cond evt="onStopAudio" delay="0">
                                              <p:tgtEl>
                                                <p:sldTgt/>
                                              </p:tgtEl>
                                            </p:cond>
                                          </p:endCondLst>
                                        </p:cTn>
                                        <p:tgtEl>
                                          <p:sndTgt r:embed="rId2" name="CAMERA.WAV"/>
                                        </p:tgtEl>
                                      </p:cMediaNode>
                                    </p:audio>
                                  </p:sub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78916"/>
                                        </p:tgtEl>
                                        <p:attrNameLst>
                                          <p:attrName>style.visibility</p:attrName>
                                        </p:attrNameLst>
                                      </p:cBhvr>
                                      <p:to>
                                        <p:strVal val="visible"/>
                                      </p:to>
                                    </p:set>
                                    <p:animEffect transition="in" filter="wipe(left)">
                                      <p:cBhvr>
                                        <p:cTn id="86" dur="500"/>
                                        <p:tgtEl>
                                          <p:spTgt spid="78916"/>
                                        </p:tgtEl>
                                      </p:cBhvr>
                                    </p:animEffect>
                                  </p:childTnLst>
                                  <p:subTnLst>
                                    <p:audio>
                                      <p:cMediaNode>
                                        <p:cTn display="0" masterRel="sameClick">
                                          <p:stCondLst>
                                            <p:cond evt="begin" delay="0">
                                              <p:tn val="84"/>
                                            </p:cond>
                                          </p:stCondLst>
                                          <p:endCondLst>
                                            <p:cond evt="onStopAudio" delay="0">
                                              <p:tgtEl>
                                                <p:sldTgt/>
                                              </p:tgtEl>
                                            </p:cond>
                                          </p:endCondLst>
                                        </p:cTn>
                                        <p:tgtEl>
                                          <p:sndTgt r:embed="rId1" name="TYPE.WAV"/>
                                        </p:tgtEl>
                                      </p:cMediaNode>
                                    </p:audio>
                                  </p:sub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78917"/>
                                        </p:tgtEl>
                                        <p:attrNameLst>
                                          <p:attrName>style.visibility</p:attrName>
                                        </p:attrNameLst>
                                      </p:cBhvr>
                                      <p:to>
                                        <p:strVal val="visible"/>
                                      </p:to>
                                    </p:set>
                                    <p:animEffect transition="in" filter="wipe(left)">
                                      <p:cBhvr>
                                        <p:cTn id="91" dur="500"/>
                                        <p:tgtEl>
                                          <p:spTgt spid="78917"/>
                                        </p:tgtEl>
                                      </p:cBhvr>
                                    </p:animEffect>
                                  </p:childTnLst>
                                  <p:subTnLst>
                                    <p:audio>
                                      <p:cMediaNode>
                                        <p:cTn display="0" masterRel="sameClick">
                                          <p:stCondLst>
                                            <p:cond evt="begin" delay="0">
                                              <p:tn val="89"/>
                                            </p:cond>
                                          </p:stCondLst>
                                          <p:endCondLst>
                                            <p:cond evt="onStopAudio" delay="0">
                                              <p:tgtEl>
                                                <p:sldTgt/>
                                              </p:tgtEl>
                                            </p:cond>
                                          </p:endCondLst>
                                        </p:cTn>
                                        <p:tgtEl>
                                          <p:sndTgt r:embed="rId1" name="TYPE.WAV"/>
                                        </p:tgtEl>
                                      </p:cMediaNode>
                                    </p:audio>
                                  </p:sub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78918"/>
                                        </p:tgtEl>
                                        <p:attrNameLst>
                                          <p:attrName>style.visibility</p:attrName>
                                        </p:attrNameLst>
                                      </p:cBhvr>
                                      <p:to>
                                        <p:strVal val="visible"/>
                                      </p:to>
                                    </p:set>
                                    <p:animEffect transition="in" filter="wipe(left)">
                                      <p:cBhvr>
                                        <p:cTn id="96" dur="500"/>
                                        <p:tgtEl>
                                          <p:spTgt spid="78918"/>
                                        </p:tgtEl>
                                      </p:cBhvr>
                                    </p:animEffect>
                                  </p:childTnLst>
                                  <p:subTnLst>
                                    <p:audio>
                                      <p:cMediaNode>
                                        <p:cTn display="0" masterRel="sameClick">
                                          <p:stCondLst>
                                            <p:cond evt="begin" delay="0">
                                              <p:tn val="94"/>
                                            </p:cond>
                                          </p:stCondLst>
                                          <p:endCondLst>
                                            <p:cond evt="onStopAudio" delay="0">
                                              <p:tgtEl>
                                                <p:sldTgt/>
                                              </p:tgtEl>
                                            </p:cond>
                                          </p:endCondLst>
                                        </p:cTn>
                                        <p:tgtEl>
                                          <p:sndTgt r:embed="rId1" name="TYPE.WAV"/>
                                        </p:tgtEl>
                                      </p:cMediaNode>
                                    </p:audio>
                                  </p:sub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78919"/>
                                        </p:tgtEl>
                                        <p:attrNameLst>
                                          <p:attrName>style.visibility</p:attrName>
                                        </p:attrNameLst>
                                      </p:cBhvr>
                                      <p:to>
                                        <p:strVal val="visible"/>
                                      </p:to>
                                    </p:set>
                                    <p:animEffect transition="in" filter="wipe(up)">
                                      <p:cBhvr>
                                        <p:cTn id="101" dur="500"/>
                                        <p:tgtEl>
                                          <p:spTgt spid="78919"/>
                                        </p:tgtEl>
                                      </p:cBhvr>
                                    </p:animEffect>
                                  </p:childTnLst>
                                  <p:subTnLst>
                                    <p:audio>
                                      <p:cMediaNode>
                                        <p:cTn display="0" masterRel="sameClick">
                                          <p:stCondLst>
                                            <p:cond evt="begin" delay="0">
                                              <p:tn val="99"/>
                                            </p:cond>
                                          </p:stCondLst>
                                          <p:endCondLst>
                                            <p:cond evt="onStopAudio" delay="0">
                                              <p:tgtEl>
                                                <p:sldTgt/>
                                              </p:tgtEl>
                                            </p:cond>
                                          </p:endCondLst>
                                        </p:cTn>
                                        <p:tgtEl>
                                          <p:sndTgt r:embed="rId3" name="DING.WAV"/>
                                        </p:tgtEl>
                                      </p:cMediaNode>
                                    </p:audio>
                                  </p:sub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78920"/>
                                        </p:tgtEl>
                                        <p:attrNameLst>
                                          <p:attrName>style.visibility</p:attrName>
                                        </p:attrNameLst>
                                      </p:cBhvr>
                                      <p:to>
                                        <p:strVal val="visible"/>
                                      </p:to>
                                    </p:set>
                                    <p:animEffect transition="in" filter="wipe(up)">
                                      <p:cBhvr>
                                        <p:cTn id="106" dur="500"/>
                                        <p:tgtEl>
                                          <p:spTgt spid="78920"/>
                                        </p:tgtEl>
                                      </p:cBhvr>
                                    </p:animEffect>
                                  </p:childTnLst>
                                  <p:subTnLst>
                                    <p:audio>
                                      <p:cMediaNode>
                                        <p:cTn display="0" masterRel="sameClick">
                                          <p:stCondLst>
                                            <p:cond evt="begin" delay="0">
                                              <p:tn val="104"/>
                                            </p:cond>
                                          </p:stCondLst>
                                          <p:endCondLst>
                                            <p:cond evt="onStopAudio" delay="0">
                                              <p:tgtEl>
                                                <p:sldTgt/>
                                              </p:tgtEl>
                                            </p:cond>
                                          </p:endCondLst>
                                        </p:cTn>
                                        <p:tgtEl>
                                          <p:sndTgt r:embed="rId3" name="DING.WAV"/>
                                        </p:tgtEl>
                                      </p:cMediaNode>
                                    </p:audio>
                                  </p:sub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78921"/>
                                        </p:tgtEl>
                                        <p:attrNameLst>
                                          <p:attrName>style.visibility</p:attrName>
                                        </p:attrNameLst>
                                      </p:cBhvr>
                                      <p:to>
                                        <p:strVal val="visible"/>
                                      </p:to>
                                    </p:set>
                                    <p:animEffect transition="in" filter="wipe(up)">
                                      <p:cBhvr>
                                        <p:cTn id="111" dur="500"/>
                                        <p:tgtEl>
                                          <p:spTgt spid="78921"/>
                                        </p:tgtEl>
                                      </p:cBhvr>
                                    </p:animEffect>
                                  </p:childTnLst>
                                  <p:subTnLst>
                                    <p:audio>
                                      <p:cMediaNode>
                                        <p:cTn display="0" masterRel="sameClick">
                                          <p:stCondLst>
                                            <p:cond evt="begin" delay="0">
                                              <p:tn val="109"/>
                                            </p:cond>
                                          </p:stCondLst>
                                          <p:endCondLst>
                                            <p:cond evt="onStopAudio" delay="0">
                                              <p:tgtEl>
                                                <p:sldTgt/>
                                              </p:tgtEl>
                                            </p:cond>
                                          </p:endCondLst>
                                        </p:cTn>
                                        <p:tgtEl>
                                          <p:sndTgt r:embed="rId3" name="DING.WAV"/>
                                        </p:tgtEl>
                                      </p:cMediaNode>
                                    </p:audio>
                                  </p:sub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78922"/>
                                        </p:tgtEl>
                                        <p:attrNameLst>
                                          <p:attrName>style.visibility</p:attrName>
                                        </p:attrNameLst>
                                      </p:cBhvr>
                                      <p:to>
                                        <p:strVal val="visible"/>
                                      </p:to>
                                    </p:set>
                                    <p:animEffect transition="in" filter="wipe(up)">
                                      <p:cBhvr>
                                        <p:cTn id="116" dur="500"/>
                                        <p:tgtEl>
                                          <p:spTgt spid="78922"/>
                                        </p:tgtEl>
                                      </p:cBhvr>
                                    </p:animEffect>
                                  </p:childTnLst>
                                  <p:subTnLst>
                                    <p:audio>
                                      <p:cMediaNode>
                                        <p:cTn display="0" masterRel="sameClick">
                                          <p:stCondLst>
                                            <p:cond evt="begin" delay="0">
                                              <p:tn val="114"/>
                                            </p:cond>
                                          </p:stCondLst>
                                          <p:endCondLst>
                                            <p:cond evt="onStopAudio" delay="0">
                                              <p:tgtEl>
                                                <p:sldTgt/>
                                              </p:tgtEl>
                                            </p:cond>
                                          </p:endCondLst>
                                        </p:cTn>
                                        <p:tgtEl>
                                          <p:sndTgt r:embed="rId3" name="DING.WAV"/>
                                        </p:tgtEl>
                                      </p:cMediaNode>
                                    </p:audio>
                                  </p:sub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78923"/>
                                        </p:tgtEl>
                                        <p:attrNameLst>
                                          <p:attrName>style.visibility</p:attrName>
                                        </p:attrNameLst>
                                      </p:cBhvr>
                                      <p:to>
                                        <p:strVal val="visible"/>
                                      </p:to>
                                    </p:set>
                                    <p:animEffect transition="in" filter="wipe(up)">
                                      <p:cBhvr>
                                        <p:cTn id="121" dur="500"/>
                                        <p:tgtEl>
                                          <p:spTgt spid="78923"/>
                                        </p:tgtEl>
                                      </p:cBhvr>
                                    </p:animEffect>
                                  </p:childTnLst>
                                  <p:subTnLst>
                                    <p:audio>
                                      <p:cMediaNode>
                                        <p:cTn display="0" masterRel="sameClick">
                                          <p:stCondLst>
                                            <p:cond evt="begin" delay="0">
                                              <p:tn val="119"/>
                                            </p:cond>
                                          </p:stCondLst>
                                          <p:endCondLst>
                                            <p:cond evt="onStopAudio" delay="0">
                                              <p:tgtEl>
                                                <p:sldTgt/>
                                              </p:tgtEl>
                                            </p:cond>
                                          </p:endCondLst>
                                        </p:cTn>
                                        <p:tgtEl>
                                          <p:sndTgt r:embed="rId3" name="DING.WAV"/>
                                        </p:tgtEl>
                                      </p:cMediaNode>
                                    </p:audio>
                                  </p:sub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78924"/>
                                        </p:tgtEl>
                                        <p:attrNameLst>
                                          <p:attrName>style.visibility</p:attrName>
                                        </p:attrNameLst>
                                      </p:cBhvr>
                                      <p:to>
                                        <p:strVal val="visible"/>
                                      </p:to>
                                    </p:set>
                                    <p:animEffect transition="in" filter="wipe(up)">
                                      <p:cBhvr>
                                        <p:cTn id="126" dur="500"/>
                                        <p:tgtEl>
                                          <p:spTgt spid="78924"/>
                                        </p:tgtEl>
                                      </p:cBhvr>
                                    </p:animEffect>
                                  </p:childTnLst>
                                  <p:subTnLst>
                                    <p:audio>
                                      <p:cMediaNode>
                                        <p:cTn display="0" masterRel="sameClick">
                                          <p:stCondLst>
                                            <p:cond evt="begin" delay="0">
                                              <p:tn val="124"/>
                                            </p:cond>
                                          </p:stCondLst>
                                          <p:endCondLst>
                                            <p:cond evt="onStopAudio" delay="0">
                                              <p:tgtEl>
                                                <p:sldTgt/>
                                              </p:tgtEl>
                                            </p:cond>
                                          </p:endCondLst>
                                        </p:cTn>
                                        <p:tgtEl>
                                          <p:sndTgt r:embed="rId3" name="DING.WAV"/>
                                        </p:tgtEl>
                                      </p:cMediaNode>
                                    </p:audio>
                                  </p:sub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78925"/>
                                        </p:tgtEl>
                                        <p:attrNameLst>
                                          <p:attrName>style.visibility</p:attrName>
                                        </p:attrNameLst>
                                      </p:cBhvr>
                                      <p:to>
                                        <p:strVal val="visible"/>
                                      </p:to>
                                    </p:set>
                                    <p:animEffect transition="in" filter="wipe(up)">
                                      <p:cBhvr>
                                        <p:cTn id="131" dur="500"/>
                                        <p:tgtEl>
                                          <p:spTgt spid="78925"/>
                                        </p:tgtEl>
                                      </p:cBhvr>
                                    </p:animEffect>
                                  </p:childTnLst>
                                  <p:subTnLst>
                                    <p:audio>
                                      <p:cMediaNode>
                                        <p:cTn display="0" masterRel="sameClick">
                                          <p:stCondLst>
                                            <p:cond evt="begin" delay="0">
                                              <p:tn val="129"/>
                                            </p:cond>
                                          </p:stCondLst>
                                          <p:endCondLst>
                                            <p:cond evt="onStopAudio" delay="0">
                                              <p:tgtEl>
                                                <p:sldTgt/>
                                              </p:tgtEl>
                                            </p:cond>
                                          </p:endCondLst>
                                        </p:cTn>
                                        <p:tgtEl>
                                          <p:sndTgt r:embed="rId3" name="DING.WAV"/>
                                        </p:tgtEl>
                                      </p:cMediaNode>
                                    </p:audio>
                                  </p:sub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78926"/>
                                        </p:tgtEl>
                                        <p:attrNameLst>
                                          <p:attrName>style.visibility</p:attrName>
                                        </p:attrNameLst>
                                      </p:cBhvr>
                                      <p:to>
                                        <p:strVal val="visible"/>
                                      </p:to>
                                    </p:set>
                                    <p:animEffect transition="in" filter="wipe(up)">
                                      <p:cBhvr>
                                        <p:cTn id="136" dur="500"/>
                                        <p:tgtEl>
                                          <p:spTgt spid="78926"/>
                                        </p:tgtEl>
                                      </p:cBhvr>
                                    </p:animEffect>
                                  </p:childTnLst>
                                  <p:subTnLst>
                                    <p:audio>
                                      <p:cMediaNode>
                                        <p:cTn display="0" masterRel="sameClick">
                                          <p:stCondLst>
                                            <p:cond evt="begin" delay="0">
                                              <p:tn val="134"/>
                                            </p:cond>
                                          </p:stCondLst>
                                          <p:endCondLst>
                                            <p:cond evt="onStopAudio" delay="0">
                                              <p:tgtEl>
                                                <p:sldTgt/>
                                              </p:tgtEl>
                                            </p:cond>
                                          </p:endCondLst>
                                        </p:cTn>
                                        <p:tgtEl>
                                          <p:sndTgt r:embed="rId3" name="DING.WAV"/>
                                        </p:tgtEl>
                                      </p:cMediaNode>
                                    </p:audio>
                                  </p:sub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78927"/>
                                        </p:tgtEl>
                                        <p:attrNameLst>
                                          <p:attrName>style.visibility</p:attrName>
                                        </p:attrNameLst>
                                      </p:cBhvr>
                                      <p:to>
                                        <p:strVal val="visible"/>
                                      </p:to>
                                    </p:set>
                                    <p:animEffect transition="in" filter="wipe(up)">
                                      <p:cBhvr>
                                        <p:cTn id="141" dur="500"/>
                                        <p:tgtEl>
                                          <p:spTgt spid="78927"/>
                                        </p:tgtEl>
                                      </p:cBhvr>
                                    </p:animEffect>
                                  </p:childTnLst>
                                  <p:subTnLst>
                                    <p:audio>
                                      <p:cMediaNode>
                                        <p:cTn display="0" masterRel="sameClick">
                                          <p:stCondLst>
                                            <p:cond evt="begin" delay="0">
                                              <p:tn val="139"/>
                                            </p:cond>
                                          </p:stCondLst>
                                          <p:endCondLst>
                                            <p:cond evt="onStopAudio" delay="0">
                                              <p:tgtEl>
                                                <p:sldTgt/>
                                              </p:tgtEl>
                                            </p:cond>
                                          </p:endCondLst>
                                        </p:cTn>
                                        <p:tgtEl>
                                          <p:sndTgt r:embed="rId3" name="DING.WAV"/>
                                        </p:tgtEl>
                                      </p:cMediaNode>
                                    </p:audio>
                                  </p:subTnLst>
                                </p:cTn>
                              </p:par>
                            </p:childTnLst>
                          </p:cTn>
                        </p:par>
                      </p:childTnLst>
                    </p:cTn>
                  </p:par>
                  <p:par>
                    <p:cTn id="142" fill="hold">
                      <p:stCondLst>
                        <p:cond delay="indefinite"/>
                      </p:stCondLst>
                      <p:childTnLst>
                        <p:par>
                          <p:cTn id="143" fill="hold">
                            <p:stCondLst>
                              <p:cond delay="0"/>
                            </p:stCondLst>
                            <p:childTnLst>
                              <p:par>
                                <p:cTn id="144" presetID="22" presetClass="entr" presetSubtype="1" fill="hold" grpId="0" nodeType="clickEffect">
                                  <p:stCondLst>
                                    <p:cond delay="0"/>
                                  </p:stCondLst>
                                  <p:childTnLst>
                                    <p:set>
                                      <p:cBhvr>
                                        <p:cTn id="145" dur="1" fill="hold">
                                          <p:stCondLst>
                                            <p:cond delay="0"/>
                                          </p:stCondLst>
                                        </p:cTn>
                                        <p:tgtEl>
                                          <p:spTgt spid="78928"/>
                                        </p:tgtEl>
                                        <p:attrNameLst>
                                          <p:attrName>style.visibility</p:attrName>
                                        </p:attrNameLst>
                                      </p:cBhvr>
                                      <p:to>
                                        <p:strVal val="visible"/>
                                      </p:to>
                                    </p:set>
                                    <p:animEffect transition="in" filter="wipe(up)">
                                      <p:cBhvr>
                                        <p:cTn id="146" dur="500"/>
                                        <p:tgtEl>
                                          <p:spTgt spid="78928"/>
                                        </p:tgtEl>
                                      </p:cBhvr>
                                    </p:animEffect>
                                  </p:childTnLst>
                                  <p:subTnLst>
                                    <p:audio>
                                      <p:cMediaNode>
                                        <p:cTn display="0" masterRel="sameClick">
                                          <p:stCondLst>
                                            <p:cond evt="begin" delay="0">
                                              <p:tn val="144"/>
                                            </p:cond>
                                          </p:stCondLst>
                                          <p:endCondLst>
                                            <p:cond evt="onStopAudio" delay="0">
                                              <p:tgtEl>
                                                <p:sldTgt/>
                                              </p:tgtEl>
                                            </p:cond>
                                          </p:endCondLst>
                                        </p:cTn>
                                        <p:tgtEl>
                                          <p:sndTgt r:embed="rId3" name="DING.WAV"/>
                                        </p:tgtEl>
                                      </p:cMediaNode>
                                    </p:audio>
                                  </p:subTnLst>
                                </p:cTn>
                              </p:par>
                            </p:childTnLst>
                          </p:cTn>
                        </p:par>
                      </p:childTnLst>
                    </p:cTn>
                  </p:par>
                  <p:par>
                    <p:cTn id="147" fill="hold">
                      <p:stCondLst>
                        <p:cond delay="indefinite"/>
                      </p:stCondLst>
                      <p:childTnLst>
                        <p:par>
                          <p:cTn id="148" fill="hold">
                            <p:stCondLst>
                              <p:cond delay="0"/>
                            </p:stCondLst>
                            <p:childTnLst>
                              <p:par>
                                <p:cTn id="149" presetID="22" presetClass="entr" presetSubtype="1" fill="hold" grpId="0" nodeType="clickEffect">
                                  <p:stCondLst>
                                    <p:cond delay="0"/>
                                  </p:stCondLst>
                                  <p:childTnLst>
                                    <p:set>
                                      <p:cBhvr>
                                        <p:cTn id="150" dur="1" fill="hold">
                                          <p:stCondLst>
                                            <p:cond delay="0"/>
                                          </p:stCondLst>
                                        </p:cTn>
                                        <p:tgtEl>
                                          <p:spTgt spid="78929"/>
                                        </p:tgtEl>
                                        <p:attrNameLst>
                                          <p:attrName>style.visibility</p:attrName>
                                        </p:attrNameLst>
                                      </p:cBhvr>
                                      <p:to>
                                        <p:strVal val="visible"/>
                                      </p:to>
                                    </p:set>
                                    <p:animEffect transition="in" filter="wipe(up)">
                                      <p:cBhvr>
                                        <p:cTn id="151" dur="500"/>
                                        <p:tgtEl>
                                          <p:spTgt spid="78929"/>
                                        </p:tgtEl>
                                      </p:cBhvr>
                                    </p:animEffect>
                                  </p:childTnLst>
                                  <p:subTnLst>
                                    <p:audio>
                                      <p:cMediaNode>
                                        <p:cTn display="0" masterRel="sameClick">
                                          <p:stCondLst>
                                            <p:cond evt="begin" delay="0">
                                              <p:tn val="149"/>
                                            </p:cond>
                                          </p:stCondLst>
                                          <p:endCondLst>
                                            <p:cond evt="onStopAudio" delay="0">
                                              <p:tgtEl>
                                                <p:sldTgt/>
                                              </p:tgtEl>
                                            </p:cond>
                                          </p:endCondLst>
                                        </p:cTn>
                                        <p:tgtEl>
                                          <p:sndTgt r:embed="rId3" name="DING.WAV"/>
                                        </p:tgtEl>
                                      </p:cMediaNode>
                                    </p:audio>
                                  </p:sub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grpId="0" nodeType="clickEffect">
                                  <p:stCondLst>
                                    <p:cond delay="0"/>
                                  </p:stCondLst>
                                  <p:childTnLst>
                                    <p:set>
                                      <p:cBhvr>
                                        <p:cTn id="155" dur="1" fill="hold">
                                          <p:stCondLst>
                                            <p:cond delay="0"/>
                                          </p:stCondLst>
                                        </p:cTn>
                                        <p:tgtEl>
                                          <p:spTgt spid="78930"/>
                                        </p:tgtEl>
                                        <p:attrNameLst>
                                          <p:attrName>style.visibility</p:attrName>
                                        </p:attrNameLst>
                                      </p:cBhvr>
                                      <p:to>
                                        <p:strVal val="visible"/>
                                      </p:to>
                                    </p:set>
                                    <p:animEffect transition="in" filter="wipe(up)">
                                      <p:cBhvr>
                                        <p:cTn id="156" dur="500"/>
                                        <p:tgtEl>
                                          <p:spTgt spid="78930"/>
                                        </p:tgtEl>
                                      </p:cBhvr>
                                    </p:animEffect>
                                  </p:childTnLst>
                                  <p:subTnLst>
                                    <p:audio>
                                      <p:cMediaNode>
                                        <p:cTn display="0" masterRel="sameClick">
                                          <p:stCondLst>
                                            <p:cond evt="begin" delay="0">
                                              <p:tn val="154"/>
                                            </p:cond>
                                          </p:stCondLst>
                                          <p:endCondLst>
                                            <p:cond evt="onStopAudio" delay="0">
                                              <p:tgtEl>
                                                <p:sldTgt/>
                                              </p:tgtEl>
                                            </p:cond>
                                          </p:endCondLst>
                                        </p:cTn>
                                        <p:tgtEl>
                                          <p:sndTgt r:embed="rId3" name="DING.WAV"/>
                                        </p:tgtEl>
                                      </p:cMediaNode>
                                    </p:audio>
                                  </p:subTnLst>
                                </p:cTn>
                              </p:par>
                            </p:childTnLst>
                          </p:cTn>
                        </p:par>
                      </p:childTnLst>
                    </p:cTn>
                  </p:par>
                  <p:par>
                    <p:cTn id="157" fill="hold">
                      <p:stCondLst>
                        <p:cond delay="indefinite"/>
                      </p:stCondLst>
                      <p:childTnLst>
                        <p:par>
                          <p:cTn id="158" fill="hold">
                            <p:stCondLst>
                              <p:cond delay="0"/>
                            </p:stCondLst>
                            <p:childTnLst>
                              <p:par>
                                <p:cTn id="159" presetID="22" presetClass="entr" presetSubtype="1" fill="hold" grpId="0" nodeType="clickEffect">
                                  <p:stCondLst>
                                    <p:cond delay="0"/>
                                  </p:stCondLst>
                                  <p:childTnLst>
                                    <p:set>
                                      <p:cBhvr>
                                        <p:cTn id="160" dur="1" fill="hold">
                                          <p:stCondLst>
                                            <p:cond delay="0"/>
                                          </p:stCondLst>
                                        </p:cTn>
                                        <p:tgtEl>
                                          <p:spTgt spid="78931"/>
                                        </p:tgtEl>
                                        <p:attrNameLst>
                                          <p:attrName>style.visibility</p:attrName>
                                        </p:attrNameLst>
                                      </p:cBhvr>
                                      <p:to>
                                        <p:strVal val="visible"/>
                                      </p:to>
                                    </p:set>
                                    <p:animEffect transition="in" filter="wipe(up)">
                                      <p:cBhvr>
                                        <p:cTn id="161" dur="500"/>
                                        <p:tgtEl>
                                          <p:spTgt spid="78931"/>
                                        </p:tgtEl>
                                      </p:cBhvr>
                                    </p:animEffect>
                                  </p:childTnLst>
                                  <p:subTnLst>
                                    <p:audio>
                                      <p:cMediaNode>
                                        <p:cTn display="0" masterRel="sameClick">
                                          <p:stCondLst>
                                            <p:cond evt="begin" delay="0">
                                              <p:tn val="159"/>
                                            </p:cond>
                                          </p:stCondLst>
                                          <p:endCondLst>
                                            <p:cond evt="onStopAudio" delay="0">
                                              <p:tgtEl>
                                                <p:sldTgt/>
                                              </p:tgtEl>
                                            </p:cond>
                                          </p:endCondLst>
                                        </p:cTn>
                                        <p:tgtEl>
                                          <p:sndTgt r:embed="rId3" name="DING.WAV"/>
                                        </p:tgtEl>
                                      </p:cMediaNode>
                                    </p:audio>
                                  </p:subTnLst>
                                </p:cTn>
                              </p:par>
                            </p:childTnLst>
                          </p:cTn>
                        </p:par>
                      </p:childTnLst>
                    </p:cTn>
                  </p:par>
                  <p:par>
                    <p:cTn id="162" fill="hold">
                      <p:stCondLst>
                        <p:cond delay="indefinite"/>
                      </p:stCondLst>
                      <p:childTnLst>
                        <p:par>
                          <p:cTn id="163" fill="hold">
                            <p:stCondLst>
                              <p:cond delay="0"/>
                            </p:stCondLst>
                            <p:childTnLst>
                              <p:par>
                                <p:cTn id="164" presetID="22" presetClass="entr" presetSubtype="1" fill="hold" grpId="0" nodeType="clickEffect">
                                  <p:stCondLst>
                                    <p:cond delay="0"/>
                                  </p:stCondLst>
                                  <p:childTnLst>
                                    <p:set>
                                      <p:cBhvr>
                                        <p:cTn id="165" dur="1" fill="hold">
                                          <p:stCondLst>
                                            <p:cond delay="0"/>
                                          </p:stCondLst>
                                        </p:cTn>
                                        <p:tgtEl>
                                          <p:spTgt spid="78932"/>
                                        </p:tgtEl>
                                        <p:attrNameLst>
                                          <p:attrName>style.visibility</p:attrName>
                                        </p:attrNameLst>
                                      </p:cBhvr>
                                      <p:to>
                                        <p:strVal val="visible"/>
                                      </p:to>
                                    </p:set>
                                    <p:animEffect transition="in" filter="wipe(up)">
                                      <p:cBhvr>
                                        <p:cTn id="166" dur="500"/>
                                        <p:tgtEl>
                                          <p:spTgt spid="78932"/>
                                        </p:tgtEl>
                                      </p:cBhvr>
                                    </p:animEffect>
                                  </p:childTnLst>
                                  <p:subTnLst>
                                    <p:audio>
                                      <p:cMediaNode>
                                        <p:cTn display="0" masterRel="sameClick">
                                          <p:stCondLst>
                                            <p:cond evt="begin" delay="0">
                                              <p:tn val="164"/>
                                            </p:cond>
                                          </p:stCondLst>
                                          <p:endCondLst>
                                            <p:cond evt="onStopAudio" delay="0">
                                              <p:tgtEl>
                                                <p:sldTgt/>
                                              </p:tgtEl>
                                            </p:cond>
                                          </p:endCondLst>
                                        </p:cTn>
                                        <p:tgtEl>
                                          <p:sndTgt r:embed="rId3" name="DING.WAV"/>
                                        </p:tgtEl>
                                      </p:cMediaNode>
                                    </p:audio>
                                  </p:subTnLst>
                                </p:cTn>
                              </p:par>
                            </p:childTnLst>
                          </p:cTn>
                        </p:par>
                      </p:childTnLst>
                    </p:cTn>
                  </p:par>
                  <p:par>
                    <p:cTn id="167" fill="hold">
                      <p:stCondLst>
                        <p:cond delay="indefinite"/>
                      </p:stCondLst>
                      <p:childTnLst>
                        <p:par>
                          <p:cTn id="168" fill="hold">
                            <p:stCondLst>
                              <p:cond delay="0"/>
                            </p:stCondLst>
                            <p:childTnLst>
                              <p:par>
                                <p:cTn id="169" presetID="22" presetClass="entr" presetSubtype="1" fill="hold" grpId="0" nodeType="clickEffect">
                                  <p:stCondLst>
                                    <p:cond delay="0"/>
                                  </p:stCondLst>
                                  <p:childTnLst>
                                    <p:set>
                                      <p:cBhvr>
                                        <p:cTn id="170" dur="1" fill="hold">
                                          <p:stCondLst>
                                            <p:cond delay="0"/>
                                          </p:stCondLst>
                                        </p:cTn>
                                        <p:tgtEl>
                                          <p:spTgt spid="78933"/>
                                        </p:tgtEl>
                                        <p:attrNameLst>
                                          <p:attrName>style.visibility</p:attrName>
                                        </p:attrNameLst>
                                      </p:cBhvr>
                                      <p:to>
                                        <p:strVal val="visible"/>
                                      </p:to>
                                    </p:set>
                                    <p:animEffect transition="in" filter="wipe(up)">
                                      <p:cBhvr>
                                        <p:cTn id="171" dur="500"/>
                                        <p:tgtEl>
                                          <p:spTgt spid="78933"/>
                                        </p:tgtEl>
                                      </p:cBhvr>
                                    </p:animEffect>
                                  </p:childTnLst>
                                  <p:subTnLst>
                                    <p:audio>
                                      <p:cMediaNode>
                                        <p:cTn display="0" masterRel="sameClick">
                                          <p:stCondLst>
                                            <p:cond evt="begin" delay="0">
                                              <p:tn val="169"/>
                                            </p:cond>
                                          </p:stCondLst>
                                          <p:endCondLst>
                                            <p:cond evt="onStopAudio" delay="0">
                                              <p:tgtEl>
                                                <p:sldTgt/>
                                              </p:tgtEl>
                                            </p:cond>
                                          </p:endCondLst>
                                        </p:cTn>
                                        <p:tgtEl>
                                          <p:sndTgt r:embed="rId3" name="DING.WAV"/>
                                        </p:tgtEl>
                                      </p:cMediaNode>
                                    </p:audio>
                                  </p:subTnLst>
                                </p:cTn>
                              </p:par>
                            </p:childTnLst>
                          </p:cTn>
                        </p:par>
                      </p:childTnLst>
                    </p:cTn>
                  </p:par>
                  <p:par>
                    <p:cTn id="172" fill="hold">
                      <p:stCondLst>
                        <p:cond delay="indefinite"/>
                      </p:stCondLst>
                      <p:childTnLst>
                        <p:par>
                          <p:cTn id="173" fill="hold">
                            <p:stCondLst>
                              <p:cond delay="0"/>
                            </p:stCondLst>
                            <p:childTnLst>
                              <p:par>
                                <p:cTn id="174" presetID="4" presetClass="entr" presetSubtype="32" fill="hold" grpId="0" nodeType="clickEffect">
                                  <p:stCondLst>
                                    <p:cond delay="0"/>
                                  </p:stCondLst>
                                  <p:childTnLst>
                                    <p:set>
                                      <p:cBhvr>
                                        <p:cTn id="175" dur="1" fill="hold">
                                          <p:stCondLst>
                                            <p:cond delay="0"/>
                                          </p:stCondLst>
                                        </p:cTn>
                                        <p:tgtEl>
                                          <p:spTgt spid="78934"/>
                                        </p:tgtEl>
                                        <p:attrNameLst>
                                          <p:attrName>style.visibility</p:attrName>
                                        </p:attrNameLst>
                                      </p:cBhvr>
                                      <p:to>
                                        <p:strVal val="visible"/>
                                      </p:to>
                                    </p:set>
                                    <p:animEffect transition="in" filter="box(out)">
                                      <p:cBhvr>
                                        <p:cTn id="176" dur="500"/>
                                        <p:tgtEl>
                                          <p:spTgt spid="78934"/>
                                        </p:tgtEl>
                                      </p:cBhvr>
                                    </p:animEffect>
                                  </p:childTnLst>
                                  <p:subTnLst>
                                    <p:set>
                                      <p:cBhvr override="childStyle">
                                        <p:cTn dur="1" fill="hold" display="0" masterRel="nextClick" afterEffect="1"/>
                                        <p:tgtEl>
                                          <p:spTgt spid="78934"/>
                                        </p:tgtEl>
                                        <p:attrNameLst>
                                          <p:attrName>style.visibility</p:attrName>
                                        </p:attrNameLst>
                                      </p:cBhvr>
                                      <p:to>
                                        <p:strVal val="hidden"/>
                                      </p:to>
                                    </p:set>
                                    <p:audio>
                                      <p:cMediaNode>
                                        <p:cTn display="0" masterRel="sameClick">
                                          <p:stCondLst>
                                            <p:cond evt="begin" delay="0">
                                              <p:tn val="174"/>
                                            </p:cond>
                                          </p:stCondLst>
                                          <p:endCondLst>
                                            <p:cond evt="onStopAudio" delay="0">
                                              <p:tgtEl>
                                                <p:sldTgt/>
                                              </p:tgtEl>
                                            </p:cond>
                                          </p:endCondLst>
                                        </p:cTn>
                                        <p:tgtEl>
                                          <p:sndTgt r:embed="rId4" name="TADA.WAV"/>
                                        </p:tgtEl>
                                      </p:cMediaNode>
                                    </p:audio>
                                  </p:subTnLst>
                                </p:cTn>
                              </p:par>
                            </p:childTnLst>
                          </p:cTn>
                        </p:par>
                      </p:childTnLst>
                    </p:cTn>
                  </p:par>
                  <p:par>
                    <p:cTn id="177" fill="hold">
                      <p:stCondLst>
                        <p:cond delay="indefinite"/>
                      </p:stCondLst>
                      <p:childTnLst>
                        <p:par>
                          <p:cTn id="178" fill="hold">
                            <p:stCondLst>
                              <p:cond delay="0"/>
                            </p:stCondLst>
                            <p:childTnLst>
                              <p:par>
                                <p:cTn id="179" presetID="22" presetClass="entr" presetSubtype="1" fill="hold" grpId="0" nodeType="clickEffect">
                                  <p:stCondLst>
                                    <p:cond delay="0"/>
                                  </p:stCondLst>
                                  <p:childTnLst>
                                    <p:set>
                                      <p:cBhvr>
                                        <p:cTn id="180" dur="1" fill="hold">
                                          <p:stCondLst>
                                            <p:cond delay="0"/>
                                          </p:stCondLst>
                                        </p:cTn>
                                        <p:tgtEl>
                                          <p:spTgt spid="78935"/>
                                        </p:tgtEl>
                                        <p:attrNameLst>
                                          <p:attrName>style.visibility</p:attrName>
                                        </p:attrNameLst>
                                      </p:cBhvr>
                                      <p:to>
                                        <p:strVal val="visible"/>
                                      </p:to>
                                    </p:set>
                                    <p:animEffect transition="in" filter="wipe(up)">
                                      <p:cBhvr>
                                        <p:cTn id="181" dur="500"/>
                                        <p:tgtEl>
                                          <p:spTgt spid="78935"/>
                                        </p:tgtEl>
                                      </p:cBhvr>
                                    </p:animEffect>
                                  </p:childTnLst>
                                  <p:subTnLst>
                                    <p:audio>
                                      <p:cMediaNode>
                                        <p:cTn display="0" masterRel="sameClick">
                                          <p:stCondLst>
                                            <p:cond evt="begin" delay="0">
                                              <p:tn val="179"/>
                                            </p:cond>
                                          </p:stCondLst>
                                          <p:endCondLst>
                                            <p:cond evt="onStopAudio" delay="0">
                                              <p:tgtEl>
                                                <p:sldTgt/>
                                              </p:tgtEl>
                                            </p:cond>
                                          </p:endCondLst>
                                        </p:cTn>
                                        <p:tgtEl>
                                          <p:sndTgt r:embed="rId3" name="DING.WAV"/>
                                        </p:tgtEl>
                                      </p:cMediaNode>
                                    </p:audio>
                                  </p:subTnLst>
                                </p:cTn>
                              </p:par>
                            </p:childTnLst>
                          </p:cTn>
                        </p:par>
                      </p:childTnLst>
                    </p:cTn>
                  </p:par>
                  <p:par>
                    <p:cTn id="182" fill="hold">
                      <p:stCondLst>
                        <p:cond delay="indefinite"/>
                      </p:stCondLst>
                      <p:childTnLst>
                        <p:par>
                          <p:cTn id="183" fill="hold">
                            <p:stCondLst>
                              <p:cond delay="0"/>
                            </p:stCondLst>
                            <p:childTnLst>
                              <p:par>
                                <p:cTn id="184" presetID="22" presetClass="entr" presetSubtype="1" fill="hold" grpId="0" nodeType="clickEffect">
                                  <p:stCondLst>
                                    <p:cond delay="0"/>
                                  </p:stCondLst>
                                  <p:childTnLst>
                                    <p:set>
                                      <p:cBhvr>
                                        <p:cTn id="185" dur="1" fill="hold">
                                          <p:stCondLst>
                                            <p:cond delay="0"/>
                                          </p:stCondLst>
                                        </p:cTn>
                                        <p:tgtEl>
                                          <p:spTgt spid="78936"/>
                                        </p:tgtEl>
                                        <p:attrNameLst>
                                          <p:attrName>style.visibility</p:attrName>
                                        </p:attrNameLst>
                                      </p:cBhvr>
                                      <p:to>
                                        <p:strVal val="visible"/>
                                      </p:to>
                                    </p:set>
                                    <p:animEffect transition="in" filter="wipe(up)">
                                      <p:cBhvr>
                                        <p:cTn id="186" dur="500"/>
                                        <p:tgtEl>
                                          <p:spTgt spid="78936"/>
                                        </p:tgtEl>
                                      </p:cBhvr>
                                    </p:animEffect>
                                  </p:childTnLst>
                                  <p:subTnLst>
                                    <p:audio>
                                      <p:cMediaNode>
                                        <p:cTn display="0" masterRel="sameClick">
                                          <p:stCondLst>
                                            <p:cond evt="begin" delay="0">
                                              <p:tn val="184"/>
                                            </p:cond>
                                          </p:stCondLst>
                                          <p:endCondLst>
                                            <p:cond evt="onStopAudio" delay="0">
                                              <p:tgtEl>
                                                <p:sldTgt/>
                                              </p:tgtEl>
                                            </p:cond>
                                          </p:endCondLst>
                                        </p:cTn>
                                        <p:tgtEl>
                                          <p:sndTgt r:embed="rId3" name="DING.WAV"/>
                                        </p:tgtEl>
                                      </p:cMediaNode>
                                    </p:audio>
                                  </p:subTnLst>
                                </p:cTn>
                              </p:par>
                            </p:childTnLst>
                          </p:cTn>
                        </p:par>
                      </p:childTnLst>
                    </p:cTn>
                  </p:par>
                  <p:par>
                    <p:cTn id="187" fill="hold">
                      <p:stCondLst>
                        <p:cond delay="indefinite"/>
                      </p:stCondLst>
                      <p:childTnLst>
                        <p:par>
                          <p:cTn id="188" fill="hold">
                            <p:stCondLst>
                              <p:cond delay="0"/>
                            </p:stCondLst>
                            <p:childTnLst>
                              <p:par>
                                <p:cTn id="189" presetID="22" presetClass="entr" presetSubtype="1" fill="hold" grpId="0" nodeType="clickEffect">
                                  <p:stCondLst>
                                    <p:cond delay="0"/>
                                  </p:stCondLst>
                                  <p:childTnLst>
                                    <p:set>
                                      <p:cBhvr>
                                        <p:cTn id="190" dur="1" fill="hold">
                                          <p:stCondLst>
                                            <p:cond delay="0"/>
                                          </p:stCondLst>
                                        </p:cTn>
                                        <p:tgtEl>
                                          <p:spTgt spid="78937"/>
                                        </p:tgtEl>
                                        <p:attrNameLst>
                                          <p:attrName>style.visibility</p:attrName>
                                        </p:attrNameLst>
                                      </p:cBhvr>
                                      <p:to>
                                        <p:strVal val="visible"/>
                                      </p:to>
                                    </p:set>
                                    <p:animEffect transition="in" filter="wipe(up)">
                                      <p:cBhvr>
                                        <p:cTn id="191" dur="500"/>
                                        <p:tgtEl>
                                          <p:spTgt spid="78937"/>
                                        </p:tgtEl>
                                      </p:cBhvr>
                                    </p:animEffect>
                                  </p:childTnLst>
                                  <p:subTnLst>
                                    <p:audio>
                                      <p:cMediaNode>
                                        <p:cTn display="0" masterRel="sameClick">
                                          <p:stCondLst>
                                            <p:cond evt="begin" delay="0">
                                              <p:tn val="189"/>
                                            </p:cond>
                                          </p:stCondLst>
                                          <p:endCondLst>
                                            <p:cond evt="onStopAudio" delay="0">
                                              <p:tgtEl>
                                                <p:sldTgt/>
                                              </p:tgtEl>
                                            </p:cond>
                                          </p:endCondLst>
                                        </p:cTn>
                                        <p:tgtEl>
                                          <p:sndTgt r:embed="rId1" name="TYPE.WAV"/>
                                        </p:tgtEl>
                                      </p:cMediaNode>
                                    </p:audio>
                                  </p:sub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78938"/>
                                        </p:tgtEl>
                                        <p:attrNameLst>
                                          <p:attrName>style.visibility</p:attrName>
                                        </p:attrNameLst>
                                      </p:cBhvr>
                                      <p:to>
                                        <p:strVal val="visible"/>
                                      </p:to>
                                    </p:set>
                                    <p:animEffect transition="in" filter="wipe(left)">
                                      <p:cBhvr>
                                        <p:cTn id="196" dur="500"/>
                                        <p:tgtEl>
                                          <p:spTgt spid="78938"/>
                                        </p:tgtEl>
                                      </p:cBhvr>
                                    </p:animEffect>
                                  </p:childTnLst>
                                  <p:subTnLst>
                                    <p:audio>
                                      <p:cMediaNode>
                                        <p:cTn display="0" masterRel="sameClick">
                                          <p:stCondLst>
                                            <p:cond evt="begin" delay="0">
                                              <p:tn val="194"/>
                                            </p:cond>
                                          </p:stCondLst>
                                          <p:endCondLst>
                                            <p:cond evt="onStopAudio" delay="0">
                                              <p:tgtEl>
                                                <p:sldTgt/>
                                              </p:tgtEl>
                                            </p:cond>
                                          </p:endCondLst>
                                        </p:cTn>
                                        <p:tgtEl>
                                          <p:sndTgt r:embed="rId2" name="CAMERA.WAV"/>
                                        </p:tgtEl>
                                      </p:cMediaNode>
                                    </p:audio>
                                  </p:sub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78939"/>
                                        </p:tgtEl>
                                        <p:attrNameLst>
                                          <p:attrName>style.visibility</p:attrName>
                                        </p:attrNameLst>
                                      </p:cBhvr>
                                      <p:to>
                                        <p:strVal val="visible"/>
                                      </p:to>
                                    </p:set>
                                    <p:animEffect transition="in" filter="wipe(left)">
                                      <p:cBhvr>
                                        <p:cTn id="201" dur="500"/>
                                        <p:tgtEl>
                                          <p:spTgt spid="78939"/>
                                        </p:tgtEl>
                                      </p:cBhvr>
                                    </p:animEffect>
                                  </p:childTnLst>
                                  <p:subTnLst>
                                    <p:audio>
                                      <p:cMediaNode>
                                        <p:cTn display="0" masterRel="sameClick">
                                          <p:stCondLst>
                                            <p:cond evt="begin" delay="0">
                                              <p:tn val="199"/>
                                            </p:cond>
                                          </p:stCondLst>
                                          <p:endCondLst>
                                            <p:cond evt="onStopAudio" delay="0">
                                              <p:tgtEl>
                                                <p:sldTgt/>
                                              </p:tgtEl>
                                            </p:cond>
                                          </p:endCondLst>
                                        </p:cTn>
                                        <p:tgtEl>
                                          <p:sndTgt r:embed="rId2" name="CAMERA.WAV"/>
                                        </p:tgtEl>
                                      </p:cMediaNode>
                                    </p:audio>
                                  </p:sub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78940"/>
                                        </p:tgtEl>
                                        <p:attrNameLst>
                                          <p:attrName>style.visibility</p:attrName>
                                        </p:attrNameLst>
                                      </p:cBhvr>
                                      <p:to>
                                        <p:strVal val="visible"/>
                                      </p:to>
                                    </p:set>
                                    <p:animEffect transition="in" filter="wipe(left)">
                                      <p:cBhvr>
                                        <p:cTn id="206" dur="500"/>
                                        <p:tgtEl>
                                          <p:spTgt spid="78940"/>
                                        </p:tgtEl>
                                      </p:cBhvr>
                                    </p:animEffect>
                                  </p:childTnLst>
                                  <p:subTnLst>
                                    <p:audio>
                                      <p:cMediaNode>
                                        <p:cTn display="0" masterRel="sameClick">
                                          <p:stCondLst>
                                            <p:cond evt="begin" delay="0">
                                              <p:tn val="204"/>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78853" grpId="0"/>
      <p:bldP spid="78854" grpId="0"/>
      <p:bldP spid="78885" grpId="0"/>
      <p:bldP spid="78886" grpId="0"/>
      <p:bldP spid="78887" grpId="0" animBg="1"/>
      <p:bldP spid="78888" grpId="0" animBg="1"/>
      <p:bldP spid="78889" grpId="0" animBg="1"/>
      <p:bldP spid="78890" grpId="0" animBg="1"/>
      <p:bldP spid="78892" grpId="0" animBg="1"/>
      <p:bldP spid="78893" grpId="0" animBg="1"/>
      <p:bldP spid="78916" grpId="0"/>
      <p:bldP spid="78917" grpId="0"/>
      <p:bldP spid="78918" grpId="0"/>
      <p:bldP spid="78919" grpId="0" animBg="1"/>
      <p:bldP spid="78920" grpId="0" animBg="1"/>
      <p:bldP spid="78921" grpId="0" animBg="1"/>
      <p:bldP spid="78922" grpId="0" animBg="1"/>
      <p:bldP spid="78923" grpId="0" animBg="1"/>
      <p:bldP spid="78924" grpId="0" animBg="1"/>
      <p:bldP spid="78925" grpId="0" animBg="1"/>
      <p:bldP spid="78926" grpId="0" animBg="1"/>
      <p:bldP spid="78927" grpId="0" animBg="1"/>
      <p:bldP spid="78928" grpId="0" animBg="1"/>
      <p:bldP spid="78929" grpId="0" animBg="1"/>
      <p:bldP spid="78930" grpId="0" animBg="1"/>
      <p:bldP spid="78931" grpId="0" animBg="1"/>
      <p:bldP spid="78932" grpId="0" animBg="1"/>
      <p:bldP spid="78933" grpId="0" animBg="1"/>
      <p:bldP spid="78934" grpId="0" animBg="1"/>
      <p:bldP spid="78935" grpId="0" animBg="1"/>
      <p:bldP spid="78936" grpId="0" animBg="1"/>
      <p:bldP spid="78937" grpId="0"/>
      <p:bldP spid="78938" grpId="0" animBg="1"/>
      <p:bldP spid="78939" grpId="0" animBg="1"/>
      <p:bldP spid="78940" grpId="0"/>
      <p:bldP spid="789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00" name="Text Box 4"/>
          <p:cNvSpPr txBox="1"/>
          <p:nvPr/>
        </p:nvSpPr>
        <p:spPr>
          <a:xfrm>
            <a:off x="304800" y="166688"/>
            <a:ext cx="5638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ym typeface="Webdings" panose="05030102010509060703" pitchFamily="18" charset="2"/>
              </a:rPr>
              <a:t>§10  Bucket Sort and Radix Sort</a:t>
            </a:r>
            <a:endParaRPr lang="en-US" altLang="zh-CN" sz="2400" b="1" dirty="0"/>
          </a:p>
        </p:txBody>
      </p:sp>
      <p:sp>
        <p:nvSpPr>
          <p:cNvPr id="80901" name="Text Box 5"/>
          <p:cNvSpPr txBox="1"/>
          <p:nvPr/>
        </p:nvSpPr>
        <p:spPr>
          <a:xfrm>
            <a:off x="685800" y="827088"/>
            <a:ext cx="2590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hlink"/>
                </a:solidFill>
                <a:sym typeface="Wingdings" panose="05000000000000000000" pitchFamily="2" charset="2"/>
              </a:rPr>
              <a:t></a:t>
            </a:r>
            <a:r>
              <a:rPr lang="en-US" altLang="zh-CN" sz="2400" b="1" dirty="0">
                <a:sym typeface="Wingdings" panose="05000000000000000000" pitchFamily="2" charset="2"/>
              </a:rPr>
              <a:t> </a:t>
            </a:r>
            <a:r>
              <a:rPr lang="en-US" altLang="zh-CN" sz="2400" b="1" dirty="0"/>
              <a:t>Bucket Sort</a:t>
            </a:r>
            <a:endParaRPr lang="en-US" altLang="zh-CN" sz="2400" b="1" dirty="0"/>
          </a:p>
        </p:txBody>
      </p:sp>
      <p:sp>
        <p:nvSpPr>
          <p:cNvPr id="80902" name="Rectangle 6"/>
          <p:cNvSpPr/>
          <p:nvPr/>
        </p:nvSpPr>
        <p:spPr>
          <a:xfrm>
            <a:off x="914400" y="1360488"/>
            <a:ext cx="7391400" cy="1371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2100" lvl="0" indent="-292100" eaLnBrk="1" hangingPunct="1">
              <a:spcBef>
                <a:spcPct val="0"/>
              </a:spcBef>
              <a:buNone/>
            </a:pPr>
            <a:r>
              <a:rPr lang="en-US" altLang="zh-CN" sz="2400" b="1" dirty="0">
                <a:ea typeface="MS Hei" pitchFamily="49" charset="-122"/>
              </a:rPr>
              <a:t>〖Example〗 </a:t>
            </a:r>
            <a:r>
              <a:rPr lang="en-US" altLang="zh-CN" sz="2000" b="1" dirty="0">
                <a:ea typeface="MS Hei" pitchFamily="49" charset="-122"/>
              </a:rPr>
              <a:t>Suppose that we have </a:t>
            </a:r>
            <a:r>
              <a:rPr lang="en-US" altLang="zh-CN" sz="2000" b="1" i="1" dirty="0">
                <a:solidFill>
                  <a:schemeClr val="hlink"/>
                </a:solidFill>
                <a:ea typeface="MS Hei" pitchFamily="49" charset="-122"/>
              </a:rPr>
              <a:t>N</a:t>
            </a:r>
            <a:r>
              <a:rPr lang="en-US" altLang="zh-CN" sz="2000" b="1" dirty="0">
                <a:ea typeface="MS Hei" pitchFamily="49" charset="-122"/>
              </a:rPr>
              <a:t> students, each has a grade record in the range 0 to 100 (thus there are </a:t>
            </a:r>
            <a:r>
              <a:rPr lang="en-US" altLang="zh-CN" sz="2000" b="1" i="1" dirty="0">
                <a:solidFill>
                  <a:schemeClr val="hlink"/>
                </a:solidFill>
                <a:ea typeface="MS Hei" pitchFamily="49" charset="-122"/>
              </a:rPr>
              <a:t>M</a:t>
            </a:r>
            <a:r>
              <a:rPr lang="en-US" altLang="zh-CN" sz="2000" b="1" i="1" dirty="0">
                <a:ea typeface="MS Hei" pitchFamily="49" charset="-122"/>
              </a:rPr>
              <a:t> </a:t>
            </a:r>
            <a:r>
              <a:rPr lang="en-US" altLang="zh-CN" sz="2000" b="1" dirty="0">
                <a:ea typeface="MS Hei" pitchFamily="49" charset="-122"/>
              </a:rPr>
              <a:t>= 101 possible distinct grades).  How to sort them according to their grades in </a:t>
            </a:r>
            <a:r>
              <a:rPr lang="en-US" altLang="zh-CN" sz="2000" b="1" dirty="0">
                <a:solidFill>
                  <a:srgbClr val="FF6600"/>
                </a:solidFill>
                <a:ea typeface="MS Hei" pitchFamily="49" charset="-122"/>
              </a:rPr>
              <a:t>linear</a:t>
            </a:r>
            <a:r>
              <a:rPr lang="en-US" altLang="zh-CN" sz="2000" b="1" dirty="0">
                <a:ea typeface="MS Hei" pitchFamily="49" charset="-122"/>
              </a:rPr>
              <a:t> time?</a:t>
            </a:r>
            <a:endParaRPr lang="en-US" altLang="zh-CN" sz="2000" b="1" dirty="0">
              <a:ea typeface="MS Hei" pitchFamily="49" charset="-122"/>
            </a:endParaRPr>
          </a:p>
        </p:txBody>
      </p:sp>
      <p:grpSp>
        <p:nvGrpSpPr>
          <p:cNvPr id="80903" name="Group 7"/>
          <p:cNvGrpSpPr/>
          <p:nvPr/>
        </p:nvGrpSpPr>
        <p:grpSpPr>
          <a:xfrm>
            <a:off x="762000" y="2960688"/>
            <a:ext cx="3429000" cy="836612"/>
            <a:chOff x="480" y="2016"/>
            <a:chExt cx="2160" cy="527"/>
          </a:xfrm>
        </p:grpSpPr>
        <p:sp>
          <p:nvSpPr>
            <p:cNvPr id="55314" name="Text Box 8"/>
            <p:cNvSpPr txBox="1"/>
            <p:nvPr/>
          </p:nvSpPr>
          <p:spPr>
            <a:xfrm>
              <a:off x="480" y="2112"/>
              <a:ext cx="52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dirty="0">
                  <a:solidFill>
                    <a:schemeClr val="hlink"/>
                  </a:solidFill>
                </a:rPr>
                <a:t>count</a:t>
              </a:r>
              <a:endParaRPr lang="en-US" altLang="zh-CN" sz="1800" b="1" dirty="0">
                <a:solidFill>
                  <a:schemeClr val="hlink"/>
                </a:solidFill>
              </a:endParaRPr>
            </a:p>
          </p:txBody>
        </p:sp>
        <p:sp>
          <p:nvSpPr>
            <p:cNvPr id="55315" name="Rectangle 9"/>
            <p:cNvSpPr/>
            <p:nvPr/>
          </p:nvSpPr>
          <p:spPr>
            <a:xfrm>
              <a:off x="960" y="2016"/>
              <a:ext cx="240" cy="1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dirty="0"/>
                <a:t>0</a:t>
              </a:r>
              <a:endParaRPr lang="en-US" altLang="zh-CN" sz="1600" b="1" dirty="0"/>
            </a:p>
          </p:txBody>
        </p:sp>
        <p:sp>
          <p:nvSpPr>
            <p:cNvPr id="55316" name="Rectangle 10"/>
            <p:cNvSpPr/>
            <p:nvPr/>
          </p:nvSpPr>
          <p:spPr>
            <a:xfrm>
              <a:off x="1200" y="2016"/>
              <a:ext cx="240" cy="1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dirty="0"/>
                <a:t>1</a:t>
              </a:r>
              <a:endParaRPr lang="en-US" altLang="zh-CN" sz="1600" b="1" dirty="0"/>
            </a:p>
          </p:txBody>
        </p:sp>
        <p:sp>
          <p:nvSpPr>
            <p:cNvPr id="55317" name="Rectangle 11"/>
            <p:cNvSpPr/>
            <p:nvPr/>
          </p:nvSpPr>
          <p:spPr>
            <a:xfrm>
              <a:off x="2400" y="2016"/>
              <a:ext cx="240" cy="1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dirty="0"/>
                <a:t>100</a:t>
              </a:r>
              <a:endParaRPr lang="en-US" altLang="zh-CN" sz="1600" b="1" dirty="0"/>
            </a:p>
          </p:txBody>
        </p:sp>
        <p:sp>
          <p:nvSpPr>
            <p:cNvPr id="55318" name="Rectangle 12"/>
            <p:cNvSpPr/>
            <p:nvPr/>
          </p:nvSpPr>
          <p:spPr>
            <a:xfrm>
              <a:off x="1440" y="2016"/>
              <a:ext cx="960" cy="1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5319" name="Rectangle 13"/>
            <p:cNvSpPr/>
            <p:nvPr/>
          </p:nvSpPr>
          <p:spPr>
            <a:xfrm>
              <a:off x="960" y="2160"/>
              <a:ext cx="240" cy="1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600" b="1" dirty="0"/>
            </a:p>
          </p:txBody>
        </p:sp>
        <p:sp>
          <p:nvSpPr>
            <p:cNvPr id="55320" name="Line 14"/>
            <p:cNvSpPr/>
            <p:nvPr/>
          </p:nvSpPr>
          <p:spPr>
            <a:xfrm>
              <a:off x="1056" y="2256"/>
              <a:ext cx="0" cy="192"/>
            </a:xfrm>
            <a:prstGeom prst="line">
              <a:avLst/>
            </a:prstGeom>
            <a:ln w="9525" cap="flat" cmpd="sng">
              <a:solidFill>
                <a:schemeClr val="tx1"/>
              </a:solidFill>
              <a:prstDash val="solid"/>
              <a:headEnd type="none" w="med" len="med"/>
              <a:tailEnd type="triangle" w="med" len="med"/>
            </a:ln>
          </p:spPr>
        </p:sp>
        <p:sp>
          <p:nvSpPr>
            <p:cNvPr id="55321" name="Oval 15"/>
            <p:cNvSpPr/>
            <p:nvPr/>
          </p:nvSpPr>
          <p:spPr>
            <a:xfrm>
              <a:off x="1008" y="2448"/>
              <a:ext cx="96" cy="9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5322" name="Rectangle 16"/>
            <p:cNvSpPr/>
            <p:nvPr/>
          </p:nvSpPr>
          <p:spPr>
            <a:xfrm>
              <a:off x="1200" y="2160"/>
              <a:ext cx="240" cy="1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600" b="1" dirty="0"/>
            </a:p>
          </p:txBody>
        </p:sp>
        <p:sp>
          <p:nvSpPr>
            <p:cNvPr id="55323" name="Line 17"/>
            <p:cNvSpPr/>
            <p:nvPr/>
          </p:nvSpPr>
          <p:spPr>
            <a:xfrm>
              <a:off x="1296" y="2256"/>
              <a:ext cx="0" cy="192"/>
            </a:xfrm>
            <a:prstGeom prst="line">
              <a:avLst/>
            </a:prstGeom>
            <a:ln w="9525" cap="flat" cmpd="sng">
              <a:solidFill>
                <a:schemeClr val="tx1"/>
              </a:solidFill>
              <a:prstDash val="solid"/>
              <a:headEnd type="none" w="med" len="med"/>
              <a:tailEnd type="triangle" w="med" len="med"/>
            </a:ln>
          </p:spPr>
        </p:sp>
        <p:sp>
          <p:nvSpPr>
            <p:cNvPr id="55324" name="Oval 18"/>
            <p:cNvSpPr/>
            <p:nvPr/>
          </p:nvSpPr>
          <p:spPr>
            <a:xfrm>
              <a:off x="1248" y="2448"/>
              <a:ext cx="96" cy="9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5325" name="Rectangle 19"/>
            <p:cNvSpPr/>
            <p:nvPr/>
          </p:nvSpPr>
          <p:spPr>
            <a:xfrm>
              <a:off x="2400" y="2160"/>
              <a:ext cx="240" cy="1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600" b="1" dirty="0"/>
            </a:p>
          </p:txBody>
        </p:sp>
        <p:sp>
          <p:nvSpPr>
            <p:cNvPr id="55326" name="Line 20"/>
            <p:cNvSpPr/>
            <p:nvPr/>
          </p:nvSpPr>
          <p:spPr>
            <a:xfrm>
              <a:off x="2496" y="2256"/>
              <a:ext cx="0" cy="192"/>
            </a:xfrm>
            <a:prstGeom prst="line">
              <a:avLst/>
            </a:prstGeom>
            <a:ln w="9525" cap="flat" cmpd="sng">
              <a:solidFill>
                <a:schemeClr val="tx1"/>
              </a:solidFill>
              <a:prstDash val="solid"/>
              <a:headEnd type="none" w="med" len="med"/>
              <a:tailEnd type="triangle" w="med" len="med"/>
            </a:ln>
          </p:spPr>
        </p:sp>
        <p:sp>
          <p:nvSpPr>
            <p:cNvPr id="55327" name="Oval 21"/>
            <p:cNvSpPr/>
            <p:nvPr/>
          </p:nvSpPr>
          <p:spPr>
            <a:xfrm>
              <a:off x="2448" y="2448"/>
              <a:ext cx="96" cy="9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5328" name="Rectangle 22"/>
            <p:cNvSpPr/>
            <p:nvPr/>
          </p:nvSpPr>
          <p:spPr>
            <a:xfrm>
              <a:off x="1440" y="2160"/>
              <a:ext cx="960" cy="1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nvGrpSpPr>
          <p:cNvPr id="80919" name="Group 23"/>
          <p:cNvGrpSpPr/>
          <p:nvPr/>
        </p:nvGrpSpPr>
        <p:grpSpPr>
          <a:xfrm>
            <a:off x="2895600" y="2960688"/>
            <a:ext cx="381000" cy="685800"/>
            <a:chOff x="1824" y="2016"/>
            <a:chExt cx="240" cy="432"/>
          </a:xfrm>
        </p:grpSpPr>
        <p:sp>
          <p:nvSpPr>
            <p:cNvPr id="55311" name="Rectangle 24"/>
            <p:cNvSpPr/>
            <p:nvPr/>
          </p:nvSpPr>
          <p:spPr>
            <a:xfrm>
              <a:off x="1824" y="2016"/>
              <a:ext cx="240" cy="1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600" b="1" dirty="0"/>
                <a:t>88</a:t>
              </a:r>
              <a:endParaRPr lang="en-US" altLang="zh-CN" sz="1600" b="1" dirty="0"/>
            </a:p>
          </p:txBody>
        </p:sp>
        <p:sp>
          <p:nvSpPr>
            <p:cNvPr id="55312" name="Rectangle 25"/>
            <p:cNvSpPr/>
            <p:nvPr/>
          </p:nvSpPr>
          <p:spPr>
            <a:xfrm>
              <a:off x="1824" y="2160"/>
              <a:ext cx="240" cy="144"/>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600" b="1" dirty="0"/>
            </a:p>
          </p:txBody>
        </p:sp>
        <p:sp>
          <p:nvSpPr>
            <p:cNvPr id="55313" name="Line 26"/>
            <p:cNvSpPr/>
            <p:nvPr/>
          </p:nvSpPr>
          <p:spPr>
            <a:xfrm>
              <a:off x="1920" y="2256"/>
              <a:ext cx="0" cy="192"/>
            </a:xfrm>
            <a:prstGeom prst="line">
              <a:avLst/>
            </a:prstGeom>
            <a:ln w="9525" cap="flat" cmpd="sng">
              <a:solidFill>
                <a:schemeClr val="tx1"/>
              </a:solidFill>
              <a:prstDash val="solid"/>
              <a:headEnd type="none" w="med" len="med"/>
              <a:tailEnd type="triangle" w="med" len="med"/>
            </a:ln>
          </p:spPr>
        </p:sp>
      </p:grpSp>
      <p:grpSp>
        <p:nvGrpSpPr>
          <p:cNvPr id="80923" name="Group 27"/>
          <p:cNvGrpSpPr/>
          <p:nvPr/>
        </p:nvGrpSpPr>
        <p:grpSpPr>
          <a:xfrm>
            <a:off x="2895600" y="3646488"/>
            <a:ext cx="381000" cy="609600"/>
            <a:chOff x="1824" y="2880"/>
            <a:chExt cx="240" cy="384"/>
          </a:xfrm>
        </p:grpSpPr>
        <p:sp>
          <p:nvSpPr>
            <p:cNvPr id="55308" name="Rectangle 28"/>
            <p:cNvSpPr/>
            <p:nvPr/>
          </p:nvSpPr>
          <p:spPr>
            <a:xfrm>
              <a:off x="1824" y="2880"/>
              <a:ext cx="240" cy="144"/>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600" b="1" dirty="0"/>
            </a:p>
          </p:txBody>
        </p:sp>
        <p:sp>
          <p:nvSpPr>
            <p:cNvPr id="55309" name="Line 29"/>
            <p:cNvSpPr/>
            <p:nvPr/>
          </p:nvSpPr>
          <p:spPr>
            <a:xfrm>
              <a:off x="1920" y="2976"/>
              <a:ext cx="0" cy="192"/>
            </a:xfrm>
            <a:prstGeom prst="line">
              <a:avLst/>
            </a:prstGeom>
            <a:ln w="9525" cap="flat" cmpd="sng">
              <a:solidFill>
                <a:schemeClr val="tx1"/>
              </a:solidFill>
              <a:prstDash val="solid"/>
              <a:headEnd type="none" w="med" len="med"/>
              <a:tailEnd type="triangle" w="med" len="med"/>
            </a:ln>
          </p:spPr>
        </p:sp>
        <p:sp>
          <p:nvSpPr>
            <p:cNvPr id="55310" name="Oval 30"/>
            <p:cNvSpPr/>
            <p:nvPr/>
          </p:nvSpPr>
          <p:spPr>
            <a:xfrm>
              <a:off x="1872" y="3168"/>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80927" name="AutoShape 31"/>
          <p:cNvSpPr/>
          <p:nvPr/>
        </p:nvSpPr>
        <p:spPr>
          <a:xfrm>
            <a:off x="4419600" y="2808288"/>
            <a:ext cx="4191000" cy="3200400"/>
          </a:xfrm>
          <a:prstGeom prst="foldedCorner">
            <a:avLst>
              <a:gd name="adj" fmla="val 12500"/>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solidFill>
                  <a:schemeClr val="hlink"/>
                </a:solidFill>
                <a:latin typeface="Arial" panose="020B0604020202020204" pitchFamily="34" charset="0"/>
              </a:rPr>
              <a:t>Algorithm</a:t>
            </a:r>
            <a:endParaRPr lang="en-US" altLang="zh-CN" sz="1800" b="1" dirty="0">
              <a:solidFill>
                <a:schemeClr val="hlink"/>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initialize count[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while</a:t>
            </a:r>
            <a:r>
              <a:rPr lang="en-US" altLang="zh-CN" sz="1800" b="1" dirty="0">
                <a:latin typeface="Arial" panose="020B0604020202020204" pitchFamily="34" charset="0"/>
              </a:rPr>
              <a:t> (read in a student’s record)</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insert to list count[stdnt.grade];</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(i=0; i&lt;M; i++)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a:t>
            </a:r>
            <a:r>
              <a:rPr lang="en-US" altLang="zh-CN" sz="1800" b="1" dirty="0">
                <a:latin typeface="Arial" panose="020B0604020202020204" pitchFamily="34" charset="0"/>
              </a:rPr>
              <a:t> (count[i])</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output list count[i];</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a:t>
            </a:r>
            <a:endParaRPr lang="en-US" altLang="zh-CN" sz="1800" b="1" dirty="0">
              <a:latin typeface="Arial" panose="020B0604020202020204" pitchFamily="34" charset="0"/>
            </a:endParaRPr>
          </a:p>
        </p:txBody>
      </p:sp>
      <p:sp>
        <p:nvSpPr>
          <p:cNvPr id="80928" name="Text Box 32"/>
          <p:cNvSpPr txBox="1"/>
          <p:nvPr/>
        </p:nvSpPr>
        <p:spPr>
          <a:xfrm>
            <a:off x="4953000" y="5475288"/>
            <a:ext cx="28194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i="1" dirty="0"/>
              <a:t>T</a:t>
            </a:r>
            <a:r>
              <a:rPr lang="en-US" altLang="zh-CN" sz="2000" b="1" dirty="0"/>
              <a:t>(</a:t>
            </a:r>
            <a:r>
              <a:rPr lang="en-US" altLang="zh-CN" sz="2000" b="1" i="1" dirty="0"/>
              <a:t>N</a:t>
            </a:r>
            <a:r>
              <a:rPr lang="en-US" altLang="zh-CN" sz="2000" b="1" dirty="0"/>
              <a:t>, </a:t>
            </a:r>
            <a:r>
              <a:rPr lang="en-US" altLang="zh-CN" sz="2000" b="1" i="1" dirty="0"/>
              <a:t>M</a:t>
            </a:r>
            <a:r>
              <a:rPr lang="en-US" altLang="zh-CN" sz="2000" b="1" dirty="0"/>
              <a:t>) = O( </a:t>
            </a:r>
            <a:r>
              <a:rPr lang="en-US" altLang="zh-CN" sz="2000" b="1" i="1" dirty="0"/>
              <a:t>M</a:t>
            </a:r>
            <a:r>
              <a:rPr lang="en-US" altLang="zh-CN" sz="2000" b="1" dirty="0"/>
              <a:t>+</a:t>
            </a:r>
            <a:r>
              <a:rPr lang="en-US" altLang="zh-CN" sz="2000" b="1" i="1" dirty="0"/>
              <a:t>N </a:t>
            </a:r>
            <a:r>
              <a:rPr lang="en-US" altLang="zh-CN" sz="2000" b="1" dirty="0"/>
              <a:t>)</a:t>
            </a:r>
            <a:endParaRPr lang="en-US" altLang="zh-CN" sz="2000" b="1" i="1" dirty="0"/>
          </a:p>
        </p:txBody>
      </p:sp>
      <p:graphicFrame>
        <p:nvGraphicFramePr>
          <p:cNvPr id="80929" name="Object 33"/>
          <p:cNvGraphicFramePr>
            <a:graphicFrameLocks noChangeAspect="1"/>
          </p:cNvGraphicFramePr>
          <p:nvPr/>
        </p:nvGraphicFramePr>
        <p:xfrm>
          <a:off x="381000" y="4789488"/>
          <a:ext cx="1447800" cy="1306512"/>
        </p:xfrm>
        <a:graphic>
          <a:graphicData uri="http://schemas.openxmlformats.org/presentationml/2006/ole">
            <mc:AlternateContent xmlns:mc="http://schemas.openxmlformats.org/markup-compatibility/2006">
              <mc:Choice xmlns:v="urn:schemas-microsoft-com:vml" Requires="v">
                <p:oleObj spid="_x0000_s3078" name="" r:id="rId1" imgW="16059150" imgH="14478000" progId="MS_ClipArt_Gallery.2">
                  <p:embed/>
                </p:oleObj>
              </mc:Choice>
              <mc:Fallback>
                <p:oleObj name="" r:id="rId1" imgW="16059150" imgH="14478000" progId="MS_ClipArt_Gallery.2">
                  <p:embed/>
                  <p:pic>
                    <p:nvPicPr>
                      <p:cNvPr id="0" name="图片 3077"/>
                      <p:cNvPicPr/>
                      <p:nvPr/>
                    </p:nvPicPr>
                    <p:blipFill>
                      <a:blip r:embed="rId2"/>
                      <a:stretch>
                        <a:fillRect/>
                      </a:stretch>
                    </p:blipFill>
                    <p:spPr>
                      <a:xfrm>
                        <a:off x="381000" y="4789488"/>
                        <a:ext cx="1447800" cy="1306512"/>
                      </a:xfrm>
                      <a:prstGeom prst="rect">
                        <a:avLst/>
                      </a:prstGeom>
                      <a:noFill/>
                      <a:ln w="38100">
                        <a:noFill/>
                        <a:miter/>
                      </a:ln>
                    </p:spPr>
                  </p:pic>
                </p:oleObj>
              </mc:Fallback>
            </mc:AlternateContent>
          </a:graphicData>
        </a:graphic>
      </p:graphicFrame>
      <p:sp>
        <p:nvSpPr>
          <p:cNvPr id="80930" name="AutoShape 34"/>
          <p:cNvSpPr/>
          <p:nvPr/>
        </p:nvSpPr>
        <p:spPr>
          <a:xfrm>
            <a:off x="2362200" y="4332288"/>
            <a:ext cx="1828800" cy="1219200"/>
          </a:xfrm>
          <a:prstGeom prst="cloudCallout">
            <a:avLst>
              <a:gd name="adj1" fmla="val -81250"/>
              <a:gd name="adj2" fmla="val 30861"/>
            </a:avLst>
          </a:prstGeom>
          <a:gradFill rotWithShape="0">
            <a:gsLst>
              <a:gs pos="0">
                <a:srgbClr val="ADD8AD"/>
              </a:gs>
              <a:gs pos="100000">
                <a:srgbClr val="CCFFCC"/>
              </a:gs>
            </a:gsLst>
            <a:lin ang="18900000" scaled="1"/>
            <a:tileRect/>
          </a:gradFill>
          <a:ln w="9525" cap="flat" cmpd="sng">
            <a:solidFill>
              <a:srgbClr val="CCFFFF"/>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What if </a:t>
            </a:r>
            <a:r>
              <a:rPr lang="en-US" altLang="zh-CN" sz="2000" b="1" i="1" dirty="0"/>
              <a:t>M</a:t>
            </a:r>
            <a:r>
              <a:rPr lang="en-US" altLang="zh-CN" sz="2000" b="1" dirty="0"/>
              <a:t> &gt;&gt; </a:t>
            </a:r>
            <a:r>
              <a:rPr lang="en-US" altLang="zh-CN" sz="2000" b="1" i="1" dirty="0"/>
              <a:t>N </a:t>
            </a:r>
            <a:r>
              <a:rPr lang="en-US" altLang="zh-CN" sz="2000" b="1" dirty="0"/>
              <a:t>?</a:t>
            </a: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wipe(left)">
                                      <p:cBhvr>
                                        <p:cTn id="7" dur="500"/>
                                        <p:tgtEl>
                                          <p:spTgt spid="80900"/>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901"/>
                                        </p:tgtEl>
                                        <p:attrNameLst>
                                          <p:attrName>style.visibility</p:attrName>
                                        </p:attrNameLst>
                                      </p:cBhvr>
                                      <p:to>
                                        <p:strVal val="visible"/>
                                      </p:to>
                                    </p:set>
                                    <p:animEffect transition="in" filter="wipe(left)">
                                      <p:cBhvr>
                                        <p:cTn id="12" dur="500"/>
                                        <p:tgtEl>
                                          <p:spTgt spid="8090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0902"/>
                                        </p:tgtEl>
                                        <p:attrNameLst>
                                          <p:attrName>style.visibility</p:attrName>
                                        </p:attrNameLst>
                                      </p:cBhvr>
                                      <p:to>
                                        <p:strVal val="visible"/>
                                      </p:to>
                                    </p:set>
                                    <p:animEffect transition="in" filter="strips(downRight)">
                                      <p:cBhvr>
                                        <p:cTn id="17" dur="500"/>
                                        <p:tgtEl>
                                          <p:spTgt spid="809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0903"/>
                                        </p:tgtEl>
                                        <p:attrNameLst>
                                          <p:attrName>style.visibility</p:attrName>
                                        </p:attrNameLst>
                                      </p:cBhvr>
                                      <p:to>
                                        <p:strVal val="visible"/>
                                      </p:to>
                                    </p:set>
                                    <p:animEffect transition="in" filter="wipe(left)">
                                      <p:cBhvr>
                                        <p:cTn id="22" dur="500"/>
                                        <p:tgtEl>
                                          <p:spTgt spid="809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0919"/>
                                        </p:tgtEl>
                                        <p:attrNameLst>
                                          <p:attrName>style.visibility</p:attrName>
                                        </p:attrNameLst>
                                      </p:cBhvr>
                                      <p:to>
                                        <p:strVal val="visible"/>
                                      </p:to>
                                    </p:set>
                                    <p:animEffect transition="in" filter="wipe(up)">
                                      <p:cBhvr>
                                        <p:cTn id="27" dur="500"/>
                                        <p:tgtEl>
                                          <p:spTgt spid="809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0923"/>
                                        </p:tgtEl>
                                        <p:attrNameLst>
                                          <p:attrName>style.visibility</p:attrName>
                                        </p:attrNameLst>
                                      </p:cBhvr>
                                      <p:to>
                                        <p:strVal val="visible"/>
                                      </p:to>
                                    </p:set>
                                    <p:animEffect transition="in" filter="wipe(up)">
                                      <p:cBhvr>
                                        <p:cTn id="32" dur="500"/>
                                        <p:tgtEl>
                                          <p:spTgt spid="8092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80927"/>
                                        </p:tgtEl>
                                        <p:attrNameLst>
                                          <p:attrName>style.visibility</p:attrName>
                                        </p:attrNameLst>
                                      </p:cBhvr>
                                      <p:to>
                                        <p:strVal val="visible"/>
                                      </p:to>
                                    </p:set>
                                    <p:animEffect transition="in" filter="strips(downRight)">
                                      <p:cBhvr>
                                        <p:cTn id="37" dur="500"/>
                                        <p:tgtEl>
                                          <p:spTgt spid="809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0928"/>
                                        </p:tgtEl>
                                        <p:attrNameLst>
                                          <p:attrName>style.visibility</p:attrName>
                                        </p:attrNameLst>
                                      </p:cBhvr>
                                      <p:to>
                                        <p:strVal val="visible"/>
                                      </p:to>
                                    </p:set>
                                    <p:animEffect transition="in" filter="wipe(left)">
                                      <p:cBhvr>
                                        <p:cTn id="42" dur="500"/>
                                        <p:tgtEl>
                                          <p:spTgt spid="809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80929"/>
                                        </p:tgtEl>
                                        <p:attrNameLst>
                                          <p:attrName>style.visibility</p:attrName>
                                        </p:attrNameLst>
                                      </p:cBhvr>
                                      <p:to>
                                        <p:strVal val="visible"/>
                                      </p:to>
                                    </p:set>
                                    <p:animEffect transition="in" filter="dissolve">
                                      <p:cBhvr>
                                        <p:cTn id="47" dur="500"/>
                                        <p:tgtEl>
                                          <p:spTgt spid="80929"/>
                                        </p:tgtEl>
                                      </p:cBhvr>
                                    </p:animEffect>
                                  </p:childTnLst>
                                </p:cTn>
                              </p:par>
                            </p:childTnLst>
                          </p:cTn>
                        </p:par>
                        <p:par>
                          <p:cTn id="48" fill="hold">
                            <p:stCondLst>
                              <p:cond delay="500"/>
                            </p:stCondLst>
                            <p:childTnLst>
                              <p:par>
                                <p:cTn id="49" presetID="18" presetClass="entr" presetSubtype="3" fill="hold" grpId="0" nodeType="afterEffect">
                                  <p:stCondLst>
                                    <p:cond delay="0"/>
                                  </p:stCondLst>
                                  <p:childTnLst>
                                    <p:set>
                                      <p:cBhvr>
                                        <p:cTn id="50" dur="1" fill="hold">
                                          <p:stCondLst>
                                            <p:cond delay="0"/>
                                          </p:stCondLst>
                                        </p:cTn>
                                        <p:tgtEl>
                                          <p:spTgt spid="80930"/>
                                        </p:tgtEl>
                                        <p:attrNameLst>
                                          <p:attrName>style.visibility</p:attrName>
                                        </p:attrNameLst>
                                      </p:cBhvr>
                                      <p:to>
                                        <p:strVal val="visible"/>
                                      </p:to>
                                    </p:set>
                                    <p:animEffect transition="in" filter="strips(upRight)">
                                      <p:cBhvr>
                                        <p:cTn id="51" dur="500"/>
                                        <p:tgtEl>
                                          <p:spTgt spid="80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01" grpId="0"/>
      <p:bldP spid="80902" grpId="0"/>
      <p:bldP spid="80927" grpId="0" animBg="1"/>
      <p:bldP spid="80928" grpId="0"/>
      <p:bldP spid="809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0" name="Text Box 4"/>
          <p:cNvSpPr txBox="1"/>
          <p:nvPr/>
        </p:nvSpPr>
        <p:spPr>
          <a:xfrm>
            <a:off x="457200" y="838200"/>
            <a:ext cx="8153400" cy="457200"/>
          </a:xfrm>
          <a:prstGeom prst="rect">
            <a:avLst/>
          </a:prstGeom>
          <a:noFill/>
          <a:ln w="25400">
            <a:noFill/>
          </a:ln>
        </p:spPr>
        <p:txBody>
          <a:bodyPr lIns="0" tIns="46800" rIns="0" bIns="46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hlink"/>
                </a:solidFill>
                <a:sym typeface="Wingdings" panose="05000000000000000000" pitchFamily="2" charset="2"/>
              </a:rPr>
              <a:t>  </a:t>
            </a:r>
            <a:r>
              <a:rPr lang="en-US" altLang="zh-CN" sz="2400" b="1" i="1" dirty="0">
                <a:solidFill>
                  <a:schemeClr val="hlink"/>
                </a:solidFill>
              </a:rPr>
              <a:t>K</a:t>
            </a:r>
            <a:r>
              <a:rPr lang="en-US" altLang="zh-CN" sz="2400" b="1" i="1" baseline="-25000" dirty="0">
                <a:solidFill>
                  <a:schemeClr val="hlink"/>
                </a:solidFill>
              </a:rPr>
              <a:t>i </a:t>
            </a:r>
            <a:r>
              <a:rPr lang="en-US" altLang="zh-CN" sz="2400" b="1" i="1" baseline="30000" dirty="0">
                <a:solidFill>
                  <a:schemeClr val="hlink"/>
                </a:solidFill>
              </a:rPr>
              <a:t>j</a:t>
            </a:r>
            <a:r>
              <a:rPr lang="en-US" altLang="zh-CN" sz="2400" b="1" dirty="0"/>
              <a:t> ::= the </a:t>
            </a:r>
            <a:r>
              <a:rPr lang="en-US" altLang="zh-CN" sz="2400" b="1" i="1" dirty="0"/>
              <a:t>j</a:t>
            </a:r>
            <a:r>
              <a:rPr lang="en-US" altLang="zh-CN" sz="2400" b="1" dirty="0"/>
              <a:t>-th key of record </a:t>
            </a:r>
            <a:r>
              <a:rPr lang="en-US" altLang="zh-CN" sz="2400" b="1" i="1" dirty="0"/>
              <a:t>R</a:t>
            </a:r>
            <a:r>
              <a:rPr lang="en-US" altLang="zh-CN" sz="2400" b="1" i="1" baseline="-25000" dirty="0"/>
              <a:t>i</a:t>
            </a:r>
            <a:endParaRPr lang="en-US" altLang="zh-CN" sz="2400" b="1" i="1" dirty="0"/>
          </a:p>
        </p:txBody>
      </p:sp>
      <p:sp>
        <p:nvSpPr>
          <p:cNvPr id="86021" name="Text Box 5"/>
          <p:cNvSpPr txBox="1"/>
          <p:nvPr/>
        </p:nvSpPr>
        <p:spPr>
          <a:xfrm>
            <a:off x="457200" y="1295400"/>
            <a:ext cx="8153400" cy="457200"/>
          </a:xfrm>
          <a:prstGeom prst="rect">
            <a:avLst/>
          </a:prstGeom>
          <a:noFill/>
          <a:ln w="25400">
            <a:noFill/>
          </a:ln>
        </p:spPr>
        <p:txBody>
          <a:bodyPr lIns="0" tIns="46800" rIns="0" bIns="46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hlink"/>
                </a:solidFill>
                <a:sym typeface="Wingdings" panose="05000000000000000000" pitchFamily="2" charset="2"/>
              </a:rPr>
              <a:t>  </a:t>
            </a:r>
            <a:r>
              <a:rPr lang="en-US" altLang="zh-CN" sz="2400" b="1" i="1" dirty="0">
                <a:solidFill>
                  <a:schemeClr val="hlink"/>
                </a:solidFill>
              </a:rPr>
              <a:t>K</a:t>
            </a:r>
            <a:r>
              <a:rPr lang="en-US" altLang="zh-CN" sz="2400" b="1" i="1" baseline="-25000" dirty="0">
                <a:solidFill>
                  <a:schemeClr val="hlink"/>
                </a:solidFill>
              </a:rPr>
              <a:t>i </a:t>
            </a:r>
            <a:r>
              <a:rPr lang="en-US" altLang="zh-CN" sz="2400" b="1" baseline="30000" dirty="0">
                <a:solidFill>
                  <a:schemeClr val="hlink"/>
                </a:solidFill>
              </a:rPr>
              <a:t>0</a:t>
            </a:r>
            <a:r>
              <a:rPr lang="en-US" altLang="zh-CN" sz="2400" b="1" dirty="0"/>
              <a:t> ::= the </a:t>
            </a:r>
            <a:r>
              <a:rPr lang="en-US" altLang="zh-CN" sz="2400" b="1" dirty="0">
                <a:solidFill>
                  <a:schemeClr val="hlink"/>
                </a:solidFill>
              </a:rPr>
              <a:t>most</a:t>
            </a:r>
            <a:r>
              <a:rPr lang="en-US" altLang="zh-CN" sz="2400" b="1" dirty="0"/>
              <a:t> significant key of record </a:t>
            </a:r>
            <a:r>
              <a:rPr lang="en-US" altLang="zh-CN" sz="2400" b="1" i="1" dirty="0"/>
              <a:t>R</a:t>
            </a:r>
            <a:r>
              <a:rPr lang="en-US" altLang="zh-CN" sz="2400" b="1" i="1" baseline="-25000" dirty="0"/>
              <a:t>i</a:t>
            </a:r>
            <a:endParaRPr lang="en-US" altLang="zh-CN" sz="2400" b="1" i="1" dirty="0"/>
          </a:p>
        </p:txBody>
      </p:sp>
      <p:sp>
        <p:nvSpPr>
          <p:cNvPr id="86022" name="Text Box 6"/>
          <p:cNvSpPr txBox="1"/>
          <p:nvPr/>
        </p:nvSpPr>
        <p:spPr>
          <a:xfrm>
            <a:off x="533400" y="304800"/>
            <a:ext cx="8153400" cy="457200"/>
          </a:xfrm>
          <a:prstGeom prst="rect">
            <a:avLst/>
          </a:prstGeom>
          <a:noFill/>
          <a:ln w="25400">
            <a:noFill/>
          </a:ln>
        </p:spPr>
        <p:txBody>
          <a:bodyPr lIns="0" tIns="46800" rIns="0" bIns="46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ym typeface="Wingdings" panose="05000000000000000000" pitchFamily="2" charset="2"/>
              </a:rPr>
              <a:t>Suppose that the</a:t>
            </a:r>
            <a:r>
              <a:rPr lang="en-US" altLang="zh-CN" sz="2400" b="1" dirty="0"/>
              <a:t> record </a:t>
            </a:r>
            <a:r>
              <a:rPr lang="en-US" altLang="zh-CN" sz="2400" b="1" i="1" dirty="0"/>
              <a:t>R</a:t>
            </a:r>
            <a:r>
              <a:rPr lang="en-US" altLang="zh-CN" sz="2400" b="1" i="1" baseline="-25000" dirty="0"/>
              <a:t>i </a:t>
            </a:r>
            <a:r>
              <a:rPr lang="en-US" altLang="zh-CN" sz="2400" b="1" dirty="0"/>
              <a:t> has </a:t>
            </a:r>
            <a:r>
              <a:rPr lang="en-US" altLang="zh-CN" sz="2400" b="1" i="1" dirty="0"/>
              <a:t>r </a:t>
            </a:r>
            <a:r>
              <a:rPr lang="en-US" altLang="zh-CN" sz="2400" b="1" dirty="0"/>
              <a:t> keys.</a:t>
            </a:r>
            <a:endParaRPr lang="en-US" altLang="zh-CN" sz="2400" b="1" i="1" dirty="0"/>
          </a:p>
        </p:txBody>
      </p:sp>
      <p:sp>
        <p:nvSpPr>
          <p:cNvPr id="86023" name="Text Box 7"/>
          <p:cNvSpPr txBox="1"/>
          <p:nvPr/>
        </p:nvSpPr>
        <p:spPr>
          <a:xfrm>
            <a:off x="457200" y="1752600"/>
            <a:ext cx="8153400" cy="457200"/>
          </a:xfrm>
          <a:prstGeom prst="rect">
            <a:avLst/>
          </a:prstGeom>
          <a:noFill/>
          <a:ln w="25400">
            <a:noFill/>
          </a:ln>
        </p:spPr>
        <p:txBody>
          <a:bodyPr lIns="0" tIns="46800" rIns="0" bIns="46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hlink"/>
                </a:solidFill>
                <a:sym typeface="Wingdings" panose="05000000000000000000" pitchFamily="2" charset="2"/>
              </a:rPr>
              <a:t>  </a:t>
            </a:r>
            <a:r>
              <a:rPr lang="en-US" altLang="zh-CN" sz="2400" b="1" i="1" dirty="0">
                <a:solidFill>
                  <a:schemeClr val="hlink"/>
                </a:solidFill>
              </a:rPr>
              <a:t>K</a:t>
            </a:r>
            <a:r>
              <a:rPr lang="en-US" altLang="zh-CN" sz="2400" b="1" i="1" baseline="-25000" dirty="0">
                <a:solidFill>
                  <a:schemeClr val="hlink"/>
                </a:solidFill>
              </a:rPr>
              <a:t>i </a:t>
            </a:r>
            <a:r>
              <a:rPr lang="en-US" altLang="zh-CN" sz="2400" b="1" i="1" baseline="30000" dirty="0">
                <a:solidFill>
                  <a:schemeClr val="hlink"/>
                </a:solidFill>
              </a:rPr>
              <a:t>r</a:t>
            </a:r>
            <a:r>
              <a:rPr lang="en-US" altLang="zh-CN" sz="2400" b="1" baseline="30000" dirty="0">
                <a:solidFill>
                  <a:schemeClr val="hlink"/>
                </a:solidFill>
                <a:sym typeface="Symbol" panose="05050102010706020507" pitchFamily="18" charset="2"/>
              </a:rPr>
              <a:t>1</a:t>
            </a:r>
            <a:r>
              <a:rPr lang="en-US" altLang="zh-CN" sz="2400" b="1" dirty="0"/>
              <a:t> ::= the </a:t>
            </a:r>
            <a:r>
              <a:rPr lang="en-US" altLang="zh-CN" sz="2400" b="1" dirty="0">
                <a:solidFill>
                  <a:schemeClr val="hlink"/>
                </a:solidFill>
              </a:rPr>
              <a:t>least</a:t>
            </a:r>
            <a:r>
              <a:rPr lang="en-US" altLang="zh-CN" sz="2400" b="1" dirty="0"/>
              <a:t> significant key of record </a:t>
            </a:r>
            <a:r>
              <a:rPr lang="en-US" altLang="zh-CN" sz="2400" b="1" i="1" dirty="0"/>
              <a:t>R</a:t>
            </a:r>
            <a:r>
              <a:rPr lang="en-US" altLang="zh-CN" sz="2400" b="1" i="1" baseline="-25000" dirty="0"/>
              <a:t>i</a:t>
            </a:r>
            <a:endParaRPr lang="en-US" altLang="zh-CN" sz="2400" b="1" i="1" dirty="0"/>
          </a:p>
        </p:txBody>
      </p:sp>
      <p:grpSp>
        <p:nvGrpSpPr>
          <p:cNvPr id="86024" name="Group 8"/>
          <p:cNvGrpSpPr/>
          <p:nvPr/>
        </p:nvGrpSpPr>
        <p:grpSpPr>
          <a:xfrm>
            <a:off x="457200" y="2286000"/>
            <a:ext cx="8153400" cy="2117725"/>
            <a:chOff x="288" y="1728"/>
            <a:chExt cx="5136" cy="1334"/>
          </a:xfrm>
        </p:grpSpPr>
        <p:sp>
          <p:nvSpPr>
            <p:cNvPr id="57362" name="Text Box 9"/>
            <p:cNvSpPr txBox="1"/>
            <p:nvPr/>
          </p:nvSpPr>
          <p:spPr>
            <a:xfrm>
              <a:off x="288" y="1728"/>
              <a:ext cx="5136" cy="518"/>
            </a:xfrm>
            <a:prstGeom prst="rect">
              <a:avLst/>
            </a:prstGeom>
            <a:noFill/>
            <a:ln w="25400">
              <a:noFill/>
            </a:ln>
          </p:spPr>
          <p:txBody>
            <a:bodyPr lIns="0" tIns="46800" rIns="0" bIns="46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50000"/>
                </a:spcBef>
                <a:buNone/>
              </a:pPr>
              <a:r>
                <a:rPr lang="en-US" altLang="zh-CN" sz="2400" b="1" dirty="0">
                  <a:solidFill>
                    <a:schemeClr val="hlink"/>
                  </a:solidFill>
                  <a:sym typeface="Wingdings" panose="05000000000000000000" pitchFamily="2" charset="2"/>
                </a:rPr>
                <a:t>  </a:t>
              </a:r>
              <a:r>
                <a:rPr lang="en-US" altLang="zh-CN" sz="2400" b="1" dirty="0"/>
                <a:t>A list of records </a:t>
              </a:r>
              <a:r>
                <a:rPr lang="en-US" altLang="zh-CN" sz="2400" b="1" i="1" dirty="0"/>
                <a:t>R</a:t>
              </a:r>
              <a:r>
                <a:rPr lang="en-US" altLang="zh-CN" sz="2400" b="1" baseline="-25000" dirty="0"/>
                <a:t>0</a:t>
              </a:r>
              <a:r>
                <a:rPr lang="en-US" altLang="zh-CN" sz="2400" b="1" dirty="0"/>
                <a:t>, ..., </a:t>
              </a:r>
              <a:r>
                <a:rPr lang="en-US" altLang="zh-CN" sz="2400" b="1" i="1" dirty="0"/>
                <a:t>R</a:t>
              </a:r>
              <a:r>
                <a:rPr lang="en-US" altLang="zh-CN" sz="2400" b="1" i="1" baseline="-25000" dirty="0"/>
                <a:t>n</a:t>
              </a:r>
              <a:r>
                <a:rPr lang="en-US" altLang="zh-CN" sz="2400" b="1" baseline="-25000" dirty="0">
                  <a:sym typeface="Symbol" panose="05050102010706020507" pitchFamily="18" charset="2"/>
                </a:rPr>
                <a:t>1</a:t>
              </a:r>
              <a:r>
                <a:rPr lang="en-US" altLang="zh-CN" sz="2400" b="1" dirty="0"/>
                <a:t> is </a:t>
              </a:r>
              <a:r>
                <a:rPr lang="en-US" altLang="zh-CN" sz="2400" b="1" dirty="0">
                  <a:solidFill>
                    <a:schemeClr val="hlink"/>
                  </a:solidFill>
                </a:rPr>
                <a:t>lexically sorted</a:t>
              </a:r>
              <a:r>
                <a:rPr lang="en-US" altLang="zh-CN" sz="2400" b="1" dirty="0"/>
                <a:t>  with respect to the keys </a:t>
              </a:r>
              <a:r>
                <a:rPr lang="en-US" altLang="zh-CN" sz="2400" b="1" i="1" dirty="0"/>
                <a:t>K </a:t>
              </a:r>
              <a:r>
                <a:rPr lang="en-US" altLang="zh-CN" sz="2400" b="1" baseline="30000" dirty="0"/>
                <a:t>0</a:t>
              </a:r>
              <a:r>
                <a:rPr lang="en-US" altLang="zh-CN" sz="2400" b="1" dirty="0"/>
                <a:t>, </a:t>
              </a:r>
              <a:r>
                <a:rPr lang="en-US" altLang="zh-CN" sz="2400" b="1" i="1" dirty="0"/>
                <a:t>K </a:t>
              </a:r>
              <a:r>
                <a:rPr lang="en-US" altLang="zh-CN" sz="2400" b="1" baseline="30000" dirty="0"/>
                <a:t>1</a:t>
              </a:r>
              <a:r>
                <a:rPr lang="en-US" altLang="zh-CN" sz="2400" b="1" dirty="0"/>
                <a:t>, ..., </a:t>
              </a:r>
              <a:r>
                <a:rPr lang="en-US" altLang="zh-CN" sz="2400" b="1" i="1" dirty="0"/>
                <a:t>K </a:t>
              </a:r>
              <a:r>
                <a:rPr lang="en-US" altLang="zh-CN" sz="2400" b="1" i="1" baseline="30000" dirty="0"/>
                <a:t>r</a:t>
              </a:r>
              <a:r>
                <a:rPr lang="en-US" altLang="zh-CN" sz="2400" b="1" baseline="30000" dirty="0">
                  <a:sym typeface="Symbol" panose="05050102010706020507" pitchFamily="18" charset="2"/>
                </a:rPr>
                <a:t>1 </a:t>
              </a:r>
              <a:r>
                <a:rPr lang="en-US" altLang="zh-CN" sz="2400" b="1" dirty="0"/>
                <a:t> iff</a:t>
              </a:r>
              <a:endParaRPr lang="en-US" altLang="zh-CN" sz="2400" b="1" dirty="0"/>
            </a:p>
          </p:txBody>
        </p:sp>
        <p:graphicFrame>
          <p:nvGraphicFramePr>
            <p:cNvPr id="57363" name="Object 10"/>
            <p:cNvGraphicFramePr>
              <a:graphicFrameLocks noChangeAspect="1"/>
            </p:cNvGraphicFramePr>
            <p:nvPr/>
          </p:nvGraphicFramePr>
          <p:xfrm>
            <a:off x="672" y="2256"/>
            <a:ext cx="4272" cy="300"/>
          </p:xfrm>
          <a:graphic>
            <a:graphicData uri="http://schemas.openxmlformats.org/presentationml/2006/ole">
              <mc:AlternateContent xmlns:mc="http://schemas.openxmlformats.org/markup-compatibility/2006">
                <mc:Choice xmlns:v="urn:schemas-microsoft-com:vml" Requires="v">
                  <p:oleObj spid="_x0000_s3079" name="" r:id="rId1" imgW="59026425" imgH="4171950" progId="Equation.3">
                    <p:embed/>
                  </p:oleObj>
                </mc:Choice>
                <mc:Fallback>
                  <p:oleObj name="" r:id="rId1" imgW="59026425" imgH="4171950" progId="Equation.3">
                    <p:embed/>
                    <p:pic>
                      <p:nvPicPr>
                        <p:cNvPr id="0" name="图片 3078"/>
                        <p:cNvPicPr/>
                        <p:nvPr/>
                      </p:nvPicPr>
                      <p:blipFill>
                        <a:blip r:embed="rId2"/>
                        <a:stretch>
                          <a:fillRect/>
                        </a:stretch>
                      </p:blipFill>
                      <p:spPr>
                        <a:xfrm>
                          <a:off x="672" y="2256"/>
                          <a:ext cx="4272" cy="300"/>
                        </a:xfrm>
                        <a:prstGeom prst="rect">
                          <a:avLst/>
                        </a:prstGeom>
                        <a:noFill/>
                        <a:ln w="38100">
                          <a:noFill/>
                          <a:miter/>
                        </a:ln>
                      </p:spPr>
                    </p:pic>
                  </p:oleObj>
                </mc:Fallback>
              </mc:AlternateContent>
            </a:graphicData>
          </a:graphic>
        </p:graphicFrame>
        <p:sp>
          <p:nvSpPr>
            <p:cNvPr id="57364" name="Text Box 11"/>
            <p:cNvSpPr txBox="1"/>
            <p:nvPr/>
          </p:nvSpPr>
          <p:spPr>
            <a:xfrm>
              <a:off x="288" y="2544"/>
              <a:ext cx="5136" cy="518"/>
            </a:xfrm>
            <a:prstGeom prst="rect">
              <a:avLst/>
            </a:prstGeom>
            <a:noFill/>
            <a:ln w="25400">
              <a:noFill/>
            </a:ln>
          </p:spPr>
          <p:txBody>
            <a:bodyPr lIns="0" tIns="46800" rIns="0" bIns="46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485775" eaLnBrk="1" hangingPunct="1">
                <a:spcBef>
                  <a:spcPct val="50000"/>
                </a:spcBef>
                <a:buNone/>
              </a:pPr>
              <a:r>
                <a:rPr lang="en-US" altLang="zh-CN" sz="2400" b="1" dirty="0"/>
                <a:t>That is,  </a:t>
              </a:r>
              <a:r>
                <a:rPr lang="en-US" altLang="zh-CN" sz="2400" b="1" i="1" dirty="0"/>
                <a:t>K</a:t>
              </a:r>
              <a:r>
                <a:rPr lang="en-US" altLang="zh-CN" sz="2400" b="1" i="1" baseline="-25000" dirty="0"/>
                <a:t>i </a:t>
              </a:r>
              <a:r>
                <a:rPr lang="en-US" altLang="zh-CN" sz="2400" b="1" baseline="30000" dirty="0"/>
                <a:t>0</a:t>
              </a:r>
              <a:r>
                <a:rPr lang="en-US" altLang="zh-CN" sz="2400" b="1" dirty="0"/>
                <a:t> = </a:t>
              </a:r>
              <a:r>
                <a:rPr lang="en-US" altLang="zh-CN" sz="2400" b="1" i="1" dirty="0"/>
                <a:t>K</a:t>
              </a:r>
              <a:r>
                <a:rPr lang="en-US" altLang="zh-CN" sz="2400" b="1" i="1" baseline="-25000" dirty="0"/>
                <a:t>i</a:t>
              </a:r>
              <a:r>
                <a:rPr lang="en-US" altLang="zh-CN" sz="2400" b="1" baseline="-25000" dirty="0"/>
                <a:t>+1</a:t>
              </a:r>
              <a:r>
                <a:rPr lang="en-US" altLang="zh-CN" sz="2400" b="1" i="1" baseline="-25000" dirty="0"/>
                <a:t> </a:t>
              </a:r>
              <a:r>
                <a:rPr lang="en-US" altLang="zh-CN" sz="2400" b="1" baseline="30000" dirty="0"/>
                <a:t>0</a:t>
              </a:r>
              <a:r>
                <a:rPr lang="en-US" altLang="zh-CN" sz="2400" b="1" dirty="0"/>
                <a:t>,  ... ,  </a:t>
              </a:r>
              <a:r>
                <a:rPr lang="en-US" altLang="zh-CN" sz="2400" b="1" i="1" dirty="0"/>
                <a:t>K</a:t>
              </a:r>
              <a:r>
                <a:rPr lang="en-US" altLang="zh-CN" sz="2400" b="1" i="1" baseline="-25000" dirty="0"/>
                <a:t>i </a:t>
              </a:r>
              <a:r>
                <a:rPr lang="en-US" altLang="zh-CN" sz="2400" b="1" i="1" baseline="30000" dirty="0"/>
                <a:t>l</a:t>
              </a:r>
              <a:r>
                <a:rPr lang="en-US" altLang="zh-CN" sz="2400" b="1" dirty="0"/>
                <a:t> = </a:t>
              </a:r>
              <a:r>
                <a:rPr lang="en-US" altLang="zh-CN" sz="2400" b="1" i="1" dirty="0"/>
                <a:t>K</a:t>
              </a:r>
              <a:r>
                <a:rPr lang="en-US" altLang="zh-CN" sz="2400" b="1" i="1" baseline="-25000" dirty="0"/>
                <a:t>i</a:t>
              </a:r>
              <a:r>
                <a:rPr lang="en-US" altLang="zh-CN" sz="2400" b="1" baseline="-25000" dirty="0"/>
                <a:t>+1</a:t>
              </a:r>
              <a:r>
                <a:rPr lang="en-US" altLang="zh-CN" sz="2400" b="1" i="1" baseline="-25000" dirty="0"/>
                <a:t> </a:t>
              </a:r>
              <a:r>
                <a:rPr lang="en-US" altLang="zh-CN" sz="2400" b="1" i="1" baseline="30000" dirty="0"/>
                <a:t>l</a:t>
              </a:r>
              <a:r>
                <a:rPr lang="en-US" altLang="zh-CN" sz="2400" b="1" dirty="0"/>
                <a:t>,  </a:t>
              </a:r>
              <a:r>
                <a:rPr lang="en-US" altLang="zh-CN" sz="2400" b="1" i="1" dirty="0"/>
                <a:t>K</a:t>
              </a:r>
              <a:r>
                <a:rPr lang="en-US" altLang="zh-CN" sz="2400" b="1" i="1" baseline="-25000" dirty="0"/>
                <a:t>i </a:t>
              </a:r>
              <a:r>
                <a:rPr lang="en-US" altLang="zh-CN" sz="2400" b="1" i="1" baseline="30000" dirty="0"/>
                <a:t>l</a:t>
              </a:r>
              <a:r>
                <a:rPr lang="en-US" altLang="zh-CN" sz="2400" b="1" baseline="30000" dirty="0"/>
                <a:t>+1</a:t>
              </a:r>
              <a:r>
                <a:rPr lang="en-US" altLang="zh-CN" sz="2400" b="1" dirty="0"/>
                <a:t> &lt; </a:t>
              </a:r>
              <a:r>
                <a:rPr lang="en-US" altLang="zh-CN" sz="2400" b="1" i="1" dirty="0"/>
                <a:t>K</a:t>
              </a:r>
              <a:r>
                <a:rPr lang="en-US" altLang="zh-CN" sz="2400" b="1" i="1" baseline="-25000" dirty="0"/>
                <a:t>i</a:t>
              </a:r>
              <a:r>
                <a:rPr lang="en-US" altLang="zh-CN" sz="2400" b="1" baseline="-25000" dirty="0"/>
                <a:t>+1</a:t>
              </a:r>
              <a:r>
                <a:rPr lang="en-US" altLang="zh-CN" sz="2400" b="1" i="1" baseline="-25000" dirty="0"/>
                <a:t> </a:t>
              </a:r>
              <a:r>
                <a:rPr lang="en-US" altLang="zh-CN" sz="2400" b="1" i="1" baseline="30000" dirty="0"/>
                <a:t>l</a:t>
              </a:r>
              <a:r>
                <a:rPr lang="en-US" altLang="zh-CN" sz="2400" b="1" baseline="30000" dirty="0"/>
                <a:t>+1   </a:t>
              </a:r>
              <a:r>
                <a:rPr lang="en-US" altLang="zh-CN" sz="2400" b="1" dirty="0"/>
                <a:t>for some  </a:t>
              </a:r>
              <a:r>
                <a:rPr lang="en-US" altLang="zh-CN" sz="2400" b="1" i="1" dirty="0"/>
                <a:t>l</a:t>
              </a:r>
              <a:r>
                <a:rPr lang="en-US" altLang="zh-CN" sz="2400" b="1" dirty="0"/>
                <a:t> &lt; </a:t>
              </a:r>
              <a:r>
                <a:rPr lang="en-US" altLang="zh-CN" sz="2400" b="1" i="1" dirty="0"/>
                <a:t>r</a:t>
              </a:r>
              <a:r>
                <a:rPr lang="en-US" altLang="zh-CN" sz="2400" b="1" dirty="0"/>
                <a:t> </a:t>
              </a:r>
              <a:r>
                <a:rPr lang="en-US" altLang="zh-CN" sz="2400" b="1" dirty="0">
                  <a:sym typeface="Symbol" panose="05050102010706020507" pitchFamily="18" charset="2"/>
                </a:rPr>
                <a:t> 1.</a:t>
              </a:r>
              <a:endParaRPr lang="en-US" altLang="zh-CN" sz="2400" b="1" i="1" baseline="30000" dirty="0"/>
            </a:p>
          </p:txBody>
        </p:sp>
      </p:grpSp>
      <p:sp>
        <p:nvSpPr>
          <p:cNvPr id="86028" name="Text Box 12"/>
          <p:cNvSpPr txBox="1"/>
          <p:nvPr/>
        </p:nvSpPr>
        <p:spPr>
          <a:xfrm>
            <a:off x="304800" y="4419600"/>
            <a:ext cx="792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ea typeface="MS Hei" pitchFamily="49" charset="-122"/>
              </a:rPr>
              <a:t>〖</a:t>
            </a:r>
            <a:r>
              <a:rPr lang="en-US" altLang="zh-CN" sz="2400" b="1" dirty="0"/>
              <a:t>Example</a:t>
            </a:r>
            <a:r>
              <a:rPr lang="en-US" altLang="zh-CN" sz="2400" b="1" dirty="0">
                <a:ea typeface="MS Hei" pitchFamily="49" charset="-122"/>
              </a:rPr>
              <a:t>〗</a:t>
            </a:r>
            <a:r>
              <a:rPr lang="en-US" altLang="zh-CN" sz="2400" b="1" dirty="0"/>
              <a:t>  A deck of cards sorted on 2 keys</a:t>
            </a:r>
            <a:endParaRPr lang="en-US" altLang="zh-CN" sz="2400" b="1" dirty="0"/>
          </a:p>
        </p:txBody>
      </p:sp>
      <p:grpSp>
        <p:nvGrpSpPr>
          <p:cNvPr id="86029" name="Group 13"/>
          <p:cNvGrpSpPr/>
          <p:nvPr/>
        </p:nvGrpSpPr>
        <p:grpSpPr>
          <a:xfrm>
            <a:off x="533400" y="4800600"/>
            <a:ext cx="5334000" cy="457200"/>
            <a:chOff x="336" y="3312"/>
            <a:chExt cx="3360" cy="288"/>
          </a:xfrm>
        </p:grpSpPr>
        <p:sp>
          <p:nvSpPr>
            <p:cNvPr id="57360" name="Rectangle 14"/>
            <p:cNvSpPr/>
            <p:nvPr/>
          </p:nvSpPr>
          <p:spPr>
            <a:xfrm>
              <a:off x="336" y="3312"/>
              <a:ext cx="672"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i="1" dirty="0"/>
                <a:t>K </a:t>
              </a:r>
              <a:r>
                <a:rPr lang="en-US" altLang="zh-CN" sz="2000" b="1" baseline="30000" dirty="0"/>
                <a:t>0 </a:t>
              </a:r>
              <a:r>
                <a:rPr lang="en-US" altLang="zh-CN" sz="2000" b="1" dirty="0"/>
                <a:t>[Suit]</a:t>
              </a:r>
              <a:endParaRPr lang="en-US" altLang="zh-CN" sz="2400" b="1" i="1" dirty="0"/>
            </a:p>
          </p:txBody>
        </p:sp>
        <p:sp>
          <p:nvSpPr>
            <p:cNvPr id="57361" name="Rectangle 15"/>
            <p:cNvSpPr/>
            <p:nvPr/>
          </p:nvSpPr>
          <p:spPr>
            <a:xfrm>
              <a:off x="1584" y="3312"/>
              <a:ext cx="2112"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ym typeface="Symbol" panose="05050102010706020507" pitchFamily="18" charset="2"/>
                </a:rPr>
                <a:t>  &lt;  </a:t>
              </a:r>
              <a:r>
                <a:rPr lang="en-US" altLang="zh-CN" sz="2400" b="1" dirty="0">
                  <a:solidFill>
                    <a:srgbClr val="FF0000"/>
                  </a:solidFill>
                  <a:sym typeface="Symbol" panose="05050102010706020507" pitchFamily="18" charset="2"/>
                </a:rPr>
                <a:t>  </a:t>
              </a:r>
              <a:r>
                <a:rPr lang="en-US" altLang="zh-CN" sz="2400" b="1" dirty="0">
                  <a:sym typeface="Symbol" panose="05050102010706020507" pitchFamily="18" charset="2"/>
                </a:rPr>
                <a:t>&lt;  </a:t>
              </a:r>
              <a:r>
                <a:rPr lang="en-US" altLang="zh-CN" sz="2400" b="1" dirty="0">
                  <a:solidFill>
                    <a:srgbClr val="FF0000"/>
                  </a:solidFill>
                  <a:sym typeface="Symbol" panose="05050102010706020507" pitchFamily="18" charset="2"/>
                </a:rPr>
                <a:t>  </a:t>
              </a:r>
              <a:r>
                <a:rPr lang="en-US" altLang="zh-CN" sz="2400" b="1" dirty="0">
                  <a:sym typeface="Symbol" panose="05050102010706020507" pitchFamily="18" charset="2"/>
                </a:rPr>
                <a:t>&lt;    </a:t>
              </a:r>
              <a:endParaRPr lang="en-US" altLang="zh-CN" sz="2400" b="1" dirty="0"/>
            </a:p>
          </p:txBody>
        </p:sp>
      </p:grpSp>
      <p:grpSp>
        <p:nvGrpSpPr>
          <p:cNvPr id="86032" name="Group 16"/>
          <p:cNvGrpSpPr/>
          <p:nvPr/>
        </p:nvGrpSpPr>
        <p:grpSpPr>
          <a:xfrm>
            <a:off x="533400" y="5181600"/>
            <a:ext cx="7772400" cy="457200"/>
            <a:chOff x="336" y="3552"/>
            <a:chExt cx="4896" cy="288"/>
          </a:xfrm>
        </p:grpSpPr>
        <p:sp>
          <p:nvSpPr>
            <p:cNvPr id="57358" name="Rectangle 17"/>
            <p:cNvSpPr/>
            <p:nvPr/>
          </p:nvSpPr>
          <p:spPr>
            <a:xfrm>
              <a:off x="336" y="3552"/>
              <a:ext cx="1104"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i="1" dirty="0"/>
                <a:t>K </a:t>
              </a:r>
              <a:r>
                <a:rPr lang="en-US" altLang="zh-CN" sz="2000" b="1" baseline="30000" dirty="0"/>
                <a:t>1 </a:t>
              </a:r>
              <a:r>
                <a:rPr lang="en-US" altLang="zh-CN" sz="2000" b="1" dirty="0"/>
                <a:t>[Face value]</a:t>
              </a:r>
              <a:endParaRPr lang="en-US" altLang="zh-CN" sz="2400" b="1" i="1" dirty="0"/>
            </a:p>
          </p:txBody>
        </p:sp>
        <p:sp>
          <p:nvSpPr>
            <p:cNvPr id="57359" name="Rectangle 18"/>
            <p:cNvSpPr/>
            <p:nvPr/>
          </p:nvSpPr>
          <p:spPr>
            <a:xfrm>
              <a:off x="1584" y="3552"/>
              <a:ext cx="3648"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ym typeface="Symbol" panose="05050102010706020507" pitchFamily="18" charset="2"/>
                </a:rPr>
                <a:t>2 &lt; 3 &lt; 4 &lt; 5 &lt; 6 &lt; 7 &lt; 8 &lt; 9 &lt; 10 &lt; J &lt; Q &lt; K &lt; A</a:t>
              </a:r>
              <a:endParaRPr lang="en-US" altLang="zh-CN" sz="2000" b="1" dirty="0"/>
            </a:p>
          </p:txBody>
        </p:sp>
      </p:grpSp>
      <p:grpSp>
        <p:nvGrpSpPr>
          <p:cNvPr id="86035" name="Group 19"/>
          <p:cNvGrpSpPr/>
          <p:nvPr/>
        </p:nvGrpSpPr>
        <p:grpSpPr>
          <a:xfrm>
            <a:off x="533400" y="5562600"/>
            <a:ext cx="7772400" cy="457200"/>
            <a:chOff x="336" y="3552"/>
            <a:chExt cx="4896" cy="288"/>
          </a:xfrm>
        </p:grpSpPr>
        <p:sp>
          <p:nvSpPr>
            <p:cNvPr id="57356" name="Rectangle 20"/>
            <p:cNvSpPr/>
            <p:nvPr/>
          </p:nvSpPr>
          <p:spPr>
            <a:xfrm>
              <a:off x="336" y="3552"/>
              <a:ext cx="1104"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olidFill>
                    <a:schemeClr val="hlink"/>
                  </a:solidFill>
                </a:rPr>
                <a:t>Sorting result :</a:t>
              </a:r>
              <a:endParaRPr lang="en-US" altLang="zh-CN" sz="2400" b="1" dirty="0"/>
            </a:p>
          </p:txBody>
        </p:sp>
        <p:sp>
          <p:nvSpPr>
            <p:cNvPr id="57357" name="Rectangle 21"/>
            <p:cNvSpPr/>
            <p:nvPr/>
          </p:nvSpPr>
          <p:spPr>
            <a:xfrm>
              <a:off x="1584" y="3552"/>
              <a:ext cx="3648"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ym typeface="Symbol" panose="05050102010706020507" pitchFamily="18" charset="2"/>
                </a:rPr>
                <a:t>2   ...   A  </a:t>
              </a:r>
              <a:r>
                <a:rPr lang="en-US" altLang="zh-CN" sz="2000" b="1" dirty="0">
                  <a:solidFill>
                    <a:srgbClr val="FF0000"/>
                  </a:solidFill>
                  <a:sym typeface="Symbol" panose="05050102010706020507" pitchFamily="18" charset="2"/>
                </a:rPr>
                <a:t>2  ...  A  2  ...  A  </a:t>
              </a:r>
              <a:r>
                <a:rPr lang="en-US" altLang="zh-CN" sz="2000" b="1" dirty="0">
                  <a:sym typeface="Symbol" panose="05050102010706020507" pitchFamily="18" charset="2"/>
                </a:rPr>
                <a:t>2   ...  A  </a:t>
              </a:r>
              <a:endParaRPr lang="en-US" altLang="zh-CN" sz="2000" b="1" dirty="0">
                <a:sym typeface="Symbol" panose="05050102010706020507" pitchFamily="18" charset="2"/>
              </a:endParaRPr>
            </a:p>
          </p:txBody>
        </p:sp>
      </p:grpSp>
      <p:sp>
        <p:nvSpPr>
          <p:cNvPr id="57355" name="Text Box 22"/>
          <p:cNvSpPr txBox="1"/>
          <p:nvPr/>
        </p:nvSpPr>
        <p:spPr>
          <a:xfrm>
            <a:off x="5334000" y="0"/>
            <a:ext cx="38036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§10  Bucket Sort and Radix Sort</a:t>
            </a:r>
            <a:endParaRPr lang="en-US" altLang="zh-CN" sz="1800" b="1" dirty="0">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6022"/>
                                        </p:tgtEl>
                                        <p:attrNameLst>
                                          <p:attrName>style.visibility</p:attrName>
                                        </p:attrNameLst>
                                      </p:cBhvr>
                                      <p:to>
                                        <p:strVal val="visible"/>
                                      </p:to>
                                    </p:set>
                                    <p:animEffect transition="in" filter="wipe(left)">
                                      <p:cBhvr>
                                        <p:cTn id="7" dur="500"/>
                                        <p:tgtEl>
                                          <p:spTgt spid="8602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20"/>
                                        </p:tgtEl>
                                        <p:attrNameLst>
                                          <p:attrName>style.visibility</p:attrName>
                                        </p:attrNameLst>
                                      </p:cBhvr>
                                      <p:to>
                                        <p:strVal val="visible"/>
                                      </p:to>
                                    </p:set>
                                    <p:animEffect transition="in" filter="wipe(left)">
                                      <p:cBhvr>
                                        <p:cTn id="12" dur="500"/>
                                        <p:tgtEl>
                                          <p:spTgt spid="86020"/>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21"/>
                                        </p:tgtEl>
                                        <p:attrNameLst>
                                          <p:attrName>style.visibility</p:attrName>
                                        </p:attrNameLst>
                                      </p:cBhvr>
                                      <p:to>
                                        <p:strVal val="visible"/>
                                      </p:to>
                                    </p:set>
                                    <p:animEffect transition="in" filter="wipe(left)">
                                      <p:cBhvr>
                                        <p:cTn id="17" dur="500"/>
                                        <p:tgtEl>
                                          <p:spTgt spid="86021"/>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023"/>
                                        </p:tgtEl>
                                        <p:attrNameLst>
                                          <p:attrName>style.visibility</p:attrName>
                                        </p:attrNameLst>
                                      </p:cBhvr>
                                      <p:to>
                                        <p:strVal val="visible"/>
                                      </p:to>
                                    </p:set>
                                    <p:animEffect transition="in" filter="wipe(left)">
                                      <p:cBhvr>
                                        <p:cTn id="22" dur="500"/>
                                        <p:tgtEl>
                                          <p:spTgt spid="86023"/>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86024"/>
                                        </p:tgtEl>
                                        <p:attrNameLst>
                                          <p:attrName>style.visibility</p:attrName>
                                        </p:attrNameLst>
                                      </p:cBhvr>
                                      <p:to>
                                        <p:strVal val="visible"/>
                                      </p:to>
                                    </p:set>
                                    <p:animEffect transition="in" filter="strips(downRight)">
                                      <p:cBhvr>
                                        <p:cTn id="27" dur="500"/>
                                        <p:tgtEl>
                                          <p:spTgt spid="86024"/>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6028"/>
                                        </p:tgtEl>
                                        <p:attrNameLst>
                                          <p:attrName>style.visibility</p:attrName>
                                        </p:attrNameLst>
                                      </p:cBhvr>
                                      <p:to>
                                        <p:strVal val="visible"/>
                                      </p:to>
                                    </p:set>
                                    <p:animEffect transition="in" filter="wipe(left)">
                                      <p:cBhvr>
                                        <p:cTn id="32" dur="500"/>
                                        <p:tgtEl>
                                          <p:spTgt spid="86028"/>
                                        </p:tgtEl>
                                      </p:cBhvr>
                                    </p:animEffect>
                                  </p:childTnLst>
                                  <p:subTnLst>
                                    <p:audio>
                                      <p:cMediaNode>
                                        <p:cTn display="0" masterRel="sameClick">
                                          <p:stCondLst>
                                            <p:cond evt="begin" delay="0">
                                              <p:tn val="30"/>
                                            </p:cond>
                                          </p:stCondLst>
                                          <p:endCondLst>
                                            <p:cond evt="onStopAudio" delay="0">
                                              <p:tgtEl>
                                                <p:sldTgt/>
                                              </p:tgtEl>
                                            </p:cond>
                                          </p:endCondLst>
                                        </p:cTn>
                                        <p:tgtEl>
                                          <p:sndTgt r:embed="rId3" name="TYPE.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6029"/>
                                        </p:tgtEl>
                                        <p:attrNameLst>
                                          <p:attrName>style.visibility</p:attrName>
                                        </p:attrNameLst>
                                      </p:cBhvr>
                                      <p:to>
                                        <p:strVal val="visible"/>
                                      </p:to>
                                    </p:set>
                                    <p:animEffect transition="in" filter="wipe(left)">
                                      <p:cBhvr>
                                        <p:cTn id="37" dur="500"/>
                                        <p:tgtEl>
                                          <p:spTgt spid="86029"/>
                                        </p:tgtEl>
                                      </p:cBhvr>
                                    </p:animEffect>
                                  </p:childTnLst>
                                  <p:subTnLst>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86032"/>
                                        </p:tgtEl>
                                        <p:attrNameLst>
                                          <p:attrName>style.visibility</p:attrName>
                                        </p:attrNameLst>
                                      </p:cBhvr>
                                      <p:to>
                                        <p:strVal val="visible"/>
                                      </p:to>
                                    </p:set>
                                    <p:animEffect transition="in" filter="wipe(left)">
                                      <p:cBhvr>
                                        <p:cTn id="41" dur="500"/>
                                        <p:tgtEl>
                                          <p:spTgt spid="86032"/>
                                        </p:tgtEl>
                                      </p:cBhvr>
                                    </p:animEffect>
                                  </p:childTnLst>
                                  <p:subTnLst>
                                    <p:audio>
                                      <p:cMediaNode>
                                        <p:cTn display="0" masterRel="sameClick">
                                          <p:stCondLst>
                                            <p:cond evt="begin" delay="0">
                                              <p:tn val="39"/>
                                            </p:cond>
                                          </p:stCondLst>
                                          <p:endCondLst>
                                            <p:cond evt="onStopAudio" delay="0">
                                              <p:tgtEl>
                                                <p:sldTgt/>
                                              </p:tgtEl>
                                            </p:cond>
                                          </p:endCondLst>
                                        </p:cTn>
                                        <p:tgtEl>
                                          <p:sndTgt r:embed="rId4" name="CAMERA.WAV"/>
                                        </p:tgtEl>
                                      </p:cMediaNode>
                                    </p:audio>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6035"/>
                                        </p:tgtEl>
                                        <p:attrNameLst>
                                          <p:attrName>style.visibility</p:attrName>
                                        </p:attrNameLst>
                                      </p:cBhvr>
                                      <p:to>
                                        <p:strVal val="visible"/>
                                      </p:to>
                                    </p:set>
                                    <p:animEffect transition="in" filter="wipe(left)">
                                      <p:cBhvr>
                                        <p:cTn id="46" dur="500"/>
                                        <p:tgtEl>
                                          <p:spTgt spid="86035"/>
                                        </p:tgtEl>
                                      </p:cBhvr>
                                    </p:animEffect>
                                  </p:childTnLst>
                                  <p:subTnLst>
                                    <p:audio>
                                      <p:cMediaNode>
                                        <p:cTn display="0" masterRel="sameClick">
                                          <p:stCondLst>
                                            <p:cond evt="begin" delay="0">
                                              <p:tn val="44"/>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P spid="86021" grpId="0"/>
      <p:bldP spid="86022" grpId="0"/>
      <p:bldP spid="86023" grpId="0"/>
      <p:bldP spid="860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8" name="Text Box 4"/>
          <p:cNvSpPr txBox="1"/>
          <p:nvPr/>
        </p:nvSpPr>
        <p:spPr>
          <a:xfrm>
            <a:off x="457200" y="304800"/>
            <a:ext cx="822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hlink"/>
                </a:solidFill>
                <a:sym typeface="Wingdings" panose="05000000000000000000" pitchFamily="2" charset="2"/>
              </a:rPr>
              <a:t></a:t>
            </a:r>
            <a:r>
              <a:rPr lang="en-US" altLang="zh-CN" sz="2400" b="1" dirty="0"/>
              <a:t> MSD ( </a:t>
            </a:r>
            <a:r>
              <a:rPr lang="en-US" altLang="zh-CN" sz="2400" b="1" dirty="0">
                <a:solidFill>
                  <a:schemeClr val="hlink"/>
                </a:solidFill>
              </a:rPr>
              <a:t>M</a:t>
            </a:r>
            <a:r>
              <a:rPr lang="en-US" altLang="zh-CN" sz="2400" b="1" dirty="0"/>
              <a:t>ost </a:t>
            </a:r>
            <a:r>
              <a:rPr lang="en-US" altLang="zh-CN" sz="2400" b="1" dirty="0">
                <a:solidFill>
                  <a:schemeClr val="hlink"/>
                </a:solidFill>
              </a:rPr>
              <a:t>S</a:t>
            </a:r>
            <a:r>
              <a:rPr lang="en-US" altLang="zh-CN" sz="2400" b="1" dirty="0"/>
              <a:t>ignificant </a:t>
            </a:r>
            <a:r>
              <a:rPr lang="en-US" altLang="zh-CN" sz="2400" b="1" dirty="0">
                <a:solidFill>
                  <a:schemeClr val="hlink"/>
                </a:solidFill>
              </a:rPr>
              <a:t>D</a:t>
            </a:r>
            <a:r>
              <a:rPr lang="en-US" altLang="zh-CN" sz="2400" b="1" dirty="0"/>
              <a:t>igit ) Sort</a:t>
            </a:r>
            <a:endParaRPr lang="en-US" altLang="zh-CN" sz="2400" b="1" dirty="0"/>
          </a:p>
        </p:txBody>
      </p:sp>
      <p:sp>
        <p:nvSpPr>
          <p:cNvPr id="82949" name="Text Box 5"/>
          <p:cNvSpPr txBox="1"/>
          <p:nvPr/>
        </p:nvSpPr>
        <p:spPr>
          <a:xfrm>
            <a:off x="533400" y="836613"/>
            <a:ext cx="8001000" cy="457200"/>
          </a:xfrm>
          <a:prstGeom prst="rect">
            <a:avLst/>
          </a:prstGeom>
          <a:noFill/>
          <a:ln w="25400">
            <a:noFill/>
          </a:ln>
        </p:spPr>
        <p:txBody>
          <a:bodyPr lIns="0" tIns="46800" rIns="0" bIns="46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ym typeface="Wingdings" panose="05000000000000000000" pitchFamily="2" charset="2"/>
              </a:rPr>
              <a:t>  Sort on </a:t>
            </a:r>
            <a:r>
              <a:rPr lang="en-US" altLang="zh-CN" sz="2400" b="1" i="1" dirty="0">
                <a:sym typeface="Wingdings" panose="05000000000000000000" pitchFamily="2" charset="2"/>
              </a:rPr>
              <a:t>K</a:t>
            </a:r>
            <a:r>
              <a:rPr lang="en-US" altLang="zh-CN" sz="2400" b="1" dirty="0">
                <a:sym typeface="Wingdings" panose="05000000000000000000" pitchFamily="2" charset="2"/>
              </a:rPr>
              <a:t> </a:t>
            </a:r>
            <a:r>
              <a:rPr lang="en-US" altLang="zh-CN" sz="2400" b="1" baseline="30000" dirty="0">
                <a:sym typeface="Wingdings" panose="05000000000000000000" pitchFamily="2" charset="2"/>
              </a:rPr>
              <a:t>0</a:t>
            </a:r>
            <a:r>
              <a:rPr lang="en-US" altLang="zh-CN" sz="2400" b="1" dirty="0">
                <a:sym typeface="Wingdings" panose="05000000000000000000" pitchFamily="2" charset="2"/>
              </a:rPr>
              <a:t>:  for example, create 4 buckets for the suits</a:t>
            </a:r>
            <a:endParaRPr lang="en-US" altLang="zh-CN" sz="2400" b="1" dirty="0"/>
          </a:p>
        </p:txBody>
      </p:sp>
      <p:grpSp>
        <p:nvGrpSpPr>
          <p:cNvPr id="82950" name="Group 6"/>
          <p:cNvGrpSpPr/>
          <p:nvPr/>
        </p:nvGrpSpPr>
        <p:grpSpPr>
          <a:xfrm>
            <a:off x="914400" y="1447800"/>
            <a:ext cx="1677988" cy="2209800"/>
            <a:chOff x="1104" y="1248"/>
            <a:chExt cx="1057" cy="1392"/>
          </a:xfrm>
        </p:grpSpPr>
        <p:sp>
          <p:nvSpPr>
            <p:cNvPr id="59434" name="Rectangle 7"/>
            <p:cNvSpPr/>
            <p:nvPr/>
          </p:nvSpPr>
          <p:spPr>
            <a:xfrm>
              <a:off x="1104" y="1248"/>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35" name="Rectangle 8"/>
            <p:cNvSpPr/>
            <p:nvPr/>
          </p:nvSpPr>
          <p:spPr>
            <a:xfrm>
              <a:off x="1248" y="1392"/>
              <a:ext cx="720" cy="1056"/>
            </a:xfrm>
            <a:prstGeom prst="rect">
              <a:avLst/>
            </a:prstGeom>
            <a:solidFill>
              <a:srgbClr val="FFFFFF"/>
            </a:solidFill>
            <a:ln w="9525" cap="flat" cmpd="sng">
              <a:prstDash val="solid"/>
              <a:miter/>
              <a:headEnd type="none" w="med" len="med"/>
              <a:tailEnd type="none" w="med" len="med"/>
            </a:ln>
            <a:scene3d>
              <a:camera prst="legacyObliqueTopLeft">
                <a:rot lat="0" lon="0" rev="0"/>
              </a:camera>
              <a:lightRig rig="legacyFlat3" dir="t"/>
            </a:scene3d>
            <a:sp3d extrusionH="430200" prstMaterial="legacyMatte">
              <a:bevelT w="13500" h="13500" prst="angle"/>
              <a:bevelB w="13500" h="13500" prst="angle"/>
              <a:extrusionClr>
                <a:srgbClr val="FFFFFF"/>
              </a:extrusionClr>
            </a:sp3d>
          </p:spPr>
          <p:txBody>
            <a:bodyPr wrap="none" lIns="0" tIns="46800" rIns="0" bIns="46800" anchor="ctr" anchorCtr="0">
              <a:flatTx/>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36" name="Rectangle 9"/>
            <p:cNvSpPr/>
            <p:nvPr/>
          </p:nvSpPr>
          <p:spPr>
            <a:xfrm>
              <a:off x="1296" y="1440"/>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37" name="Rectangle 10"/>
            <p:cNvSpPr/>
            <p:nvPr/>
          </p:nvSpPr>
          <p:spPr>
            <a:xfrm>
              <a:off x="1344" y="1488"/>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38" name="Rectangle 11"/>
            <p:cNvSpPr/>
            <p:nvPr/>
          </p:nvSpPr>
          <p:spPr>
            <a:xfrm>
              <a:off x="1392" y="1536"/>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nvGrpSpPr>
            <p:cNvPr id="59439" name="Group 12"/>
            <p:cNvGrpSpPr/>
            <p:nvPr/>
          </p:nvGrpSpPr>
          <p:grpSpPr>
            <a:xfrm>
              <a:off x="1439" y="1584"/>
              <a:ext cx="722" cy="1056"/>
              <a:chOff x="1439" y="1584"/>
              <a:chExt cx="722" cy="1056"/>
            </a:xfrm>
          </p:grpSpPr>
          <p:sp>
            <p:nvSpPr>
              <p:cNvPr id="59440" name="Rectangle 13"/>
              <p:cNvSpPr/>
              <p:nvPr/>
            </p:nvSpPr>
            <p:spPr>
              <a:xfrm>
                <a:off x="1440" y="1584"/>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41" name="Rectangle 14"/>
              <p:cNvSpPr/>
              <p:nvPr/>
            </p:nvSpPr>
            <p:spPr>
              <a:xfrm>
                <a:off x="1439" y="1654"/>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t>3</a:t>
                </a:r>
                <a:endParaRPr lang="en-US" altLang="zh-CN" sz="1800" b="1" dirty="0"/>
              </a:p>
              <a:p>
                <a:pPr marL="0" lvl="0" indent="0" algn="ctr" eaLnBrk="1" hangingPunct="1">
                  <a:lnSpc>
                    <a:spcPct val="60000"/>
                  </a:lnSpc>
                  <a:spcBef>
                    <a:spcPct val="0"/>
                  </a:spcBef>
                  <a:buNone/>
                </a:pPr>
                <a:r>
                  <a:rPr lang="en-US" altLang="zh-CN" sz="1800" b="1" dirty="0">
                    <a:sym typeface="Symbol" panose="05050102010706020507" pitchFamily="18" charset="2"/>
                  </a:rPr>
                  <a:t></a:t>
                </a:r>
                <a:endParaRPr lang="en-US" altLang="zh-CN" sz="2400" b="1" dirty="0"/>
              </a:p>
            </p:txBody>
          </p:sp>
          <p:sp>
            <p:nvSpPr>
              <p:cNvPr id="59442" name="Rectangle 15"/>
              <p:cNvSpPr/>
              <p:nvPr/>
            </p:nvSpPr>
            <p:spPr>
              <a:xfrm flipV="1">
                <a:off x="1920" y="2304"/>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t>3</a:t>
                </a:r>
                <a:endParaRPr lang="en-US" altLang="zh-CN" sz="1800" b="1" dirty="0"/>
              </a:p>
              <a:p>
                <a:pPr marL="0" lvl="0" indent="0" algn="ctr" eaLnBrk="1" hangingPunct="1">
                  <a:lnSpc>
                    <a:spcPct val="60000"/>
                  </a:lnSpc>
                  <a:spcBef>
                    <a:spcPct val="0"/>
                  </a:spcBef>
                  <a:buNone/>
                </a:pPr>
                <a:r>
                  <a:rPr lang="en-US" altLang="zh-CN" sz="1800" b="1" dirty="0">
                    <a:sym typeface="Symbol" panose="05050102010706020507" pitchFamily="18" charset="2"/>
                  </a:rPr>
                  <a:t></a:t>
                </a:r>
                <a:endParaRPr lang="en-US" altLang="zh-CN" sz="2400" b="1" dirty="0"/>
              </a:p>
            </p:txBody>
          </p:sp>
          <p:sp>
            <p:nvSpPr>
              <p:cNvPr id="59443" name="Rectangle 16"/>
              <p:cNvSpPr/>
              <p:nvPr/>
            </p:nvSpPr>
            <p:spPr>
              <a:xfrm>
                <a:off x="1609" y="1680"/>
                <a:ext cx="384" cy="57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ym typeface="Symbol" panose="05050102010706020507" pitchFamily="18" charset="2"/>
                  </a:rPr>
                  <a:t></a:t>
                </a:r>
                <a:endParaRPr lang="en-US" altLang="zh-CN" b="1" dirty="0">
                  <a:sym typeface="Symbol" panose="05050102010706020507" pitchFamily="18" charset="2"/>
                </a:endParaRPr>
              </a:p>
              <a:p>
                <a:pPr marL="0" lvl="0" indent="0" algn="ctr" eaLnBrk="1" hangingPunct="1">
                  <a:spcBef>
                    <a:spcPct val="0"/>
                  </a:spcBef>
                  <a:buNone/>
                </a:pPr>
                <a:r>
                  <a:rPr lang="en-US" altLang="zh-CN" b="1" dirty="0">
                    <a:sym typeface="Symbol" panose="05050102010706020507" pitchFamily="18" charset="2"/>
                  </a:rPr>
                  <a:t></a:t>
                </a:r>
                <a:endParaRPr lang="en-US" altLang="zh-CN" sz="2800" b="1" dirty="0">
                  <a:sym typeface="Symbol" panose="05050102010706020507" pitchFamily="18" charset="2"/>
                </a:endParaRPr>
              </a:p>
            </p:txBody>
          </p:sp>
          <p:sp>
            <p:nvSpPr>
              <p:cNvPr id="59444" name="Rectangle 17"/>
              <p:cNvSpPr/>
              <p:nvPr/>
            </p:nvSpPr>
            <p:spPr>
              <a:xfrm flipV="1">
                <a:off x="1632" y="2160"/>
                <a:ext cx="360" cy="33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ym typeface="Symbol" panose="05050102010706020507" pitchFamily="18" charset="2"/>
                  </a:rPr>
                  <a:t></a:t>
                </a:r>
                <a:endParaRPr lang="en-US" altLang="zh-CN" sz="2400" b="1" dirty="0">
                  <a:sym typeface="Symbol" panose="05050102010706020507" pitchFamily="18" charset="2"/>
                </a:endParaRPr>
              </a:p>
              <a:p>
                <a:pPr marL="0" lvl="0" indent="0" algn="ctr" eaLnBrk="1" hangingPunct="1">
                  <a:spcBef>
                    <a:spcPct val="0"/>
                  </a:spcBef>
                  <a:buNone/>
                </a:pPr>
                <a:endParaRPr lang="en-US" altLang="zh-CN" sz="2400" b="1" dirty="0">
                  <a:sym typeface="Symbol" panose="05050102010706020507" pitchFamily="18" charset="2"/>
                </a:endParaRPr>
              </a:p>
            </p:txBody>
          </p:sp>
        </p:grpSp>
      </p:grpSp>
      <p:grpSp>
        <p:nvGrpSpPr>
          <p:cNvPr id="82962" name="Group 18"/>
          <p:cNvGrpSpPr/>
          <p:nvPr/>
        </p:nvGrpSpPr>
        <p:grpSpPr>
          <a:xfrm>
            <a:off x="2667000" y="1447800"/>
            <a:ext cx="1677988" cy="2209800"/>
            <a:chOff x="1680" y="960"/>
            <a:chExt cx="1057" cy="1392"/>
          </a:xfrm>
        </p:grpSpPr>
        <p:sp>
          <p:nvSpPr>
            <p:cNvPr id="59425" name="Rectangle 19"/>
            <p:cNvSpPr/>
            <p:nvPr/>
          </p:nvSpPr>
          <p:spPr>
            <a:xfrm>
              <a:off x="1680" y="960"/>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26" name="Rectangle 20"/>
            <p:cNvSpPr/>
            <p:nvPr/>
          </p:nvSpPr>
          <p:spPr>
            <a:xfrm>
              <a:off x="1824" y="1104"/>
              <a:ext cx="720" cy="1056"/>
            </a:xfrm>
            <a:prstGeom prst="rect">
              <a:avLst/>
            </a:prstGeom>
            <a:solidFill>
              <a:srgbClr val="FFFFFF"/>
            </a:solidFill>
            <a:ln w="9525" cap="flat" cmpd="sng">
              <a:prstDash val="solid"/>
              <a:miter/>
              <a:headEnd type="none" w="med" len="med"/>
              <a:tailEnd type="none" w="med" len="med"/>
            </a:ln>
            <a:scene3d>
              <a:camera prst="legacyObliqueTopLeft">
                <a:rot lat="0" lon="0" rev="0"/>
              </a:camera>
              <a:lightRig rig="legacyFlat3" dir="t"/>
            </a:scene3d>
            <a:sp3d extrusionH="430200" prstMaterial="legacyMatte">
              <a:bevelT w="13500" h="13500" prst="angle"/>
              <a:bevelB w="13500" h="13500" prst="angle"/>
              <a:extrusionClr>
                <a:srgbClr val="FFFFFF"/>
              </a:extrusionClr>
            </a:sp3d>
          </p:spPr>
          <p:txBody>
            <a:bodyPr wrap="none" lIns="0" tIns="46800" rIns="0" bIns="46800" anchor="ctr" anchorCtr="0">
              <a:flatTx/>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27" name="Rectangle 21"/>
            <p:cNvSpPr/>
            <p:nvPr/>
          </p:nvSpPr>
          <p:spPr>
            <a:xfrm>
              <a:off x="1872" y="1152"/>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28" name="Rectangle 22"/>
            <p:cNvSpPr/>
            <p:nvPr/>
          </p:nvSpPr>
          <p:spPr>
            <a:xfrm>
              <a:off x="1920" y="1200"/>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29" name="Rectangle 23"/>
            <p:cNvSpPr/>
            <p:nvPr/>
          </p:nvSpPr>
          <p:spPr>
            <a:xfrm>
              <a:off x="1968" y="1248"/>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30" name="Rectangle 24"/>
            <p:cNvSpPr/>
            <p:nvPr/>
          </p:nvSpPr>
          <p:spPr>
            <a:xfrm>
              <a:off x="2016" y="1296"/>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31" name="Rectangle 25"/>
            <p:cNvSpPr/>
            <p:nvPr/>
          </p:nvSpPr>
          <p:spPr>
            <a:xfrm>
              <a:off x="2015" y="1366"/>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solidFill>
                    <a:srgbClr val="FF0000"/>
                  </a:solidFill>
                </a:rPr>
                <a:t>5</a:t>
              </a:r>
              <a:endParaRPr lang="en-US" altLang="zh-CN" sz="1800" b="1" dirty="0"/>
            </a:p>
            <a:p>
              <a:pPr marL="0" lvl="0" indent="0" algn="ctr" eaLnBrk="1" hangingPunct="1">
                <a:lnSpc>
                  <a:spcPct val="60000"/>
                </a:lnSpc>
                <a:spcBef>
                  <a:spcPct val="0"/>
                </a:spcBef>
                <a:buNone/>
              </a:pPr>
              <a:r>
                <a:rPr lang="en-US" altLang="zh-CN" sz="1800" b="1" dirty="0">
                  <a:solidFill>
                    <a:srgbClr val="FF0000"/>
                  </a:solidFill>
                  <a:sym typeface="Symbol" panose="05050102010706020507" pitchFamily="18" charset="2"/>
                </a:rPr>
                <a:t></a:t>
              </a:r>
              <a:endParaRPr lang="en-US" altLang="zh-CN" sz="2400" b="1" dirty="0"/>
            </a:p>
          </p:txBody>
        </p:sp>
        <p:sp>
          <p:nvSpPr>
            <p:cNvPr id="59432" name="Rectangle 26"/>
            <p:cNvSpPr/>
            <p:nvPr/>
          </p:nvSpPr>
          <p:spPr>
            <a:xfrm flipV="1">
              <a:off x="2496" y="2016"/>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solidFill>
                    <a:srgbClr val="FF0000"/>
                  </a:solidFill>
                </a:rPr>
                <a:t>5</a:t>
              </a:r>
              <a:endParaRPr lang="en-US" altLang="zh-CN" sz="1800" b="1" dirty="0">
                <a:solidFill>
                  <a:srgbClr val="FF0000"/>
                </a:solidFill>
              </a:endParaRPr>
            </a:p>
            <a:p>
              <a:pPr marL="0" lvl="0" indent="0" algn="ctr" eaLnBrk="1" hangingPunct="1">
                <a:lnSpc>
                  <a:spcPct val="60000"/>
                </a:lnSpc>
                <a:spcBef>
                  <a:spcPct val="0"/>
                </a:spcBef>
                <a:buNone/>
              </a:pPr>
              <a:r>
                <a:rPr lang="en-US" altLang="zh-CN" sz="1800" b="1" dirty="0">
                  <a:solidFill>
                    <a:srgbClr val="FF0000"/>
                  </a:solidFill>
                  <a:sym typeface="Symbol" panose="05050102010706020507" pitchFamily="18" charset="2"/>
                </a:rPr>
                <a:t></a:t>
              </a:r>
              <a:endParaRPr lang="en-US" altLang="zh-CN" sz="1800" b="1" dirty="0">
                <a:solidFill>
                  <a:srgbClr val="FF0000"/>
                </a:solidFill>
                <a:sym typeface="Symbol" panose="05050102010706020507" pitchFamily="18" charset="2"/>
              </a:endParaRPr>
            </a:p>
          </p:txBody>
        </p:sp>
        <p:sp>
          <p:nvSpPr>
            <p:cNvPr id="59433" name="Rectangle 27"/>
            <p:cNvSpPr/>
            <p:nvPr/>
          </p:nvSpPr>
          <p:spPr>
            <a:xfrm>
              <a:off x="2183" y="1392"/>
              <a:ext cx="384" cy="864"/>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90000"/>
                </a:lnSpc>
                <a:spcBef>
                  <a:spcPct val="0"/>
                </a:spcBef>
                <a:buNone/>
              </a:pPr>
              <a:r>
                <a:rPr lang="en-US" altLang="zh-CN" b="1" dirty="0">
                  <a:solidFill>
                    <a:srgbClr val="FF0000"/>
                  </a:solidFill>
                  <a:sym typeface="Symbol" panose="05050102010706020507" pitchFamily="18" charset="2"/>
                </a:rPr>
                <a:t></a:t>
              </a:r>
              <a:endParaRPr lang="en-US" altLang="zh-CN" b="1" dirty="0">
                <a:solidFill>
                  <a:srgbClr val="FF0000"/>
                </a:solidFill>
                <a:sym typeface="Symbol" panose="05050102010706020507" pitchFamily="18" charset="2"/>
              </a:endParaRPr>
            </a:p>
            <a:p>
              <a:pPr marL="0" lvl="0" indent="0" algn="ctr" eaLnBrk="1" hangingPunct="1">
                <a:lnSpc>
                  <a:spcPct val="90000"/>
                </a:lnSpc>
                <a:spcBef>
                  <a:spcPct val="0"/>
                </a:spcBef>
                <a:buNone/>
              </a:pPr>
              <a:r>
                <a:rPr lang="en-US" altLang="zh-CN" b="1" dirty="0">
                  <a:solidFill>
                    <a:srgbClr val="FF0000"/>
                  </a:solidFill>
                  <a:sym typeface="Symbol" panose="05050102010706020507" pitchFamily="18" charset="2"/>
                </a:rPr>
                <a:t></a:t>
              </a:r>
              <a:endParaRPr lang="en-US" altLang="zh-CN" b="1" dirty="0">
                <a:solidFill>
                  <a:srgbClr val="FF0000"/>
                </a:solidFill>
                <a:sym typeface="Symbol" panose="05050102010706020507" pitchFamily="18" charset="2"/>
              </a:endParaRPr>
            </a:p>
            <a:p>
              <a:pPr marL="0" lvl="0" indent="0" algn="ctr" eaLnBrk="1" hangingPunct="1">
                <a:lnSpc>
                  <a:spcPct val="90000"/>
                </a:lnSpc>
                <a:spcBef>
                  <a:spcPct val="0"/>
                </a:spcBef>
                <a:buNone/>
              </a:pPr>
              <a:r>
                <a:rPr lang="en-US" altLang="zh-CN" b="1" dirty="0">
                  <a:solidFill>
                    <a:srgbClr val="FF0000"/>
                  </a:solidFill>
                  <a:sym typeface="Symbol" panose="05050102010706020507" pitchFamily="18" charset="2"/>
                </a:rPr>
                <a:t></a:t>
              </a:r>
              <a:endParaRPr lang="en-US" altLang="zh-CN" sz="2800" b="1" dirty="0">
                <a:solidFill>
                  <a:srgbClr val="FF0000"/>
                </a:solidFill>
                <a:sym typeface="Symbol" panose="05050102010706020507" pitchFamily="18" charset="2"/>
              </a:endParaRPr>
            </a:p>
          </p:txBody>
        </p:sp>
      </p:grpSp>
      <p:grpSp>
        <p:nvGrpSpPr>
          <p:cNvPr id="82972" name="Group 28"/>
          <p:cNvGrpSpPr/>
          <p:nvPr/>
        </p:nvGrpSpPr>
        <p:grpSpPr>
          <a:xfrm>
            <a:off x="6172200" y="1447800"/>
            <a:ext cx="1677988" cy="2209800"/>
            <a:chOff x="3888" y="960"/>
            <a:chExt cx="1057" cy="1392"/>
          </a:xfrm>
        </p:grpSpPr>
        <p:sp>
          <p:nvSpPr>
            <p:cNvPr id="59416" name="Rectangle 29"/>
            <p:cNvSpPr/>
            <p:nvPr/>
          </p:nvSpPr>
          <p:spPr>
            <a:xfrm>
              <a:off x="3888" y="960"/>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17" name="Rectangle 30"/>
            <p:cNvSpPr/>
            <p:nvPr/>
          </p:nvSpPr>
          <p:spPr>
            <a:xfrm>
              <a:off x="4032" y="1104"/>
              <a:ext cx="720" cy="1056"/>
            </a:xfrm>
            <a:prstGeom prst="rect">
              <a:avLst/>
            </a:prstGeom>
            <a:solidFill>
              <a:srgbClr val="FFFFFF"/>
            </a:solidFill>
            <a:ln w="9525" cap="flat" cmpd="sng">
              <a:prstDash val="solid"/>
              <a:miter/>
              <a:headEnd type="none" w="med" len="med"/>
              <a:tailEnd type="none" w="med" len="med"/>
            </a:ln>
            <a:scene3d>
              <a:camera prst="legacyObliqueTopLeft">
                <a:rot lat="0" lon="0" rev="0"/>
              </a:camera>
              <a:lightRig rig="legacyFlat3" dir="t"/>
            </a:scene3d>
            <a:sp3d extrusionH="430200" prstMaterial="legacyMatte">
              <a:bevelT w="13500" h="13500" prst="angle"/>
              <a:bevelB w="13500" h="13500" prst="angle"/>
              <a:extrusionClr>
                <a:srgbClr val="FFFFFF"/>
              </a:extrusionClr>
            </a:sp3d>
          </p:spPr>
          <p:txBody>
            <a:bodyPr wrap="none" lIns="0" tIns="46800" rIns="0" bIns="46800" anchor="ctr" anchorCtr="0">
              <a:flatTx/>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18" name="Rectangle 31"/>
            <p:cNvSpPr/>
            <p:nvPr/>
          </p:nvSpPr>
          <p:spPr>
            <a:xfrm>
              <a:off x="4080" y="1152"/>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19" name="Rectangle 32"/>
            <p:cNvSpPr/>
            <p:nvPr/>
          </p:nvSpPr>
          <p:spPr>
            <a:xfrm>
              <a:off x="4128" y="1200"/>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20" name="Rectangle 33"/>
            <p:cNvSpPr/>
            <p:nvPr/>
          </p:nvSpPr>
          <p:spPr>
            <a:xfrm>
              <a:off x="4176" y="1248"/>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21" name="Rectangle 34"/>
            <p:cNvSpPr/>
            <p:nvPr/>
          </p:nvSpPr>
          <p:spPr>
            <a:xfrm>
              <a:off x="4224" y="1296"/>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22" name="Rectangle 35"/>
            <p:cNvSpPr/>
            <p:nvPr/>
          </p:nvSpPr>
          <p:spPr>
            <a:xfrm>
              <a:off x="4223" y="1366"/>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t>A</a:t>
              </a:r>
              <a:endParaRPr lang="en-US" altLang="zh-CN" sz="1800" b="1" dirty="0"/>
            </a:p>
            <a:p>
              <a:pPr marL="0" lvl="0" indent="0" algn="ctr" eaLnBrk="1" hangingPunct="1">
                <a:lnSpc>
                  <a:spcPct val="60000"/>
                </a:lnSpc>
                <a:spcBef>
                  <a:spcPct val="0"/>
                </a:spcBef>
                <a:buNone/>
              </a:pPr>
              <a:r>
                <a:rPr lang="en-US" altLang="zh-CN" sz="1800" b="1" dirty="0">
                  <a:sym typeface="Symbol" panose="05050102010706020507" pitchFamily="18" charset="2"/>
                </a:rPr>
                <a:t></a:t>
              </a:r>
              <a:endParaRPr lang="en-US" altLang="zh-CN" sz="2400" b="1" dirty="0"/>
            </a:p>
          </p:txBody>
        </p:sp>
        <p:sp>
          <p:nvSpPr>
            <p:cNvPr id="59423" name="Rectangle 36"/>
            <p:cNvSpPr/>
            <p:nvPr/>
          </p:nvSpPr>
          <p:spPr>
            <a:xfrm flipV="1">
              <a:off x="4704" y="2016"/>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t>A</a:t>
              </a:r>
              <a:endParaRPr lang="en-US" altLang="zh-CN" sz="1800" b="1" dirty="0"/>
            </a:p>
            <a:p>
              <a:pPr marL="0" lvl="0" indent="0" algn="ctr" eaLnBrk="1" hangingPunct="1">
                <a:lnSpc>
                  <a:spcPct val="60000"/>
                </a:lnSpc>
                <a:spcBef>
                  <a:spcPct val="0"/>
                </a:spcBef>
                <a:buNone/>
              </a:pPr>
              <a:r>
                <a:rPr lang="en-US" altLang="zh-CN" sz="1800" b="1" dirty="0">
                  <a:sym typeface="Symbol" panose="05050102010706020507" pitchFamily="18" charset="2"/>
                </a:rPr>
                <a:t></a:t>
              </a:r>
              <a:endParaRPr lang="en-US" altLang="zh-CN" sz="2400" b="1" dirty="0"/>
            </a:p>
          </p:txBody>
        </p:sp>
        <p:sp>
          <p:nvSpPr>
            <p:cNvPr id="59424" name="Rectangle 37"/>
            <p:cNvSpPr/>
            <p:nvPr/>
          </p:nvSpPr>
          <p:spPr>
            <a:xfrm>
              <a:off x="4391" y="1488"/>
              <a:ext cx="384" cy="57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6000" b="1" dirty="0">
                  <a:sym typeface="Symbol" panose="05050102010706020507" pitchFamily="18" charset="2"/>
                </a:rPr>
                <a:t></a:t>
              </a:r>
              <a:endParaRPr lang="en-US" altLang="zh-CN" sz="6000" b="1" dirty="0">
                <a:sym typeface="Symbol" panose="05050102010706020507" pitchFamily="18" charset="2"/>
              </a:endParaRPr>
            </a:p>
          </p:txBody>
        </p:sp>
      </p:grpSp>
      <p:grpSp>
        <p:nvGrpSpPr>
          <p:cNvPr id="82982" name="Group 38"/>
          <p:cNvGrpSpPr/>
          <p:nvPr/>
        </p:nvGrpSpPr>
        <p:grpSpPr>
          <a:xfrm>
            <a:off x="4419600" y="1447800"/>
            <a:ext cx="1677988" cy="2209800"/>
            <a:chOff x="2784" y="960"/>
            <a:chExt cx="1057" cy="1392"/>
          </a:xfrm>
        </p:grpSpPr>
        <p:sp>
          <p:nvSpPr>
            <p:cNvPr id="59406" name="Rectangle 39"/>
            <p:cNvSpPr/>
            <p:nvPr/>
          </p:nvSpPr>
          <p:spPr>
            <a:xfrm>
              <a:off x="2784" y="960"/>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07" name="Rectangle 40"/>
            <p:cNvSpPr/>
            <p:nvPr/>
          </p:nvSpPr>
          <p:spPr>
            <a:xfrm>
              <a:off x="2928" y="1104"/>
              <a:ext cx="720" cy="1056"/>
            </a:xfrm>
            <a:prstGeom prst="rect">
              <a:avLst/>
            </a:prstGeom>
            <a:solidFill>
              <a:srgbClr val="FFFFFF"/>
            </a:solidFill>
            <a:ln w="9525" cap="flat" cmpd="sng">
              <a:prstDash val="solid"/>
              <a:miter/>
              <a:headEnd type="none" w="med" len="med"/>
              <a:tailEnd type="none" w="med" len="med"/>
            </a:ln>
            <a:scene3d>
              <a:camera prst="legacyObliqueTopLeft">
                <a:rot lat="0" lon="0" rev="0"/>
              </a:camera>
              <a:lightRig rig="legacyFlat3" dir="t"/>
            </a:scene3d>
            <a:sp3d extrusionH="430200" prstMaterial="legacyMatte">
              <a:bevelT w="13500" h="13500" prst="angle"/>
              <a:bevelB w="13500" h="13500" prst="angle"/>
              <a:extrusionClr>
                <a:srgbClr val="FFFFFF"/>
              </a:extrusionClr>
            </a:sp3d>
          </p:spPr>
          <p:txBody>
            <a:bodyPr wrap="none" lIns="0" tIns="46800" rIns="0" bIns="46800" anchor="ctr" anchorCtr="0">
              <a:flatTx/>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08" name="Rectangle 41"/>
            <p:cNvSpPr/>
            <p:nvPr/>
          </p:nvSpPr>
          <p:spPr>
            <a:xfrm>
              <a:off x="2976" y="1152"/>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09" name="Rectangle 42"/>
            <p:cNvSpPr/>
            <p:nvPr/>
          </p:nvSpPr>
          <p:spPr>
            <a:xfrm>
              <a:off x="3024" y="1200"/>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10" name="Rectangle 43"/>
            <p:cNvSpPr/>
            <p:nvPr/>
          </p:nvSpPr>
          <p:spPr>
            <a:xfrm>
              <a:off x="3072" y="1248"/>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11" name="Rectangle 44"/>
            <p:cNvSpPr/>
            <p:nvPr/>
          </p:nvSpPr>
          <p:spPr>
            <a:xfrm>
              <a:off x="3120" y="1296"/>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9412" name="Rectangle 45"/>
            <p:cNvSpPr/>
            <p:nvPr/>
          </p:nvSpPr>
          <p:spPr>
            <a:xfrm>
              <a:off x="3119" y="1366"/>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solidFill>
                    <a:srgbClr val="FF0000"/>
                  </a:solidFill>
                </a:rPr>
                <a:t>4</a:t>
              </a:r>
              <a:endParaRPr lang="en-US" altLang="zh-CN" sz="1800" b="1" dirty="0"/>
            </a:p>
            <a:p>
              <a:pPr marL="0" lvl="0" indent="0" algn="ctr" eaLnBrk="1" hangingPunct="1">
                <a:lnSpc>
                  <a:spcPct val="60000"/>
                </a:lnSpc>
                <a:spcBef>
                  <a:spcPct val="0"/>
                </a:spcBef>
                <a:buNone/>
              </a:pPr>
              <a:r>
                <a:rPr lang="en-US" altLang="zh-CN" sz="1800" b="1" dirty="0">
                  <a:solidFill>
                    <a:srgbClr val="FF0000"/>
                  </a:solidFill>
                  <a:sym typeface="Symbol" panose="05050102010706020507" pitchFamily="18" charset="2"/>
                </a:rPr>
                <a:t></a:t>
              </a:r>
              <a:endParaRPr lang="en-US" altLang="zh-CN" sz="2400" b="1" dirty="0"/>
            </a:p>
          </p:txBody>
        </p:sp>
        <p:sp>
          <p:nvSpPr>
            <p:cNvPr id="59413" name="Rectangle 46"/>
            <p:cNvSpPr/>
            <p:nvPr/>
          </p:nvSpPr>
          <p:spPr>
            <a:xfrm flipV="1">
              <a:off x="3600" y="2016"/>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solidFill>
                    <a:srgbClr val="FF0000"/>
                  </a:solidFill>
                </a:rPr>
                <a:t>4</a:t>
              </a:r>
              <a:endParaRPr lang="en-US" altLang="zh-CN" sz="1800" b="1" dirty="0"/>
            </a:p>
            <a:p>
              <a:pPr marL="0" lvl="0" indent="0" algn="ctr" eaLnBrk="1" hangingPunct="1">
                <a:lnSpc>
                  <a:spcPct val="60000"/>
                </a:lnSpc>
                <a:spcBef>
                  <a:spcPct val="0"/>
                </a:spcBef>
                <a:buNone/>
              </a:pPr>
              <a:r>
                <a:rPr lang="en-US" altLang="zh-CN" sz="1800" b="1" dirty="0">
                  <a:solidFill>
                    <a:srgbClr val="FF0000"/>
                  </a:solidFill>
                  <a:sym typeface="Symbol" panose="05050102010706020507" pitchFamily="18" charset="2"/>
                </a:rPr>
                <a:t></a:t>
              </a:r>
              <a:endParaRPr lang="en-US" altLang="zh-CN" sz="2400" b="1" dirty="0"/>
            </a:p>
          </p:txBody>
        </p:sp>
        <p:sp>
          <p:nvSpPr>
            <p:cNvPr id="59414" name="Rectangle 47"/>
            <p:cNvSpPr/>
            <p:nvPr/>
          </p:nvSpPr>
          <p:spPr>
            <a:xfrm>
              <a:off x="3289" y="1441"/>
              <a:ext cx="384" cy="33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0000"/>
                  </a:solidFill>
                  <a:sym typeface="Symbol" panose="05050102010706020507" pitchFamily="18" charset="2"/>
                </a:rPr>
                <a:t></a:t>
              </a:r>
              <a:endParaRPr lang="en-US" altLang="zh-CN" sz="2800" b="1" dirty="0">
                <a:sym typeface="Symbol" panose="05050102010706020507" pitchFamily="18" charset="2"/>
              </a:endParaRPr>
            </a:p>
          </p:txBody>
        </p:sp>
        <p:sp>
          <p:nvSpPr>
            <p:cNvPr id="59415" name="Rectangle 48"/>
            <p:cNvSpPr/>
            <p:nvPr/>
          </p:nvSpPr>
          <p:spPr>
            <a:xfrm flipV="1">
              <a:off x="3287" y="1865"/>
              <a:ext cx="384" cy="33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0000"/>
                  </a:solidFill>
                  <a:sym typeface="Symbol" panose="05050102010706020507" pitchFamily="18" charset="2"/>
                </a:rPr>
                <a:t></a:t>
              </a:r>
              <a:endParaRPr lang="en-US" altLang="zh-CN" sz="2800" b="1" dirty="0">
                <a:sym typeface="Symbol" panose="05050102010706020507" pitchFamily="18" charset="2"/>
              </a:endParaRPr>
            </a:p>
          </p:txBody>
        </p:sp>
      </p:grpSp>
      <p:sp>
        <p:nvSpPr>
          <p:cNvPr id="82993" name="Text Box 49"/>
          <p:cNvSpPr txBox="1"/>
          <p:nvPr/>
        </p:nvSpPr>
        <p:spPr>
          <a:xfrm>
            <a:off x="533400" y="3886200"/>
            <a:ext cx="8153400" cy="822325"/>
          </a:xfrm>
          <a:prstGeom prst="rect">
            <a:avLst/>
          </a:prstGeom>
          <a:noFill/>
          <a:ln w="25400">
            <a:noFill/>
          </a:ln>
        </p:spPr>
        <p:txBody>
          <a:bodyPr lIns="0" tIns="46800" rIns="0" bIns="46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81000" lvl="0" indent="-381000" eaLnBrk="1" hangingPunct="1">
              <a:spcBef>
                <a:spcPct val="50000"/>
              </a:spcBef>
              <a:buNone/>
            </a:pPr>
            <a:r>
              <a:rPr lang="en-US" altLang="zh-CN" sz="2400" b="1" dirty="0">
                <a:sym typeface="Wingdings" panose="05000000000000000000" pitchFamily="2" charset="2"/>
              </a:rPr>
              <a:t>  Sort each bucket independently (using any sorting technique)</a:t>
            </a:r>
            <a:endParaRPr lang="en-US" altLang="zh-CN" sz="2400" b="1" dirty="0">
              <a:sym typeface="Wingdings" panose="05000000000000000000" pitchFamily="2" charset="2"/>
            </a:endParaRPr>
          </a:p>
        </p:txBody>
      </p:sp>
      <p:sp>
        <p:nvSpPr>
          <p:cNvPr id="82994" name="Rectangle 50"/>
          <p:cNvSpPr/>
          <p:nvPr/>
        </p:nvSpPr>
        <p:spPr>
          <a:xfrm>
            <a:off x="2743200" y="4724400"/>
            <a:ext cx="762000" cy="1295400"/>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6000" b="1" dirty="0">
                <a:sym typeface="Symbol" panose="05050102010706020507" pitchFamily="18" charset="2"/>
              </a:rPr>
              <a:t></a:t>
            </a:r>
            <a:endParaRPr lang="en-US" altLang="zh-CN" sz="6000" b="1" dirty="0"/>
          </a:p>
        </p:txBody>
      </p:sp>
      <p:sp>
        <p:nvSpPr>
          <p:cNvPr id="82995" name="Rectangle 51"/>
          <p:cNvSpPr/>
          <p:nvPr/>
        </p:nvSpPr>
        <p:spPr>
          <a:xfrm>
            <a:off x="3505200" y="4724400"/>
            <a:ext cx="762000" cy="1295400"/>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6000" b="1" dirty="0">
                <a:solidFill>
                  <a:srgbClr val="FF0000"/>
                </a:solidFill>
                <a:sym typeface="Symbol" panose="05050102010706020507" pitchFamily="18" charset="2"/>
              </a:rPr>
              <a:t></a:t>
            </a:r>
            <a:endParaRPr lang="en-US" altLang="zh-CN" sz="6000" b="1" dirty="0"/>
          </a:p>
        </p:txBody>
      </p:sp>
      <p:sp>
        <p:nvSpPr>
          <p:cNvPr id="82996" name="Rectangle 52"/>
          <p:cNvSpPr/>
          <p:nvPr/>
        </p:nvSpPr>
        <p:spPr>
          <a:xfrm>
            <a:off x="4267200" y="4724400"/>
            <a:ext cx="762000" cy="1295400"/>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6000" b="1" dirty="0">
                <a:solidFill>
                  <a:srgbClr val="FF0000"/>
                </a:solidFill>
                <a:sym typeface="Symbol" panose="05050102010706020507" pitchFamily="18" charset="2"/>
              </a:rPr>
              <a:t></a:t>
            </a:r>
            <a:endParaRPr lang="en-US" altLang="zh-CN" sz="6000" b="1" dirty="0"/>
          </a:p>
        </p:txBody>
      </p:sp>
      <p:sp>
        <p:nvSpPr>
          <p:cNvPr id="82997" name="Rectangle 53"/>
          <p:cNvSpPr/>
          <p:nvPr/>
        </p:nvSpPr>
        <p:spPr>
          <a:xfrm>
            <a:off x="5029200" y="4724400"/>
            <a:ext cx="762000" cy="1295400"/>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6000" b="1" dirty="0">
                <a:sym typeface="Symbol" panose="05050102010706020507" pitchFamily="18" charset="2"/>
              </a:rPr>
              <a:t></a:t>
            </a:r>
            <a:endParaRPr lang="en-US" altLang="zh-CN" sz="6000" b="1" dirty="0"/>
          </a:p>
        </p:txBody>
      </p:sp>
      <p:sp>
        <p:nvSpPr>
          <p:cNvPr id="59405" name="Text Box 54"/>
          <p:cNvSpPr txBox="1"/>
          <p:nvPr/>
        </p:nvSpPr>
        <p:spPr>
          <a:xfrm>
            <a:off x="5334000" y="0"/>
            <a:ext cx="38036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§10  Bucket Sort and Radix Sort</a:t>
            </a:r>
            <a:endParaRPr lang="en-US" altLang="zh-CN" sz="1800" b="1" dirty="0">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wipe(left)">
                                      <p:cBhvr>
                                        <p:cTn id="7" dur="500"/>
                                        <p:tgtEl>
                                          <p:spTgt spid="82948"/>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wipe(left)">
                                      <p:cBhvr>
                                        <p:cTn id="12" dur="500"/>
                                        <p:tgtEl>
                                          <p:spTgt spid="82949"/>
                                        </p:tgtEl>
                                      </p:cBhvr>
                                    </p:animEffect>
                                  </p:childTnLst>
                                  <p:subTnLst>
                                    <p:audio>
                                      <p:cMediaNode>
                                        <p:cTn display="0" masterRel="sameClick">
                                          <p:stCondLst>
                                            <p:cond evt="begin" delay="0">
                                              <p:tn val="10"/>
                                            </p:cond>
                                          </p:stCondLst>
                                          <p:endCondLst>
                                            <p:cond evt="onStopAudio" delay="0">
                                              <p:tgtEl>
                                                <p:sldTgt/>
                                              </p:tgtEl>
                                            </p:cond>
                                          </p:endCondLst>
                                        </p:cTn>
                                        <p:tgtEl>
                                          <p:sndTgt r:embed="rId1" name="TYPE.WAV"/>
                                        </p:tgtEl>
                                      </p:cMediaNode>
                                    </p:audio>
                                  </p:sub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82950"/>
                                        </p:tgtEl>
                                        <p:attrNameLst>
                                          <p:attrName>style.visibility</p:attrName>
                                        </p:attrNameLst>
                                      </p:cBhvr>
                                      <p:to>
                                        <p:strVal val="visible"/>
                                      </p:to>
                                    </p:set>
                                    <p:anim calcmode="lin" valueType="num">
                                      <p:cBhvr>
                                        <p:cTn id="17" dur="500" fill="hold"/>
                                        <p:tgtEl>
                                          <p:spTgt spid="82950"/>
                                        </p:tgtEl>
                                        <p:attrNameLst>
                                          <p:attrName>ppt_x</p:attrName>
                                        </p:attrNameLst>
                                      </p:cBhvr>
                                      <p:tavLst>
                                        <p:tav tm="0">
                                          <p:val>
                                            <p:strVal val="#ppt_x"/>
                                          </p:val>
                                        </p:tav>
                                        <p:tav tm="100000">
                                          <p:val>
                                            <p:strVal val="#ppt_x"/>
                                          </p:val>
                                        </p:tav>
                                      </p:tavLst>
                                    </p:anim>
                                    <p:anim calcmode="lin" valueType="num">
                                      <p:cBhvr>
                                        <p:cTn id="18" dur="500" fill="hold"/>
                                        <p:tgtEl>
                                          <p:spTgt spid="82950"/>
                                        </p:tgtEl>
                                        <p:attrNameLst>
                                          <p:attrName>ppt_y</p:attrName>
                                        </p:attrNameLst>
                                      </p:cBhvr>
                                      <p:tavLst>
                                        <p:tav tm="0">
                                          <p:val>
                                            <p:strVal val="#ppt_y-#ppt_h/2"/>
                                          </p:val>
                                        </p:tav>
                                        <p:tav tm="100000">
                                          <p:val>
                                            <p:strVal val="#ppt_y"/>
                                          </p:val>
                                        </p:tav>
                                      </p:tavLst>
                                    </p:anim>
                                    <p:anim calcmode="lin" valueType="num">
                                      <p:cBhvr>
                                        <p:cTn id="19" dur="500" fill="hold"/>
                                        <p:tgtEl>
                                          <p:spTgt spid="82950"/>
                                        </p:tgtEl>
                                        <p:attrNameLst>
                                          <p:attrName>ppt_w</p:attrName>
                                        </p:attrNameLst>
                                      </p:cBhvr>
                                      <p:tavLst>
                                        <p:tav tm="0">
                                          <p:val>
                                            <p:strVal val="#ppt_w"/>
                                          </p:val>
                                        </p:tav>
                                        <p:tav tm="100000">
                                          <p:val>
                                            <p:strVal val="#ppt_w"/>
                                          </p:val>
                                        </p:tav>
                                      </p:tavLst>
                                    </p:anim>
                                    <p:anim calcmode="lin" valueType="num">
                                      <p:cBhvr>
                                        <p:cTn id="20" dur="500" fill="hold"/>
                                        <p:tgtEl>
                                          <p:spTgt spid="82950"/>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2" name="CASHREG.WAV"/>
                                        </p:tgtEl>
                                      </p:cMediaNode>
                                    </p:audio>
                                  </p:subTnLst>
                                </p:cTn>
                              </p:par>
                            </p:childTnLst>
                          </p:cTn>
                        </p:par>
                        <p:par>
                          <p:cTn id="21" fill="hold">
                            <p:stCondLst>
                              <p:cond delay="500"/>
                            </p:stCondLst>
                            <p:childTnLst>
                              <p:par>
                                <p:cTn id="22" presetID="17" presetClass="entr" presetSubtype="1" fill="hold" nodeType="afterEffect">
                                  <p:stCondLst>
                                    <p:cond delay="0"/>
                                  </p:stCondLst>
                                  <p:childTnLst>
                                    <p:set>
                                      <p:cBhvr>
                                        <p:cTn id="23" dur="1" fill="hold">
                                          <p:stCondLst>
                                            <p:cond delay="0"/>
                                          </p:stCondLst>
                                        </p:cTn>
                                        <p:tgtEl>
                                          <p:spTgt spid="82962"/>
                                        </p:tgtEl>
                                        <p:attrNameLst>
                                          <p:attrName>style.visibility</p:attrName>
                                        </p:attrNameLst>
                                      </p:cBhvr>
                                      <p:to>
                                        <p:strVal val="visible"/>
                                      </p:to>
                                    </p:set>
                                    <p:anim calcmode="lin" valueType="num">
                                      <p:cBhvr>
                                        <p:cTn id="24" dur="500" fill="hold"/>
                                        <p:tgtEl>
                                          <p:spTgt spid="82962"/>
                                        </p:tgtEl>
                                        <p:attrNameLst>
                                          <p:attrName>ppt_x</p:attrName>
                                        </p:attrNameLst>
                                      </p:cBhvr>
                                      <p:tavLst>
                                        <p:tav tm="0">
                                          <p:val>
                                            <p:strVal val="#ppt_x"/>
                                          </p:val>
                                        </p:tav>
                                        <p:tav tm="100000">
                                          <p:val>
                                            <p:strVal val="#ppt_x"/>
                                          </p:val>
                                        </p:tav>
                                      </p:tavLst>
                                    </p:anim>
                                    <p:anim calcmode="lin" valueType="num">
                                      <p:cBhvr>
                                        <p:cTn id="25" dur="500" fill="hold"/>
                                        <p:tgtEl>
                                          <p:spTgt spid="82962"/>
                                        </p:tgtEl>
                                        <p:attrNameLst>
                                          <p:attrName>ppt_y</p:attrName>
                                        </p:attrNameLst>
                                      </p:cBhvr>
                                      <p:tavLst>
                                        <p:tav tm="0">
                                          <p:val>
                                            <p:strVal val="#ppt_y-#ppt_h/2"/>
                                          </p:val>
                                        </p:tav>
                                        <p:tav tm="100000">
                                          <p:val>
                                            <p:strVal val="#ppt_y"/>
                                          </p:val>
                                        </p:tav>
                                      </p:tavLst>
                                    </p:anim>
                                    <p:anim calcmode="lin" valueType="num">
                                      <p:cBhvr>
                                        <p:cTn id="26" dur="500" fill="hold"/>
                                        <p:tgtEl>
                                          <p:spTgt spid="82962"/>
                                        </p:tgtEl>
                                        <p:attrNameLst>
                                          <p:attrName>ppt_w</p:attrName>
                                        </p:attrNameLst>
                                      </p:cBhvr>
                                      <p:tavLst>
                                        <p:tav tm="0">
                                          <p:val>
                                            <p:strVal val="#ppt_w"/>
                                          </p:val>
                                        </p:tav>
                                        <p:tav tm="100000">
                                          <p:val>
                                            <p:strVal val="#ppt_w"/>
                                          </p:val>
                                        </p:tav>
                                      </p:tavLst>
                                    </p:anim>
                                    <p:anim calcmode="lin" valueType="num">
                                      <p:cBhvr>
                                        <p:cTn id="27" dur="500" fill="hold"/>
                                        <p:tgtEl>
                                          <p:spTgt spid="82962"/>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22"/>
                                            </p:cond>
                                          </p:stCondLst>
                                          <p:endCondLst>
                                            <p:cond evt="onStopAudio" delay="0">
                                              <p:tgtEl>
                                                <p:sldTgt/>
                                              </p:tgtEl>
                                            </p:cond>
                                          </p:endCondLst>
                                        </p:cTn>
                                        <p:tgtEl>
                                          <p:sndTgt r:embed="rId2" name="CASHREG.WAV"/>
                                        </p:tgtEl>
                                      </p:cMediaNode>
                                    </p:audio>
                                  </p:subTnLst>
                                </p:cTn>
                              </p:par>
                            </p:childTnLst>
                          </p:cTn>
                        </p:par>
                        <p:par>
                          <p:cTn id="28" fill="hold">
                            <p:stCondLst>
                              <p:cond delay="1000"/>
                            </p:stCondLst>
                            <p:childTnLst>
                              <p:par>
                                <p:cTn id="29" presetID="17" presetClass="entr" presetSubtype="1" fill="hold" nodeType="afterEffect">
                                  <p:stCondLst>
                                    <p:cond delay="0"/>
                                  </p:stCondLst>
                                  <p:childTnLst>
                                    <p:set>
                                      <p:cBhvr>
                                        <p:cTn id="30" dur="1" fill="hold">
                                          <p:stCondLst>
                                            <p:cond delay="0"/>
                                          </p:stCondLst>
                                        </p:cTn>
                                        <p:tgtEl>
                                          <p:spTgt spid="82982"/>
                                        </p:tgtEl>
                                        <p:attrNameLst>
                                          <p:attrName>style.visibility</p:attrName>
                                        </p:attrNameLst>
                                      </p:cBhvr>
                                      <p:to>
                                        <p:strVal val="visible"/>
                                      </p:to>
                                    </p:set>
                                    <p:anim calcmode="lin" valueType="num">
                                      <p:cBhvr>
                                        <p:cTn id="31" dur="500" fill="hold"/>
                                        <p:tgtEl>
                                          <p:spTgt spid="82982"/>
                                        </p:tgtEl>
                                        <p:attrNameLst>
                                          <p:attrName>ppt_x</p:attrName>
                                        </p:attrNameLst>
                                      </p:cBhvr>
                                      <p:tavLst>
                                        <p:tav tm="0">
                                          <p:val>
                                            <p:strVal val="#ppt_x"/>
                                          </p:val>
                                        </p:tav>
                                        <p:tav tm="100000">
                                          <p:val>
                                            <p:strVal val="#ppt_x"/>
                                          </p:val>
                                        </p:tav>
                                      </p:tavLst>
                                    </p:anim>
                                    <p:anim calcmode="lin" valueType="num">
                                      <p:cBhvr>
                                        <p:cTn id="32" dur="500" fill="hold"/>
                                        <p:tgtEl>
                                          <p:spTgt spid="82982"/>
                                        </p:tgtEl>
                                        <p:attrNameLst>
                                          <p:attrName>ppt_y</p:attrName>
                                        </p:attrNameLst>
                                      </p:cBhvr>
                                      <p:tavLst>
                                        <p:tav tm="0">
                                          <p:val>
                                            <p:strVal val="#ppt_y-#ppt_h/2"/>
                                          </p:val>
                                        </p:tav>
                                        <p:tav tm="100000">
                                          <p:val>
                                            <p:strVal val="#ppt_y"/>
                                          </p:val>
                                        </p:tav>
                                      </p:tavLst>
                                    </p:anim>
                                    <p:anim calcmode="lin" valueType="num">
                                      <p:cBhvr>
                                        <p:cTn id="33" dur="500" fill="hold"/>
                                        <p:tgtEl>
                                          <p:spTgt spid="82982"/>
                                        </p:tgtEl>
                                        <p:attrNameLst>
                                          <p:attrName>ppt_w</p:attrName>
                                        </p:attrNameLst>
                                      </p:cBhvr>
                                      <p:tavLst>
                                        <p:tav tm="0">
                                          <p:val>
                                            <p:strVal val="#ppt_w"/>
                                          </p:val>
                                        </p:tav>
                                        <p:tav tm="100000">
                                          <p:val>
                                            <p:strVal val="#ppt_w"/>
                                          </p:val>
                                        </p:tav>
                                      </p:tavLst>
                                    </p:anim>
                                    <p:anim calcmode="lin" valueType="num">
                                      <p:cBhvr>
                                        <p:cTn id="34" dur="500" fill="hold"/>
                                        <p:tgtEl>
                                          <p:spTgt spid="82982"/>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ASHREG.WAV"/>
                                        </p:tgtEl>
                                      </p:cMediaNode>
                                    </p:audio>
                                  </p:subTnLst>
                                </p:cTn>
                              </p:par>
                            </p:childTnLst>
                          </p:cTn>
                        </p:par>
                        <p:par>
                          <p:cTn id="35" fill="hold">
                            <p:stCondLst>
                              <p:cond delay="1500"/>
                            </p:stCondLst>
                            <p:childTnLst>
                              <p:par>
                                <p:cTn id="36" presetID="17" presetClass="entr" presetSubtype="1" fill="hold" nodeType="afterEffect">
                                  <p:stCondLst>
                                    <p:cond delay="0"/>
                                  </p:stCondLst>
                                  <p:childTnLst>
                                    <p:set>
                                      <p:cBhvr>
                                        <p:cTn id="37" dur="1" fill="hold">
                                          <p:stCondLst>
                                            <p:cond delay="0"/>
                                          </p:stCondLst>
                                        </p:cTn>
                                        <p:tgtEl>
                                          <p:spTgt spid="82972"/>
                                        </p:tgtEl>
                                        <p:attrNameLst>
                                          <p:attrName>style.visibility</p:attrName>
                                        </p:attrNameLst>
                                      </p:cBhvr>
                                      <p:to>
                                        <p:strVal val="visible"/>
                                      </p:to>
                                    </p:set>
                                    <p:anim calcmode="lin" valueType="num">
                                      <p:cBhvr>
                                        <p:cTn id="38" dur="500" fill="hold"/>
                                        <p:tgtEl>
                                          <p:spTgt spid="82972"/>
                                        </p:tgtEl>
                                        <p:attrNameLst>
                                          <p:attrName>ppt_x</p:attrName>
                                        </p:attrNameLst>
                                      </p:cBhvr>
                                      <p:tavLst>
                                        <p:tav tm="0">
                                          <p:val>
                                            <p:strVal val="#ppt_x"/>
                                          </p:val>
                                        </p:tav>
                                        <p:tav tm="100000">
                                          <p:val>
                                            <p:strVal val="#ppt_x"/>
                                          </p:val>
                                        </p:tav>
                                      </p:tavLst>
                                    </p:anim>
                                    <p:anim calcmode="lin" valueType="num">
                                      <p:cBhvr>
                                        <p:cTn id="39" dur="500" fill="hold"/>
                                        <p:tgtEl>
                                          <p:spTgt spid="82972"/>
                                        </p:tgtEl>
                                        <p:attrNameLst>
                                          <p:attrName>ppt_y</p:attrName>
                                        </p:attrNameLst>
                                      </p:cBhvr>
                                      <p:tavLst>
                                        <p:tav tm="0">
                                          <p:val>
                                            <p:strVal val="#ppt_y-#ppt_h/2"/>
                                          </p:val>
                                        </p:tav>
                                        <p:tav tm="100000">
                                          <p:val>
                                            <p:strVal val="#ppt_y"/>
                                          </p:val>
                                        </p:tav>
                                      </p:tavLst>
                                    </p:anim>
                                    <p:anim calcmode="lin" valueType="num">
                                      <p:cBhvr>
                                        <p:cTn id="40" dur="500" fill="hold"/>
                                        <p:tgtEl>
                                          <p:spTgt spid="82972"/>
                                        </p:tgtEl>
                                        <p:attrNameLst>
                                          <p:attrName>ppt_w</p:attrName>
                                        </p:attrNameLst>
                                      </p:cBhvr>
                                      <p:tavLst>
                                        <p:tav tm="0">
                                          <p:val>
                                            <p:strVal val="#ppt_w"/>
                                          </p:val>
                                        </p:tav>
                                        <p:tav tm="100000">
                                          <p:val>
                                            <p:strVal val="#ppt_w"/>
                                          </p:val>
                                        </p:tav>
                                      </p:tavLst>
                                    </p:anim>
                                    <p:anim calcmode="lin" valueType="num">
                                      <p:cBhvr>
                                        <p:cTn id="41" dur="500" fill="hold"/>
                                        <p:tgtEl>
                                          <p:spTgt spid="82972"/>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36"/>
                                            </p:cond>
                                          </p:stCondLst>
                                          <p:endCondLst>
                                            <p:cond evt="onStopAudio" delay="0">
                                              <p:tgtEl>
                                                <p:sldTgt/>
                                              </p:tgtEl>
                                            </p:cond>
                                          </p:endCondLst>
                                        </p:cTn>
                                        <p:tgtEl>
                                          <p:sndTgt r:embed="rId2" name="CASHREG.WAV"/>
                                        </p:tgtEl>
                                      </p:cMediaNode>
                                    </p:audio>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2993"/>
                                        </p:tgtEl>
                                        <p:attrNameLst>
                                          <p:attrName>style.visibility</p:attrName>
                                        </p:attrNameLst>
                                      </p:cBhvr>
                                      <p:to>
                                        <p:strVal val="visible"/>
                                      </p:to>
                                    </p:set>
                                    <p:animEffect transition="in" filter="wipe(left)">
                                      <p:cBhvr>
                                        <p:cTn id="46" dur="500"/>
                                        <p:tgtEl>
                                          <p:spTgt spid="82993"/>
                                        </p:tgtEl>
                                      </p:cBhvr>
                                    </p:animEffect>
                                  </p:childTnLst>
                                  <p:subTnLst>
                                    <p:audio>
                                      <p:cMediaNode>
                                        <p:cTn display="0" masterRel="sameClick">
                                          <p:stCondLst>
                                            <p:cond evt="begin" delay="0">
                                              <p:tn val="44"/>
                                            </p:cond>
                                          </p:stCondLst>
                                          <p:endCondLst>
                                            <p:cond evt="onStopAudio" delay="0">
                                              <p:tgtEl>
                                                <p:sldTgt/>
                                              </p:tgtEl>
                                            </p:cond>
                                          </p:endCondLst>
                                        </p:cTn>
                                        <p:tgtEl>
                                          <p:sndTgt r:embed="rId1" name="TYPE.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82994"/>
                                        </p:tgtEl>
                                        <p:attrNameLst>
                                          <p:attrName>style.visibility</p:attrName>
                                        </p:attrNameLst>
                                      </p:cBhvr>
                                      <p:to>
                                        <p:strVal val="visible"/>
                                      </p:to>
                                    </p:set>
                                    <p:anim calcmode="lin" valueType="num">
                                      <p:cBhvr additive="base">
                                        <p:cTn id="51" dur="500" fill="hold"/>
                                        <p:tgtEl>
                                          <p:spTgt spid="82994"/>
                                        </p:tgtEl>
                                        <p:attrNameLst>
                                          <p:attrName>ppt_x</p:attrName>
                                        </p:attrNameLst>
                                      </p:cBhvr>
                                      <p:tavLst>
                                        <p:tav tm="0">
                                          <p:val>
                                            <p:strVal val="1+#ppt_w/2"/>
                                          </p:val>
                                        </p:tav>
                                        <p:tav tm="100000">
                                          <p:val>
                                            <p:strVal val="#ppt_x"/>
                                          </p:val>
                                        </p:tav>
                                      </p:tavLst>
                                    </p:anim>
                                    <p:anim calcmode="lin" valueType="num">
                                      <p:cBhvr additive="base">
                                        <p:cTn id="52" dur="500" fill="hold"/>
                                        <p:tgtEl>
                                          <p:spTgt spid="829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3" name="LASER.WAV"/>
                                        </p:tgtEl>
                                      </p:cMediaNode>
                                    </p:audio>
                                  </p:subTnLst>
                                </p:cTn>
                              </p:par>
                            </p:childTnLst>
                          </p:cTn>
                        </p:par>
                        <p:par>
                          <p:cTn id="53" fill="hold">
                            <p:stCondLst>
                              <p:cond delay="500"/>
                            </p:stCondLst>
                            <p:childTnLst>
                              <p:par>
                                <p:cTn id="54" presetID="2" presetClass="entr" presetSubtype="2" fill="hold" grpId="0" nodeType="afterEffect">
                                  <p:stCondLst>
                                    <p:cond delay="0"/>
                                  </p:stCondLst>
                                  <p:childTnLst>
                                    <p:set>
                                      <p:cBhvr>
                                        <p:cTn id="55" dur="1" fill="hold">
                                          <p:stCondLst>
                                            <p:cond delay="0"/>
                                          </p:stCondLst>
                                        </p:cTn>
                                        <p:tgtEl>
                                          <p:spTgt spid="82995"/>
                                        </p:tgtEl>
                                        <p:attrNameLst>
                                          <p:attrName>style.visibility</p:attrName>
                                        </p:attrNameLst>
                                      </p:cBhvr>
                                      <p:to>
                                        <p:strVal val="visible"/>
                                      </p:to>
                                    </p:set>
                                    <p:anim calcmode="lin" valueType="num">
                                      <p:cBhvr additive="base">
                                        <p:cTn id="56" dur="500" fill="hold"/>
                                        <p:tgtEl>
                                          <p:spTgt spid="82995"/>
                                        </p:tgtEl>
                                        <p:attrNameLst>
                                          <p:attrName>ppt_x</p:attrName>
                                        </p:attrNameLst>
                                      </p:cBhvr>
                                      <p:tavLst>
                                        <p:tav tm="0">
                                          <p:val>
                                            <p:strVal val="1+#ppt_w/2"/>
                                          </p:val>
                                        </p:tav>
                                        <p:tav tm="100000">
                                          <p:val>
                                            <p:strVal val="#ppt_x"/>
                                          </p:val>
                                        </p:tav>
                                      </p:tavLst>
                                    </p:anim>
                                    <p:anim calcmode="lin" valueType="num">
                                      <p:cBhvr additive="base">
                                        <p:cTn id="57" dur="500" fill="hold"/>
                                        <p:tgtEl>
                                          <p:spTgt spid="829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3" name="LASER.WAV"/>
                                        </p:tgtEl>
                                      </p:cMediaNode>
                                    </p:audio>
                                  </p:subTnLst>
                                </p:cTn>
                              </p:par>
                            </p:childTnLst>
                          </p:cTn>
                        </p:par>
                        <p:par>
                          <p:cTn id="58" fill="hold">
                            <p:stCondLst>
                              <p:cond delay="1000"/>
                            </p:stCondLst>
                            <p:childTnLst>
                              <p:par>
                                <p:cTn id="59" presetID="2" presetClass="entr" presetSubtype="2" fill="hold" grpId="0" nodeType="afterEffect">
                                  <p:stCondLst>
                                    <p:cond delay="0"/>
                                  </p:stCondLst>
                                  <p:childTnLst>
                                    <p:set>
                                      <p:cBhvr>
                                        <p:cTn id="60" dur="1" fill="hold">
                                          <p:stCondLst>
                                            <p:cond delay="0"/>
                                          </p:stCondLst>
                                        </p:cTn>
                                        <p:tgtEl>
                                          <p:spTgt spid="82996"/>
                                        </p:tgtEl>
                                        <p:attrNameLst>
                                          <p:attrName>style.visibility</p:attrName>
                                        </p:attrNameLst>
                                      </p:cBhvr>
                                      <p:to>
                                        <p:strVal val="visible"/>
                                      </p:to>
                                    </p:set>
                                    <p:anim calcmode="lin" valueType="num">
                                      <p:cBhvr additive="base">
                                        <p:cTn id="61" dur="500" fill="hold"/>
                                        <p:tgtEl>
                                          <p:spTgt spid="82996"/>
                                        </p:tgtEl>
                                        <p:attrNameLst>
                                          <p:attrName>ppt_x</p:attrName>
                                        </p:attrNameLst>
                                      </p:cBhvr>
                                      <p:tavLst>
                                        <p:tav tm="0">
                                          <p:val>
                                            <p:strVal val="1+#ppt_w/2"/>
                                          </p:val>
                                        </p:tav>
                                        <p:tav tm="100000">
                                          <p:val>
                                            <p:strVal val="#ppt_x"/>
                                          </p:val>
                                        </p:tav>
                                      </p:tavLst>
                                    </p:anim>
                                    <p:anim calcmode="lin" valueType="num">
                                      <p:cBhvr additive="base">
                                        <p:cTn id="62" dur="500" fill="hold"/>
                                        <p:tgtEl>
                                          <p:spTgt spid="829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3" name="LASER.WAV"/>
                                        </p:tgtEl>
                                      </p:cMediaNode>
                                    </p:audio>
                                  </p:subTnLst>
                                </p:cTn>
                              </p:par>
                            </p:childTnLst>
                          </p:cTn>
                        </p:par>
                        <p:par>
                          <p:cTn id="63" fill="hold">
                            <p:stCondLst>
                              <p:cond delay="1500"/>
                            </p:stCondLst>
                            <p:childTnLst>
                              <p:par>
                                <p:cTn id="64" presetID="2" presetClass="entr" presetSubtype="2" fill="hold" grpId="0" nodeType="afterEffect">
                                  <p:stCondLst>
                                    <p:cond delay="0"/>
                                  </p:stCondLst>
                                  <p:childTnLst>
                                    <p:set>
                                      <p:cBhvr>
                                        <p:cTn id="65" dur="1" fill="hold">
                                          <p:stCondLst>
                                            <p:cond delay="0"/>
                                          </p:stCondLst>
                                        </p:cTn>
                                        <p:tgtEl>
                                          <p:spTgt spid="82997"/>
                                        </p:tgtEl>
                                        <p:attrNameLst>
                                          <p:attrName>style.visibility</p:attrName>
                                        </p:attrNameLst>
                                      </p:cBhvr>
                                      <p:to>
                                        <p:strVal val="visible"/>
                                      </p:to>
                                    </p:set>
                                    <p:anim calcmode="lin" valueType="num">
                                      <p:cBhvr additive="base">
                                        <p:cTn id="66" dur="500" fill="hold"/>
                                        <p:tgtEl>
                                          <p:spTgt spid="82997"/>
                                        </p:tgtEl>
                                        <p:attrNameLst>
                                          <p:attrName>ppt_x</p:attrName>
                                        </p:attrNameLst>
                                      </p:cBhvr>
                                      <p:tavLst>
                                        <p:tav tm="0">
                                          <p:val>
                                            <p:strVal val="1+#ppt_w/2"/>
                                          </p:val>
                                        </p:tav>
                                        <p:tav tm="100000">
                                          <p:val>
                                            <p:strVal val="#ppt_x"/>
                                          </p:val>
                                        </p:tav>
                                      </p:tavLst>
                                    </p:anim>
                                    <p:anim calcmode="lin" valueType="num">
                                      <p:cBhvr additive="base">
                                        <p:cTn id="67" dur="500" fill="hold"/>
                                        <p:tgtEl>
                                          <p:spTgt spid="829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4"/>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P spid="82949" grpId="0"/>
      <p:bldP spid="82993" grpId="0"/>
      <p:bldP spid="82994" grpId="0" animBg="1"/>
      <p:bldP spid="82995" grpId="0" animBg="1"/>
      <p:bldP spid="82996" grpId="0" animBg="1"/>
      <p:bldP spid="8299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ext Box 56"/>
          <p:cNvSpPr txBox="1"/>
          <p:nvPr/>
        </p:nvSpPr>
        <p:spPr>
          <a:xfrm>
            <a:off x="5334000" y="0"/>
            <a:ext cx="38036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§10  Bucket Sort and Radix Sort</a:t>
            </a:r>
            <a:endParaRPr lang="en-US" altLang="zh-CN" sz="1800" b="1" dirty="0">
              <a:sym typeface="Webdings" panose="05030102010509060703" pitchFamily="18" charset="2"/>
            </a:endParaRPr>
          </a:p>
        </p:txBody>
      </p:sp>
      <p:sp>
        <p:nvSpPr>
          <p:cNvPr id="84025" name="Text Box 57"/>
          <p:cNvSpPr txBox="1"/>
          <p:nvPr/>
        </p:nvSpPr>
        <p:spPr>
          <a:xfrm>
            <a:off x="457200" y="228600"/>
            <a:ext cx="822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hlink"/>
                </a:solidFill>
                <a:sym typeface="Wingdings" panose="05000000000000000000" pitchFamily="2" charset="2"/>
              </a:rPr>
              <a:t></a:t>
            </a:r>
            <a:r>
              <a:rPr lang="en-US" altLang="zh-CN" sz="2400" b="1" dirty="0"/>
              <a:t>  LSD ( </a:t>
            </a:r>
            <a:r>
              <a:rPr lang="en-US" altLang="zh-CN" sz="2400" b="1" dirty="0">
                <a:solidFill>
                  <a:schemeClr val="hlink"/>
                </a:solidFill>
              </a:rPr>
              <a:t>L</a:t>
            </a:r>
            <a:r>
              <a:rPr lang="en-US" altLang="zh-CN" sz="2400" b="1" dirty="0"/>
              <a:t>east </a:t>
            </a:r>
            <a:r>
              <a:rPr lang="en-US" altLang="zh-CN" sz="2400" b="1" dirty="0">
                <a:solidFill>
                  <a:schemeClr val="hlink"/>
                </a:solidFill>
              </a:rPr>
              <a:t>S</a:t>
            </a:r>
            <a:r>
              <a:rPr lang="en-US" altLang="zh-CN" sz="2400" b="1" dirty="0"/>
              <a:t>ignificant </a:t>
            </a:r>
            <a:r>
              <a:rPr lang="en-US" altLang="zh-CN" sz="2400" b="1" dirty="0">
                <a:solidFill>
                  <a:schemeClr val="hlink"/>
                </a:solidFill>
              </a:rPr>
              <a:t>D</a:t>
            </a:r>
            <a:r>
              <a:rPr lang="en-US" altLang="zh-CN" sz="2400" b="1" dirty="0"/>
              <a:t>igit ) Sort</a:t>
            </a:r>
            <a:endParaRPr lang="en-US" altLang="zh-CN" sz="2400" b="1" dirty="0"/>
          </a:p>
        </p:txBody>
      </p:sp>
      <p:sp>
        <p:nvSpPr>
          <p:cNvPr id="84026" name="Text Box 58"/>
          <p:cNvSpPr txBox="1"/>
          <p:nvPr/>
        </p:nvSpPr>
        <p:spPr>
          <a:xfrm>
            <a:off x="533400" y="760413"/>
            <a:ext cx="8153400" cy="822325"/>
          </a:xfrm>
          <a:prstGeom prst="rect">
            <a:avLst/>
          </a:prstGeom>
          <a:noFill/>
          <a:ln w="25400">
            <a:noFill/>
          </a:ln>
        </p:spPr>
        <p:txBody>
          <a:bodyPr lIns="0" tIns="46800" rIns="0" bIns="46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81000" lvl="0" indent="-381000" eaLnBrk="1" hangingPunct="1">
              <a:spcBef>
                <a:spcPct val="50000"/>
              </a:spcBef>
              <a:buNone/>
            </a:pPr>
            <a:r>
              <a:rPr lang="en-US" altLang="zh-CN" sz="2400" b="1" dirty="0">
                <a:sym typeface="Wingdings" panose="05000000000000000000" pitchFamily="2" charset="2"/>
              </a:rPr>
              <a:t>  Sort on </a:t>
            </a:r>
            <a:r>
              <a:rPr lang="en-US" altLang="zh-CN" sz="2400" b="1" i="1" dirty="0">
                <a:sym typeface="Wingdings" panose="05000000000000000000" pitchFamily="2" charset="2"/>
              </a:rPr>
              <a:t>K</a:t>
            </a:r>
            <a:r>
              <a:rPr lang="en-US" altLang="zh-CN" sz="2400" b="1" dirty="0">
                <a:sym typeface="Wingdings" panose="05000000000000000000" pitchFamily="2" charset="2"/>
              </a:rPr>
              <a:t> </a:t>
            </a:r>
            <a:r>
              <a:rPr lang="en-US" altLang="zh-CN" sz="2400" b="1" baseline="30000" dirty="0">
                <a:sym typeface="Wingdings" panose="05000000000000000000" pitchFamily="2" charset="2"/>
              </a:rPr>
              <a:t>1</a:t>
            </a:r>
            <a:r>
              <a:rPr lang="en-US" altLang="zh-CN" sz="2400" b="1" dirty="0">
                <a:sym typeface="Wingdings" panose="05000000000000000000" pitchFamily="2" charset="2"/>
              </a:rPr>
              <a:t>:  for example, create 13 buckets for the face values</a:t>
            </a:r>
            <a:endParaRPr lang="en-US" altLang="zh-CN" sz="2400" b="1" dirty="0">
              <a:sym typeface="Wingdings" panose="05000000000000000000" pitchFamily="2" charset="2"/>
            </a:endParaRPr>
          </a:p>
        </p:txBody>
      </p:sp>
      <p:grpSp>
        <p:nvGrpSpPr>
          <p:cNvPr id="84027" name="Group 59"/>
          <p:cNvGrpSpPr/>
          <p:nvPr/>
        </p:nvGrpSpPr>
        <p:grpSpPr>
          <a:xfrm>
            <a:off x="762000" y="1600200"/>
            <a:ext cx="7851775" cy="1905000"/>
            <a:chOff x="480" y="864"/>
            <a:chExt cx="4946" cy="1200"/>
          </a:xfrm>
        </p:grpSpPr>
        <p:grpSp>
          <p:nvGrpSpPr>
            <p:cNvPr id="61478" name="Group 60"/>
            <p:cNvGrpSpPr/>
            <p:nvPr/>
          </p:nvGrpSpPr>
          <p:grpSpPr>
            <a:xfrm>
              <a:off x="480" y="864"/>
              <a:ext cx="866" cy="1200"/>
              <a:chOff x="480" y="864"/>
              <a:chExt cx="866" cy="1200"/>
            </a:xfrm>
          </p:grpSpPr>
          <p:sp>
            <p:nvSpPr>
              <p:cNvPr id="61518" name="Rectangle 61"/>
              <p:cNvSpPr/>
              <p:nvPr/>
            </p:nvSpPr>
            <p:spPr>
              <a:xfrm>
                <a:off x="480" y="864"/>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519" name="Rectangle 62"/>
              <p:cNvSpPr/>
              <p:nvPr/>
            </p:nvSpPr>
            <p:spPr>
              <a:xfrm>
                <a:off x="528" y="912"/>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520" name="Rectangle 63"/>
              <p:cNvSpPr/>
              <p:nvPr/>
            </p:nvSpPr>
            <p:spPr>
              <a:xfrm>
                <a:off x="576" y="960"/>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521" name="Rectangle 64"/>
              <p:cNvSpPr/>
              <p:nvPr/>
            </p:nvSpPr>
            <p:spPr>
              <a:xfrm>
                <a:off x="625" y="1008"/>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522" name="Rectangle 65"/>
              <p:cNvSpPr/>
              <p:nvPr/>
            </p:nvSpPr>
            <p:spPr>
              <a:xfrm>
                <a:off x="624" y="1078"/>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t>2</a:t>
                </a:r>
                <a:endParaRPr lang="en-US" altLang="zh-CN" sz="1800" b="1" dirty="0"/>
              </a:p>
              <a:p>
                <a:pPr marL="0" lvl="0" indent="0" algn="ctr" eaLnBrk="1" hangingPunct="1">
                  <a:lnSpc>
                    <a:spcPct val="60000"/>
                  </a:lnSpc>
                  <a:spcBef>
                    <a:spcPct val="0"/>
                  </a:spcBef>
                  <a:buNone/>
                </a:pPr>
                <a:r>
                  <a:rPr lang="en-US" altLang="zh-CN" sz="1800" b="1" dirty="0">
                    <a:sym typeface="Symbol" panose="05050102010706020507" pitchFamily="18" charset="2"/>
                  </a:rPr>
                  <a:t></a:t>
                </a:r>
                <a:endParaRPr lang="en-US" altLang="zh-CN" sz="2400" b="1" dirty="0"/>
              </a:p>
            </p:txBody>
          </p:sp>
          <p:sp>
            <p:nvSpPr>
              <p:cNvPr id="61523" name="Rectangle 66"/>
              <p:cNvSpPr/>
              <p:nvPr/>
            </p:nvSpPr>
            <p:spPr>
              <a:xfrm flipV="1">
                <a:off x="1105" y="1728"/>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t>2</a:t>
                </a:r>
                <a:endParaRPr lang="en-US" altLang="zh-CN" sz="1800" b="1" dirty="0"/>
              </a:p>
              <a:p>
                <a:pPr marL="0" lvl="0" indent="0" algn="ctr" eaLnBrk="1" hangingPunct="1">
                  <a:lnSpc>
                    <a:spcPct val="60000"/>
                  </a:lnSpc>
                  <a:spcBef>
                    <a:spcPct val="0"/>
                  </a:spcBef>
                  <a:buNone/>
                </a:pPr>
                <a:r>
                  <a:rPr lang="en-US" altLang="zh-CN" sz="1800" b="1" dirty="0">
                    <a:sym typeface="Symbol" panose="05050102010706020507" pitchFamily="18" charset="2"/>
                  </a:rPr>
                  <a:t></a:t>
                </a:r>
                <a:endParaRPr lang="en-US" altLang="zh-CN" sz="2400" b="1" dirty="0"/>
              </a:p>
            </p:txBody>
          </p:sp>
          <p:sp>
            <p:nvSpPr>
              <p:cNvPr id="61524" name="Rectangle 67"/>
              <p:cNvSpPr/>
              <p:nvPr/>
            </p:nvSpPr>
            <p:spPr>
              <a:xfrm>
                <a:off x="794" y="1104"/>
                <a:ext cx="384" cy="57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ym typeface="Symbol" panose="05050102010706020507" pitchFamily="18" charset="2"/>
                  </a:rPr>
                  <a:t></a:t>
                </a:r>
                <a:endParaRPr lang="en-US" altLang="zh-CN" b="1" dirty="0">
                  <a:sym typeface="Symbol" panose="05050102010706020507" pitchFamily="18" charset="2"/>
                </a:endParaRPr>
              </a:p>
              <a:p>
                <a:pPr marL="0" lvl="0" indent="0" algn="ctr" eaLnBrk="1" hangingPunct="1">
                  <a:spcBef>
                    <a:spcPct val="0"/>
                  </a:spcBef>
                  <a:buNone/>
                </a:pPr>
                <a:endParaRPr lang="en-US" altLang="zh-CN" sz="2800" b="1" dirty="0">
                  <a:sym typeface="Symbol" panose="05050102010706020507" pitchFamily="18" charset="2"/>
                </a:endParaRPr>
              </a:p>
            </p:txBody>
          </p:sp>
          <p:sp>
            <p:nvSpPr>
              <p:cNvPr id="61525" name="Rectangle 68"/>
              <p:cNvSpPr/>
              <p:nvPr/>
            </p:nvSpPr>
            <p:spPr>
              <a:xfrm flipV="1">
                <a:off x="817" y="1584"/>
                <a:ext cx="360" cy="33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ym typeface="Symbol" panose="05050102010706020507" pitchFamily="18" charset="2"/>
                  </a:rPr>
                  <a:t></a:t>
                </a:r>
                <a:endParaRPr lang="en-US" altLang="zh-CN" sz="2400" b="1" dirty="0">
                  <a:sym typeface="Symbol" panose="05050102010706020507" pitchFamily="18" charset="2"/>
                </a:endParaRPr>
              </a:p>
              <a:p>
                <a:pPr marL="0" lvl="0" indent="0" algn="ctr" eaLnBrk="1" hangingPunct="1">
                  <a:spcBef>
                    <a:spcPct val="0"/>
                  </a:spcBef>
                  <a:buNone/>
                </a:pPr>
                <a:endParaRPr lang="en-US" altLang="zh-CN" sz="2400" b="1" dirty="0">
                  <a:sym typeface="Symbol" panose="05050102010706020507" pitchFamily="18" charset="2"/>
                </a:endParaRPr>
              </a:p>
            </p:txBody>
          </p:sp>
        </p:grpSp>
        <p:grpSp>
          <p:nvGrpSpPr>
            <p:cNvPr id="61479" name="Group 69"/>
            <p:cNvGrpSpPr/>
            <p:nvPr/>
          </p:nvGrpSpPr>
          <p:grpSpPr>
            <a:xfrm>
              <a:off x="1392" y="864"/>
              <a:ext cx="866" cy="1200"/>
              <a:chOff x="1536" y="912"/>
              <a:chExt cx="866" cy="1200"/>
            </a:xfrm>
          </p:grpSpPr>
          <p:sp>
            <p:nvSpPr>
              <p:cNvPr id="61509" name="Rectangle 70"/>
              <p:cNvSpPr/>
              <p:nvPr/>
            </p:nvSpPr>
            <p:spPr>
              <a:xfrm>
                <a:off x="1536" y="912"/>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510" name="Rectangle 71"/>
              <p:cNvSpPr/>
              <p:nvPr/>
            </p:nvSpPr>
            <p:spPr>
              <a:xfrm>
                <a:off x="1584" y="960"/>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511" name="Rectangle 72"/>
              <p:cNvSpPr/>
              <p:nvPr/>
            </p:nvSpPr>
            <p:spPr>
              <a:xfrm>
                <a:off x="1632" y="1008"/>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nvGrpSpPr>
              <p:cNvPr id="61512" name="Group 73"/>
              <p:cNvGrpSpPr/>
              <p:nvPr/>
            </p:nvGrpSpPr>
            <p:grpSpPr>
              <a:xfrm>
                <a:off x="1680" y="1056"/>
                <a:ext cx="722" cy="1056"/>
                <a:chOff x="1439" y="1584"/>
                <a:chExt cx="722" cy="1056"/>
              </a:xfrm>
            </p:grpSpPr>
            <p:sp>
              <p:nvSpPr>
                <p:cNvPr id="61513" name="Rectangle 74"/>
                <p:cNvSpPr/>
                <p:nvPr/>
              </p:nvSpPr>
              <p:spPr>
                <a:xfrm>
                  <a:off x="1440" y="1584"/>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514" name="Rectangle 75"/>
                <p:cNvSpPr/>
                <p:nvPr/>
              </p:nvSpPr>
              <p:spPr>
                <a:xfrm>
                  <a:off x="1439" y="1654"/>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t>3</a:t>
                  </a:r>
                  <a:endParaRPr lang="en-US" altLang="zh-CN" sz="1800" b="1" dirty="0"/>
                </a:p>
                <a:p>
                  <a:pPr marL="0" lvl="0" indent="0" algn="ctr" eaLnBrk="1" hangingPunct="1">
                    <a:lnSpc>
                      <a:spcPct val="60000"/>
                    </a:lnSpc>
                    <a:spcBef>
                      <a:spcPct val="0"/>
                    </a:spcBef>
                    <a:buNone/>
                  </a:pPr>
                  <a:r>
                    <a:rPr lang="en-US" altLang="zh-CN" sz="1800" b="1" dirty="0">
                      <a:sym typeface="Symbol" panose="05050102010706020507" pitchFamily="18" charset="2"/>
                    </a:rPr>
                    <a:t></a:t>
                  </a:r>
                  <a:endParaRPr lang="en-US" altLang="zh-CN" sz="2400" b="1" dirty="0"/>
                </a:p>
              </p:txBody>
            </p:sp>
            <p:sp>
              <p:nvSpPr>
                <p:cNvPr id="61515" name="Rectangle 76"/>
                <p:cNvSpPr/>
                <p:nvPr/>
              </p:nvSpPr>
              <p:spPr>
                <a:xfrm flipV="1">
                  <a:off x="1920" y="2304"/>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t>3</a:t>
                  </a:r>
                  <a:endParaRPr lang="en-US" altLang="zh-CN" sz="1800" b="1" dirty="0"/>
                </a:p>
                <a:p>
                  <a:pPr marL="0" lvl="0" indent="0" algn="ctr" eaLnBrk="1" hangingPunct="1">
                    <a:lnSpc>
                      <a:spcPct val="60000"/>
                    </a:lnSpc>
                    <a:spcBef>
                      <a:spcPct val="0"/>
                    </a:spcBef>
                    <a:buNone/>
                  </a:pPr>
                  <a:r>
                    <a:rPr lang="en-US" altLang="zh-CN" sz="1800" b="1" dirty="0">
                      <a:sym typeface="Symbol" panose="05050102010706020507" pitchFamily="18" charset="2"/>
                    </a:rPr>
                    <a:t></a:t>
                  </a:r>
                  <a:endParaRPr lang="en-US" altLang="zh-CN" sz="2400" b="1" dirty="0"/>
                </a:p>
              </p:txBody>
            </p:sp>
            <p:sp>
              <p:nvSpPr>
                <p:cNvPr id="61516" name="Rectangle 77"/>
                <p:cNvSpPr/>
                <p:nvPr/>
              </p:nvSpPr>
              <p:spPr>
                <a:xfrm>
                  <a:off x="1609" y="1680"/>
                  <a:ext cx="384" cy="57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ym typeface="Symbol" panose="05050102010706020507" pitchFamily="18" charset="2"/>
                    </a:rPr>
                    <a:t></a:t>
                  </a:r>
                  <a:endParaRPr lang="en-US" altLang="zh-CN" b="1" dirty="0">
                    <a:sym typeface="Symbol" panose="05050102010706020507" pitchFamily="18" charset="2"/>
                  </a:endParaRPr>
                </a:p>
                <a:p>
                  <a:pPr marL="0" lvl="0" indent="0" algn="ctr" eaLnBrk="1" hangingPunct="1">
                    <a:spcBef>
                      <a:spcPct val="0"/>
                    </a:spcBef>
                    <a:buNone/>
                  </a:pPr>
                  <a:r>
                    <a:rPr lang="en-US" altLang="zh-CN" b="1" dirty="0">
                      <a:sym typeface="Symbol" panose="05050102010706020507" pitchFamily="18" charset="2"/>
                    </a:rPr>
                    <a:t></a:t>
                  </a:r>
                  <a:endParaRPr lang="en-US" altLang="zh-CN" sz="2800" b="1" dirty="0">
                    <a:sym typeface="Symbol" panose="05050102010706020507" pitchFamily="18" charset="2"/>
                  </a:endParaRPr>
                </a:p>
              </p:txBody>
            </p:sp>
            <p:sp>
              <p:nvSpPr>
                <p:cNvPr id="61517" name="Rectangle 78"/>
                <p:cNvSpPr/>
                <p:nvPr/>
              </p:nvSpPr>
              <p:spPr>
                <a:xfrm flipV="1">
                  <a:off x="1632" y="2160"/>
                  <a:ext cx="360" cy="33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ym typeface="Symbol" panose="05050102010706020507" pitchFamily="18" charset="2"/>
                    </a:rPr>
                    <a:t></a:t>
                  </a:r>
                  <a:endParaRPr lang="en-US" altLang="zh-CN" sz="2400" b="1" dirty="0">
                    <a:sym typeface="Symbol" panose="05050102010706020507" pitchFamily="18" charset="2"/>
                  </a:endParaRPr>
                </a:p>
                <a:p>
                  <a:pPr marL="0" lvl="0" indent="0" algn="ctr" eaLnBrk="1" hangingPunct="1">
                    <a:spcBef>
                      <a:spcPct val="0"/>
                    </a:spcBef>
                    <a:buNone/>
                  </a:pPr>
                  <a:endParaRPr lang="en-US" altLang="zh-CN" sz="2400" b="1" dirty="0">
                    <a:sym typeface="Symbol" panose="05050102010706020507" pitchFamily="18" charset="2"/>
                  </a:endParaRPr>
                </a:p>
              </p:txBody>
            </p:sp>
          </p:grpSp>
        </p:grpSp>
        <p:grpSp>
          <p:nvGrpSpPr>
            <p:cNvPr id="61480" name="Group 79"/>
            <p:cNvGrpSpPr/>
            <p:nvPr/>
          </p:nvGrpSpPr>
          <p:grpSpPr>
            <a:xfrm>
              <a:off x="2304" y="864"/>
              <a:ext cx="866" cy="1200"/>
              <a:chOff x="2448" y="912"/>
              <a:chExt cx="866" cy="1200"/>
            </a:xfrm>
          </p:grpSpPr>
          <p:sp>
            <p:nvSpPr>
              <p:cNvPr id="61500" name="Rectangle 80"/>
              <p:cNvSpPr/>
              <p:nvPr/>
            </p:nvSpPr>
            <p:spPr>
              <a:xfrm>
                <a:off x="2448" y="912"/>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501" name="Rectangle 81"/>
              <p:cNvSpPr/>
              <p:nvPr/>
            </p:nvSpPr>
            <p:spPr>
              <a:xfrm>
                <a:off x="2496" y="960"/>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502" name="Rectangle 82"/>
              <p:cNvSpPr/>
              <p:nvPr/>
            </p:nvSpPr>
            <p:spPr>
              <a:xfrm>
                <a:off x="2544" y="1008"/>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nvGrpSpPr>
              <p:cNvPr id="61503" name="Group 83"/>
              <p:cNvGrpSpPr/>
              <p:nvPr/>
            </p:nvGrpSpPr>
            <p:grpSpPr>
              <a:xfrm>
                <a:off x="2592" y="1056"/>
                <a:ext cx="722" cy="1056"/>
                <a:chOff x="3551" y="1200"/>
                <a:chExt cx="722" cy="1056"/>
              </a:xfrm>
            </p:grpSpPr>
            <p:sp>
              <p:nvSpPr>
                <p:cNvPr id="61504" name="Rectangle 84"/>
                <p:cNvSpPr/>
                <p:nvPr/>
              </p:nvSpPr>
              <p:spPr>
                <a:xfrm>
                  <a:off x="3552" y="1200"/>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505" name="Rectangle 85"/>
                <p:cNvSpPr/>
                <p:nvPr/>
              </p:nvSpPr>
              <p:spPr>
                <a:xfrm>
                  <a:off x="3551" y="1270"/>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solidFill>
                        <a:srgbClr val="FF0000"/>
                      </a:solidFill>
                    </a:rPr>
                    <a:t>4</a:t>
                  </a:r>
                  <a:endParaRPr lang="en-US" altLang="zh-CN" sz="1800" b="1" dirty="0"/>
                </a:p>
                <a:p>
                  <a:pPr marL="0" lvl="0" indent="0" algn="ctr" eaLnBrk="1" hangingPunct="1">
                    <a:lnSpc>
                      <a:spcPct val="60000"/>
                    </a:lnSpc>
                    <a:spcBef>
                      <a:spcPct val="0"/>
                    </a:spcBef>
                    <a:buNone/>
                  </a:pPr>
                  <a:r>
                    <a:rPr lang="en-US" altLang="zh-CN" sz="1800" b="1" dirty="0">
                      <a:solidFill>
                        <a:srgbClr val="FF0000"/>
                      </a:solidFill>
                      <a:sym typeface="Symbol" panose="05050102010706020507" pitchFamily="18" charset="2"/>
                    </a:rPr>
                    <a:t></a:t>
                  </a:r>
                  <a:endParaRPr lang="en-US" altLang="zh-CN" sz="2400" b="1" dirty="0"/>
                </a:p>
              </p:txBody>
            </p:sp>
            <p:sp>
              <p:nvSpPr>
                <p:cNvPr id="61506" name="Rectangle 86"/>
                <p:cNvSpPr/>
                <p:nvPr/>
              </p:nvSpPr>
              <p:spPr>
                <a:xfrm flipV="1">
                  <a:off x="4032" y="1920"/>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solidFill>
                        <a:srgbClr val="FF0000"/>
                      </a:solidFill>
                    </a:rPr>
                    <a:t>4</a:t>
                  </a:r>
                  <a:endParaRPr lang="en-US" altLang="zh-CN" sz="1800" b="1" dirty="0"/>
                </a:p>
                <a:p>
                  <a:pPr marL="0" lvl="0" indent="0" algn="ctr" eaLnBrk="1" hangingPunct="1">
                    <a:lnSpc>
                      <a:spcPct val="60000"/>
                    </a:lnSpc>
                    <a:spcBef>
                      <a:spcPct val="0"/>
                    </a:spcBef>
                    <a:buNone/>
                  </a:pPr>
                  <a:r>
                    <a:rPr lang="en-US" altLang="zh-CN" sz="1800" b="1" dirty="0">
                      <a:solidFill>
                        <a:srgbClr val="FF0000"/>
                      </a:solidFill>
                      <a:sym typeface="Symbol" panose="05050102010706020507" pitchFamily="18" charset="2"/>
                    </a:rPr>
                    <a:t></a:t>
                  </a:r>
                  <a:endParaRPr lang="en-US" altLang="zh-CN" sz="2400" b="1" dirty="0"/>
                </a:p>
              </p:txBody>
            </p:sp>
            <p:sp>
              <p:nvSpPr>
                <p:cNvPr id="61507" name="Rectangle 87"/>
                <p:cNvSpPr/>
                <p:nvPr/>
              </p:nvSpPr>
              <p:spPr>
                <a:xfrm>
                  <a:off x="3721" y="1345"/>
                  <a:ext cx="384" cy="33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0000"/>
                      </a:solidFill>
                      <a:sym typeface="Symbol" panose="05050102010706020507" pitchFamily="18" charset="2"/>
                    </a:rPr>
                    <a:t></a:t>
                  </a:r>
                  <a:endParaRPr lang="en-US" altLang="zh-CN" sz="2800" b="1" dirty="0">
                    <a:sym typeface="Symbol" panose="05050102010706020507" pitchFamily="18" charset="2"/>
                  </a:endParaRPr>
                </a:p>
              </p:txBody>
            </p:sp>
            <p:sp>
              <p:nvSpPr>
                <p:cNvPr id="61508" name="Rectangle 88"/>
                <p:cNvSpPr/>
                <p:nvPr/>
              </p:nvSpPr>
              <p:spPr>
                <a:xfrm flipV="1">
                  <a:off x="3719" y="1769"/>
                  <a:ext cx="384" cy="33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rgbClr val="FF0000"/>
                      </a:solidFill>
                      <a:sym typeface="Symbol" panose="05050102010706020507" pitchFamily="18" charset="2"/>
                    </a:rPr>
                    <a:t></a:t>
                  </a:r>
                  <a:endParaRPr lang="en-US" altLang="zh-CN" sz="2800" b="1" dirty="0">
                    <a:sym typeface="Symbol" panose="05050102010706020507" pitchFamily="18" charset="2"/>
                  </a:endParaRPr>
                </a:p>
              </p:txBody>
            </p:sp>
          </p:grpSp>
        </p:grpSp>
        <p:grpSp>
          <p:nvGrpSpPr>
            <p:cNvPr id="61481" name="Group 89"/>
            <p:cNvGrpSpPr/>
            <p:nvPr/>
          </p:nvGrpSpPr>
          <p:grpSpPr>
            <a:xfrm>
              <a:off x="3216" y="864"/>
              <a:ext cx="866" cy="1200"/>
              <a:chOff x="3360" y="960"/>
              <a:chExt cx="866" cy="1200"/>
            </a:xfrm>
          </p:grpSpPr>
          <p:sp>
            <p:nvSpPr>
              <p:cNvPr id="61492" name="Rectangle 90"/>
              <p:cNvSpPr/>
              <p:nvPr/>
            </p:nvSpPr>
            <p:spPr>
              <a:xfrm>
                <a:off x="3360" y="960"/>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93" name="Rectangle 91"/>
              <p:cNvSpPr/>
              <p:nvPr/>
            </p:nvSpPr>
            <p:spPr>
              <a:xfrm>
                <a:off x="3408" y="1008"/>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94" name="Rectangle 92"/>
              <p:cNvSpPr/>
              <p:nvPr/>
            </p:nvSpPr>
            <p:spPr>
              <a:xfrm>
                <a:off x="3456" y="1056"/>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nvGrpSpPr>
              <p:cNvPr id="61495" name="Group 93"/>
              <p:cNvGrpSpPr/>
              <p:nvPr/>
            </p:nvGrpSpPr>
            <p:grpSpPr>
              <a:xfrm>
                <a:off x="3504" y="1104"/>
                <a:ext cx="722" cy="1056"/>
                <a:chOff x="4463" y="1488"/>
                <a:chExt cx="722" cy="1056"/>
              </a:xfrm>
            </p:grpSpPr>
            <p:sp>
              <p:nvSpPr>
                <p:cNvPr id="61496" name="Rectangle 94"/>
                <p:cNvSpPr/>
                <p:nvPr/>
              </p:nvSpPr>
              <p:spPr>
                <a:xfrm>
                  <a:off x="4464" y="1488"/>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97" name="Rectangle 95"/>
                <p:cNvSpPr/>
                <p:nvPr/>
              </p:nvSpPr>
              <p:spPr>
                <a:xfrm>
                  <a:off x="4463" y="1558"/>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solidFill>
                        <a:srgbClr val="FF0000"/>
                      </a:solidFill>
                    </a:rPr>
                    <a:t>5</a:t>
                  </a:r>
                  <a:endParaRPr lang="en-US" altLang="zh-CN" sz="1800" b="1" dirty="0"/>
                </a:p>
                <a:p>
                  <a:pPr marL="0" lvl="0" indent="0" algn="ctr" eaLnBrk="1" hangingPunct="1">
                    <a:lnSpc>
                      <a:spcPct val="60000"/>
                    </a:lnSpc>
                    <a:spcBef>
                      <a:spcPct val="0"/>
                    </a:spcBef>
                    <a:buNone/>
                  </a:pPr>
                  <a:r>
                    <a:rPr lang="en-US" altLang="zh-CN" sz="1800" b="1" dirty="0">
                      <a:solidFill>
                        <a:srgbClr val="FF0000"/>
                      </a:solidFill>
                      <a:sym typeface="Symbol" panose="05050102010706020507" pitchFamily="18" charset="2"/>
                    </a:rPr>
                    <a:t></a:t>
                  </a:r>
                  <a:endParaRPr lang="en-US" altLang="zh-CN" sz="2400" b="1" dirty="0"/>
                </a:p>
              </p:txBody>
            </p:sp>
            <p:sp>
              <p:nvSpPr>
                <p:cNvPr id="61498" name="Rectangle 96"/>
                <p:cNvSpPr/>
                <p:nvPr/>
              </p:nvSpPr>
              <p:spPr>
                <a:xfrm flipV="1">
                  <a:off x="4944" y="2208"/>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solidFill>
                        <a:srgbClr val="FF0000"/>
                      </a:solidFill>
                    </a:rPr>
                    <a:t>5</a:t>
                  </a:r>
                  <a:endParaRPr lang="en-US" altLang="zh-CN" sz="1800" b="1" dirty="0">
                    <a:solidFill>
                      <a:srgbClr val="FF0000"/>
                    </a:solidFill>
                  </a:endParaRPr>
                </a:p>
                <a:p>
                  <a:pPr marL="0" lvl="0" indent="0" algn="ctr" eaLnBrk="1" hangingPunct="1">
                    <a:lnSpc>
                      <a:spcPct val="60000"/>
                    </a:lnSpc>
                    <a:spcBef>
                      <a:spcPct val="0"/>
                    </a:spcBef>
                    <a:buNone/>
                  </a:pPr>
                  <a:r>
                    <a:rPr lang="en-US" altLang="zh-CN" sz="1800" b="1" dirty="0">
                      <a:solidFill>
                        <a:srgbClr val="FF0000"/>
                      </a:solidFill>
                      <a:sym typeface="Symbol" panose="05050102010706020507" pitchFamily="18" charset="2"/>
                    </a:rPr>
                    <a:t></a:t>
                  </a:r>
                  <a:endParaRPr lang="en-US" altLang="zh-CN" sz="1800" b="1" dirty="0">
                    <a:solidFill>
                      <a:srgbClr val="FF0000"/>
                    </a:solidFill>
                    <a:sym typeface="Symbol" panose="05050102010706020507" pitchFamily="18" charset="2"/>
                  </a:endParaRPr>
                </a:p>
              </p:txBody>
            </p:sp>
            <p:sp>
              <p:nvSpPr>
                <p:cNvPr id="61499" name="Rectangle 97"/>
                <p:cNvSpPr/>
                <p:nvPr/>
              </p:nvSpPr>
              <p:spPr>
                <a:xfrm>
                  <a:off x="4631" y="1584"/>
                  <a:ext cx="384" cy="864"/>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90000"/>
                    </a:lnSpc>
                    <a:spcBef>
                      <a:spcPct val="0"/>
                    </a:spcBef>
                    <a:buNone/>
                  </a:pPr>
                  <a:r>
                    <a:rPr lang="en-US" altLang="zh-CN" b="1" dirty="0">
                      <a:solidFill>
                        <a:srgbClr val="FF0000"/>
                      </a:solidFill>
                      <a:sym typeface="Symbol" panose="05050102010706020507" pitchFamily="18" charset="2"/>
                    </a:rPr>
                    <a:t></a:t>
                  </a:r>
                  <a:endParaRPr lang="en-US" altLang="zh-CN" b="1" dirty="0">
                    <a:solidFill>
                      <a:srgbClr val="FF0000"/>
                    </a:solidFill>
                    <a:sym typeface="Symbol" panose="05050102010706020507" pitchFamily="18" charset="2"/>
                  </a:endParaRPr>
                </a:p>
                <a:p>
                  <a:pPr marL="0" lvl="0" indent="0" algn="ctr" eaLnBrk="1" hangingPunct="1">
                    <a:lnSpc>
                      <a:spcPct val="90000"/>
                    </a:lnSpc>
                    <a:spcBef>
                      <a:spcPct val="0"/>
                    </a:spcBef>
                    <a:buNone/>
                  </a:pPr>
                  <a:r>
                    <a:rPr lang="en-US" altLang="zh-CN" b="1" dirty="0">
                      <a:solidFill>
                        <a:srgbClr val="FF0000"/>
                      </a:solidFill>
                      <a:sym typeface="Symbol" panose="05050102010706020507" pitchFamily="18" charset="2"/>
                    </a:rPr>
                    <a:t></a:t>
                  </a:r>
                  <a:endParaRPr lang="en-US" altLang="zh-CN" b="1" dirty="0">
                    <a:solidFill>
                      <a:srgbClr val="FF0000"/>
                    </a:solidFill>
                    <a:sym typeface="Symbol" panose="05050102010706020507" pitchFamily="18" charset="2"/>
                  </a:endParaRPr>
                </a:p>
                <a:p>
                  <a:pPr marL="0" lvl="0" indent="0" algn="ctr" eaLnBrk="1" hangingPunct="1">
                    <a:lnSpc>
                      <a:spcPct val="90000"/>
                    </a:lnSpc>
                    <a:spcBef>
                      <a:spcPct val="0"/>
                    </a:spcBef>
                    <a:buNone/>
                  </a:pPr>
                  <a:r>
                    <a:rPr lang="en-US" altLang="zh-CN" b="1" dirty="0">
                      <a:solidFill>
                        <a:srgbClr val="FF0000"/>
                      </a:solidFill>
                      <a:sym typeface="Symbol" panose="05050102010706020507" pitchFamily="18" charset="2"/>
                    </a:rPr>
                    <a:t></a:t>
                  </a:r>
                  <a:endParaRPr lang="en-US" altLang="zh-CN" sz="2800" b="1" dirty="0">
                    <a:solidFill>
                      <a:srgbClr val="FF0000"/>
                    </a:solidFill>
                    <a:sym typeface="Symbol" panose="05050102010706020507" pitchFamily="18" charset="2"/>
                  </a:endParaRPr>
                </a:p>
              </p:txBody>
            </p:sp>
          </p:grpSp>
        </p:grpSp>
        <p:grpSp>
          <p:nvGrpSpPr>
            <p:cNvPr id="61482" name="Group 98"/>
            <p:cNvGrpSpPr/>
            <p:nvPr/>
          </p:nvGrpSpPr>
          <p:grpSpPr>
            <a:xfrm>
              <a:off x="4560" y="864"/>
              <a:ext cx="866" cy="1200"/>
              <a:chOff x="4560" y="912"/>
              <a:chExt cx="866" cy="1200"/>
            </a:xfrm>
          </p:grpSpPr>
          <p:sp>
            <p:nvSpPr>
              <p:cNvPr id="61484" name="Rectangle 99"/>
              <p:cNvSpPr/>
              <p:nvPr/>
            </p:nvSpPr>
            <p:spPr>
              <a:xfrm>
                <a:off x="4560" y="912"/>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85" name="Rectangle 100"/>
              <p:cNvSpPr/>
              <p:nvPr/>
            </p:nvSpPr>
            <p:spPr>
              <a:xfrm>
                <a:off x="4608" y="960"/>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86" name="Rectangle 101"/>
              <p:cNvSpPr/>
              <p:nvPr/>
            </p:nvSpPr>
            <p:spPr>
              <a:xfrm>
                <a:off x="4656" y="1008"/>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nvGrpSpPr>
              <p:cNvPr id="61487" name="Group 102"/>
              <p:cNvGrpSpPr/>
              <p:nvPr/>
            </p:nvGrpSpPr>
            <p:grpSpPr>
              <a:xfrm>
                <a:off x="4704" y="1056"/>
                <a:ext cx="722" cy="1056"/>
                <a:chOff x="4751" y="2496"/>
                <a:chExt cx="722" cy="1056"/>
              </a:xfrm>
            </p:grpSpPr>
            <p:sp>
              <p:nvSpPr>
                <p:cNvPr id="61488" name="Rectangle 103"/>
                <p:cNvSpPr/>
                <p:nvPr/>
              </p:nvSpPr>
              <p:spPr>
                <a:xfrm>
                  <a:off x="4752" y="2496"/>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89" name="Rectangle 104"/>
                <p:cNvSpPr/>
                <p:nvPr/>
              </p:nvSpPr>
              <p:spPr>
                <a:xfrm>
                  <a:off x="4751" y="2566"/>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t>A</a:t>
                  </a:r>
                  <a:endParaRPr lang="en-US" altLang="zh-CN" sz="1800" b="1" dirty="0"/>
                </a:p>
                <a:p>
                  <a:pPr marL="0" lvl="0" indent="0" algn="ctr" eaLnBrk="1" hangingPunct="1">
                    <a:lnSpc>
                      <a:spcPct val="60000"/>
                    </a:lnSpc>
                    <a:spcBef>
                      <a:spcPct val="0"/>
                    </a:spcBef>
                    <a:buNone/>
                  </a:pPr>
                  <a:r>
                    <a:rPr lang="en-US" altLang="zh-CN" sz="1800" b="1" dirty="0">
                      <a:sym typeface="Symbol" panose="05050102010706020507" pitchFamily="18" charset="2"/>
                    </a:rPr>
                    <a:t></a:t>
                  </a:r>
                  <a:endParaRPr lang="en-US" altLang="zh-CN" sz="2400" b="1" dirty="0"/>
                </a:p>
              </p:txBody>
            </p:sp>
            <p:sp>
              <p:nvSpPr>
                <p:cNvPr id="61490" name="Rectangle 105"/>
                <p:cNvSpPr/>
                <p:nvPr/>
              </p:nvSpPr>
              <p:spPr>
                <a:xfrm flipV="1">
                  <a:off x="5232" y="3216"/>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t>A</a:t>
                  </a:r>
                  <a:endParaRPr lang="en-US" altLang="zh-CN" sz="1800" b="1" dirty="0"/>
                </a:p>
                <a:p>
                  <a:pPr marL="0" lvl="0" indent="0" algn="ctr" eaLnBrk="1" hangingPunct="1">
                    <a:lnSpc>
                      <a:spcPct val="60000"/>
                    </a:lnSpc>
                    <a:spcBef>
                      <a:spcPct val="0"/>
                    </a:spcBef>
                    <a:buNone/>
                  </a:pPr>
                  <a:r>
                    <a:rPr lang="en-US" altLang="zh-CN" sz="1800" b="1" dirty="0">
                      <a:sym typeface="Symbol" panose="05050102010706020507" pitchFamily="18" charset="2"/>
                    </a:rPr>
                    <a:t></a:t>
                  </a:r>
                  <a:endParaRPr lang="en-US" altLang="zh-CN" sz="2400" b="1" dirty="0"/>
                </a:p>
              </p:txBody>
            </p:sp>
            <p:sp>
              <p:nvSpPr>
                <p:cNvPr id="61491" name="Rectangle 106"/>
                <p:cNvSpPr/>
                <p:nvPr/>
              </p:nvSpPr>
              <p:spPr>
                <a:xfrm>
                  <a:off x="4919" y="2688"/>
                  <a:ext cx="384" cy="57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6000" b="1" dirty="0">
                      <a:sym typeface="Symbol" panose="05050102010706020507" pitchFamily="18" charset="2"/>
                    </a:rPr>
                    <a:t></a:t>
                  </a:r>
                  <a:endParaRPr lang="en-US" altLang="zh-CN" sz="6000" b="1" dirty="0">
                    <a:sym typeface="Symbol" panose="05050102010706020507" pitchFamily="18" charset="2"/>
                  </a:endParaRPr>
                </a:p>
              </p:txBody>
            </p:sp>
          </p:grpSp>
        </p:grpSp>
        <p:sp>
          <p:nvSpPr>
            <p:cNvPr id="61483" name="Rectangle 107"/>
            <p:cNvSpPr/>
            <p:nvPr/>
          </p:nvSpPr>
          <p:spPr>
            <a:xfrm>
              <a:off x="4128" y="1104"/>
              <a:ext cx="384" cy="57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6000" b="1" dirty="0"/>
                <a:t>...</a:t>
              </a:r>
              <a:endParaRPr lang="en-US" altLang="zh-CN" sz="7200" b="1" dirty="0"/>
            </a:p>
          </p:txBody>
        </p:sp>
      </p:grpSp>
      <p:sp>
        <p:nvSpPr>
          <p:cNvPr id="84076" name="Text Box 108"/>
          <p:cNvSpPr txBox="1"/>
          <p:nvPr/>
        </p:nvSpPr>
        <p:spPr>
          <a:xfrm>
            <a:off x="533400" y="3810000"/>
            <a:ext cx="4953000" cy="457200"/>
          </a:xfrm>
          <a:prstGeom prst="rect">
            <a:avLst/>
          </a:prstGeom>
          <a:noFill/>
          <a:ln w="25400">
            <a:noFill/>
          </a:ln>
        </p:spPr>
        <p:txBody>
          <a:bodyPr lIns="0" tIns="46800" rIns="0" bIns="46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ym typeface="Wingdings" panose="05000000000000000000" pitchFamily="2" charset="2"/>
              </a:rPr>
              <a:t>  Reform them into a single pile</a:t>
            </a:r>
            <a:endParaRPr lang="en-US" altLang="zh-CN" sz="2400" b="1" dirty="0"/>
          </a:p>
        </p:txBody>
      </p:sp>
      <p:grpSp>
        <p:nvGrpSpPr>
          <p:cNvPr id="84077" name="Group 109"/>
          <p:cNvGrpSpPr/>
          <p:nvPr/>
        </p:nvGrpSpPr>
        <p:grpSpPr>
          <a:xfrm>
            <a:off x="5715000" y="3657600"/>
            <a:ext cx="2898775" cy="2819400"/>
            <a:chOff x="3120" y="2304"/>
            <a:chExt cx="1826" cy="1776"/>
          </a:xfrm>
        </p:grpSpPr>
        <p:grpSp>
          <p:nvGrpSpPr>
            <p:cNvPr id="61449" name="Group 110"/>
            <p:cNvGrpSpPr/>
            <p:nvPr/>
          </p:nvGrpSpPr>
          <p:grpSpPr>
            <a:xfrm>
              <a:off x="3120" y="2304"/>
              <a:ext cx="866" cy="1200"/>
              <a:chOff x="4560" y="912"/>
              <a:chExt cx="866" cy="1200"/>
            </a:xfrm>
          </p:grpSpPr>
          <p:sp>
            <p:nvSpPr>
              <p:cNvPr id="61470" name="Rectangle 111"/>
              <p:cNvSpPr/>
              <p:nvPr/>
            </p:nvSpPr>
            <p:spPr>
              <a:xfrm>
                <a:off x="4560" y="912"/>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71" name="Rectangle 112"/>
              <p:cNvSpPr/>
              <p:nvPr/>
            </p:nvSpPr>
            <p:spPr>
              <a:xfrm>
                <a:off x="4608" y="960"/>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72" name="Rectangle 113"/>
              <p:cNvSpPr/>
              <p:nvPr/>
            </p:nvSpPr>
            <p:spPr>
              <a:xfrm>
                <a:off x="4656" y="1008"/>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nvGrpSpPr>
              <p:cNvPr id="61473" name="Group 114"/>
              <p:cNvGrpSpPr/>
              <p:nvPr/>
            </p:nvGrpSpPr>
            <p:grpSpPr>
              <a:xfrm>
                <a:off x="4704" y="1056"/>
                <a:ext cx="722" cy="1056"/>
                <a:chOff x="4751" y="2496"/>
                <a:chExt cx="722" cy="1056"/>
              </a:xfrm>
            </p:grpSpPr>
            <p:sp>
              <p:nvSpPr>
                <p:cNvPr id="61474" name="Rectangle 115"/>
                <p:cNvSpPr/>
                <p:nvPr/>
              </p:nvSpPr>
              <p:spPr>
                <a:xfrm>
                  <a:off x="4752" y="2496"/>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75" name="Rectangle 116"/>
                <p:cNvSpPr/>
                <p:nvPr/>
              </p:nvSpPr>
              <p:spPr>
                <a:xfrm>
                  <a:off x="4751" y="2566"/>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t>A</a:t>
                  </a:r>
                  <a:endParaRPr lang="en-US" altLang="zh-CN" sz="1800" b="1" dirty="0"/>
                </a:p>
                <a:p>
                  <a:pPr marL="0" lvl="0" indent="0" algn="ctr" eaLnBrk="1" hangingPunct="1">
                    <a:lnSpc>
                      <a:spcPct val="60000"/>
                    </a:lnSpc>
                    <a:spcBef>
                      <a:spcPct val="0"/>
                    </a:spcBef>
                    <a:buNone/>
                  </a:pPr>
                  <a:r>
                    <a:rPr lang="en-US" altLang="zh-CN" sz="1800" b="1" dirty="0">
                      <a:sym typeface="Symbol" panose="05050102010706020507" pitchFamily="18" charset="2"/>
                    </a:rPr>
                    <a:t></a:t>
                  </a:r>
                  <a:endParaRPr lang="en-US" altLang="zh-CN" sz="2400" b="1" dirty="0"/>
                </a:p>
              </p:txBody>
            </p:sp>
            <p:sp>
              <p:nvSpPr>
                <p:cNvPr id="61476" name="Rectangle 117"/>
                <p:cNvSpPr/>
                <p:nvPr/>
              </p:nvSpPr>
              <p:spPr>
                <a:xfrm flipV="1">
                  <a:off x="5232" y="3216"/>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t>A</a:t>
                  </a:r>
                  <a:endParaRPr lang="en-US" altLang="zh-CN" sz="1800" b="1" dirty="0"/>
                </a:p>
                <a:p>
                  <a:pPr marL="0" lvl="0" indent="0" algn="ctr" eaLnBrk="1" hangingPunct="1">
                    <a:lnSpc>
                      <a:spcPct val="60000"/>
                    </a:lnSpc>
                    <a:spcBef>
                      <a:spcPct val="0"/>
                    </a:spcBef>
                    <a:buNone/>
                  </a:pPr>
                  <a:r>
                    <a:rPr lang="en-US" altLang="zh-CN" sz="1800" b="1" dirty="0">
                      <a:sym typeface="Symbol" panose="05050102010706020507" pitchFamily="18" charset="2"/>
                    </a:rPr>
                    <a:t></a:t>
                  </a:r>
                  <a:endParaRPr lang="en-US" altLang="zh-CN" sz="2400" b="1" dirty="0"/>
                </a:p>
              </p:txBody>
            </p:sp>
            <p:sp>
              <p:nvSpPr>
                <p:cNvPr id="61477" name="Rectangle 118"/>
                <p:cNvSpPr/>
                <p:nvPr/>
              </p:nvSpPr>
              <p:spPr>
                <a:xfrm>
                  <a:off x="4919" y="2688"/>
                  <a:ext cx="384" cy="57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6000" b="1" dirty="0">
                      <a:sym typeface="Symbol" panose="05050102010706020507" pitchFamily="18" charset="2"/>
                    </a:rPr>
                    <a:t></a:t>
                  </a:r>
                  <a:endParaRPr lang="en-US" altLang="zh-CN" sz="6000" b="1" dirty="0">
                    <a:sym typeface="Symbol" panose="05050102010706020507" pitchFamily="18" charset="2"/>
                  </a:endParaRPr>
                </a:p>
              </p:txBody>
            </p:sp>
          </p:grpSp>
        </p:grpSp>
        <p:sp>
          <p:nvSpPr>
            <p:cNvPr id="61450" name="AutoShape 119"/>
            <p:cNvSpPr/>
            <p:nvPr/>
          </p:nvSpPr>
          <p:spPr>
            <a:xfrm flipH="1">
              <a:off x="3456" y="2496"/>
              <a:ext cx="864" cy="1200"/>
            </a:xfrm>
            <a:prstGeom prst="cube">
              <a:avLst>
                <a:gd name="adj" fmla="val 17523"/>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nvGrpSpPr>
            <p:cNvPr id="61451" name="Group 120"/>
            <p:cNvGrpSpPr/>
            <p:nvPr/>
          </p:nvGrpSpPr>
          <p:grpSpPr>
            <a:xfrm>
              <a:off x="3696" y="2688"/>
              <a:ext cx="866" cy="1200"/>
              <a:chOff x="1536" y="912"/>
              <a:chExt cx="866" cy="1200"/>
            </a:xfrm>
          </p:grpSpPr>
          <p:sp>
            <p:nvSpPr>
              <p:cNvPr id="61461" name="Rectangle 121"/>
              <p:cNvSpPr/>
              <p:nvPr/>
            </p:nvSpPr>
            <p:spPr>
              <a:xfrm>
                <a:off x="1536" y="912"/>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62" name="Rectangle 122"/>
              <p:cNvSpPr/>
              <p:nvPr/>
            </p:nvSpPr>
            <p:spPr>
              <a:xfrm>
                <a:off x="1584" y="960"/>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63" name="Rectangle 123"/>
              <p:cNvSpPr/>
              <p:nvPr/>
            </p:nvSpPr>
            <p:spPr>
              <a:xfrm>
                <a:off x="1632" y="1008"/>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nvGrpSpPr>
              <p:cNvPr id="61464" name="Group 124"/>
              <p:cNvGrpSpPr/>
              <p:nvPr/>
            </p:nvGrpSpPr>
            <p:grpSpPr>
              <a:xfrm>
                <a:off x="1680" y="1056"/>
                <a:ext cx="722" cy="1056"/>
                <a:chOff x="1439" y="1584"/>
                <a:chExt cx="722" cy="1056"/>
              </a:xfrm>
            </p:grpSpPr>
            <p:sp>
              <p:nvSpPr>
                <p:cNvPr id="61465" name="Rectangle 125"/>
                <p:cNvSpPr/>
                <p:nvPr/>
              </p:nvSpPr>
              <p:spPr>
                <a:xfrm>
                  <a:off x="1440" y="1584"/>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66" name="Rectangle 126"/>
                <p:cNvSpPr/>
                <p:nvPr/>
              </p:nvSpPr>
              <p:spPr>
                <a:xfrm>
                  <a:off x="1439" y="1654"/>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t>3</a:t>
                  </a:r>
                  <a:endParaRPr lang="en-US" altLang="zh-CN" sz="1800" b="1" dirty="0"/>
                </a:p>
                <a:p>
                  <a:pPr marL="0" lvl="0" indent="0" algn="ctr" eaLnBrk="1" hangingPunct="1">
                    <a:lnSpc>
                      <a:spcPct val="60000"/>
                    </a:lnSpc>
                    <a:spcBef>
                      <a:spcPct val="0"/>
                    </a:spcBef>
                    <a:buNone/>
                  </a:pPr>
                  <a:r>
                    <a:rPr lang="en-US" altLang="zh-CN" sz="1800" b="1" dirty="0">
                      <a:sym typeface="Symbol" panose="05050102010706020507" pitchFamily="18" charset="2"/>
                    </a:rPr>
                    <a:t></a:t>
                  </a:r>
                  <a:endParaRPr lang="en-US" altLang="zh-CN" sz="2400" b="1" dirty="0"/>
                </a:p>
              </p:txBody>
            </p:sp>
            <p:sp>
              <p:nvSpPr>
                <p:cNvPr id="61467" name="Rectangle 127"/>
                <p:cNvSpPr/>
                <p:nvPr/>
              </p:nvSpPr>
              <p:spPr>
                <a:xfrm flipV="1">
                  <a:off x="1920" y="2304"/>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t>3</a:t>
                  </a:r>
                  <a:endParaRPr lang="en-US" altLang="zh-CN" sz="1800" b="1" dirty="0"/>
                </a:p>
                <a:p>
                  <a:pPr marL="0" lvl="0" indent="0" algn="ctr" eaLnBrk="1" hangingPunct="1">
                    <a:lnSpc>
                      <a:spcPct val="60000"/>
                    </a:lnSpc>
                    <a:spcBef>
                      <a:spcPct val="0"/>
                    </a:spcBef>
                    <a:buNone/>
                  </a:pPr>
                  <a:r>
                    <a:rPr lang="en-US" altLang="zh-CN" sz="1800" b="1" dirty="0">
                      <a:sym typeface="Symbol" panose="05050102010706020507" pitchFamily="18" charset="2"/>
                    </a:rPr>
                    <a:t></a:t>
                  </a:r>
                  <a:endParaRPr lang="en-US" altLang="zh-CN" sz="2400" b="1" dirty="0"/>
                </a:p>
              </p:txBody>
            </p:sp>
            <p:sp>
              <p:nvSpPr>
                <p:cNvPr id="61468" name="Rectangle 128"/>
                <p:cNvSpPr/>
                <p:nvPr/>
              </p:nvSpPr>
              <p:spPr>
                <a:xfrm>
                  <a:off x="1609" y="1680"/>
                  <a:ext cx="384" cy="57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ym typeface="Symbol" panose="05050102010706020507" pitchFamily="18" charset="2"/>
                    </a:rPr>
                    <a:t></a:t>
                  </a:r>
                  <a:endParaRPr lang="en-US" altLang="zh-CN" b="1" dirty="0">
                    <a:sym typeface="Symbol" panose="05050102010706020507" pitchFamily="18" charset="2"/>
                  </a:endParaRPr>
                </a:p>
                <a:p>
                  <a:pPr marL="0" lvl="0" indent="0" algn="ctr" eaLnBrk="1" hangingPunct="1">
                    <a:spcBef>
                      <a:spcPct val="0"/>
                    </a:spcBef>
                    <a:buNone/>
                  </a:pPr>
                  <a:r>
                    <a:rPr lang="en-US" altLang="zh-CN" b="1" dirty="0">
                      <a:sym typeface="Symbol" panose="05050102010706020507" pitchFamily="18" charset="2"/>
                    </a:rPr>
                    <a:t></a:t>
                  </a:r>
                  <a:endParaRPr lang="en-US" altLang="zh-CN" sz="2800" b="1" dirty="0">
                    <a:sym typeface="Symbol" panose="05050102010706020507" pitchFamily="18" charset="2"/>
                  </a:endParaRPr>
                </a:p>
              </p:txBody>
            </p:sp>
            <p:sp>
              <p:nvSpPr>
                <p:cNvPr id="61469" name="Rectangle 129"/>
                <p:cNvSpPr/>
                <p:nvPr/>
              </p:nvSpPr>
              <p:spPr>
                <a:xfrm flipV="1">
                  <a:off x="1632" y="2160"/>
                  <a:ext cx="360" cy="33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ym typeface="Symbol" panose="05050102010706020507" pitchFamily="18" charset="2"/>
                    </a:rPr>
                    <a:t></a:t>
                  </a:r>
                  <a:endParaRPr lang="en-US" altLang="zh-CN" sz="2400" b="1" dirty="0">
                    <a:sym typeface="Symbol" panose="05050102010706020507" pitchFamily="18" charset="2"/>
                  </a:endParaRPr>
                </a:p>
                <a:p>
                  <a:pPr marL="0" lvl="0" indent="0" algn="ctr" eaLnBrk="1" hangingPunct="1">
                    <a:spcBef>
                      <a:spcPct val="0"/>
                    </a:spcBef>
                    <a:buNone/>
                  </a:pPr>
                  <a:endParaRPr lang="en-US" altLang="zh-CN" sz="2400" b="1" dirty="0">
                    <a:sym typeface="Symbol" panose="05050102010706020507" pitchFamily="18" charset="2"/>
                  </a:endParaRPr>
                </a:p>
              </p:txBody>
            </p:sp>
          </p:grpSp>
        </p:grpSp>
        <p:grpSp>
          <p:nvGrpSpPr>
            <p:cNvPr id="61452" name="Group 130"/>
            <p:cNvGrpSpPr/>
            <p:nvPr/>
          </p:nvGrpSpPr>
          <p:grpSpPr>
            <a:xfrm>
              <a:off x="4080" y="2880"/>
              <a:ext cx="866" cy="1200"/>
              <a:chOff x="480" y="864"/>
              <a:chExt cx="866" cy="1200"/>
            </a:xfrm>
          </p:grpSpPr>
          <p:sp>
            <p:nvSpPr>
              <p:cNvPr id="61453" name="Rectangle 131"/>
              <p:cNvSpPr/>
              <p:nvPr/>
            </p:nvSpPr>
            <p:spPr>
              <a:xfrm>
                <a:off x="480" y="864"/>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54" name="Rectangle 132"/>
              <p:cNvSpPr/>
              <p:nvPr/>
            </p:nvSpPr>
            <p:spPr>
              <a:xfrm>
                <a:off x="528" y="912"/>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55" name="Rectangle 133"/>
              <p:cNvSpPr/>
              <p:nvPr/>
            </p:nvSpPr>
            <p:spPr>
              <a:xfrm>
                <a:off x="576" y="960"/>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56" name="Rectangle 134"/>
              <p:cNvSpPr/>
              <p:nvPr/>
            </p:nvSpPr>
            <p:spPr>
              <a:xfrm>
                <a:off x="625" y="1008"/>
                <a:ext cx="720" cy="1056"/>
              </a:xfrm>
              <a:prstGeom prst="rect">
                <a:avLst/>
              </a:prstGeom>
              <a:solidFill>
                <a:srgbClr val="FFFFFF"/>
              </a:solidFill>
              <a:ln w="25400" cap="flat" cmpd="sng">
                <a:solidFill>
                  <a:schemeClr val="tx1"/>
                </a:solidFill>
                <a:prstDash val="solid"/>
                <a:miter/>
                <a:headEnd type="none" w="med" len="med"/>
                <a:tailEnd type="none" w="med" len="med"/>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1457" name="Rectangle 135"/>
              <p:cNvSpPr/>
              <p:nvPr/>
            </p:nvSpPr>
            <p:spPr>
              <a:xfrm>
                <a:off x="624" y="1078"/>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t>2</a:t>
                </a:r>
                <a:endParaRPr lang="en-US" altLang="zh-CN" sz="1800" b="1" dirty="0"/>
              </a:p>
              <a:p>
                <a:pPr marL="0" lvl="0" indent="0" algn="ctr" eaLnBrk="1" hangingPunct="1">
                  <a:lnSpc>
                    <a:spcPct val="60000"/>
                  </a:lnSpc>
                  <a:spcBef>
                    <a:spcPct val="0"/>
                  </a:spcBef>
                  <a:buNone/>
                </a:pPr>
                <a:r>
                  <a:rPr lang="en-US" altLang="zh-CN" sz="1800" b="1" dirty="0">
                    <a:sym typeface="Symbol" panose="05050102010706020507" pitchFamily="18" charset="2"/>
                  </a:rPr>
                  <a:t></a:t>
                </a:r>
                <a:endParaRPr lang="en-US" altLang="zh-CN" sz="2400" b="1" dirty="0"/>
              </a:p>
            </p:txBody>
          </p:sp>
          <p:sp>
            <p:nvSpPr>
              <p:cNvPr id="61458" name="Rectangle 136"/>
              <p:cNvSpPr/>
              <p:nvPr/>
            </p:nvSpPr>
            <p:spPr>
              <a:xfrm flipV="1">
                <a:off x="1105" y="1728"/>
                <a:ext cx="241" cy="288"/>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60000"/>
                  </a:lnSpc>
                  <a:spcBef>
                    <a:spcPct val="0"/>
                  </a:spcBef>
                  <a:buNone/>
                </a:pPr>
                <a:r>
                  <a:rPr lang="en-US" altLang="zh-CN" sz="1800" b="1" dirty="0"/>
                  <a:t>2</a:t>
                </a:r>
                <a:endParaRPr lang="en-US" altLang="zh-CN" sz="1800" b="1" dirty="0"/>
              </a:p>
              <a:p>
                <a:pPr marL="0" lvl="0" indent="0" algn="ctr" eaLnBrk="1" hangingPunct="1">
                  <a:lnSpc>
                    <a:spcPct val="60000"/>
                  </a:lnSpc>
                  <a:spcBef>
                    <a:spcPct val="0"/>
                  </a:spcBef>
                  <a:buNone/>
                </a:pPr>
                <a:r>
                  <a:rPr lang="en-US" altLang="zh-CN" sz="1800" b="1" dirty="0">
                    <a:sym typeface="Symbol" panose="05050102010706020507" pitchFamily="18" charset="2"/>
                  </a:rPr>
                  <a:t></a:t>
                </a:r>
                <a:endParaRPr lang="en-US" altLang="zh-CN" sz="2400" b="1" dirty="0"/>
              </a:p>
            </p:txBody>
          </p:sp>
          <p:sp>
            <p:nvSpPr>
              <p:cNvPr id="61459" name="Rectangle 137"/>
              <p:cNvSpPr/>
              <p:nvPr/>
            </p:nvSpPr>
            <p:spPr>
              <a:xfrm>
                <a:off x="794" y="1104"/>
                <a:ext cx="384" cy="57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ym typeface="Symbol" panose="05050102010706020507" pitchFamily="18" charset="2"/>
                  </a:rPr>
                  <a:t></a:t>
                </a:r>
                <a:endParaRPr lang="en-US" altLang="zh-CN" b="1" dirty="0">
                  <a:sym typeface="Symbol" panose="05050102010706020507" pitchFamily="18" charset="2"/>
                </a:endParaRPr>
              </a:p>
              <a:p>
                <a:pPr marL="0" lvl="0" indent="0" algn="ctr" eaLnBrk="1" hangingPunct="1">
                  <a:spcBef>
                    <a:spcPct val="0"/>
                  </a:spcBef>
                  <a:buNone/>
                </a:pPr>
                <a:endParaRPr lang="en-US" altLang="zh-CN" sz="2800" b="1" dirty="0">
                  <a:sym typeface="Symbol" panose="05050102010706020507" pitchFamily="18" charset="2"/>
                </a:endParaRPr>
              </a:p>
            </p:txBody>
          </p:sp>
          <p:sp>
            <p:nvSpPr>
              <p:cNvPr id="61460" name="Rectangle 138"/>
              <p:cNvSpPr/>
              <p:nvPr/>
            </p:nvSpPr>
            <p:spPr>
              <a:xfrm flipV="1">
                <a:off x="817" y="1584"/>
                <a:ext cx="360" cy="336"/>
              </a:xfrm>
              <a:prstGeom prst="rect">
                <a:avLst/>
              </a:prstGeom>
              <a:noFill/>
              <a:ln w="25400">
                <a:noFill/>
              </a:ln>
            </p:spPr>
            <p:txBody>
              <a:bodyPr wrap="none" lIns="0" tIns="46800" rIns="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ym typeface="Symbol" panose="05050102010706020507" pitchFamily="18" charset="2"/>
                  </a:rPr>
                  <a:t></a:t>
                </a:r>
                <a:endParaRPr lang="en-US" altLang="zh-CN" sz="2400" b="1" dirty="0">
                  <a:sym typeface="Symbol" panose="05050102010706020507" pitchFamily="18" charset="2"/>
                </a:endParaRPr>
              </a:p>
              <a:p>
                <a:pPr marL="0" lvl="0" indent="0" algn="ctr" eaLnBrk="1" hangingPunct="1">
                  <a:spcBef>
                    <a:spcPct val="0"/>
                  </a:spcBef>
                  <a:buNone/>
                </a:pPr>
                <a:endParaRPr lang="en-US" altLang="zh-CN" sz="2400" b="1" dirty="0">
                  <a:sym typeface="Symbol" panose="05050102010706020507" pitchFamily="18" charset="2"/>
                </a:endParaRPr>
              </a:p>
            </p:txBody>
          </p:sp>
        </p:grpSp>
      </p:grpSp>
      <p:sp>
        <p:nvSpPr>
          <p:cNvPr id="84107" name="Text Box 139"/>
          <p:cNvSpPr txBox="1"/>
          <p:nvPr/>
        </p:nvSpPr>
        <p:spPr>
          <a:xfrm>
            <a:off x="533400" y="4419600"/>
            <a:ext cx="4572000" cy="457200"/>
          </a:xfrm>
          <a:prstGeom prst="rect">
            <a:avLst/>
          </a:prstGeom>
          <a:noFill/>
          <a:ln w="25400">
            <a:noFill/>
          </a:ln>
        </p:spPr>
        <p:txBody>
          <a:bodyPr lIns="0" tIns="46800" rIns="0" bIns="46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89255" lvl="0" indent="-389255" eaLnBrk="1" hangingPunct="1">
              <a:spcBef>
                <a:spcPct val="50000"/>
              </a:spcBef>
              <a:buNone/>
            </a:pPr>
            <a:r>
              <a:rPr lang="en-US" altLang="zh-CN" sz="2400" b="1" dirty="0">
                <a:sym typeface="Wingdings" panose="05000000000000000000" pitchFamily="2" charset="2"/>
              </a:rPr>
              <a:t>  Create 4 buckets and resort</a:t>
            </a:r>
            <a:endParaRPr lang="en-US" altLang="zh-CN" sz="2400" b="1" dirty="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025"/>
                                        </p:tgtEl>
                                        <p:attrNameLst>
                                          <p:attrName>style.visibility</p:attrName>
                                        </p:attrNameLst>
                                      </p:cBhvr>
                                      <p:to>
                                        <p:strVal val="visible"/>
                                      </p:to>
                                    </p:set>
                                    <p:animEffect transition="in" filter="wipe(left)">
                                      <p:cBhvr>
                                        <p:cTn id="7" dur="500"/>
                                        <p:tgtEl>
                                          <p:spTgt spid="84025"/>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026"/>
                                        </p:tgtEl>
                                        <p:attrNameLst>
                                          <p:attrName>style.visibility</p:attrName>
                                        </p:attrNameLst>
                                      </p:cBhvr>
                                      <p:to>
                                        <p:strVal val="visible"/>
                                      </p:to>
                                    </p:set>
                                    <p:animEffect transition="in" filter="wipe(left)">
                                      <p:cBhvr>
                                        <p:cTn id="12" dur="500"/>
                                        <p:tgtEl>
                                          <p:spTgt spid="84026"/>
                                        </p:tgtEl>
                                      </p:cBhvr>
                                    </p:animEffect>
                                  </p:childTnLst>
                                  <p:subTnLst>
                                    <p:audio>
                                      <p:cMediaNode>
                                        <p:cTn display="0" masterRel="sameClick">
                                          <p:stCondLst>
                                            <p:cond evt="begin" delay="0">
                                              <p:tn val="10"/>
                                            </p:cond>
                                          </p:stCondLst>
                                          <p:endCondLst>
                                            <p:cond evt="onStopAudio" delay="0">
                                              <p:tgtEl>
                                                <p:sldTgt/>
                                              </p:tgtEl>
                                            </p:cond>
                                          </p:endCondLst>
                                        </p:cTn>
                                        <p:tgtEl>
                                          <p:sndTgt r:embed="rId1"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4027"/>
                                        </p:tgtEl>
                                        <p:attrNameLst>
                                          <p:attrName>style.visibility</p:attrName>
                                        </p:attrNameLst>
                                      </p:cBhvr>
                                      <p:to>
                                        <p:strVal val="visible"/>
                                      </p:to>
                                    </p:set>
                                    <p:animEffect transition="in" filter="wipe(left)">
                                      <p:cBhvr>
                                        <p:cTn id="17" dur="500"/>
                                        <p:tgtEl>
                                          <p:spTgt spid="84027"/>
                                        </p:tgtEl>
                                      </p:cBhvr>
                                    </p:animEffect>
                                  </p:childTnLst>
                                  <p:subTnLst>
                                    <p:audio>
                                      <p:cMediaNode>
                                        <p:cTn display="0" masterRel="sameClick">
                                          <p:stCondLst>
                                            <p:cond evt="begin" delay="0">
                                              <p:tn val="15"/>
                                            </p:cond>
                                          </p:stCondLst>
                                          <p:endCondLst>
                                            <p:cond evt="onStopAudio" delay="0">
                                              <p:tgtEl>
                                                <p:sldTgt/>
                                              </p:tgtEl>
                                            </p:cond>
                                          </p:endCondLst>
                                        </p:cTn>
                                        <p:tgtEl>
                                          <p:sndTgt r:embed="rId2"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4076"/>
                                        </p:tgtEl>
                                        <p:attrNameLst>
                                          <p:attrName>style.visibility</p:attrName>
                                        </p:attrNameLst>
                                      </p:cBhvr>
                                      <p:to>
                                        <p:strVal val="visible"/>
                                      </p:to>
                                    </p:set>
                                    <p:animEffect transition="in" filter="wipe(left)">
                                      <p:cBhvr>
                                        <p:cTn id="22" dur="500"/>
                                        <p:tgtEl>
                                          <p:spTgt spid="84076"/>
                                        </p:tgtEl>
                                      </p:cBhvr>
                                    </p:animEffect>
                                  </p:childTnLst>
                                  <p:subTnLst>
                                    <p:audio>
                                      <p:cMediaNode>
                                        <p:cTn display="0" masterRel="sameClick">
                                          <p:stCondLst>
                                            <p:cond evt="begin" delay="0">
                                              <p:tn val="20"/>
                                            </p:cond>
                                          </p:stCondLst>
                                          <p:endCondLst>
                                            <p:cond evt="onStopAudio" delay="0">
                                              <p:tgtEl>
                                                <p:sldTgt/>
                                              </p:tgtEl>
                                            </p:cond>
                                          </p:endCondLst>
                                        </p:cTn>
                                        <p:tgtEl>
                                          <p:sndTgt r:embed="rId1" name="TYPE.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84077"/>
                                        </p:tgtEl>
                                        <p:attrNameLst>
                                          <p:attrName>style.visibility</p:attrName>
                                        </p:attrNameLst>
                                      </p:cBhvr>
                                      <p:to>
                                        <p:strVal val="visible"/>
                                      </p:to>
                                    </p:set>
                                    <p:animEffect transition="in" filter="strips(downRight)">
                                      <p:cBhvr>
                                        <p:cTn id="27" dur="500"/>
                                        <p:tgtEl>
                                          <p:spTgt spid="84077"/>
                                        </p:tgtEl>
                                      </p:cBhvr>
                                    </p:animEffect>
                                  </p:childTnLst>
                                  <p:subTnLst>
                                    <p:audio>
                                      <p:cMediaNode>
                                        <p:cTn display="0" masterRel="sameClick">
                                          <p:stCondLst>
                                            <p:cond evt="begin" delay="0">
                                              <p:tn val="25"/>
                                            </p:cond>
                                          </p:stCondLst>
                                          <p:endCondLst>
                                            <p:cond evt="onStopAudio" delay="0">
                                              <p:tgtEl>
                                                <p:sldTgt/>
                                              </p:tgtEl>
                                            </p:cond>
                                          </p:endCondLst>
                                        </p:cTn>
                                        <p:tgtEl>
                                          <p:sndTgt r:embed="rId2"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4107"/>
                                        </p:tgtEl>
                                        <p:attrNameLst>
                                          <p:attrName>style.visibility</p:attrName>
                                        </p:attrNameLst>
                                      </p:cBhvr>
                                      <p:to>
                                        <p:strVal val="visible"/>
                                      </p:to>
                                    </p:set>
                                    <p:animEffect transition="in" filter="wipe(left)">
                                      <p:cBhvr>
                                        <p:cTn id="32" dur="500"/>
                                        <p:tgtEl>
                                          <p:spTgt spid="84107"/>
                                        </p:tgtEl>
                                      </p:cBhvr>
                                    </p:animEffect>
                                  </p:childTnLst>
                                  <p:subTnLst>
                                    <p:audio>
                                      <p:cMediaNode>
                                        <p:cTn display="0" masterRel="sameClick">
                                          <p:stCondLst>
                                            <p:cond evt="begin" delay="0">
                                              <p:tn val="30"/>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25" grpId="0"/>
      <p:bldP spid="84026" grpId="0"/>
      <p:bldP spid="84076" grpId="0"/>
      <p:bldP spid="841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4" name="Rectangle 4"/>
          <p:cNvSpPr/>
          <p:nvPr/>
        </p:nvSpPr>
        <p:spPr>
          <a:xfrm>
            <a:off x="304800" y="365125"/>
            <a:ext cx="80772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2100" lvl="0" indent="-292100" eaLnBrk="1" hangingPunct="1">
              <a:spcBef>
                <a:spcPct val="0"/>
              </a:spcBef>
              <a:buNone/>
            </a:pPr>
            <a:r>
              <a:rPr lang="en-US" altLang="zh-CN" sz="2400" b="1" dirty="0">
                <a:ea typeface="MS Hei" pitchFamily="49" charset="-122"/>
              </a:rPr>
              <a:t>〖Example〗 </a:t>
            </a:r>
            <a:r>
              <a:rPr lang="en-US" altLang="zh-CN" sz="2000" b="1" dirty="0">
                <a:ea typeface="MS Hei" pitchFamily="49" charset="-122"/>
              </a:rPr>
              <a:t>Given </a:t>
            </a:r>
            <a:r>
              <a:rPr lang="en-US" altLang="zh-CN" sz="2000" b="1" i="1" dirty="0">
                <a:solidFill>
                  <a:schemeClr val="hlink"/>
                </a:solidFill>
                <a:ea typeface="MS Hei" pitchFamily="49" charset="-122"/>
              </a:rPr>
              <a:t>N</a:t>
            </a:r>
            <a:r>
              <a:rPr lang="en-US" altLang="zh-CN" sz="2000" b="1" dirty="0">
                <a:ea typeface="MS Hei" pitchFamily="49" charset="-122"/>
              </a:rPr>
              <a:t> = 10 integers in the range 0 to 999 ( </a:t>
            </a:r>
            <a:r>
              <a:rPr lang="en-US" altLang="zh-CN" sz="2000" b="1" i="1" dirty="0">
                <a:solidFill>
                  <a:schemeClr val="hlink"/>
                </a:solidFill>
                <a:ea typeface="MS Hei" pitchFamily="49" charset="-122"/>
              </a:rPr>
              <a:t>M</a:t>
            </a:r>
            <a:r>
              <a:rPr lang="en-US" altLang="zh-CN" sz="2000" b="1" i="1" dirty="0">
                <a:ea typeface="MS Hei" pitchFamily="49" charset="-122"/>
              </a:rPr>
              <a:t> </a:t>
            </a:r>
            <a:r>
              <a:rPr lang="en-US" altLang="zh-CN" sz="2000" b="1" dirty="0">
                <a:ea typeface="MS Hei" pitchFamily="49" charset="-122"/>
              </a:rPr>
              <a:t>= 1000 ) Is it possible to sort them in </a:t>
            </a:r>
            <a:r>
              <a:rPr lang="en-US" altLang="zh-CN" sz="2000" b="1" dirty="0">
                <a:solidFill>
                  <a:srgbClr val="FF6600"/>
                </a:solidFill>
                <a:ea typeface="MS Hei" pitchFamily="49" charset="-122"/>
              </a:rPr>
              <a:t>linear</a:t>
            </a:r>
            <a:r>
              <a:rPr lang="en-US" altLang="zh-CN" sz="2000" b="1" dirty="0">
                <a:ea typeface="MS Hei" pitchFamily="49" charset="-122"/>
              </a:rPr>
              <a:t> time?</a:t>
            </a:r>
            <a:endParaRPr lang="en-US" altLang="zh-CN" sz="2000" b="1" dirty="0">
              <a:ea typeface="MS Hei" pitchFamily="49" charset="-122"/>
            </a:endParaRPr>
          </a:p>
        </p:txBody>
      </p:sp>
      <p:sp>
        <p:nvSpPr>
          <p:cNvPr id="81925" name="Text Box 5"/>
          <p:cNvSpPr txBox="1"/>
          <p:nvPr/>
        </p:nvSpPr>
        <p:spPr>
          <a:xfrm>
            <a:off x="304800" y="1203325"/>
            <a:ext cx="2590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hlink"/>
                </a:solidFill>
                <a:sym typeface="Wingdings" panose="05000000000000000000" pitchFamily="2" charset="2"/>
              </a:rPr>
              <a:t></a:t>
            </a:r>
            <a:r>
              <a:rPr lang="en-US" altLang="zh-CN" sz="2400" b="1" dirty="0">
                <a:sym typeface="Wingdings" panose="05000000000000000000" pitchFamily="2" charset="2"/>
              </a:rPr>
              <a:t> </a:t>
            </a:r>
            <a:r>
              <a:rPr lang="en-US" altLang="zh-CN" sz="2400" b="1" dirty="0"/>
              <a:t>Radix Sort</a:t>
            </a:r>
            <a:endParaRPr lang="en-US" altLang="zh-CN" sz="2400" b="1" dirty="0"/>
          </a:p>
        </p:txBody>
      </p:sp>
      <p:sp>
        <p:nvSpPr>
          <p:cNvPr id="81926" name="Text Box 6"/>
          <p:cNvSpPr txBox="1"/>
          <p:nvPr/>
        </p:nvSpPr>
        <p:spPr>
          <a:xfrm>
            <a:off x="457200" y="1660525"/>
            <a:ext cx="5410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chemeClr val="hlink"/>
                </a:solidFill>
              </a:rPr>
              <a:t>Input:</a:t>
            </a:r>
            <a:r>
              <a:rPr lang="en-US" altLang="zh-CN" sz="2000" b="1" dirty="0"/>
              <a:t>  64, 8, 216, 512, 27, 729, 0, 1, 343, 125</a:t>
            </a:r>
            <a:endParaRPr lang="en-US" altLang="zh-CN" sz="2000" b="1" dirty="0"/>
          </a:p>
        </p:txBody>
      </p:sp>
      <p:grpSp>
        <p:nvGrpSpPr>
          <p:cNvPr id="81927" name="Group 7"/>
          <p:cNvGrpSpPr/>
          <p:nvPr/>
        </p:nvGrpSpPr>
        <p:grpSpPr>
          <a:xfrm>
            <a:off x="457200" y="2574925"/>
            <a:ext cx="6248400" cy="366713"/>
            <a:chOff x="576" y="1440"/>
            <a:chExt cx="3936" cy="231"/>
          </a:xfrm>
        </p:grpSpPr>
        <p:sp>
          <p:nvSpPr>
            <p:cNvPr id="63554" name="Rectangle 8"/>
            <p:cNvSpPr/>
            <p:nvPr/>
          </p:nvSpPr>
          <p:spPr>
            <a:xfrm>
              <a:off x="1152" y="1440"/>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0</a:t>
              </a:r>
              <a:endParaRPr lang="en-US" altLang="zh-CN" sz="1800" b="1" dirty="0"/>
            </a:p>
          </p:txBody>
        </p:sp>
        <p:sp>
          <p:nvSpPr>
            <p:cNvPr id="63555" name="Text Box 9"/>
            <p:cNvSpPr txBox="1"/>
            <p:nvPr/>
          </p:nvSpPr>
          <p:spPr>
            <a:xfrm>
              <a:off x="576" y="1440"/>
              <a:ext cx="624"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dirty="0">
                  <a:solidFill>
                    <a:schemeClr val="hlink"/>
                  </a:solidFill>
                </a:rPr>
                <a:t>Bucket</a:t>
              </a:r>
              <a:endParaRPr lang="en-US" altLang="zh-CN" sz="1800" b="1" dirty="0">
                <a:solidFill>
                  <a:schemeClr val="hlink"/>
                </a:solidFill>
              </a:endParaRPr>
            </a:p>
          </p:txBody>
        </p:sp>
        <p:sp>
          <p:nvSpPr>
            <p:cNvPr id="63556" name="Rectangle 10"/>
            <p:cNvSpPr/>
            <p:nvPr/>
          </p:nvSpPr>
          <p:spPr>
            <a:xfrm>
              <a:off x="1488" y="1440"/>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endParaRPr lang="en-US" altLang="zh-CN" sz="1800" b="1" dirty="0"/>
            </a:p>
          </p:txBody>
        </p:sp>
        <p:sp>
          <p:nvSpPr>
            <p:cNvPr id="63557" name="Rectangle 11"/>
            <p:cNvSpPr/>
            <p:nvPr/>
          </p:nvSpPr>
          <p:spPr>
            <a:xfrm>
              <a:off x="1824" y="1440"/>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2</a:t>
              </a:r>
              <a:endParaRPr lang="en-US" altLang="zh-CN" sz="1800" b="1" dirty="0"/>
            </a:p>
          </p:txBody>
        </p:sp>
        <p:sp>
          <p:nvSpPr>
            <p:cNvPr id="63558" name="Rectangle 12"/>
            <p:cNvSpPr/>
            <p:nvPr/>
          </p:nvSpPr>
          <p:spPr>
            <a:xfrm>
              <a:off x="2160" y="1440"/>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3</a:t>
              </a:r>
              <a:endParaRPr lang="en-US" altLang="zh-CN" sz="1800" b="1" dirty="0"/>
            </a:p>
          </p:txBody>
        </p:sp>
        <p:sp>
          <p:nvSpPr>
            <p:cNvPr id="63559" name="Rectangle 13"/>
            <p:cNvSpPr/>
            <p:nvPr/>
          </p:nvSpPr>
          <p:spPr>
            <a:xfrm>
              <a:off x="2496" y="1440"/>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4</a:t>
              </a:r>
              <a:endParaRPr lang="en-US" altLang="zh-CN" sz="1800" b="1" dirty="0"/>
            </a:p>
          </p:txBody>
        </p:sp>
        <p:sp>
          <p:nvSpPr>
            <p:cNvPr id="63560" name="Rectangle 14"/>
            <p:cNvSpPr/>
            <p:nvPr/>
          </p:nvSpPr>
          <p:spPr>
            <a:xfrm>
              <a:off x="2832" y="1440"/>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5</a:t>
              </a:r>
              <a:endParaRPr lang="en-US" altLang="zh-CN" sz="1800" b="1" dirty="0"/>
            </a:p>
          </p:txBody>
        </p:sp>
        <p:sp>
          <p:nvSpPr>
            <p:cNvPr id="63561" name="Rectangle 15"/>
            <p:cNvSpPr/>
            <p:nvPr/>
          </p:nvSpPr>
          <p:spPr>
            <a:xfrm>
              <a:off x="3168" y="1440"/>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6</a:t>
              </a:r>
              <a:endParaRPr lang="en-US" altLang="zh-CN" sz="1800" b="1" dirty="0"/>
            </a:p>
          </p:txBody>
        </p:sp>
        <p:sp>
          <p:nvSpPr>
            <p:cNvPr id="63562" name="Rectangle 16"/>
            <p:cNvSpPr/>
            <p:nvPr/>
          </p:nvSpPr>
          <p:spPr>
            <a:xfrm>
              <a:off x="3504" y="1440"/>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7</a:t>
              </a:r>
              <a:endParaRPr lang="en-US" altLang="zh-CN" sz="1800" b="1" dirty="0"/>
            </a:p>
          </p:txBody>
        </p:sp>
        <p:sp>
          <p:nvSpPr>
            <p:cNvPr id="63563" name="Rectangle 17"/>
            <p:cNvSpPr/>
            <p:nvPr/>
          </p:nvSpPr>
          <p:spPr>
            <a:xfrm>
              <a:off x="3840" y="1440"/>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8</a:t>
              </a:r>
              <a:endParaRPr lang="en-US" altLang="zh-CN" sz="1800" b="1" dirty="0"/>
            </a:p>
          </p:txBody>
        </p:sp>
        <p:sp>
          <p:nvSpPr>
            <p:cNvPr id="63564" name="Rectangle 18"/>
            <p:cNvSpPr/>
            <p:nvPr/>
          </p:nvSpPr>
          <p:spPr>
            <a:xfrm>
              <a:off x="4176" y="1440"/>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9</a:t>
              </a:r>
              <a:endParaRPr lang="en-US" altLang="zh-CN" sz="1800" b="1" dirty="0"/>
            </a:p>
          </p:txBody>
        </p:sp>
      </p:grpSp>
      <p:sp>
        <p:nvSpPr>
          <p:cNvPr id="81939" name="Text Box 19"/>
          <p:cNvSpPr txBox="1"/>
          <p:nvPr/>
        </p:nvSpPr>
        <p:spPr>
          <a:xfrm>
            <a:off x="1295400" y="2041525"/>
            <a:ext cx="6172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Sort according to the </a:t>
            </a:r>
            <a:r>
              <a:rPr lang="en-US" altLang="zh-CN" sz="2000" b="1" dirty="0">
                <a:solidFill>
                  <a:srgbClr val="FF6600"/>
                </a:solidFill>
              </a:rPr>
              <a:t>L</a:t>
            </a:r>
            <a:r>
              <a:rPr lang="en-US" altLang="zh-CN" sz="2000" b="1" dirty="0"/>
              <a:t>east </a:t>
            </a:r>
            <a:r>
              <a:rPr lang="en-US" altLang="zh-CN" sz="2000" b="1" dirty="0">
                <a:solidFill>
                  <a:srgbClr val="FF6600"/>
                </a:solidFill>
              </a:rPr>
              <a:t>S</a:t>
            </a:r>
            <a:r>
              <a:rPr lang="en-US" altLang="zh-CN" sz="2000" b="1" dirty="0"/>
              <a:t>ignificant </a:t>
            </a:r>
            <a:r>
              <a:rPr lang="en-US" altLang="zh-CN" sz="2000" b="1" dirty="0">
                <a:solidFill>
                  <a:srgbClr val="FF6600"/>
                </a:solidFill>
              </a:rPr>
              <a:t>D</a:t>
            </a:r>
            <a:r>
              <a:rPr lang="en-US" altLang="zh-CN" sz="2000" b="1" dirty="0"/>
              <a:t>igit first.</a:t>
            </a:r>
            <a:endParaRPr lang="en-US" altLang="zh-CN" sz="2000" b="1" dirty="0"/>
          </a:p>
        </p:txBody>
      </p:sp>
      <p:grpSp>
        <p:nvGrpSpPr>
          <p:cNvPr id="81940" name="Group 20"/>
          <p:cNvGrpSpPr/>
          <p:nvPr/>
        </p:nvGrpSpPr>
        <p:grpSpPr>
          <a:xfrm>
            <a:off x="533400" y="2955925"/>
            <a:ext cx="6172200" cy="366713"/>
            <a:chOff x="624" y="1872"/>
            <a:chExt cx="3888" cy="231"/>
          </a:xfrm>
        </p:grpSpPr>
        <p:sp>
          <p:nvSpPr>
            <p:cNvPr id="63543" name="Rectangle 21"/>
            <p:cNvSpPr/>
            <p:nvPr/>
          </p:nvSpPr>
          <p:spPr>
            <a:xfrm>
              <a:off x="1152" y="1872"/>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rgbClr val="FF6600"/>
                  </a:solidFill>
                </a:rPr>
                <a:t>0</a:t>
              </a:r>
              <a:endParaRPr lang="en-US" altLang="zh-CN" sz="1800" b="1" dirty="0">
                <a:solidFill>
                  <a:srgbClr val="FF6600"/>
                </a:solidFill>
              </a:endParaRPr>
            </a:p>
          </p:txBody>
        </p:sp>
        <p:sp>
          <p:nvSpPr>
            <p:cNvPr id="63544" name="Rectangle 22"/>
            <p:cNvSpPr/>
            <p:nvPr/>
          </p:nvSpPr>
          <p:spPr>
            <a:xfrm>
              <a:off x="624" y="1872"/>
              <a:ext cx="52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dirty="0">
                  <a:solidFill>
                    <a:schemeClr val="hlink"/>
                  </a:solidFill>
                </a:rPr>
                <a:t>Pass 1</a:t>
              </a:r>
              <a:endParaRPr lang="en-US" altLang="zh-CN" sz="1800" b="1" dirty="0">
                <a:solidFill>
                  <a:schemeClr val="hlink"/>
                </a:solidFill>
              </a:endParaRPr>
            </a:p>
          </p:txBody>
        </p:sp>
        <p:sp>
          <p:nvSpPr>
            <p:cNvPr id="63545" name="Rectangle 23"/>
            <p:cNvSpPr/>
            <p:nvPr/>
          </p:nvSpPr>
          <p:spPr>
            <a:xfrm>
              <a:off x="1488" y="1872"/>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rgbClr val="FF6600"/>
                  </a:solidFill>
                </a:rPr>
                <a:t>1</a:t>
              </a:r>
              <a:endParaRPr lang="en-US" altLang="zh-CN" sz="1800" b="1" dirty="0">
                <a:solidFill>
                  <a:srgbClr val="FF6600"/>
                </a:solidFill>
              </a:endParaRPr>
            </a:p>
          </p:txBody>
        </p:sp>
        <p:sp>
          <p:nvSpPr>
            <p:cNvPr id="63546" name="Rectangle 24"/>
            <p:cNvSpPr/>
            <p:nvPr/>
          </p:nvSpPr>
          <p:spPr>
            <a:xfrm>
              <a:off x="1824" y="1872"/>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51</a:t>
              </a:r>
              <a:r>
                <a:rPr lang="en-US" altLang="zh-CN" sz="1800" b="1" dirty="0">
                  <a:solidFill>
                    <a:srgbClr val="FF6600"/>
                  </a:solidFill>
                </a:rPr>
                <a:t>2</a:t>
              </a:r>
              <a:endParaRPr lang="en-US" altLang="zh-CN" sz="1800" b="1" dirty="0">
                <a:solidFill>
                  <a:srgbClr val="FF6600"/>
                </a:solidFill>
              </a:endParaRPr>
            </a:p>
          </p:txBody>
        </p:sp>
        <p:sp>
          <p:nvSpPr>
            <p:cNvPr id="63547" name="Rectangle 25"/>
            <p:cNvSpPr/>
            <p:nvPr/>
          </p:nvSpPr>
          <p:spPr>
            <a:xfrm>
              <a:off x="2160" y="1872"/>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34</a:t>
              </a:r>
              <a:r>
                <a:rPr lang="en-US" altLang="zh-CN" sz="1800" b="1" dirty="0">
                  <a:solidFill>
                    <a:srgbClr val="FF6600"/>
                  </a:solidFill>
                </a:rPr>
                <a:t>3</a:t>
              </a:r>
              <a:endParaRPr lang="en-US" altLang="zh-CN" sz="1800" b="1" dirty="0">
                <a:solidFill>
                  <a:srgbClr val="FF6600"/>
                </a:solidFill>
              </a:endParaRPr>
            </a:p>
          </p:txBody>
        </p:sp>
        <p:sp>
          <p:nvSpPr>
            <p:cNvPr id="63548" name="Rectangle 26"/>
            <p:cNvSpPr/>
            <p:nvPr/>
          </p:nvSpPr>
          <p:spPr>
            <a:xfrm>
              <a:off x="2496" y="1872"/>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6</a:t>
              </a:r>
              <a:r>
                <a:rPr lang="en-US" altLang="zh-CN" sz="1800" b="1" dirty="0">
                  <a:solidFill>
                    <a:srgbClr val="FF6600"/>
                  </a:solidFill>
                </a:rPr>
                <a:t>4</a:t>
              </a:r>
              <a:endParaRPr lang="en-US" altLang="zh-CN" sz="1800" b="1" dirty="0">
                <a:solidFill>
                  <a:srgbClr val="FF6600"/>
                </a:solidFill>
              </a:endParaRPr>
            </a:p>
          </p:txBody>
        </p:sp>
        <p:sp>
          <p:nvSpPr>
            <p:cNvPr id="63549" name="Rectangle 27"/>
            <p:cNvSpPr/>
            <p:nvPr/>
          </p:nvSpPr>
          <p:spPr>
            <a:xfrm>
              <a:off x="2832" y="1872"/>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12</a:t>
              </a:r>
              <a:r>
                <a:rPr lang="en-US" altLang="zh-CN" sz="1800" b="1" dirty="0">
                  <a:solidFill>
                    <a:srgbClr val="FF6600"/>
                  </a:solidFill>
                </a:rPr>
                <a:t>5</a:t>
              </a:r>
              <a:endParaRPr lang="en-US" altLang="zh-CN" sz="1800" b="1" dirty="0">
                <a:solidFill>
                  <a:srgbClr val="FF6600"/>
                </a:solidFill>
              </a:endParaRPr>
            </a:p>
          </p:txBody>
        </p:sp>
        <p:sp>
          <p:nvSpPr>
            <p:cNvPr id="63550" name="Rectangle 28"/>
            <p:cNvSpPr/>
            <p:nvPr/>
          </p:nvSpPr>
          <p:spPr>
            <a:xfrm>
              <a:off x="3168" y="1872"/>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21</a:t>
              </a:r>
              <a:r>
                <a:rPr lang="en-US" altLang="zh-CN" sz="1800" b="1" dirty="0">
                  <a:solidFill>
                    <a:srgbClr val="FF6600"/>
                  </a:solidFill>
                </a:rPr>
                <a:t>6</a:t>
              </a:r>
              <a:endParaRPr lang="en-US" altLang="zh-CN" sz="1800" b="1" dirty="0">
                <a:solidFill>
                  <a:srgbClr val="FF6600"/>
                </a:solidFill>
              </a:endParaRPr>
            </a:p>
          </p:txBody>
        </p:sp>
        <p:sp>
          <p:nvSpPr>
            <p:cNvPr id="63551" name="Rectangle 29"/>
            <p:cNvSpPr/>
            <p:nvPr/>
          </p:nvSpPr>
          <p:spPr>
            <a:xfrm>
              <a:off x="3504" y="1872"/>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2</a:t>
              </a:r>
              <a:r>
                <a:rPr lang="en-US" altLang="zh-CN" sz="1800" b="1" dirty="0">
                  <a:solidFill>
                    <a:srgbClr val="FF6600"/>
                  </a:solidFill>
                </a:rPr>
                <a:t>7</a:t>
              </a:r>
              <a:endParaRPr lang="en-US" altLang="zh-CN" sz="1800" b="1" dirty="0">
                <a:solidFill>
                  <a:srgbClr val="FF6600"/>
                </a:solidFill>
              </a:endParaRPr>
            </a:p>
          </p:txBody>
        </p:sp>
        <p:sp>
          <p:nvSpPr>
            <p:cNvPr id="63552" name="Rectangle 30"/>
            <p:cNvSpPr/>
            <p:nvPr/>
          </p:nvSpPr>
          <p:spPr>
            <a:xfrm>
              <a:off x="3840" y="1872"/>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rgbClr val="FF6600"/>
                  </a:solidFill>
                </a:rPr>
                <a:t>8</a:t>
              </a:r>
              <a:endParaRPr lang="en-US" altLang="zh-CN" sz="1800" b="1" dirty="0">
                <a:solidFill>
                  <a:srgbClr val="FF6600"/>
                </a:solidFill>
              </a:endParaRPr>
            </a:p>
          </p:txBody>
        </p:sp>
        <p:sp>
          <p:nvSpPr>
            <p:cNvPr id="63553" name="Rectangle 31"/>
            <p:cNvSpPr/>
            <p:nvPr/>
          </p:nvSpPr>
          <p:spPr>
            <a:xfrm>
              <a:off x="4176" y="1872"/>
              <a:ext cx="336" cy="19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72</a:t>
              </a:r>
              <a:r>
                <a:rPr lang="en-US" altLang="zh-CN" sz="1800" b="1" dirty="0">
                  <a:solidFill>
                    <a:srgbClr val="FF6600"/>
                  </a:solidFill>
                </a:rPr>
                <a:t>9</a:t>
              </a:r>
              <a:endParaRPr lang="en-US" altLang="zh-CN" sz="1800" b="1" dirty="0">
                <a:solidFill>
                  <a:srgbClr val="FF6600"/>
                </a:solidFill>
              </a:endParaRPr>
            </a:p>
          </p:txBody>
        </p:sp>
      </p:grpSp>
      <p:grpSp>
        <p:nvGrpSpPr>
          <p:cNvPr id="81952" name="Group 32"/>
          <p:cNvGrpSpPr/>
          <p:nvPr/>
        </p:nvGrpSpPr>
        <p:grpSpPr>
          <a:xfrm>
            <a:off x="533400" y="3336925"/>
            <a:ext cx="6172200" cy="914400"/>
            <a:chOff x="624" y="2064"/>
            <a:chExt cx="3888" cy="576"/>
          </a:xfrm>
        </p:grpSpPr>
        <p:sp>
          <p:nvSpPr>
            <p:cNvPr id="63532" name="Rectangle 33"/>
            <p:cNvSpPr/>
            <p:nvPr/>
          </p:nvSpPr>
          <p:spPr>
            <a:xfrm>
              <a:off x="624" y="2208"/>
              <a:ext cx="4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dirty="0">
                  <a:solidFill>
                    <a:schemeClr val="hlink"/>
                  </a:solidFill>
                </a:rPr>
                <a:t>Pass 2</a:t>
              </a:r>
              <a:endParaRPr lang="en-US" altLang="zh-CN" sz="1800" b="1" dirty="0">
                <a:solidFill>
                  <a:schemeClr val="hlink"/>
                </a:solidFill>
              </a:endParaRPr>
            </a:p>
          </p:txBody>
        </p:sp>
        <p:sp>
          <p:nvSpPr>
            <p:cNvPr id="63533" name="Rectangle 34"/>
            <p:cNvSpPr/>
            <p:nvPr/>
          </p:nvSpPr>
          <p:spPr>
            <a:xfrm>
              <a:off x="1152" y="2064"/>
              <a:ext cx="336" cy="57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34" name="Rectangle 35"/>
            <p:cNvSpPr/>
            <p:nvPr/>
          </p:nvSpPr>
          <p:spPr>
            <a:xfrm>
              <a:off x="1488" y="2064"/>
              <a:ext cx="336" cy="57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35" name="Rectangle 36"/>
            <p:cNvSpPr/>
            <p:nvPr/>
          </p:nvSpPr>
          <p:spPr>
            <a:xfrm>
              <a:off x="1824" y="2064"/>
              <a:ext cx="336" cy="57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36" name="Rectangle 37"/>
            <p:cNvSpPr/>
            <p:nvPr/>
          </p:nvSpPr>
          <p:spPr>
            <a:xfrm>
              <a:off x="2160" y="2064"/>
              <a:ext cx="336" cy="57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37" name="Rectangle 38"/>
            <p:cNvSpPr/>
            <p:nvPr/>
          </p:nvSpPr>
          <p:spPr>
            <a:xfrm>
              <a:off x="2496" y="2064"/>
              <a:ext cx="336" cy="57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38" name="Rectangle 39"/>
            <p:cNvSpPr/>
            <p:nvPr/>
          </p:nvSpPr>
          <p:spPr>
            <a:xfrm>
              <a:off x="2832" y="2064"/>
              <a:ext cx="336" cy="57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39" name="Rectangle 40"/>
            <p:cNvSpPr/>
            <p:nvPr/>
          </p:nvSpPr>
          <p:spPr>
            <a:xfrm>
              <a:off x="3168" y="2064"/>
              <a:ext cx="336" cy="57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40" name="Rectangle 41"/>
            <p:cNvSpPr/>
            <p:nvPr/>
          </p:nvSpPr>
          <p:spPr>
            <a:xfrm>
              <a:off x="3504" y="2064"/>
              <a:ext cx="336" cy="57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41" name="Rectangle 42"/>
            <p:cNvSpPr/>
            <p:nvPr/>
          </p:nvSpPr>
          <p:spPr>
            <a:xfrm>
              <a:off x="3840" y="2064"/>
              <a:ext cx="336" cy="57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42" name="Rectangle 43"/>
            <p:cNvSpPr/>
            <p:nvPr/>
          </p:nvSpPr>
          <p:spPr>
            <a:xfrm>
              <a:off x="4176" y="2064"/>
              <a:ext cx="336" cy="57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grpSp>
      <p:sp>
        <p:nvSpPr>
          <p:cNvPr id="81964" name="Rectangle 44"/>
          <p:cNvSpPr/>
          <p:nvPr/>
        </p:nvSpPr>
        <p:spPr>
          <a:xfrm>
            <a:off x="1371600" y="33369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0</a:t>
            </a:r>
            <a:endParaRPr lang="en-US" altLang="zh-CN" sz="1800" b="1" dirty="0">
              <a:solidFill>
                <a:srgbClr val="FF6600"/>
              </a:solidFill>
            </a:endParaRPr>
          </a:p>
        </p:txBody>
      </p:sp>
      <p:sp>
        <p:nvSpPr>
          <p:cNvPr id="81965" name="Rectangle 45"/>
          <p:cNvSpPr/>
          <p:nvPr/>
        </p:nvSpPr>
        <p:spPr>
          <a:xfrm>
            <a:off x="1371600" y="36417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endParaRPr lang="en-US" altLang="zh-CN" sz="1800" b="1" dirty="0">
              <a:solidFill>
                <a:srgbClr val="FF6600"/>
              </a:solidFill>
            </a:endParaRPr>
          </a:p>
        </p:txBody>
      </p:sp>
      <p:sp>
        <p:nvSpPr>
          <p:cNvPr id="81966" name="Rectangle 46"/>
          <p:cNvSpPr/>
          <p:nvPr/>
        </p:nvSpPr>
        <p:spPr>
          <a:xfrm>
            <a:off x="1905000" y="33369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5</a:t>
            </a:r>
            <a:r>
              <a:rPr lang="en-US" altLang="zh-CN" sz="1800" b="1" dirty="0">
                <a:solidFill>
                  <a:schemeClr val="accent1"/>
                </a:solidFill>
              </a:rPr>
              <a:t>1</a:t>
            </a:r>
            <a:r>
              <a:rPr lang="en-US" altLang="zh-CN" sz="1800" b="1" dirty="0"/>
              <a:t>2</a:t>
            </a:r>
            <a:endParaRPr lang="en-US" altLang="zh-CN" sz="1800" b="1" dirty="0">
              <a:solidFill>
                <a:srgbClr val="FF6600"/>
              </a:solidFill>
            </a:endParaRPr>
          </a:p>
        </p:txBody>
      </p:sp>
      <p:sp>
        <p:nvSpPr>
          <p:cNvPr id="81967" name="Rectangle 47"/>
          <p:cNvSpPr/>
          <p:nvPr/>
        </p:nvSpPr>
        <p:spPr>
          <a:xfrm>
            <a:off x="3505200" y="33369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3</a:t>
            </a:r>
            <a:r>
              <a:rPr lang="en-US" altLang="zh-CN" sz="1800" b="1" dirty="0">
                <a:solidFill>
                  <a:schemeClr val="accent1"/>
                </a:solidFill>
              </a:rPr>
              <a:t>4</a:t>
            </a:r>
            <a:r>
              <a:rPr lang="en-US" altLang="zh-CN" sz="1800" b="1" dirty="0"/>
              <a:t>3</a:t>
            </a:r>
            <a:endParaRPr lang="en-US" altLang="zh-CN" sz="1800" b="1" dirty="0">
              <a:solidFill>
                <a:srgbClr val="FF6600"/>
              </a:solidFill>
            </a:endParaRPr>
          </a:p>
        </p:txBody>
      </p:sp>
      <p:sp>
        <p:nvSpPr>
          <p:cNvPr id="81968" name="Rectangle 48"/>
          <p:cNvSpPr/>
          <p:nvPr/>
        </p:nvSpPr>
        <p:spPr>
          <a:xfrm>
            <a:off x="4572000" y="33369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accent1"/>
                </a:solidFill>
              </a:rPr>
              <a:t>6</a:t>
            </a:r>
            <a:r>
              <a:rPr lang="en-US" altLang="zh-CN" sz="1800" b="1" dirty="0"/>
              <a:t>4</a:t>
            </a:r>
            <a:endParaRPr lang="en-US" altLang="zh-CN" sz="1800" b="1" dirty="0">
              <a:solidFill>
                <a:srgbClr val="FF6600"/>
              </a:solidFill>
            </a:endParaRPr>
          </a:p>
        </p:txBody>
      </p:sp>
      <p:sp>
        <p:nvSpPr>
          <p:cNvPr id="81969" name="Rectangle 49"/>
          <p:cNvSpPr/>
          <p:nvPr/>
        </p:nvSpPr>
        <p:spPr>
          <a:xfrm>
            <a:off x="2438400" y="33369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r>
              <a:rPr lang="en-US" altLang="zh-CN" sz="1800" b="1" dirty="0">
                <a:solidFill>
                  <a:schemeClr val="accent1"/>
                </a:solidFill>
              </a:rPr>
              <a:t>2</a:t>
            </a:r>
            <a:r>
              <a:rPr lang="en-US" altLang="zh-CN" sz="1800" b="1" dirty="0"/>
              <a:t>5</a:t>
            </a:r>
            <a:endParaRPr lang="en-US" altLang="zh-CN" sz="1800" b="1" dirty="0"/>
          </a:p>
        </p:txBody>
      </p:sp>
      <p:sp>
        <p:nvSpPr>
          <p:cNvPr id="81970" name="Rectangle 50"/>
          <p:cNvSpPr/>
          <p:nvPr/>
        </p:nvSpPr>
        <p:spPr>
          <a:xfrm>
            <a:off x="1905000" y="36417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2</a:t>
            </a:r>
            <a:r>
              <a:rPr lang="en-US" altLang="zh-CN" sz="1800" b="1" dirty="0">
                <a:solidFill>
                  <a:schemeClr val="accent1"/>
                </a:solidFill>
              </a:rPr>
              <a:t>1</a:t>
            </a:r>
            <a:r>
              <a:rPr lang="en-US" altLang="zh-CN" sz="1800" b="1" dirty="0"/>
              <a:t>6</a:t>
            </a:r>
            <a:endParaRPr lang="en-US" altLang="zh-CN" sz="1800" b="1" dirty="0"/>
          </a:p>
        </p:txBody>
      </p:sp>
      <p:sp>
        <p:nvSpPr>
          <p:cNvPr id="81971" name="Rectangle 51"/>
          <p:cNvSpPr/>
          <p:nvPr/>
        </p:nvSpPr>
        <p:spPr>
          <a:xfrm>
            <a:off x="2438400" y="36417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accent1"/>
                </a:solidFill>
              </a:rPr>
              <a:t>2</a:t>
            </a:r>
            <a:r>
              <a:rPr lang="en-US" altLang="zh-CN" sz="1800" b="1" dirty="0"/>
              <a:t>7</a:t>
            </a:r>
            <a:endParaRPr lang="en-US" altLang="zh-CN" sz="1800" b="1" dirty="0"/>
          </a:p>
        </p:txBody>
      </p:sp>
      <p:sp>
        <p:nvSpPr>
          <p:cNvPr id="81972" name="Rectangle 52"/>
          <p:cNvSpPr/>
          <p:nvPr/>
        </p:nvSpPr>
        <p:spPr>
          <a:xfrm>
            <a:off x="1371600" y="39465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8</a:t>
            </a:r>
            <a:endParaRPr lang="en-US" altLang="zh-CN" sz="1800" b="1" dirty="0"/>
          </a:p>
        </p:txBody>
      </p:sp>
      <p:sp>
        <p:nvSpPr>
          <p:cNvPr id="81973" name="Rectangle 53"/>
          <p:cNvSpPr/>
          <p:nvPr/>
        </p:nvSpPr>
        <p:spPr>
          <a:xfrm>
            <a:off x="2438400" y="39465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7</a:t>
            </a:r>
            <a:r>
              <a:rPr lang="en-US" altLang="zh-CN" sz="1800" b="1" dirty="0">
                <a:solidFill>
                  <a:schemeClr val="accent1"/>
                </a:solidFill>
              </a:rPr>
              <a:t>2</a:t>
            </a:r>
            <a:r>
              <a:rPr lang="en-US" altLang="zh-CN" sz="1800" b="1" dirty="0"/>
              <a:t>9</a:t>
            </a:r>
            <a:endParaRPr lang="en-US" altLang="zh-CN" sz="1800" b="1" dirty="0"/>
          </a:p>
        </p:txBody>
      </p:sp>
      <p:grpSp>
        <p:nvGrpSpPr>
          <p:cNvPr id="81974" name="Group 54"/>
          <p:cNvGrpSpPr/>
          <p:nvPr/>
        </p:nvGrpSpPr>
        <p:grpSpPr>
          <a:xfrm>
            <a:off x="533400" y="4327525"/>
            <a:ext cx="6172200" cy="1524000"/>
            <a:chOff x="624" y="2640"/>
            <a:chExt cx="3888" cy="960"/>
          </a:xfrm>
        </p:grpSpPr>
        <p:sp>
          <p:nvSpPr>
            <p:cNvPr id="63521" name="Rectangle 55"/>
            <p:cNvSpPr/>
            <p:nvPr/>
          </p:nvSpPr>
          <p:spPr>
            <a:xfrm>
              <a:off x="1152" y="2640"/>
              <a:ext cx="336" cy="96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22" name="Rectangle 56"/>
            <p:cNvSpPr/>
            <p:nvPr/>
          </p:nvSpPr>
          <p:spPr>
            <a:xfrm>
              <a:off x="624" y="2976"/>
              <a:ext cx="4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b="1" dirty="0">
                  <a:solidFill>
                    <a:schemeClr val="hlink"/>
                  </a:solidFill>
                </a:rPr>
                <a:t>Pass 3</a:t>
              </a:r>
              <a:endParaRPr lang="en-US" altLang="zh-CN" sz="1800" b="1" dirty="0">
                <a:solidFill>
                  <a:schemeClr val="hlink"/>
                </a:solidFill>
              </a:endParaRPr>
            </a:p>
          </p:txBody>
        </p:sp>
        <p:sp>
          <p:nvSpPr>
            <p:cNvPr id="63523" name="Rectangle 57"/>
            <p:cNvSpPr/>
            <p:nvPr/>
          </p:nvSpPr>
          <p:spPr>
            <a:xfrm>
              <a:off x="1488" y="2640"/>
              <a:ext cx="336" cy="96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24" name="Rectangle 58"/>
            <p:cNvSpPr/>
            <p:nvPr/>
          </p:nvSpPr>
          <p:spPr>
            <a:xfrm>
              <a:off x="1824" y="2640"/>
              <a:ext cx="336" cy="96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25" name="Rectangle 59"/>
            <p:cNvSpPr/>
            <p:nvPr/>
          </p:nvSpPr>
          <p:spPr>
            <a:xfrm>
              <a:off x="2160" y="2640"/>
              <a:ext cx="336" cy="96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26" name="Rectangle 60"/>
            <p:cNvSpPr/>
            <p:nvPr/>
          </p:nvSpPr>
          <p:spPr>
            <a:xfrm>
              <a:off x="3840" y="2640"/>
              <a:ext cx="336" cy="96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27" name="Rectangle 61"/>
            <p:cNvSpPr/>
            <p:nvPr/>
          </p:nvSpPr>
          <p:spPr>
            <a:xfrm>
              <a:off x="4176" y="2640"/>
              <a:ext cx="336" cy="96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28" name="Rectangle 62"/>
            <p:cNvSpPr/>
            <p:nvPr/>
          </p:nvSpPr>
          <p:spPr>
            <a:xfrm>
              <a:off x="2496" y="2640"/>
              <a:ext cx="336" cy="96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29" name="Rectangle 63"/>
            <p:cNvSpPr/>
            <p:nvPr/>
          </p:nvSpPr>
          <p:spPr>
            <a:xfrm>
              <a:off x="2832" y="2640"/>
              <a:ext cx="336" cy="96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30" name="Rectangle 64"/>
            <p:cNvSpPr/>
            <p:nvPr/>
          </p:nvSpPr>
          <p:spPr>
            <a:xfrm>
              <a:off x="3168" y="2640"/>
              <a:ext cx="336" cy="96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63531" name="Rectangle 65"/>
            <p:cNvSpPr/>
            <p:nvPr/>
          </p:nvSpPr>
          <p:spPr>
            <a:xfrm>
              <a:off x="3504" y="2640"/>
              <a:ext cx="336" cy="96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grpSp>
      <p:sp>
        <p:nvSpPr>
          <p:cNvPr id="81986" name="Rectangle 66"/>
          <p:cNvSpPr/>
          <p:nvPr/>
        </p:nvSpPr>
        <p:spPr>
          <a:xfrm>
            <a:off x="1371600" y="43275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0</a:t>
            </a:r>
            <a:endParaRPr lang="en-US" altLang="zh-CN" sz="1800" b="1" dirty="0">
              <a:solidFill>
                <a:srgbClr val="FF6600"/>
              </a:solidFill>
            </a:endParaRPr>
          </a:p>
        </p:txBody>
      </p:sp>
      <p:sp>
        <p:nvSpPr>
          <p:cNvPr id="81987" name="Rectangle 67"/>
          <p:cNvSpPr/>
          <p:nvPr/>
        </p:nvSpPr>
        <p:spPr>
          <a:xfrm>
            <a:off x="1371600" y="46323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endParaRPr lang="en-US" altLang="zh-CN" sz="1800" b="1" dirty="0">
              <a:solidFill>
                <a:srgbClr val="FF6600"/>
              </a:solidFill>
            </a:endParaRPr>
          </a:p>
        </p:txBody>
      </p:sp>
      <p:sp>
        <p:nvSpPr>
          <p:cNvPr id="81988" name="Rectangle 68"/>
          <p:cNvSpPr/>
          <p:nvPr/>
        </p:nvSpPr>
        <p:spPr>
          <a:xfrm>
            <a:off x="1371600" y="49371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8</a:t>
            </a:r>
            <a:endParaRPr lang="en-US" altLang="zh-CN" sz="1800" b="1" dirty="0">
              <a:solidFill>
                <a:srgbClr val="FF6600"/>
              </a:solidFill>
            </a:endParaRPr>
          </a:p>
        </p:txBody>
      </p:sp>
      <p:sp>
        <p:nvSpPr>
          <p:cNvPr id="81989" name="Rectangle 69"/>
          <p:cNvSpPr/>
          <p:nvPr/>
        </p:nvSpPr>
        <p:spPr>
          <a:xfrm>
            <a:off x="4038600" y="43275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rgbClr val="990099"/>
                </a:solidFill>
              </a:rPr>
              <a:t>5</a:t>
            </a:r>
            <a:r>
              <a:rPr lang="en-US" altLang="zh-CN" sz="1800" b="1" dirty="0"/>
              <a:t>12</a:t>
            </a:r>
            <a:endParaRPr lang="en-US" altLang="zh-CN" sz="1800" b="1" dirty="0">
              <a:solidFill>
                <a:srgbClr val="FF6600"/>
              </a:solidFill>
            </a:endParaRPr>
          </a:p>
        </p:txBody>
      </p:sp>
      <p:sp>
        <p:nvSpPr>
          <p:cNvPr id="81990" name="Rectangle 70"/>
          <p:cNvSpPr/>
          <p:nvPr/>
        </p:nvSpPr>
        <p:spPr>
          <a:xfrm>
            <a:off x="2438400" y="43275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rgbClr val="990099"/>
                </a:solidFill>
              </a:rPr>
              <a:t>2</a:t>
            </a:r>
            <a:r>
              <a:rPr lang="en-US" altLang="zh-CN" sz="1800" b="1" dirty="0"/>
              <a:t>16</a:t>
            </a:r>
            <a:endParaRPr lang="en-US" altLang="zh-CN" sz="1800" b="1" dirty="0">
              <a:solidFill>
                <a:srgbClr val="FF6600"/>
              </a:solidFill>
            </a:endParaRPr>
          </a:p>
        </p:txBody>
      </p:sp>
      <p:sp>
        <p:nvSpPr>
          <p:cNvPr id="81991" name="Rectangle 71"/>
          <p:cNvSpPr/>
          <p:nvPr/>
        </p:nvSpPr>
        <p:spPr>
          <a:xfrm>
            <a:off x="1905000" y="43275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rgbClr val="990099"/>
                </a:solidFill>
              </a:rPr>
              <a:t>1</a:t>
            </a:r>
            <a:r>
              <a:rPr lang="en-US" altLang="zh-CN" sz="1800" b="1" dirty="0"/>
              <a:t>25</a:t>
            </a:r>
            <a:endParaRPr lang="en-US" altLang="zh-CN" sz="1800" b="1" dirty="0">
              <a:solidFill>
                <a:srgbClr val="FF6600"/>
              </a:solidFill>
            </a:endParaRPr>
          </a:p>
        </p:txBody>
      </p:sp>
      <p:sp>
        <p:nvSpPr>
          <p:cNvPr id="81992" name="Rectangle 72"/>
          <p:cNvSpPr/>
          <p:nvPr/>
        </p:nvSpPr>
        <p:spPr>
          <a:xfrm>
            <a:off x="1371600" y="52419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27</a:t>
            </a:r>
            <a:endParaRPr lang="en-US" altLang="zh-CN" sz="1800" b="1" dirty="0">
              <a:solidFill>
                <a:srgbClr val="FF6600"/>
              </a:solidFill>
            </a:endParaRPr>
          </a:p>
        </p:txBody>
      </p:sp>
      <p:sp>
        <p:nvSpPr>
          <p:cNvPr id="81993" name="Rectangle 73"/>
          <p:cNvSpPr/>
          <p:nvPr/>
        </p:nvSpPr>
        <p:spPr>
          <a:xfrm>
            <a:off x="5105400" y="43275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rgbClr val="990099"/>
                </a:solidFill>
              </a:rPr>
              <a:t>7</a:t>
            </a:r>
            <a:r>
              <a:rPr lang="en-US" altLang="zh-CN" sz="1800" b="1" dirty="0"/>
              <a:t>29</a:t>
            </a:r>
            <a:endParaRPr lang="en-US" altLang="zh-CN" sz="1800" b="1" dirty="0">
              <a:solidFill>
                <a:srgbClr val="FF6600"/>
              </a:solidFill>
            </a:endParaRPr>
          </a:p>
        </p:txBody>
      </p:sp>
      <p:sp>
        <p:nvSpPr>
          <p:cNvPr id="81994" name="Rectangle 74"/>
          <p:cNvSpPr/>
          <p:nvPr/>
        </p:nvSpPr>
        <p:spPr>
          <a:xfrm>
            <a:off x="2971800" y="43275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rgbClr val="990099"/>
                </a:solidFill>
              </a:rPr>
              <a:t>3</a:t>
            </a:r>
            <a:r>
              <a:rPr lang="en-US" altLang="zh-CN" sz="1800" b="1" dirty="0"/>
              <a:t>43</a:t>
            </a:r>
            <a:endParaRPr lang="en-US" altLang="zh-CN" sz="1800" b="1" dirty="0">
              <a:solidFill>
                <a:srgbClr val="FF6600"/>
              </a:solidFill>
            </a:endParaRPr>
          </a:p>
        </p:txBody>
      </p:sp>
      <p:sp>
        <p:nvSpPr>
          <p:cNvPr id="81995" name="Rectangle 75"/>
          <p:cNvSpPr/>
          <p:nvPr/>
        </p:nvSpPr>
        <p:spPr>
          <a:xfrm>
            <a:off x="1371600" y="5546725"/>
            <a:ext cx="533400" cy="304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64</a:t>
            </a:r>
            <a:endParaRPr lang="en-US" altLang="zh-CN" sz="1800" b="1" dirty="0">
              <a:solidFill>
                <a:srgbClr val="FF6600"/>
              </a:solidFill>
            </a:endParaRPr>
          </a:p>
        </p:txBody>
      </p:sp>
      <p:sp>
        <p:nvSpPr>
          <p:cNvPr id="81996" name="Text Box 76"/>
          <p:cNvSpPr txBox="1"/>
          <p:nvPr/>
        </p:nvSpPr>
        <p:spPr>
          <a:xfrm>
            <a:off x="533400" y="6003925"/>
            <a:ext cx="5410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chemeClr val="hlink"/>
                </a:solidFill>
              </a:rPr>
              <a:t>Output:</a:t>
            </a:r>
            <a:r>
              <a:rPr lang="en-US" altLang="zh-CN" sz="2000" b="1" dirty="0"/>
              <a:t>  0, 1, 8, 27, 64, 125, 216, 343, 512, 729</a:t>
            </a:r>
            <a:endParaRPr lang="en-US" altLang="zh-CN" sz="2000" b="1" dirty="0"/>
          </a:p>
        </p:txBody>
      </p:sp>
      <p:sp>
        <p:nvSpPr>
          <p:cNvPr id="81997" name="AutoShape 77" descr="再生纸"/>
          <p:cNvSpPr/>
          <p:nvPr/>
        </p:nvSpPr>
        <p:spPr>
          <a:xfrm>
            <a:off x="6934200" y="2651125"/>
            <a:ext cx="1905000" cy="3048000"/>
          </a:xfrm>
          <a:prstGeom prst="roundRect">
            <a:avLst>
              <a:gd name="adj" fmla="val 9523"/>
            </a:avLst>
          </a:prstGeom>
          <a:blipFill rotWithShape="0">
            <a:blip r:embed="rId1"/>
          </a:blipFill>
          <a:ln w="9525">
            <a:noFill/>
          </a:ln>
          <a:effectLst>
            <a:outerShdw dist="107763" dir="2699999" algn="ctr" rotWithShape="0">
              <a:schemeClr val="bg2"/>
            </a:outerShdw>
          </a:effectLst>
        </p:spPr>
        <p:txBody>
          <a:bodyPr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i="1" dirty="0"/>
              <a:t>T</a:t>
            </a:r>
            <a:r>
              <a:rPr lang="en-US" altLang="zh-CN" sz="1800" b="1" dirty="0"/>
              <a:t>=O(</a:t>
            </a:r>
            <a:r>
              <a:rPr lang="en-US" altLang="zh-CN" sz="1800" b="1" i="1" dirty="0"/>
              <a:t>P</a:t>
            </a:r>
            <a:r>
              <a:rPr lang="en-US" altLang="zh-CN" sz="1800" b="1" dirty="0"/>
              <a:t>(</a:t>
            </a:r>
            <a:r>
              <a:rPr lang="en-US" altLang="zh-CN" sz="1800" b="1" i="1" dirty="0"/>
              <a:t>N</a:t>
            </a:r>
            <a:r>
              <a:rPr lang="en-US" altLang="zh-CN" sz="1800" b="1" dirty="0"/>
              <a:t>+</a:t>
            </a:r>
            <a:r>
              <a:rPr lang="en-US" altLang="zh-CN" sz="1800" b="1" i="1" dirty="0"/>
              <a:t>B</a:t>
            </a:r>
            <a:r>
              <a:rPr lang="en-US" altLang="zh-CN" sz="1800" b="1" dirty="0"/>
              <a:t>)) where </a:t>
            </a:r>
            <a:r>
              <a:rPr lang="en-US" altLang="zh-CN" sz="1800" b="1" i="1" dirty="0"/>
              <a:t>P</a:t>
            </a:r>
            <a:r>
              <a:rPr lang="en-US" altLang="zh-CN" sz="1800" b="1" dirty="0"/>
              <a:t> is the number of passes, </a:t>
            </a:r>
            <a:r>
              <a:rPr lang="en-US" altLang="zh-CN" sz="1800" b="1" i="1" dirty="0"/>
              <a:t>N</a:t>
            </a:r>
            <a:r>
              <a:rPr lang="en-US" altLang="zh-CN" sz="1800" b="1" dirty="0"/>
              <a:t> is the number of elements to sort, and </a:t>
            </a:r>
            <a:r>
              <a:rPr lang="en-US" altLang="zh-CN" sz="1800" b="1" i="1" dirty="0"/>
              <a:t>B</a:t>
            </a:r>
            <a:r>
              <a:rPr lang="en-US" altLang="zh-CN" sz="1800" b="1" dirty="0"/>
              <a:t> is the number of buckets.</a:t>
            </a:r>
            <a:endParaRPr lang="en-US" altLang="zh-CN" sz="1800" b="1" i="1" dirty="0"/>
          </a:p>
        </p:txBody>
      </p:sp>
      <p:sp>
        <p:nvSpPr>
          <p:cNvPr id="63520" name="Text Box 79"/>
          <p:cNvSpPr txBox="1"/>
          <p:nvPr/>
        </p:nvSpPr>
        <p:spPr>
          <a:xfrm>
            <a:off x="5334000" y="0"/>
            <a:ext cx="38036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§10  Bucket Sort and Radix Sort</a:t>
            </a:r>
            <a:endParaRPr lang="en-US" altLang="zh-CN" sz="1800" b="1" dirty="0">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strips(downRight)">
                                      <p:cBhvr>
                                        <p:cTn id="7" dur="500"/>
                                        <p:tgtEl>
                                          <p:spTgt spid="819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5"/>
                                        </p:tgtEl>
                                        <p:attrNameLst>
                                          <p:attrName>style.visibility</p:attrName>
                                        </p:attrNameLst>
                                      </p:cBhvr>
                                      <p:to>
                                        <p:strVal val="visible"/>
                                      </p:to>
                                    </p:set>
                                    <p:animEffect transition="in" filter="wipe(left)">
                                      <p:cBhvr>
                                        <p:cTn id="12" dur="500"/>
                                        <p:tgtEl>
                                          <p:spTgt spid="819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26"/>
                                        </p:tgtEl>
                                        <p:attrNameLst>
                                          <p:attrName>style.visibility</p:attrName>
                                        </p:attrNameLst>
                                      </p:cBhvr>
                                      <p:to>
                                        <p:strVal val="visible"/>
                                      </p:to>
                                    </p:set>
                                    <p:animEffect transition="in" filter="wipe(left)">
                                      <p:cBhvr>
                                        <p:cTn id="17" dur="500"/>
                                        <p:tgtEl>
                                          <p:spTgt spid="819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39"/>
                                        </p:tgtEl>
                                        <p:attrNameLst>
                                          <p:attrName>style.visibility</p:attrName>
                                        </p:attrNameLst>
                                      </p:cBhvr>
                                      <p:to>
                                        <p:strVal val="visible"/>
                                      </p:to>
                                    </p:set>
                                    <p:animEffect transition="in" filter="wipe(left)">
                                      <p:cBhvr>
                                        <p:cTn id="22" dur="500"/>
                                        <p:tgtEl>
                                          <p:spTgt spid="819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927"/>
                                        </p:tgtEl>
                                        <p:attrNameLst>
                                          <p:attrName>style.visibility</p:attrName>
                                        </p:attrNameLst>
                                      </p:cBhvr>
                                      <p:to>
                                        <p:strVal val="visible"/>
                                      </p:to>
                                    </p:set>
                                    <p:animEffect transition="in" filter="wipe(left)">
                                      <p:cBhvr>
                                        <p:cTn id="27" dur="500"/>
                                        <p:tgtEl>
                                          <p:spTgt spid="819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1940"/>
                                        </p:tgtEl>
                                        <p:attrNameLst>
                                          <p:attrName>style.visibility</p:attrName>
                                        </p:attrNameLst>
                                      </p:cBhvr>
                                      <p:to>
                                        <p:strVal val="visible"/>
                                      </p:to>
                                    </p:set>
                                    <p:animEffect transition="in" filter="wipe(up)">
                                      <p:cBhvr>
                                        <p:cTn id="32" dur="500"/>
                                        <p:tgtEl>
                                          <p:spTgt spid="819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81952"/>
                                        </p:tgtEl>
                                        <p:attrNameLst>
                                          <p:attrName>style.visibility</p:attrName>
                                        </p:attrNameLst>
                                      </p:cBhvr>
                                      <p:to>
                                        <p:strVal val="visible"/>
                                      </p:to>
                                    </p:set>
                                    <p:animEffect transition="in" filter="wipe(up)">
                                      <p:cBhvr>
                                        <p:cTn id="37" dur="500"/>
                                        <p:tgtEl>
                                          <p:spTgt spid="8195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81964"/>
                                        </p:tgtEl>
                                        <p:attrNameLst>
                                          <p:attrName>style.visibility</p:attrName>
                                        </p:attrNameLst>
                                      </p:cBhvr>
                                      <p:to>
                                        <p:strVal val="visible"/>
                                      </p:to>
                                    </p:set>
                                    <p:animEffect transition="in" filter="box(in)">
                                      <p:cBhvr>
                                        <p:cTn id="42" dur="500"/>
                                        <p:tgtEl>
                                          <p:spTgt spid="8196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81965"/>
                                        </p:tgtEl>
                                        <p:attrNameLst>
                                          <p:attrName>style.visibility</p:attrName>
                                        </p:attrNameLst>
                                      </p:cBhvr>
                                      <p:to>
                                        <p:strVal val="visible"/>
                                      </p:to>
                                    </p:set>
                                    <p:animEffect transition="in" filter="box(in)">
                                      <p:cBhvr>
                                        <p:cTn id="47" dur="500"/>
                                        <p:tgtEl>
                                          <p:spTgt spid="8196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81966"/>
                                        </p:tgtEl>
                                        <p:attrNameLst>
                                          <p:attrName>style.visibility</p:attrName>
                                        </p:attrNameLst>
                                      </p:cBhvr>
                                      <p:to>
                                        <p:strVal val="visible"/>
                                      </p:to>
                                    </p:set>
                                    <p:animEffect transition="in" filter="box(in)">
                                      <p:cBhvr>
                                        <p:cTn id="52" dur="500"/>
                                        <p:tgtEl>
                                          <p:spTgt spid="8196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81967"/>
                                        </p:tgtEl>
                                        <p:attrNameLst>
                                          <p:attrName>style.visibility</p:attrName>
                                        </p:attrNameLst>
                                      </p:cBhvr>
                                      <p:to>
                                        <p:strVal val="visible"/>
                                      </p:to>
                                    </p:set>
                                    <p:animEffect transition="in" filter="box(in)">
                                      <p:cBhvr>
                                        <p:cTn id="57" dur="500"/>
                                        <p:tgtEl>
                                          <p:spTgt spid="81967"/>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81968"/>
                                        </p:tgtEl>
                                        <p:attrNameLst>
                                          <p:attrName>style.visibility</p:attrName>
                                        </p:attrNameLst>
                                      </p:cBhvr>
                                      <p:to>
                                        <p:strVal val="visible"/>
                                      </p:to>
                                    </p:set>
                                    <p:animEffect transition="in" filter="box(in)">
                                      <p:cBhvr>
                                        <p:cTn id="62" dur="500"/>
                                        <p:tgtEl>
                                          <p:spTgt spid="81968"/>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81969"/>
                                        </p:tgtEl>
                                        <p:attrNameLst>
                                          <p:attrName>style.visibility</p:attrName>
                                        </p:attrNameLst>
                                      </p:cBhvr>
                                      <p:to>
                                        <p:strVal val="visible"/>
                                      </p:to>
                                    </p:set>
                                    <p:animEffect transition="in" filter="box(in)">
                                      <p:cBhvr>
                                        <p:cTn id="67" dur="500"/>
                                        <p:tgtEl>
                                          <p:spTgt spid="81969"/>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81970"/>
                                        </p:tgtEl>
                                        <p:attrNameLst>
                                          <p:attrName>style.visibility</p:attrName>
                                        </p:attrNameLst>
                                      </p:cBhvr>
                                      <p:to>
                                        <p:strVal val="visible"/>
                                      </p:to>
                                    </p:set>
                                    <p:animEffect transition="in" filter="box(in)">
                                      <p:cBhvr>
                                        <p:cTn id="72" dur="500"/>
                                        <p:tgtEl>
                                          <p:spTgt spid="81970"/>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81971"/>
                                        </p:tgtEl>
                                        <p:attrNameLst>
                                          <p:attrName>style.visibility</p:attrName>
                                        </p:attrNameLst>
                                      </p:cBhvr>
                                      <p:to>
                                        <p:strVal val="visible"/>
                                      </p:to>
                                    </p:set>
                                    <p:animEffect transition="in" filter="box(in)">
                                      <p:cBhvr>
                                        <p:cTn id="77" dur="500"/>
                                        <p:tgtEl>
                                          <p:spTgt spid="81971"/>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81972"/>
                                        </p:tgtEl>
                                        <p:attrNameLst>
                                          <p:attrName>style.visibility</p:attrName>
                                        </p:attrNameLst>
                                      </p:cBhvr>
                                      <p:to>
                                        <p:strVal val="visible"/>
                                      </p:to>
                                    </p:set>
                                    <p:animEffect transition="in" filter="box(in)">
                                      <p:cBhvr>
                                        <p:cTn id="82" dur="500"/>
                                        <p:tgtEl>
                                          <p:spTgt spid="81972"/>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81973"/>
                                        </p:tgtEl>
                                        <p:attrNameLst>
                                          <p:attrName>style.visibility</p:attrName>
                                        </p:attrNameLst>
                                      </p:cBhvr>
                                      <p:to>
                                        <p:strVal val="visible"/>
                                      </p:to>
                                    </p:set>
                                    <p:animEffect transition="in" filter="box(in)">
                                      <p:cBhvr>
                                        <p:cTn id="87" dur="500"/>
                                        <p:tgtEl>
                                          <p:spTgt spid="8197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81974"/>
                                        </p:tgtEl>
                                        <p:attrNameLst>
                                          <p:attrName>style.visibility</p:attrName>
                                        </p:attrNameLst>
                                      </p:cBhvr>
                                      <p:to>
                                        <p:strVal val="visible"/>
                                      </p:to>
                                    </p:set>
                                    <p:animEffect transition="in" filter="wipe(up)">
                                      <p:cBhvr>
                                        <p:cTn id="92" dur="500"/>
                                        <p:tgtEl>
                                          <p:spTgt spid="81974"/>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81986"/>
                                        </p:tgtEl>
                                        <p:attrNameLst>
                                          <p:attrName>style.visibility</p:attrName>
                                        </p:attrNameLst>
                                      </p:cBhvr>
                                      <p:to>
                                        <p:strVal val="visible"/>
                                      </p:to>
                                    </p:set>
                                    <p:animEffect transition="in" filter="box(in)">
                                      <p:cBhvr>
                                        <p:cTn id="97" dur="500"/>
                                        <p:tgtEl>
                                          <p:spTgt spid="81986"/>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16" fill="hold" grpId="0" nodeType="clickEffect">
                                  <p:stCondLst>
                                    <p:cond delay="0"/>
                                  </p:stCondLst>
                                  <p:childTnLst>
                                    <p:set>
                                      <p:cBhvr>
                                        <p:cTn id="101" dur="1" fill="hold">
                                          <p:stCondLst>
                                            <p:cond delay="0"/>
                                          </p:stCondLst>
                                        </p:cTn>
                                        <p:tgtEl>
                                          <p:spTgt spid="81987"/>
                                        </p:tgtEl>
                                        <p:attrNameLst>
                                          <p:attrName>style.visibility</p:attrName>
                                        </p:attrNameLst>
                                      </p:cBhvr>
                                      <p:to>
                                        <p:strVal val="visible"/>
                                      </p:to>
                                    </p:set>
                                    <p:animEffect transition="in" filter="box(in)">
                                      <p:cBhvr>
                                        <p:cTn id="102" dur="500"/>
                                        <p:tgtEl>
                                          <p:spTgt spid="81987"/>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81988"/>
                                        </p:tgtEl>
                                        <p:attrNameLst>
                                          <p:attrName>style.visibility</p:attrName>
                                        </p:attrNameLst>
                                      </p:cBhvr>
                                      <p:to>
                                        <p:strVal val="visible"/>
                                      </p:to>
                                    </p:set>
                                    <p:animEffect transition="in" filter="box(in)">
                                      <p:cBhvr>
                                        <p:cTn id="107" dur="500"/>
                                        <p:tgtEl>
                                          <p:spTgt spid="81988"/>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16" fill="hold" grpId="0" nodeType="clickEffect">
                                  <p:stCondLst>
                                    <p:cond delay="0"/>
                                  </p:stCondLst>
                                  <p:childTnLst>
                                    <p:set>
                                      <p:cBhvr>
                                        <p:cTn id="111" dur="1" fill="hold">
                                          <p:stCondLst>
                                            <p:cond delay="0"/>
                                          </p:stCondLst>
                                        </p:cTn>
                                        <p:tgtEl>
                                          <p:spTgt spid="81989"/>
                                        </p:tgtEl>
                                        <p:attrNameLst>
                                          <p:attrName>style.visibility</p:attrName>
                                        </p:attrNameLst>
                                      </p:cBhvr>
                                      <p:to>
                                        <p:strVal val="visible"/>
                                      </p:to>
                                    </p:set>
                                    <p:animEffect transition="in" filter="box(in)">
                                      <p:cBhvr>
                                        <p:cTn id="112" dur="500"/>
                                        <p:tgtEl>
                                          <p:spTgt spid="81989"/>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grpId="0" nodeType="clickEffect">
                                  <p:stCondLst>
                                    <p:cond delay="0"/>
                                  </p:stCondLst>
                                  <p:childTnLst>
                                    <p:set>
                                      <p:cBhvr>
                                        <p:cTn id="116" dur="1" fill="hold">
                                          <p:stCondLst>
                                            <p:cond delay="0"/>
                                          </p:stCondLst>
                                        </p:cTn>
                                        <p:tgtEl>
                                          <p:spTgt spid="81990"/>
                                        </p:tgtEl>
                                        <p:attrNameLst>
                                          <p:attrName>style.visibility</p:attrName>
                                        </p:attrNameLst>
                                      </p:cBhvr>
                                      <p:to>
                                        <p:strVal val="visible"/>
                                      </p:to>
                                    </p:set>
                                    <p:animEffect transition="in" filter="box(in)">
                                      <p:cBhvr>
                                        <p:cTn id="117" dur="500"/>
                                        <p:tgtEl>
                                          <p:spTgt spid="81990"/>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grpId="0" nodeType="clickEffect">
                                  <p:stCondLst>
                                    <p:cond delay="0"/>
                                  </p:stCondLst>
                                  <p:childTnLst>
                                    <p:set>
                                      <p:cBhvr>
                                        <p:cTn id="121" dur="1" fill="hold">
                                          <p:stCondLst>
                                            <p:cond delay="0"/>
                                          </p:stCondLst>
                                        </p:cTn>
                                        <p:tgtEl>
                                          <p:spTgt spid="81991"/>
                                        </p:tgtEl>
                                        <p:attrNameLst>
                                          <p:attrName>style.visibility</p:attrName>
                                        </p:attrNameLst>
                                      </p:cBhvr>
                                      <p:to>
                                        <p:strVal val="visible"/>
                                      </p:to>
                                    </p:set>
                                    <p:animEffect transition="in" filter="box(in)">
                                      <p:cBhvr>
                                        <p:cTn id="122" dur="500"/>
                                        <p:tgtEl>
                                          <p:spTgt spid="81991"/>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81992"/>
                                        </p:tgtEl>
                                        <p:attrNameLst>
                                          <p:attrName>style.visibility</p:attrName>
                                        </p:attrNameLst>
                                      </p:cBhvr>
                                      <p:to>
                                        <p:strVal val="visible"/>
                                      </p:to>
                                    </p:set>
                                    <p:animEffect transition="in" filter="box(in)">
                                      <p:cBhvr>
                                        <p:cTn id="127" dur="500"/>
                                        <p:tgtEl>
                                          <p:spTgt spid="81992"/>
                                        </p:tgtEl>
                                      </p:cBhvr>
                                    </p:animEffect>
                                  </p:childTnLst>
                                </p:cTn>
                              </p:par>
                            </p:childTnLst>
                          </p:cTn>
                        </p:par>
                      </p:childTnLst>
                    </p:cTn>
                  </p:par>
                  <p:par>
                    <p:cTn id="128" fill="hold">
                      <p:stCondLst>
                        <p:cond delay="indefinite"/>
                      </p:stCondLst>
                      <p:childTnLst>
                        <p:par>
                          <p:cTn id="129" fill="hold">
                            <p:stCondLst>
                              <p:cond delay="0"/>
                            </p:stCondLst>
                            <p:childTnLst>
                              <p:par>
                                <p:cTn id="130" presetID="4" presetClass="entr" presetSubtype="16" fill="hold" grpId="0" nodeType="clickEffect">
                                  <p:stCondLst>
                                    <p:cond delay="0"/>
                                  </p:stCondLst>
                                  <p:childTnLst>
                                    <p:set>
                                      <p:cBhvr>
                                        <p:cTn id="131" dur="1" fill="hold">
                                          <p:stCondLst>
                                            <p:cond delay="0"/>
                                          </p:stCondLst>
                                        </p:cTn>
                                        <p:tgtEl>
                                          <p:spTgt spid="81993"/>
                                        </p:tgtEl>
                                        <p:attrNameLst>
                                          <p:attrName>style.visibility</p:attrName>
                                        </p:attrNameLst>
                                      </p:cBhvr>
                                      <p:to>
                                        <p:strVal val="visible"/>
                                      </p:to>
                                    </p:set>
                                    <p:animEffect transition="in" filter="box(in)">
                                      <p:cBhvr>
                                        <p:cTn id="132" dur="500"/>
                                        <p:tgtEl>
                                          <p:spTgt spid="81993"/>
                                        </p:tgtEl>
                                      </p:cBhvr>
                                    </p:animEffect>
                                  </p:childTnLst>
                                </p:cTn>
                              </p:par>
                            </p:childTnLst>
                          </p:cTn>
                        </p:par>
                      </p:childTnLst>
                    </p:cTn>
                  </p:par>
                  <p:par>
                    <p:cTn id="133" fill="hold">
                      <p:stCondLst>
                        <p:cond delay="indefinite"/>
                      </p:stCondLst>
                      <p:childTnLst>
                        <p:par>
                          <p:cTn id="134" fill="hold">
                            <p:stCondLst>
                              <p:cond delay="0"/>
                            </p:stCondLst>
                            <p:childTnLst>
                              <p:par>
                                <p:cTn id="135" presetID="4" presetClass="entr" presetSubtype="16" fill="hold" grpId="0" nodeType="clickEffect">
                                  <p:stCondLst>
                                    <p:cond delay="0"/>
                                  </p:stCondLst>
                                  <p:childTnLst>
                                    <p:set>
                                      <p:cBhvr>
                                        <p:cTn id="136" dur="1" fill="hold">
                                          <p:stCondLst>
                                            <p:cond delay="0"/>
                                          </p:stCondLst>
                                        </p:cTn>
                                        <p:tgtEl>
                                          <p:spTgt spid="81994"/>
                                        </p:tgtEl>
                                        <p:attrNameLst>
                                          <p:attrName>style.visibility</p:attrName>
                                        </p:attrNameLst>
                                      </p:cBhvr>
                                      <p:to>
                                        <p:strVal val="visible"/>
                                      </p:to>
                                    </p:set>
                                    <p:animEffect transition="in" filter="box(in)">
                                      <p:cBhvr>
                                        <p:cTn id="137" dur="500"/>
                                        <p:tgtEl>
                                          <p:spTgt spid="81994"/>
                                        </p:tgtEl>
                                      </p:cBhvr>
                                    </p:animEffect>
                                  </p:childTnLst>
                                </p:cTn>
                              </p:par>
                            </p:childTnLst>
                          </p:cTn>
                        </p:par>
                      </p:childTnLst>
                    </p:cTn>
                  </p:par>
                  <p:par>
                    <p:cTn id="138" fill="hold">
                      <p:stCondLst>
                        <p:cond delay="indefinite"/>
                      </p:stCondLst>
                      <p:childTnLst>
                        <p:par>
                          <p:cTn id="139" fill="hold">
                            <p:stCondLst>
                              <p:cond delay="0"/>
                            </p:stCondLst>
                            <p:childTnLst>
                              <p:par>
                                <p:cTn id="140" presetID="4" presetClass="entr" presetSubtype="16" fill="hold" grpId="0" nodeType="clickEffect">
                                  <p:stCondLst>
                                    <p:cond delay="0"/>
                                  </p:stCondLst>
                                  <p:childTnLst>
                                    <p:set>
                                      <p:cBhvr>
                                        <p:cTn id="141" dur="1" fill="hold">
                                          <p:stCondLst>
                                            <p:cond delay="0"/>
                                          </p:stCondLst>
                                        </p:cTn>
                                        <p:tgtEl>
                                          <p:spTgt spid="81995"/>
                                        </p:tgtEl>
                                        <p:attrNameLst>
                                          <p:attrName>style.visibility</p:attrName>
                                        </p:attrNameLst>
                                      </p:cBhvr>
                                      <p:to>
                                        <p:strVal val="visible"/>
                                      </p:to>
                                    </p:set>
                                    <p:animEffect transition="in" filter="box(in)">
                                      <p:cBhvr>
                                        <p:cTn id="142" dur="500"/>
                                        <p:tgtEl>
                                          <p:spTgt spid="81995"/>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81996"/>
                                        </p:tgtEl>
                                        <p:attrNameLst>
                                          <p:attrName>style.visibility</p:attrName>
                                        </p:attrNameLst>
                                      </p:cBhvr>
                                      <p:to>
                                        <p:strVal val="visible"/>
                                      </p:to>
                                    </p:set>
                                    <p:animEffect transition="in" filter="wipe(left)">
                                      <p:cBhvr>
                                        <p:cTn id="147" dur="500"/>
                                        <p:tgtEl>
                                          <p:spTgt spid="81996"/>
                                        </p:tgtEl>
                                      </p:cBhvr>
                                    </p:animEffect>
                                  </p:childTnLst>
                                </p:cTn>
                              </p:par>
                            </p:childTnLst>
                          </p:cTn>
                        </p:par>
                      </p:childTnLst>
                    </p:cTn>
                  </p:par>
                  <p:par>
                    <p:cTn id="148" fill="hold">
                      <p:stCondLst>
                        <p:cond delay="indefinite"/>
                      </p:stCondLst>
                      <p:childTnLst>
                        <p:par>
                          <p:cTn id="149" fill="hold">
                            <p:stCondLst>
                              <p:cond delay="0"/>
                            </p:stCondLst>
                            <p:childTnLst>
                              <p:par>
                                <p:cTn id="150" presetID="4" presetClass="entr" presetSubtype="16" fill="hold" grpId="0" nodeType="clickEffect">
                                  <p:stCondLst>
                                    <p:cond delay="0"/>
                                  </p:stCondLst>
                                  <p:childTnLst>
                                    <p:set>
                                      <p:cBhvr>
                                        <p:cTn id="151" dur="1" fill="hold">
                                          <p:stCondLst>
                                            <p:cond delay="0"/>
                                          </p:stCondLst>
                                        </p:cTn>
                                        <p:tgtEl>
                                          <p:spTgt spid="81997"/>
                                        </p:tgtEl>
                                        <p:attrNameLst>
                                          <p:attrName>style.visibility</p:attrName>
                                        </p:attrNameLst>
                                      </p:cBhvr>
                                      <p:to>
                                        <p:strVal val="visible"/>
                                      </p:to>
                                    </p:set>
                                    <p:animEffect transition="in" filter="box(in)">
                                      <p:cBhvr>
                                        <p:cTn id="152" dur="500"/>
                                        <p:tgtEl>
                                          <p:spTgt spid="81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P spid="81925" grpId="0"/>
      <p:bldP spid="81926" grpId="0"/>
      <p:bldP spid="81939" grpId="0"/>
      <p:bldP spid="81964" grpId="0" animBg="1"/>
      <p:bldP spid="81965" grpId="0" animBg="1"/>
      <p:bldP spid="81966" grpId="0" animBg="1"/>
      <p:bldP spid="81967" grpId="0" animBg="1"/>
      <p:bldP spid="81968" grpId="0" animBg="1"/>
      <p:bldP spid="81969" grpId="0" animBg="1"/>
      <p:bldP spid="81970" grpId="0" animBg="1"/>
      <p:bldP spid="81971" grpId="0" animBg="1"/>
      <p:bldP spid="81972" grpId="0" animBg="1"/>
      <p:bldP spid="81973" grpId="0" animBg="1"/>
      <p:bldP spid="81986" grpId="0" animBg="1"/>
      <p:bldP spid="81987" grpId="0" animBg="1"/>
      <p:bldP spid="81988" grpId="0" animBg="1"/>
      <p:bldP spid="81989" grpId="0" animBg="1"/>
      <p:bldP spid="81990" grpId="0" animBg="1"/>
      <p:bldP spid="81991" grpId="0" animBg="1"/>
      <p:bldP spid="81992" grpId="0" animBg="1"/>
      <p:bldP spid="81993" grpId="0" animBg="1"/>
      <p:bldP spid="81994" grpId="0" animBg="1"/>
      <p:bldP spid="81995" grpId="0" animBg="1"/>
      <p:bldP spid="81996" grpId="0"/>
      <p:bldP spid="8199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p:txBody>
          <a:bodyPr vert="horz" wrap="square" lIns="91440" tIns="45720" rIns="91440" bIns="45720" anchor="ctr" anchorCtr="0"/>
          <a:p>
            <a:pPr eaLnBrk="1" hangingPunct="1"/>
            <a:r>
              <a:rPr lang="zh-CN" altLang="en-US" dirty="0"/>
              <a:t>排序算法小结</a:t>
            </a:r>
            <a:endParaRPr lang="zh-CN" altLang="en-US" dirty="0"/>
          </a:p>
        </p:txBody>
      </p:sp>
      <p:graphicFrame>
        <p:nvGraphicFramePr>
          <p:cNvPr id="222433" name="Group 225"/>
          <p:cNvGraphicFramePr>
            <a:graphicFrameLocks noGrp="1"/>
          </p:cNvGraphicFramePr>
          <p:nvPr>
            <p:ph idx="1"/>
          </p:nvPr>
        </p:nvGraphicFramePr>
        <p:xfrm>
          <a:off x="1223963" y="1755775"/>
          <a:ext cx="6751638" cy="3494090"/>
        </p:xfrm>
        <a:graphic>
          <a:graphicData uri="http://schemas.openxmlformats.org/drawingml/2006/table">
            <a:tbl>
              <a:tblPr/>
              <a:tblGrid>
                <a:gridCol w="528637"/>
                <a:gridCol w="1058863"/>
                <a:gridCol w="1058862"/>
                <a:gridCol w="1062038"/>
                <a:gridCol w="1058862"/>
                <a:gridCol w="1057275"/>
                <a:gridCol w="927100"/>
              </a:tblGrid>
              <a:tr h="3889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排序方法</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最好时间</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最坏时间</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平均时间</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辅助空间</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稳定性</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1</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直接插入</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dirty="0">
                          <a:ln>
                            <a:noFill/>
                          </a:ln>
                          <a:solidFill>
                            <a:srgbClr val="FF0000"/>
                          </a:solidFill>
                          <a:effectLst/>
                          <a:latin typeface="Times New Roman" panose="02020603050405020304" pitchFamily="18" charset="0"/>
                          <a:ea typeface="楷体_GB2312"/>
                          <a:cs typeface="楷体_GB2312"/>
                        </a:rPr>
                        <a:t>O(n)</a:t>
                      </a:r>
                      <a:endParaRPr kumimoji="0" lang="en-US" altLang="zh-CN" sz="1800" b="1" i="0" u="none" strike="noStrike" cap="none" normalizeH="0" baseline="0" dirty="0">
                        <a:ln>
                          <a:noFill/>
                        </a:ln>
                        <a:solidFill>
                          <a:srgbClr val="FF0000"/>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楷体_GB2312"/>
                          <a:cs typeface="楷体_GB2312"/>
                        </a:rPr>
                        <a:t>O(n</a:t>
                      </a:r>
                      <a:r>
                        <a:rPr kumimoji="0" lang="en-US" altLang="zh-CN" sz="1800" b="1" i="0" u="none" strike="noStrike" cap="none" normalizeH="0" baseline="30000" dirty="0">
                          <a:ln>
                            <a:noFill/>
                          </a:ln>
                          <a:solidFill>
                            <a:schemeClr val="tx1"/>
                          </a:solidFill>
                          <a:effectLst/>
                          <a:latin typeface="Times New Roman" panose="02020603050405020304" pitchFamily="18" charset="0"/>
                          <a:ea typeface="楷体_GB2312"/>
                          <a:cs typeface="楷体_GB2312"/>
                        </a:rPr>
                        <a:t>2</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_GB2312"/>
                          <a:cs typeface="楷体_GB2312"/>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O(n</a:t>
                      </a:r>
                      <a:r>
                        <a:rPr kumimoji="0" lang="en-US" altLang="zh-CN" sz="1800" b="1" i="0" u="none" strike="noStrike" cap="none" normalizeH="0" baseline="30000">
                          <a:ln>
                            <a:noFill/>
                          </a:ln>
                          <a:solidFill>
                            <a:schemeClr val="tx1"/>
                          </a:solidFill>
                          <a:effectLst/>
                          <a:latin typeface="Times New Roman" panose="02020603050405020304" pitchFamily="18" charset="0"/>
                          <a:ea typeface="楷体_GB2312"/>
                          <a:cs typeface="楷体_GB2312"/>
                        </a:rPr>
                        <a:t>2</a:t>
                      </a: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O(1)</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稳定</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66"/>
                    </a:solidFill>
                  </a:tcPr>
                </a:tc>
              </a:tr>
              <a:tr h="3889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2</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希尔排序</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dirty="0">
                          <a:ln>
                            <a:noFill/>
                          </a:ln>
                          <a:solidFill>
                            <a:srgbClr val="FF0000"/>
                          </a:solidFill>
                          <a:effectLst/>
                          <a:latin typeface="Times New Roman" panose="02020603050405020304" pitchFamily="18" charset="0"/>
                          <a:ea typeface="楷体_GB2312"/>
                          <a:cs typeface="楷体_GB2312"/>
                        </a:rPr>
                        <a:t>O(n)</a:t>
                      </a:r>
                      <a:endParaRPr kumimoji="0" lang="en-US" altLang="zh-CN" sz="1800" b="1" i="0" u="none" strike="noStrike" cap="none" normalizeH="0" baseline="0" dirty="0">
                        <a:ln>
                          <a:noFill/>
                        </a:ln>
                        <a:solidFill>
                          <a:srgbClr val="FF0000"/>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楷体_GB2312"/>
                          <a:cs typeface="楷体_GB2312"/>
                        </a:rPr>
                        <a:t>O(n</a:t>
                      </a:r>
                      <a:r>
                        <a:rPr kumimoji="0" lang="en-US" altLang="zh-CN" sz="1800" b="1" i="0" u="none" strike="noStrike" cap="none" normalizeH="0" baseline="30000" dirty="0">
                          <a:ln>
                            <a:noFill/>
                          </a:ln>
                          <a:solidFill>
                            <a:schemeClr val="tx1"/>
                          </a:solidFill>
                          <a:effectLst/>
                          <a:latin typeface="Times New Roman" panose="02020603050405020304" pitchFamily="18" charset="0"/>
                          <a:ea typeface="楷体_GB2312"/>
                          <a:cs typeface="楷体_GB2312"/>
                        </a:rPr>
                        <a:t>2</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_GB2312"/>
                          <a:cs typeface="楷体_GB2312"/>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楷体_GB2312"/>
                          <a:cs typeface="楷体_GB2312"/>
                        </a:rPr>
                        <a:t>O(</a:t>
                      </a:r>
                      <a:r>
                        <a:rPr kumimoji="0" lang="en-US" altLang="zh-CN" sz="1800" b="1" i="0" u="none" strike="noStrike" cap="none" normalizeH="0" baseline="0" dirty="0" err="1">
                          <a:ln>
                            <a:noFill/>
                          </a:ln>
                          <a:solidFill>
                            <a:schemeClr val="tx1"/>
                          </a:solidFill>
                          <a:effectLst/>
                          <a:latin typeface="Times New Roman" panose="02020603050405020304" pitchFamily="18" charset="0"/>
                          <a:ea typeface="楷体_GB2312"/>
                          <a:cs typeface="楷体_GB2312"/>
                        </a:rPr>
                        <a:t>n</a:t>
                      </a:r>
                      <a:r>
                        <a:rPr kumimoji="0" lang="en-US" altLang="zh-CN" sz="1800" b="1" i="0" u="none" strike="noStrike" cap="none" normalizeH="0" baseline="30000" dirty="0" err="1">
                          <a:ln>
                            <a:noFill/>
                          </a:ln>
                          <a:solidFill>
                            <a:schemeClr val="tx1"/>
                          </a:solidFill>
                          <a:effectLst/>
                          <a:latin typeface="Times New Roman" panose="02020603050405020304" pitchFamily="18" charset="0"/>
                          <a:ea typeface="楷体_GB2312"/>
                          <a:cs typeface="楷体_GB2312"/>
                        </a:rPr>
                        <a:t>d</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_GB2312"/>
                          <a:cs typeface="楷体_GB2312"/>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O(1)</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不稳定</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66"/>
                    </a:solidFill>
                  </a:tcPr>
                </a:tc>
              </a:tr>
              <a:tr h="3873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3</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2"/>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冒泡排序</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2"/>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FF0000"/>
                          </a:solidFill>
                          <a:effectLst/>
                          <a:latin typeface="Times New Roman" panose="02020603050405020304" pitchFamily="18" charset="0"/>
                          <a:ea typeface="楷体_GB2312"/>
                          <a:cs typeface="楷体_GB2312"/>
                        </a:rPr>
                        <a:t>O(n)</a:t>
                      </a:r>
                      <a:endParaRPr kumimoji="0" lang="en-US" altLang="zh-CN" sz="1800" b="1" i="0" u="none" strike="noStrike" cap="none" normalizeH="0" baseline="0">
                        <a:ln>
                          <a:noFill/>
                        </a:ln>
                        <a:solidFill>
                          <a:srgbClr val="FF0000"/>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2"/>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O(n</a:t>
                      </a:r>
                      <a:r>
                        <a:rPr kumimoji="0" lang="en-US" altLang="zh-CN" sz="1800" b="1" i="0" u="none" strike="noStrike" cap="none" normalizeH="0" baseline="30000">
                          <a:ln>
                            <a:noFill/>
                          </a:ln>
                          <a:solidFill>
                            <a:schemeClr val="tx1"/>
                          </a:solidFill>
                          <a:effectLst/>
                          <a:latin typeface="Times New Roman" panose="02020603050405020304" pitchFamily="18" charset="0"/>
                          <a:ea typeface="楷体_GB2312"/>
                          <a:cs typeface="楷体_GB2312"/>
                        </a:rPr>
                        <a:t>2</a:t>
                      </a: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2"/>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O(n</a:t>
                      </a:r>
                      <a:r>
                        <a:rPr kumimoji="0" lang="en-US" altLang="zh-CN" sz="1800" b="1" i="0" u="none" strike="noStrike" cap="none" normalizeH="0" baseline="30000">
                          <a:ln>
                            <a:noFill/>
                          </a:ln>
                          <a:solidFill>
                            <a:schemeClr val="tx1"/>
                          </a:solidFill>
                          <a:effectLst/>
                          <a:latin typeface="Times New Roman" panose="02020603050405020304" pitchFamily="18" charset="0"/>
                          <a:ea typeface="楷体_GB2312"/>
                          <a:cs typeface="楷体_GB2312"/>
                        </a:rPr>
                        <a:t>2</a:t>
                      </a: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2"/>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O(1)</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2"/>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稳定</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2"/>
                    </a:solidFill>
                  </a:tcPr>
                </a:tc>
              </a:tr>
              <a:tr h="3873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4</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2"/>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快速排序</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2"/>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O(nlog</a:t>
                      </a:r>
                      <a:r>
                        <a:rPr kumimoji="0" lang="en-US" altLang="zh-CN" sz="1800" b="1" i="0" u="none" strike="noStrike" cap="none" normalizeH="0" baseline="-25000">
                          <a:ln>
                            <a:noFill/>
                          </a:ln>
                          <a:solidFill>
                            <a:schemeClr val="tx1"/>
                          </a:solidFill>
                          <a:effectLst/>
                          <a:latin typeface="Times New Roman" panose="02020603050405020304" pitchFamily="18" charset="0"/>
                          <a:ea typeface="楷体_GB2312"/>
                          <a:cs typeface="楷体_GB2312"/>
                        </a:rPr>
                        <a:t>2</a:t>
                      </a: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n)</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2"/>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O(n</a:t>
                      </a:r>
                      <a:r>
                        <a:rPr kumimoji="0" lang="en-US" altLang="zh-CN" sz="1800" b="1" i="0" u="none" strike="noStrike" cap="none" normalizeH="0" baseline="30000">
                          <a:ln>
                            <a:noFill/>
                          </a:ln>
                          <a:solidFill>
                            <a:schemeClr val="tx1"/>
                          </a:solidFill>
                          <a:effectLst/>
                          <a:latin typeface="Times New Roman" panose="02020603050405020304" pitchFamily="18" charset="0"/>
                          <a:ea typeface="楷体_GB2312"/>
                          <a:cs typeface="楷体_GB2312"/>
                        </a:rPr>
                        <a:t>2</a:t>
                      </a: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2"/>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FF0000"/>
                          </a:solidFill>
                          <a:effectLst/>
                          <a:latin typeface="Times New Roman" panose="02020603050405020304" pitchFamily="18" charset="0"/>
                          <a:ea typeface="楷体_GB2312"/>
                          <a:cs typeface="楷体_GB2312"/>
                        </a:rPr>
                        <a:t>O(nlog</a:t>
                      </a:r>
                      <a:r>
                        <a:rPr kumimoji="0" lang="en-US" altLang="zh-CN" sz="1800" b="1" i="0" u="none" strike="noStrike" cap="none" normalizeH="0" baseline="-25000">
                          <a:ln>
                            <a:noFill/>
                          </a:ln>
                          <a:solidFill>
                            <a:srgbClr val="FF0000"/>
                          </a:solidFill>
                          <a:effectLst/>
                          <a:latin typeface="Times New Roman" panose="02020603050405020304" pitchFamily="18" charset="0"/>
                          <a:ea typeface="楷体_GB2312"/>
                          <a:cs typeface="楷体_GB2312"/>
                        </a:rPr>
                        <a:t>2</a:t>
                      </a:r>
                      <a:r>
                        <a:rPr kumimoji="0" lang="en-US" altLang="zh-CN" sz="1800" b="1" i="0" u="none" strike="noStrike" cap="none" normalizeH="0" baseline="0">
                          <a:ln>
                            <a:noFill/>
                          </a:ln>
                          <a:solidFill>
                            <a:srgbClr val="FF0000"/>
                          </a:solidFill>
                          <a:effectLst/>
                          <a:latin typeface="Times New Roman" panose="02020603050405020304" pitchFamily="18" charset="0"/>
                          <a:ea typeface="楷体_GB2312"/>
                          <a:cs typeface="楷体_GB2312"/>
                        </a:rPr>
                        <a:t>n)</a:t>
                      </a:r>
                      <a:endParaRPr kumimoji="0" lang="en-US" altLang="zh-CN" sz="1800" b="1" i="0" u="none" strike="noStrike" cap="none" normalizeH="0" baseline="0">
                        <a:ln>
                          <a:noFill/>
                        </a:ln>
                        <a:solidFill>
                          <a:srgbClr val="FF0000"/>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2"/>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O(log</a:t>
                      </a:r>
                      <a:r>
                        <a:rPr kumimoji="0" lang="en-US" altLang="zh-CN" sz="1800" b="1" i="0" u="none" strike="noStrike" cap="none" normalizeH="0" baseline="-25000">
                          <a:ln>
                            <a:noFill/>
                          </a:ln>
                          <a:solidFill>
                            <a:schemeClr val="tx1"/>
                          </a:solidFill>
                          <a:effectLst/>
                          <a:latin typeface="Times New Roman" panose="02020603050405020304" pitchFamily="18" charset="0"/>
                          <a:ea typeface="楷体_GB2312"/>
                          <a:cs typeface="楷体_GB2312"/>
                        </a:rPr>
                        <a:t>2</a:t>
                      </a: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n)</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2"/>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不稳定</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2"/>
                    </a:solidFill>
                  </a:tcPr>
                </a:tc>
              </a:tr>
              <a:tr h="3873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5</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简单选择</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O(n</a:t>
                      </a:r>
                      <a:r>
                        <a:rPr kumimoji="0" lang="en-US" altLang="zh-CN" sz="1800" b="1" i="0" u="none" strike="noStrike" cap="none" normalizeH="0" baseline="30000">
                          <a:ln>
                            <a:noFill/>
                          </a:ln>
                          <a:solidFill>
                            <a:schemeClr val="tx1"/>
                          </a:solidFill>
                          <a:effectLst/>
                          <a:latin typeface="Times New Roman" panose="02020603050405020304" pitchFamily="18" charset="0"/>
                          <a:ea typeface="楷体_GB2312"/>
                          <a:cs typeface="楷体_GB2312"/>
                        </a:rPr>
                        <a:t>2</a:t>
                      </a: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O(n</a:t>
                      </a:r>
                      <a:r>
                        <a:rPr kumimoji="0" lang="en-US" altLang="zh-CN" sz="1800" b="1" i="0" u="none" strike="noStrike" cap="none" normalizeH="0" baseline="30000">
                          <a:ln>
                            <a:noFill/>
                          </a:ln>
                          <a:solidFill>
                            <a:schemeClr val="tx1"/>
                          </a:solidFill>
                          <a:effectLst/>
                          <a:latin typeface="Times New Roman" panose="02020603050405020304" pitchFamily="18" charset="0"/>
                          <a:ea typeface="楷体_GB2312"/>
                          <a:cs typeface="楷体_GB2312"/>
                        </a:rPr>
                        <a:t>2</a:t>
                      </a: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O(n</a:t>
                      </a:r>
                      <a:r>
                        <a:rPr kumimoji="0" lang="en-US" altLang="zh-CN" sz="1800" b="1" i="0" u="none" strike="noStrike" cap="none" normalizeH="0" baseline="30000">
                          <a:ln>
                            <a:noFill/>
                          </a:ln>
                          <a:solidFill>
                            <a:schemeClr val="tx1"/>
                          </a:solidFill>
                          <a:effectLst/>
                          <a:latin typeface="Times New Roman" panose="02020603050405020304" pitchFamily="18" charset="0"/>
                          <a:ea typeface="楷体_GB2312"/>
                          <a:cs typeface="楷体_GB2312"/>
                        </a:rPr>
                        <a:t>2</a:t>
                      </a: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O(1)</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不稳定</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889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6</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堆排序</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O(nlog</a:t>
                      </a:r>
                      <a:r>
                        <a:rPr kumimoji="0" lang="en-US" altLang="zh-CN" sz="1800" b="1" i="0" u="none" strike="noStrike" cap="none" normalizeH="0" baseline="-25000">
                          <a:ln>
                            <a:noFill/>
                          </a:ln>
                          <a:solidFill>
                            <a:schemeClr val="tx1"/>
                          </a:solidFill>
                          <a:effectLst/>
                          <a:latin typeface="Times New Roman" panose="02020603050405020304" pitchFamily="18" charset="0"/>
                          <a:ea typeface="楷体_GB2312"/>
                          <a:cs typeface="楷体_GB2312"/>
                        </a:rPr>
                        <a:t>2</a:t>
                      </a: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n)</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FF0000"/>
                          </a:solidFill>
                          <a:effectLst/>
                          <a:latin typeface="Times New Roman" panose="02020603050405020304" pitchFamily="18" charset="0"/>
                          <a:ea typeface="楷体_GB2312"/>
                          <a:cs typeface="楷体_GB2312"/>
                        </a:rPr>
                        <a:t>O(nlog</a:t>
                      </a:r>
                      <a:r>
                        <a:rPr kumimoji="0" lang="en-US" altLang="zh-CN" sz="1800" b="1" i="0" u="none" strike="noStrike" cap="none" normalizeH="0" baseline="-25000">
                          <a:ln>
                            <a:noFill/>
                          </a:ln>
                          <a:solidFill>
                            <a:srgbClr val="FF0000"/>
                          </a:solidFill>
                          <a:effectLst/>
                          <a:latin typeface="Times New Roman" panose="02020603050405020304" pitchFamily="18" charset="0"/>
                          <a:ea typeface="楷体_GB2312"/>
                          <a:cs typeface="楷体_GB2312"/>
                        </a:rPr>
                        <a:t>2</a:t>
                      </a:r>
                      <a:r>
                        <a:rPr kumimoji="0" lang="en-US" altLang="zh-CN" sz="1800" b="1" i="0" u="none" strike="noStrike" cap="none" normalizeH="0" baseline="0">
                          <a:ln>
                            <a:noFill/>
                          </a:ln>
                          <a:solidFill>
                            <a:srgbClr val="FF0000"/>
                          </a:solidFill>
                          <a:effectLst/>
                          <a:latin typeface="Times New Roman" panose="02020603050405020304" pitchFamily="18" charset="0"/>
                          <a:ea typeface="楷体_GB2312"/>
                          <a:cs typeface="楷体_GB2312"/>
                        </a:rPr>
                        <a:t>n)</a:t>
                      </a:r>
                      <a:endParaRPr kumimoji="0" lang="en-US" altLang="zh-CN" sz="1800" b="1" i="0" u="none" strike="noStrike" cap="none" normalizeH="0" baseline="0">
                        <a:ln>
                          <a:noFill/>
                        </a:ln>
                        <a:solidFill>
                          <a:srgbClr val="FF0000"/>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O(nlog</a:t>
                      </a:r>
                      <a:r>
                        <a:rPr kumimoji="0" lang="en-US" altLang="zh-CN" sz="1800" b="1" i="0" u="none" strike="noStrike" cap="none" normalizeH="0" baseline="-25000">
                          <a:ln>
                            <a:noFill/>
                          </a:ln>
                          <a:solidFill>
                            <a:schemeClr val="tx1"/>
                          </a:solidFill>
                          <a:effectLst/>
                          <a:latin typeface="Times New Roman" panose="02020603050405020304" pitchFamily="18" charset="0"/>
                          <a:ea typeface="楷体_GB2312"/>
                          <a:cs typeface="楷体_GB2312"/>
                        </a:rPr>
                        <a:t>2</a:t>
                      </a: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n)</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FF0000"/>
                          </a:solidFill>
                          <a:effectLst/>
                          <a:latin typeface="Times New Roman" panose="02020603050405020304" pitchFamily="18" charset="0"/>
                          <a:ea typeface="楷体_GB2312"/>
                          <a:cs typeface="楷体_GB2312"/>
                        </a:rPr>
                        <a:t>O(1)</a:t>
                      </a:r>
                      <a:endParaRPr kumimoji="0" lang="en-US" altLang="zh-CN" sz="1800" b="1" i="0" u="none" strike="noStrike" cap="none" normalizeH="0" baseline="0">
                        <a:ln>
                          <a:noFill/>
                        </a:ln>
                        <a:solidFill>
                          <a:srgbClr val="FF0000"/>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不稳定</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r h="3889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7</a:t>
                      </a:r>
                      <a:endParaRPr kumimoji="1"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归并排序</a:t>
                      </a:r>
                      <a:endParaRPr kumimoji="1"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O(nlog</a:t>
                      </a:r>
                      <a:r>
                        <a:rPr kumimoji="1" lang="en-US" altLang="zh-CN" sz="1800" b="1" i="0" u="none" strike="noStrike" cap="none" normalizeH="0" baseline="-25000">
                          <a:ln>
                            <a:noFill/>
                          </a:ln>
                          <a:solidFill>
                            <a:schemeClr val="tx1"/>
                          </a:solidFill>
                          <a:effectLst/>
                          <a:latin typeface="Times New Roman" panose="02020603050405020304" pitchFamily="18" charset="0"/>
                          <a:ea typeface="楷体_GB2312"/>
                          <a:cs typeface="楷体_GB2312"/>
                        </a:rPr>
                        <a:t>2</a:t>
                      </a:r>
                      <a:r>
                        <a:rPr kumimoji="1"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n)</a:t>
                      </a:r>
                      <a:endParaRPr kumimoji="1"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FF0000"/>
                          </a:solidFill>
                          <a:effectLst/>
                          <a:latin typeface="Times New Roman" panose="02020603050405020304" pitchFamily="18" charset="0"/>
                          <a:ea typeface="楷体_GB2312"/>
                          <a:cs typeface="楷体_GB2312"/>
                        </a:rPr>
                        <a:t>O(nlog</a:t>
                      </a:r>
                      <a:r>
                        <a:rPr kumimoji="0" lang="en-US" altLang="zh-CN" sz="1800" b="1" i="0" u="none" strike="noStrike" cap="none" normalizeH="0" baseline="-25000">
                          <a:ln>
                            <a:noFill/>
                          </a:ln>
                          <a:solidFill>
                            <a:srgbClr val="FF0000"/>
                          </a:solidFill>
                          <a:effectLst/>
                          <a:latin typeface="Times New Roman" panose="02020603050405020304" pitchFamily="18" charset="0"/>
                          <a:ea typeface="楷体_GB2312"/>
                          <a:cs typeface="楷体_GB2312"/>
                        </a:rPr>
                        <a:t>2</a:t>
                      </a:r>
                      <a:r>
                        <a:rPr kumimoji="0" lang="en-US" altLang="zh-CN" sz="1800" b="1" i="0" u="none" strike="noStrike" cap="none" normalizeH="0" baseline="0">
                          <a:ln>
                            <a:noFill/>
                          </a:ln>
                          <a:solidFill>
                            <a:srgbClr val="FF0000"/>
                          </a:solidFill>
                          <a:effectLst/>
                          <a:latin typeface="Times New Roman" panose="02020603050405020304" pitchFamily="18" charset="0"/>
                          <a:ea typeface="楷体_GB2312"/>
                          <a:cs typeface="楷体_GB2312"/>
                        </a:rPr>
                        <a:t>n)</a:t>
                      </a:r>
                      <a:endParaRPr kumimoji="0" lang="en-US" altLang="zh-CN" sz="1800" b="1" i="0" u="none" strike="noStrike" cap="none" normalizeH="0" baseline="0">
                        <a:ln>
                          <a:noFill/>
                        </a:ln>
                        <a:solidFill>
                          <a:srgbClr val="FF0000"/>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O(nlog</a:t>
                      </a:r>
                      <a:r>
                        <a:rPr kumimoji="0" lang="en-US" altLang="zh-CN" sz="1800" b="1" i="0" u="none" strike="noStrike" cap="none" normalizeH="0" baseline="-25000">
                          <a:ln>
                            <a:noFill/>
                          </a:ln>
                          <a:solidFill>
                            <a:schemeClr val="tx1"/>
                          </a:solidFill>
                          <a:effectLst/>
                          <a:latin typeface="Times New Roman" panose="02020603050405020304" pitchFamily="18" charset="0"/>
                          <a:ea typeface="楷体_GB2312"/>
                          <a:cs typeface="楷体_GB2312"/>
                        </a:rPr>
                        <a:t>2</a:t>
                      </a: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n)</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O(n)</a:t>
                      </a:r>
                      <a:endParaRPr kumimoji="1"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1" lang="zh-CN" altLang="en-US" sz="1800" b="1" i="0" u="none" strike="noStrike" cap="none" normalizeH="0" baseline="0">
                          <a:ln>
                            <a:noFill/>
                          </a:ln>
                          <a:solidFill>
                            <a:srgbClr val="FF0000"/>
                          </a:solidFill>
                          <a:effectLst/>
                          <a:latin typeface="Times New Roman" panose="02020603050405020304" pitchFamily="18" charset="0"/>
                          <a:ea typeface="楷体_GB2312"/>
                          <a:cs typeface="楷体_GB2312"/>
                        </a:rPr>
                        <a:t>稳定</a:t>
                      </a:r>
                      <a:endParaRPr kumimoji="1" lang="zh-CN" altLang="en-US" sz="1800" b="1" i="0" u="none" strike="noStrike" cap="none" normalizeH="0" baseline="0">
                        <a:ln>
                          <a:noFill/>
                        </a:ln>
                        <a:solidFill>
                          <a:srgbClr val="FF0000"/>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r h="3889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8</a:t>
                      </a:r>
                      <a:endParaRPr kumimoji="1"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rPr>
                        <a:t>基数排序</a:t>
                      </a:r>
                      <a:endParaRPr kumimoji="1" lang="zh-CN" altLang="en-US"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O(d(n+r))</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O(d(n+r))</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O(d(n+r))</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rPr>
                        <a:t>O(n+r)</a:t>
                      </a:r>
                      <a:endParaRPr kumimoji="1" lang="en-US" altLang="zh-CN" sz="18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楷体_GB2312"/>
                          <a:cs typeface="楷体_GB2312"/>
                        </a:rPr>
                        <a:t>稳定</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楷体_GB2312"/>
                        <a:cs typeface="楷体_GB2312"/>
                      </a:endParaRPr>
                    </a:p>
                  </a:txBody>
                  <a:tcPr marL="68588" marR="68588"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r>
            </a:tbl>
          </a:graphicData>
        </a:graphic>
      </p:graphicFrame>
    </p:spTree>
  </p:cSld>
  <p:clrMapOvr>
    <a:masterClrMapping/>
  </p:clrMapOvr>
  <p:transition>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4"/>
          <p:cNvSpPr txBox="1">
            <a:spLocks noGrp="1"/>
          </p:cNvSpPr>
          <p:nvPr>
            <p:ph type="sldNum" sz="quarter" idx="4"/>
          </p:nvPr>
        </p:nvSpPr>
        <p:spPr>
          <a:xfrm>
            <a:off x="6508750" y="6526213"/>
            <a:ext cx="2406650" cy="331787"/>
          </a:xfrm>
        </p:spPr>
        <p:txBody>
          <a:bodyPr/>
          <a:p>
            <a:pPr marL="0" indent="0" algn="r" eaLnBrk="1" hangingPunct="1">
              <a:buSzTx/>
            </a:pPr>
            <a:r>
              <a:rPr kumimoji="1" lang="zh-CN" altLang="en-US" sz="1400" b="0" dirty="0">
                <a:solidFill>
                  <a:srgbClr val="00FFFF"/>
                </a:solidFill>
                <a:latin typeface="宋体" panose="02010600030101010101" pitchFamily="2" charset="-122"/>
                <a:ea typeface="+mn-ea"/>
                <a:cs typeface="+mn-cs"/>
              </a:rPr>
              <a:t>第 </a:t>
            </a:r>
            <a:fld id="{9A0DB2DC-4C9A-4742-B13C-FB6460FD3503}" type="slidenum">
              <a:rPr kumimoji="1" lang="zh-CN" altLang="en-US" sz="1400" dirty="0">
                <a:solidFill>
                  <a:srgbClr val="66CCFF"/>
                </a:solidFill>
                <a:latin typeface="宋体" panose="02010600030101010101" pitchFamily="2" charset="-122"/>
                <a:ea typeface="+mn-ea"/>
                <a:cs typeface="+mn-cs"/>
              </a:rPr>
            </a:fld>
            <a:r>
              <a:rPr kumimoji="1" lang="en-US" altLang="zh-CN" sz="1400" dirty="0">
                <a:solidFill>
                  <a:srgbClr val="00FFFF"/>
                </a:solidFill>
                <a:latin typeface="宋体" panose="02010600030101010101" pitchFamily="2" charset="-122"/>
                <a:ea typeface="+mn-ea"/>
                <a:cs typeface="+mn-cs"/>
              </a:rPr>
              <a:t> </a:t>
            </a:r>
            <a:r>
              <a:rPr kumimoji="1" lang="zh-CN" altLang="en-US" sz="1400" b="0" dirty="0">
                <a:solidFill>
                  <a:srgbClr val="00FFFF"/>
                </a:solidFill>
                <a:latin typeface="宋体" panose="02010600030101010101" pitchFamily="2" charset="-122"/>
                <a:ea typeface="+mn-ea"/>
                <a:cs typeface="+mn-cs"/>
              </a:rPr>
              <a:t>页</a:t>
            </a:r>
            <a:endParaRPr kumimoji="1" lang="zh-CN" altLang="en-US" sz="1800" b="0" dirty="0">
              <a:solidFill>
                <a:srgbClr val="00FFFF"/>
              </a:solidFill>
              <a:latin typeface="+mn-lt"/>
              <a:ea typeface="+mn-ea"/>
              <a:cs typeface="+mn-cs"/>
            </a:endParaRPr>
          </a:p>
        </p:txBody>
      </p:sp>
      <p:sp>
        <p:nvSpPr>
          <p:cNvPr id="65539" name="Rectangle 3"/>
          <p:cNvSpPr>
            <a:spLocks noGrp="1"/>
          </p:cNvSpPr>
          <p:nvPr>
            <p:ph idx="1"/>
          </p:nvPr>
        </p:nvSpPr>
        <p:spPr>
          <a:xfrm>
            <a:off x="0" y="728663"/>
            <a:ext cx="9144000" cy="5221287"/>
          </a:xfrm>
        </p:spPr>
        <p:txBody>
          <a:bodyPr vert="horz" wrap="square" lIns="92075" tIns="46038" rIns="92075" bIns="46038" anchor="t" anchorCtr="0"/>
          <a:p>
            <a:pPr eaLnBrk="1" hangingPunct="1">
              <a:buNone/>
            </a:pPr>
            <a:r>
              <a:rPr lang="zh-CN" altLang="en-US" sz="3200" dirty="0">
                <a:latin typeface="楷体_GB2312"/>
                <a:ea typeface="楷体_GB2312"/>
              </a:rPr>
              <a:t>若对</a:t>
            </a:r>
            <a:r>
              <a:rPr lang="en-US" altLang="zh-CN" sz="3200" dirty="0">
                <a:latin typeface="楷体_GB2312"/>
                <a:ea typeface="楷体_GB2312"/>
              </a:rPr>
              <a:t>n</a:t>
            </a:r>
            <a:r>
              <a:rPr lang="zh-CN" altLang="en-US" sz="3200" dirty="0">
                <a:latin typeface="楷体_GB2312"/>
                <a:ea typeface="楷体_GB2312"/>
              </a:rPr>
              <a:t>个元素进行堆排序，则在初始建堆的过程中需要进行</a:t>
            </a:r>
            <a:r>
              <a:rPr lang="en-US" altLang="zh-CN" sz="3200" dirty="0">
                <a:latin typeface="楷体_GB2312"/>
                <a:ea typeface="楷体_GB2312"/>
              </a:rPr>
              <a:t>______</a:t>
            </a:r>
            <a:r>
              <a:rPr lang="zh-CN" altLang="en-US" sz="3200" dirty="0">
                <a:latin typeface="楷体_GB2312"/>
                <a:ea typeface="楷体_GB2312"/>
              </a:rPr>
              <a:t>筛选。</a:t>
            </a:r>
            <a:endParaRPr lang="zh-CN" altLang="en-US" sz="3200" dirty="0">
              <a:latin typeface="楷体_GB2312"/>
              <a:ea typeface="楷体_GB2312"/>
            </a:endParaRPr>
          </a:p>
          <a:p>
            <a:pPr eaLnBrk="1" hangingPunct="1">
              <a:buNone/>
            </a:pPr>
            <a:r>
              <a:rPr lang="en-US" altLang="zh-CN" sz="3200" dirty="0">
                <a:latin typeface="楷体_GB2312"/>
                <a:ea typeface="楷体_GB2312"/>
              </a:rPr>
              <a:t>A</a:t>
            </a:r>
            <a:r>
              <a:rPr lang="zh-CN" altLang="en-US" sz="3200" dirty="0">
                <a:latin typeface="楷体_GB2312"/>
                <a:ea typeface="楷体_GB2312"/>
              </a:rPr>
              <a:t>．</a:t>
            </a:r>
            <a:r>
              <a:rPr lang="en-US" altLang="zh-CN" sz="3200" dirty="0">
                <a:latin typeface="楷体_GB2312"/>
                <a:ea typeface="楷体_GB2312"/>
              </a:rPr>
              <a:t>1    B. n/2</a:t>
            </a:r>
            <a:r>
              <a:rPr lang="en-US" altLang="zh-CN" sz="3200" dirty="0">
                <a:solidFill>
                  <a:srgbClr val="FF0000"/>
                </a:solidFill>
                <a:latin typeface="楷体_GB2312"/>
                <a:ea typeface="楷体_GB2312"/>
              </a:rPr>
              <a:t> </a:t>
            </a:r>
            <a:r>
              <a:rPr lang="en-US" altLang="zh-CN" sz="3200" dirty="0">
                <a:latin typeface="楷体_GB2312"/>
                <a:ea typeface="楷体_GB2312"/>
              </a:rPr>
              <a:t>  C. (n-1)/2   D. n</a:t>
            </a:r>
            <a:endParaRPr lang="en-US" altLang="zh-CN" sz="3200" dirty="0">
              <a:latin typeface="楷体_GB2312"/>
              <a:ea typeface="楷体_GB2312"/>
            </a:endParaRPr>
          </a:p>
          <a:p>
            <a:pPr eaLnBrk="1" hangingPunct="1">
              <a:buNone/>
            </a:pPr>
            <a:endParaRPr lang="zh-CN" altLang="en-US" sz="3200" dirty="0">
              <a:latin typeface="楷体_GB2312"/>
              <a:ea typeface="楷体_GB2312"/>
            </a:endParaRPr>
          </a:p>
          <a:p>
            <a:pPr eaLnBrk="1" hangingPunct="1">
              <a:buNone/>
            </a:pPr>
            <a:endParaRPr lang="zh-CN" altLang="en-US" sz="3200" dirty="0">
              <a:latin typeface="楷体_GB2312"/>
              <a:ea typeface="楷体_GB2312"/>
            </a:endParaRPr>
          </a:p>
          <a:p>
            <a:pPr eaLnBrk="1" hangingPunct="1">
              <a:buNone/>
            </a:pPr>
            <a:r>
              <a:rPr lang="zh-CN" altLang="en-US" sz="3200" dirty="0">
                <a:latin typeface="楷体_GB2312"/>
                <a:ea typeface="楷体_GB2312"/>
              </a:rPr>
              <a:t>若要从</a:t>
            </a:r>
            <a:r>
              <a:rPr lang="en-US" altLang="zh-CN" sz="3200" dirty="0">
                <a:latin typeface="楷体_GB2312"/>
                <a:ea typeface="楷体_GB2312"/>
              </a:rPr>
              <a:t>1000</a:t>
            </a:r>
            <a:r>
              <a:rPr lang="zh-CN" altLang="en-US" sz="3200" dirty="0">
                <a:latin typeface="楷体_GB2312"/>
                <a:ea typeface="楷体_GB2312"/>
              </a:rPr>
              <a:t>个元素中选出前</a:t>
            </a:r>
            <a:r>
              <a:rPr lang="en-US" altLang="zh-CN" sz="3200" dirty="0">
                <a:latin typeface="楷体_GB2312"/>
                <a:ea typeface="楷体_GB2312"/>
              </a:rPr>
              <a:t>10</a:t>
            </a:r>
            <a:r>
              <a:rPr lang="zh-CN" altLang="en-US" sz="3200" dirty="0">
                <a:latin typeface="楷体_GB2312"/>
                <a:ea typeface="楷体_GB2312"/>
              </a:rPr>
              <a:t>个最小的元素，</a:t>
            </a:r>
            <a:r>
              <a:rPr lang="en-US" altLang="zh-CN" sz="3200" dirty="0">
                <a:latin typeface="楷体_GB2312"/>
                <a:ea typeface="楷体_GB2312"/>
              </a:rPr>
              <a:t>______</a:t>
            </a:r>
            <a:r>
              <a:rPr lang="zh-CN" altLang="en-US" sz="3200" dirty="0">
                <a:latin typeface="楷体_GB2312"/>
                <a:ea typeface="楷体_GB2312"/>
              </a:rPr>
              <a:t>是最合适的算法。</a:t>
            </a:r>
            <a:endParaRPr lang="zh-CN" altLang="en-US" sz="3200" dirty="0">
              <a:latin typeface="楷体_GB2312"/>
              <a:ea typeface="楷体_GB2312"/>
            </a:endParaRPr>
          </a:p>
          <a:p>
            <a:pPr eaLnBrk="1" hangingPunct="1">
              <a:buNone/>
            </a:pPr>
            <a:r>
              <a:rPr lang="en-US" altLang="zh-CN" sz="3200" dirty="0">
                <a:latin typeface="楷体_GB2312"/>
                <a:ea typeface="楷体_GB2312"/>
              </a:rPr>
              <a:t>A. </a:t>
            </a:r>
            <a:r>
              <a:rPr lang="zh-CN" altLang="en-US" sz="3200" dirty="0">
                <a:latin typeface="楷体_GB2312"/>
                <a:ea typeface="楷体_GB2312"/>
              </a:rPr>
              <a:t>直接插入排序		</a:t>
            </a:r>
            <a:r>
              <a:rPr lang="en-US" altLang="zh-CN" sz="3200" dirty="0">
                <a:latin typeface="楷体_GB2312"/>
                <a:ea typeface="楷体_GB2312"/>
              </a:rPr>
              <a:t>B. </a:t>
            </a:r>
            <a:r>
              <a:rPr lang="zh-CN" altLang="en-US" sz="3200" dirty="0">
                <a:latin typeface="楷体_GB2312"/>
                <a:ea typeface="楷体_GB2312"/>
              </a:rPr>
              <a:t>归并排序 	</a:t>
            </a:r>
            <a:endParaRPr lang="zh-CN" altLang="en-US" sz="3200" dirty="0">
              <a:latin typeface="楷体_GB2312"/>
              <a:ea typeface="楷体_GB2312"/>
            </a:endParaRPr>
          </a:p>
          <a:p>
            <a:pPr eaLnBrk="1" hangingPunct="1">
              <a:buNone/>
            </a:pPr>
            <a:r>
              <a:rPr lang="en-US" altLang="zh-CN" sz="3200" dirty="0">
                <a:latin typeface="楷体_GB2312"/>
                <a:ea typeface="楷体_GB2312"/>
              </a:rPr>
              <a:t>C. </a:t>
            </a:r>
            <a:r>
              <a:rPr lang="zh-CN" altLang="en-US" sz="3200" dirty="0">
                <a:latin typeface="楷体_GB2312"/>
                <a:ea typeface="楷体_GB2312"/>
              </a:rPr>
              <a:t>堆排序   		</a:t>
            </a:r>
            <a:r>
              <a:rPr lang="en-US" altLang="zh-CN" sz="3200" dirty="0">
                <a:latin typeface="楷体_GB2312"/>
                <a:ea typeface="楷体_GB2312"/>
              </a:rPr>
              <a:t>D. </a:t>
            </a:r>
            <a:r>
              <a:rPr lang="zh-CN" altLang="en-US" sz="3200" dirty="0">
                <a:latin typeface="楷体_GB2312"/>
                <a:ea typeface="楷体_GB2312"/>
              </a:rPr>
              <a:t>快速排序</a:t>
            </a:r>
            <a:endParaRPr lang="zh-CN" altLang="en-US" sz="3200" dirty="0">
              <a:latin typeface="楷体_GB2312"/>
              <a:ea typeface="楷体_GB2312"/>
            </a:endParaRPr>
          </a:p>
          <a:p>
            <a:pPr eaLnBrk="1" hangingPunct="1">
              <a:buNone/>
            </a:pPr>
            <a:endParaRPr lang="zh-CN" altLang="en-US" sz="3200" dirty="0">
              <a:latin typeface="楷体_GB2312"/>
              <a:ea typeface="楷体_GB2312"/>
            </a:endParaRPr>
          </a:p>
        </p:txBody>
      </p:sp>
      <p:sp>
        <p:nvSpPr>
          <p:cNvPr id="65540" name="Rectangle 2"/>
          <p:cNvSpPr>
            <a:spLocks noGrp="1"/>
          </p:cNvSpPr>
          <p:nvPr>
            <p:ph type="title"/>
          </p:nvPr>
        </p:nvSpPr>
        <p:spPr/>
        <p:txBody>
          <a:bodyPr vert="horz" wrap="square" lIns="92075" tIns="46038" rIns="92075" bIns="46038" anchor="b" anchorCtr="0"/>
          <a:p>
            <a:pPr eaLnBrk="1" hangingPunct="1"/>
            <a:r>
              <a:rPr lang="zh-CN" altLang="en-US" i="0" dirty="0">
                <a:solidFill>
                  <a:srgbClr val="FFFF66"/>
                </a:solidFill>
              </a:rPr>
              <a:t>排序</a:t>
            </a:r>
            <a:r>
              <a:rPr lang="en-US" altLang="zh-CN" i="0" dirty="0">
                <a:solidFill>
                  <a:srgbClr val="FFFF66"/>
                </a:solidFill>
                <a:latin typeface="Arial" panose="020B0604020202020204" pitchFamily="34" charset="0"/>
              </a:rPr>
              <a:t>—</a:t>
            </a:r>
            <a:r>
              <a:rPr lang="en-US" altLang="zh-CN" i="0" dirty="0">
                <a:solidFill>
                  <a:srgbClr val="FFFF66"/>
                </a:solidFill>
              </a:rPr>
              <a:t>2005</a:t>
            </a:r>
            <a:r>
              <a:rPr lang="zh-CN" altLang="en-US" i="0" dirty="0">
                <a:solidFill>
                  <a:srgbClr val="FFFF66"/>
                </a:solidFill>
              </a:rPr>
              <a:t>试题</a:t>
            </a:r>
            <a:endParaRPr lang="zh-CN" altLang="en-US" i="0" dirty="0">
              <a:solidFill>
                <a:srgbClr val="FFFF66"/>
              </a:solidFill>
            </a:endParaRPr>
          </a:p>
        </p:txBody>
      </p:sp>
      <p:sp>
        <p:nvSpPr>
          <p:cNvPr id="1580036" name="Rectangle 4"/>
          <p:cNvSpPr/>
          <p:nvPr/>
        </p:nvSpPr>
        <p:spPr>
          <a:xfrm>
            <a:off x="250825" y="2349500"/>
            <a:ext cx="10731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stStyle>
          <a:p>
            <a:pPr marL="0" lvl="0" indent="0" algn="ctr">
              <a:buClr>
                <a:srgbClr val="CC99FF"/>
              </a:buClr>
              <a:buSzTx/>
              <a:buFont typeface="Monotype Sorts" pitchFamily="2" charset="2"/>
              <a:buNone/>
            </a:pPr>
            <a:r>
              <a:rPr lang="en-US" altLang="zh-CN" sz="2800" dirty="0">
                <a:solidFill>
                  <a:srgbClr val="FF0000"/>
                </a:solidFill>
                <a:latin typeface="Times New Roman" panose="02020603050405020304" pitchFamily="18" charset="0"/>
                <a:ea typeface="楷体_GB2312"/>
              </a:rPr>
              <a:t>B. n/2</a:t>
            </a:r>
            <a:endParaRPr lang="zh-CN" altLang="en-US" sz="2800" dirty="0">
              <a:solidFill>
                <a:srgbClr val="FF0000"/>
              </a:solidFill>
              <a:latin typeface="Times New Roman" panose="02020603050405020304" pitchFamily="18" charset="0"/>
              <a:ea typeface="楷体_GB2312"/>
            </a:endParaRPr>
          </a:p>
        </p:txBody>
      </p:sp>
      <p:sp>
        <p:nvSpPr>
          <p:cNvPr id="1580037" name="Rectangle 5"/>
          <p:cNvSpPr/>
          <p:nvPr/>
        </p:nvSpPr>
        <p:spPr>
          <a:xfrm>
            <a:off x="180975" y="5768975"/>
            <a:ext cx="169068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stStyle>
          <a:p>
            <a:pPr marL="0" lvl="0" indent="0" algn="ctr">
              <a:buClr>
                <a:srgbClr val="CC99FF"/>
              </a:buClr>
              <a:buSzTx/>
              <a:buFont typeface="Monotype Sorts" pitchFamily="2" charset="2"/>
              <a:buNone/>
            </a:pPr>
            <a:r>
              <a:rPr lang="en-US" altLang="zh-CN" sz="2800" dirty="0">
                <a:solidFill>
                  <a:srgbClr val="FF0000"/>
                </a:solidFill>
                <a:latin typeface="Times New Roman" panose="02020603050405020304" pitchFamily="18" charset="0"/>
                <a:ea typeface="楷体_GB2312"/>
              </a:rPr>
              <a:t>C. </a:t>
            </a:r>
            <a:r>
              <a:rPr lang="zh-CN" altLang="en-US" sz="2800" dirty="0">
                <a:solidFill>
                  <a:srgbClr val="FF0000"/>
                </a:solidFill>
                <a:latin typeface="Times New Roman" panose="02020603050405020304" pitchFamily="18" charset="0"/>
                <a:ea typeface="楷体_GB2312"/>
              </a:rPr>
              <a:t>堆排序</a:t>
            </a:r>
            <a:endParaRPr lang="zh-CN" altLang="en-US" sz="2800" dirty="0">
              <a:solidFill>
                <a:srgbClr val="FF0000"/>
              </a:solidFill>
              <a:latin typeface="Times New Roman" panose="02020603050405020304" pitchFamily="18" charset="0"/>
              <a:ea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0036"/>
                                        </p:tgtEl>
                                        <p:attrNameLst>
                                          <p:attrName>style.visibility</p:attrName>
                                        </p:attrNameLst>
                                      </p:cBhvr>
                                      <p:to>
                                        <p:strVal val="visible"/>
                                      </p:to>
                                    </p:set>
                                    <p:anim calcmode="lin" valueType="num">
                                      <p:cBhvr additive="base">
                                        <p:cTn id="7" dur="500" fill="hold"/>
                                        <p:tgtEl>
                                          <p:spTgt spid="1580036"/>
                                        </p:tgtEl>
                                        <p:attrNameLst>
                                          <p:attrName>ppt_x</p:attrName>
                                        </p:attrNameLst>
                                      </p:cBhvr>
                                      <p:tavLst>
                                        <p:tav tm="0">
                                          <p:val>
                                            <p:strVal val="#ppt_x"/>
                                          </p:val>
                                        </p:tav>
                                        <p:tav tm="100000">
                                          <p:val>
                                            <p:strVal val="#ppt_x"/>
                                          </p:val>
                                        </p:tav>
                                      </p:tavLst>
                                    </p:anim>
                                    <p:anim calcmode="lin" valueType="num">
                                      <p:cBhvr additive="base">
                                        <p:cTn id="8" dur="500" fill="hold"/>
                                        <p:tgtEl>
                                          <p:spTgt spid="15800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80037"/>
                                        </p:tgtEl>
                                        <p:attrNameLst>
                                          <p:attrName>style.visibility</p:attrName>
                                        </p:attrNameLst>
                                      </p:cBhvr>
                                      <p:to>
                                        <p:strVal val="visible"/>
                                      </p:to>
                                    </p:set>
                                    <p:anim calcmode="lin" valueType="num">
                                      <p:cBhvr additive="base">
                                        <p:cTn id="13" dur="500" fill="hold"/>
                                        <p:tgtEl>
                                          <p:spTgt spid="1580037"/>
                                        </p:tgtEl>
                                        <p:attrNameLst>
                                          <p:attrName>ppt_x</p:attrName>
                                        </p:attrNameLst>
                                      </p:cBhvr>
                                      <p:tavLst>
                                        <p:tav tm="0">
                                          <p:val>
                                            <p:strVal val="#ppt_x"/>
                                          </p:val>
                                        </p:tav>
                                        <p:tav tm="100000">
                                          <p:val>
                                            <p:strVal val="#ppt_x"/>
                                          </p:val>
                                        </p:tav>
                                      </p:tavLst>
                                    </p:anim>
                                    <p:anim calcmode="lin" valueType="num">
                                      <p:cBhvr additive="base">
                                        <p:cTn id="14" dur="500" fill="hold"/>
                                        <p:tgtEl>
                                          <p:spTgt spid="1580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0036" grpId="0"/>
      <p:bldP spid="15800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ext Box 2"/>
          <p:cNvSpPr txBox="1"/>
          <p:nvPr/>
        </p:nvSpPr>
        <p:spPr>
          <a:xfrm>
            <a:off x="304800" y="152400"/>
            <a:ext cx="8305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ym typeface="Webdings" panose="05030102010509060703" pitchFamily="18" charset="2"/>
              </a:rPr>
              <a:t>§3  A Lower Bound for Simple Sorting Algorithms</a:t>
            </a:r>
            <a:endParaRPr lang="en-US" altLang="zh-CN" sz="2400" b="1" dirty="0"/>
          </a:p>
        </p:txBody>
      </p:sp>
      <p:sp>
        <p:nvSpPr>
          <p:cNvPr id="90115" name="Text Box 3"/>
          <p:cNvSpPr txBox="1"/>
          <p:nvPr/>
        </p:nvSpPr>
        <p:spPr>
          <a:xfrm>
            <a:off x="381000" y="762000"/>
            <a:ext cx="822960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2100" lvl="0" indent="-292100" eaLnBrk="1" hangingPunct="1">
              <a:spcBef>
                <a:spcPct val="0"/>
              </a:spcBef>
              <a:buNone/>
            </a:pPr>
            <a:r>
              <a:rPr lang="en-US" altLang="zh-CN" sz="2400" b="1" dirty="0">
                <a:latin typeface="Arial" panose="020B0604020202020204" pitchFamily="34" charset="0"/>
              </a:rPr>
              <a:t>【Definition】</a:t>
            </a:r>
            <a:r>
              <a:rPr lang="en-US" altLang="zh-CN" sz="2400" b="1" dirty="0">
                <a:sym typeface="Wingdings" panose="05000000000000000000" pitchFamily="2" charset="2"/>
              </a:rPr>
              <a:t>An </a:t>
            </a:r>
            <a:r>
              <a:rPr lang="en-US" altLang="zh-CN" sz="2400" b="1" dirty="0">
                <a:solidFill>
                  <a:schemeClr val="hlink"/>
                </a:solidFill>
                <a:latin typeface="Arial" panose="020B0604020202020204" pitchFamily="34" charset="0"/>
                <a:sym typeface="Wingdings" panose="05000000000000000000" pitchFamily="2" charset="2"/>
              </a:rPr>
              <a:t>inversion</a:t>
            </a:r>
            <a:r>
              <a:rPr lang="en-US" altLang="zh-CN" sz="2400" b="1" dirty="0">
                <a:sym typeface="Wingdings" panose="05000000000000000000" pitchFamily="2" charset="2"/>
              </a:rPr>
              <a:t> in an array of numbers is any ordered pair ( </a:t>
            </a:r>
            <a:r>
              <a:rPr lang="en-US" altLang="zh-CN" sz="2400" b="1" i="1" dirty="0">
                <a:sym typeface="Wingdings" panose="05000000000000000000" pitchFamily="2" charset="2"/>
              </a:rPr>
              <a:t>i</a:t>
            </a:r>
            <a:r>
              <a:rPr lang="en-US" altLang="zh-CN" sz="2400" b="1" dirty="0">
                <a:sym typeface="Wingdings" panose="05000000000000000000" pitchFamily="2" charset="2"/>
              </a:rPr>
              <a:t>, </a:t>
            </a:r>
            <a:r>
              <a:rPr lang="en-US" altLang="zh-CN" sz="2400" b="1" i="1" dirty="0">
                <a:sym typeface="Wingdings" panose="05000000000000000000" pitchFamily="2" charset="2"/>
              </a:rPr>
              <a:t>j </a:t>
            </a:r>
            <a:r>
              <a:rPr lang="en-US" altLang="zh-CN" sz="2400" b="1" dirty="0">
                <a:sym typeface="Wingdings" panose="05000000000000000000" pitchFamily="2" charset="2"/>
              </a:rPr>
              <a:t>) having the property that </a:t>
            </a:r>
            <a:r>
              <a:rPr lang="en-US" altLang="zh-CN" sz="2400" b="1" i="1" dirty="0">
                <a:sym typeface="Wingdings" panose="05000000000000000000" pitchFamily="2" charset="2"/>
              </a:rPr>
              <a:t>i </a:t>
            </a:r>
            <a:r>
              <a:rPr lang="en-US" altLang="zh-CN" sz="2400" b="1" dirty="0">
                <a:sym typeface="Wingdings" panose="05000000000000000000" pitchFamily="2" charset="2"/>
              </a:rPr>
              <a:t>&lt; </a:t>
            </a:r>
            <a:r>
              <a:rPr lang="en-US" altLang="zh-CN" sz="2400" b="1" i="1" dirty="0">
                <a:sym typeface="Wingdings" panose="05000000000000000000" pitchFamily="2" charset="2"/>
              </a:rPr>
              <a:t>j</a:t>
            </a:r>
            <a:r>
              <a:rPr lang="en-US" altLang="zh-CN" sz="2400" b="1" dirty="0">
                <a:sym typeface="Wingdings" panose="05000000000000000000" pitchFamily="2" charset="2"/>
              </a:rPr>
              <a:t> but A[</a:t>
            </a:r>
            <a:r>
              <a:rPr lang="en-US" altLang="zh-CN" sz="2400" b="1" i="1" dirty="0">
                <a:sym typeface="Wingdings" panose="05000000000000000000" pitchFamily="2" charset="2"/>
              </a:rPr>
              <a:t>i</a:t>
            </a:r>
            <a:r>
              <a:rPr lang="en-US" altLang="zh-CN" sz="2400" b="1" dirty="0">
                <a:sym typeface="Wingdings" panose="05000000000000000000" pitchFamily="2" charset="2"/>
              </a:rPr>
              <a:t>] &gt; A[</a:t>
            </a:r>
            <a:r>
              <a:rPr lang="en-US" altLang="zh-CN" sz="2400" b="1" i="1" dirty="0">
                <a:sym typeface="Wingdings" panose="05000000000000000000" pitchFamily="2" charset="2"/>
              </a:rPr>
              <a:t>j</a:t>
            </a:r>
            <a:r>
              <a:rPr lang="en-US" altLang="zh-CN" sz="2400" b="1" dirty="0">
                <a:sym typeface="Wingdings" panose="05000000000000000000" pitchFamily="2" charset="2"/>
              </a:rPr>
              <a:t>].</a:t>
            </a:r>
            <a:endParaRPr lang="en-US" altLang="zh-CN" sz="2400" b="1" dirty="0">
              <a:sym typeface="Wingdings" panose="05000000000000000000" pitchFamily="2" charset="2"/>
            </a:endParaRPr>
          </a:p>
        </p:txBody>
      </p:sp>
      <p:sp>
        <p:nvSpPr>
          <p:cNvPr id="90116" name="Text Box 4"/>
          <p:cNvSpPr txBox="1"/>
          <p:nvPr/>
        </p:nvSpPr>
        <p:spPr>
          <a:xfrm>
            <a:off x="381000" y="2133600"/>
            <a:ext cx="822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ea typeface="MS Hei" pitchFamily="49" charset="-122"/>
              </a:rPr>
              <a:t>〖</a:t>
            </a:r>
            <a:r>
              <a:rPr lang="en-US" altLang="zh-CN" sz="2400" b="1" dirty="0"/>
              <a:t>Example</a:t>
            </a:r>
            <a:r>
              <a:rPr lang="en-US" altLang="zh-CN" sz="2400" b="1" dirty="0">
                <a:ea typeface="MS Hei" pitchFamily="49" charset="-122"/>
              </a:rPr>
              <a:t>〗</a:t>
            </a:r>
            <a:r>
              <a:rPr lang="en-US" altLang="zh-CN" sz="2400" b="1" dirty="0"/>
              <a:t>  Input list 34, 8, 64, 51, 32, 21 has     inversions.</a:t>
            </a:r>
            <a:endParaRPr lang="en-US" altLang="zh-CN" sz="2400" b="1" dirty="0"/>
          </a:p>
        </p:txBody>
      </p:sp>
      <p:sp>
        <p:nvSpPr>
          <p:cNvPr id="90117" name="Text Box 5"/>
          <p:cNvSpPr txBox="1"/>
          <p:nvPr/>
        </p:nvSpPr>
        <p:spPr>
          <a:xfrm>
            <a:off x="6588125" y="2133600"/>
            <a:ext cx="4572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FF0000"/>
                </a:solidFill>
              </a:rPr>
              <a:t>9</a:t>
            </a:r>
            <a:endParaRPr lang="en-US" altLang="zh-CN" sz="2400" b="1" dirty="0">
              <a:solidFill>
                <a:srgbClr val="FF0000"/>
              </a:solidFill>
            </a:endParaRPr>
          </a:p>
        </p:txBody>
      </p:sp>
      <p:sp>
        <p:nvSpPr>
          <p:cNvPr id="90118" name="Text Box 6"/>
          <p:cNvSpPr txBox="1"/>
          <p:nvPr/>
        </p:nvSpPr>
        <p:spPr>
          <a:xfrm>
            <a:off x="533400" y="2590800"/>
            <a:ext cx="78486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(34, 8) (34, 32) (34, 21) (64, 51) (64, 32) (64, 21) (51, 32) (51, 21) (32, 21)</a:t>
            </a:r>
            <a:endParaRPr lang="en-US" altLang="zh-CN" sz="2000" b="1" dirty="0"/>
          </a:p>
        </p:txBody>
      </p:sp>
      <p:sp>
        <p:nvSpPr>
          <p:cNvPr id="90119" name="Text Box 7"/>
          <p:cNvSpPr txBox="1"/>
          <p:nvPr/>
        </p:nvSpPr>
        <p:spPr>
          <a:xfrm>
            <a:off x="533400" y="3124200"/>
            <a:ext cx="822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ea typeface="MS Hei" pitchFamily="49" charset="-122"/>
              </a:rPr>
              <a:t>There are       swaps needed to sort this list by insertion sort.</a:t>
            </a:r>
            <a:endParaRPr lang="en-US" altLang="zh-CN" sz="2400" b="1" dirty="0"/>
          </a:p>
        </p:txBody>
      </p:sp>
      <p:sp>
        <p:nvSpPr>
          <p:cNvPr id="90120" name="Text Box 8"/>
          <p:cNvSpPr txBox="1"/>
          <p:nvPr/>
        </p:nvSpPr>
        <p:spPr>
          <a:xfrm>
            <a:off x="1981200" y="3124200"/>
            <a:ext cx="4572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FF0000"/>
                </a:solidFill>
              </a:rPr>
              <a:t>9</a:t>
            </a:r>
            <a:endParaRPr lang="en-US" altLang="zh-CN" sz="2400" b="1" dirty="0">
              <a:solidFill>
                <a:srgbClr val="FF0000"/>
              </a:solidFill>
            </a:endParaRPr>
          </a:p>
        </p:txBody>
      </p:sp>
      <p:sp>
        <p:nvSpPr>
          <p:cNvPr id="90121" name="AutoShape 9"/>
          <p:cNvSpPr/>
          <p:nvPr/>
        </p:nvSpPr>
        <p:spPr>
          <a:xfrm>
            <a:off x="990600" y="3733800"/>
            <a:ext cx="7086600" cy="1143000"/>
          </a:xfrm>
          <a:prstGeom prst="wedgeEllipseCallout">
            <a:avLst>
              <a:gd name="adj1" fmla="val -32551"/>
              <a:gd name="adj2" fmla="val -71667"/>
            </a:avLst>
          </a:prstGeom>
          <a:gradFill rotWithShape="0">
            <a:gsLst>
              <a:gs pos="0">
                <a:srgbClr val="C0C0C0"/>
              </a:gs>
              <a:gs pos="100000">
                <a:srgbClr val="FFFFFF"/>
              </a:gs>
            </a:gsLst>
            <a:lin ang="5400000" scaled="1"/>
            <a:tileRect/>
          </a:gradFill>
          <a:ln w="12700"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Swapping two adjacent elements that are out of place removes </a:t>
            </a:r>
            <a:r>
              <a:rPr lang="en-US" altLang="zh-CN" sz="2000" b="1" dirty="0">
                <a:solidFill>
                  <a:schemeClr val="hlink"/>
                </a:solidFill>
              </a:rPr>
              <a:t>exactly one</a:t>
            </a:r>
            <a:r>
              <a:rPr lang="en-US" altLang="zh-CN" sz="2000" b="1" dirty="0"/>
              <a:t> inversion.</a:t>
            </a:r>
            <a:endParaRPr lang="en-US" altLang="zh-CN" sz="2000" b="1" dirty="0"/>
          </a:p>
        </p:txBody>
      </p:sp>
      <p:sp>
        <p:nvSpPr>
          <p:cNvPr id="90122" name="Text Box 10"/>
          <p:cNvSpPr txBox="1"/>
          <p:nvPr/>
        </p:nvSpPr>
        <p:spPr>
          <a:xfrm>
            <a:off x="609600" y="4953000"/>
            <a:ext cx="80010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i="1" dirty="0">
                <a:ea typeface="MS Hei" pitchFamily="49" charset="-122"/>
              </a:rPr>
              <a:t>T</a:t>
            </a:r>
            <a:r>
              <a:rPr lang="en-US" altLang="zh-CN" sz="2400" b="1" dirty="0">
                <a:ea typeface="MS Hei" pitchFamily="49" charset="-122"/>
              </a:rPr>
              <a:t> ( </a:t>
            </a:r>
            <a:r>
              <a:rPr lang="en-US" altLang="zh-CN" sz="2400" b="1" i="1" dirty="0">
                <a:ea typeface="MS Hei" pitchFamily="49" charset="-122"/>
              </a:rPr>
              <a:t>N</a:t>
            </a:r>
            <a:r>
              <a:rPr lang="en-US" altLang="zh-CN" sz="2400" b="1" dirty="0">
                <a:ea typeface="MS Hei" pitchFamily="49" charset="-122"/>
              </a:rPr>
              <a:t>, </a:t>
            </a:r>
            <a:r>
              <a:rPr lang="en-US" altLang="zh-CN" sz="2400" b="1" i="1" dirty="0">
                <a:ea typeface="MS Hei" pitchFamily="49" charset="-122"/>
              </a:rPr>
              <a:t>I </a:t>
            </a:r>
            <a:r>
              <a:rPr lang="en-US" altLang="zh-CN" sz="2400" b="1" dirty="0">
                <a:ea typeface="MS Hei" pitchFamily="49" charset="-122"/>
              </a:rPr>
              <a:t>) = O(              ) where </a:t>
            </a:r>
            <a:r>
              <a:rPr lang="en-US" altLang="zh-CN" sz="2400" b="1" i="1" dirty="0">
                <a:ea typeface="MS Hei" pitchFamily="49" charset="-122"/>
              </a:rPr>
              <a:t>I</a:t>
            </a:r>
            <a:r>
              <a:rPr lang="en-US" altLang="zh-CN" sz="2400" b="1" dirty="0">
                <a:ea typeface="MS Hei" pitchFamily="49" charset="-122"/>
              </a:rPr>
              <a:t> is the number of inversions in the original array.</a:t>
            </a:r>
            <a:endParaRPr lang="en-US" altLang="zh-CN" sz="2400" b="1" i="1" dirty="0"/>
          </a:p>
        </p:txBody>
      </p:sp>
      <p:sp>
        <p:nvSpPr>
          <p:cNvPr id="90123" name="Text Box 11"/>
          <p:cNvSpPr txBox="1"/>
          <p:nvPr/>
        </p:nvSpPr>
        <p:spPr>
          <a:xfrm>
            <a:off x="2438400" y="4953000"/>
            <a:ext cx="10668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hlink"/>
                </a:solidFill>
              </a:rPr>
              <a:t>I </a:t>
            </a:r>
            <a:r>
              <a:rPr lang="en-US" altLang="zh-CN" sz="2400" b="1" dirty="0">
                <a:solidFill>
                  <a:schemeClr val="hlink"/>
                </a:solidFill>
              </a:rPr>
              <a:t>+ </a:t>
            </a:r>
            <a:r>
              <a:rPr lang="en-US" altLang="zh-CN" sz="2400" b="1" i="1" dirty="0">
                <a:solidFill>
                  <a:schemeClr val="hlink"/>
                </a:solidFill>
              </a:rPr>
              <a:t>N</a:t>
            </a:r>
            <a:endParaRPr lang="en-US" altLang="zh-CN" sz="2400" b="1" i="1" dirty="0">
              <a:solidFill>
                <a:schemeClr val="hlink"/>
              </a:solidFill>
            </a:endParaRPr>
          </a:p>
        </p:txBody>
      </p:sp>
      <p:sp>
        <p:nvSpPr>
          <p:cNvPr id="90124" name="AutoShape 12"/>
          <p:cNvSpPr/>
          <p:nvPr/>
        </p:nvSpPr>
        <p:spPr>
          <a:xfrm>
            <a:off x="3657600" y="5410200"/>
            <a:ext cx="4876800" cy="762000"/>
          </a:xfrm>
          <a:prstGeom prst="wedgeEllipseCallout">
            <a:avLst>
              <a:gd name="adj1" fmla="val -56968"/>
              <a:gd name="adj2" fmla="val -76042"/>
            </a:avLst>
          </a:prstGeom>
          <a:gradFill rotWithShape="0">
            <a:gsLst>
              <a:gs pos="0">
                <a:srgbClr val="C0C0C0"/>
              </a:gs>
              <a:gs pos="100000">
                <a:srgbClr val="FFFFFF"/>
              </a:gs>
            </a:gsLst>
            <a:lin ang="5400000" scaled="1"/>
            <a:tileRect/>
          </a:gradFill>
          <a:ln w="12700"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Fast if the list is </a:t>
            </a:r>
            <a:r>
              <a:rPr lang="en-US" altLang="zh-CN" sz="2000" b="1" dirty="0">
                <a:solidFill>
                  <a:schemeClr val="hlink"/>
                </a:solidFill>
              </a:rPr>
              <a:t>almost sorted</a:t>
            </a:r>
            <a:r>
              <a:rPr lang="en-US" altLang="zh-CN" sz="2000" b="1" dirty="0"/>
              <a:t>.</a:t>
            </a: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wipe(left)">
                                      <p:cBhvr>
                                        <p:cTn id="7" dur="500"/>
                                        <p:tgtEl>
                                          <p:spTgt spid="90114"/>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0115"/>
                                        </p:tgtEl>
                                        <p:attrNameLst>
                                          <p:attrName>style.visibility</p:attrName>
                                        </p:attrNameLst>
                                      </p:cBhvr>
                                      <p:to>
                                        <p:strVal val="visible"/>
                                      </p:to>
                                    </p:set>
                                    <p:animEffect transition="in" filter="strips(downRight)">
                                      <p:cBhvr>
                                        <p:cTn id="12" dur="500"/>
                                        <p:tgtEl>
                                          <p:spTgt spid="90115"/>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16"/>
                                        </p:tgtEl>
                                        <p:attrNameLst>
                                          <p:attrName>style.visibility</p:attrName>
                                        </p:attrNameLst>
                                      </p:cBhvr>
                                      <p:to>
                                        <p:strVal val="visible"/>
                                      </p:to>
                                    </p:set>
                                    <p:animEffect transition="in" filter="wipe(left)">
                                      <p:cBhvr>
                                        <p:cTn id="17" dur="500"/>
                                        <p:tgtEl>
                                          <p:spTgt spid="90116"/>
                                        </p:tgtEl>
                                      </p:cBhvr>
                                    </p:animEffect>
                                  </p:childTnLst>
                                  <p:subTnLst>
                                    <p:audio>
                                      <p:cMediaNode>
                                        <p:cTn display="0" masterRel="sameClick">
                                          <p:stCondLst>
                                            <p:cond evt="begin" delay="0">
                                              <p:tn val="15"/>
                                            </p:cond>
                                          </p:stCondLst>
                                          <p:endCondLst>
                                            <p:cond evt="onStopAudio" delay="0">
                                              <p:tgtEl>
                                                <p:sldTgt/>
                                              </p:tgtEl>
                                            </p:cond>
                                          </p:endCondLst>
                                        </p:cTn>
                                        <p:tgtEl>
                                          <p:sndTgt r:embed="rId1" name="TYPE.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0117"/>
                                        </p:tgtEl>
                                        <p:attrNameLst>
                                          <p:attrName>style.visibility</p:attrName>
                                        </p:attrNameLst>
                                      </p:cBhvr>
                                      <p:to>
                                        <p:strVal val="visible"/>
                                      </p:to>
                                    </p:set>
                                    <p:animEffect transition="in" filter="box(in)">
                                      <p:cBhvr>
                                        <p:cTn id="22" dur="500"/>
                                        <p:tgtEl>
                                          <p:spTgt spid="901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118"/>
                                        </p:tgtEl>
                                        <p:attrNameLst>
                                          <p:attrName>style.visibility</p:attrName>
                                        </p:attrNameLst>
                                      </p:cBhvr>
                                      <p:to>
                                        <p:strVal val="visible"/>
                                      </p:to>
                                    </p:set>
                                    <p:animEffect transition="in" filter="wipe(left)">
                                      <p:cBhvr>
                                        <p:cTn id="27" dur="500"/>
                                        <p:tgtEl>
                                          <p:spTgt spid="901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0119"/>
                                        </p:tgtEl>
                                        <p:attrNameLst>
                                          <p:attrName>style.visibility</p:attrName>
                                        </p:attrNameLst>
                                      </p:cBhvr>
                                      <p:to>
                                        <p:strVal val="visible"/>
                                      </p:to>
                                    </p:set>
                                    <p:animEffect transition="in" filter="wipe(left)">
                                      <p:cBhvr>
                                        <p:cTn id="32" dur="500"/>
                                        <p:tgtEl>
                                          <p:spTgt spid="90119"/>
                                        </p:tgtEl>
                                      </p:cBhvr>
                                    </p:animEffect>
                                  </p:childTnLst>
                                  <p:subTnLst>
                                    <p:audio>
                                      <p:cMediaNode>
                                        <p:cTn display="0" masterRel="sameClick">
                                          <p:stCondLst>
                                            <p:cond evt="begin" delay="0">
                                              <p:tn val="30"/>
                                            </p:cond>
                                          </p:stCondLst>
                                          <p:endCondLst>
                                            <p:cond evt="onStopAudio" delay="0">
                                              <p:tgtEl>
                                                <p:sldTgt/>
                                              </p:tgtEl>
                                            </p:cond>
                                          </p:endCondLst>
                                        </p:cTn>
                                        <p:tgtEl>
                                          <p:sndTgt r:embed="rId1" name="TYPE.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0120"/>
                                        </p:tgtEl>
                                        <p:attrNameLst>
                                          <p:attrName>style.visibility</p:attrName>
                                        </p:attrNameLst>
                                      </p:cBhvr>
                                      <p:to>
                                        <p:strVal val="visible"/>
                                      </p:to>
                                    </p:set>
                                    <p:animEffect transition="in" filter="box(in)">
                                      <p:cBhvr>
                                        <p:cTn id="37" dur="500"/>
                                        <p:tgtEl>
                                          <p:spTgt spid="901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90121"/>
                                        </p:tgtEl>
                                        <p:attrNameLst>
                                          <p:attrName>style.visibility</p:attrName>
                                        </p:attrNameLst>
                                      </p:cBhvr>
                                      <p:to>
                                        <p:strVal val="visible"/>
                                      </p:to>
                                    </p:set>
                                    <p:animEffect transition="in" filter="wipe(up)">
                                      <p:cBhvr>
                                        <p:cTn id="42" dur="500"/>
                                        <p:tgtEl>
                                          <p:spTgt spid="901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0122"/>
                                        </p:tgtEl>
                                        <p:attrNameLst>
                                          <p:attrName>style.visibility</p:attrName>
                                        </p:attrNameLst>
                                      </p:cBhvr>
                                      <p:to>
                                        <p:strVal val="visible"/>
                                      </p:to>
                                    </p:set>
                                    <p:animEffect transition="in" filter="wipe(left)">
                                      <p:cBhvr>
                                        <p:cTn id="47" dur="500"/>
                                        <p:tgtEl>
                                          <p:spTgt spid="90122"/>
                                        </p:tgtEl>
                                      </p:cBhvr>
                                    </p:animEffect>
                                  </p:childTnLst>
                                  <p:subTnLst>
                                    <p:audio>
                                      <p:cMediaNode>
                                        <p:cTn display="0" masterRel="sameClick">
                                          <p:stCondLst>
                                            <p:cond evt="begin" delay="0">
                                              <p:tn val="45"/>
                                            </p:cond>
                                          </p:stCondLst>
                                          <p:endCondLst>
                                            <p:cond evt="onStopAudio" delay="0">
                                              <p:tgtEl>
                                                <p:sldTgt/>
                                              </p:tgtEl>
                                            </p:cond>
                                          </p:endCondLst>
                                        </p:cTn>
                                        <p:tgtEl>
                                          <p:sndTgt r:embed="rId1" name="TYPE.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90123"/>
                                        </p:tgtEl>
                                        <p:attrNameLst>
                                          <p:attrName>style.visibility</p:attrName>
                                        </p:attrNameLst>
                                      </p:cBhvr>
                                      <p:to>
                                        <p:strVal val="visible"/>
                                      </p:to>
                                    </p:set>
                                    <p:animEffect transition="in" filter="box(in)">
                                      <p:cBhvr>
                                        <p:cTn id="52" dur="500"/>
                                        <p:tgtEl>
                                          <p:spTgt spid="901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90124"/>
                                        </p:tgtEl>
                                        <p:attrNameLst>
                                          <p:attrName>style.visibility</p:attrName>
                                        </p:attrNameLst>
                                      </p:cBhvr>
                                      <p:to>
                                        <p:strVal val="visible"/>
                                      </p:to>
                                    </p:set>
                                    <p:animEffect transition="in" filter="wipe(up)">
                                      <p:cBhvr>
                                        <p:cTn id="57" dur="500"/>
                                        <p:tgtEl>
                                          <p:spTgt spid="9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p:bldP spid="90115" grpId="0"/>
      <p:bldP spid="90116" grpId="0"/>
      <p:bldP spid="90117" grpId="0"/>
      <p:bldP spid="90118" grpId="0"/>
      <p:bldP spid="90119" grpId="0"/>
      <p:bldP spid="90120" grpId="0"/>
      <p:bldP spid="90121" grpId="0" animBg="1"/>
      <p:bldP spid="90122" grpId="0"/>
      <p:bldP spid="90123" grpId="0"/>
      <p:bldP spid="901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4"/>
          <p:cNvSpPr txBox="1">
            <a:spLocks noGrp="1"/>
          </p:cNvSpPr>
          <p:nvPr>
            <p:ph type="sldNum" sz="quarter" idx="4"/>
          </p:nvPr>
        </p:nvSpPr>
        <p:spPr>
          <a:xfrm>
            <a:off x="6508750" y="6526213"/>
            <a:ext cx="2406650" cy="331787"/>
          </a:xfrm>
        </p:spPr>
        <p:txBody>
          <a:bodyPr/>
          <a:p>
            <a:pPr marL="0" indent="0" algn="r" eaLnBrk="1" hangingPunct="1">
              <a:buSzTx/>
            </a:pPr>
            <a:r>
              <a:rPr kumimoji="1" lang="zh-CN" altLang="en-US" sz="1400" b="0" dirty="0">
                <a:solidFill>
                  <a:srgbClr val="00FFFF"/>
                </a:solidFill>
                <a:latin typeface="宋体" panose="02010600030101010101" pitchFamily="2" charset="-122"/>
                <a:ea typeface="+mn-ea"/>
                <a:cs typeface="+mn-cs"/>
              </a:rPr>
              <a:t>第 </a:t>
            </a:r>
            <a:fld id="{9A0DB2DC-4C9A-4742-B13C-FB6460FD3503}" type="slidenum">
              <a:rPr kumimoji="1" lang="zh-CN" altLang="en-US" sz="1400" dirty="0">
                <a:solidFill>
                  <a:srgbClr val="66CCFF"/>
                </a:solidFill>
                <a:latin typeface="宋体" panose="02010600030101010101" pitchFamily="2" charset="-122"/>
                <a:ea typeface="+mn-ea"/>
                <a:cs typeface="+mn-cs"/>
              </a:rPr>
            </a:fld>
            <a:r>
              <a:rPr kumimoji="1" lang="en-US" altLang="zh-CN" sz="1400" dirty="0">
                <a:solidFill>
                  <a:srgbClr val="00FFFF"/>
                </a:solidFill>
                <a:latin typeface="宋体" panose="02010600030101010101" pitchFamily="2" charset="-122"/>
                <a:ea typeface="+mn-ea"/>
                <a:cs typeface="+mn-cs"/>
              </a:rPr>
              <a:t> </a:t>
            </a:r>
            <a:r>
              <a:rPr kumimoji="1" lang="zh-CN" altLang="en-US" sz="1400" b="0" dirty="0">
                <a:solidFill>
                  <a:srgbClr val="00FFFF"/>
                </a:solidFill>
                <a:latin typeface="宋体" panose="02010600030101010101" pitchFamily="2" charset="-122"/>
                <a:ea typeface="+mn-ea"/>
                <a:cs typeface="+mn-cs"/>
              </a:rPr>
              <a:t>页</a:t>
            </a:r>
            <a:endParaRPr kumimoji="1" lang="zh-CN" altLang="en-US" sz="1800" b="0" dirty="0">
              <a:solidFill>
                <a:srgbClr val="00FFFF"/>
              </a:solidFill>
              <a:latin typeface="+mn-lt"/>
              <a:ea typeface="+mn-ea"/>
              <a:cs typeface="+mn-cs"/>
            </a:endParaRPr>
          </a:p>
        </p:txBody>
      </p:sp>
      <p:sp>
        <p:nvSpPr>
          <p:cNvPr id="67587" name="Rectangle 2"/>
          <p:cNvSpPr>
            <a:spLocks noGrp="1"/>
          </p:cNvSpPr>
          <p:nvPr>
            <p:ph type="title"/>
          </p:nvPr>
        </p:nvSpPr>
        <p:spPr/>
        <p:txBody>
          <a:bodyPr vert="horz" wrap="square" lIns="92075" tIns="46038" rIns="92075" bIns="46038" anchor="b" anchorCtr="0"/>
          <a:p>
            <a:pPr eaLnBrk="1" hangingPunct="1"/>
            <a:r>
              <a:rPr lang="zh-CN" altLang="en-US" i="0" dirty="0">
                <a:solidFill>
                  <a:srgbClr val="FFFF66"/>
                </a:solidFill>
              </a:rPr>
              <a:t>排序</a:t>
            </a:r>
            <a:r>
              <a:rPr lang="en-US" altLang="zh-CN" i="0" dirty="0">
                <a:solidFill>
                  <a:srgbClr val="FFFF66"/>
                </a:solidFill>
                <a:latin typeface="Arial" panose="020B0604020202020204" pitchFamily="34" charset="0"/>
              </a:rPr>
              <a:t>—</a:t>
            </a:r>
            <a:r>
              <a:rPr lang="en-US" altLang="zh-CN" i="0" dirty="0">
                <a:solidFill>
                  <a:srgbClr val="FFFF66"/>
                </a:solidFill>
              </a:rPr>
              <a:t>2005</a:t>
            </a:r>
            <a:r>
              <a:rPr lang="zh-CN" altLang="en-US" i="0" dirty="0">
                <a:solidFill>
                  <a:srgbClr val="FFFF66"/>
                </a:solidFill>
              </a:rPr>
              <a:t>试题</a:t>
            </a:r>
            <a:endParaRPr lang="zh-CN" altLang="en-US" i="0" dirty="0">
              <a:solidFill>
                <a:srgbClr val="FFFF66"/>
              </a:solidFill>
            </a:endParaRPr>
          </a:p>
        </p:txBody>
      </p:sp>
      <p:sp>
        <p:nvSpPr>
          <p:cNvPr id="67588" name="Rectangle 3"/>
          <p:cNvSpPr>
            <a:spLocks noGrp="1"/>
          </p:cNvSpPr>
          <p:nvPr>
            <p:ph idx="1"/>
          </p:nvPr>
        </p:nvSpPr>
        <p:spPr>
          <a:xfrm>
            <a:off x="0" y="728663"/>
            <a:ext cx="9144000" cy="3779837"/>
          </a:xfrm>
        </p:spPr>
        <p:txBody>
          <a:bodyPr vert="horz" wrap="square" lIns="92075" tIns="46038" rIns="92075" bIns="46038" anchor="t" anchorCtr="0"/>
          <a:p>
            <a:pPr eaLnBrk="1" hangingPunct="1">
              <a:buNone/>
            </a:pPr>
            <a:r>
              <a:rPr lang="zh-CN" altLang="en-US" sz="2800" dirty="0">
                <a:latin typeface="楷体_GB2312"/>
                <a:ea typeface="楷体_GB2312"/>
              </a:rPr>
              <a:t>排序算法的稳定性是指</a:t>
            </a:r>
            <a:r>
              <a:rPr lang="en-US" altLang="zh-CN" sz="2800" dirty="0">
                <a:latin typeface="楷体_GB2312"/>
                <a:ea typeface="楷体_GB2312"/>
              </a:rPr>
              <a:t>______</a:t>
            </a:r>
            <a:r>
              <a:rPr lang="zh-CN" altLang="en-US" sz="2800" dirty="0">
                <a:latin typeface="楷体_GB2312"/>
                <a:ea typeface="楷体_GB2312"/>
              </a:rPr>
              <a:t>。</a:t>
            </a:r>
            <a:endParaRPr lang="zh-CN" altLang="en-US" sz="2800" dirty="0">
              <a:latin typeface="楷体_GB2312"/>
              <a:ea typeface="楷体_GB2312"/>
            </a:endParaRPr>
          </a:p>
          <a:p>
            <a:pPr eaLnBrk="1" hangingPunct="1">
              <a:buNone/>
            </a:pPr>
            <a:r>
              <a:rPr lang="en-US" altLang="zh-CN" sz="2800" dirty="0">
                <a:latin typeface="楷体_GB2312"/>
                <a:ea typeface="楷体_GB2312"/>
              </a:rPr>
              <a:t>A.</a:t>
            </a:r>
            <a:r>
              <a:rPr lang="zh-CN" altLang="en-US" sz="2800" dirty="0">
                <a:latin typeface="楷体_GB2312"/>
                <a:ea typeface="楷体_GB2312"/>
              </a:rPr>
              <a:t>经过排序之后，能使值相同的数据保持原顺序中的相对位置不变</a:t>
            </a:r>
            <a:endParaRPr lang="zh-CN" altLang="en-US" sz="2800" dirty="0">
              <a:latin typeface="楷体_GB2312"/>
              <a:ea typeface="楷体_GB2312"/>
            </a:endParaRPr>
          </a:p>
          <a:p>
            <a:pPr eaLnBrk="1" hangingPunct="1">
              <a:buNone/>
            </a:pPr>
            <a:r>
              <a:rPr lang="en-US" altLang="zh-CN" sz="2800" dirty="0">
                <a:latin typeface="楷体_GB2312"/>
                <a:ea typeface="楷体_GB2312"/>
              </a:rPr>
              <a:t>B.</a:t>
            </a:r>
            <a:r>
              <a:rPr lang="zh-CN" altLang="en-US" sz="2800" dirty="0">
                <a:latin typeface="楷体_GB2312"/>
                <a:ea typeface="楷体_GB2312"/>
              </a:rPr>
              <a:t>经过排序之后，能使值相同的数据保持原顺序中的绝对位置不变</a:t>
            </a:r>
            <a:endParaRPr lang="zh-CN" altLang="en-US" sz="2800" dirty="0">
              <a:latin typeface="楷体_GB2312"/>
              <a:ea typeface="楷体_GB2312"/>
            </a:endParaRPr>
          </a:p>
          <a:p>
            <a:pPr eaLnBrk="1" hangingPunct="1">
              <a:buNone/>
            </a:pPr>
            <a:r>
              <a:rPr lang="en-US" altLang="zh-CN" sz="2800" dirty="0">
                <a:latin typeface="楷体_GB2312"/>
                <a:ea typeface="楷体_GB2312"/>
              </a:rPr>
              <a:t>C.</a:t>
            </a:r>
            <a:r>
              <a:rPr lang="zh-CN" altLang="en-US" sz="2800" dirty="0">
                <a:latin typeface="楷体_GB2312"/>
                <a:ea typeface="楷体_GB2312"/>
              </a:rPr>
              <a:t>算法的排序性能与被排序元素的数量关系不大</a:t>
            </a:r>
            <a:endParaRPr lang="zh-CN" altLang="en-US" sz="2800" dirty="0">
              <a:latin typeface="楷体_GB2312"/>
              <a:ea typeface="楷体_GB2312"/>
            </a:endParaRPr>
          </a:p>
          <a:p>
            <a:pPr eaLnBrk="1" hangingPunct="1">
              <a:buNone/>
            </a:pPr>
            <a:r>
              <a:rPr lang="en-US" altLang="zh-CN" sz="2800" dirty="0">
                <a:latin typeface="楷体_GB2312"/>
                <a:ea typeface="楷体_GB2312"/>
              </a:rPr>
              <a:t>D.</a:t>
            </a:r>
            <a:r>
              <a:rPr lang="zh-CN" altLang="en-US" sz="2800" dirty="0">
                <a:latin typeface="楷体_GB2312"/>
                <a:ea typeface="楷体_GB2312"/>
              </a:rPr>
              <a:t>算法的排序性能与被排序元素的数量关系密切</a:t>
            </a:r>
            <a:r>
              <a:rPr lang="en-US" altLang="zh-CN" sz="2800" dirty="0">
                <a:latin typeface="楷体_GB2312"/>
                <a:ea typeface="楷体_GB2312"/>
              </a:rPr>
              <a:t> </a:t>
            </a:r>
            <a:endParaRPr lang="en-US" altLang="zh-CN" sz="2800" dirty="0">
              <a:latin typeface="楷体_GB2312"/>
              <a:ea typeface="楷体_GB2312"/>
            </a:endParaRPr>
          </a:p>
          <a:p>
            <a:pPr eaLnBrk="1" hangingPunct="1">
              <a:buNone/>
            </a:pPr>
            <a:endParaRPr lang="en-US" altLang="zh-CN" sz="2800" dirty="0">
              <a:latin typeface="楷体_GB2312"/>
              <a:ea typeface="楷体_GB2312"/>
            </a:endParaRPr>
          </a:p>
        </p:txBody>
      </p:sp>
      <p:sp>
        <p:nvSpPr>
          <p:cNvPr id="1701892" name="Rectangle 4"/>
          <p:cNvSpPr/>
          <p:nvPr/>
        </p:nvSpPr>
        <p:spPr>
          <a:xfrm>
            <a:off x="84138" y="4329113"/>
            <a:ext cx="790892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stStyle>
          <a:p>
            <a:pPr marL="0" lvl="0" indent="0" eaLnBrk="1" hangingPunct="1">
              <a:buNone/>
            </a:pPr>
            <a:r>
              <a:rPr lang="en-US" altLang="zh-CN" sz="2400" dirty="0">
                <a:solidFill>
                  <a:srgbClr val="FF0000"/>
                </a:solidFill>
                <a:latin typeface="Times New Roman" panose="02020603050405020304" pitchFamily="18" charset="0"/>
                <a:ea typeface="楷体_GB2312"/>
              </a:rPr>
              <a:t>A.</a:t>
            </a:r>
            <a:r>
              <a:rPr lang="zh-CN" altLang="en-US" sz="2400" dirty="0">
                <a:solidFill>
                  <a:srgbClr val="FF0000"/>
                </a:solidFill>
                <a:latin typeface="Times New Roman" panose="02020603050405020304" pitchFamily="18" charset="0"/>
                <a:ea typeface="楷体_GB2312"/>
              </a:rPr>
              <a:t>经过排序之后，能使值相同的数据保持原顺序中的相对位置不变</a:t>
            </a:r>
            <a:endParaRPr lang="zh-CN" altLang="en-US" sz="2400" dirty="0">
              <a:solidFill>
                <a:srgbClr val="FF0000"/>
              </a:solidFill>
              <a:latin typeface="Times New Roman" panose="02020603050405020304" pitchFamily="18" charset="0"/>
              <a:ea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01892"/>
                                        </p:tgtEl>
                                        <p:attrNameLst>
                                          <p:attrName>style.visibility</p:attrName>
                                        </p:attrNameLst>
                                      </p:cBhvr>
                                      <p:to>
                                        <p:strVal val="visible"/>
                                      </p:to>
                                    </p:set>
                                    <p:anim calcmode="lin" valueType="num">
                                      <p:cBhvr additive="base">
                                        <p:cTn id="7" dur="500" fill="hold"/>
                                        <p:tgtEl>
                                          <p:spTgt spid="1701892"/>
                                        </p:tgtEl>
                                        <p:attrNameLst>
                                          <p:attrName>ppt_x</p:attrName>
                                        </p:attrNameLst>
                                      </p:cBhvr>
                                      <p:tavLst>
                                        <p:tav tm="0">
                                          <p:val>
                                            <p:strVal val="#ppt_x"/>
                                          </p:val>
                                        </p:tav>
                                        <p:tav tm="100000">
                                          <p:val>
                                            <p:strVal val="#ppt_x"/>
                                          </p:val>
                                        </p:tav>
                                      </p:tavLst>
                                    </p:anim>
                                    <p:anim calcmode="lin" valueType="num">
                                      <p:cBhvr additive="base">
                                        <p:cTn id="8" dur="500" fill="hold"/>
                                        <p:tgtEl>
                                          <p:spTgt spid="1701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89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4"/>
          <p:cNvSpPr txBox="1">
            <a:spLocks noGrp="1"/>
          </p:cNvSpPr>
          <p:nvPr>
            <p:ph type="sldNum" sz="quarter" idx="4"/>
          </p:nvPr>
        </p:nvSpPr>
        <p:spPr>
          <a:xfrm>
            <a:off x="6508750" y="6526213"/>
            <a:ext cx="2406650" cy="331787"/>
          </a:xfrm>
        </p:spPr>
        <p:txBody>
          <a:bodyPr/>
          <a:p>
            <a:pPr marL="0" indent="0" algn="r" eaLnBrk="1" hangingPunct="1">
              <a:buSzTx/>
            </a:pPr>
            <a:r>
              <a:rPr kumimoji="1" lang="zh-CN" altLang="en-US" sz="1400" b="0" dirty="0">
                <a:solidFill>
                  <a:srgbClr val="00FFFF"/>
                </a:solidFill>
                <a:latin typeface="宋体" panose="02010600030101010101" pitchFamily="2" charset="-122"/>
                <a:ea typeface="+mn-ea"/>
                <a:cs typeface="+mn-cs"/>
              </a:rPr>
              <a:t>第 </a:t>
            </a:r>
            <a:fld id="{9A0DB2DC-4C9A-4742-B13C-FB6460FD3503}" type="slidenum">
              <a:rPr kumimoji="1" lang="zh-CN" altLang="en-US" sz="1400" dirty="0">
                <a:solidFill>
                  <a:srgbClr val="66CCFF"/>
                </a:solidFill>
                <a:latin typeface="宋体" panose="02010600030101010101" pitchFamily="2" charset="-122"/>
                <a:ea typeface="+mn-ea"/>
                <a:cs typeface="+mn-cs"/>
              </a:rPr>
            </a:fld>
            <a:r>
              <a:rPr kumimoji="1" lang="en-US" altLang="zh-CN" sz="1400" dirty="0">
                <a:solidFill>
                  <a:srgbClr val="00FFFF"/>
                </a:solidFill>
                <a:latin typeface="宋体" panose="02010600030101010101" pitchFamily="2" charset="-122"/>
                <a:ea typeface="+mn-ea"/>
                <a:cs typeface="+mn-cs"/>
              </a:rPr>
              <a:t> </a:t>
            </a:r>
            <a:r>
              <a:rPr kumimoji="1" lang="zh-CN" altLang="en-US" sz="1400" b="0" dirty="0">
                <a:solidFill>
                  <a:srgbClr val="00FFFF"/>
                </a:solidFill>
                <a:latin typeface="宋体" panose="02010600030101010101" pitchFamily="2" charset="-122"/>
                <a:ea typeface="+mn-ea"/>
                <a:cs typeface="+mn-cs"/>
              </a:rPr>
              <a:t>页</a:t>
            </a:r>
            <a:endParaRPr kumimoji="1" lang="zh-CN" altLang="en-US" sz="1800" b="0" dirty="0">
              <a:solidFill>
                <a:srgbClr val="00FFFF"/>
              </a:solidFill>
              <a:latin typeface="+mn-lt"/>
              <a:ea typeface="+mn-ea"/>
              <a:cs typeface="+mn-cs"/>
            </a:endParaRPr>
          </a:p>
        </p:txBody>
      </p:sp>
      <p:sp>
        <p:nvSpPr>
          <p:cNvPr id="69635" name="Rectangle 2"/>
          <p:cNvSpPr>
            <a:spLocks noGrp="1"/>
          </p:cNvSpPr>
          <p:nvPr>
            <p:ph type="title"/>
          </p:nvPr>
        </p:nvSpPr>
        <p:spPr/>
        <p:txBody>
          <a:bodyPr vert="horz" wrap="square" lIns="92075" tIns="46038" rIns="92075" bIns="46038" anchor="b" anchorCtr="0"/>
          <a:p>
            <a:pPr eaLnBrk="1" hangingPunct="1"/>
            <a:r>
              <a:rPr lang="zh-CN" altLang="en-US" i="0" dirty="0">
                <a:solidFill>
                  <a:srgbClr val="FFFF66"/>
                </a:solidFill>
              </a:rPr>
              <a:t>排序</a:t>
            </a:r>
            <a:r>
              <a:rPr lang="en-US" altLang="zh-CN" i="0" dirty="0">
                <a:solidFill>
                  <a:srgbClr val="FFFF66"/>
                </a:solidFill>
                <a:latin typeface="Arial" panose="020B0604020202020204" pitchFamily="34" charset="0"/>
              </a:rPr>
              <a:t>—</a:t>
            </a:r>
            <a:r>
              <a:rPr lang="en-US" altLang="zh-CN" i="0" dirty="0">
                <a:solidFill>
                  <a:srgbClr val="FFFF66"/>
                </a:solidFill>
              </a:rPr>
              <a:t>2006</a:t>
            </a:r>
            <a:r>
              <a:rPr lang="zh-CN" altLang="en-US" i="0" dirty="0">
                <a:solidFill>
                  <a:srgbClr val="FFFF66"/>
                </a:solidFill>
              </a:rPr>
              <a:t>试题</a:t>
            </a:r>
            <a:endParaRPr lang="zh-CN" altLang="en-US" i="0" dirty="0">
              <a:solidFill>
                <a:srgbClr val="FFFF66"/>
              </a:solidFill>
            </a:endParaRPr>
          </a:p>
        </p:txBody>
      </p:sp>
      <p:sp>
        <p:nvSpPr>
          <p:cNvPr id="69636" name="Rectangle 3"/>
          <p:cNvSpPr>
            <a:spLocks noGrp="1"/>
          </p:cNvSpPr>
          <p:nvPr>
            <p:ph idx="1"/>
          </p:nvPr>
        </p:nvSpPr>
        <p:spPr>
          <a:xfrm>
            <a:off x="0" y="908050"/>
            <a:ext cx="9144000" cy="3241675"/>
          </a:xfrm>
        </p:spPr>
        <p:txBody>
          <a:bodyPr vert="horz" wrap="square" lIns="92075" tIns="46038" rIns="92075" bIns="46038" anchor="t" anchorCtr="0"/>
          <a:p>
            <a:pPr eaLnBrk="1" hangingPunct="1">
              <a:buNone/>
            </a:pPr>
            <a:r>
              <a:rPr lang="zh-CN" altLang="en-US" sz="2800" dirty="0">
                <a:latin typeface="楷体_GB2312"/>
                <a:ea typeface="楷体_GB2312"/>
              </a:rPr>
              <a:t>在堆排序中，首先需要进行的操作是</a:t>
            </a:r>
            <a:r>
              <a:rPr lang="en-US" altLang="zh-CN" sz="2800" dirty="0">
                <a:latin typeface="楷体_GB2312"/>
                <a:ea typeface="楷体_GB2312"/>
              </a:rPr>
              <a:t>______</a:t>
            </a:r>
            <a:r>
              <a:rPr lang="zh-CN" altLang="en-US" sz="2800" dirty="0">
                <a:latin typeface="楷体_GB2312"/>
                <a:ea typeface="楷体_GB2312"/>
              </a:rPr>
              <a:t>。</a:t>
            </a:r>
            <a:endParaRPr lang="zh-CN" altLang="en-US" sz="2800" dirty="0">
              <a:latin typeface="楷体_GB2312"/>
              <a:ea typeface="楷体_GB2312"/>
            </a:endParaRPr>
          </a:p>
          <a:p>
            <a:pPr eaLnBrk="1" hangingPunct="1">
              <a:buNone/>
            </a:pPr>
            <a:endParaRPr lang="zh-CN" altLang="en-US" sz="2800" dirty="0">
              <a:solidFill>
                <a:srgbClr val="FF0000"/>
              </a:solidFill>
              <a:latin typeface="楷体_GB2312"/>
              <a:ea typeface="楷体_GB2312"/>
            </a:endParaRPr>
          </a:p>
          <a:p>
            <a:pPr eaLnBrk="1" hangingPunct="1">
              <a:buNone/>
            </a:pPr>
            <a:endParaRPr lang="en-US" altLang="zh-CN" sz="2800" dirty="0">
              <a:solidFill>
                <a:srgbClr val="FF0000"/>
              </a:solidFill>
              <a:latin typeface="楷体_GB2312"/>
              <a:ea typeface="楷体_GB2312"/>
            </a:endParaRPr>
          </a:p>
          <a:p>
            <a:pPr eaLnBrk="1" hangingPunct="1">
              <a:buNone/>
            </a:pPr>
            <a:r>
              <a:rPr lang="zh-CN" altLang="en-US" sz="2800" dirty="0">
                <a:latin typeface="楷体_GB2312"/>
                <a:ea typeface="楷体_GB2312"/>
              </a:rPr>
              <a:t>采用希尔排序法，对以下关键字序列按递增次序排序，使用的增量序列为</a:t>
            </a:r>
            <a:r>
              <a:rPr lang="en-US" altLang="zh-CN" sz="2800" dirty="0">
                <a:latin typeface="楷体_GB2312"/>
                <a:ea typeface="楷体_GB2312"/>
              </a:rPr>
              <a:t>5</a:t>
            </a:r>
            <a:r>
              <a:rPr lang="zh-CN" altLang="en-US" sz="2800" dirty="0">
                <a:latin typeface="楷体_GB2312"/>
                <a:ea typeface="楷体_GB2312"/>
              </a:rPr>
              <a:t>、</a:t>
            </a:r>
            <a:r>
              <a:rPr lang="en-US" altLang="zh-CN" sz="2800" dirty="0">
                <a:latin typeface="楷体_GB2312"/>
                <a:ea typeface="楷体_GB2312"/>
              </a:rPr>
              <a:t>3</a:t>
            </a:r>
            <a:r>
              <a:rPr lang="zh-CN" altLang="en-US" sz="2800" dirty="0">
                <a:latin typeface="楷体_GB2312"/>
                <a:ea typeface="楷体_GB2312"/>
              </a:rPr>
              <a:t>、</a:t>
            </a:r>
            <a:r>
              <a:rPr lang="en-US" altLang="zh-CN" sz="2800" dirty="0">
                <a:latin typeface="楷体_GB2312"/>
                <a:ea typeface="楷体_GB2312"/>
              </a:rPr>
              <a:t>1</a:t>
            </a:r>
            <a:r>
              <a:rPr lang="zh-CN" altLang="en-US" sz="2800" dirty="0">
                <a:latin typeface="楷体_GB2312"/>
                <a:ea typeface="楷体_GB2312"/>
              </a:rPr>
              <a:t>，请给出每趟排序的结果。</a:t>
            </a:r>
            <a:endParaRPr lang="zh-CN" altLang="en-US" sz="2800" dirty="0">
              <a:latin typeface="楷体_GB2312"/>
              <a:ea typeface="楷体_GB2312"/>
            </a:endParaRPr>
          </a:p>
          <a:p>
            <a:pPr eaLnBrk="1" hangingPunct="1">
              <a:buNone/>
            </a:pPr>
            <a:r>
              <a:rPr lang="zh-CN" altLang="en-US" sz="2800" dirty="0">
                <a:latin typeface="楷体_GB2312"/>
                <a:ea typeface="楷体_GB2312"/>
              </a:rPr>
              <a:t>（</a:t>
            </a:r>
            <a:r>
              <a:rPr lang="en-US" altLang="zh-CN" sz="2800" dirty="0">
                <a:latin typeface="楷体_GB2312"/>
                <a:ea typeface="楷体_GB2312"/>
              </a:rPr>
              <a:t>8, 6, 3, 4, 2, 9, 7, 5, 1, 0</a:t>
            </a:r>
            <a:r>
              <a:rPr lang="zh-CN" altLang="en-US" sz="2800" dirty="0">
                <a:latin typeface="楷体_GB2312"/>
                <a:ea typeface="楷体_GB2312"/>
              </a:rPr>
              <a:t>）</a:t>
            </a:r>
            <a:endParaRPr lang="zh-CN" altLang="en-US" sz="2800" dirty="0">
              <a:latin typeface="楷体_GB2312"/>
              <a:ea typeface="楷体_GB2312"/>
            </a:endParaRPr>
          </a:p>
          <a:p>
            <a:pPr eaLnBrk="1" hangingPunct="1">
              <a:buNone/>
            </a:pPr>
            <a:endParaRPr lang="en-US" altLang="zh-CN" sz="2800" dirty="0">
              <a:latin typeface="楷体_GB2312"/>
              <a:ea typeface="楷体_GB2312"/>
            </a:endParaRPr>
          </a:p>
        </p:txBody>
      </p:sp>
      <p:sp>
        <p:nvSpPr>
          <p:cNvPr id="1665028" name="Rectangle 4"/>
          <p:cNvSpPr/>
          <p:nvPr/>
        </p:nvSpPr>
        <p:spPr>
          <a:xfrm>
            <a:off x="6011863" y="811213"/>
            <a:ext cx="7969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stStyle>
          <a:p>
            <a:pPr marL="0" lvl="0" indent="0" algn="ctr">
              <a:buClr>
                <a:srgbClr val="CC99FF"/>
              </a:buClr>
              <a:buSzTx/>
              <a:buFont typeface="Monotype Sorts" pitchFamily="2" charset="2"/>
              <a:buNone/>
            </a:pPr>
            <a:r>
              <a:rPr lang="zh-CN" altLang="en-US" sz="2400" dirty="0">
                <a:solidFill>
                  <a:srgbClr val="FF0000"/>
                </a:solidFill>
                <a:latin typeface="Times New Roman" panose="02020603050405020304" pitchFamily="18" charset="0"/>
                <a:ea typeface="楷体_GB2312"/>
              </a:rPr>
              <a:t>建堆</a:t>
            </a:r>
            <a:endParaRPr lang="zh-CN" altLang="en-US" sz="2400" dirty="0">
              <a:solidFill>
                <a:srgbClr val="FF0000"/>
              </a:solidFill>
              <a:latin typeface="Times New Roman" panose="02020603050405020304" pitchFamily="18" charset="0"/>
              <a:ea typeface="楷体_GB2312"/>
            </a:endParaRPr>
          </a:p>
        </p:txBody>
      </p:sp>
      <p:sp>
        <p:nvSpPr>
          <p:cNvPr id="1665029" name="Rectangle 5"/>
          <p:cNvSpPr/>
          <p:nvPr/>
        </p:nvSpPr>
        <p:spPr>
          <a:xfrm>
            <a:off x="250825" y="4149725"/>
            <a:ext cx="6121400" cy="197485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stStyle>
          <a:p>
            <a:pPr marL="0" lvl="0" indent="0" algn="ctr">
              <a:buClr>
                <a:srgbClr val="CC99FF"/>
              </a:buClr>
              <a:buSzTx/>
              <a:buFont typeface="Monotype Sorts" pitchFamily="2" charset="2"/>
              <a:buNone/>
            </a:pPr>
            <a:r>
              <a:rPr lang="zh-CN" altLang="en-US" sz="2400" dirty="0">
                <a:solidFill>
                  <a:srgbClr val="FF0000"/>
                </a:solidFill>
                <a:latin typeface="Times New Roman" panose="02020603050405020304" pitchFamily="18" charset="0"/>
                <a:ea typeface="楷体_GB2312"/>
              </a:rPr>
              <a:t>第一趟：</a:t>
            </a:r>
            <a:r>
              <a:rPr lang="en-US" altLang="zh-CN" sz="2400" dirty="0">
                <a:solidFill>
                  <a:srgbClr val="FF0000"/>
                </a:solidFill>
                <a:latin typeface="Times New Roman" panose="02020603050405020304" pitchFamily="18" charset="0"/>
                <a:ea typeface="楷体_GB2312"/>
              </a:rPr>
              <a:t>8</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6</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3</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1</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0</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9</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7</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5</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4</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2</a:t>
            </a:r>
            <a:endParaRPr lang="en-US" altLang="zh-CN" sz="2400" dirty="0">
              <a:solidFill>
                <a:srgbClr val="FF0000"/>
              </a:solidFill>
              <a:latin typeface="Times New Roman" panose="02020603050405020304" pitchFamily="18" charset="0"/>
              <a:ea typeface="楷体_GB2312"/>
            </a:endParaRPr>
          </a:p>
          <a:p>
            <a:pPr marL="0" lvl="0" indent="0" algn="ctr">
              <a:buClr>
                <a:srgbClr val="CC99FF"/>
              </a:buClr>
              <a:buSzTx/>
              <a:buFont typeface="Monotype Sorts" pitchFamily="2" charset="2"/>
              <a:buNone/>
            </a:pPr>
            <a:r>
              <a:rPr lang="zh-CN" altLang="en-US" sz="2400" dirty="0">
                <a:solidFill>
                  <a:srgbClr val="FF0000"/>
                </a:solidFill>
                <a:latin typeface="Times New Roman" panose="02020603050405020304" pitchFamily="18" charset="0"/>
                <a:ea typeface="楷体_GB2312"/>
              </a:rPr>
              <a:t>第二趟：</a:t>
            </a:r>
            <a:r>
              <a:rPr lang="en-US" altLang="zh-CN" sz="2400" dirty="0">
                <a:solidFill>
                  <a:srgbClr val="FF0000"/>
                </a:solidFill>
                <a:latin typeface="Times New Roman" panose="02020603050405020304" pitchFamily="18" charset="0"/>
                <a:ea typeface="楷体_GB2312"/>
              </a:rPr>
              <a:t>1</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0</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3</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2</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5</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4</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7</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6</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9</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8</a:t>
            </a:r>
            <a:endParaRPr lang="en-US" altLang="zh-CN" sz="2400" dirty="0">
              <a:solidFill>
                <a:srgbClr val="FF0000"/>
              </a:solidFill>
              <a:latin typeface="Times New Roman" panose="02020603050405020304" pitchFamily="18" charset="0"/>
              <a:ea typeface="楷体_GB2312"/>
            </a:endParaRPr>
          </a:p>
          <a:p>
            <a:pPr marL="0" lvl="0" indent="0" algn="ctr">
              <a:buClr>
                <a:srgbClr val="CC99FF"/>
              </a:buClr>
              <a:buSzTx/>
              <a:buFont typeface="Monotype Sorts" pitchFamily="2" charset="2"/>
              <a:buNone/>
            </a:pPr>
            <a:r>
              <a:rPr lang="zh-CN" altLang="en-US" sz="2400" dirty="0">
                <a:solidFill>
                  <a:srgbClr val="FF0000"/>
                </a:solidFill>
                <a:latin typeface="Times New Roman" panose="02020603050405020304" pitchFamily="18" charset="0"/>
                <a:ea typeface="楷体_GB2312"/>
              </a:rPr>
              <a:t>第三趟：</a:t>
            </a:r>
            <a:r>
              <a:rPr lang="en-US" altLang="zh-CN" sz="2400" dirty="0">
                <a:solidFill>
                  <a:srgbClr val="FF0000"/>
                </a:solidFill>
                <a:latin typeface="Times New Roman" panose="02020603050405020304" pitchFamily="18" charset="0"/>
                <a:ea typeface="楷体_GB2312"/>
              </a:rPr>
              <a:t>0</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1</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2</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3</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4</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5</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6</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7</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8</a:t>
            </a:r>
            <a:r>
              <a:rPr lang="zh-CN" altLang="en-US" sz="2400" dirty="0">
                <a:solidFill>
                  <a:srgbClr val="FF0000"/>
                </a:solidFill>
                <a:latin typeface="Times New Roman" panose="02020603050405020304" pitchFamily="18" charset="0"/>
                <a:ea typeface="楷体_GB2312"/>
              </a:rPr>
              <a:t>，</a:t>
            </a:r>
            <a:r>
              <a:rPr lang="en-US" altLang="zh-CN" sz="2400" dirty="0">
                <a:solidFill>
                  <a:srgbClr val="FF0000"/>
                </a:solidFill>
                <a:latin typeface="Times New Roman" panose="02020603050405020304" pitchFamily="18" charset="0"/>
                <a:ea typeface="楷体_GB2312"/>
              </a:rPr>
              <a:t>9</a:t>
            </a:r>
            <a:endParaRPr lang="en-US" altLang="zh-CN" sz="2400" dirty="0">
              <a:solidFill>
                <a:srgbClr val="FF0000"/>
              </a:solidFill>
              <a:latin typeface="Times New Roman" panose="02020603050405020304" pitchFamily="18" charset="0"/>
              <a:ea typeface="楷体_GB2312"/>
            </a:endParaRPr>
          </a:p>
          <a:p>
            <a:pPr marL="0" lvl="0" indent="0" algn="ctr" eaLnBrk="1" hangingPunct="1">
              <a:spcBef>
                <a:spcPct val="50000"/>
              </a:spcBef>
              <a:buNone/>
            </a:pPr>
            <a:endParaRPr lang="en-US" altLang="zh-CN" sz="2800" dirty="0">
              <a:solidFill>
                <a:srgbClr val="FF0000"/>
              </a:solidFill>
              <a:latin typeface="楷体_GB2312"/>
              <a:ea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65028"/>
                                        </p:tgtEl>
                                        <p:attrNameLst>
                                          <p:attrName>style.visibility</p:attrName>
                                        </p:attrNameLst>
                                      </p:cBhvr>
                                      <p:to>
                                        <p:strVal val="visible"/>
                                      </p:to>
                                    </p:set>
                                    <p:anim calcmode="lin" valueType="num">
                                      <p:cBhvr additive="base">
                                        <p:cTn id="7" dur="500" fill="hold"/>
                                        <p:tgtEl>
                                          <p:spTgt spid="1665028"/>
                                        </p:tgtEl>
                                        <p:attrNameLst>
                                          <p:attrName>ppt_x</p:attrName>
                                        </p:attrNameLst>
                                      </p:cBhvr>
                                      <p:tavLst>
                                        <p:tav tm="0">
                                          <p:val>
                                            <p:strVal val="#ppt_x"/>
                                          </p:val>
                                        </p:tav>
                                        <p:tav tm="100000">
                                          <p:val>
                                            <p:strVal val="#ppt_x"/>
                                          </p:val>
                                        </p:tav>
                                      </p:tavLst>
                                    </p:anim>
                                    <p:anim calcmode="lin" valueType="num">
                                      <p:cBhvr additive="base">
                                        <p:cTn id="8" dur="500" fill="hold"/>
                                        <p:tgtEl>
                                          <p:spTgt spid="1665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65029"/>
                                        </p:tgtEl>
                                        <p:attrNameLst>
                                          <p:attrName>style.visibility</p:attrName>
                                        </p:attrNameLst>
                                      </p:cBhvr>
                                      <p:to>
                                        <p:strVal val="visible"/>
                                      </p:to>
                                    </p:set>
                                    <p:anim calcmode="lin" valueType="num">
                                      <p:cBhvr additive="base">
                                        <p:cTn id="13" dur="500" fill="hold"/>
                                        <p:tgtEl>
                                          <p:spTgt spid="1665029"/>
                                        </p:tgtEl>
                                        <p:attrNameLst>
                                          <p:attrName>ppt_x</p:attrName>
                                        </p:attrNameLst>
                                      </p:cBhvr>
                                      <p:tavLst>
                                        <p:tav tm="0">
                                          <p:val>
                                            <p:strVal val="#ppt_x"/>
                                          </p:val>
                                        </p:tav>
                                        <p:tav tm="100000">
                                          <p:val>
                                            <p:strVal val="#ppt_x"/>
                                          </p:val>
                                        </p:tav>
                                      </p:tavLst>
                                    </p:anim>
                                    <p:anim calcmode="lin" valueType="num">
                                      <p:cBhvr additive="base">
                                        <p:cTn id="14" dur="500" fill="hold"/>
                                        <p:tgtEl>
                                          <p:spTgt spid="1665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5028" grpId="0"/>
      <p:bldP spid="166502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4"/>
          <p:cNvSpPr txBox="1">
            <a:spLocks noGrp="1"/>
          </p:cNvSpPr>
          <p:nvPr>
            <p:ph type="sldNum" sz="quarter" idx="4"/>
          </p:nvPr>
        </p:nvSpPr>
        <p:spPr>
          <a:xfrm>
            <a:off x="6508750" y="6526213"/>
            <a:ext cx="2406650" cy="331787"/>
          </a:xfrm>
        </p:spPr>
        <p:txBody>
          <a:bodyPr/>
          <a:p>
            <a:pPr marL="0" indent="0" algn="r" eaLnBrk="1" hangingPunct="1">
              <a:buSzTx/>
            </a:pPr>
            <a:r>
              <a:rPr kumimoji="1" lang="zh-CN" altLang="en-US" sz="1400" b="0" dirty="0">
                <a:solidFill>
                  <a:srgbClr val="00FFFF"/>
                </a:solidFill>
                <a:latin typeface="宋体" panose="02010600030101010101" pitchFamily="2" charset="-122"/>
                <a:ea typeface="+mn-ea"/>
                <a:cs typeface="+mn-cs"/>
              </a:rPr>
              <a:t>第 </a:t>
            </a:r>
            <a:fld id="{9A0DB2DC-4C9A-4742-B13C-FB6460FD3503}" type="slidenum">
              <a:rPr kumimoji="1" lang="zh-CN" altLang="en-US" sz="1400" dirty="0">
                <a:solidFill>
                  <a:srgbClr val="66CCFF"/>
                </a:solidFill>
                <a:latin typeface="宋体" panose="02010600030101010101" pitchFamily="2" charset="-122"/>
                <a:ea typeface="+mn-ea"/>
                <a:cs typeface="+mn-cs"/>
              </a:rPr>
            </a:fld>
            <a:r>
              <a:rPr kumimoji="1" lang="en-US" altLang="zh-CN" sz="1400" dirty="0">
                <a:solidFill>
                  <a:srgbClr val="00FFFF"/>
                </a:solidFill>
                <a:latin typeface="宋体" panose="02010600030101010101" pitchFamily="2" charset="-122"/>
                <a:ea typeface="+mn-ea"/>
                <a:cs typeface="+mn-cs"/>
              </a:rPr>
              <a:t> </a:t>
            </a:r>
            <a:r>
              <a:rPr kumimoji="1" lang="zh-CN" altLang="en-US" sz="1400" b="0" dirty="0">
                <a:solidFill>
                  <a:srgbClr val="00FFFF"/>
                </a:solidFill>
                <a:latin typeface="宋体" panose="02010600030101010101" pitchFamily="2" charset="-122"/>
                <a:ea typeface="+mn-ea"/>
                <a:cs typeface="+mn-cs"/>
              </a:rPr>
              <a:t>页</a:t>
            </a:r>
            <a:endParaRPr kumimoji="1" lang="zh-CN" altLang="en-US" sz="1800" b="0" dirty="0">
              <a:solidFill>
                <a:srgbClr val="00FFFF"/>
              </a:solidFill>
              <a:latin typeface="+mn-lt"/>
              <a:ea typeface="+mn-ea"/>
              <a:cs typeface="+mn-cs"/>
            </a:endParaRPr>
          </a:p>
        </p:txBody>
      </p:sp>
      <p:sp>
        <p:nvSpPr>
          <p:cNvPr id="71683" name="Rectangle 2"/>
          <p:cNvSpPr>
            <a:spLocks noGrp="1"/>
          </p:cNvSpPr>
          <p:nvPr>
            <p:ph type="title"/>
          </p:nvPr>
        </p:nvSpPr>
        <p:spPr/>
        <p:txBody>
          <a:bodyPr vert="horz" wrap="square" lIns="92075" tIns="46038" rIns="92075" bIns="46038" anchor="b" anchorCtr="0"/>
          <a:p>
            <a:pPr eaLnBrk="1" hangingPunct="1"/>
            <a:r>
              <a:rPr lang="zh-CN" altLang="en-US" i="0" dirty="0">
                <a:solidFill>
                  <a:srgbClr val="FFFF66"/>
                </a:solidFill>
              </a:rPr>
              <a:t>排序</a:t>
            </a:r>
            <a:r>
              <a:rPr lang="en-US" altLang="zh-CN" i="0" dirty="0">
                <a:solidFill>
                  <a:srgbClr val="FFFF66"/>
                </a:solidFill>
                <a:latin typeface="Arial" panose="020B0604020202020204" pitchFamily="34" charset="0"/>
              </a:rPr>
              <a:t>—</a:t>
            </a:r>
            <a:r>
              <a:rPr lang="en-US" altLang="zh-CN" i="0" dirty="0">
                <a:solidFill>
                  <a:srgbClr val="FFFF66"/>
                </a:solidFill>
              </a:rPr>
              <a:t>2007</a:t>
            </a:r>
            <a:r>
              <a:rPr lang="zh-CN" altLang="en-US" i="0" dirty="0">
                <a:solidFill>
                  <a:srgbClr val="FFFF66"/>
                </a:solidFill>
              </a:rPr>
              <a:t>试题</a:t>
            </a:r>
            <a:endParaRPr lang="zh-CN" altLang="en-US" i="0" dirty="0">
              <a:solidFill>
                <a:srgbClr val="FFFF66"/>
              </a:solidFill>
            </a:endParaRPr>
          </a:p>
        </p:txBody>
      </p:sp>
      <p:sp>
        <p:nvSpPr>
          <p:cNvPr id="71684" name="Rectangle 3"/>
          <p:cNvSpPr>
            <a:spLocks noGrp="1"/>
          </p:cNvSpPr>
          <p:nvPr>
            <p:ph idx="1"/>
          </p:nvPr>
        </p:nvSpPr>
        <p:spPr>
          <a:xfrm>
            <a:off x="0" y="728663"/>
            <a:ext cx="9144000" cy="2339975"/>
          </a:xfrm>
        </p:spPr>
        <p:txBody>
          <a:bodyPr vert="horz" wrap="square" lIns="92075" tIns="46038" rIns="92075" bIns="46038" anchor="t" anchorCtr="0"/>
          <a:p>
            <a:pPr eaLnBrk="1" hangingPunct="1">
              <a:buNone/>
            </a:pPr>
            <a:r>
              <a:rPr lang="zh-CN" altLang="en-US" sz="3200" dirty="0"/>
              <a:t>下列排序算法中，</a:t>
            </a:r>
            <a:r>
              <a:rPr lang="en-US" altLang="zh-CN" sz="3200" dirty="0"/>
              <a:t>__________</a:t>
            </a:r>
            <a:r>
              <a:rPr lang="zh-CN" altLang="en-US" sz="3200" dirty="0"/>
              <a:t>是稳定排序。</a:t>
            </a:r>
            <a:endParaRPr lang="zh-CN" altLang="en-US" sz="3200" dirty="0"/>
          </a:p>
          <a:p>
            <a:pPr eaLnBrk="1" hangingPunct="1">
              <a:buNone/>
            </a:pPr>
            <a:r>
              <a:rPr lang="en-US" altLang="zh-CN" sz="3200" dirty="0"/>
              <a:t>A. </a:t>
            </a:r>
            <a:r>
              <a:rPr lang="zh-CN" altLang="en-US" sz="3200" dirty="0"/>
              <a:t>希尔排序		</a:t>
            </a:r>
            <a:r>
              <a:rPr lang="en-US" altLang="zh-CN" sz="3200" dirty="0"/>
              <a:t>B. </a:t>
            </a:r>
            <a:r>
              <a:rPr lang="zh-CN" altLang="en-US" sz="3200" dirty="0"/>
              <a:t>快速排序	</a:t>
            </a:r>
            <a:endParaRPr lang="zh-CN" altLang="en-US" sz="3200" dirty="0"/>
          </a:p>
          <a:p>
            <a:pPr eaLnBrk="1" hangingPunct="1">
              <a:buNone/>
            </a:pPr>
            <a:r>
              <a:rPr lang="en-US" altLang="zh-CN" sz="3200" dirty="0"/>
              <a:t>C. </a:t>
            </a:r>
            <a:r>
              <a:rPr lang="zh-CN" altLang="en-US" sz="3200" dirty="0"/>
              <a:t>堆排序		        </a:t>
            </a:r>
            <a:r>
              <a:rPr lang="en-US" altLang="zh-CN" sz="3200" dirty="0"/>
              <a:t>D. </a:t>
            </a:r>
            <a:r>
              <a:rPr lang="zh-CN" altLang="en-US" sz="3200" dirty="0"/>
              <a:t>直接插入排序 </a:t>
            </a:r>
            <a:endParaRPr lang="en-US" altLang="zh-CN" sz="3200" dirty="0"/>
          </a:p>
        </p:txBody>
      </p:sp>
      <p:sp>
        <p:nvSpPr>
          <p:cNvPr id="1703940" name="Rectangle 4"/>
          <p:cNvSpPr/>
          <p:nvPr/>
        </p:nvSpPr>
        <p:spPr>
          <a:xfrm>
            <a:off x="0" y="2528888"/>
            <a:ext cx="7908925"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stStyle>
          <a:p>
            <a:pPr marL="0" lvl="0" indent="0" eaLnBrk="1" hangingPunct="1">
              <a:buNone/>
            </a:pPr>
            <a:r>
              <a:rPr lang="en-US" altLang="en-US" sz="3200" dirty="0">
                <a:solidFill>
                  <a:srgbClr val="FF0000"/>
                </a:solidFill>
                <a:latin typeface="Times New Roman" panose="02020603050405020304" pitchFamily="18" charset="0"/>
                <a:ea typeface="楷体_GB2312"/>
              </a:rPr>
              <a:t>D. 直接插入排序 </a:t>
            </a:r>
            <a:endParaRPr lang="zh-CN" altLang="en-US" sz="3200" dirty="0">
              <a:solidFill>
                <a:srgbClr val="FF0000"/>
              </a:solidFill>
              <a:latin typeface="Times New Roman" panose="02020603050405020304" pitchFamily="18" charset="0"/>
              <a:ea typeface="楷体_GB2312"/>
            </a:endParaRPr>
          </a:p>
        </p:txBody>
      </p:sp>
      <p:sp>
        <p:nvSpPr>
          <p:cNvPr id="71686" name="Rectangle 5"/>
          <p:cNvSpPr/>
          <p:nvPr/>
        </p:nvSpPr>
        <p:spPr>
          <a:xfrm>
            <a:off x="0" y="3968750"/>
            <a:ext cx="9144000" cy="1439863"/>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stStyle>
          <a:p>
            <a:pPr marL="342900" lvl="0" indent="-342900" eaLnBrk="1" hangingPunct="1">
              <a:buNone/>
            </a:pPr>
            <a:r>
              <a:rPr lang="zh-CN" altLang="en-US" sz="3200" dirty="0"/>
              <a:t>在希尔排序中，最后一趟排序的增量必须为</a:t>
            </a:r>
            <a:r>
              <a:rPr lang="en-US" altLang="zh-CN" sz="3200" dirty="0"/>
              <a:t>_________</a:t>
            </a:r>
            <a:r>
              <a:rPr lang="zh-CN" altLang="en-US" sz="3200" dirty="0"/>
              <a:t>。</a:t>
            </a:r>
            <a:endParaRPr lang="en-US" altLang="zh-CN" sz="3200" dirty="0"/>
          </a:p>
        </p:txBody>
      </p:sp>
      <p:sp>
        <p:nvSpPr>
          <p:cNvPr id="1703942" name="Rectangle 6"/>
          <p:cNvSpPr/>
          <p:nvPr/>
        </p:nvSpPr>
        <p:spPr>
          <a:xfrm>
            <a:off x="971550" y="4329113"/>
            <a:ext cx="53975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stStyle>
          <a:p>
            <a:pPr marL="0" lvl="0" indent="0" eaLnBrk="1" hangingPunct="1">
              <a:buNone/>
            </a:pPr>
            <a:r>
              <a:rPr lang="en-US" altLang="en-US" sz="3200" dirty="0">
                <a:solidFill>
                  <a:srgbClr val="FF0000"/>
                </a:solidFill>
                <a:latin typeface="Times New Roman" panose="02020603050405020304" pitchFamily="18" charset="0"/>
                <a:ea typeface="楷体_GB2312"/>
              </a:rPr>
              <a:t>1 </a:t>
            </a:r>
            <a:endParaRPr lang="zh-CN" altLang="en-US" sz="3200" dirty="0">
              <a:solidFill>
                <a:srgbClr val="FF0000"/>
              </a:solidFill>
              <a:latin typeface="Times New Roman" panose="02020603050405020304" pitchFamily="18" charset="0"/>
              <a:ea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03940"/>
                                        </p:tgtEl>
                                        <p:attrNameLst>
                                          <p:attrName>style.visibility</p:attrName>
                                        </p:attrNameLst>
                                      </p:cBhvr>
                                      <p:to>
                                        <p:strVal val="visible"/>
                                      </p:to>
                                    </p:set>
                                    <p:anim calcmode="lin" valueType="num">
                                      <p:cBhvr additive="base">
                                        <p:cTn id="7" dur="500" fill="hold"/>
                                        <p:tgtEl>
                                          <p:spTgt spid="1703940"/>
                                        </p:tgtEl>
                                        <p:attrNameLst>
                                          <p:attrName>ppt_x</p:attrName>
                                        </p:attrNameLst>
                                      </p:cBhvr>
                                      <p:tavLst>
                                        <p:tav tm="0">
                                          <p:val>
                                            <p:strVal val="#ppt_x"/>
                                          </p:val>
                                        </p:tav>
                                        <p:tav tm="100000">
                                          <p:val>
                                            <p:strVal val="#ppt_x"/>
                                          </p:val>
                                        </p:tav>
                                      </p:tavLst>
                                    </p:anim>
                                    <p:anim calcmode="lin" valueType="num">
                                      <p:cBhvr additive="base">
                                        <p:cTn id="8" dur="500" fill="hold"/>
                                        <p:tgtEl>
                                          <p:spTgt spid="17039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03942"/>
                                        </p:tgtEl>
                                        <p:attrNameLst>
                                          <p:attrName>style.visibility</p:attrName>
                                        </p:attrNameLst>
                                      </p:cBhvr>
                                      <p:to>
                                        <p:strVal val="visible"/>
                                      </p:to>
                                    </p:set>
                                    <p:anim calcmode="lin" valueType="num">
                                      <p:cBhvr additive="base">
                                        <p:cTn id="13" dur="500" fill="hold"/>
                                        <p:tgtEl>
                                          <p:spTgt spid="1703942"/>
                                        </p:tgtEl>
                                        <p:attrNameLst>
                                          <p:attrName>ppt_x</p:attrName>
                                        </p:attrNameLst>
                                      </p:cBhvr>
                                      <p:tavLst>
                                        <p:tav tm="0">
                                          <p:val>
                                            <p:strVal val="#ppt_x"/>
                                          </p:val>
                                        </p:tav>
                                        <p:tav tm="100000">
                                          <p:val>
                                            <p:strVal val="#ppt_x"/>
                                          </p:val>
                                        </p:tav>
                                      </p:tavLst>
                                    </p:anim>
                                    <p:anim calcmode="lin" valueType="num">
                                      <p:cBhvr additive="base">
                                        <p:cTn id="14" dur="500" fill="hold"/>
                                        <p:tgtEl>
                                          <p:spTgt spid="17039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3940" grpId="0"/>
      <p:bldP spid="170394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5"/>
          <p:cNvSpPr txBox="1">
            <a:spLocks noGrp="1"/>
          </p:cNvSpPr>
          <p:nvPr>
            <p:ph type="sldNum" sz="quarter" idx="4"/>
          </p:nvPr>
        </p:nvSpPr>
        <p:spPr>
          <a:xfrm>
            <a:off x="6508750" y="6526213"/>
            <a:ext cx="2406650" cy="331787"/>
          </a:xfrm>
        </p:spPr>
        <p:txBody>
          <a:bodyPr/>
          <a:p>
            <a:pPr marL="0" indent="0" algn="r" eaLnBrk="1" hangingPunct="1">
              <a:buSzTx/>
            </a:pPr>
            <a:r>
              <a:rPr kumimoji="1" lang="zh-CN" altLang="en-US" sz="1400" b="0" dirty="0">
                <a:solidFill>
                  <a:srgbClr val="00FFFF"/>
                </a:solidFill>
                <a:latin typeface="宋体" panose="02010600030101010101" pitchFamily="2" charset="-122"/>
                <a:ea typeface="+mn-ea"/>
                <a:cs typeface="+mn-cs"/>
              </a:rPr>
              <a:t>第 </a:t>
            </a:r>
            <a:fld id="{9A0DB2DC-4C9A-4742-B13C-FB6460FD3503}" type="slidenum">
              <a:rPr kumimoji="1" lang="zh-CN" altLang="en-US" sz="1400" dirty="0">
                <a:solidFill>
                  <a:srgbClr val="66CCFF"/>
                </a:solidFill>
                <a:latin typeface="宋体" panose="02010600030101010101" pitchFamily="2" charset="-122"/>
                <a:ea typeface="+mn-ea"/>
                <a:cs typeface="+mn-cs"/>
              </a:rPr>
            </a:fld>
            <a:r>
              <a:rPr kumimoji="1" lang="en-US" altLang="zh-CN" sz="1400" dirty="0">
                <a:solidFill>
                  <a:srgbClr val="00FFFF"/>
                </a:solidFill>
                <a:latin typeface="宋体" panose="02010600030101010101" pitchFamily="2" charset="-122"/>
                <a:ea typeface="+mn-ea"/>
                <a:cs typeface="+mn-cs"/>
              </a:rPr>
              <a:t> </a:t>
            </a:r>
            <a:r>
              <a:rPr kumimoji="1" lang="zh-CN" altLang="en-US" sz="1400" b="0" dirty="0">
                <a:solidFill>
                  <a:srgbClr val="00FFFF"/>
                </a:solidFill>
                <a:latin typeface="宋体" panose="02010600030101010101" pitchFamily="2" charset="-122"/>
                <a:ea typeface="+mn-ea"/>
                <a:cs typeface="+mn-cs"/>
              </a:rPr>
              <a:t>页</a:t>
            </a:r>
            <a:endParaRPr kumimoji="1" lang="zh-CN" altLang="en-US" sz="1800" b="0" dirty="0">
              <a:solidFill>
                <a:srgbClr val="00FFFF"/>
              </a:solidFill>
              <a:latin typeface="+mn-lt"/>
              <a:ea typeface="+mn-ea"/>
              <a:cs typeface="+mn-cs"/>
            </a:endParaRPr>
          </a:p>
        </p:txBody>
      </p:sp>
      <p:sp>
        <p:nvSpPr>
          <p:cNvPr id="73731" name="Rectangle 2"/>
          <p:cNvSpPr>
            <a:spLocks noGrp="1"/>
          </p:cNvSpPr>
          <p:nvPr>
            <p:ph type="title"/>
          </p:nvPr>
        </p:nvSpPr>
        <p:spPr/>
        <p:txBody>
          <a:bodyPr vert="horz" wrap="square" lIns="92075" tIns="46038" rIns="92075" bIns="46038" anchor="b" anchorCtr="0"/>
          <a:p>
            <a:pPr eaLnBrk="1" hangingPunct="1"/>
            <a:r>
              <a:rPr lang="zh-CN" altLang="en-US" i="0" dirty="0">
                <a:solidFill>
                  <a:srgbClr val="FFFF66"/>
                </a:solidFill>
              </a:rPr>
              <a:t>排序</a:t>
            </a:r>
            <a:r>
              <a:rPr lang="en-US" altLang="zh-CN" i="0" dirty="0">
                <a:solidFill>
                  <a:srgbClr val="FFFF66"/>
                </a:solidFill>
                <a:latin typeface="Arial" panose="020B0604020202020204" pitchFamily="34" charset="0"/>
              </a:rPr>
              <a:t>—</a:t>
            </a:r>
            <a:r>
              <a:rPr lang="en-US" altLang="zh-CN" i="0" dirty="0">
                <a:solidFill>
                  <a:srgbClr val="FFFF66"/>
                </a:solidFill>
              </a:rPr>
              <a:t>2008</a:t>
            </a:r>
            <a:r>
              <a:rPr lang="zh-CN" altLang="en-US" i="0" dirty="0">
                <a:solidFill>
                  <a:srgbClr val="FFFF66"/>
                </a:solidFill>
              </a:rPr>
              <a:t>试题</a:t>
            </a:r>
            <a:endParaRPr lang="zh-CN" altLang="en-US" i="0" dirty="0">
              <a:solidFill>
                <a:srgbClr val="FFFF66"/>
              </a:solidFill>
            </a:endParaRPr>
          </a:p>
        </p:txBody>
      </p:sp>
      <p:sp>
        <p:nvSpPr>
          <p:cNvPr id="73732" name="Rectangle 3"/>
          <p:cNvSpPr>
            <a:spLocks noGrp="1"/>
          </p:cNvSpPr>
          <p:nvPr>
            <p:ph type="body" sz="half" idx="1"/>
          </p:nvPr>
        </p:nvSpPr>
        <p:spPr>
          <a:xfrm>
            <a:off x="250825" y="692150"/>
            <a:ext cx="8520113" cy="1223963"/>
          </a:xfrm>
        </p:spPr>
        <p:txBody>
          <a:bodyPr vert="horz" wrap="square" lIns="92075" tIns="46038" rIns="92075" bIns="46038" anchor="t" anchorCtr="0"/>
          <a:p>
            <a:pPr eaLnBrk="1" hangingPunct="1">
              <a:buClr>
                <a:srgbClr val="FFFF00"/>
              </a:buClr>
              <a:buSzPct val="70000"/>
              <a:buFont typeface="Wingdings" panose="05000000000000000000" pitchFamily="2" charset="2"/>
              <a:buNone/>
            </a:pPr>
            <a:r>
              <a:rPr lang="zh-CN" altLang="en-US" sz="2000" dirty="0"/>
              <a:t>为了避免在排序中反复搬动大块数据，可以采用间接排序方法。此方法根据数据中的关键字大小，对数据的索引（下标）进行排序。例如，对于数组</a:t>
            </a:r>
            <a:r>
              <a:rPr lang="en-US" altLang="zh-CN" sz="2000" dirty="0"/>
              <a:t>list</a:t>
            </a:r>
            <a:r>
              <a:rPr lang="zh-CN" altLang="en-US" sz="2000" dirty="0"/>
              <a:t>进行间接排序，数组</a:t>
            </a:r>
            <a:r>
              <a:rPr lang="en-US" altLang="zh-CN" sz="2000" dirty="0"/>
              <a:t>index</a:t>
            </a:r>
            <a:r>
              <a:rPr lang="zh-CN" altLang="en-US" sz="2000" dirty="0"/>
              <a:t>存放数据的索引，最终排序的结果在数组</a:t>
            </a:r>
            <a:r>
              <a:rPr lang="en-US" altLang="zh-CN" sz="2000" dirty="0"/>
              <a:t>index</a:t>
            </a:r>
            <a:r>
              <a:rPr lang="zh-CN" altLang="en-US" sz="2000" dirty="0"/>
              <a:t>中体现： </a:t>
            </a:r>
            <a:endParaRPr lang="zh-CN" altLang="en-US" sz="2000" dirty="0"/>
          </a:p>
        </p:txBody>
      </p:sp>
      <p:graphicFrame>
        <p:nvGraphicFramePr>
          <p:cNvPr id="1929220" name="Group 4"/>
          <p:cNvGraphicFramePr>
            <a:graphicFrameLocks noGrp="1"/>
          </p:cNvGraphicFramePr>
          <p:nvPr>
            <p:ph sz="half" idx="1"/>
          </p:nvPr>
        </p:nvGraphicFramePr>
        <p:xfrm>
          <a:off x="900113" y="2205038"/>
          <a:ext cx="5472113" cy="1341438"/>
        </p:xfrm>
        <a:graphic>
          <a:graphicData uri="http://schemas.openxmlformats.org/drawingml/2006/table">
            <a:tbl>
              <a:tblPr/>
              <a:tblGrid>
                <a:gridCol w="1466850"/>
                <a:gridCol w="669925"/>
                <a:gridCol w="666750"/>
                <a:gridCol w="666750"/>
                <a:gridCol w="665162"/>
                <a:gridCol w="669925"/>
                <a:gridCol w="666750"/>
              </a:tblGrid>
              <a:tr h="33535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33535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list[i].key</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78</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24</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90</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68</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22</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52</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33535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排序前</a:t>
                      </a:r>
                      <a:r>
                        <a:rPr kumimoji="1" lang="en-US" altLang="zh-CN" sz="16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index[i]</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33535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排序后</a:t>
                      </a:r>
                      <a:r>
                        <a:rPr kumimoji="1" lang="en-US" altLang="zh-CN" sz="16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index[i]</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6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bl>
          </a:graphicData>
        </a:graphic>
      </p:graphicFrame>
      <p:sp>
        <p:nvSpPr>
          <p:cNvPr id="73775" name="Rectangle 46"/>
          <p:cNvSpPr/>
          <p:nvPr/>
        </p:nvSpPr>
        <p:spPr>
          <a:xfrm>
            <a:off x="250825" y="3860800"/>
            <a:ext cx="8593138" cy="14351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stStyle>
          <a:p>
            <a:pPr marL="342900" lvl="0" indent="-342900" eaLnBrk="1" hangingPunct="1">
              <a:buNone/>
            </a:pPr>
            <a:r>
              <a:rPr lang="zh-CN" altLang="zh-CN" sz="2000" dirty="0"/>
              <a:t>已知InsertionSort (A, N)为插入排序算法，请修改此算法为InsertionSortIn</a:t>
            </a:r>
            <a:r>
              <a:rPr lang="en-US" altLang="zh-CN" sz="2000" dirty="0"/>
              <a:t>(</a:t>
            </a:r>
            <a:r>
              <a:rPr lang="zh-CN" altLang="zh-CN" sz="2000" dirty="0"/>
              <a:t>A</a:t>
            </a:r>
            <a:r>
              <a:rPr lang="en-US" altLang="zh-CN" sz="2000" dirty="0"/>
              <a:t>, </a:t>
            </a:r>
            <a:r>
              <a:rPr lang="zh-CN" altLang="zh-CN" sz="2000" dirty="0"/>
              <a:t>N</a:t>
            </a:r>
            <a:r>
              <a:rPr lang="en-US" altLang="zh-CN" sz="2000" dirty="0"/>
              <a:t>,</a:t>
            </a:r>
            <a:r>
              <a:rPr lang="zh-CN" altLang="zh-CN" sz="2000" dirty="0"/>
              <a:t>Index</a:t>
            </a:r>
            <a:r>
              <a:rPr lang="en-US" altLang="zh-CN" sz="2000" dirty="0"/>
              <a:t>)</a:t>
            </a:r>
            <a:r>
              <a:rPr lang="zh-CN" altLang="zh-CN" sz="2000" dirty="0"/>
              <a:t>，其中A为要排序的数组，N为数组中的元素个数，Index为存放索引的数组。</a:t>
            </a:r>
            <a:endParaRPr lang="zh-CN" altLang="en-US" sz="2000" dirty="0"/>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4"/>
          <p:cNvSpPr txBox="1">
            <a:spLocks noGrp="1"/>
          </p:cNvSpPr>
          <p:nvPr>
            <p:ph type="sldNum" sz="quarter" idx="4"/>
          </p:nvPr>
        </p:nvSpPr>
        <p:spPr>
          <a:xfrm>
            <a:off x="6508750" y="6526213"/>
            <a:ext cx="2406650" cy="331787"/>
          </a:xfrm>
        </p:spPr>
        <p:txBody>
          <a:bodyPr/>
          <a:p>
            <a:pPr marL="0" indent="0" algn="r" eaLnBrk="1" hangingPunct="1">
              <a:buSzTx/>
            </a:pPr>
            <a:r>
              <a:rPr kumimoji="1" lang="zh-CN" altLang="en-US" sz="1400" b="0" dirty="0">
                <a:solidFill>
                  <a:srgbClr val="00FFFF"/>
                </a:solidFill>
                <a:latin typeface="宋体" panose="02010600030101010101" pitchFamily="2" charset="-122"/>
                <a:ea typeface="+mn-ea"/>
                <a:cs typeface="+mn-cs"/>
              </a:rPr>
              <a:t>第 </a:t>
            </a:r>
            <a:fld id="{9A0DB2DC-4C9A-4742-B13C-FB6460FD3503}" type="slidenum">
              <a:rPr kumimoji="1" lang="zh-CN" altLang="en-US" sz="1400" dirty="0">
                <a:solidFill>
                  <a:srgbClr val="66CCFF"/>
                </a:solidFill>
                <a:latin typeface="宋体" panose="02010600030101010101" pitchFamily="2" charset="-122"/>
                <a:ea typeface="+mn-ea"/>
                <a:cs typeface="+mn-cs"/>
              </a:rPr>
            </a:fld>
            <a:r>
              <a:rPr kumimoji="1" lang="en-US" altLang="zh-CN" sz="1400" dirty="0">
                <a:solidFill>
                  <a:srgbClr val="00FFFF"/>
                </a:solidFill>
                <a:latin typeface="宋体" panose="02010600030101010101" pitchFamily="2" charset="-122"/>
                <a:ea typeface="+mn-ea"/>
                <a:cs typeface="+mn-cs"/>
              </a:rPr>
              <a:t> </a:t>
            </a:r>
            <a:r>
              <a:rPr kumimoji="1" lang="zh-CN" altLang="en-US" sz="1400" b="0" dirty="0">
                <a:solidFill>
                  <a:srgbClr val="00FFFF"/>
                </a:solidFill>
                <a:latin typeface="宋体" panose="02010600030101010101" pitchFamily="2" charset="-122"/>
                <a:ea typeface="+mn-ea"/>
                <a:cs typeface="+mn-cs"/>
              </a:rPr>
              <a:t>页</a:t>
            </a:r>
            <a:endParaRPr kumimoji="1" lang="zh-CN" altLang="en-US" sz="1800" b="0" dirty="0">
              <a:solidFill>
                <a:srgbClr val="00FFFF"/>
              </a:solidFill>
              <a:latin typeface="+mn-lt"/>
              <a:ea typeface="+mn-ea"/>
              <a:cs typeface="+mn-cs"/>
            </a:endParaRPr>
          </a:p>
        </p:txBody>
      </p:sp>
      <p:sp>
        <p:nvSpPr>
          <p:cNvPr id="75779" name="Rectangle 2"/>
          <p:cNvSpPr/>
          <p:nvPr/>
        </p:nvSpPr>
        <p:spPr>
          <a:xfrm>
            <a:off x="0" y="188913"/>
            <a:ext cx="8115300" cy="31400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stStyle>
          <a:p>
            <a:pPr marL="0" lvl="0" indent="0" eaLnBrk="1" hangingPunct="1">
              <a:spcBef>
                <a:spcPct val="0"/>
              </a:spcBef>
              <a:buClrTx/>
              <a:buSzTx/>
              <a:buFontTx/>
              <a:buNone/>
            </a:pPr>
            <a:r>
              <a:rPr lang="en-US" altLang="zh-CN" sz="2000" b="0" dirty="0">
                <a:solidFill>
                  <a:schemeClr val="tx1"/>
                </a:solidFill>
                <a:latin typeface="Times New Roman" panose="02020603050405020304" pitchFamily="18" charset="0"/>
              </a:rPr>
              <a:t>void InsertionSort ( ElementType A[ ], int N ) </a:t>
            </a:r>
            <a:endParaRPr lang="en-US" altLang="zh-CN" sz="2000" b="0" dirty="0">
              <a:solidFill>
                <a:schemeClr val="tx1"/>
              </a:solidFill>
              <a:latin typeface="Times New Roman" panose="02020603050405020304" pitchFamily="18" charset="0"/>
            </a:endParaRPr>
          </a:p>
          <a:p>
            <a:pPr marL="0" lvl="0" indent="0" eaLnBrk="1" hangingPunct="1">
              <a:spcBef>
                <a:spcPct val="0"/>
              </a:spcBef>
              <a:buClrTx/>
              <a:buSzTx/>
              <a:buFontTx/>
              <a:buNone/>
            </a:pPr>
            <a:r>
              <a:rPr lang="en-US" altLang="zh-CN" sz="2000" b="0" dirty="0">
                <a:solidFill>
                  <a:schemeClr val="tx1"/>
                </a:solidFill>
                <a:latin typeface="Times New Roman" panose="02020603050405020304" pitchFamily="18" charset="0"/>
              </a:rPr>
              <a:t>{     int  j, P; </a:t>
            </a:r>
            <a:endParaRPr lang="en-US" altLang="zh-CN" sz="2000" b="0" dirty="0">
              <a:solidFill>
                <a:schemeClr val="tx1"/>
              </a:solidFill>
              <a:latin typeface="Times New Roman" panose="02020603050405020304" pitchFamily="18" charset="0"/>
            </a:endParaRPr>
          </a:p>
          <a:p>
            <a:pPr marL="0" lvl="0" indent="0" eaLnBrk="1" hangingPunct="1">
              <a:spcBef>
                <a:spcPct val="0"/>
              </a:spcBef>
              <a:buClrTx/>
              <a:buSzTx/>
              <a:buFontTx/>
              <a:buNone/>
            </a:pPr>
            <a:r>
              <a:rPr lang="en-US" altLang="zh-CN" sz="2000" b="0" dirty="0">
                <a:solidFill>
                  <a:schemeClr val="tx1"/>
                </a:solidFill>
                <a:latin typeface="Times New Roman" panose="02020603050405020304" pitchFamily="18" charset="0"/>
              </a:rPr>
              <a:t>      ElementType  Tmp; </a:t>
            </a:r>
            <a:endParaRPr lang="en-US" altLang="zh-CN" sz="2000" b="0" dirty="0">
              <a:solidFill>
                <a:schemeClr val="tx1"/>
              </a:solidFill>
              <a:latin typeface="Times New Roman" panose="02020603050405020304" pitchFamily="18" charset="0"/>
            </a:endParaRPr>
          </a:p>
          <a:p>
            <a:pPr marL="0" lvl="0" indent="0" eaLnBrk="1" hangingPunct="1">
              <a:spcBef>
                <a:spcPct val="0"/>
              </a:spcBef>
              <a:buClrTx/>
              <a:buSzTx/>
              <a:buFontTx/>
              <a:buNone/>
            </a:pPr>
            <a:r>
              <a:rPr lang="en-US" altLang="zh-CN" sz="2000" b="0" dirty="0">
                <a:solidFill>
                  <a:schemeClr val="tx1"/>
                </a:solidFill>
                <a:latin typeface="Times New Roman" panose="02020603050405020304" pitchFamily="18" charset="0"/>
              </a:rPr>
              <a:t>      for ( P = 1; P &lt; N; P++ ) { </a:t>
            </a:r>
            <a:endParaRPr lang="en-US" altLang="zh-CN" sz="2000" b="0" dirty="0">
              <a:solidFill>
                <a:schemeClr val="tx1"/>
              </a:solidFill>
              <a:latin typeface="Times New Roman" panose="02020603050405020304" pitchFamily="18" charset="0"/>
            </a:endParaRPr>
          </a:p>
          <a:p>
            <a:pPr marL="0" lvl="0" indent="0" eaLnBrk="1" hangingPunct="1">
              <a:spcBef>
                <a:spcPct val="0"/>
              </a:spcBef>
              <a:buClrTx/>
              <a:buSzTx/>
              <a:buFontTx/>
              <a:buNone/>
            </a:pPr>
            <a:r>
              <a:rPr lang="en-US" altLang="zh-CN" sz="2000" b="0" dirty="0">
                <a:solidFill>
                  <a:schemeClr val="tx1"/>
                </a:solidFill>
                <a:latin typeface="Times New Roman" panose="02020603050405020304" pitchFamily="18" charset="0"/>
              </a:rPr>
              <a:t>	Tmp = A[ P ];  </a:t>
            </a:r>
            <a:endParaRPr lang="en-US" altLang="zh-CN" sz="2000" b="0" dirty="0">
              <a:solidFill>
                <a:schemeClr val="tx1"/>
              </a:solidFill>
              <a:latin typeface="Times New Roman" panose="02020603050405020304" pitchFamily="18" charset="0"/>
            </a:endParaRPr>
          </a:p>
          <a:p>
            <a:pPr marL="0" lvl="0" indent="0" eaLnBrk="1" hangingPunct="1">
              <a:spcBef>
                <a:spcPct val="0"/>
              </a:spcBef>
              <a:buClrTx/>
              <a:buSzTx/>
              <a:buFontTx/>
              <a:buNone/>
            </a:pPr>
            <a:r>
              <a:rPr lang="en-US" altLang="zh-CN" sz="2000" b="0" dirty="0">
                <a:solidFill>
                  <a:schemeClr val="tx1"/>
                </a:solidFill>
                <a:latin typeface="Times New Roman" panose="02020603050405020304" pitchFamily="18" charset="0"/>
              </a:rPr>
              <a:t>	for ( j = P; j &gt; 0 &amp;&amp; A[ j - 1 ].key &gt; Tmp.key; j-- ) </a:t>
            </a:r>
            <a:endParaRPr lang="en-US" altLang="zh-CN" sz="2000" b="0" dirty="0">
              <a:solidFill>
                <a:schemeClr val="tx1"/>
              </a:solidFill>
              <a:latin typeface="Times New Roman" panose="02020603050405020304" pitchFamily="18" charset="0"/>
            </a:endParaRPr>
          </a:p>
          <a:p>
            <a:pPr marL="0" lvl="0" indent="0" eaLnBrk="1" hangingPunct="1">
              <a:spcBef>
                <a:spcPct val="0"/>
              </a:spcBef>
              <a:buClrTx/>
              <a:buSzTx/>
              <a:buFontTx/>
              <a:buNone/>
            </a:pPr>
            <a:r>
              <a:rPr lang="en-US" altLang="zh-CN" sz="2000" b="0" dirty="0">
                <a:solidFill>
                  <a:schemeClr val="tx1"/>
                </a:solidFill>
                <a:latin typeface="Times New Roman" panose="02020603050405020304" pitchFamily="18" charset="0"/>
              </a:rPr>
              <a:t>	    A[ j ] = A[ j - 1 ]; </a:t>
            </a:r>
            <a:endParaRPr lang="en-US" altLang="zh-CN" sz="2000" b="0" dirty="0">
              <a:solidFill>
                <a:schemeClr val="tx1"/>
              </a:solidFill>
              <a:latin typeface="Times New Roman" panose="02020603050405020304" pitchFamily="18" charset="0"/>
            </a:endParaRPr>
          </a:p>
          <a:p>
            <a:pPr marL="0" lvl="0" indent="0" eaLnBrk="1" hangingPunct="1">
              <a:spcBef>
                <a:spcPct val="0"/>
              </a:spcBef>
              <a:buClrTx/>
              <a:buSzTx/>
              <a:buFontTx/>
              <a:buNone/>
            </a:pPr>
            <a:r>
              <a:rPr lang="en-US" altLang="zh-CN" sz="2000" b="0" dirty="0">
                <a:solidFill>
                  <a:schemeClr val="tx1"/>
                </a:solidFill>
                <a:latin typeface="Times New Roman" panose="02020603050405020304" pitchFamily="18" charset="0"/>
              </a:rPr>
              <a:t>	A[ j ] = Tmp;  </a:t>
            </a:r>
            <a:endParaRPr lang="en-US" altLang="zh-CN" sz="2000" b="0" dirty="0">
              <a:solidFill>
                <a:schemeClr val="tx1"/>
              </a:solidFill>
              <a:latin typeface="Times New Roman" panose="02020603050405020304" pitchFamily="18" charset="0"/>
            </a:endParaRPr>
          </a:p>
          <a:p>
            <a:pPr marL="0" lvl="0" indent="0" eaLnBrk="1" hangingPunct="1">
              <a:spcBef>
                <a:spcPct val="0"/>
              </a:spcBef>
              <a:buClrTx/>
              <a:buSzTx/>
              <a:buFontTx/>
              <a:buNone/>
            </a:pPr>
            <a:r>
              <a:rPr lang="en-US" altLang="zh-CN" sz="2000" b="0" dirty="0">
                <a:solidFill>
                  <a:schemeClr val="tx1"/>
                </a:solidFill>
                <a:latin typeface="Times New Roman" panose="02020603050405020304" pitchFamily="18" charset="0"/>
              </a:rPr>
              <a:t>      } </a:t>
            </a:r>
            <a:endParaRPr lang="en-US" altLang="zh-CN" sz="2000" b="0" dirty="0">
              <a:solidFill>
                <a:schemeClr val="tx1"/>
              </a:solidFill>
              <a:latin typeface="Times New Roman" panose="02020603050405020304" pitchFamily="18" charset="0"/>
            </a:endParaRPr>
          </a:p>
          <a:p>
            <a:pPr marL="0" lvl="0" indent="0" eaLnBrk="1" hangingPunct="1">
              <a:spcBef>
                <a:spcPct val="0"/>
              </a:spcBef>
              <a:buClrTx/>
              <a:buSzTx/>
              <a:buFontTx/>
              <a:buNone/>
            </a:pPr>
            <a:r>
              <a:rPr lang="en-US" altLang="zh-CN" sz="2000" b="0" dirty="0">
                <a:solidFill>
                  <a:schemeClr val="tx1"/>
                </a:solidFill>
                <a:latin typeface="Times New Roman" panose="02020603050405020304" pitchFamily="18" charset="0"/>
              </a:rPr>
              <a:t>}</a:t>
            </a:r>
            <a:endParaRPr lang="en-US" altLang="zh-CN" sz="2000" b="0" dirty="0">
              <a:solidFill>
                <a:schemeClr val="tx1"/>
              </a:solidFill>
              <a:latin typeface="Times New Roman" panose="02020603050405020304" pitchFamily="18" charset="0"/>
            </a:endParaRPr>
          </a:p>
        </p:txBody>
      </p:sp>
      <p:sp>
        <p:nvSpPr>
          <p:cNvPr id="75780" name="Rectangle 3"/>
          <p:cNvSpPr/>
          <p:nvPr/>
        </p:nvSpPr>
        <p:spPr>
          <a:xfrm>
            <a:off x="0" y="3335338"/>
            <a:ext cx="8258175" cy="34448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stStyle>
          <a:p>
            <a:pPr marL="0" lvl="0" indent="0" eaLnBrk="1" hangingPunct="1">
              <a:spcBef>
                <a:spcPct val="0"/>
              </a:spcBef>
              <a:buClrTx/>
              <a:buSzTx/>
              <a:buFontTx/>
              <a:buNone/>
            </a:pPr>
            <a:r>
              <a:rPr lang="en-US" altLang="zh-CN" sz="2000" b="0" dirty="0">
                <a:latin typeface="Times New Roman" panose="02020603050405020304" pitchFamily="18" charset="0"/>
              </a:rPr>
              <a:t>void InsertionSortIn ( ElementType A[ ], int N, ElementType Index[ ],  ) </a:t>
            </a:r>
            <a:endParaRPr lang="en-US" altLang="zh-CN" sz="2000" b="0" dirty="0">
              <a:latin typeface="Times New Roman" panose="02020603050405020304" pitchFamily="18" charset="0"/>
            </a:endParaRPr>
          </a:p>
          <a:p>
            <a:pPr marL="0" lvl="0" indent="0" eaLnBrk="1" hangingPunct="1">
              <a:spcBef>
                <a:spcPct val="0"/>
              </a:spcBef>
              <a:buClrTx/>
              <a:buSzTx/>
              <a:buFontTx/>
              <a:buNone/>
            </a:pPr>
            <a:r>
              <a:rPr lang="en-US" altLang="zh-CN" sz="2000" b="0" dirty="0">
                <a:latin typeface="Times New Roman" panose="02020603050405020304" pitchFamily="18" charset="0"/>
              </a:rPr>
              <a:t>{ </a:t>
            </a:r>
            <a:endParaRPr lang="en-US" altLang="zh-CN" sz="2000" b="0" dirty="0">
              <a:latin typeface="Times New Roman" panose="02020603050405020304" pitchFamily="18" charset="0"/>
            </a:endParaRPr>
          </a:p>
          <a:p>
            <a:pPr marL="0" lvl="0" indent="0" eaLnBrk="1" hangingPunct="1">
              <a:spcBef>
                <a:spcPct val="0"/>
              </a:spcBef>
              <a:buClrTx/>
              <a:buSzTx/>
              <a:buFontTx/>
              <a:buNone/>
            </a:pPr>
            <a:r>
              <a:rPr lang="en-US" altLang="zh-CN" sz="2000" b="0" dirty="0">
                <a:latin typeface="Times New Roman" panose="02020603050405020304" pitchFamily="18" charset="0"/>
              </a:rPr>
              <a:t>      int  j, P, Tmp; </a:t>
            </a:r>
            <a:endParaRPr lang="en-US" altLang="zh-CN" sz="2000" b="0" dirty="0">
              <a:latin typeface="Times New Roman" panose="02020603050405020304" pitchFamily="18" charset="0"/>
            </a:endParaRPr>
          </a:p>
          <a:p>
            <a:pPr marL="0" lvl="0" indent="0" eaLnBrk="1" hangingPunct="1">
              <a:spcBef>
                <a:spcPct val="0"/>
              </a:spcBef>
              <a:buClrTx/>
              <a:buSzTx/>
              <a:buFontTx/>
              <a:buNone/>
            </a:pPr>
            <a:r>
              <a:rPr lang="en-US" altLang="zh-CN" sz="2000" b="0" dirty="0">
                <a:latin typeface="Times New Roman" panose="02020603050405020304" pitchFamily="18" charset="0"/>
              </a:rPr>
              <a:t>      for (I = 0; I &lt; N; I++) Index[I] = I;</a:t>
            </a:r>
            <a:endParaRPr lang="en-US" altLang="zh-CN" sz="2000" b="0" dirty="0">
              <a:latin typeface="Times New Roman" panose="02020603050405020304" pitchFamily="18" charset="0"/>
            </a:endParaRPr>
          </a:p>
          <a:p>
            <a:pPr marL="0" lvl="0" indent="0" eaLnBrk="1" hangingPunct="1">
              <a:spcBef>
                <a:spcPct val="0"/>
              </a:spcBef>
              <a:buClrTx/>
              <a:buSzTx/>
              <a:buFontTx/>
              <a:buNone/>
            </a:pPr>
            <a:r>
              <a:rPr lang="en-US" altLang="zh-CN" sz="2000" b="0" dirty="0">
                <a:latin typeface="Times New Roman" panose="02020603050405020304" pitchFamily="18" charset="0"/>
              </a:rPr>
              <a:t>      for ( P = 1; P &lt; N; P++ ) { </a:t>
            </a:r>
            <a:endParaRPr lang="en-US" altLang="zh-CN" sz="2000" b="0" dirty="0">
              <a:latin typeface="Times New Roman" panose="02020603050405020304" pitchFamily="18" charset="0"/>
            </a:endParaRPr>
          </a:p>
          <a:p>
            <a:pPr marL="0" lvl="0" indent="0" eaLnBrk="1" hangingPunct="1">
              <a:spcBef>
                <a:spcPct val="0"/>
              </a:spcBef>
              <a:buClrTx/>
              <a:buSzTx/>
              <a:buFontTx/>
              <a:buNone/>
            </a:pPr>
            <a:r>
              <a:rPr lang="en-US" altLang="zh-CN" sz="2000" b="0" dirty="0">
                <a:latin typeface="Times New Roman" panose="02020603050405020304" pitchFamily="18" charset="0"/>
              </a:rPr>
              <a:t>	Tmp = Index[P] ;  </a:t>
            </a:r>
            <a:endParaRPr lang="en-US" altLang="zh-CN" sz="2000" b="0" dirty="0">
              <a:latin typeface="Times New Roman" panose="02020603050405020304" pitchFamily="18" charset="0"/>
            </a:endParaRPr>
          </a:p>
          <a:p>
            <a:pPr marL="0" lvl="0" indent="0" eaLnBrk="1" hangingPunct="1">
              <a:spcBef>
                <a:spcPct val="0"/>
              </a:spcBef>
              <a:buClrTx/>
              <a:buSzTx/>
              <a:buFontTx/>
              <a:buNone/>
            </a:pPr>
            <a:r>
              <a:rPr lang="en-US" altLang="zh-CN" sz="2000" b="0" dirty="0">
                <a:latin typeface="Times New Roman" panose="02020603050405020304" pitchFamily="18" charset="0"/>
              </a:rPr>
              <a:t>	for ( j = P; j &gt; 0 &amp;&amp; A[Index[ j - 1 ]].key &gt; A[ Index[Tmp] ].key; j-- ) </a:t>
            </a:r>
            <a:endParaRPr lang="en-US" altLang="zh-CN" sz="2000" b="0" dirty="0">
              <a:latin typeface="Times New Roman" panose="02020603050405020304" pitchFamily="18" charset="0"/>
            </a:endParaRPr>
          </a:p>
          <a:p>
            <a:pPr marL="0" lvl="0" indent="0" eaLnBrk="1" hangingPunct="1">
              <a:spcBef>
                <a:spcPct val="0"/>
              </a:spcBef>
              <a:buClrTx/>
              <a:buSzTx/>
              <a:buFontTx/>
              <a:buNone/>
            </a:pPr>
            <a:r>
              <a:rPr lang="en-US" altLang="zh-CN" sz="2000" b="0" dirty="0">
                <a:latin typeface="Times New Roman" panose="02020603050405020304" pitchFamily="18" charset="0"/>
              </a:rPr>
              <a:t>		Index[ j ] = Index[ j - 1 ]; </a:t>
            </a:r>
            <a:endParaRPr lang="en-US" altLang="zh-CN" sz="2000" b="0" dirty="0">
              <a:latin typeface="Times New Roman" panose="02020603050405020304" pitchFamily="18" charset="0"/>
            </a:endParaRPr>
          </a:p>
          <a:p>
            <a:pPr marL="0" lvl="0" indent="0" eaLnBrk="1" hangingPunct="1">
              <a:spcBef>
                <a:spcPct val="0"/>
              </a:spcBef>
              <a:buClrTx/>
              <a:buSzTx/>
              <a:buFontTx/>
              <a:buNone/>
            </a:pPr>
            <a:r>
              <a:rPr lang="en-US" altLang="zh-CN" sz="2000" b="0" dirty="0">
                <a:latin typeface="Times New Roman" panose="02020603050405020304" pitchFamily="18" charset="0"/>
              </a:rPr>
              <a:t>	Index[ j ] = Tmp;  </a:t>
            </a:r>
            <a:endParaRPr lang="en-US" altLang="zh-CN" sz="2000" b="0" dirty="0">
              <a:latin typeface="Times New Roman" panose="02020603050405020304" pitchFamily="18" charset="0"/>
            </a:endParaRPr>
          </a:p>
          <a:p>
            <a:pPr marL="0" lvl="0" indent="0" eaLnBrk="1" hangingPunct="1">
              <a:spcBef>
                <a:spcPct val="0"/>
              </a:spcBef>
              <a:buClrTx/>
              <a:buSzTx/>
              <a:buFontTx/>
              <a:buNone/>
            </a:pPr>
            <a:r>
              <a:rPr lang="en-US" altLang="zh-CN" sz="2000" b="0" dirty="0">
                <a:latin typeface="Times New Roman" panose="02020603050405020304" pitchFamily="18" charset="0"/>
              </a:rPr>
              <a:t>      } </a:t>
            </a:r>
            <a:endParaRPr lang="en-US" altLang="zh-CN" sz="2000" b="0" dirty="0">
              <a:latin typeface="Times New Roman" panose="02020603050405020304" pitchFamily="18" charset="0"/>
            </a:endParaRPr>
          </a:p>
          <a:p>
            <a:pPr marL="0" lvl="0" indent="0" eaLnBrk="1" hangingPunct="1">
              <a:spcBef>
                <a:spcPct val="0"/>
              </a:spcBef>
              <a:buClrTx/>
              <a:buSzTx/>
              <a:buFontTx/>
              <a:buNone/>
            </a:pPr>
            <a:r>
              <a:rPr lang="en-US" altLang="zh-CN" sz="2000" b="0" dirty="0">
                <a:latin typeface="Times New Roman" panose="02020603050405020304" pitchFamily="18" charset="0"/>
              </a:rPr>
              <a:t>}</a:t>
            </a:r>
            <a:endParaRPr lang="en-US" altLang="zh-CN" sz="2000" b="0" dirty="0">
              <a:latin typeface="Times New Roman" panose="02020603050405020304" pitchFamily="18" charset="0"/>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4"/>
          <p:cNvSpPr txBox="1">
            <a:spLocks noGrp="1"/>
          </p:cNvSpPr>
          <p:nvPr>
            <p:ph type="sldNum" sz="quarter" idx="4"/>
          </p:nvPr>
        </p:nvSpPr>
        <p:spPr>
          <a:xfrm>
            <a:off x="6508750" y="6526213"/>
            <a:ext cx="2406650" cy="331787"/>
          </a:xfrm>
        </p:spPr>
        <p:txBody>
          <a:bodyPr/>
          <a:p>
            <a:pPr marL="0" indent="0" algn="r" eaLnBrk="1" hangingPunct="1">
              <a:buSzTx/>
            </a:pPr>
            <a:r>
              <a:rPr kumimoji="1" lang="zh-CN" altLang="en-US" sz="1400" b="0" dirty="0">
                <a:solidFill>
                  <a:srgbClr val="00FFFF"/>
                </a:solidFill>
                <a:latin typeface="宋体" panose="02010600030101010101" pitchFamily="2" charset="-122"/>
                <a:ea typeface="+mn-ea"/>
                <a:cs typeface="+mn-cs"/>
              </a:rPr>
              <a:t>第 </a:t>
            </a:r>
            <a:fld id="{9A0DB2DC-4C9A-4742-B13C-FB6460FD3503}" type="slidenum">
              <a:rPr kumimoji="1" lang="zh-CN" altLang="en-US" sz="1400" dirty="0">
                <a:solidFill>
                  <a:srgbClr val="66CCFF"/>
                </a:solidFill>
                <a:latin typeface="宋体" panose="02010600030101010101" pitchFamily="2" charset="-122"/>
                <a:ea typeface="+mn-ea"/>
                <a:cs typeface="+mn-cs"/>
              </a:rPr>
            </a:fld>
            <a:r>
              <a:rPr kumimoji="1" lang="en-US" altLang="zh-CN" sz="1400" dirty="0">
                <a:solidFill>
                  <a:srgbClr val="00FFFF"/>
                </a:solidFill>
                <a:latin typeface="宋体" panose="02010600030101010101" pitchFamily="2" charset="-122"/>
                <a:ea typeface="+mn-ea"/>
                <a:cs typeface="+mn-cs"/>
              </a:rPr>
              <a:t> </a:t>
            </a:r>
            <a:r>
              <a:rPr kumimoji="1" lang="zh-CN" altLang="en-US" sz="1400" b="0" dirty="0">
                <a:solidFill>
                  <a:srgbClr val="00FFFF"/>
                </a:solidFill>
                <a:latin typeface="宋体" panose="02010600030101010101" pitchFamily="2" charset="-122"/>
                <a:ea typeface="+mn-ea"/>
                <a:cs typeface="+mn-cs"/>
              </a:rPr>
              <a:t>页</a:t>
            </a:r>
            <a:endParaRPr kumimoji="1" lang="zh-CN" altLang="en-US" sz="1800" b="0" dirty="0">
              <a:solidFill>
                <a:srgbClr val="00FFFF"/>
              </a:solidFill>
              <a:latin typeface="+mn-lt"/>
              <a:ea typeface="+mn-ea"/>
              <a:cs typeface="+mn-cs"/>
            </a:endParaRPr>
          </a:p>
        </p:txBody>
      </p:sp>
      <p:sp>
        <p:nvSpPr>
          <p:cNvPr id="76803" name="Rectangle 2"/>
          <p:cNvSpPr>
            <a:spLocks noGrp="1"/>
          </p:cNvSpPr>
          <p:nvPr>
            <p:ph type="title"/>
          </p:nvPr>
        </p:nvSpPr>
        <p:spPr/>
        <p:txBody>
          <a:bodyPr vert="horz" wrap="square" lIns="92075" tIns="46038" rIns="92075" bIns="46038" anchor="b" anchorCtr="0"/>
          <a:p>
            <a:pPr eaLnBrk="1" hangingPunct="1"/>
            <a:r>
              <a:rPr lang="en-US" altLang="zh-CN" i="0" dirty="0">
                <a:solidFill>
                  <a:srgbClr val="FFFF66"/>
                </a:solidFill>
              </a:rPr>
              <a:t>2009</a:t>
            </a:r>
            <a:r>
              <a:rPr lang="zh-CN" altLang="en-US" i="0" dirty="0">
                <a:solidFill>
                  <a:srgbClr val="FFFF66"/>
                </a:solidFill>
              </a:rPr>
              <a:t>试题</a:t>
            </a:r>
            <a:endParaRPr lang="zh-CN" altLang="en-US" i="0" dirty="0">
              <a:solidFill>
                <a:srgbClr val="FFFF66"/>
              </a:solidFill>
            </a:endParaRPr>
          </a:p>
        </p:txBody>
      </p:sp>
      <p:sp>
        <p:nvSpPr>
          <p:cNvPr id="76804" name="Rectangle 3"/>
          <p:cNvSpPr>
            <a:spLocks noGrp="1"/>
          </p:cNvSpPr>
          <p:nvPr>
            <p:ph idx="1"/>
          </p:nvPr>
        </p:nvSpPr>
        <p:spPr>
          <a:xfrm>
            <a:off x="0" y="728663"/>
            <a:ext cx="9144000" cy="2339975"/>
          </a:xfrm>
        </p:spPr>
        <p:txBody>
          <a:bodyPr vert="horz" wrap="square" lIns="92075" tIns="46038" rIns="92075" bIns="46038" anchor="t" anchorCtr="0"/>
          <a:p>
            <a:pPr eaLnBrk="1" hangingPunct="1">
              <a:lnSpc>
                <a:spcPct val="80000"/>
              </a:lnSpc>
              <a:buNone/>
            </a:pPr>
            <a:r>
              <a:rPr lang="zh-CN" altLang="en-US" sz="3200" dirty="0"/>
              <a:t>若数据元素序列</a:t>
            </a:r>
            <a:r>
              <a:rPr lang="en-US" altLang="zh-CN" sz="3200" dirty="0"/>
              <a:t>11, 12, 13, 7, 8, 9, 23, 4, 5</a:t>
            </a:r>
            <a:r>
              <a:rPr lang="zh-CN" altLang="en-US" sz="3200" dirty="0"/>
              <a:t>是采用下列排序方法之一得到的第二趟排序后的结果，则该排序算法只能是</a:t>
            </a:r>
            <a:endParaRPr lang="zh-CN" altLang="en-US" sz="3200" dirty="0"/>
          </a:p>
          <a:p>
            <a:pPr eaLnBrk="1" hangingPunct="1">
              <a:lnSpc>
                <a:spcPct val="80000"/>
              </a:lnSpc>
              <a:buNone/>
            </a:pPr>
            <a:r>
              <a:rPr lang="en-US" altLang="zh-CN" sz="3200" dirty="0"/>
              <a:t>A</a:t>
            </a:r>
            <a:r>
              <a:rPr lang="zh-CN" altLang="en-US" sz="3200" dirty="0"/>
              <a:t>．起泡排序	</a:t>
            </a:r>
            <a:r>
              <a:rPr lang="en-US" altLang="zh-CN" sz="3200" dirty="0"/>
              <a:t>B</a:t>
            </a:r>
            <a:r>
              <a:rPr lang="zh-CN" altLang="en-US" sz="3200" dirty="0"/>
              <a:t>．插入排序	</a:t>
            </a:r>
            <a:endParaRPr lang="zh-CN" altLang="en-US" sz="3200" dirty="0"/>
          </a:p>
          <a:p>
            <a:pPr eaLnBrk="1" hangingPunct="1">
              <a:lnSpc>
                <a:spcPct val="80000"/>
              </a:lnSpc>
              <a:buNone/>
            </a:pPr>
            <a:r>
              <a:rPr lang="en-US" altLang="zh-CN" sz="3200" dirty="0"/>
              <a:t>C</a:t>
            </a:r>
            <a:r>
              <a:rPr lang="zh-CN" altLang="en-US" sz="3200" dirty="0"/>
              <a:t>．选择排序	</a:t>
            </a:r>
            <a:r>
              <a:rPr lang="en-US" altLang="zh-CN" sz="3200" dirty="0"/>
              <a:t>D</a:t>
            </a:r>
            <a:r>
              <a:rPr lang="zh-CN" altLang="en-US" sz="3200" dirty="0"/>
              <a:t>．二路归并排序</a:t>
            </a:r>
            <a:endParaRPr lang="zh-CN" altLang="en-US" sz="3200" dirty="0"/>
          </a:p>
        </p:txBody>
      </p:sp>
      <p:sp>
        <p:nvSpPr>
          <p:cNvPr id="1932292" name="Rectangle 4"/>
          <p:cNvSpPr/>
          <p:nvPr/>
        </p:nvSpPr>
        <p:spPr>
          <a:xfrm>
            <a:off x="-39687" y="2889250"/>
            <a:ext cx="790892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stStyle>
          <a:p>
            <a:pPr marL="0" lvl="0" indent="0" eaLnBrk="1" hangingPunct="1">
              <a:spcBef>
                <a:spcPct val="0"/>
              </a:spcBef>
              <a:buNone/>
            </a:pPr>
            <a:r>
              <a:rPr lang="en-US" altLang="en-US" sz="3200" b="0" dirty="0">
                <a:solidFill>
                  <a:srgbClr val="FF0000"/>
                </a:solidFill>
                <a:latin typeface="Times New Roman" panose="02020603050405020304" pitchFamily="18" charset="0"/>
              </a:rPr>
              <a:t>B．插入排序</a:t>
            </a:r>
            <a:endParaRPr lang="zh-CN" altLang="en-US" sz="3200" b="0" dirty="0">
              <a:solidFill>
                <a:srgbClr val="FF0000"/>
              </a:solidFill>
              <a:latin typeface="Times New Roman" panose="02020603050405020304" pitchFamily="18" charset="0"/>
            </a:endParaRPr>
          </a:p>
        </p:txBody>
      </p:sp>
      <p:sp>
        <p:nvSpPr>
          <p:cNvPr id="76806" name="Rectangle 2"/>
          <p:cNvSpPr/>
          <p:nvPr/>
        </p:nvSpPr>
        <p:spPr>
          <a:xfrm>
            <a:off x="250825" y="3608388"/>
            <a:ext cx="8893175" cy="30607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stStyle>
          <a:p>
            <a:pPr marL="342900" lvl="0" indent="-342900" eaLnBrk="1" hangingPunct="1">
              <a:spcBef>
                <a:spcPct val="0"/>
              </a:spcBef>
              <a:buNone/>
            </a:pPr>
            <a:r>
              <a:rPr lang="zh-CN" altLang="de-DE" sz="2800" b="0" dirty="0">
                <a:solidFill>
                  <a:schemeClr val="tx1"/>
                </a:solidFill>
                <a:latin typeface="楷体_GB2312"/>
              </a:rPr>
              <a:t>已知关键字序列</a:t>
            </a:r>
            <a:r>
              <a:rPr lang="de-DE" altLang="zh-CN" sz="2800" b="0" dirty="0">
                <a:solidFill>
                  <a:schemeClr val="tx1"/>
                </a:solidFill>
                <a:latin typeface="楷体_GB2312"/>
              </a:rPr>
              <a:t>5, 8, 12, 19, 28, 20, 15, 22</a:t>
            </a:r>
            <a:r>
              <a:rPr lang="zh-CN" altLang="de-DE" sz="2800" b="0" dirty="0">
                <a:solidFill>
                  <a:schemeClr val="tx1"/>
                </a:solidFill>
                <a:latin typeface="楷体_GB2312"/>
              </a:rPr>
              <a:t>是小根堆（最小堆），插入关键字</a:t>
            </a:r>
            <a:r>
              <a:rPr lang="de-DE" altLang="zh-CN" sz="2800" b="0" dirty="0">
                <a:solidFill>
                  <a:schemeClr val="tx1"/>
                </a:solidFill>
                <a:latin typeface="楷体_GB2312"/>
              </a:rPr>
              <a:t>3</a:t>
            </a:r>
            <a:r>
              <a:rPr lang="zh-CN" altLang="de-DE" sz="2800" b="0" dirty="0">
                <a:solidFill>
                  <a:schemeClr val="tx1"/>
                </a:solidFill>
                <a:latin typeface="楷体_GB2312"/>
              </a:rPr>
              <a:t>，调整后得到的小根堆是</a:t>
            </a:r>
            <a:endParaRPr lang="zh-CN" altLang="de-DE" sz="2800" b="0" dirty="0">
              <a:solidFill>
                <a:schemeClr val="tx1"/>
              </a:solidFill>
              <a:latin typeface="楷体_GB2312"/>
            </a:endParaRPr>
          </a:p>
          <a:p>
            <a:pPr marL="342900" lvl="0" indent="-342900" eaLnBrk="1" hangingPunct="1">
              <a:spcBef>
                <a:spcPct val="0"/>
              </a:spcBef>
              <a:buNone/>
            </a:pPr>
            <a:r>
              <a:rPr lang="de-DE" altLang="zh-CN" sz="2800" b="0" dirty="0">
                <a:solidFill>
                  <a:schemeClr val="tx1"/>
                </a:solidFill>
                <a:latin typeface="楷体_GB2312"/>
              </a:rPr>
              <a:t>A</a:t>
            </a:r>
            <a:r>
              <a:rPr lang="zh-CN" altLang="de-DE" sz="2800" b="0" dirty="0">
                <a:solidFill>
                  <a:schemeClr val="tx1"/>
                </a:solidFill>
                <a:latin typeface="楷体_GB2312"/>
              </a:rPr>
              <a:t>．</a:t>
            </a:r>
            <a:r>
              <a:rPr lang="de-DE" altLang="zh-CN" sz="2800" b="0" dirty="0">
                <a:solidFill>
                  <a:schemeClr val="tx1"/>
                </a:solidFill>
                <a:latin typeface="楷体_GB2312"/>
              </a:rPr>
              <a:t>3, 5, 12, 8, 28, 20, 15, 22, 19	</a:t>
            </a:r>
            <a:endParaRPr lang="de-DE" altLang="zh-CN" sz="2800" b="0" dirty="0">
              <a:solidFill>
                <a:schemeClr val="tx1"/>
              </a:solidFill>
              <a:latin typeface="楷体_GB2312"/>
            </a:endParaRPr>
          </a:p>
          <a:p>
            <a:pPr marL="342900" lvl="0" indent="-342900" eaLnBrk="1" hangingPunct="1">
              <a:spcBef>
                <a:spcPct val="0"/>
              </a:spcBef>
              <a:buNone/>
            </a:pPr>
            <a:r>
              <a:rPr lang="de-DE" altLang="zh-CN" sz="2800" b="0" dirty="0">
                <a:solidFill>
                  <a:schemeClr val="tx1"/>
                </a:solidFill>
                <a:latin typeface="楷体_GB2312"/>
              </a:rPr>
              <a:t>B</a:t>
            </a:r>
            <a:r>
              <a:rPr lang="zh-CN" altLang="de-DE" sz="2800" b="0" dirty="0">
                <a:solidFill>
                  <a:schemeClr val="tx1"/>
                </a:solidFill>
                <a:latin typeface="楷体_GB2312"/>
              </a:rPr>
              <a:t>．</a:t>
            </a:r>
            <a:r>
              <a:rPr lang="de-DE" altLang="zh-CN" sz="2800" b="0" dirty="0">
                <a:solidFill>
                  <a:schemeClr val="tx1"/>
                </a:solidFill>
                <a:latin typeface="楷体_GB2312"/>
              </a:rPr>
              <a:t>3, 5, 12, 19, 20, 15, 22, 8, 28</a:t>
            </a:r>
            <a:endParaRPr lang="de-DE" altLang="zh-CN" sz="2800" b="0" dirty="0">
              <a:solidFill>
                <a:schemeClr val="tx1"/>
              </a:solidFill>
              <a:latin typeface="楷体_GB2312"/>
            </a:endParaRPr>
          </a:p>
          <a:p>
            <a:pPr marL="342900" lvl="0" indent="-342900" eaLnBrk="1" hangingPunct="1">
              <a:spcBef>
                <a:spcPct val="0"/>
              </a:spcBef>
              <a:buNone/>
            </a:pPr>
            <a:r>
              <a:rPr lang="de-DE" altLang="zh-CN" sz="2800" b="0" dirty="0">
                <a:solidFill>
                  <a:schemeClr val="tx1"/>
                </a:solidFill>
                <a:latin typeface="楷体_GB2312"/>
              </a:rPr>
              <a:t>C</a:t>
            </a:r>
            <a:r>
              <a:rPr lang="zh-CN" altLang="de-DE" sz="2800" b="0" dirty="0">
                <a:solidFill>
                  <a:schemeClr val="tx1"/>
                </a:solidFill>
                <a:latin typeface="楷体_GB2312"/>
              </a:rPr>
              <a:t>．</a:t>
            </a:r>
            <a:r>
              <a:rPr lang="de-DE" altLang="zh-CN" sz="2800" b="0" dirty="0">
                <a:solidFill>
                  <a:schemeClr val="tx1"/>
                </a:solidFill>
                <a:latin typeface="楷体_GB2312"/>
              </a:rPr>
              <a:t>3, 8, 12, 5, 20, 15, 22, 28, 19	</a:t>
            </a:r>
            <a:endParaRPr lang="de-DE" altLang="zh-CN" sz="2800" b="0" dirty="0">
              <a:solidFill>
                <a:schemeClr val="tx1"/>
              </a:solidFill>
              <a:latin typeface="楷体_GB2312"/>
            </a:endParaRPr>
          </a:p>
          <a:p>
            <a:pPr marL="342900" lvl="0" indent="-342900" eaLnBrk="1" hangingPunct="1">
              <a:spcBef>
                <a:spcPct val="0"/>
              </a:spcBef>
              <a:buNone/>
            </a:pPr>
            <a:r>
              <a:rPr lang="de-DE" altLang="zh-CN" sz="2800" b="0" dirty="0">
                <a:solidFill>
                  <a:schemeClr val="tx1"/>
                </a:solidFill>
                <a:latin typeface="楷体_GB2312"/>
              </a:rPr>
              <a:t>D</a:t>
            </a:r>
            <a:r>
              <a:rPr lang="zh-CN" altLang="de-DE" sz="2800" b="0" dirty="0">
                <a:solidFill>
                  <a:schemeClr val="tx1"/>
                </a:solidFill>
                <a:latin typeface="楷体_GB2312"/>
              </a:rPr>
              <a:t>．</a:t>
            </a:r>
            <a:r>
              <a:rPr lang="de-DE" altLang="zh-CN" sz="2800" b="0" dirty="0">
                <a:solidFill>
                  <a:schemeClr val="tx1"/>
                </a:solidFill>
                <a:latin typeface="楷体_GB2312"/>
              </a:rPr>
              <a:t>3, 12, 5, 8, 28, 20, 15, 22, 19</a:t>
            </a:r>
            <a:endParaRPr lang="de-DE" altLang="zh-CN" sz="2800" b="0" dirty="0">
              <a:solidFill>
                <a:schemeClr val="tx1"/>
              </a:solidFill>
              <a:latin typeface="楷体_GB2312"/>
            </a:endParaRPr>
          </a:p>
        </p:txBody>
      </p:sp>
      <p:sp>
        <p:nvSpPr>
          <p:cNvPr id="7" name="Rectangle 7"/>
          <p:cNvSpPr/>
          <p:nvPr/>
        </p:nvSpPr>
        <p:spPr>
          <a:xfrm>
            <a:off x="7388225" y="5408613"/>
            <a:ext cx="481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stStyle>
          <a:p>
            <a:pPr marL="0" lvl="0" indent="0" eaLnBrk="1" hangingPunct="1">
              <a:spcBef>
                <a:spcPct val="0"/>
              </a:spcBef>
              <a:buClrTx/>
              <a:buSzTx/>
              <a:buFontTx/>
              <a:buNone/>
            </a:pPr>
            <a:r>
              <a:rPr lang="de-DE" altLang="zh-CN" sz="2400" b="0" dirty="0">
                <a:solidFill>
                  <a:srgbClr val="FF0000"/>
                </a:solidFill>
                <a:latin typeface="Times New Roman" panose="02020603050405020304" pitchFamily="18" charset="0"/>
              </a:rPr>
              <a:t>A </a:t>
            </a:r>
            <a:endParaRPr lang="en-US" altLang="zh-CN" sz="2400" b="0" dirty="0">
              <a:solidFill>
                <a:srgbClr val="FF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32292"/>
                                        </p:tgtEl>
                                        <p:attrNameLst>
                                          <p:attrName>style.visibility</p:attrName>
                                        </p:attrNameLst>
                                      </p:cBhvr>
                                      <p:to>
                                        <p:strVal val="visible"/>
                                      </p:to>
                                    </p:set>
                                    <p:anim calcmode="lin" valueType="num">
                                      <p:cBhvr additive="base">
                                        <p:cTn id="7" dur="500" fill="hold"/>
                                        <p:tgtEl>
                                          <p:spTgt spid="1932292"/>
                                        </p:tgtEl>
                                        <p:attrNameLst>
                                          <p:attrName>ppt_x</p:attrName>
                                        </p:attrNameLst>
                                      </p:cBhvr>
                                      <p:tavLst>
                                        <p:tav tm="0">
                                          <p:val>
                                            <p:strVal val="#ppt_x"/>
                                          </p:val>
                                        </p:tav>
                                        <p:tav tm="100000">
                                          <p:val>
                                            <p:strVal val="#ppt_x"/>
                                          </p:val>
                                        </p:tav>
                                      </p:tavLst>
                                    </p:anim>
                                    <p:anim calcmode="lin" valueType="num">
                                      <p:cBhvr additive="base">
                                        <p:cTn id="8" dur="500" fill="hold"/>
                                        <p:tgtEl>
                                          <p:spTgt spid="19322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2292"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type="title"/>
          </p:nvPr>
        </p:nvSpPr>
        <p:spPr/>
        <p:txBody>
          <a:bodyPr vert="horz" wrap="square" lIns="91440" tIns="45720" rIns="91440" bIns="45720" anchor="ctr" anchorCtr="0"/>
          <a:p>
            <a:pPr algn="l" eaLnBrk="1" hangingPunct="1"/>
            <a:r>
              <a:rPr lang="en-US" altLang="zh-CN" dirty="0">
                <a:solidFill>
                  <a:schemeClr val="tx1"/>
                </a:solidFill>
              </a:rPr>
              <a:t>Exercises</a:t>
            </a:r>
            <a:endParaRPr lang="en-US" altLang="zh-CN" dirty="0">
              <a:solidFill>
                <a:schemeClr val="tx1"/>
              </a:solidFill>
            </a:endParaRPr>
          </a:p>
        </p:txBody>
      </p:sp>
      <p:sp>
        <p:nvSpPr>
          <p:cNvPr id="78851" name="Rectangle 3"/>
          <p:cNvSpPr>
            <a:spLocks noGrp="1"/>
          </p:cNvSpPr>
          <p:nvPr>
            <p:ph idx="1"/>
          </p:nvPr>
        </p:nvSpPr>
        <p:spPr/>
        <p:txBody>
          <a:bodyPr vert="horz" wrap="square" lIns="91440" tIns="45720" rIns="91440" bIns="45720" anchor="t" anchorCtr="0"/>
          <a:p>
            <a:pPr eaLnBrk="1" hangingPunct="1"/>
            <a:r>
              <a:rPr lang="en-US" altLang="zh-CN" dirty="0"/>
              <a:t>7.1, 7.4, 7.11, 7.25</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2"/>
          <p:cNvSpPr txBox="1"/>
          <p:nvPr/>
        </p:nvSpPr>
        <p:spPr>
          <a:xfrm>
            <a:off x="6629400" y="0"/>
            <a:ext cx="25082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§3  A Lower Bound </a:t>
            </a:r>
            <a:endParaRPr lang="en-US" altLang="zh-CN" sz="1800" b="1" dirty="0">
              <a:sym typeface="Webdings" panose="05030102010509060703" pitchFamily="18" charset="2"/>
            </a:endParaRPr>
          </a:p>
        </p:txBody>
      </p:sp>
      <p:sp>
        <p:nvSpPr>
          <p:cNvPr id="91139" name="Text Box 3"/>
          <p:cNvSpPr txBox="1"/>
          <p:nvPr/>
        </p:nvSpPr>
        <p:spPr>
          <a:xfrm>
            <a:off x="381000" y="381000"/>
            <a:ext cx="82296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2100" lvl="0" indent="-292100" eaLnBrk="1" hangingPunct="1">
              <a:spcBef>
                <a:spcPct val="0"/>
              </a:spcBef>
              <a:buNone/>
            </a:pPr>
            <a:r>
              <a:rPr lang="en-US" altLang="zh-CN" sz="2400" b="1" dirty="0">
                <a:latin typeface="Arial" panose="020B0604020202020204" pitchFamily="34" charset="0"/>
              </a:rPr>
              <a:t>【Theorem】</a:t>
            </a:r>
            <a:r>
              <a:rPr lang="en-US" altLang="zh-CN" sz="2400" b="1" dirty="0">
                <a:sym typeface="Wingdings" panose="05000000000000000000" pitchFamily="2" charset="2"/>
              </a:rPr>
              <a:t>The average number of inversions in an array of </a:t>
            </a:r>
            <a:r>
              <a:rPr lang="en-US" altLang="zh-CN" sz="2400" b="1" i="1" dirty="0">
                <a:sym typeface="Wingdings" panose="05000000000000000000" pitchFamily="2" charset="2"/>
              </a:rPr>
              <a:t>N</a:t>
            </a:r>
            <a:r>
              <a:rPr lang="en-US" altLang="zh-CN" sz="2400" b="1" dirty="0">
                <a:sym typeface="Wingdings" panose="05000000000000000000" pitchFamily="2" charset="2"/>
              </a:rPr>
              <a:t> distinct numbers is  </a:t>
            </a:r>
            <a:r>
              <a:rPr lang="en-US" altLang="zh-CN" sz="2400" b="1" i="1" dirty="0">
                <a:solidFill>
                  <a:schemeClr val="hlink"/>
                </a:solidFill>
                <a:sym typeface="Wingdings" panose="05000000000000000000" pitchFamily="2" charset="2"/>
              </a:rPr>
              <a:t>N </a:t>
            </a:r>
            <a:r>
              <a:rPr lang="en-US" altLang="zh-CN" sz="2400" b="1" dirty="0">
                <a:solidFill>
                  <a:schemeClr val="hlink"/>
                </a:solidFill>
                <a:sym typeface="Wingdings" panose="05000000000000000000" pitchFamily="2" charset="2"/>
              </a:rPr>
              <a:t>( </a:t>
            </a:r>
            <a:r>
              <a:rPr lang="en-US" altLang="zh-CN" sz="2400" b="1" i="1" dirty="0">
                <a:solidFill>
                  <a:schemeClr val="hlink"/>
                </a:solidFill>
                <a:sym typeface="Wingdings" panose="05000000000000000000" pitchFamily="2" charset="2"/>
              </a:rPr>
              <a:t>N </a:t>
            </a:r>
            <a:r>
              <a:rPr lang="en-US" altLang="zh-CN" sz="2400" b="1" dirty="0">
                <a:solidFill>
                  <a:schemeClr val="hlink"/>
                </a:solidFill>
                <a:sym typeface="Symbol" panose="05050102010706020507" pitchFamily="18" charset="2"/>
              </a:rPr>
              <a:t> 1 </a:t>
            </a:r>
            <a:r>
              <a:rPr lang="en-US" altLang="zh-CN" sz="2400" b="1" dirty="0">
                <a:solidFill>
                  <a:schemeClr val="hlink"/>
                </a:solidFill>
                <a:sym typeface="Wingdings" panose="05000000000000000000" pitchFamily="2" charset="2"/>
              </a:rPr>
              <a:t>) / 4</a:t>
            </a:r>
            <a:r>
              <a:rPr lang="en-US" altLang="zh-CN" sz="2400" b="1" dirty="0">
                <a:sym typeface="Wingdings" panose="05000000000000000000" pitchFamily="2" charset="2"/>
              </a:rPr>
              <a:t>.</a:t>
            </a:r>
            <a:endParaRPr lang="en-US" altLang="zh-CN" sz="2400" b="1" dirty="0">
              <a:sym typeface="Wingdings" panose="05000000000000000000" pitchFamily="2" charset="2"/>
            </a:endParaRPr>
          </a:p>
        </p:txBody>
      </p:sp>
      <p:sp>
        <p:nvSpPr>
          <p:cNvPr id="91140" name="Text Box 4"/>
          <p:cNvSpPr txBox="1"/>
          <p:nvPr/>
        </p:nvSpPr>
        <p:spPr>
          <a:xfrm>
            <a:off x="381000" y="1295400"/>
            <a:ext cx="82296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2100" lvl="0" indent="-292100" eaLnBrk="1" hangingPunct="1">
              <a:spcBef>
                <a:spcPct val="0"/>
              </a:spcBef>
              <a:buNone/>
            </a:pPr>
            <a:r>
              <a:rPr lang="en-US" altLang="zh-CN" sz="2400" b="1" dirty="0">
                <a:latin typeface="Arial" panose="020B0604020202020204" pitchFamily="34" charset="0"/>
              </a:rPr>
              <a:t>【Theorem】</a:t>
            </a:r>
            <a:r>
              <a:rPr lang="en-US" altLang="zh-CN" sz="2400" b="1" dirty="0">
                <a:sym typeface="Wingdings" panose="05000000000000000000" pitchFamily="2" charset="2"/>
              </a:rPr>
              <a:t>Any algorithm that sorts by exchanging adjacent elements requires </a:t>
            </a:r>
            <a:r>
              <a:rPr lang="en-US" altLang="zh-CN" sz="2400" b="1" dirty="0">
                <a:solidFill>
                  <a:schemeClr val="hlink"/>
                </a:solidFill>
                <a:sym typeface="Symbol" panose="05050102010706020507" pitchFamily="18" charset="2"/>
              </a:rPr>
              <a:t> ( </a:t>
            </a:r>
            <a:r>
              <a:rPr lang="en-US" altLang="zh-CN" sz="2400" b="1" i="1" dirty="0">
                <a:solidFill>
                  <a:schemeClr val="hlink"/>
                </a:solidFill>
                <a:sym typeface="Symbol" panose="05050102010706020507" pitchFamily="18" charset="2"/>
              </a:rPr>
              <a:t>N</a:t>
            </a:r>
            <a:r>
              <a:rPr lang="en-US" altLang="zh-CN" sz="2400" b="1" baseline="30000" dirty="0">
                <a:solidFill>
                  <a:schemeClr val="hlink"/>
                </a:solidFill>
                <a:sym typeface="Symbol" panose="05050102010706020507" pitchFamily="18" charset="2"/>
              </a:rPr>
              <a:t>2 </a:t>
            </a:r>
            <a:r>
              <a:rPr lang="en-US" altLang="zh-CN" sz="2400" b="1" dirty="0">
                <a:solidFill>
                  <a:schemeClr val="hlink"/>
                </a:solidFill>
                <a:sym typeface="Symbol" panose="05050102010706020507" pitchFamily="18" charset="2"/>
              </a:rPr>
              <a:t>)</a:t>
            </a:r>
            <a:r>
              <a:rPr lang="en-US" altLang="zh-CN" sz="2400" b="1" dirty="0">
                <a:sym typeface="Symbol" panose="05050102010706020507" pitchFamily="18" charset="2"/>
              </a:rPr>
              <a:t> time on average.</a:t>
            </a:r>
            <a:endParaRPr lang="en-US" altLang="zh-CN" sz="2400" b="1" dirty="0">
              <a:sym typeface="Wingdings" panose="05000000000000000000" pitchFamily="2" charset="2"/>
            </a:endParaRPr>
          </a:p>
        </p:txBody>
      </p:sp>
      <p:grpSp>
        <p:nvGrpSpPr>
          <p:cNvPr id="91141" name="Group 5"/>
          <p:cNvGrpSpPr/>
          <p:nvPr/>
        </p:nvGrpSpPr>
        <p:grpSpPr>
          <a:xfrm>
            <a:off x="3200400" y="4419600"/>
            <a:ext cx="2438400" cy="2214563"/>
            <a:chOff x="1680" y="2373"/>
            <a:chExt cx="2038" cy="1758"/>
          </a:xfrm>
        </p:grpSpPr>
        <p:grpSp>
          <p:nvGrpSpPr>
            <p:cNvPr id="23565" name="Group 6"/>
            <p:cNvGrpSpPr/>
            <p:nvPr/>
          </p:nvGrpSpPr>
          <p:grpSpPr>
            <a:xfrm rot="4724383" flipH="1">
              <a:off x="2718" y="2714"/>
              <a:ext cx="256" cy="751"/>
              <a:chOff x="1902" y="2055"/>
              <a:chExt cx="318" cy="912"/>
            </a:xfrm>
          </p:grpSpPr>
          <p:grpSp>
            <p:nvGrpSpPr>
              <p:cNvPr id="23601" name="Group 7"/>
              <p:cNvGrpSpPr/>
              <p:nvPr/>
            </p:nvGrpSpPr>
            <p:grpSpPr>
              <a:xfrm>
                <a:off x="1902" y="2711"/>
                <a:ext cx="285" cy="256"/>
                <a:chOff x="1902" y="2711"/>
                <a:chExt cx="285" cy="256"/>
              </a:xfrm>
            </p:grpSpPr>
            <p:sp>
              <p:nvSpPr>
                <p:cNvPr id="23604" name="Freeform 8"/>
                <p:cNvSpPr/>
                <p:nvPr/>
              </p:nvSpPr>
              <p:spPr>
                <a:xfrm>
                  <a:off x="1902" y="2711"/>
                  <a:ext cx="285" cy="256"/>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571" h="510">
                      <a:moveTo>
                        <a:pt x="88" y="64"/>
                      </a:moveTo>
                      <a:lnTo>
                        <a:pt x="50" y="130"/>
                      </a:lnTo>
                      <a:lnTo>
                        <a:pt x="38" y="156"/>
                      </a:lnTo>
                      <a:lnTo>
                        <a:pt x="31" y="184"/>
                      </a:lnTo>
                      <a:lnTo>
                        <a:pt x="24" y="225"/>
                      </a:lnTo>
                      <a:lnTo>
                        <a:pt x="24" y="264"/>
                      </a:lnTo>
                      <a:lnTo>
                        <a:pt x="29" y="302"/>
                      </a:lnTo>
                      <a:lnTo>
                        <a:pt x="45" y="337"/>
                      </a:lnTo>
                      <a:lnTo>
                        <a:pt x="78" y="361"/>
                      </a:lnTo>
                      <a:lnTo>
                        <a:pt x="43" y="340"/>
                      </a:lnTo>
                      <a:lnTo>
                        <a:pt x="29" y="338"/>
                      </a:lnTo>
                      <a:lnTo>
                        <a:pt x="10" y="345"/>
                      </a:lnTo>
                      <a:lnTo>
                        <a:pt x="3" y="357"/>
                      </a:lnTo>
                      <a:lnTo>
                        <a:pt x="0" y="373"/>
                      </a:lnTo>
                      <a:lnTo>
                        <a:pt x="5" y="387"/>
                      </a:lnTo>
                      <a:lnTo>
                        <a:pt x="15" y="404"/>
                      </a:lnTo>
                      <a:lnTo>
                        <a:pt x="60" y="437"/>
                      </a:lnTo>
                      <a:lnTo>
                        <a:pt x="128" y="463"/>
                      </a:lnTo>
                      <a:lnTo>
                        <a:pt x="158" y="474"/>
                      </a:lnTo>
                      <a:lnTo>
                        <a:pt x="191" y="479"/>
                      </a:lnTo>
                      <a:lnTo>
                        <a:pt x="218" y="479"/>
                      </a:lnTo>
                      <a:lnTo>
                        <a:pt x="248" y="488"/>
                      </a:lnTo>
                      <a:lnTo>
                        <a:pt x="284" y="500"/>
                      </a:lnTo>
                      <a:lnTo>
                        <a:pt x="366" y="510"/>
                      </a:lnTo>
                      <a:lnTo>
                        <a:pt x="463" y="489"/>
                      </a:lnTo>
                      <a:lnTo>
                        <a:pt x="527" y="489"/>
                      </a:lnTo>
                      <a:lnTo>
                        <a:pt x="543" y="484"/>
                      </a:lnTo>
                      <a:lnTo>
                        <a:pt x="559" y="469"/>
                      </a:lnTo>
                      <a:lnTo>
                        <a:pt x="564" y="448"/>
                      </a:lnTo>
                      <a:lnTo>
                        <a:pt x="571" y="364"/>
                      </a:lnTo>
                      <a:lnTo>
                        <a:pt x="571" y="297"/>
                      </a:lnTo>
                      <a:lnTo>
                        <a:pt x="567" y="262"/>
                      </a:lnTo>
                      <a:lnTo>
                        <a:pt x="564" y="239"/>
                      </a:lnTo>
                      <a:lnTo>
                        <a:pt x="559" y="215"/>
                      </a:lnTo>
                      <a:lnTo>
                        <a:pt x="553" y="191"/>
                      </a:lnTo>
                      <a:lnTo>
                        <a:pt x="522" y="99"/>
                      </a:lnTo>
                      <a:lnTo>
                        <a:pt x="489" y="0"/>
                      </a:lnTo>
                      <a:lnTo>
                        <a:pt x="88" y="64"/>
                      </a:lnTo>
                      <a:close/>
                    </a:path>
                  </a:pathLst>
                </a:custGeom>
                <a:solidFill>
                  <a:srgbClr val="FFE0C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23605" name="Arc 9"/>
                <p:cNvSpPr/>
                <p:nvPr/>
              </p:nvSpPr>
              <p:spPr>
                <a:xfrm>
                  <a:off x="1945" y="2885"/>
                  <a:ext cx="7" cy="17"/>
                </a:xfrm>
                <a:custGeom>
                  <a:avLst/>
                  <a:gdLst/>
                  <a:ahLst/>
                  <a:cxnLst>
                    <a:cxn ang="0">
                      <a:pos x="0" y="0"/>
                    </a:cxn>
                    <a:cxn ang="0">
                      <a:pos x="0" y="0"/>
                    </a:cxn>
                    <a:cxn ang="0">
                      <a:pos x="0" y="0"/>
                    </a:cxn>
                  </a:cxnLst>
                  <a:pathLst>
                    <a:path w="21584" h="21468" fill="none">
                      <a:moveTo>
                        <a:pt x="0" y="20627"/>
                      </a:moveTo>
                      <a:cubicBezTo>
                        <a:pt x="416" y="9948"/>
                        <a:pt x="8578" y="1180"/>
                        <a:pt x="19199" y="0"/>
                      </a:cubicBezTo>
                    </a:path>
                    <a:path w="21584" h="21468" stroke="0">
                      <a:moveTo>
                        <a:pt x="0" y="20627"/>
                      </a:moveTo>
                      <a:cubicBezTo>
                        <a:pt x="416" y="9948"/>
                        <a:pt x="8578" y="1180"/>
                        <a:pt x="19199" y="0"/>
                      </a:cubicBezTo>
                      <a:lnTo>
                        <a:pt x="21584" y="21468"/>
                      </a:lnTo>
                      <a:lnTo>
                        <a:pt x="0" y="20627"/>
                      </a:lnTo>
                      <a:close/>
                    </a:path>
                  </a:pathLst>
                </a:custGeom>
                <a:noFill/>
                <a:ln w="11113" cap="flat" cmpd="sng">
                  <a:solidFill>
                    <a:srgbClr val="000000">
                      <a:alpha val="100000"/>
                    </a:srgbClr>
                  </a:solidFill>
                  <a:prstDash val="solid"/>
                  <a:round/>
                  <a:headEnd type="none" w="med" len="med"/>
                  <a:tailEnd type="none" w="med" len="med"/>
                </a:ln>
              </p:spPr>
              <p:txBody>
                <a:bodyPr/>
                <a:p>
                  <a:endParaRPr lang="zh-CN" altLang="en-US"/>
                </a:p>
              </p:txBody>
            </p:sp>
          </p:grpSp>
          <p:sp>
            <p:nvSpPr>
              <p:cNvPr id="23602" name="Rectangle 10"/>
              <p:cNvSpPr/>
              <p:nvPr/>
            </p:nvSpPr>
            <p:spPr>
              <a:xfrm>
                <a:off x="1958" y="2738"/>
                <a:ext cx="239" cy="45"/>
              </a:xfrm>
              <a:prstGeom prst="rect">
                <a:avLst/>
              </a:prstGeom>
              <a:solidFill>
                <a:srgbClr val="FFFFFF"/>
              </a:solidFill>
              <a:ln w="111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603" name="Freeform 11"/>
              <p:cNvSpPr/>
              <p:nvPr/>
            </p:nvSpPr>
            <p:spPr>
              <a:xfrm>
                <a:off x="1937" y="2055"/>
                <a:ext cx="283" cy="704"/>
              </a:xfrm>
              <a:custGeom>
                <a:avLst/>
                <a:gdLst/>
                <a:ahLst/>
                <a:cxnLst>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Lst>
                <a:pathLst>
                  <a:path w="566" h="1408">
                    <a:moveTo>
                      <a:pt x="26" y="484"/>
                    </a:moveTo>
                    <a:lnTo>
                      <a:pt x="15" y="903"/>
                    </a:lnTo>
                    <a:lnTo>
                      <a:pt x="0" y="1408"/>
                    </a:lnTo>
                    <a:lnTo>
                      <a:pt x="543" y="1403"/>
                    </a:lnTo>
                    <a:lnTo>
                      <a:pt x="548" y="873"/>
                    </a:lnTo>
                    <a:lnTo>
                      <a:pt x="547" y="599"/>
                    </a:lnTo>
                    <a:lnTo>
                      <a:pt x="566" y="314"/>
                    </a:lnTo>
                    <a:lnTo>
                      <a:pt x="560" y="247"/>
                    </a:lnTo>
                    <a:lnTo>
                      <a:pt x="555" y="200"/>
                    </a:lnTo>
                    <a:lnTo>
                      <a:pt x="545" y="151"/>
                    </a:lnTo>
                    <a:lnTo>
                      <a:pt x="534" y="120"/>
                    </a:lnTo>
                    <a:lnTo>
                      <a:pt x="515" y="85"/>
                    </a:lnTo>
                    <a:lnTo>
                      <a:pt x="496" y="62"/>
                    </a:lnTo>
                    <a:lnTo>
                      <a:pt x="463" y="40"/>
                    </a:lnTo>
                    <a:lnTo>
                      <a:pt x="423" y="19"/>
                    </a:lnTo>
                    <a:lnTo>
                      <a:pt x="380" y="7"/>
                    </a:lnTo>
                    <a:lnTo>
                      <a:pt x="331" y="2"/>
                    </a:lnTo>
                    <a:lnTo>
                      <a:pt x="291" y="0"/>
                    </a:lnTo>
                    <a:lnTo>
                      <a:pt x="243" y="9"/>
                    </a:lnTo>
                    <a:lnTo>
                      <a:pt x="196" y="24"/>
                    </a:lnTo>
                    <a:lnTo>
                      <a:pt x="168" y="42"/>
                    </a:lnTo>
                    <a:lnTo>
                      <a:pt x="135" y="66"/>
                    </a:lnTo>
                    <a:lnTo>
                      <a:pt x="111" y="95"/>
                    </a:lnTo>
                    <a:lnTo>
                      <a:pt x="85" y="139"/>
                    </a:lnTo>
                    <a:lnTo>
                      <a:pt x="66" y="187"/>
                    </a:lnTo>
                    <a:lnTo>
                      <a:pt x="48" y="267"/>
                    </a:lnTo>
                    <a:lnTo>
                      <a:pt x="26" y="484"/>
                    </a:lnTo>
                    <a:close/>
                  </a:path>
                </a:pathLst>
              </a:custGeom>
              <a:solidFill>
                <a:srgbClr val="804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23566" name="Group 12"/>
            <p:cNvGrpSpPr/>
            <p:nvPr/>
          </p:nvGrpSpPr>
          <p:grpSpPr>
            <a:xfrm flipH="1">
              <a:off x="2988" y="3981"/>
              <a:ext cx="593" cy="111"/>
              <a:chOff x="1503" y="3399"/>
              <a:chExt cx="719" cy="138"/>
            </a:xfrm>
          </p:grpSpPr>
          <p:sp>
            <p:nvSpPr>
              <p:cNvPr id="23599" name="Freeform 13"/>
              <p:cNvSpPr/>
              <p:nvPr/>
            </p:nvSpPr>
            <p:spPr>
              <a:xfrm>
                <a:off x="1766" y="3399"/>
                <a:ext cx="456" cy="115"/>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913" h="229">
                    <a:moveTo>
                      <a:pt x="0" y="42"/>
                    </a:moveTo>
                    <a:lnTo>
                      <a:pt x="0" y="179"/>
                    </a:lnTo>
                    <a:lnTo>
                      <a:pt x="245" y="179"/>
                    </a:lnTo>
                    <a:lnTo>
                      <a:pt x="252" y="151"/>
                    </a:lnTo>
                    <a:lnTo>
                      <a:pt x="300" y="179"/>
                    </a:lnTo>
                    <a:lnTo>
                      <a:pt x="391" y="203"/>
                    </a:lnTo>
                    <a:lnTo>
                      <a:pt x="503" y="224"/>
                    </a:lnTo>
                    <a:lnTo>
                      <a:pt x="597" y="229"/>
                    </a:lnTo>
                    <a:lnTo>
                      <a:pt x="686" y="224"/>
                    </a:lnTo>
                    <a:lnTo>
                      <a:pt x="816" y="214"/>
                    </a:lnTo>
                    <a:lnTo>
                      <a:pt x="863" y="208"/>
                    </a:lnTo>
                    <a:lnTo>
                      <a:pt x="913" y="194"/>
                    </a:lnTo>
                    <a:lnTo>
                      <a:pt x="913" y="158"/>
                    </a:lnTo>
                    <a:lnTo>
                      <a:pt x="908" y="141"/>
                    </a:lnTo>
                    <a:lnTo>
                      <a:pt x="892" y="120"/>
                    </a:lnTo>
                    <a:lnTo>
                      <a:pt x="873" y="106"/>
                    </a:lnTo>
                    <a:lnTo>
                      <a:pt x="847" y="92"/>
                    </a:lnTo>
                    <a:lnTo>
                      <a:pt x="802" y="71"/>
                    </a:lnTo>
                    <a:lnTo>
                      <a:pt x="755" y="54"/>
                    </a:lnTo>
                    <a:lnTo>
                      <a:pt x="705" y="38"/>
                    </a:lnTo>
                    <a:lnTo>
                      <a:pt x="651" y="26"/>
                    </a:lnTo>
                    <a:lnTo>
                      <a:pt x="469" y="0"/>
                    </a:lnTo>
                    <a:lnTo>
                      <a:pt x="0" y="42"/>
                    </a:lnTo>
                    <a:close/>
                  </a:path>
                </a:pathLst>
              </a:custGeom>
              <a:solidFill>
                <a:srgbClr val="201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23600" name="Freeform 14"/>
              <p:cNvSpPr/>
              <p:nvPr/>
            </p:nvSpPr>
            <p:spPr>
              <a:xfrm>
                <a:off x="1503" y="3426"/>
                <a:ext cx="456" cy="111"/>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913" h="222">
                    <a:moveTo>
                      <a:pt x="0" y="43"/>
                    </a:moveTo>
                    <a:lnTo>
                      <a:pt x="0" y="179"/>
                    </a:lnTo>
                    <a:lnTo>
                      <a:pt x="243" y="179"/>
                    </a:lnTo>
                    <a:lnTo>
                      <a:pt x="248" y="151"/>
                    </a:lnTo>
                    <a:lnTo>
                      <a:pt x="299" y="179"/>
                    </a:lnTo>
                    <a:lnTo>
                      <a:pt x="406" y="196"/>
                    </a:lnTo>
                    <a:lnTo>
                      <a:pt x="537" y="212"/>
                    </a:lnTo>
                    <a:lnTo>
                      <a:pt x="677" y="222"/>
                    </a:lnTo>
                    <a:lnTo>
                      <a:pt x="802" y="222"/>
                    </a:lnTo>
                    <a:lnTo>
                      <a:pt x="865" y="206"/>
                    </a:lnTo>
                    <a:lnTo>
                      <a:pt x="913" y="194"/>
                    </a:lnTo>
                    <a:lnTo>
                      <a:pt x="913" y="160"/>
                    </a:lnTo>
                    <a:lnTo>
                      <a:pt x="908" y="140"/>
                    </a:lnTo>
                    <a:lnTo>
                      <a:pt x="892" y="121"/>
                    </a:lnTo>
                    <a:lnTo>
                      <a:pt x="873" y="106"/>
                    </a:lnTo>
                    <a:lnTo>
                      <a:pt x="847" y="92"/>
                    </a:lnTo>
                    <a:lnTo>
                      <a:pt x="802" y="71"/>
                    </a:lnTo>
                    <a:lnTo>
                      <a:pt x="755" y="54"/>
                    </a:lnTo>
                    <a:lnTo>
                      <a:pt x="705" y="40"/>
                    </a:lnTo>
                    <a:lnTo>
                      <a:pt x="651" y="26"/>
                    </a:lnTo>
                    <a:lnTo>
                      <a:pt x="467" y="0"/>
                    </a:lnTo>
                    <a:lnTo>
                      <a:pt x="0" y="43"/>
                    </a:lnTo>
                    <a:close/>
                  </a:path>
                </a:pathLst>
              </a:custGeom>
              <a:solidFill>
                <a:srgbClr val="201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sp>
          <p:nvSpPr>
            <p:cNvPr id="23567" name="Freeform 15"/>
            <p:cNvSpPr/>
            <p:nvPr/>
          </p:nvSpPr>
          <p:spPr>
            <a:xfrm flipH="1">
              <a:off x="3082" y="3427"/>
              <a:ext cx="352" cy="56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852" h="1411">
                  <a:moveTo>
                    <a:pt x="583" y="0"/>
                  </a:moveTo>
                  <a:lnTo>
                    <a:pt x="809" y="555"/>
                  </a:lnTo>
                  <a:lnTo>
                    <a:pt x="826" y="597"/>
                  </a:lnTo>
                  <a:lnTo>
                    <a:pt x="842" y="646"/>
                  </a:lnTo>
                  <a:lnTo>
                    <a:pt x="852" y="717"/>
                  </a:lnTo>
                  <a:lnTo>
                    <a:pt x="842" y="781"/>
                  </a:lnTo>
                  <a:lnTo>
                    <a:pt x="765" y="1010"/>
                  </a:lnTo>
                  <a:lnTo>
                    <a:pt x="737" y="1081"/>
                  </a:lnTo>
                  <a:lnTo>
                    <a:pt x="722" y="1153"/>
                  </a:lnTo>
                  <a:lnTo>
                    <a:pt x="755" y="1196"/>
                  </a:lnTo>
                  <a:lnTo>
                    <a:pt x="760" y="1229"/>
                  </a:lnTo>
                  <a:lnTo>
                    <a:pt x="727" y="1260"/>
                  </a:lnTo>
                  <a:lnTo>
                    <a:pt x="689" y="1304"/>
                  </a:lnTo>
                  <a:lnTo>
                    <a:pt x="727" y="1342"/>
                  </a:lnTo>
                  <a:lnTo>
                    <a:pt x="765" y="1411"/>
                  </a:lnTo>
                  <a:lnTo>
                    <a:pt x="158" y="1401"/>
                  </a:lnTo>
                  <a:lnTo>
                    <a:pt x="130" y="1250"/>
                  </a:lnTo>
                  <a:lnTo>
                    <a:pt x="152" y="1120"/>
                  </a:lnTo>
                  <a:lnTo>
                    <a:pt x="206" y="1000"/>
                  </a:lnTo>
                  <a:lnTo>
                    <a:pt x="239" y="934"/>
                  </a:lnTo>
                  <a:lnTo>
                    <a:pt x="387" y="738"/>
                  </a:lnTo>
                  <a:lnTo>
                    <a:pt x="343" y="640"/>
                  </a:lnTo>
                  <a:lnTo>
                    <a:pt x="0" y="15"/>
                  </a:lnTo>
                  <a:lnTo>
                    <a:pt x="583" y="0"/>
                  </a:lnTo>
                  <a:close/>
                </a:path>
              </a:pathLst>
            </a:custGeom>
            <a:solidFill>
              <a:srgbClr val="603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23568" name="Freeform 16"/>
            <p:cNvSpPr/>
            <p:nvPr/>
          </p:nvSpPr>
          <p:spPr>
            <a:xfrm flipH="1">
              <a:off x="3218" y="3397"/>
              <a:ext cx="406" cy="62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982" h="1565">
                  <a:moveTo>
                    <a:pt x="0" y="54"/>
                  </a:moveTo>
                  <a:lnTo>
                    <a:pt x="78" y="322"/>
                  </a:lnTo>
                  <a:lnTo>
                    <a:pt x="99" y="388"/>
                  </a:lnTo>
                  <a:lnTo>
                    <a:pt x="123" y="445"/>
                  </a:lnTo>
                  <a:lnTo>
                    <a:pt x="147" y="497"/>
                  </a:lnTo>
                  <a:lnTo>
                    <a:pt x="182" y="561"/>
                  </a:lnTo>
                  <a:lnTo>
                    <a:pt x="210" y="601"/>
                  </a:lnTo>
                  <a:lnTo>
                    <a:pt x="238" y="638"/>
                  </a:lnTo>
                  <a:lnTo>
                    <a:pt x="291" y="695"/>
                  </a:lnTo>
                  <a:lnTo>
                    <a:pt x="345" y="756"/>
                  </a:lnTo>
                  <a:lnTo>
                    <a:pt x="389" y="782"/>
                  </a:lnTo>
                  <a:lnTo>
                    <a:pt x="335" y="815"/>
                  </a:lnTo>
                  <a:lnTo>
                    <a:pt x="378" y="891"/>
                  </a:lnTo>
                  <a:lnTo>
                    <a:pt x="291" y="1011"/>
                  </a:lnTo>
                  <a:lnTo>
                    <a:pt x="225" y="1072"/>
                  </a:lnTo>
                  <a:lnTo>
                    <a:pt x="199" y="1099"/>
                  </a:lnTo>
                  <a:lnTo>
                    <a:pt x="177" y="1136"/>
                  </a:lnTo>
                  <a:lnTo>
                    <a:pt x="156" y="1174"/>
                  </a:lnTo>
                  <a:lnTo>
                    <a:pt x="140" y="1207"/>
                  </a:lnTo>
                  <a:lnTo>
                    <a:pt x="126" y="1237"/>
                  </a:lnTo>
                  <a:lnTo>
                    <a:pt x="113" y="1275"/>
                  </a:lnTo>
                  <a:lnTo>
                    <a:pt x="102" y="1325"/>
                  </a:lnTo>
                  <a:lnTo>
                    <a:pt x="97" y="1389"/>
                  </a:lnTo>
                  <a:lnTo>
                    <a:pt x="97" y="1455"/>
                  </a:lnTo>
                  <a:lnTo>
                    <a:pt x="100" y="1565"/>
                  </a:lnTo>
                  <a:lnTo>
                    <a:pt x="750" y="1535"/>
                  </a:lnTo>
                  <a:lnTo>
                    <a:pt x="713" y="1495"/>
                  </a:lnTo>
                  <a:lnTo>
                    <a:pt x="706" y="1464"/>
                  </a:lnTo>
                  <a:lnTo>
                    <a:pt x="703" y="1442"/>
                  </a:lnTo>
                  <a:lnTo>
                    <a:pt x="727" y="1349"/>
                  </a:lnTo>
                  <a:lnTo>
                    <a:pt x="661" y="1343"/>
                  </a:lnTo>
                  <a:lnTo>
                    <a:pt x="737" y="1284"/>
                  </a:lnTo>
                  <a:lnTo>
                    <a:pt x="954" y="967"/>
                  </a:lnTo>
                  <a:lnTo>
                    <a:pt x="968" y="936"/>
                  </a:lnTo>
                  <a:lnTo>
                    <a:pt x="977" y="901"/>
                  </a:lnTo>
                  <a:lnTo>
                    <a:pt x="982" y="865"/>
                  </a:lnTo>
                  <a:lnTo>
                    <a:pt x="982" y="825"/>
                  </a:lnTo>
                  <a:lnTo>
                    <a:pt x="975" y="790"/>
                  </a:lnTo>
                  <a:lnTo>
                    <a:pt x="967" y="756"/>
                  </a:lnTo>
                  <a:lnTo>
                    <a:pt x="944" y="705"/>
                  </a:lnTo>
                  <a:lnTo>
                    <a:pt x="835" y="467"/>
                  </a:lnTo>
                  <a:lnTo>
                    <a:pt x="633" y="0"/>
                  </a:lnTo>
                  <a:lnTo>
                    <a:pt x="0" y="54"/>
                  </a:lnTo>
                  <a:close/>
                </a:path>
              </a:pathLst>
            </a:custGeom>
            <a:solidFill>
              <a:srgbClr val="603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23569" name="Freeform 17"/>
            <p:cNvSpPr/>
            <p:nvPr/>
          </p:nvSpPr>
          <p:spPr>
            <a:xfrm flipH="1">
              <a:off x="3000" y="2918"/>
              <a:ext cx="147" cy="49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357" h="1222">
                  <a:moveTo>
                    <a:pt x="255" y="81"/>
                  </a:moveTo>
                  <a:lnTo>
                    <a:pt x="276" y="113"/>
                  </a:lnTo>
                  <a:lnTo>
                    <a:pt x="300" y="151"/>
                  </a:lnTo>
                  <a:lnTo>
                    <a:pt x="321" y="196"/>
                  </a:lnTo>
                  <a:lnTo>
                    <a:pt x="338" y="246"/>
                  </a:lnTo>
                  <a:lnTo>
                    <a:pt x="349" y="295"/>
                  </a:lnTo>
                  <a:lnTo>
                    <a:pt x="354" y="349"/>
                  </a:lnTo>
                  <a:lnTo>
                    <a:pt x="357" y="403"/>
                  </a:lnTo>
                  <a:lnTo>
                    <a:pt x="354" y="491"/>
                  </a:lnTo>
                  <a:lnTo>
                    <a:pt x="347" y="557"/>
                  </a:lnTo>
                  <a:lnTo>
                    <a:pt x="333" y="635"/>
                  </a:lnTo>
                  <a:lnTo>
                    <a:pt x="321" y="684"/>
                  </a:lnTo>
                  <a:lnTo>
                    <a:pt x="305" y="755"/>
                  </a:lnTo>
                  <a:lnTo>
                    <a:pt x="288" y="816"/>
                  </a:lnTo>
                  <a:lnTo>
                    <a:pt x="271" y="865"/>
                  </a:lnTo>
                  <a:lnTo>
                    <a:pt x="253" y="910"/>
                  </a:lnTo>
                  <a:lnTo>
                    <a:pt x="232" y="955"/>
                  </a:lnTo>
                  <a:lnTo>
                    <a:pt x="210" y="997"/>
                  </a:lnTo>
                  <a:lnTo>
                    <a:pt x="184" y="1040"/>
                  </a:lnTo>
                  <a:lnTo>
                    <a:pt x="158" y="1075"/>
                  </a:lnTo>
                  <a:lnTo>
                    <a:pt x="132" y="1109"/>
                  </a:lnTo>
                  <a:lnTo>
                    <a:pt x="97" y="1148"/>
                  </a:lnTo>
                  <a:lnTo>
                    <a:pt x="64" y="1174"/>
                  </a:lnTo>
                  <a:lnTo>
                    <a:pt x="0" y="1222"/>
                  </a:lnTo>
                  <a:lnTo>
                    <a:pt x="0" y="0"/>
                  </a:lnTo>
                  <a:lnTo>
                    <a:pt x="208" y="15"/>
                  </a:lnTo>
                  <a:lnTo>
                    <a:pt x="255" y="81"/>
                  </a:lnTo>
                  <a:close/>
                </a:path>
              </a:pathLst>
            </a:custGeom>
            <a:solidFill>
              <a:srgbClr val="FFFFFF">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nvGrpSpPr>
            <p:cNvPr id="23570" name="Group 18"/>
            <p:cNvGrpSpPr/>
            <p:nvPr/>
          </p:nvGrpSpPr>
          <p:grpSpPr>
            <a:xfrm flipH="1">
              <a:off x="2990" y="2913"/>
              <a:ext cx="73" cy="514"/>
              <a:chOff x="2131" y="2072"/>
              <a:chExt cx="89" cy="639"/>
            </a:xfrm>
          </p:grpSpPr>
          <p:sp>
            <p:nvSpPr>
              <p:cNvPr id="23597" name="Freeform 19"/>
              <p:cNvSpPr/>
              <p:nvPr/>
            </p:nvSpPr>
            <p:spPr>
              <a:xfrm>
                <a:off x="2139" y="2117"/>
                <a:ext cx="81" cy="594"/>
              </a:xfrm>
              <a:custGeom>
                <a:avLst/>
                <a:gdLst/>
                <a:ahLst/>
                <a:cxnLst>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Lst>
                <a:pathLst>
                  <a:path w="163" h="1188">
                    <a:moveTo>
                      <a:pt x="0" y="0"/>
                    </a:moveTo>
                    <a:lnTo>
                      <a:pt x="38" y="19"/>
                    </a:lnTo>
                    <a:lnTo>
                      <a:pt x="65" y="57"/>
                    </a:lnTo>
                    <a:lnTo>
                      <a:pt x="81" y="82"/>
                    </a:lnTo>
                    <a:lnTo>
                      <a:pt x="93" y="102"/>
                    </a:lnTo>
                    <a:lnTo>
                      <a:pt x="109" y="132"/>
                    </a:lnTo>
                    <a:lnTo>
                      <a:pt x="123" y="170"/>
                    </a:lnTo>
                    <a:lnTo>
                      <a:pt x="137" y="214"/>
                    </a:lnTo>
                    <a:lnTo>
                      <a:pt x="151" y="271"/>
                    </a:lnTo>
                    <a:lnTo>
                      <a:pt x="156" y="316"/>
                    </a:lnTo>
                    <a:lnTo>
                      <a:pt x="163" y="370"/>
                    </a:lnTo>
                    <a:lnTo>
                      <a:pt x="161" y="438"/>
                    </a:lnTo>
                    <a:lnTo>
                      <a:pt x="154" y="540"/>
                    </a:lnTo>
                    <a:lnTo>
                      <a:pt x="142" y="629"/>
                    </a:lnTo>
                    <a:lnTo>
                      <a:pt x="93" y="1068"/>
                    </a:lnTo>
                    <a:lnTo>
                      <a:pt x="45" y="1188"/>
                    </a:lnTo>
                    <a:lnTo>
                      <a:pt x="12" y="1024"/>
                    </a:lnTo>
                    <a:lnTo>
                      <a:pt x="32" y="851"/>
                    </a:lnTo>
                    <a:lnTo>
                      <a:pt x="48" y="736"/>
                    </a:lnTo>
                    <a:lnTo>
                      <a:pt x="57" y="646"/>
                    </a:lnTo>
                    <a:lnTo>
                      <a:pt x="64" y="554"/>
                    </a:lnTo>
                    <a:lnTo>
                      <a:pt x="71" y="460"/>
                    </a:lnTo>
                    <a:lnTo>
                      <a:pt x="72" y="406"/>
                    </a:lnTo>
                    <a:lnTo>
                      <a:pt x="71" y="358"/>
                    </a:lnTo>
                    <a:lnTo>
                      <a:pt x="65" y="309"/>
                    </a:lnTo>
                    <a:lnTo>
                      <a:pt x="53" y="215"/>
                    </a:lnTo>
                    <a:lnTo>
                      <a:pt x="48" y="182"/>
                    </a:lnTo>
                    <a:lnTo>
                      <a:pt x="41" y="144"/>
                    </a:lnTo>
                    <a:lnTo>
                      <a:pt x="34" y="106"/>
                    </a:lnTo>
                    <a:lnTo>
                      <a:pt x="0" y="0"/>
                    </a:lnTo>
                    <a:close/>
                  </a:path>
                </a:pathLst>
              </a:custGeom>
              <a:solidFill>
                <a:srgbClr val="0000FF">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23598" name="Arc 20"/>
              <p:cNvSpPr/>
              <p:nvPr/>
            </p:nvSpPr>
            <p:spPr>
              <a:xfrm>
                <a:off x="2131" y="2072"/>
                <a:ext cx="29" cy="58"/>
              </a:xfrm>
              <a:custGeom>
                <a:avLst/>
                <a:gdLst/>
                <a:ahLst/>
                <a:cxnLst>
                  <a:cxn ang="0">
                    <a:pos x="0" y="0"/>
                  </a:cxn>
                  <a:cxn ang="0">
                    <a:pos x="0" y="0"/>
                  </a:cxn>
                  <a:cxn ang="0">
                    <a:pos x="0" y="0"/>
                  </a:cxn>
                </a:cxnLst>
                <a:pathLst>
                  <a:path w="22307" h="29828" fill="none">
                    <a:moveTo>
                      <a:pt x="-1" y="11"/>
                    </a:moveTo>
                    <a:cubicBezTo>
                      <a:pt x="235" y="3"/>
                      <a:pt x="471" y="-1"/>
                      <a:pt x="707" y="0"/>
                    </a:cubicBezTo>
                    <a:cubicBezTo>
                      <a:pt x="12636" y="0"/>
                      <a:pt x="22307" y="9670"/>
                      <a:pt x="22307" y="21600"/>
                    </a:cubicBezTo>
                    <a:cubicBezTo>
                      <a:pt x="22307" y="24422"/>
                      <a:pt x="21753" y="27218"/>
                      <a:pt x="20678" y="29828"/>
                    </a:cubicBezTo>
                  </a:path>
                  <a:path w="22307" h="29828" stroke="0">
                    <a:moveTo>
                      <a:pt x="-1" y="11"/>
                    </a:moveTo>
                    <a:cubicBezTo>
                      <a:pt x="235" y="3"/>
                      <a:pt x="471" y="-1"/>
                      <a:pt x="707" y="0"/>
                    </a:cubicBezTo>
                    <a:cubicBezTo>
                      <a:pt x="12636" y="0"/>
                      <a:pt x="22307" y="9670"/>
                      <a:pt x="22307" y="21600"/>
                    </a:cubicBezTo>
                    <a:cubicBezTo>
                      <a:pt x="22307" y="24422"/>
                      <a:pt x="21753" y="27218"/>
                      <a:pt x="20678" y="29828"/>
                    </a:cubicBezTo>
                    <a:lnTo>
                      <a:pt x="707" y="21600"/>
                    </a:lnTo>
                    <a:lnTo>
                      <a:pt x="-1" y="11"/>
                    </a:lnTo>
                    <a:close/>
                  </a:path>
                </a:pathLst>
              </a:custGeom>
              <a:solidFill>
                <a:srgbClr val="0000E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sp>
          <p:nvSpPr>
            <p:cNvPr id="23571" name="Freeform 21"/>
            <p:cNvSpPr/>
            <p:nvPr/>
          </p:nvSpPr>
          <p:spPr>
            <a:xfrm flipH="1">
              <a:off x="3024" y="2784"/>
              <a:ext cx="694" cy="74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1684" h="1839">
                  <a:moveTo>
                    <a:pt x="1344" y="10"/>
                  </a:moveTo>
                  <a:lnTo>
                    <a:pt x="1307" y="0"/>
                  </a:lnTo>
                  <a:lnTo>
                    <a:pt x="1271" y="3"/>
                  </a:lnTo>
                  <a:lnTo>
                    <a:pt x="1228" y="12"/>
                  </a:lnTo>
                  <a:lnTo>
                    <a:pt x="1189" y="28"/>
                  </a:lnTo>
                  <a:lnTo>
                    <a:pt x="1151" y="45"/>
                  </a:lnTo>
                  <a:lnTo>
                    <a:pt x="1122" y="64"/>
                  </a:lnTo>
                  <a:lnTo>
                    <a:pt x="1071" y="101"/>
                  </a:lnTo>
                  <a:lnTo>
                    <a:pt x="1035" y="132"/>
                  </a:lnTo>
                  <a:lnTo>
                    <a:pt x="988" y="186"/>
                  </a:lnTo>
                  <a:lnTo>
                    <a:pt x="809" y="401"/>
                  </a:lnTo>
                  <a:lnTo>
                    <a:pt x="705" y="512"/>
                  </a:lnTo>
                  <a:lnTo>
                    <a:pt x="585" y="618"/>
                  </a:lnTo>
                  <a:lnTo>
                    <a:pt x="446" y="738"/>
                  </a:lnTo>
                  <a:lnTo>
                    <a:pt x="327" y="825"/>
                  </a:lnTo>
                  <a:lnTo>
                    <a:pt x="146" y="952"/>
                  </a:lnTo>
                  <a:lnTo>
                    <a:pt x="11" y="1044"/>
                  </a:lnTo>
                  <a:lnTo>
                    <a:pt x="0" y="1151"/>
                  </a:lnTo>
                  <a:lnTo>
                    <a:pt x="0" y="1249"/>
                  </a:lnTo>
                  <a:lnTo>
                    <a:pt x="9" y="1321"/>
                  </a:lnTo>
                  <a:lnTo>
                    <a:pt x="21" y="1400"/>
                  </a:lnTo>
                  <a:lnTo>
                    <a:pt x="33" y="1452"/>
                  </a:lnTo>
                  <a:lnTo>
                    <a:pt x="54" y="1504"/>
                  </a:lnTo>
                  <a:lnTo>
                    <a:pt x="75" y="1554"/>
                  </a:lnTo>
                  <a:lnTo>
                    <a:pt x="103" y="1601"/>
                  </a:lnTo>
                  <a:lnTo>
                    <a:pt x="144" y="1653"/>
                  </a:lnTo>
                  <a:lnTo>
                    <a:pt x="184" y="1688"/>
                  </a:lnTo>
                  <a:lnTo>
                    <a:pt x="236" y="1723"/>
                  </a:lnTo>
                  <a:lnTo>
                    <a:pt x="289" y="1754"/>
                  </a:lnTo>
                  <a:lnTo>
                    <a:pt x="358" y="1782"/>
                  </a:lnTo>
                  <a:lnTo>
                    <a:pt x="440" y="1808"/>
                  </a:lnTo>
                  <a:lnTo>
                    <a:pt x="507" y="1823"/>
                  </a:lnTo>
                  <a:lnTo>
                    <a:pt x="577" y="1834"/>
                  </a:lnTo>
                  <a:lnTo>
                    <a:pt x="650" y="1839"/>
                  </a:lnTo>
                  <a:lnTo>
                    <a:pt x="728" y="1835"/>
                  </a:lnTo>
                  <a:lnTo>
                    <a:pt x="783" y="1827"/>
                  </a:lnTo>
                  <a:lnTo>
                    <a:pt x="835" y="1816"/>
                  </a:lnTo>
                  <a:lnTo>
                    <a:pt x="903" y="1799"/>
                  </a:lnTo>
                  <a:lnTo>
                    <a:pt x="972" y="1771"/>
                  </a:lnTo>
                  <a:lnTo>
                    <a:pt x="1141" y="1700"/>
                  </a:lnTo>
                  <a:lnTo>
                    <a:pt x="1288" y="1631"/>
                  </a:lnTo>
                  <a:lnTo>
                    <a:pt x="1432" y="1532"/>
                  </a:lnTo>
                  <a:lnTo>
                    <a:pt x="1478" y="1481"/>
                  </a:lnTo>
                  <a:lnTo>
                    <a:pt x="1521" y="1429"/>
                  </a:lnTo>
                  <a:lnTo>
                    <a:pt x="1566" y="1365"/>
                  </a:lnTo>
                  <a:lnTo>
                    <a:pt x="1609" y="1276"/>
                  </a:lnTo>
                  <a:lnTo>
                    <a:pt x="1641" y="1198"/>
                  </a:lnTo>
                  <a:lnTo>
                    <a:pt x="1660" y="1136"/>
                  </a:lnTo>
                  <a:lnTo>
                    <a:pt x="1674" y="1068"/>
                  </a:lnTo>
                  <a:lnTo>
                    <a:pt x="1682" y="995"/>
                  </a:lnTo>
                  <a:lnTo>
                    <a:pt x="1682" y="926"/>
                  </a:lnTo>
                  <a:lnTo>
                    <a:pt x="1684" y="860"/>
                  </a:lnTo>
                  <a:lnTo>
                    <a:pt x="1681" y="785"/>
                  </a:lnTo>
                  <a:lnTo>
                    <a:pt x="1679" y="703"/>
                  </a:lnTo>
                  <a:lnTo>
                    <a:pt x="1674" y="648"/>
                  </a:lnTo>
                  <a:lnTo>
                    <a:pt x="1665" y="570"/>
                  </a:lnTo>
                  <a:lnTo>
                    <a:pt x="1660" y="512"/>
                  </a:lnTo>
                  <a:lnTo>
                    <a:pt x="1648" y="469"/>
                  </a:lnTo>
                  <a:lnTo>
                    <a:pt x="1636" y="427"/>
                  </a:lnTo>
                  <a:lnTo>
                    <a:pt x="1620" y="389"/>
                  </a:lnTo>
                  <a:lnTo>
                    <a:pt x="1597" y="349"/>
                  </a:lnTo>
                  <a:lnTo>
                    <a:pt x="1571" y="309"/>
                  </a:lnTo>
                  <a:lnTo>
                    <a:pt x="1545" y="269"/>
                  </a:lnTo>
                  <a:lnTo>
                    <a:pt x="1516" y="229"/>
                  </a:lnTo>
                  <a:lnTo>
                    <a:pt x="1344" y="10"/>
                  </a:lnTo>
                  <a:close/>
                </a:path>
              </a:pathLst>
            </a:custGeom>
            <a:solidFill>
              <a:srgbClr val="804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23572" name="Freeform 22"/>
            <p:cNvSpPr/>
            <p:nvPr/>
          </p:nvSpPr>
          <p:spPr>
            <a:xfrm flipH="1">
              <a:off x="3046" y="2795"/>
              <a:ext cx="148" cy="60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360" h="1515">
                  <a:moveTo>
                    <a:pt x="0" y="0"/>
                  </a:moveTo>
                  <a:lnTo>
                    <a:pt x="68" y="179"/>
                  </a:lnTo>
                  <a:lnTo>
                    <a:pt x="117" y="330"/>
                  </a:lnTo>
                  <a:lnTo>
                    <a:pt x="134" y="429"/>
                  </a:lnTo>
                  <a:lnTo>
                    <a:pt x="243" y="407"/>
                  </a:lnTo>
                  <a:lnTo>
                    <a:pt x="177" y="570"/>
                  </a:lnTo>
                  <a:lnTo>
                    <a:pt x="214" y="596"/>
                  </a:lnTo>
                  <a:lnTo>
                    <a:pt x="242" y="636"/>
                  </a:lnTo>
                  <a:lnTo>
                    <a:pt x="257" y="692"/>
                  </a:lnTo>
                  <a:lnTo>
                    <a:pt x="268" y="785"/>
                  </a:lnTo>
                  <a:lnTo>
                    <a:pt x="274" y="902"/>
                  </a:lnTo>
                  <a:lnTo>
                    <a:pt x="276" y="956"/>
                  </a:lnTo>
                  <a:lnTo>
                    <a:pt x="274" y="1016"/>
                  </a:lnTo>
                  <a:lnTo>
                    <a:pt x="269" y="1070"/>
                  </a:lnTo>
                  <a:lnTo>
                    <a:pt x="259" y="1159"/>
                  </a:lnTo>
                  <a:lnTo>
                    <a:pt x="252" y="1204"/>
                  </a:lnTo>
                  <a:lnTo>
                    <a:pt x="242" y="1252"/>
                  </a:lnTo>
                  <a:lnTo>
                    <a:pt x="231" y="1287"/>
                  </a:lnTo>
                  <a:lnTo>
                    <a:pt x="215" y="1334"/>
                  </a:lnTo>
                  <a:lnTo>
                    <a:pt x="203" y="1364"/>
                  </a:lnTo>
                  <a:lnTo>
                    <a:pt x="186" y="1397"/>
                  </a:lnTo>
                  <a:lnTo>
                    <a:pt x="165" y="1433"/>
                  </a:lnTo>
                  <a:lnTo>
                    <a:pt x="143" y="1463"/>
                  </a:lnTo>
                  <a:lnTo>
                    <a:pt x="103" y="1515"/>
                  </a:lnTo>
                  <a:lnTo>
                    <a:pt x="150" y="1480"/>
                  </a:lnTo>
                  <a:lnTo>
                    <a:pt x="186" y="1437"/>
                  </a:lnTo>
                  <a:lnTo>
                    <a:pt x="214" y="1400"/>
                  </a:lnTo>
                  <a:lnTo>
                    <a:pt x="238" y="1364"/>
                  </a:lnTo>
                  <a:lnTo>
                    <a:pt x="261" y="1324"/>
                  </a:lnTo>
                  <a:lnTo>
                    <a:pt x="283" y="1277"/>
                  </a:lnTo>
                  <a:lnTo>
                    <a:pt x="304" y="1225"/>
                  </a:lnTo>
                  <a:lnTo>
                    <a:pt x="318" y="1183"/>
                  </a:lnTo>
                  <a:lnTo>
                    <a:pt x="334" y="1131"/>
                  </a:lnTo>
                  <a:lnTo>
                    <a:pt x="344" y="1084"/>
                  </a:lnTo>
                  <a:lnTo>
                    <a:pt x="353" y="1018"/>
                  </a:lnTo>
                  <a:lnTo>
                    <a:pt x="358" y="943"/>
                  </a:lnTo>
                  <a:lnTo>
                    <a:pt x="360" y="857"/>
                  </a:lnTo>
                  <a:lnTo>
                    <a:pt x="356" y="778"/>
                  </a:lnTo>
                  <a:lnTo>
                    <a:pt x="354" y="733"/>
                  </a:lnTo>
                  <a:lnTo>
                    <a:pt x="349" y="652"/>
                  </a:lnTo>
                  <a:lnTo>
                    <a:pt x="346" y="603"/>
                  </a:lnTo>
                  <a:lnTo>
                    <a:pt x="339" y="551"/>
                  </a:lnTo>
                  <a:lnTo>
                    <a:pt x="334" y="513"/>
                  </a:lnTo>
                  <a:lnTo>
                    <a:pt x="325" y="469"/>
                  </a:lnTo>
                  <a:lnTo>
                    <a:pt x="307" y="417"/>
                  </a:lnTo>
                  <a:lnTo>
                    <a:pt x="288" y="377"/>
                  </a:lnTo>
                  <a:lnTo>
                    <a:pt x="266" y="343"/>
                  </a:lnTo>
                  <a:lnTo>
                    <a:pt x="235" y="301"/>
                  </a:lnTo>
                  <a:lnTo>
                    <a:pt x="186" y="233"/>
                  </a:lnTo>
                  <a:lnTo>
                    <a:pt x="146" y="181"/>
                  </a:lnTo>
                  <a:lnTo>
                    <a:pt x="0" y="0"/>
                  </a:lnTo>
                  <a:close/>
                </a:path>
              </a:pathLst>
            </a:custGeom>
            <a:solidFill>
              <a:srgbClr val="804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nvGrpSpPr>
            <p:cNvPr id="23573" name="Group 23"/>
            <p:cNvGrpSpPr/>
            <p:nvPr/>
          </p:nvGrpSpPr>
          <p:grpSpPr>
            <a:xfrm rot="-1020506">
              <a:off x="2758" y="2373"/>
              <a:ext cx="426" cy="642"/>
              <a:chOff x="2829" y="2352"/>
              <a:chExt cx="426" cy="642"/>
            </a:xfrm>
          </p:grpSpPr>
          <p:grpSp>
            <p:nvGrpSpPr>
              <p:cNvPr id="23582" name="Group 24"/>
              <p:cNvGrpSpPr/>
              <p:nvPr/>
            </p:nvGrpSpPr>
            <p:grpSpPr>
              <a:xfrm flipH="1">
                <a:off x="2829" y="2352"/>
                <a:ext cx="426" cy="599"/>
                <a:chOff x="1899" y="1375"/>
                <a:chExt cx="516" cy="744"/>
              </a:xfrm>
            </p:grpSpPr>
            <p:grpSp>
              <p:nvGrpSpPr>
                <p:cNvPr id="23592" name="Group 25"/>
                <p:cNvGrpSpPr/>
                <p:nvPr/>
              </p:nvGrpSpPr>
              <p:grpSpPr>
                <a:xfrm>
                  <a:off x="1899" y="1375"/>
                  <a:ext cx="516" cy="744"/>
                  <a:chOff x="1899" y="1375"/>
                  <a:chExt cx="516" cy="744"/>
                </a:xfrm>
              </p:grpSpPr>
              <p:sp>
                <p:nvSpPr>
                  <p:cNvPr id="23594" name="Freeform 26"/>
                  <p:cNvSpPr/>
                  <p:nvPr/>
                </p:nvSpPr>
                <p:spPr>
                  <a:xfrm>
                    <a:off x="1899" y="1375"/>
                    <a:ext cx="516" cy="744"/>
                  </a:xfrm>
                  <a:custGeom>
                    <a:avLst/>
                    <a:gdLst/>
                    <a:ahLst/>
                    <a:cxnLst>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pathLst>
                      <a:path w="1032" h="1488">
                        <a:moveTo>
                          <a:pt x="743" y="54"/>
                        </a:moveTo>
                        <a:lnTo>
                          <a:pt x="686" y="28"/>
                        </a:lnTo>
                        <a:lnTo>
                          <a:pt x="620" y="16"/>
                        </a:lnTo>
                        <a:lnTo>
                          <a:pt x="570" y="11"/>
                        </a:lnTo>
                        <a:lnTo>
                          <a:pt x="495" y="0"/>
                        </a:lnTo>
                        <a:lnTo>
                          <a:pt x="419" y="0"/>
                        </a:lnTo>
                        <a:lnTo>
                          <a:pt x="334" y="11"/>
                        </a:lnTo>
                        <a:lnTo>
                          <a:pt x="282" y="25"/>
                        </a:lnTo>
                        <a:lnTo>
                          <a:pt x="186" y="58"/>
                        </a:lnTo>
                        <a:lnTo>
                          <a:pt x="115" y="85"/>
                        </a:lnTo>
                        <a:lnTo>
                          <a:pt x="141" y="101"/>
                        </a:lnTo>
                        <a:lnTo>
                          <a:pt x="87" y="160"/>
                        </a:lnTo>
                        <a:lnTo>
                          <a:pt x="49" y="205"/>
                        </a:lnTo>
                        <a:lnTo>
                          <a:pt x="98" y="219"/>
                        </a:lnTo>
                        <a:lnTo>
                          <a:pt x="33" y="285"/>
                        </a:lnTo>
                        <a:lnTo>
                          <a:pt x="77" y="280"/>
                        </a:lnTo>
                        <a:lnTo>
                          <a:pt x="11" y="367"/>
                        </a:lnTo>
                        <a:lnTo>
                          <a:pt x="54" y="382"/>
                        </a:lnTo>
                        <a:lnTo>
                          <a:pt x="37" y="403"/>
                        </a:lnTo>
                        <a:lnTo>
                          <a:pt x="21" y="427"/>
                        </a:lnTo>
                        <a:lnTo>
                          <a:pt x="0" y="474"/>
                        </a:lnTo>
                        <a:lnTo>
                          <a:pt x="49" y="459"/>
                        </a:lnTo>
                        <a:lnTo>
                          <a:pt x="87" y="502"/>
                        </a:lnTo>
                        <a:lnTo>
                          <a:pt x="73" y="511"/>
                        </a:lnTo>
                        <a:lnTo>
                          <a:pt x="51" y="528"/>
                        </a:lnTo>
                        <a:lnTo>
                          <a:pt x="33" y="551"/>
                        </a:lnTo>
                        <a:lnTo>
                          <a:pt x="21" y="573"/>
                        </a:lnTo>
                        <a:lnTo>
                          <a:pt x="16" y="594"/>
                        </a:lnTo>
                        <a:lnTo>
                          <a:pt x="14" y="618"/>
                        </a:lnTo>
                        <a:lnTo>
                          <a:pt x="16" y="645"/>
                        </a:lnTo>
                        <a:lnTo>
                          <a:pt x="21" y="672"/>
                        </a:lnTo>
                        <a:lnTo>
                          <a:pt x="35" y="698"/>
                        </a:lnTo>
                        <a:lnTo>
                          <a:pt x="59" y="724"/>
                        </a:lnTo>
                        <a:lnTo>
                          <a:pt x="82" y="742"/>
                        </a:lnTo>
                        <a:lnTo>
                          <a:pt x="106" y="759"/>
                        </a:lnTo>
                        <a:lnTo>
                          <a:pt x="125" y="775"/>
                        </a:lnTo>
                        <a:lnTo>
                          <a:pt x="164" y="808"/>
                        </a:lnTo>
                        <a:lnTo>
                          <a:pt x="202" y="872"/>
                        </a:lnTo>
                        <a:lnTo>
                          <a:pt x="207" y="947"/>
                        </a:lnTo>
                        <a:lnTo>
                          <a:pt x="200" y="992"/>
                        </a:lnTo>
                        <a:lnTo>
                          <a:pt x="167" y="1068"/>
                        </a:lnTo>
                        <a:lnTo>
                          <a:pt x="125" y="1143"/>
                        </a:lnTo>
                        <a:lnTo>
                          <a:pt x="460" y="1488"/>
                        </a:lnTo>
                        <a:lnTo>
                          <a:pt x="516" y="1367"/>
                        </a:lnTo>
                        <a:lnTo>
                          <a:pt x="561" y="1322"/>
                        </a:lnTo>
                        <a:lnTo>
                          <a:pt x="603" y="1292"/>
                        </a:lnTo>
                        <a:lnTo>
                          <a:pt x="653" y="1266"/>
                        </a:lnTo>
                        <a:lnTo>
                          <a:pt x="710" y="1249"/>
                        </a:lnTo>
                        <a:lnTo>
                          <a:pt x="768" y="1223"/>
                        </a:lnTo>
                        <a:lnTo>
                          <a:pt x="811" y="1204"/>
                        </a:lnTo>
                        <a:lnTo>
                          <a:pt x="842" y="1174"/>
                        </a:lnTo>
                        <a:lnTo>
                          <a:pt x="860" y="1145"/>
                        </a:lnTo>
                        <a:lnTo>
                          <a:pt x="877" y="1106"/>
                        </a:lnTo>
                        <a:lnTo>
                          <a:pt x="887" y="1072"/>
                        </a:lnTo>
                        <a:lnTo>
                          <a:pt x="896" y="1037"/>
                        </a:lnTo>
                        <a:lnTo>
                          <a:pt x="901" y="990"/>
                        </a:lnTo>
                        <a:lnTo>
                          <a:pt x="907" y="921"/>
                        </a:lnTo>
                        <a:lnTo>
                          <a:pt x="907" y="846"/>
                        </a:lnTo>
                        <a:lnTo>
                          <a:pt x="926" y="842"/>
                        </a:lnTo>
                        <a:lnTo>
                          <a:pt x="946" y="837"/>
                        </a:lnTo>
                        <a:lnTo>
                          <a:pt x="972" y="823"/>
                        </a:lnTo>
                        <a:lnTo>
                          <a:pt x="995" y="808"/>
                        </a:lnTo>
                        <a:lnTo>
                          <a:pt x="1012" y="783"/>
                        </a:lnTo>
                        <a:lnTo>
                          <a:pt x="1026" y="759"/>
                        </a:lnTo>
                        <a:lnTo>
                          <a:pt x="1032" y="728"/>
                        </a:lnTo>
                        <a:lnTo>
                          <a:pt x="1028" y="691"/>
                        </a:lnTo>
                        <a:lnTo>
                          <a:pt x="1012" y="655"/>
                        </a:lnTo>
                        <a:lnTo>
                          <a:pt x="999" y="625"/>
                        </a:lnTo>
                        <a:lnTo>
                          <a:pt x="978" y="594"/>
                        </a:lnTo>
                        <a:lnTo>
                          <a:pt x="929" y="520"/>
                        </a:lnTo>
                        <a:lnTo>
                          <a:pt x="919" y="490"/>
                        </a:lnTo>
                        <a:lnTo>
                          <a:pt x="919" y="448"/>
                        </a:lnTo>
                        <a:lnTo>
                          <a:pt x="913" y="339"/>
                        </a:lnTo>
                        <a:lnTo>
                          <a:pt x="903" y="283"/>
                        </a:lnTo>
                        <a:lnTo>
                          <a:pt x="889" y="224"/>
                        </a:lnTo>
                        <a:lnTo>
                          <a:pt x="863" y="176"/>
                        </a:lnTo>
                        <a:lnTo>
                          <a:pt x="839" y="136"/>
                        </a:lnTo>
                        <a:lnTo>
                          <a:pt x="809" y="101"/>
                        </a:lnTo>
                        <a:lnTo>
                          <a:pt x="778" y="75"/>
                        </a:lnTo>
                        <a:lnTo>
                          <a:pt x="743" y="54"/>
                        </a:lnTo>
                        <a:close/>
                      </a:path>
                    </a:pathLst>
                  </a:custGeom>
                  <a:solidFill>
                    <a:srgbClr val="FFE0C0">
                      <a:alpha val="100000"/>
                    </a:srgbClr>
                  </a:solidFill>
                  <a:ln w="11113" cap="flat" cmpd="sng">
                    <a:solidFill>
                      <a:srgbClr val="804000">
                        <a:alpha val="100000"/>
                      </a:srgbClr>
                    </a:solidFill>
                    <a:prstDash val="solid"/>
                    <a:round/>
                    <a:headEnd type="none" w="med" len="med"/>
                    <a:tailEnd type="none" w="med" len="med"/>
                  </a:ln>
                </p:spPr>
                <p:txBody>
                  <a:bodyPr/>
                  <a:p>
                    <a:endParaRPr lang="zh-CN" altLang="en-US"/>
                  </a:p>
                </p:txBody>
              </p:sp>
              <p:sp>
                <p:nvSpPr>
                  <p:cNvPr id="23595" name="Freeform 27"/>
                  <p:cNvSpPr/>
                  <p:nvPr/>
                </p:nvSpPr>
                <p:spPr>
                  <a:xfrm>
                    <a:off x="2265" y="1876"/>
                    <a:ext cx="80" cy="14"/>
                  </a:xfrm>
                  <a:custGeom>
                    <a:avLst/>
                    <a:gdLst/>
                    <a:ahLst/>
                    <a:cxnLst>
                      <a:cxn ang="0">
                        <a:pos x="0" y="1"/>
                      </a:cxn>
                      <a:cxn ang="0">
                        <a:pos x="0" y="0"/>
                      </a:cxn>
                      <a:cxn ang="0">
                        <a:pos x="0" y="0"/>
                      </a:cxn>
                      <a:cxn ang="0">
                        <a:pos x="0" y="1"/>
                      </a:cxn>
                      <a:cxn ang="0">
                        <a:pos x="0" y="1"/>
                      </a:cxn>
                      <a:cxn ang="0">
                        <a:pos x="0" y="1"/>
                      </a:cxn>
                    </a:cxnLst>
                    <a:pathLst>
                      <a:path w="162" h="28">
                        <a:moveTo>
                          <a:pt x="162" y="7"/>
                        </a:moveTo>
                        <a:lnTo>
                          <a:pt x="113" y="0"/>
                        </a:lnTo>
                        <a:lnTo>
                          <a:pt x="71" y="0"/>
                        </a:lnTo>
                        <a:lnTo>
                          <a:pt x="42" y="5"/>
                        </a:lnTo>
                        <a:lnTo>
                          <a:pt x="14" y="18"/>
                        </a:lnTo>
                        <a:lnTo>
                          <a:pt x="0" y="28"/>
                        </a:lnTo>
                      </a:path>
                    </a:pathLst>
                  </a:custGeom>
                  <a:noFill/>
                  <a:ln w="11113" cap="flat" cmpd="sng">
                    <a:solidFill>
                      <a:srgbClr val="804000">
                        <a:alpha val="100000"/>
                      </a:srgbClr>
                    </a:solidFill>
                    <a:prstDash val="solid"/>
                    <a:round/>
                    <a:headEnd type="none" w="med" len="med"/>
                    <a:tailEnd type="none" w="med" len="med"/>
                  </a:ln>
                </p:spPr>
                <p:txBody>
                  <a:bodyPr/>
                  <a:p>
                    <a:endParaRPr lang="zh-CN" altLang="en-US"/>
                  </a:p>
                </p:txBody>
              </p:sp>
              <p:sp>
                <p:nvSpPr>
                  <p:cNvPr id="23596" name="Arc 28"/>
                  <p:cNvSpPr/>
                  <p:nvPr/>
                </p:nvSpPr>
                <p:spPr>
                  <a:xfrm>
                    <a:off x="1924" y="1640"/>
                    <a:ext cx="38" cy="55"/>
                  </a:xfrm>
                  <a:custGeom>
                    <a:avLst/>
                    <a:gdLst/>
                    <a:ahLst/>
                    <a:cxnLst>
                      <a:cxn ang="0">
                        <a:pos x="0" y="0"/>
                      </a:cxn>
                      <a:cxn ang="0">
                        <a:pos x="0" y="0"/>
                      </a:cxn>
                      <a:cxn ang="0">
                        <a:pos x="0" y="0"/>
                      </a:cxn>
                    </a:cxnLst>
                    <a:pathLst>
                      <a:path w="21600" h="21966" fill="none">
                        <a:moveTo>
                          <a:pt x="3" y="21965"/>
                        </a:moveTo>
                        <a:cubicBezTo>
                          <a:pt x="1" y="21844"/>
                          <a:pt x="0" y="21722"/>
                          <a:pt x="0" y="21600"/>
                        </a:cubicBezTo>
                        <a:cubicBezTo>
                          <a:pt x="-1" y="9670"/>
                          <a:pt x="9670" y="0"/>
                          <a:pt x="21599" y="0"/>
                        </a:cubicBezTo>
                      </a:path>
                      <a:path w="21600" h="21966" stroke="0">
                        <a:moveTo>
                          <a:pt x="3" y="21965"/>
                        </a:moveTo>
                        <a:cubicBezTo>
                          <a:pt x="1" y="21844"/>
                          <a:pt x="0" y="21722"/>
                          <a:pt x="0" y="21600"/>
                        </a:cubicBezTo>
                        <a:cubicBezTo>
                          <a:pt x="-1" y="9670"/>
                          <a:pt x="9670" y="0"/>
                          <a:pt x="21599" y="0"/>
                        </a:cubicBezTo>
                        <a:lnTo>
                          <a:pt x="21600" y="21600"/>
                        </a:lnTo>
                        <a:lnTo>
                          <a:pt x="3" y="21965"/>
                        </a:lnTo>
                        <a:close/>
                      </a:path>
                    </a:pathLst>
                  </a:custGeom>
                  <a:noFill/>
                  <a:ln w="11113" cap="flat" cmpd="sng">
                    <a:solidFill>
                      <a:srgbClr val="804000">
                        <a:alpha val="100000"/>
                      </a:srgbClr>
                    </a:solidFill>
                    <a:prstDash val="solid"/>
                    <a:round/>
                    <a:headEnd type="none" w="med" len="med"/>
                    <a:tailEnd type="none" w="med" len="med"/>
                  </a:ln>
                </p:spPr>
                <p:txBody>
                  <a:bodyPr/>
                  <a:p>
                    <a:endParaRPr lang="zh-CN" altLang="en-US"/>
                  </a:p>
                </p:txBody>
              </p:sp>
            </p:grpSp>
            <p:sp>
              <p:nvSpPr>
                <p:cNvPr id="23593" name="Freeform 29"/>
                <p:cNvSpPr/>
                <p:nvPr/>
              </p:nvSpPr>
              <p:spPr>
                <a:xfrm>
                  <a:off x="1899" y="1375"/>
                  <a:ext cx="387" cy="323"/>
                </a:xfrm>
                <a:custGeom>
                  <a:avLst/>
                  <a:gdLst/>
                  <a:ahLst/>
                  <a:cxnLst>
                    <a:cxn ang="0">
                      <a:pos x="0" y="1"/>
                    </a:cxn>
                    <a:cxn ang="0">
                      <a:pos x="0" y="1"/>
                    </a:cxn>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Lst>
                  <a:pathLst>
                    <a:path w="775" h="646">
                      <a:moveTo>
                        <a:pt x="740" y="54"/>
                      </a:moveTo>
                      <a:lnTo>
                        <a:pt x="683" y="28"/>
                      </a:lnTo>
                      <a:lnTo>
                        <a:pt x="617" y="16"/>
                      </a:lnTo>
                      <a:lnTo>
                        <a:pt x="568" y="11"/>
                      </a:lnTo>
                      <a:lnTo>
                        <a:pt x="493" y="0"/>
                      </a:lnTo>
                      <a:lnTo>
                        <a:pt x="417" y="0"/>
                      </a:lnTo>
                      <a:lnTo>
                        <a:pt x="332" y="11"/>
                      </a:lnTo>
                      <a:lnTo>
                        <a:pt x="280" y="25"/>
                      </a:lnTo>
                      <a:lnTo>
                        <a:pt x="186" y="58"/>
                      </a:lnTo>
                      <a:lnTo>
                        <a:pt x="115" y="85"/>
                      </a:lnTo>
                      <a:lnTo>
                        <a:pt x="141" y="101"/>
                      </a:lnTo>
                      <a:lnTo>
                        <a:pt x="87" y="160"/>
                      </a:lnTo>
                      <a:lnTo>
                        <a:pt x="49" y="203"/>
                      </a:lnTo>
                      <a:lnTo>
                        <a:pt x="98" y="217"/>
                      </a:lnTo>
                      <a:lnTo>
                        <a:pt x="33" y="283"/>
                      </a:lnTo>
                      <a:lnTo>
                        <a:pt x="77" y="278"/>
                      </a:lnTo>
                      <a:lnTo>
                        <a:pt x="11" y="365"/>
                      </a:lnTo>
                      <a:lnTo>
                        <a:pt x="54" y="381"/>
                      </a:lnTo>
                      <a:lnTo>
                        <a:pt x="37" y="401"/>
                      </a:lnTo>
                      <a:lnTo>
                        <a:pt x="21" y="426"/>
                      </a:lnTo>
                      <a:lnTo>
                        <a:pt x="0" y="473"/>
                      </a:lnTo>
                      <a:lnTo>
                        <a:pt x="49" y="457"/>
                      </a:lnTo>
                      <a:lnTo>
                        <a:pt x="87" y="506"/>
                      </a:lnTo>
                      <a:lnTo>
                        <a:pt x="110" y="497"/>
                      </a:lnTo>
                      <a:lnTo>
                        <a:pt x="134" y="493"/>
                      </a:lnTo>
                      <a:lnTo>
                        <a:pt x="164" y="499"/>
                      </a:lnTo>
                      <a:lnTo>
                        <a:pt x="186" y="509"/>
                      </a:lnTo>
                      <a:lnTo>
                        <a:pt x="200" y="535"/>
                      </a:lnTo>
                      <a:lnTo>
                        <a:pt x="209" y="559"/>
                      </a:lnTo>
                      <a:lnTo>
                        <a:pt x="217" y="577"/>
                      </a:lnTo>
                      <a:lnTo>
                        <a:pt x="235" y="598"/>
                      </a:lnTo>
                      <a:lnTo>
                        <a:pt x="249" y="612"/>
                      </a:lnTo>
                      <a:lnTo>
                        <a:pt x="273" y="646"/>
                      </a:lnTo>
                      <a:lnTo>
                        <a:pt x="268" y="598"/>
                      </a:lnTo>
                      <a:lnTo>
                        <a:pt x="273" y="575"/>
                      </a:lnTo>
                      <a:lnTo>
                        <a:pt x="290" y="546"/>
                      </a:lnTo>
                      <a:lnTo>
                        <a:pt x="316" y="516"/>
                      </a:lnTo>
                      <a:lnTo>
                        <a:pt x="346" y="480"/>
                      </a:lnTo>
                      <a:lnTo>
                        <a:pt x="360" y="455"/>
                      </a:lnTo>
                      <a:lnTo>
                        <a:pt x="372" y="433"/>
                      </a:lnTo>
                      <a:lnTo>
                        <a:pt x="396" y="419"/>
                      </a:lnTo>
                      <a:lnTo>
                        <a:pt x="431" y="403"/>
                      </a:lnTo>
                      <a:lnTo>
                        <a:pt x="443" y="388"/>
                      </a:lnTo>
                      <a:lnTo>
                        <a:pt x="453" y="368"/>
                      </a:lnTo>
                      <a:lnTo>
                        <a:pt x="462" y="348"/>
                      </a:lnTo>
                      <a:lnTo>
                        <a:pt x="457" y="299"/>
                      </a:lnTo>
                      <a:lnTo>
                        <a:pt x="447" y="266"/>
                      </a:lnTo>
                      <a:lnTo>
                        <a:pt x="427" y="245"/>
                      </a:lnTo>
                      <a:lnTo>
                        <a:pt x="419" y="228"/>
                      </a:lnTo>
                      <a:lnTo>
                        <a:pt x="408" y="216"/>
                      </a:lnTo>
                      <a:lnTo>
                        <a:pt x="400" y="198"/>
                      </a:lnTo>
                      <a:lnTo>
                        <a:pt x="401" y="170"/>
                      </a:lnTo>
                      <a:lnTo>
                        <a:pt x="412" y="148"/>
                      </a:lnTo>
                      <a:lnTo>
                        <a:pt x="433" y="132"/>
                      </a:lnTo>
                      <a:lnTo>
                        <a:pt x="455" y="122"/>
                      </a:lnTo>
                      <a:lnTo>
                        <a:pt x="481" y="113"/>
                      </a:lnTo>
                      <a:lnTo>
                        <a:pt x="512" y="115"/>
                      </a:lnTo>
                      <a:lnTo>
                        <a:pt x="493" y="98"/>
                      </a:lnTo>
                      <a:lnTo>
                        <a:pt x="495" y="85"/>
                      </a:lnTo>
                      <a:lnTo>
                        <a:pt x="504" y="77"/>
                      </a:lnTo>
                      <a:lnTo>
                        <a:pt x="521" y="72"/>
                      </a:lnTo>
                      <a:lnTo>
                        <a:pt x="551" y="73"/>
                      </a:lnTo>
                      <a:lnTo>
                        <a:pt x="578" y="77"/>
                      </a:lnTo>
                      <a:lnTo>
                        <a:pt x="599" y="75"/>
                      </a:lnTo>
                      <a:lnTo>
                        <a:pt x="627" y="65"/>
                      </a:lnTo>
                      <a:lnTo>
                        <a:pt x="653" y="56"/>
                      </a:lnTo>
                      <a:lnTo>
                        <a:pt x="684" y="58"/>
                      </a:lnTo>
                      <a:lnTo>
                        <a:pt x="717" y="61"/>
                      </a:lnTo>
                      <a:lnTo>
                        <a:pt x="775" y="75"/>
                      </a:lnTo>
                      <a:lnTo>
                        <a:pt x="740" y="54"/>
                      </a:lnTo>
                      <a:close/>
                    </a:path>
                  </a:pathLst>
                </a:custGeom>
                <a:solidFill>
                  <a:srgbClr val="804000">
                    <a:alpha val="100000"/>
                  </a:srgbClr>
                </a:solidFill>
                <a:ln w="9525">
                  <a:noFill/>
                </a:ln>
              </p:spPr>
              <p:txBody>
                <a:bodyPr/>
                <a:p>
                  <a:endParaRPr lang="zh-CN" altLang="en-US"/>
                </a:p>
              </p:txBody>
            </p:sp>
          </p:grpSp>
          <p:sp>
            <p:nvSpPr>
              <p:cNvPr id="23583" name="Freeform 30"/>
              <p:cNvSpPr/>
              <p:nvPr/>
            </p:nvSpPr>
            <p:spPr>
              <a:xfrm flipH="1">
                <a:off x="3014" y="2796"/>
                <a:ext cx="180" cy="198"/>
              </a:xfrm>
              <a:custGeom>
                <a:avLst/>
                <a:gdLst/>
                <a:ahLst/>
                <a:cxnLst>
                  <a:cxn ang="0">
                    <a:pos x="0" y="0"/>
                  </a:cxn>
                  <a:cxn ang="0">
                    <a:pos x="0" y="0"/>
                  </a:cxn>
                  <a:cxn ang="0">
                    <a:pos x="0" y="0"/>
                  </a:cxn>
                  <a:cxn ang="0">
                    <a:pos x="0" y="0"/>
                  </a:cxn>
                </a:cxnLst>
                <a:pathLst>
                  <a:path w="438" h="491">
                    <a:moveTo>
                      <a:pt x="0" y="0"/>
                    </a:moveTo>
                    <a:lnTo>
                      <a:pt x="363" y="300"/>
                    </a:lnTo>
                    <a:lnTo>
                      <a:pt x="438" y="491"/>
                    </a:lnTo>
                    <a:lnTo>
                      <a:pt x="0" y="0"/>
                    </a:lnTo>
                    <a:close/>
                  </a:path>
                </a:pathLst>
              </a:custGeom>
              <a:solidFill>
                <a:srgbClr val="E0E0E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23584" name="Freeform 31"/>
              <p:cNvSpPr/>
              <p:nvPr/>
            </p:nvSpPr>
            <p:spPr>
              <a:xfrm flipH="1">
                <a:off x="3044" y="2795"/>
                <a:ext cx="150" cy="198"/>
              </a:xfrm>
              <a:custGeom>
                <a:avLst/>
                <a:gdLst/>
                <a:ahLst/>
                <a:cxnLst>
                  <a:cxn ang="0">
                    <a:pos x="0" y="0"/>
                  </a:cxn>
                  <a:cxn ang="0">
                    <a:pos x="0" y="0"/>
                  </a:cxn>
                  <a:cxn ang="0">
                    <a:pos x="0" y="0"/>
                  </a:cxn>
                  <a:cxn ang="0">
                    <a:pos x="0" y="0"/>
                  </a:cxn>
                </a:cxnLst>
                <a:pathLst>
                  <a:path w="363" h="495">
                    <a:moveTo>
                      <a:pt x="0" y="0"/>
                    </a:moveTo>
                    <a:lnTo>
                      <a:pt x="363" y="311"/>
                    </a:lnTo>
                    <a:lnTo>
                      <a:pt x="278" y="495"/>
                    </a:lnTo>
                    <a:lnTo>
                      <a:pt x="0" y="0"/>
                    </a:lnTo>
                    <a:close/>
                  </a:path>
                </a:pathLst>
              </a:custGeom>
              <a:solidFill>
                <a:srgbClr val="FFFFFF">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nvGrpSpPr>
              <p:cNvPr id="23585" name="Group 32"/>
              <p:cNvGrpSpPr/>
              <p:nvPr/>
            </p:nvGrpSpPr>
            <p:grpSpPr>
              <a:xfrm flipH="1">
                <a:off x="2890" y="2522"/>
                <a:ext cx="272" cy="117"/>
                <a:chOff x="2011" y="1586"/>
                <a:chExt cx="331" cy="145"/>
              </a:xfrm>
            </p:grpSpPr>
            <p:sp>
              <p:nvSpPr>
                <p:cNvPr id="23586" name="Freeform 33"/>
                <p:cNvSpPr/>
                <p:nvPr/>
              </p:nvSpPr>
              <p:spPr>
                <a:xfrm>
                  <a:off x="2226" y="1602"/>
                  <a:ext cx="94" cy="12"/>
                </a:xfrm>
                <a:custGeom>
                  <a:avLst/>
                  <a:gdLst/>
                  <a:ahLst/>
                  <a:cxnLst>
                    <a:cxn ang="0">
                      <a:pos x="1" y="1"/>
                    </a:cxn>
                    <a:cxn ang="0">
                      <a:pos x="1" y="1"/>
                    </a:cxn>
                    <a:cxn ang="0">
                      <a:pos x="1" y="1"/>
                    </a:cxn>
                    <a:cxn ang="0">
                      <a:pos x="1" y="0"/>
                    </a:cxn>
                    <a:cxn ang="0">
                      <a:pos x="1" y="0"/>
                    </a:cxn>
                    <a:cxn ang="0">
                      <a:pos x="0" y="1"/>
                    </a:cxn>
                    <a:cxn ang="0">
                      <a:pos x="1" y="1"/>
                    </a:cxn>
                    <a:cxn ang="0">
                      <a:pos x="1" y="1"/>
                    </a:cxn>
                  </a:cxnLst>
                  <a:pathLst>
                    <a:path w="187" h="24">
                      <a:moveTo>
                        <a:pt x="187" y="24"/>
                      </a:moveTo>
                      <a:lnTo>
                        <a:pt x="163" y="10"/>
                      </a:lnTo>
                      <a:lnTo>
                        <a:pt x="139" y="5"/>
                      </a:lnTo>
                      <a:lnTo>
                        <a:pt x="90" y="0"/>
                      </a:lnTo>
                      <a:lnTo>
                        <a:pt x="43" y="0"/>
                      </a:lnTo>
                      <a:lnTo>
                        <a:pt x="0" y="6"/>
                      </a:lnTo>
                      <a:lnTo>
                        <a:pt x="101" y="15"/>
                      </a:lnTo>
                      <a:lnTo>
                        <a:pt x="187" y="24"/>
                      </a:lnTo>
                      <a:close/>
                    </a:path>
                  </a:pathLst>
                </a:custGeom>
                <a:solidFill>
                  <a:srgbClr val="603000">
                    <a:alpha val="100000"/>
                  </a:srgbClr>
                </a:solidFill>
                <a:ln w="9525">
                  <a:noFill/>
                </a:ln>
              </p:spPr>
              <p:txBody>
                <a:bodyPr/>
                <a:p>
                  <a:endParaRPr lang="zh-CN" altLang="en-US"/>
                </a:p>
              </p:txBody>
            </p:sp>
            <p:sp>
              <p:nvSpPr>
                <p:cNvPr id="23587" name="Oval 34"/>
                <p:cNvSpPr/>
                <p:nvPr/>
              </p:nvSpPr>
              <p:spPr>
                <a:xfrm>
                  <a:off x="2255" y="1586"/>
                  <a:ext cx="87" cy="145"/>
                </a:xfrm>
                <a:prstGeom prst="ellipse">
                  <a:avLst/>
                </a:prstGeom>
                <a:noFill/>
                <a:ln w="11113"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588" name="Line 35"/>
                <p:cNvSpPr/>
                <p:nvPr/>
              </p:nvSpPr>
              <p:spPr>
                <a:xfrm>
                  <a:off x="2011" y="1662"/>
                  <a:ext cx="248" cy="1"/>
                </a:xfrm>
                <a:prstGeom prst="line">
                  <a:avLst/>
                </a:prstGeom>
                <a:ln w="11113" cap="flat" cmpd="sng">
                  <a:solidFill>
                    <a:srgbClr val="000000"/>
                  </a:solidFill>
                  <a:prstDash val="solid"/>
                  <a:headEnd type="none" w="med" len="med"/>
                  <a:tailEnd type="none" w="med" len="med"/>
                </a:ln>
              </p:spPr>
            </p:sp>
            <p:grpSp>
              <p:nvGrpSpPr>
                <p:cNvPr id="23589" name="Group 36"/>
                <p:cNvGrpSpPr/>
                <p:nvPr/>
              </p:nvGrpSpPr>
              <p:grpSpPr>
                <a:xfrm>
                  <a:off x="2297" y="1645"/>
                  <a:ext cx="27" cy="51"/>
                  <a:chOff x="2297" y="1645"/>
                  <a:chExt cx="27" cy="51"/>
                </a:xfrm>
              </p:grpSpPr>
              <p:sp>
                <p:nvSpPr>
                  <p:cNvPr id="23590" name="Oval 37"/>
                  <p:cNvSpPr/>
                  <p:nvPr/>
                </p:nvSpPr>
                <p:spPr>
                  <a:xfrm>
                    <a:off x="2297" y="1645"/>
                    <a:ext cx="27" cy="51"/>
                  </a:xfrm>
                  <a:prstGeom prst="ellipse">
                    <a:avLst/>
                  </a:prstGeom>
                  <a:solidFill>
                    <a:srgbClr val="0000FF"/>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591" name="Oval 38"/>
                  <p:cNvSpPr/>
                  <p:nvPr/>
                </p:nvSpPr>
                <p:spPr>
                  <a:xfrm>
                    <a:off x="2305" y="1651"/>
                    <a:ext cx="15" cy="29"/>
                  </a:xfrm>
                  <a:prstGeom prst="ellipse">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grpSp>
        <p:grpSp>
          <p:nvGrpSpPr>
            <p:cNvPr id="23574" name="Group 39"/>
            <p:cNvGrpSpPr/>
            <p:nvPr/>
          </p:nvGrpSpPr>
          <p:grpSpPr>
            <a:xfrm rot="5914597" flipH="1">
              <a:off x="2791" y="2604"/>
              <a:ext cx="239" cy="800"/>
              <a:chOff x="1744" y="2071"/>
              <a:chExt cx="297" cy="971"/>
            </a:xfrm>
          </p:grpSpPr>
          <p:grpSp>
            <p:nvGrpSpPr>
              <p:cNvPr id="23576" name="Group 40"/>
              <p:cNvGrpSpPr/>
              <p:nvPr/>
            </p:nvGrpSpPr>
            <p:grpSpPr>
              <a:xfrm>
                <a:off x="1744" y="2787"/>
                <a:ext cx="285" cy="255"/>
                <a:chOff x="1744" y="2787"/>
                <a:chExt cx="285" cy="255"/>
              </a:xfrm>
            </p:grpSpPr>
            <p:sp>
              <p:nvSpPr>
                <p:cNvPr id="23580" name="Freeform 41"/>
                <p:cNvSpPr/>
                <p:nvPr/>
              </p:nvSpPr>
              <p:spPr>
                <a:xfrm>
                  <a:off x="1744" y="2787"/>
                  <a:ext cx="285" cy="255"/>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571" h="510">
                      <a:moveTo>
                        <a:pt x="88" y="66"/>
                      </a:moveTo>
                      <a:lnTo>
                        <a:pt x="52" y="132"/>
                      </a:lnTo>
                      <a:lnTo>
                        <a:pt x="38" y="156"/>
                      </a:lnTo>
                      <a:lnTo>
                        <a:pt x="31" y="186"/>
                      </a:lnTo>
                      <a:lnTo>
                        <a:pt x="24" y="227"/>
                      </a:lnTo>
                      <a:lnTo>
                        <a:pt x="24" y="265"/>
                      </a:lnTo>
                      <a:lnTo>
                        <a:pt x="29" y="304"/>
                      </a:lnTo>
                      <a:lnTo>
                        <a:pt x="45" y="338"/>
                      </a:lnTo>
                      <a:lnTo>
                        <a:pt x="78" y="363"/>
                      </a:lnTo>
                      <a:lnTo>
                        <a:pt x="43" y="342"/>
                      </a:lnTo>
                      <a:lnTo>
                        <a:pt x="29" y="340"/>
                      </a:lnTo>
                      <a:lnTo>
                        <a:pt x="12" y="347"/>
                      </a:lnTo>
                      <a:lnTo>
                        <a:pt x="3" y="357"/>
                      </a:lnTo>
                      <a:lnTo>
                        <a:pt x="0" y="375"/>
                      </a:lnTo>
                      <a:lnTo>
                        <a:pt x="5" y="389"/>
                      </a:lnTo>
                      <a:lnTo>
                        <a:pt x="17" y="406"/>
                      </a:lnTo>
                      <a:lnTo>
                        <a:pt x="60" y="437"/>
                      </a:lnTo>
                      <a:lnTo>
                        <a:pt x="128" y="463"/>
                      </a:lnTo>
                      <a:lnTo>
                        <a:pt x="158" y="472"/>
                      </a:lnTo>
                      <a:lnTo>
                        <a:pt x="191" y="477"/>
                      </a:lnTo>
                      <a:lnTo>
                        <a:pt x="220" y="477"/>
                      </a:lnTo>
                      <a:lnTo>
                        <a:pt x="250" y="488"/>
                      </a:lnTo>
                      <a:lnTo>
                        <a:pt x="286" y="500"/>
                      </a:lnTo>
                      <a:lnTo>
                        <a:pt x="368" y="510"/>
                      </a:lnTo>
                      <a:lnTo>
                        <a:pt x="465" y="489"/>
                      </a:lnTo>
                      <a:lnTo>
                        <a:pt x="527" y="489"/>
                      </a:lnTo>
                      <a:lnTo>
                        <a:pt x="543" y="484"/>
                      </a:lnTo>
                      <a:lnTo>
                        <a:pt x="559" y="469"/>
                      </a:lnTo>
                      <a:lnTo>
                        <a:pt x="564" y="448"/>
                      </a:lnTo>
                      <a:lnTo>
                        <a:pt x="571" y="366"/>
                      </a:lnTo>
                      <a:lnTo>
                        <a:pt x="571" y="298"/>
                      </a:lnTo>
                      <a:lnTo>
                        <a:pt x="567" y="264"/>
                      </a:lnTo>
                      <a:lnTo>
                        <a:pt x="564" y="239"/>
                      </a:lnTo>
                      <a:lnTo>
                        <a:pt x="559" y="217"/>
                      </a:lnTo>
                      <a:lnTo>
                        <a:pt x="553" y="193"/>
                      </a:lnTo>
                      <a:lnTo>
                        <a:pt x="522" y="100"/>
                      </a:lnTo>
                      <a:lnTo>
                        <a:pt x="491" y="0"/>
                      </a:lnTo>
                      <a:lnTo>
                        <a:pt x="88" y="66"/>
                      </a:lnTo>
                      <a:close/>
                    </a:path>
                  </a:pathLst>
                </a:custGeom>
                <a:solidFill>
                  <a:srgbClr val="FFE0C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23581" name="Arc 42"/>
                <p:cNvSpPr/>
                <p:nvPr/>
              </p:nvSpPr>
              <p:spPr>
                <a:xfrm>
                  <a:off x="1786" y="2960"/>
                  <a:ext cx="8" cy="18"/>
                </a:xfrm>
                <a:custGeom>
                  <a:avLst/>
                  <a:gdLst/>
                  <a:ahLst/>
                  <a:cxnLst>
                    <a:cxn ang="0">
                      <a:pos x="0" y="0"/>
                    </a:cxn>
                    <a:cxn ang="0">
                      <a:pos x="0" y="0"/>
                    </a:cxn>
                    <a:cxn ang="0">
                      <a:pos x="0" y="0"/>
                    </a:cxn>
                  </a:cxnLst>
                  <a:pathLst>
                    <a:path w="21600" h="21460" fill="none">
                      <a:moveTo>
                        <a:pt x="0" y="21460"/>
                      </a:moveTo>
                      <a:cubicBezTo>
                        <a:pt x="0" y="10479"/>
                        <a:pt x="8237" y="1246"/>
                        <a:pt x="19146" y="-1"/>
                      </a:cubicBezTo>
                    </a:path>
                    <a:path w="21600" h="21460" stroke="0">
                      <a:moveTo>
                        <a:pt x="0" y="21460"/>
                      </a:moveTo>
                      <a:cubicBezTo>
                        <a:pt x="0" y="10479"/>
                        <a:pt x="8237" y="1246"/>
                        <a:pt x="19146" y="-1"/>
                      </a:cubicBezTo>
                      <a:lnTo>
                        <a:pt x="21600" y="21460"/>
                      </a:lnTo>
                      <a:lnTo>
                        <a:pt x="0" y="21460"/>
                      </a:lnTo>
                      <a:close/>
                    </a:path>
                  </a:pathLst>
                </a:custGeom>
                <a:noFill/>
                <a:ln w="11113"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23577" name="Group 43"/>
              <p:cNvGrpSpPr/>
              <p:nvPr/>
            </p:nvGrpSpPr>
            <p:grpSpPr>
              <a:xfrm>
                <a:off x="1758" y="2071"/>
                <a:ext cx="283" cy="756"/>
                <a:chOff x="1758" y="2071"/>
                <a:chExt cx="283" cy="756"/>
              </a:xfrm>
            </p:grpSpPr>
            <p:sp>
              <p:nvSpPr>
                <p:cNvPr id="23578" name="Rectangle 44"/>
                <p:cNvSpPr/>
                <p:nvPr/>
              </p:nvSpPr>
              <p:spPr>
                <a:xfrm>
                  <a:off x="1775" y="2781"/>
                  <a:ext cx="238" cy="46"/>
                </a:xfrm>
                <a:prstGeom prst="rect">
                  <a:avLst/>
                </a:prstGeom>
                <a:solidFill>
                  <a:srgbClr val="FFFFFF"/>
                </a:solidFill>
                <a:ln w="111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579" name="Freeform 45"/>
                <p:cNvSpPr/>
                <p:nvPr/>
              </p:nvSpPr>
              <p:spPr>
                <a:xfrm>
                  <a:off x="1758" y="2071"/>
                  <a:ext cx="283" cy="729"/>
                </a:xfrm>
                <a:custGeom>
                  <a:avLst/>
                  <a:gdLst/>
                  <a:ahLst/>
                  <a:cxnLst>
                    <a:cxn ang="0">
                      <a:pos x="1" y="0"/>
                    </a:cxn>
                    <a:cxn ang="0">
                      <a:pos x="1" y="0"/>
                    </a:cxn>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Lst>
                  <a:pathLst>
                    <a:path w="566" h="1459">
                      <a:moveTo>
                        <a:pt x="28" y="486"/>
                      </a:moveTo>
                      <a:lnTo>
                        <a:pt x="16" y="905"/>
                      </a:lnTo>
                      <a:lnTo>
                        <a:pt x="0" y="1454"/>
                      </a:lnTo>
                      <a:lnTo>
                        <a:pt x="544" y="1459"/>
                      </a:lnTo>
                      <a:lnTo>
                        <a:pt x="551" y="874"/>
                      </a:lnTo>
                      <a:lnTo>
                        <a:pt x="549" y="601"/>
                      </a:lnTo>
                      <a:lnTo>
                        <a:pt x="566" y="313"/>
                      </a:lnTo>
                      <a:lnTo>
                        <a:pt x="561" y="249"/>
                      </a:lnTo>
                      <a:lnTo>
                        <a:pt x="556" y="200"/>
                      </a:lnTo>
                      <a:lnTo>
                        <a:pt x="546" y="153"/>
                      </a:lnTo>
                      <a:lnTo>
                        <a:pt x="535" y="120"/>
                      </a:lnTo>
                      <a:lnTo>
                        <a:pt x="516" y="87"/>
                      </a:lnTo>
                      <a:lnTo>
                        <a:pt x="497" y="64"/>
                      </a:lnTo>
                      <a:lnTo>
                        <a:pt x="466" y="40"/>
                      </a:lnTo>
                      <a:lnTo>
                        <a:pt x="426" y="21"/>
                      </a:lnTo>
                      <a:lnTo>
                        <a:pt x="382" y="9"/>
                      </a:lnTo>
                      <a:lnTo>
                        <a:pt x="334" y="4"/>
                      </a:lnTo>
                      <a:lnTo>
                        <a:pt x="294" y="0"/>
                      </a:lnTo>
                      <a:lnTo>
                        <a:pt x="245" y="11"/>
                      </a:lnTo>
                      <a:lnTo>
                        <a:pt x="198" y="26"/>
                      </a:lnTo>
                      <a:lnTo>
                        <a:pt x="171" y="44"/>
                      </a:lnTo>
                      <a:lnTo>
                        <a:pt x="136" y="68"/>
                      </a:lnTo>
                      <a:lnTo>
                        <a:pt x="112" y="97"/>
                      </a:lnTo>
                      <a:lnTo>
                        <a:pt x="86" y="141"/>
                      </a:lnTo>
                      <a:lnTo>
                        <a:pt x="68" y="189"/>
                      </a:lnTo>
                      <a:lnTo>
                        <a:pt x="49" y="269"/>
                      </a:lnTo>
                      <a:lnTo>
                        <a:pt x="28" y="486"/>
                      </a:lnTo>
                      <a:close/>
                    </a:path>
                  </a:pathLst>
                </a:custGeom>
                <a:solidFill>
                  <a:srgbClr val="804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grpSp>
        <p:graphicFrame>
          <p:nvGraphicFramePr>
            <p:cNvPr id="23575" name="Object 46"/>
            <p:cNvGraphicFramePr>
              <a:graphicFrameLocks noChangeAspect="1"/>
            </p:cNvGraphicFramePr>
            <p:nvPr/>
          </p:nvGraphicFramePr>
          <p:xfrm>
            <a:off x="1680" y="2893"/>
            <a:ext cx="1345" cy="1238"/>
          </p:xfrm>
          <a:graphic>
            <a:graphicData uri="http://schemas.openxmlformats.org/presentationml/2006/ole">
              <mc:AlternateContent xmlns:mc="http://schemas.openxmlformats.org/markup-compatibility/2006">
                <mc:Choice xmlns:v="urn:schemas-microsoft-com:vml" Requires="v">
                  <p:oleObj spid="_x0000_s3076" name="" r:id="rId1" imgW="15535275" imgH="14649450" progId="MS_ClipArt_Gallery.2">
                    <p:embed/>
                  </p:oleObj>
                </mc:Choice>
                <mc:Fallback>
                  <p:oleObj name="" r:id="rId1" imgW="15535275" imgH="14649450" progId="MS_ClipArt_Gallery.2">
                    <p:embed/>
                    <p:pic>
                      <p:nvPicPr>
                        <p:cNvPr id="0" name="图片 3075"/>
                        <p:cNvPicPr/>
                        <p:nvPr/>
                      </p:nvPicPr>
                      <p:blipFill>
                        <a:blip r:embed="rId2"/>
                        <a:stretch>
                          <a:fillRect/>
                        </a:stretch>
                      </p:blipFill>
                      <p:spPr>
                        <a:xfrm>
                          <a:off x="1680" y="2893"/>
                          <a:ext cx="1345" cy="1238"/>
                        </a:xfrm>
                        <a:prstGeom prst="rect">
                          <a:avLst/>
                        </a:prstGeom>
                        <a:noFill/>
                        <a:ln w="38100">
                          <a:noFill/>
                          <a:miter/>
                        </a:ln>
                      </p:spPr>
                    </p:pic>
                  </p:oleObj>
                </mc:Fallback>
              </mc:AlternateContent>
            </a:graphicData>
          </a:graphic>
        </p:graphicFrame>
      </p:grpSp>
      <p:sp>
        <p:nvSpPr>
          <p:cNvPr id="91183" name="AutoShape 47"/>
          <p:cNvSpPr/>
          <p:nvPr/>
        </p:nvSpPr>
        <p:spPr>
          <a:xfrm flipH="1">
            <a:off x="609600" y="2209800"/>
            <a:ext cx="6019800" cy="1676400"/>
          </a:xfrm>
          <a:prstGeom prst="cloudCallout">
            <a:avLst>
              <a:gd name="adj1" fmla="val -1083"/>
              <a:gd name="adj2" fmla="val 119222"/>
            </a:avLst>
          </a:prstGeom>
          <a:gradFill rotWithShape="0">
            <a:gsLst>
              <a:gs pos="0">
                <a:srgbClr val="CCFFFF"/>
              </a:gs>
              <a:gs pos="100000">
                <a:srgbClr val="BAE8E8"/>
              </a:gs>
            </a:gsLst>
            <a:path path="rect">
              <a:fillToRect l="50000" t="50000" r="50000" b="50000"/>
            </a:path>
            <a:tileRect/>
          </a:gradFill>
          <a:ln w="25400" cap="flat" cmpd="sng">
            <a:solidFill>
              <a:srgbClr val="CCFFCC"/>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What does this theorem tell you?    </a:t>
            </a:r>
            <a:endParaRPr lang="en-US" altLang="zh-CN" sz="2400" b="1" dirty="0"/>
          </a:p>
        </p:txBody>
      </p:sp>
      <p:sp>
        <p:nvSpPr>
          <p:cNvPr id="91184" name="AutoShape 48"/>
          <p:cNvSpPr/>
          <p:nvPr/>
        </p:nvSpPr>
        <p:spPr>
          <a:xfrm>
            <a:off x="1143000" y="2057400"/>
            <a:ext cx="7162800" cy="1828800"/>
          </a:xfrm>
          <a:prstGeom prst="cloudCallout">
            <a:avLst>
              <a:gd name="adj1" fmla="val 907"/>
              <a:gd name="adj2" fmla="val 79861"/>
            </a:avLst>
          </a:prstGeom>
          <a:gradFill rotWithShape="0">
            <a:gsLst>
              <a:gs pos="0">
                <a:srgbClr val="CCFFCC"/>
              </a:gs>
              <a:gs pos="100000">
                <a:srgbClr val="A6CFA6"/>
              </a:gs>
            </a:gsLst>
            <a:path path="rect">
              <a:fillToRect l="50000" t="50000" r="50000" b="50000"/>
            </a:path>
            <a:tileRect/>
          </a:gradFill>
          <a:ln w="25400" cap="flat" cmpd="sng">
            <a:solidFill>
              <a:srgbClr val="CC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For a class of algorithms that performs </a:t>
            </a:r>
            <a:endParaRPr lang="en-US" altLang="zh-CN" sz="2000" b="1" dirty="0"/>
          </a:p>
          <a:p>
            <a:pPr marL="0" lvl="0" indent="0" algn="ctr" eaLnBrk="1" hangingPunct="1">
              <a:spcBef>
                <a:spcPct val="0"/>
              </a:spcBef>
              <a:buNone/>
            </a:pPr>
            <a:r>
              <a:rPr lang="en-US" altLang="zh-CN" sz="2000" b="1" dirty="0"/>
              <a:t>only adjacent exchanges, we’ll have to take </a:t>
            </a:r>
            <a:endParaRPr lang="en-US" altLang="zh-CN" sz="2000" b="1" dirty="0"/>
          </a:p>
          <a:p>
            <a:pPr marL="0" lvl="0" indent="0" algn="ctr" eaLnBrk="1" hangingPunct="1">
              <a:spcBef>
                <a:spcPct val="0"/>
              </a:spcBef>
              <a:buNone/>
            </a:pPr>
            <a:r>
              <a:rPr lang="en-US" altLang="zh-CN" sz="2000" b="1" dirty="0"/>
              <a:t>O( </a:t>
            </a:r>
            <a:r>
              <a:rPr lang="en-US" altLang="zh-CN" sz="2000" b="1" i="1" dirty="0"/>
              <a:t>N</a:t>
            </a:r>
            <a:r>
              <a:rPr lang="en-US" altLang="zh-CN" sz="2000" b="1" baseline="30000" dirty="0"/>
              <a:t>2 </a:t>
            </a:r>
            <a:r>
              <a:rPr lang="en-US" altLang="zh-CN" sz="2000" b="1" dirty="0"/>
              <a:t>) time to sort them.</a:t>
            </a:r>
            <a:endParaRPr lang="en-US" altLang="zh-CN" sz="2000" b="1" dirty="0"/>
          </a:p>
        </p:txBody>
      </p:sp>
      <p:sp>
        <p:nvSpPr>
          <p:cNvPr id="91185" name="AutoShape 49"/>
          <p:cNvSpPr/>
          <p:nvPr/>
        </p:nvSpPr>
        <p:spPr>
          <a:xfrm flipH="1">
            <a:off x="533400" y="2133600"/>
            <a:ext cx="5562600" cy="1676400"/>
          </a:xfrm>
          <a:prstGeom prst="cloudCallout">
            <a:avLst>
              <a:gd name="adj1" fmla="val -6282"/>
              <a:gd name="adj2" fmla="val 123009"/>
            </a:avLst>
          </a:prstGeom>
          <a:gradFill rotWithShape="0">
            <a:gsLst>
              <a:gs pos="0">
                <a:srgbClr val="CCFFFF"/>
              </a:gs>
              <a:gs pos="100000">
                <a:srgbClr val="BAE8E8"/>
              </a:gs>
            </a:gsLst>
            <a:path path="rect">
              <a:fillToRect l="50000" t="50000" r="50000" b="50000"/>
            </a:path>
            <a:tileRect/>
          </a:gradFill>
          <a:ln w="25400" cap="flat" cmpd="sng">
            <a:solidFill>
              <a:srgbClr val="CCFFCC"/>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Is that all?</a:t>
            </a:r>
            <a:endParaRPr lang="en-US" altLang="zh-CN" sz="2400" b="1" dirty="0"/>
          </a:p>
          <a:p>
            <a:pPr marL="0" lvl="0" indent="0" algn="ctr" eaLnBrk="1" hangingPunct="1">
              <a:spcBef>
                <a:spcPct val="0"/>
              </a:spcBef>
              <a:buNone/>
            </a:pPr>
            <a:r>
              <a:rPr lang="en-US" altLang="zh-CN" sz="2400" b="1" dirty="0"/>
              <a:t>How can you speed it up?</a:t>
            </a:r>
            <a:endParaRPr lang="en-US" altLang="zh-CN" sz="2400" b="1" dirty="0"/>
          </a:p>
        </p:txBody>
      </p:sp>
      <p:sp>
        <p:nvSpPr>
          <p:cNvPr id="91186" name="AutoShape 50"/>
          <p:cNvSpPr/>
          <p:nvPr/>
        </p:nvSpPr>
        <p:spPr>
          <a:xfrm>
            <a:off x="3657600" y="2057400"/>
            <a:ext cx="4800600" cy="1371600"/>
          </a:xfrm>
          <a:prstGeom prst="cloudCallout">
            <a:avLst>
              <a:gd name="adj1" fmla="val -27380"/>
              <a:gd name="adj2" fmla="val 122685"/>
            </a:avLst>
          </a:prstGeom>
          <a:gradFill rotWithShape="0">
            <a:gsLst>
              <a:gs pos="0">
                <a:srgbClr val="CCFFCC"/>
              </a:gs>
              <a:gs pos="100000">
                <a:srgbClr val="A6CFA6"/>
              </a:gs>
            </a:gsLst>
            <a:path path="rect">
              <a:fillToRect l="50000" t="50000" r="50000" b="50000"/>
            </a:path>
            <a:tileRect/>
          </a:gradFill>
          <a:ln w="25400" cap="flat" cmpd="sng">
            <a:solidFill>
              <a:srgbClr val="CC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Uhhh… hashing?</a:t>
            </a:r>
            <a:endParaRPr lang="en-US" altLang="zh-CN" sz="2000" b="1" dirty="0"/>
          </a:p>
        </p:txBody>
      </p:sp>
      <p:sp>
        <p:nvSpPr>
          <p:cNvPr id="91187" name="AutoShape 51"/>
          <p:cNvSpPr/>
          <p:nvPr/>
        </p:nvSpPr>
        <p:spPr>
          <a:xfrm flipH="1">
            <a:off x="533400" y="2133600"/>
            <a:ext cx="5562600" cy="1828800"/>
          </a:xfrm>
          <a:prstGeom prst="cloudCallout">
            <a:avLst>
              <a:gd name="adj1" fmla="val -6139"/>
              <a:gd name="adj2" fmla="val 110153"/>
            </a:avLst>
          </a:prstGeom>
          <a:gradFill rotWithShape="0">
            <a:gsLst>
              <a:gs pos="0">
                <a:srgbClr val="CCFFFF"/>
              </a:gs>
              <a:gs pos="100000">
                <a:srgbClr val="BAE8E8"/>
              </a:gs>
            </a:gsLst>
            <a:path path="rect">
              <a:fillToRect l="50000" t="50000" r="50000" b="50000"/>
            </a:path>
            <a:tileRect/>
          </a:gradFill>
          <a:ln w="25400" cap="flat" cmpd="sng">
            <a:solidFill>
              <a:srgbClr val="CCFFCC"/>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Hey!  We are talking about</a:t>
            </a:r>
            <a:endParaRPr lang="en-US" altLang="zh-CN" sz="2000" b="1" dirty="0"/>
          </a:p>
          <a:p>
            <a:pPr marL="0" lvl="0" indent="0" algn="ctr" eaLnBrk="1" hangingPunct="1">
              <a:spcBef>
                <a:spcPct val="0"/>
              </a:spcBef>
              <a:buNone/>
            </a:pPr>
            <a:r>
              <a:rPr lang="en-US" altLang="zh-CN" sz="2000" b="1" i="1" dirty="0"/>
              <a:t>comparison-based</a:t>
            </a:r>
            <a:r>
              <a:rPr lang="en-US" altLang="zh-CN" sz="2000" b="1" dirty="0"/>
              <a:t> sorting.</a:t>
            </a:r>
            <a:endParaRPr lang="en-US" altLang="zh-CN" sz="2000" b="1" dirty="0"/>
          </a:p>
          <a:p>
            <a:pPr marL="0" lvl="0" indent="0" algn="ctr" eaLnBrk="1" hangingPunct="1">
              <a:spcBef>
                <a:spcPct val="0"/>
              </a:spcBef>
              <a:buNone/>
            </a:pPr>
            <a:r>
              <a:rPr lang="en-US" altLang="zh-CN" sz="2000" b="1" dirty="0"/>
              <a:t>You must do comparisons, and?</a:t>
            </a:r>
            <a:endParaRPr lang="en-US" altLang="zh-CN" sz="2000" b="1" dirty="0"/>
          </a:p>
        </p:txBody>
      </p:sp>
      <p:sp>
        <p:nvSpPr>
          <p:cNvPr id="91188" name="AutoShape 52"/>
          <p:cNvSpPr/>
          <p:nvPr/>
        </p:nvSpPr>
        <p:spPr>
          <a:xfrm>
            <a:off x="3810000" y="2209800"/>
            <a:ext cx="4800600" cy="1371600"/>
          </a:xfrm>
          <a:prstGeom prst="cloudCallout">
            <a:avLst>
              <a:gd name="adj1" fmla="val -32639"/>
              <a:gd name="adj2" fmla="val 111111"/>
            </a:avLst>
          </a:prstGeom>
          <a:gradFill rotWithShape="0">
            <a:gsLst>
              <a:gs pos="0">
                <a:srgbClr val="CCFFCC"/>
              </a:gs>
              <a:gs pos="100000">
                <a:srgbClr val="A6CFA6"/>
              </a:gs>
            </a:gsLst>
            <a:path path="rect">
              <a:fillToRect l="50000" t="50000" r="50000" b="50000"/>
            </a:path>
            <a:tileRect/>
          </a:gradFill>
          <a:ln w="25400" cap="flat" cmpd="sng">
            <a:solidFill>
              <a:srgbClr val="CC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 and swaps elements </a:t>
            </a:r>
            <a:endParaRPr lang="en-US" altLang="zh-CN" sz="2000" b="1" dirty="0"/>
          </a:p>
          <a:p>
            <a:pPr marL="0" lvl="0" indent="0" algn="ctr" eaLnBrk="1" hangingPunct="1">
              <a:spcBef>
                <a:spcPct val="0"/>
              </a:spcBef>
              <a:buNone/>
            </a:pPr>
            <a:r>
              <a:rPr lang="en-US" altLang="zh-CN" sz="2000" b="1" dirty="0"/>
              <a:t>that  are far apart?</a:t>
            </a:r>
            <a:endParaRPr lang="en-US" altLang="zh-CN" sz="2000" b="1" dirty="0"/>
          </a:p>
        </p:txBody>
      </p:sp>
      <p:sp>
        <p:nvSpPr>
          <p:cNvPr id="91189" name="AutoShape 53"/>
          <p:cNvSpPr/>
          <p:nvPr/>
        </p:nvSpPr>
        <p:spPr>
          <a:xfrm flipH="1">
            <a:off x="609600" y="2133600"/>
            <a:ext cx="5562600" cy="1828800"/>
          </a:xfrm>
          <a:prstGeom prst="cloudCallout">
            <a:avLst>
              <a:gd name="adj1" fmla="val -4884"/>
              <a:gd name="adj2" fmla="val 111106"/>
            </a:avLst>
          </a:prstGeom>
          <a:gradFill rotWithShape="0">
            <a:gsLst>
              <a:gs pos="0">
                <a:srgbClr val="CCFFFF"/>
              </a:gs>
              <a:gs pos="100000">
                <a:srgbClr val="BAE8E8"/>
              </a:gs>
            </a:gsLst>
            <a:path path="rect">
              <a:fillToRect l="50000" t="50000" r="50000" b="50000"/>
            </a:path>
            <a:tileRect/>
          </a:gradFill>
          <a:ln w="25400" cap="flat" cmpd="sng">
            <a:solidFill>
              <a:srgbClr val="CCFFCC"/>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Smart guy!  To run faster, we just </a:t>
            </a:r>
            <a:endParaRPr lang="en-US" altLang="zh-CN" sz="2000" b="1" dirty="0"/>
          </a:p>
          <a:p>
            <a:pPr marL="0" lvl="0" indent="0" algn="ctr" eaLnBrk="1" hangingPunct="1">
              <a:spcBef>
                <a:spcPct val="0"/>
              </a:spcBef>
              <a:buNone/>
            </a:pPr>
            <a:r>
              <a:rPr lang="en-US" altLang="zh-CN" sz="2000" b="1" dirty="0"/>
              <a:t>have to eliminate </a:t>
            </a:r>
            <a:r>
              <a:rPr lang="en-US" altLang="zh-CN" sz="2000" b="1" dirty="0">
                <a:solidFill>
                  <a:schemeClr val="hlink"/>
                </a:solidFill>
              </a:rPr>
              <a:t>more than just </a:t>
            </a:r>
            <a:endParaRPr lang="en-US" altLang="zh-CN" sz="2000" b="1" dirty="0">
              <a:solidFill>
                <a:schemeClr val="hlink"/>
              </a:solidFill>
            </a:endParaRPr>
          </a:p>
          <a:p>
            <a:pPr marL="0" lvl="0" indent="0" algn="ctr" eaLnBrk="1" hangingPunct="1">
              <a:spcBef>
                <a:spcPct val="0"/>
              </a:spcBef>
              <a:buNone/>
            </a:pPr>
            <a:r>
              <a:rPr lang="en-US" altLang="zh-CN" sz="2000" b="1" dirty="0">
                <a:solidFill>
                  <a:schemeClr val="hlink"/>
                </a:solidFill>
              </a:rPr>
              <a:t>one</a:t>
            </a:r>
            <a:r>
              <a:rPr lang="en-US" altLang="zh-CN" sz="2000" b="1" dirty="0"/>
              <a:t> inversion per exchange.</a:t>
            </a: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91139"/>
                                        </p:tgtEl>
                                        <p:attrNameLst>
                                          <p:attrName>style.visibility</p:attrName>
                                        </p:attrNameLst>
                                      </p:cBhvr>
                                      <p:to>
                                        <p:strVal val="visible"/>
                                      </p:to>
                                    </p:set>
                                    <p:animEffect transition="in" filter="strips(downRight)">
                                      <p:cBhvr>
                                        <p:cTn id="7" dur="500"/>
                                        <p:tgtEl>
                                          <p:spTgt spid="91139"/>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1140"/>
                                        </p:tgtEl>
                                        <p:attrNameLst>
                                          <p:attrName>style.visibility</p:attrName>
                                        </p:attrNameLst>
                                      </p:cBhvr>
                                      <p:to>
                                        <p:strVal val="visible"/>
                                      </p:to>
                                    </p:set>
                                    <p:animEffect transition="in" filter="strips(downRight)">
                                      <p:cBhvr>
                                        <p:cTn id="12" dur="500"/>
                                        <p:tgtEl>
                                          <p:spTgt spid="91140"/>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1141"/>
                                        </p:tgtEl>
                                        <p:attrNameLst>
                                          <p:attrName>style.visibility</p:attrName>
                                        </p:attrNameLst>
                                      </p:cBhvr>
                                      <p:to>
                                        <p:strVal val="visible"/>
                                      </p:to>
                                    </p:set>
                                    <p:animEffect transition="in" filter="dissolve">
                                      <p:cBhvr>
                                        <p:cTn id="17" dur="500"/>
                                        <p:tgtEl>
                                          <p:spTgt spid="91141"/>
                                        </p:tgtEl>
                                      </p:cBhvr>
                                    </p:animEffect>
                                  </p:childTnLst>
                                </p:cTn>
                              </p:par>
                            </p:childTnLst>
                          </p:cTn>
                        </p:par>
                        <p:par>
                          <p:cTn id="18" fill="hold">
                            <p:stCondLst>
                              <p:cond delay="500"/>
                            </p:stCondLst>
                            <p:childTnLst>
                              <p:par>
                                <p:cTn id="19" presetID="18" presetClass="entr" presetSubtype="9" fill="hold" grpId="0" nodeType="afterEffect">
                                  <p:stCondLst>
                                    <p:cond delay="0"/>
                                  </p:stCondLst>
                                  <p:childTnLst>
                                    <p:set>
                                      <p:cBhvr>
                                        <p:cTn id="20" dur="1" fill="hold">
                                          <p:stCondLst>
                                            <p:cond delay="0"/>
                                          </p:stCondLst>
                                        </p:cTn>
                                        <p:tgtEl>
                                          <p:spTgt spid="91183"/>
                                        </p:tgtEl>
                                        <p:attrNameLst>
                                          <p:attrName>style.visibility</p:attrName>
                                        </p:attrNameLst>
                                      </p:cBhvr>
                                      <p:to>
                                        <p:strVal val="visible"/>
                                      </p:to>
                                    </p:set>
                                    <p:animEffect transition="in" filter="strips(upLeft)">
                                      <p:cBhvr>
                                        <p:cTn id="21" dur="500"/>
                                        <p:tgtEl>
                                          <p:spTgt spid="91183"/>
                                        </p:tgtEl>
                                      </p:cBhvr>
                                    </p:animEffect>
                                  </p:childTnLst>
                                  <p:subTnLst>
                                    <p:set>
                                      <p:cBhvr override="childStyle">
                                        <p:cTn dur="1" fill="hold" display="0" masterRel="nextClick" afterEffect="1"/>
                                        <p:tgtEl>
                                          <p:spTgt spid="91183"/>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4" name="WHOOSH.WAV"/>
                                        </p:tgtEl>
                                      </p:cMediaNode>
                                    </p:audio>
                                  </p:subTnLst>
                                </p:cTn>
                              </p:par>
                            </p:childTnLst>
                          </p:cTn>
                        </p:par>
                      </p:childTnLst>
                    </p:cTn>
                  </p:par>
                  <p:par>
                    <p:cTn id="22" fill="hold">
                      <p:stCondLst>
                        <p:cond delay="indefinite"/>
                      </p:stCondLst>
                      <p:childTnLst>
                        <p:par>
                          <p:cTn id="23" fill="hold">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91184"/>
                                        </p:tgtEl>
                                        <p:attrNameLst>
                                          <p:attrName>style.visibility</p:attrName>
                                        </p:attrNameLst>
                                      </p:cBhvr>
                                      <p:to>
                                        <p:strVal val="visible"/>
                                      </p:to>
                                    </p:set>
                                    <p:animEffect transition="in" filter="strips(upRight)">
                                      <p:cBhvr>
                                        <p:cTn id="26" dur="500"/>
                                        <p:tgtEl>
                                          <p:spTgt spid="91184"/>
                                        </p:tgtEl>
                                      </p:cBhvr>
                                    </p:animEffect>
                                  </p:childTnLst>
                                  <p:subTnLst>
                                    <p:set>
                                      <p:cBhvr override="childStyle">
                                        <p:cTn dur="1" fill="hold" display="0" masterRel="nextClick" afterEffect="1"/>
                                        <p:tgtEl>
                                          <p:spTgt spid="91184"/>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4" name="WHOOSH.WAV"/>
                                        </p:tgtEl>
                                      </p:cMediaNode>
                                    </p:audio>
                                  </p:subTnLst>
                                </p:cTn>
                              </p:par>
                            </p:childTnLst>
                          </p:cTn>
                        </p:par>
                      </p:childTnLst>
                    </p:cTn>
                  </p:par>
                  <p:par>
                    <p:cTn id="27" fill="hold">
                      <p:stCondLst>
                        <p:cond delay="indefinite"/>
                      </p:stCondLst>
                      <p:childTnLst>
                        <p:par>
                          <p:cTn id="28" fill="hold">
                            <p:stCondLst>
                              <p:cond delay="0"/>
                            </p:stCondLst>
                            <p:childTnLst>
                              <p:par>
                                <p:cTn id="29" presetID="18" presetClass="entr" presetSubtype="9" fill="hold" grpId="0" nodeType="clickEffect">
                                  <p:stCondLst>
                                    <p:cond delay="0"/>
                                  </p:stCondLst>
                                  <p:childTnLst>
                                    <p:set>
                                      <p:cBhvr>
                                        <p:cTn id="30" dur="1" fill="hold">
                                          <p:stCondLst>
                                            <p:cond delay="0"/>
                                          </p:stCondLst>
                                        </p:cTn>
                                        <p:tgtEl>
                                          <p:spTgt spid="91185"/>
                                        </p:tgtEl>
                                        <p:attrNameLst>
                                          <p:attrName>style.visibility</p:attrName>
                                        </p:attrNameLst>
                                      </p:cBhvr>
                                      <p:to>
                                        <p:strVal val="visible"/>
                                      </p:to>
                                    </p:set>
                                    <p:animEffect transition="in" filter="strips(upLeft)">
                                      <p:cBhvr>
                                        <p:cTn id="31" dur="500"/>
                                        <p:tgtEl>
                                          <p:spTgt spid="91185"/>
                                        </p:tgtEl>
                                      </p:cBhvr>
                                    </p:animEffect>
                                  </p:childTnLst>
                                  <p:subTnLst>
                                    <p:set>
                                      <p:cBhvr override="childStyle">
                                        <p:cTn dur="1" fill="hold" display="0" masterRel="nextClick" afterEffect="1"/>
                                        <p:tgtEl>
                                          <p:spTgt spid="91185"/>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childTnLst>
                    </p:cTn>
                  </p:par>
                  <p:par>
                    <p:cTn id="32" fill="hold">
                      <p:stCondLst>
                        <p:cond delay="indefinite"/>
                      </p:stCondLst>
                      <p:childTnLst>
                        <p:par>
                          <p:cTn id="33" fill="hold">
                            <p:stCondLst>
                              <p:cond delay="0"/>
                            </p:stCondLst>
                            <p:childTnLst>
                              <p:par>
                                <p:cTn id="34" presetID="18" presetClass="entr" presetSubtype="3" fill="hold" grpId="0" nodeType="clickEffect">
                                  <p:stCondLst>
                                    <p:cond delay="0"/>
                                  </p:stCondLst>
                                  <p:childTnLst>
                                    <p:set>
                                      <p:cBhvr>
                                        <p:cTn id="35" dur="1" fill="hold">
                                          <p:stCondLst>
                                            <p:cond delay="0"/>
                                          </p:stCondLst>
                                        </p:cTn>
                                        <p:tgtEl>
                                          <p:spTgt spid="91186"/>
                                        </p:tgtEl>
                                        <p:attrNameLst>
                                          <p:attrName>style.visibility</p:attrName>
                                        </p:attrNameLst>
                                      </p:cBhvr>
                                      <p:to>
                                        <p:strVal val="visible"/>
                                      </p:to>
                                    </p:set>
                                    <p:animEffect transition="in" filter="strips(upRight)">
                                      <p:cBhvr>
                                        <p:cTn id="36" dur="500"/>
                                        <p:tgtEl>
                                          <p:spTgt spid="91186"/>
                                        </p:tgtEl>
                                      </p:cBhvr>
                                    </p:animEffect>
                                  </p:childTnLst>
                                  <p:subTnLst>
                                    <p:set>
                                      <p:cBhvr override="childStyle">
                                        <p:cTn dur="1" fill="hold" display="0" masterRel="nextClick" afterEffect="1"/>
                                        <p:tgtEl>
                                          <p:spTgt spid="91186"/>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4" name="WHOOSH.WAV"/>
                                        </p:tgtEl>
                                      </p:cMediaNode>
                                    </p:audio>
                                  </p:subTnLst>
                                </p:cTn>
                              </p:par>
                            </p:childTnLst>
                          </p:cTn>
                        </p:par>
                      </p:childTnLst>
                    </p:cTn>
                  </p:par>
                  <p:par>
                    <p:cTn id="37" fill="hold">
                      <p:stCondLst>
                        <p:cond delay="indefinite"/>
                      </p:stCondLst>
                      <p:childTnLst>
                        <p:par>
                          <p:cTn id="38" fill="hold">
                            <p:stCondLst>
                              <p:cond delay="0"/>
                            </p:stCondLst>
                            <p:childTnLst>
                              <p:par>
                                <p:cTn id="39" presetID="18" presetClass="entr" presetSubtype="9" fill="hold" grpId="0" nodeType="clickEffect">
                                  <p:stCondLst>
                                    <p:cond delay="0"/>
                                  </p:stCondLst>
                                  <p:childTnLst>
                                    <p:set>
                                      <p:cBhvr>
                                        <p:cTn id="40" dur="1" fill="hold">
                                          <p:stCondLst>
                                            <p:cond delay="0"/>
                                          </p:stCondLst>
                                        </p:cTn>
                                        <p:tgtEl>
                                          <p:spTgt spid="91187"/>
                                        </p:tgtEl>
                                        <p:attrNameLst>
                                          <p:attrName>style.visibility</p:attrName>
                                        </p:attrNameLst>
                                      </p:cBhvr>
                                      <p:to>
                                        <p:strVal val="visible"/>
                                      </p:to>
                                    </p:set>
                                    <p:animEffect transition="in" filter="strips(upLeft)">
                                      <p:cBhvr>
                                        <p:cTn id="41" dur="500"/>
                                        <p:tgtEl>
                                          <p:spTgt spid="91187"/>
                                        </p:tgtEl>
                                      </p:cBhvr>
                                    </p:animEffect>
                                  </p:childTnLst>
                                  <p:subTnLst>
                                    <p:set>
                                      <p:cBhvr override="childStyle">
                                        <p:cTn dur="1" fill="hold" display="0" masterRel="nextClick" afterEffect="1"/>
                                        <p:tgtEl>
                                          <p:spTgt spid="91187"/>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4" name="WHOOSH.WAV"/>
                                        </p:tgtEl>
                                      </p:cMediaNode>
                                    </p:audio>
                                  </p:subTnLst>
                                </p:cTn>
                              </p:par>
                            </p:childTnLst>
                          </p:cTn>
                        </p:par>
                      </p:childTnLst>
                    </p:cTn>
                  </p:par>
                  <p:par>
                    <p:cTn id="42" fill="hold">
                      <p:stCondLst>
                        <p:cond delay="indefinite"/>
                      </p:stCondLst>
                      <p:childTnLst>
                        <p:par>
                          <p:cTn id="43" fill="hold">
                            <p:stCondLst>
                              <p:cond delay="0"/>
                            </p:stCondLst>
                            <p:childTnLst>
                              <p:par>
                                <p:cTn id="44" presetID="18" presetClass="entr" presetSubtype="3" fill="hold" grpId="0" nodeType="clickEffect">
                                  <p:stCondLst>
                                    <p:cond delay="0"/>
                                  </p:stCondLst>
                                  <p:childTnLst>
                                    <p:set>
                                      <p:cBhvr>
                                        <p:cTn id="45" dur="1" fill="hold">
                                          <p:stCondLst>
                                            <p:cond delay="0"/>
                                          </p:stCondLst>
                                        </p:cTn>
                                        <p:tgtEl>
                                          <p:spTgt spid="91188"/>
                                        </p:tgtEl>
                                        <p:attrNameLst>
                                          <p:attrName>style.visibility</p:attrName>
                                        </p:attrNameLst>
                                      </p:cBhvr>
                                      <p:to>
                                        <p:strVal val="visible"/>
                                      </p:to>
                                    </p:set>
                                    <p:animEffect transition="in" filter="strips(upRight)">
                                      <p:cBhvr>
                                        <p:cTn id="46" dur="500"/>
                                        <p:tgtEl>
                                          <p:spTgt spid="91188"/>
                                        </p:tgtEl>
                                      </p:cBhvr>
                                    </p:animEffect>
                                  </p:childTnLst>
                                  <p:subTnLst>
                                    <p:set>
                                      <p:cBhvr override="childStyle">
                                        <p:cTn dur="1" fill="hold" display="0" masterRel="nextClick" afterEffect="1"/>
                                        <p:tgtEl>
                                          <p:spTgt spid="91188"/>
                                        </p:tgtEl>
                                        <p:attrNameLst>
                                          <p:attrName>style.visibility</p:attrName>
                                        </p:attrNameLst>
                                      </p:cBhvr>
                                      <p:to>
                                        <p:strVal val="hidden"/>
                                      </p:to>
                                    </p:set>
                                    <p:audio>
                                      <p:cMediaNode>
                                        <p:cTn display="0" masterRel="sameClick">
                                          <p:stCondLst>
                                            <p:cond evt="begin" delay="0">
                                              <p:tn val="44"/>
                                            </p:cond>
                                          </p:stCondLst>
                                          <p:endCondLst>
                                            <p:cond evt="onStopAudio" delay="0">
                                              <p:tgtEl>
                                                <p:sldTgt/>
                                              </p:tgtEl>
                                            </p:cond>
                                          </p:endCondLst>
                                        </p:cTn>
                                        <p:tgtEl>
                                          <p:sndTgt r:embed="rId4" name="WHOOSH.WAV"/>
                                        </p:tgtEl>
                                      </p:cMediaNode>
                                    </p:audio>
                                  </p:subTnLst>
                                </p:cTn>
                              </p:par>
                            </p:childTnLst>
                          </p:cTn>
                        </p:par>
                      </p:childTnLst>
                    </p:cTn>
                  </p:par>
                  <p:par>
                    <p:cTn id="47" fill="hold">
                      <p:stCondLst>
                        <p:cond delay="indefinite"/>
                      </p:stCondLst>
                      <p:childTnLst>
                        <p:par>
                          <p:cTn id="48" fill="hold">
                            <p:stCondLst>
                              <p:cond delay="0"/>
                            </p:stCondLst>
                            <p:childTnLst>
                              <p:par>
                                <p:cTn id="49" presetID="18" presetClass="entr" presetSubtype="9" fill="hold" grpId="0" nodeType="clickEffect">
                                  <p:stCondLst>
                                    <p:cond delay="0"/>
                                  </p:stCondLst>
                                  <p:childTnLst>
                                    <p:set>
                                      <p:cBhvr>
                                        <p:cTn id="50" dur="1" fill="hold">
                                          <p:stCondLst>
                                            <p:cond delay="0"/>
                                          </p:stCondLst>
                                        </p:cTn>
                                        <p:tgtEl>
                                          <p:spTgt spid="91189"/>
                                        </p:tgtEl>
                                        <p:attrNameLst>
                                          <p:attrName>style.visibility</p:attrName>
                                        </p:attrNameLst>
                                      </p:cBhvr>
                                      <p:to>
                                        <p:strVal val="visible"/>
                                      </p:to>
                                    </p:set>
                                    <p:animEffect transition="in" filter="strips(upLeft)">
                                      <p:cBhvr>
                                        <p:cTn id="51" dur="500"/>
                                        <p:tgtEl>
                                          <p:spTgt spid="91189"/>
                                        </p:tgtEl>
                                      </p:cBhvr>
                                    </p:animEffect>
                                  </p:childTnLst>
                                  <p:subTnLst>
                                    <p:set>
                                      <p:cBhvr override="childStyle">
                                        <p:cTn dur="1" fill="hold" display="0" masterRel="nextClick" afterEffect="1"/>
                                        <p:tgtEl>
                                          <p:spTgt spid="91189"/>
                                        </p:tgtEl>
                                        <p:attrNameLst>
                                          <p:attrName>style.visibility</p:attrName>
                                        </p:attrNameLst>
                                      </p:cBhvr>
                                      <p:to>
                                        <p:strVal val="hidden"/>
                                      </p:to>
                                    </p:set>
                                    <p:audio>
                                      <p:cMediaNode>
                                        <p:cTn display="0" masterRel="sameClick">
                                          <p:stCondLst>
                                            <p:cond evt="begin" delay="0">
                                              <p:tn val="49"/>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p:bldP spid="91140" grpId="0"/>
      <p:bldP spid="91183" grpId="0" animBg="1"/>
      <p:bldP spid="91184" grpId="0" animBg="1"/>
      <p:bldP spid="91185" grpId="0" animBg="1"/>
      <p:bldP spid="91186" grpId="0" animBg="1"/>
      <p:bldP spid="91187" grpId="0" animBg="1"/>
      <p:bldP spid="91188" grpId="0" animBg="1"/>
      <p:bldP spid="911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ext Box 2"/>
          <p:cNvSpPr txBox="1"/>
          <p:nvPr/>
        </p:nvSpPr>
        <p:spPr>
          <a:xfrm>
            <a:off x="304800" y="152400"/>
            <a:ext cx="5638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ym typeface="Webdings" panose="05030102010509060703" pitchFamily="18" charset="2"/>
              </a:rPr>
              <a:t>§4  Shellsort ---- by Donald Shell</a:t>
            </a:r>
            <a:endParaRPr lang="en-US" altLang="zh-CN" sz="2400" b="1" dirty="0"/>
          </a:p>
        </p:txBody>
      </p:sp>
      <p:grpSp>
        <p:nvGrpSpPr>
          <p:cNvPr id="92163" name="Group 3"/>
          <p:cNvGrpSpPr/>
          <p:nvPr/>
        </p:nvGrpSpPr>
        <p:grpSpPr>
          <a:xfrm>
            <a:off x="304800" y="838200"/>
            <a:ext cx="8153400" cy="990600"/>
            <a:chOff x="192" y="528"/>
            <a:chExt cx="5136" cy="624"/>
          </a:xfrm>
        </p:grpSpPr>
        <p:sp>
          <p:nvSpPr>
            <p:cNvPr id="25692" name="Text Box 4"/>
            <p:cNvSpPr txBox="1"/>
            <p:nvPr/>
          </p:nvSpPr>
          <p:spPr>
            <a:xfrm>
              <a:off x="192" y="528"/>
              <a:ext cx="172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ea typeface="MS Hei" pitchFamily="49" charset="-122"/>
                </a:rPr>
                <a:t>〖</a:t>
              </a:r>
              <a:r>
                <a:rPr lang="en-US" altLang="zh-CN" sz="2400" b="1" dirty="0"/>
                <a:t>Example</a:t>
              </a:r>
              <a:r>
                <a:rPr lang="en-US" altLang="zh-CN" sz="2400" b="1" dirty="0">
                  <a:ea typeface="MS Hei" pitchFamily="49" charset="-122"/>
                </a:rPr>
                <a:t>〗Sort: </a:t>
              </a:r>
              <a:endParaRPr lang="en-US" altLang="zh-CN" sz="2400" b="1" dirty="0"/>
            </a:p>
          </p:txBody>
        </p:sp>
        <p:sp>
          <p:nvSpPr>
            <p:cNvPr id="25693" name="Text Box 5"/>
            <p:cNvSpPr txBox="1"/>
            <p:nvPr/>
          </p:nvSpPr>
          <p:spPr>
            <a:xfrm>
              <a:off x="960" y="88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81</a:t>
              </a:r>
              <a:endParaRPr lang="en-US" altLang="zh-CN" sz="2000" b="1" dirty="0"/>
            </a:p>
          </p:txBody>
        </p:sp>
        <p:sp>
          <p:nvSpPr>
            <p:cNvPr id="25694" name="Text Box 6"/>
            <p:cNvSpPr txBox="1"/>
            <p:nvPr/>
          </p:nvSpPr>
          <p:spPr>
            <a:xfrm>
              <a:off x="1296" y="88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94</a:t>
              </a:r>
              <a:endParaRPr lang="en-US" altLang="zh-CN" sz="2000" b="1" dirty="0"/>
            </a:p>
          </p:txBody>
        </p:sp>
        <p:sp>
          <p:nvSpPr>
            <p:cNvPr id="25695" name="Text Box 7"/>
            <p:cNvSpPr txBox="1"/>
            <p:nvPr/>
          </p:nvSpPr>
          <p:spPr>
            <a:xfrm>
              <a:off x="1632" y="88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11</a:t>
              </a:r>
              <a:endParaRPr lang="en-US" altLang="zh-CN" sz="2000" b="1" dirty="0"/>
            </a:p>
          </p:txBody>
        </p:sp>
        <p:sp>
          <p:nvSpPr>
            <p:cNvPr id="25696" name="Text Box 8"/>
            <p:cNvSpPr txBox="1"/>
            <p:nvPr/>
          </p:nvSpPr>
          <p:spPr>
            <a:xfrm>
              <a:off x="1968" y="88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96</a:t>
              </a:r>
              <a:endParaRPr lang="en-US" altLang="zh-CN" sz="2000" b="1" dirty="0"/>
            </a:p>
          </p:txBody>
        </p:sp>
        <p:sp>
          <p:nvSpPr>
            <p:cNvPr id="25697" name="Text Box 9"/>
            <p:cNvSpPr txBox="1"/>
            <p:nvPr/>
          </p:nvSpPr>
          <p:spPr>
            <a:xfrm>
              <a:off x="2304" y="88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12</a:t>
              </a:r>
              <a:endParaRPr lang="en-US" altLang="zh-CN" sz="2000" b="1" dirty="0"/>
            </a:p>
          </p:txBody>
        </p:sp>
        <p:sp>
          <p:nvSpPr>
            <p:cNvPr id="25698" name="Text Box 10"/>
            <p:cNvSpPr txBox="1"/>
            <p:nvPr/>
          </p:nvSpPr>
          <p:spPr>
            <a:xfrm>
              <a:off x="2640" y="88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35</a:t>
              </a:r>
              <a:endParaRPr lang="en-US" altLang="zh-CN" sz="2000" b="1" dirty="0"/>
            </a:p>
          </p:txBody>
        </p:sp>
        <p:sp>
          <p:nvSpPr>
            <p:cNvPr id="25699" name="Text Box 11"/>
            <p:cNvSpPr txBox="1"/>
            <p:nvPr/>
          </p:nvSpPr>
          <p:spPr>
            <a:xfrm>
              <a:off x="2976" y="88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17</a:t>
              </a:r>
              <a:endParaRPr lang="en-US" altLang="zh-CN" sz="2000" b="1" dirty="0"/>
            </a:p>
          </p:txBody>
        </p:sp>
        <p:sp>
          <p:nvSpPr>
            <p:cNvPr id="25700" name="Text Box 12"/>
            <p:cNvSpPr txBox="1"/>
            <p:nvPr/>
          </p:nvSpPr>
          <p:spPr>
            <a:xfrm>
              <a:off x="3312" y="88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95</a:t>
              </a:r>
              <a:endParaRPr lang="en-US" altLang="zh-CN" sz="2000" b="1" dirty="0"/>
            </a:p>
          </p:txBody>
        </p:sp>
        <p:sp>
          <p:nvSpPr>
            <p:cNvPr id="25701" name="Text Box 13"/>
            <p:cNvSpPr txBox="1"/>
            <p:nvPr/>
          </p:nvSpPr>
          <p:spPr>
            <a:xfrm>
              <a:off x="3648" y="88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28</a:t>
              </a:r>
              <a:endParaRPr lang="en-US" altLang="zh-CN" sz="2000" b="1" dirty="0"/>
            </a:p>
          </p:txBody>
        </p:sp>
        <p:sp>
          <p:nvSpPr>
            <p:cNvPr id="25702" name="Text Box 14"/>
            <p:cNvSpPr txBox="1"/>
            <p:nvPr/>
          </p:nvSpPr>
          <p:spPr>
            <a:xfrm>
              <a:off x="3984" y="88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58</a:t>
              </a:r>
              <a:endParaRPr lang="en-US" altLang="zh-CN" sz="2000" b="1" dirty="0"/>
            </a:p>
          </p:txBody>
        </p:sp>
        <p:sp>
          <p:nvSpPr>
            <p:cNvPr id="25703" name="Text Box 15"/>
            <p:cNvSpPr txBox="1"/>
            <p:nvPr/>
          </p:nvSpPr>
          <p:spPr>
            <a:xfrm>
              <a:off x="4320" y="88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41</a:t>
              </a:r>
              <a:endParaRPr lang="en-US" altLang="zh-CN" sz="2000" b="1" dirty="0"/>
            </a:p>
          </p:txBody>
        </p:sp>
        <p:sp>
          <p:nvSpPr>
            <p:cNvPr id="25704" name="Text Box 16"/>
            <p:cNvSpPr txBox="1"/>
            <p:nvPr/>
          </p:nvSpPr>
          <p:spPr>
            <a:xfrm>
              <a:off x="4656" y="88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75</a:t>
              </a:r>
              <a:endParaRPr lang="en-US" altLang="zh-CN" sz="2000" b="1" dirty="0"/>
            </a:p>
          </p:txBody>
        </p:sp>
        <p:sp>
          <p:nvSpPr>
            <p:cNvPr id="25705" name="Text Box 17"/>
            <p:cNvSpPr txBox="1"/>
            <p:nvPr/>
          </p:nvSpPr>
          <p:spPr>
            <a:xfrm>
              <a:off x="4992" y="88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15</a:t>
              </a:r>
              <a:endParaRPr lang="en-US" altLang="zh-CN" sz="2000" b="1" dirty="0"/>
            </a:p>
          </p:txBody>
        </p:sp>
      </p:grpSp>
      <p:grpSp>
        <p:nvGrpSpPr>
          <p:cNvPr id="92178" name="Group 18"/>
          <p:cNvGrpSpPr/>
          <p:nvPr/>
        </p:nvGrpSpPr>
        <p:grpSpPr>
          <a:xfrm>
            <a:off x="3124200" y="2057400"/>
            <a:ext cx="3200400" cy="422275"/>
            <a:chOff x="1968" y="1296"/>
            <a:chExt cx="2016" cy="266"/>
          </a:xfrm>
        </p:grpSpPr>
        <p:sp>
          <p:nvSpPr>
            <p:cNvPr id="25690" name="Text Box 19"/>
            <p:cNvSpPr txBox="1"/>
            <p:nvPr/>
          </p:nvSpPr>
          <p:spPr>
            <a:xfrm>
              <a:off x="3648" y="129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96</a:t>
              </a:r>
              <a:endParaRPr lang="en-US" altLang="zh-CN" sz="2000" b="1" dirty="0"/>
            </a:p>
          </p:txBody>
        </p:sp>
        <p:sp>
          <p:nvSpPr>
            <p:cNvPr id="25691" name="Text Box 20"/>
            <p:cNvSpPr txBox="1"/>
            <p:nvPr/>
          </p:nvSpPr>
          <p:spPr>
            <a:xfrm>
              <a:off x="1968" y="129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28</a:t>
              </a:r>
              <a:endParaRPr lang="en-US" altLang="zh-CN" sz="2000" b="1" dirty="0"/>
            </a:p>
          </p:txBody>
        </p:sp>
      </p:grpSp>
      <p:grpSp>
        <p:nvGrpSpPr>
          <p:cNvPr id="92181" name="Group 21"/>
          <p:cNvGrpSpPr/>
          <p:nvPr/>
        </p:nvGrpSpPr>
        <p:grpSpPr>
          <a:xfrm>
            <a:off x="3657600" y="2057400"/>
            <a:ext cx="3200400" cy="422275"/>
            <a:chOff x="2304" y="1296"/>
            <a:chExt cx="2016" cy="266"/>
          </a:xfrm>
        </p:grpSpPr>
        <p:sp>
          <p:nvSpPr>
            <p:cNvPr id="25688" name="Text Box 22"/>
            <p:cNvSpPr txBox="1"/>
            <p:nvPr/>
          </p:nvSpPr>
          <p:spPr>
            <a:xfrm>
              <a:off x="2304" y="129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12</a:t>
              </a:r>
              <a:endParaRPr lang="en-US" altLang="zh-CN" sz="2000" b="1" dirty="0"/>
            </a:p>
          </p:txBody>
        </p:sp>
        <p:sp>
          <p:nvSpPr>
            <p:cNvPr id="25689" name="Text Box 23"/>
            <p:cNvSpPr txBox="1"/>
            <p:nvPr/>
          </p:nvSpPr>
          <p:spPr>
            <a:xfrm>
              <a:off x="3984" y="129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58</a:t>
              </a:r>
              <a:endParaRPr lang="en-US" altLang="zh-CN" sz="2000" b="1" dirty="0"/>
            </a:p>
          </p:txBody>
        </p:sp>
      </p:grpSp>
      <p:grpSp>
        <p:nvGrpSpPr>
          <p:cNvPr id="92184" name="Group 24"/>
          <p:cNvGrpSpPr/>
          <p:nvPr/>
        </p:nvGrpSpPr>
        <p:grpSpPr>
          <a:xfrm>
            <a:off x="1524000" y="2057400"/>
            <a:ext cx="5867400" cy="422275"/>
            <a:chOff x="960" y="1296"/>
            <a:chExt cx="3696" cy="266"/>
          </a:xfrm>
        </p:grpSpPr>
        <p:sp>
          <p:nvSpPr>
            <p:cNvPr id="25685" name="Text Box 25"/>
            <p:cNvSpPr txBox="1"/>
            <p:nvPr/>
          </p:nvSpPr>
          <p:spPr>
            <a:xfrm>
              <a:off x="4320" y="129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81</a:t>
              </a:r>
              <a:endParaRPr lang="en-US" altLang="zh-CN" sz="2000" b="1" dirty="0"/>
            </a:p>
          </p:txBody>
        </p:sp>
        <p:sp>
          <p:nvSpPr>
            <p:cNvPr id="25686" name="Text Box 26"/>
            <p:cNvSpPr txBox="1"/>
            <p:nvPr/>
          </p:nvSpPr>
          <p:spPr>
            <a:xfrm>
              <a:off x="960" y="129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35</a:t>
              </a:r>
              <a:endParaRPr lang="en-US" altLang="zh-CN" sz="2000" b="1" dirty="0"/>
            </a:p>
          </p:txBody>
        </p:sp>
        <p:sp>
          <p:nvSpPr>
            <p:cNvPr id="25687" name="Text Box 27"/>
            <p:cNvSpPr txBox="1"/>
            <p:nvPr/>
          </p:nvSpPr>
          <p:spPr>
            <a:xfrm>
              <a:off x="2640" y="129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41</a:t>
              </a:r>
              <a:endParaRPr lang="en-US" altLang="zh-CN" sz="2000" b="1" dirty="0"/>
            </a:p>
          </p:txBody>
        </p:sp>
      </p:grpSp>
      <p:grpSp>
        <p:nvGrpSpPr>
          <p:cNvPr id="92188" name="Group 28"/>
          <p:cNvGrpSpPr/>
          <p:nvPr/>
        </p:nvGrpSpPr>
        <p:grpSpPr>
          <a:xfrm>
            <a:off x="2057400" y="2057400"/>
            <a:ext cx="5867400" cy="422275"/>
            <a:chOff x="1296" y="1296"/>
            <a:chExt cx="3696" cy="266"/>
          </a:xfrm>
        </p:grpSpPr>
        <p:sp>
          <p:nvSpPr>
            <p:cNvPr id="25682" name="Text Box 29"/>
            <p:cNvSpPr txBox="1"/>
            <p:nvPr/>
          </p:nvSpPr>
          <p:spPr>
            <a:xfrm>
              <a:off x="4656" y="129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94</a:t>
              </a:r>
              <a:endParaRPr lang="en-US" altLang="zh-CN" sz="2000" b="1" dirty="0"/>
            </a:p>
          </p:txBody>
        </p:sp>
        <p:sp>
          <p:nvSpPr>
            <p:cNvPr id="25683" name="Text Box 30"/>
            <p:cNvSpPr txBox="1"/>
            <p:nvPr/>
          </p:nvSpPr>
          <p:spPr>
            <a:xfrm>
              <a:off x="1296" y="129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17</a:t>
              </a:r>
              <a:endParaRPr lang="en-US" altLang="zh-CN" sz="2000" b="1" dirty="0"/>
            </a:p>
          </p:txBody>
        </p:sp>
        <p:sp>
          <p:nvSpPr>
            <p:cNvPr id="25684" name="Text Box 31"/>
            <p:cNvSpPr txBox="1"/>
            <p:nvPr/>
          </p:nvSpPr>
          <p:spPr>
            <a:xfrm>
              <a:off x="2976" y="129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75</a:t>
              </a:r>
              <a:endParaRPr lang="en-US" altLang="zh-CN" sz="2000" b="1" dirty="0"/>
            </a:p>
          </p:txBody>
        </p:sp>
      </p:grpSp>
      <p:grpSp>
        <p:nvGrpSpPr>
          <p:cNvPr id="92192" name="Group 32"/>
          <p:cNvGrpSpPr/>
          <p:nvPr/>
        </p:nvGrpSpPr>
        <p:grpSpPr>
          <a:xfrm>
            <a:off x="2590800" y="2057400"/>
            <a:ext cx="5867400" cy="422275"/>
            <a:chOff x="1632" y="1296"/>
            <a:chExt cx="3696" cy="266"/>
          </a:xfrm>
        </p:grpSpPr>
        <p:sp>
          <p:nvSpPr>
            <p:cNvPr id="25679" name="Text Box 33"/>
            <p:cNvSpPr txBox="1"/>
            <p:nvPr/>
          </p:nvSpPr>
          <p:spPr>
            <a:xfrm>
              <a:off x="1632" y="129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11</a:t>
              </a:r>
              <a:endParaRPr lang="en-US" altLang="zh-CN" sz="2000" b="1" dirty="0"/>
            </a:p>
          </p:txBody>
        </p:sp>
        <p:sp>
          <p:nvSpPr>
            <p:cNvPr id="25680" name="Text Box 34"/>
            <p:cNvSpPr txBox="1"/>
            <p:nvPr/>
          </p:nvSpPr>
          <p:spPr>
            <a:xfrm>
              <a:off x="4992" y="129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95</a:t>
              </a:r>
              <a:endParaRPr lang="en-US" altLang="zh-CN" sz="2000" b="1" dirty="0"/>
            </a:p>
          </p:txBody>
        </p:sp>
        <p:sp>
          <p:nvSpPr>
            <p:cNvPr id="25681" name="Text Box 35"/>
            <p:cNvSpPr txBox="1"/>
            <p:nvPr/>
          </p:nvSpPr>
          <p:spPr>
            <a:xfrm>
              <a:off x="3312" y="1296"/>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15</a:t>
              </a:r>
              <a:endParaRPr lang="en-US" altLang="zh-CN" sz="2000" b="1" dirty="0"/>
            </a:p>
          </p:txBody>
        </p:sp>
      </p:grpSp>
      <p:sp>
        <p:nvSpPr>
          <p:cNvPr id="92196" name="Text Box 36"/>
          <p:cNvSpPr txBox="1"/>
          <p:nvPr/>
        </p:nvSpPr>
        <p:spPr>
          <a:xfrm>
            <a:off x="609600" y="2057400"/>
            <a:ext cx="9144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rPr>
              <a:t>5</a:t>
            </a:r>
            <a:r>
              <a:rPr lang="en-US" altLang="zh-CN" sz="2000" b="1" dirty="0"/>
              <a:t>-sort</a:t>
            </a:r>
            <a:endParaRPr lang="en-US" altLang="zh-CN" sz="2000" b="1" dirty="0"/>
          </a:p>
        </p:txBody>
      </p:sp>
      <p:grpSp>
        <p:nvGrpSpPr>
          <p:cNvPr id="92197" name="Group 37"/>
          <p:cNvGrpSpPr/>
          <p:nvPr/>
        </p:nvGrpSpPr>
        <p:grpSpPr>
          <a:xfrm>
            <a:off x="1600200" y="1447800"/>
            <a:ext cx="5715000" cy="304800"/>
            <a:chOff x="1008" y="912"/>
            <a:chExt cx="3600" cy="192"/>
          </a:xfrm>
        </p:grpSpPr>
        <p:sp>
          <p:nvSpPr>
            <p:cNvPr id="25676" name="Rectangle 38"/>
            <p:cNvSpPr/>
            <p:nvPr/>
          </p:nvSpPr>
          <p:spPr>
            <a:xfrm>
              <a:off x="1008" y="912"/>
              <a:ext cx="240" cy="192"/>
            </a:xfrm>
            <a:prstGeom prst="rect">
              <a:avLst/>
            </a:prstGeom>
            <a:no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77" name="Rectangle 39"/>
            <p:cNvSpPr/>
            <p:nvPr/>
          </p:nvSpPr>
          <p:spPr>
            <a:xfrm>
              <a:off x="2688" y="912"/>
              <a:ext cx="240" cy="192"/>
            </a:xfrm>
            <a:prstGeom prst="rect">
              <a:avLst/>
            </a:prstGeom>
            <a:no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78" name="Rectangle 40"/>
            <p:cNvSpPr/>
            <p:nvPr/>
          </p:nvSpPr>
          <p:spPr>
            <a:xfrm>
              <a:off x="4368" y="912"/>
              <a:ext cx="240" cy="192"/>
            </a:xfrm>
            <a:prstGeom prst="rect">
              <a:avLst/>
            </a:prstGeom>
            <a:no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nvGrpSpPr>
          <p:cNvPr id="92201" name="Group 41"/>
          <p:cNvGrpSpPr/>
          <p:nvPr/>
        </p:nvGrpSpPr>
        <p:grpSpPr>
          <a:xfrm>
            <a:off x="2133600" y="1447800"/>
            <a:ext cx="5715000" cy="304800"/>
            <a:chOff x="1344" y="912"/>
            <a:chExt cx="3600" cy="192"/>
          </a:xfrm>
        </p:grpSpPr>
        <p:sp>
          <p:nvSpPr>
            <p:cNvPr id="25673" name="Rectangle 42"/>
            <p:cNvSpPr/>
            <p:nvPr/>
          </p:nvSpPr>
          <p:spPr>
            <a:xfrm>
              <a:off x="1344" y="912"/>
              <a:ext cx="240" cy="192"/>
            </a:xfrm>
            <a:prstGeom prst="rect">
              <a:avLst/>
            </a:prstGeom>
            <a:noFill/>
            <a:ln w="254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74" name="Rectangle 43"/>
            <p:cNvSpPr/>
            <p:nvPr/>
          </p:nvSpPr>
          <p:spPr>
            <a:xfrm>
              <a:off x="3024" y="912"/>
              <a:ext cx="240" cy="192"/>
            </a:xfrm>
            <a:prstGeom prst="rect">
              <a:avLst/>
            </a:prstGeom>
            <a:noFill/>
            <a:ln w="254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75" name="Rectangle 44"/>
            <p:cNvSpPr/>
            <p:nvPr/>
          </p:nvSpPr>
          <p:spPr>
            <a:xfrm>
              <a:off x="4704" y="912"/>
              <a:ext cx="240" cy="192"/>
            </a:xfrm>
            <a:prstGeom prst="rect">
              <a:avLst/>
            </a:prstGeom>
            <a:noFill/>
            <a:ln w="254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nvGrpSpPr>
          <p:cNvPr id="92205" name="Group 45"/>
          <p:cNvGrpSpPr/>
          <p:nvPr/>
        </p:nvGrpSpPr>
        <p:grpSpPr>
          <a:xfrm>
            <a:off x="2667000" y="1447800"/>
            <a:ext cx="5715000" cy="304800"/>
            <a:chOff x="1680" y="912"/>
            <a:chExt cx="3600" cy="192"/>
          </a:xfrm>
        </p:grpSpPr>
        <p:sp>
          <p:nvSpPr>
            <p:cNvPr id="25670" name="Rectangle 46"/>
            <p:cNvSpPr/>
            <p:nvPr/>
          </p:nvSpPr>
          <p:spPr>
            <a:xfrm>
              <a:off x="1680" y="912"/>
              <a:ext cx="240" cy="192"/>
            </a:xfrm>
            <a:prstGeom prst="rect">
              <a:avLst/>
            </a:prstGeom>
            <a:noFill/>
            <a:ln w="25400" cap="flat" cmpd="sng">
              <a:solidFill>
                <a:srgbClr val="CC99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71" name="Rectangle 47"/>
            <p:cNvSpPr/>
            <p:nvPr/>
          </p:nvSpPr>
          <p:spPr>
            <a:xfrm>
              <a:off x="3360" y="912"/>
              <a:ext cx="240" cy="192"/>
            </a:xfrm>
            <a:prstGeom prst="rect">
              <a:avLst/>
            </a:prstGeom>
            <a:noFill/>
            <a:ln w="25400" cap="flat" cmpd="sng">
              <a:solidFill>
                <a:srgbClr val="CC99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72" name="Rectangle 48"/>
            <p:cNvSpPr/>
            <p:nvPr/>
          </p:nvSpPr>
          <p:spPr>
            <a:xfrm>
              <a:off x="5040" y="912"/>
              <a:ext cx="240" cy="192"/>
            </a:xfrm>
            <a:prstGeom prst="rect">
              <a:avLst/>
            </a:prstGeom>
            <a:noFill/>
            <a:ln w="25400" cap="flat" cmpd="sng">
              <a:solidFill>
                <a:srgbClr val="CC99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nvGrpSpPr>
          <p:cNvPr id="92209" name="Group 49"/>
          <p:cNvGrpSpPr/>
          <p:nvPr/>
        </p:nvGrpSpPr>
        <p:grpSpPr>
          <a:xfrm>
            <a:off x="3200400" y="1447800"/>
            <a:ext cx="3048000" cy="304800"/>
            <a:chOff x="2016" y="912"/>
            <a:chExt cx="1920" cy="192"/>
          </a:xfrm>
        </p:grpSpPr>
        <p:sp>
          <p:nvSpPr>
            <p:cNvPr id="25668" name="Rectangle 50"/>
            <p:cNvSpPr/>
            <p:nvPr/>
          </p:nvSpPr>
          <p:spPr>
            <a:xfrm>
              <a:off x="2016" y="912"/>
              <a:ext cx="240" cy="192"/>
            </a:xfrm>
            <a:prstGeom prst="rect">
              <a:avLst/>
            </a:prstGeom>
            <a:noFill/>
            <a:ln w="25400" cap="flat"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69" name="Rectangle 51"/>
            <p:cNvSpPr/>
            <p:nvPr/>
          </p:nvSpPr>
          <p:spPr>
            <a:xfrm>
              <a:off x="3696" y="912"/>
              <a:ext cx="240" cy="192"/>
            </a:xfrm>
            <a:prstGeom prst="rect">
              <a:avLst/>
            </a:prstGeom>
            <a:noFill/>
            <a:ln w="25400" cap="flat"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nvGrpSpPr>
          <p:cNvPr id="92212" name="Group 52"/>
          <p:cNvGrpSpPr/>
          <p:nvPr/>
        </p:nvGrpSpPr>
        <p:grpSpPr>
          <a:xfrm>
            <a:off x="3733800" y="1447800"/>
            <a:ext cx="3048000" cy="304800"/>
            <a:chOff x="2352" y="912"/>
            <a:chExt cx="1920" cy="192"/>
          </a:xfrm>
        </p:grpSpPr>
        <p:sp>
          <p:nvSpPr>
            <p:cNvPr id="25666" name="Rectangle 53"/>
            <p:cNvSpPr/>
            <p:nvPr/>
          </p:nvSpPr>
          <p:spPr>
            <a:xfrm>
              <a:off x="2352" y="912"/>
              <a:ext cx="240" cy="192"/>
            </a:xfrm>
            <a:prstGeom prst="rect">
              <a:avLst/>
            </a:prstGeom>
            <a:noFill/>
            <a:ln w="25400" cap="flat" cmpd="sng">
              <a:solidFill>
                <a:srgbClr val="9933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67" name="Rectangle 54"/>
            <p:cNvSpPr/>
            <p:nvPr/>
          </p:nvSpPr>
          <p:spPr>
            <a:xfrm>
              <a:off x="4032" y="912"/>
              <a:ext cx="240" cy="192"/>
            </a:xfrm>
            <a:prstGeom prst="rect">
              <a:avLst/>
            </a:prstGeom>
            <a:noFill/>
            <a:ln w="25400" cap="flat" cmpd="sng">
              <a:solidFill>
                <a:srgbClr val="9933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nvGrpSpPr>
          <p:cNvPr id="92215" name="Group 55"/>
          <p:cNvGrpSpPr/>
          <p:nvPr/>
        </p:nvGrpSpPr>
        <p:grpSpPr>
          <a:xfrm>
            <a:off x="2590800" y="2667000"/>
            <a:ext cx="5334000" cy="422275"/>
            <a:chOff x="1632" y="1680"/>
            <a:chExt cx="3360" cy="266"/>
          </a:xfrm>
        </p:grpSpPr>
        <p:sp>
          <p:nvSpPr>
            <p:cNvPr id="25662" name="Text Box 56"/>
            <p:cNvSpPr txBox="1"/>
            <p:nvPr/>
          </p:nvSpPr>
          <p:spPr>
            <a:xfrm>
              <a:off x="4656" y="1680"/>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96</a:t>
              </a:r>
              <a:endParaRPr lang="en-US" altLang="zh-CN" sz="2000" b="1" dirty="0"/>
            </a:p>
          </p:txBody>
        </p:sp>
        <p:sp>
          <p:nvSpPr>
            <p:cNvPr id="25663" name="Text Box 57"/>
            <p:cNvSpPr txBox="1"/>
            <p:nvPr/>
          </p:nvSpPr>
          <p:spPr>
            <a:xfrm>
              <a:off x="2640" y="1680"/>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41</a:t>
              </a:r>
              <a:endParaRPr lang="en-US" altLang="zh-CN" sz="2000" b="1" dirty="0"/>
            </a:p>
          </p:txBody>
        </p:sp>
        <p:sp>
          <p:nvSpPr>
            <p:cNvPr id="25664" name="Text Box 58"/>
            <p:cNvSpPr txBox="1"/>
            <p:nvPr/>
          </p:nvSpPr>
          <p:spPr>
            <a:xfrm>
              <a:off x="3648" y="1680"/>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94</a:t>
              </a:r>
              <a:endParaRPr lang="en-US" altLang="zh-CN" sz="2000" b="1" dirty="0"/>
            </a:p>
          </p:txBody>
        </p:sp>
        <p:sp>
          <p:nvSpPr>
            <p:cNvPr id="25665" name="Text Box 59"/>
            <p:cNvSpPr txBox="1"/>
            <p:nvPr/>
          </p:nvSpPr>
          <p:spPr>
            <a:xfrm>
              <a:off x="1632" y="1680"/>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11</a:t>
              </a:r>
              <a:endParaRPr lang="en-US" altLang="zh-CN" sz="2000" b="1" dirty="0"/>
            </a:p>
          </p:txBody>
        </p:sp>
      </p:grpSp>
      <p:grpSp>
        <p:nvGrpSpPr>
          <p:cNvPr id="92220" name="Group 60"/>
          <p:cNvGrpSpPr/>
          <p:nvPr/>
        </p:nvGrpSpPr>
        <p:grpSpPr>
          <a:xfrm>
            <a:off x="1524000" y="2667000"/>
            <a:ext cx="6934200" cy="422275"/>
            <a:chOff x="960" y="1680"/>
            <a:chExt cx="4368" cy="266"/>
          </a:xfrm>
        </p:grpSpPr>
        <p:sp>
          <p:nvSpPr>
            <p:cNvPr id="25657" name="Text Box 61"/>
            <p:cNvSpPr txBox="1"/>
            <p:nvPr/>
          </p:nvSpPr>
          <p:spPr>
            <a:xfrm>
              <a:off x="960" y="1680"/>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28</a:t>
              </a:r>
              <a:endParaRPr lang="en-US" altLang="zh-CN" sz="2000" b="1" dirty="0"/>
            </a:p>
          </p:txBody>
        </p:sp>
        <p:sp>
          <p:nvSpPr>
            <p:cNvPr id="25658" name="Text Box 62"/>
            <p:cNvSpPr txBox="1"/>
            <p:nvPr/>
          </p:nvSpPr>
          <p:spPr>
            <a:xfrm>
              <a:off x="2976" y="1680"/>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58</a:t>
              </a:r>
              <a:endParaRPr lang="en-US" altLang="zh-CN" sz="2000" b="1" dirty="0"/>
            </a:p>
          </p:txBody>
        </p:sp>
        <p:sp>
          <p:nvSpPr>
            <p:cNvPr id="25659" name="Text Box 63"/>
            <p:cNvSpPr txBox="1"/>
            <p:nvPr/>
          </p:nvSpPr>
          <p:spPr>
            <a:xfrm>
              <a:off x="1968" y="1680"/>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35</a:t>
              </a:r>
              <a:endParaRPr lang="en-US" altLang="zh-CN" sz="2000" b="1" dirty="0"/>
            </a:p>
          </p:txBody>
        </p:sp>
        <p:sp>
          <p:nvSpPr>
            <p:cNvPr id="25660" name="Text Box 64"/>
            <p:cNvSpPr txBox="1"/>
            <p:nvPr/>
          </p:nvSpPr>
          <p:spPr>
            <a:xfrm>
              <a:off x="3984" y="1680"/>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75</a:t>
              </a:r>
              <a:endParaRPr lang="en-US" altLang="zh-CN" sz="2000" b="1" dirty="0"/>
            </a:p>
          </p:txBody>
        </p:sp>
        <p:sp>
          <p:nvSpPr>
            <p:cNvPr id="25661" name="Text Box 65"/>
            <p:cNvSpPr txBox="1"/>
            <p:nvPr/>
          </p:nvSpPr>
          <p:spPr>
            <a:xfrm>
              <a:off x="4992" y="1680"/>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95</a:t>
              </a:r>
              <a:endParaRPr lang="en-US" altLang="zh-CN" sz="2000" b="1" dirty="0"/>
            </a:p>
          </p:txBody>
        </p:sp>
      </p:grpSp>
      <p:grpSp>
        <p:nvGrpSpPr>
          <p:cNvPr id="92226" name="Group 66"/>
          <p:cNvGrpSpPr/>
          <p:nvPr/>
        </p:nvGrpSpPr>
        <p:grpSpPr>
          <a:xfrm>
            <a:off x="2057400" y="2667000"/>
            <a:ext cx="5334000" cy="422275"/>
            <a:chOff x="1296" y="1680"/>
            <a:chExt cx="3360" cy="266"/>
          </a:xfrm>
        </p:grpSpPr>
        <p:sp>
          <p:nvSpPr>
            <p:cNvPr id="25653" name="Text Box 67"/>
            <p:cNvSpPr txBox="1"/>
            <p:nvPr/>
          </p:nvSpPr>
          <p:spPr>
            <a:xfrm>
              <a:off x="1296" y="1680"/>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12</a:t>
              </a:r>
              <a:endParaRPr lang="en-US" altLang="zh-CN" sz="2000" b="1" dirty="0"/>
            </a:p>
          </p:txBody>
        </p:sp>
        <p:sp>
          <p:nvSpPr>
            <p:cNvPr id="25654" name="Text Box 68"/>
            <p:cNvSpPr txBox="1"/>
            <p:nvPr/>
          </p:nvSpPr>
          <p:spPr>
            <a:xfrm>
              <a:off x="4320" y="1680"/>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81</a:t>
              </a:r>
              <a:endParaRPr lang="en-US" altLang="zh-CN" sz="2000" b="1" dirty="0"/>
            </a:p>
          </p:txBody>
        </p:sp>
        <p:sp>
          <p:nvSpPr>
            <p:cNvPr id="25655" name="Text Box 69"/>
            <p:cNvSpPr txBox="1"/>
            <p:nvPr/>
          </p:nvSpPr>
          <p:spPr>
            <a:xfrm>
              <a:off x="3312" y="1680"/>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17</a:t>
              </a:r>
              <a:endParaRPr lang="en-US" altLang="zh-CN" sz="2000" b="1" dirty="0"/>
            </a:p>
          </p:txBody>
        </p:sp>
        <p:sp>
          <p:nvSpPr>
            <p:cNvPr id="25656" name="Text Box 70"/>
            <p:cNvSpPr txBox="1"/>
            <p:nvPr/>
          </p:nvSpPr>
          <p:spPr>
            <a:xfrm>
              <a:off x="2304" y="1680"/>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15</a:t>
              </a:r>
              <a:endParaRPr lang="en-US" altLang="zh-CN" sz="2000" b="1" dirty="0"/>
            </a:p>
          </p:txBody>
        </p:sp>
      </p:grpSp>
      <p:sp>
        <p:nvSpPr>
          <p:cNvPr id="92231" name="Text Box 71"/>
          <p:cNvSpPr txBox="1"/>
          <p:nvPr/>
        </p:nvSpPr>
        <p:spPr>
          <a:xfrm>
            <a:off x="609600" y="2667000"/>
            <a:ext cx="9144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rPr>
              <a:t>3</a:t>
            </a:r>
            <a:r>
              <a:rPr lang="en-US" altLang="zh-CN" sz="2000" b="1" dirty="0"/>
              <a:t>-sort</a:t>
            </a:r>
            <a:endParaRPr lang="en-US" altLang="zh-CN" sz="2000" b="1" dirty="0"/>
          </a:p>
        </p:txBody>
      </p:sp>
      <p:grpSp>
        <p:nvGrpSpPr>
          <p:cNvPr id="92232" name="Group 72"/>
          <p:cNvGrpSpPr/>
          <p:nvPr/>
        </p:nvGrpSpPr>
        <p:grpSpPr>
          <a:xfrm>
            <a:off x="1600200" y="2133600"/>
            <a:ext cx="6781800" cy="304800"/>
            <a:chOff x="1008" y="1488"/>
            <a:chExt cx="4272" cy="192"/>
          </a:xfrm>
        </p:grpSpPr>
        <p:sp>
          <p:nvSpPr>
            <p:cNvPr id="25648" name="Rectangle 73"/>
            <p:cNvSpPr/>
            <p:nvPr/>
          </p:nvSpPr>
          <p:spPr>
            <a:xfrm>
              <a:off x="1008" y="1488"/>
              <a:ext cx="240" cy="192"/>
            </a:xfrm>
            <a:prstGeom prst="rect">
              <a:avLst/>
            </a:prstGeom>
            <a:no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49" name="Rectangle 74"/>
            <p:cNvSpPr/>
            <p:nvPr/>
          </p:nvSpPr>
          <p:spPr>
            <a:xfrm>
              <a:off x="2016" y="1488"/>
              <a:ext cx="240" cy="192"/>
            </a:xfrm>
            <a:prstGeom prst="rect">
              <a:avLst/>
            </a:prstGeom>
            <a:no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50" name="Rectangle 75"/>
            <p:cNvSpPr/>
            <p:nvPr/>
          </p:nvSpPr>
          <p:spPr>
            <a:xfrm>
              <a:off x="3024" y="1488"/>
              <a:ext cx="240" cy="192"/>
            </a:xfrm>
            <a:prstGeom prst="rect">
              <a:avLst/>
            </a:prstGeom>
            <a:no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51" name="Rectangle 76"/>
            <p:cNvSpPr/>
            <p:nvPr/>
          </p:nvSpPr>
          <p:spPr>
            <a:xfrm>
              <a:off x="4032" y="1488"/>
              <a:ext cx="240" cy="192"/>
            </a:xfrm>
            <a:prstGeom prst="rect">
              <a:avLst/>
            </a:prstGeom>
            <a:no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52" name="Rectangle 77"/>
            <p:cNvSpPr/>
            <p:nvPr/>
          </p:nvSpPr>
          <p:spPr>
            <a:xfrm>
              <a:off x="5040" y="1488"/>
              <a:ext cx="240" cy="192"/>
            </a:xfrm>
            <a:prstGeom prst="rect">
              <a:avLst/>
            </a:prstGeom>
            <a:no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nvGrpSpPr>
          <p:cNvPr id="92238" name="Group 78"/>
          <p:cNvGrpSpPr/>
          <p:nvPr/>
        </p:nvGrpSpPr>
        <p:grpSpPr>
          <a:xfrm>
            <a:off x="2133600" y="2133600"/>
            <a:ext cx="5181600" cy="304800"/>
            <a:chOff x="1344" y="1488"/>
            <a:chExt cx="3264" cy="192"/>
          </a:xfrm>
        </p:grpSpPr>
        <p:sp>
          <p:nvSpPr>
            <p:cNvPr id="25644" name="Rectangle 79"/>
            <p:cNvSpPr/>
            <p:nvPr/>
          </p:nvSpPr>
          <p:spPr>
            <a:xfrm>
              <a:off x="1344" y="1488"/>
              <a:ext cx="240" cy="192"/>
            </a:xfrm>
            <a:prstGeom prst="rect">
              <a:avLst/>
            </a:prstGeom>
            <a:noFill/>
            <a:ln w="254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45" name="Rectangle 80"/>
            <p:cNvSpPr/>
            <p:nvPr/>
          </p:nvSpPr>
          <p:spPr>
            <a:xfrm>
              <a:off x="2352" y="1488"/>
              <a:ext cx="240" cy="192"/>
            </a:xfrm>
            <a:prstGeom prst="rect">
              <a:avLst/>
            </a:prstGeom>
            <a:noFill/>
            <a:ln w="254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46" name="Rectangle 81"/>
            <p:cNvSpPr/>
            <p:nvPr/>
          </p:nvSpPr>
          <p:spPr>
            <a:xfrm>
              <a:off x="3360" y="1488"/>
              <a:ext cx="240" cy="192"/>
            </a:xfrm>
            <a:prstGeom prst="rect">
              <a:avLst/>
            </a:prstGeom>
            <a:noFill/>
            <a:ln w="254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47" name="Rectangle 82"/>
            <p:cNvSpPr/>
            <p:nvPr/>
          </p:nvSpPr>
          <p:spPr>
            <a:xfrm>
              <a:off x="4368" y="1488"/>
              <a:ext cx="240" cy="192"/>
            </a:xfrm>
            <a:prstGeom prst="rect">
              <a:avLst/>
            </a:prstGeom>
            <a:noFill/>
            <a:ln w="254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nvGrpSpPr>
          <p:cNvPr id="92243" name="Group 83"/>
          <p:cNvGrpSpPr/>
          <p:nvPr/>
        </p:nvGrpSpPr>
        <p:grpSpPr>
          <a:xfrm>
            <a:off x="2667000" y="2133600"/>
            <a:ext cx="5181600" cy="304800"/>
            <a:chOff x="1680" y="1488"/>
            <a:chExt cx="3264" cy="192"/>
          </a:xfrm>
        </p:grpSpPr>
        <p:sp>
          <p:nvSpPr>
            <p:cNvPr id="25640" name="Rectangle 84"/>
            <p:cNvSpPr/>
            <p:nvPr/>
          </p:nvSpPr>
          <p:spPr>
            <a:xfrm>
              <a:off x="4704" y="1488"/>
              <a:ext cx="240" cy="192"/>
            </a:xfrm>
            <a:prstGeom prst="rect">
              <a:avLst/>
            </a:prstGeom>
            <a:noFill/>
            <a:ln w="25400" cap="flat"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41" name="Rectangle 85"/>
            <p:cNvSpPr/>
            <p:nvPr/>
          </p:nvSpPr>
          <p:spPr>
            <a:xfrm>
              <a:off x="1680" y="1488"/>
              <a:ext cx="240" cy="192"/>
            </a:xfrm>
            <a:prstGeom prst="rect">
              <a:avLst/>
            </a:prstGeom>
            <a:noFill/>
            <a:ln w="25400" cap="flat"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42" name="Rectangle 86"/>
            <p:cNvSpPr/>
            <p:nvPr/>
          </p:nvSpPr>
          <p:spPr>
            <a:xfrm>
              <a:off x="2688" y="1488"/>
              <a:ext cx="240" cy="192"/>
            </a:xfrm>
            <a:prstGeom prst="rect">
              <a:avLst/>
            </a:prstGeom>
            <a:noFill/>
            <a:ln w="25400" cap="flat"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43" name="Rectangle 87"/>
            <p:cNvSpPr/>
            <p:nvPr/>
          </p:nvSpPr>
          <p:spPr>
            <a:xfrm>
              <a:off x="3696" y="1488"/>
              <a:ext cx="240" cy="192"/>
            </a:xfrm>
            <a:prstGeom prst="rect">
              <a:avLst/>
            </a:prstGeom>
            <a:noFill/>
            <a:ln w="25400" cap="flat"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92248" name="Text Box 88"/>
          <p:cNvSpPr txBox="1"/>
          <p:nvPr/>
        </p:nvSpPr>
        <p:spPr>
          <a:xfrm>
            <a:off x="609600" y="3276600"/>
            <a:ext cx="9144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rPr>
              <a:t>1</a:t>
            </a:r>
            <a:r>
              <a:rPr lang="en-US" altLang="zh-CN" sz="2000" b="1" dirty="0"/>
              <a:t>-sort</a:t>
            </a:r>
            <a:endParaRPr lang="en-US" altLang="zh-CN" sz="2000" b="1" dirty="0"/>
          </a:p>
        </p:txBody>
      </p:sp>
      <p:grpSp>
        <p:nvGrpSpPr>
          <p:cNvPr id="92249" name="Group 89"/>
          <p:cNvGrpSpPr/>
          <p:nvPr/>
        </p:nvGrpSpPr>
        <p:grpSpPr>
          <a:xfrm>
            <a:off x="1524000" y="3276600"/>
            <a:ext cx="6934200" cy="422275"/>
            <a:chOff x="960" y="2064"/>
            <a:chExt cx="4368" cy="266"/>
          </a:xfrm>
        </p:grpSpPr>
        <p:sp>
          <p:nvSpPr>
            <p:cNvPr id="25627" name="Text Box 90"/>
            <p:cNvSpPr txBox="1"/>
            <p:nvPr/>
          </p:nvSpPr>
          <p:spPr>
            <a:xfrm>
              <a:off x="4992" y="2064"/>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96</a:t>
              </a:r>
              <a:endParaRPr lang="en-US" altLang="zh-CN" sz="2000" b="1" dirty="0"/>
            </a:p>
          </p:txBody>
        </p:sp>
        <p:sp>
          <p:nvSpPr>
            <p:cNvPr id="25628" name="Text Box 91"/>
            <p:cNvSpPr txBox="1"/>
            <p:nvPr/>
          </p:nvSpPr>
          <p:spPr>
            <a:xfrm>
              <a:off x="2976" y="2064"/>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41</a:t>
              </a:r>
              <a:endParaRPr lang="en-US" altLang="zh-CN" sz="2000" b="1" dirty="0"/>
            </a:p>
          </p:txBody>
        </p:sp>
        <p:sp>
          <p:nvSpPr>
            <p:cNvPr id="25629" name="Text Box 92"/>
            <p:cNvSpPr txBox="1"/>
            <p:nvPr/>
          </p:nvSpPr>
          <p:spPr>
            <a:xfrm>
              <a:off x="4320" y="2064"/>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94</a:t>
              </a:r>
              <a:endParaRPr lang="en-US" altLang="zh-CN" sz="2000" b="1" dirty="0"/>
            </a:p>
          </p:txBody>
        </p:sp>
        <p:sp>
          <p:nvSpPr>
            <p:cNvPr id="25630" name="Text Box 93"/>
            <p:cNvSpPr txBox="1"/>
            <p:nvPr/>
          </p:nvSpPr>
          <p:spPr>
            <a:xfrm>
              <a:off x="960" y="2064"/>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11</a:t>
              </a:r>
              <a:endParaRPr lang="en-US" altLang="zh-CN" sz="2000" b="1" dirty="0"/>
            </a:p>
          </p:txBody>
        </p:sp>
        <p:sp>
          <p:nvSpPr>
            <p:cNvPr id="25631" name="Text Box 94"/>
            <p:cNvSpPr txBox="1"/>
            <p:nvPr/>
          </p:nvSpPr>
          <p:spPr>
            <a:xfrm>
              <a:off x="2304" y="2064"/>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28</a:t>
              </a:r>
              <a:endParaRPr lang="en-US" altLang="zh-CN" sz="2000" b="1" dirty="0"/>
            </a:p>
          </p:txBody>
        </p:sp>
        <p:sp>
          <p:nvSpPr>
            <p:cNvPr id="25632" name="Text Box 95"/>
            <p:cNvSpPr txBox="1"/>
            <p:nvPr/>
          </p:nvSpPr>
          <p:spPr>
            <a:xfrm>
              <a:off x="3312" y="2064"/>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58</a:t>
              </a:r>
              <a:endParaRPr lang="en-US" altLang="zh-CN" sz="2000" b="1" dirty="0"/>
            </a:p>
          </p:txBody>
        </p:sp>
        <p:sp>
          <p:nvSpPr>
            <p:cNvPr id="25633" name="Text Box 96"/>
            <p:cNvSpPr txBox="1"/>
            <p:nvPr/>
          </p:nvSpPr>
          <p:spPr>
            <a:xfrm>
              <a:off x="2640" y="2064"/>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35</a:t>
              </a:r>
              <a:endParaRPr lang="en-US" altLang="zh-CN" sz="2000" b="1" dirty="0"/>
            </a:p>
          </p:txBody>
        </p:sp>
        <p:sp>
          <p:nvSpPr>
            <p:cNvPr id="25634" name="Text Box 97"/>
            <p:cNvSpPr txBox="1"/>
            <p:nvPr/>
          </p:nvSpPr>
          <p:spPr>
            <a:xfrm>
              <a:off x="3648" y="2064"/>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75</a:t>
              </a:r>
              <a:endParaRPr lang="en-US" altLang="zh-CN" sz="2000" b="1" dirty="0"/>
            </a:p>
          </p:txBody>
        </p:sp>
        <p:sp>
          <p:nvSpPr>
            <p:cNvPr id="25635" name="Text Box 98"/>
            <p:cNvSpPr txBox="1"/>
            <p:nvPr/>
          </p:nvSpPr>
          <p:spPr>
            <a:xfrm>
              <a:off x="4656" y="2064"/>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95</a:t>
              </a:r>
              <a:endParaRPr lang="en-US" altLang="zh-CN" sz="2000" b="1" dirty="0"/>
            </a:p>
          </p:txBody>
        </p:sp>
        <p:sp>
          <p:nvSpPr>
            <p:cNvPr id="25636" name="Text Box 99"/>
            <p:cNvSpPr txBox="1"/>
            <p:nvPr/>
          </p:nvSpPr>
          <p:spPr>
            <a:xfrm>
              <a:off x="1296" y="2064"/>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12</a:t>
              </a:r>
              <a:endParaRPr lang="en-US" altLang="zh-CN" sz="2000" b="1" dirty="0"/>
            </a:p>
          </p:txBody>
        </p:sp>
        <p:sp>
          <p:nvSpPr>
            <p:cNvPr id="25637" name="Text Box 100"/>
            <p:cNvSpPr txBox="1"/>
            <p:nvPr/>
          </p:nvSpPr>
          <p:spPr>
            <a:xfrm>
              <a:off x="3984" y="2064"/>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81</a:t>
              </a:r>
              <a:endParaRPr lang="en-US" altLang="zh-CN" sz="2000" b="1" dirty="0"/>
            </a:p>
          </p:txBody>
        </p:sp>
        <p:sp>
          <p:nvSpPr>
            <p:cNvPr id="25638" name="Text Box 101"/>
            <p:cNvSpPr txBox="1"/>
            <p:nvPr/>
          </p:nvSpPr>
          <p:spPr>
            <a:xfrm>
              <a:off x="1968" y="2064"/>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17</a:t>
              </a:r>
              <a:endParaRPr lang="en-US" altLang="zh-CN" sz="2000" b="1" dirty="0"/>
            </a:p>
          </p:txBody>
        </p:sp>
        <p:sp>
          <p:nvSpPr>
            <p:cNvPr id="25639" name="Text Box 102"/>
            <p:cNvSpPr txBox="1"/>
            <p:nvPr/>
          </p:nvSpPr>
          <p:spPr>
            <a:xfrm>
              <a:off x="1632" y="2064"/>
              <a:ext cx="336" cy="266"/>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15</a:t>
              </a:r>
              <a:endParaRPr lang="en-US" altLang="zh-CN" sz="2000" b="1" dirty="0"/>
            </a:p>
          </p:txBody>
        </p:sp>
      </p:grpSp>
      <p:sp>
        <p:nvSpPr>
          <p:cNvPr id="92263" name="Text Box 103"/>
          <p:cNvSpPr txBox="1"/>
          <p:nvPr/>
        </p:nvSpPr>
        <p:spPr>
          <a:xfrm>
            <a:off x="533400" y="3962400"/>
            <a:ext cx="8153400" cy="457200"/>
          </a:xfrm>
          <a:prstGeom prst="rect">
            <a:avLst/>
          </a:prstGeom>
          <a:noFill/>
          <a:ln w="25400">
            <a:noFill/>
          </a:ln>
        </p:spPr>
        <p:txBody>
          <a:bodyPr lIns="0" tIns="46800" rIns="0" bIns="46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hlink"/>
                </a:solidFill>
                <a:sym typeface="Wingdings" panose="05000000000000000000" pitchFamily="2" charset="2"/>
              </a:rPr>
              <a:t>  </a:t>
            </a:r>
            <a:r>
              <a:rPr lang="en-US" altLang="zh-CN" sz="2400" b="1" dirty="0"/>
              <a:t>Define an </a:t>
            </a:r>
            <a:r>
              <a:rPr lang="en-US" altLang="zh-CN" sz="2400" b="1" i="1" dirty="0">
                <a:solidFill>
                  <a:schemeClr val="hlink"/>
                </a:solidFill>
              </a:rPr>
              <a:t>increment sequence</a:t>
            </a:r>
            <a:r>
              <a:rPr lang="en-US" altLang="zh-CN" sz="2400" b="1" dirty="0"/>
              <a:t> </a:t>
            </a:r>
            <a:r>
              <a:rPr lang="en-US" altLang="zh-CN" sz="2400" b="1" i="1" dirty="0"/>
              <a:t>h</a:t>
            </a:r>
            <a:r>
              <a:rPr lang="en-US" altLang="zh-CN" sz="2400" b="1" baseline="-25000" dirty="0"/>
              <a:t>1</a:t>
            </a:r>
            <a:r>
              <a:rPr lang="en-US" altLang="zh-CN" sz="2400" b="1" dirty="0"/>
              <a:t> &lt; </a:t>
            </a:r>
            <a:r>
              <a:rPr lang="en-US" altLang="zh-CN" sz="2400" b="1" i="1" dirty="0"/>
              <a:t>h</a:t>
            </a:r>
            <a:r>
              <a:rPr lang="en-US" altLang="zh-CN" sz="2400" b="1" baseline="-25000" dirty="0"/>
              <a:t>2</a:t>
            </a:r>
            <a:r>
              <a:rPr lang="en-US" altLang="zh-CN" sz="2400" b="1" dirty="0"/>
              <a:t> &lt; … &lt; </a:t>
            </a:r>
            <a:r>
              <a:rPr lang="en-US" altLang="zh-CN" sz="2400" b="1" i="1" dirty="0"/>
              <a:t>h</a:t>
            </a:r>
            <a:r>
              <a:rPr lang="en-US" altLang="zh-CN" sz="2400" b="1" i="1" baseline="-25000" dirty="0"/>
              <a:t>t</a:t>
            </a:r>
            <a:r>
              <a:rPr lang="en-US" altLang="zh-CN" sz="2400" b="1" dirty="0"/>
              <a:t>  ( </a:t>
            </a:r>
            <a:r>
              <a:rPr lang="en-US" altLang="zh-CN" sz="2400" b="1" i="1" dirty="0"/>
              <a:t>h</a:t>
            </a:r>
            <a:r>
              <a:rPr lang="en-US" altLang="zh-CN" sz="2400" b="1" baseline="-25000" dirty="0"/>
              <a:t>1</a:t>
            </a:r>
            <a:r>
              <a:rPr lang="en-US" altLang="zh-CN" sz="2400" b="1" dirty="0"/>
              <a:t> = 1 )</a:t>
            </a:r>
            <a:endParaRPr lang="en-US" altLang="zh-CN" sz="2400" b="1" dirty="0"/>
          </a:p>
        </p:txBody>
      </p:sp>
      <p:sp>
        <p:nvSpPr>
          <p:cNvPr id="92264" name="Text Box 104"/>
          <p:cNvSpPr txBox="1"/>
          <p:nvPr/>
        </p:nvSpPr>
        <p:spPr>
          <a:xfrm>
            <a:off x="533400" y="4495800"/>
            <a:ext cx="8153400" cy="457200"/>
          </a:xfrm>
          <a:prstGeom prst="rect">
            <a:avLst/>
          </a:prstGeom>
          <a:noFill/>
          <a:ln w="25400">
            <a:noFill/>
          </a:ln>
        </p:spPr>
        <p:txBody>
          <a:bodyPr lIns="0" tIns="46800" rIns="0" bIns="468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hlink"/>
                </a:solidFill>
                <a:sym typeface="Wingdings" panose="05000000000000000000" pitchFamily="2" charset="2"/>
              </a:rPr>
              <a:t>  </a:t>
            </a:r>
            <a:r>
              <a:rPr lang="en-US" altLang="zh-CN" sz="2400" b="1" dirty="0"/>
              <a:t>Define an </a:t>
            </a:r>
            <a:r>
              <a:rPr lang="en-US" altLang="zh-CN" sz="2400" b="1" i="1" dirty="0">
                <a:solidFill>
                  <a:schemeClr val="hlink"/>
                </a:solidFill>
              </a:rPr>
              <a:t>h</a:t>
            </a:r>
            <a:r>
              <a:rPr lang="en-US" altLang="zh-CN" sz="2400" b="1" i="1" baseline="-25000" dirty="0">
                <a:solidFill>
                  <a:schemeClr val="hlink"/>
                </a:solidFill>
              </a:rPr>
              <a:t>k</a:t>
            </a:r>
            <a:r>
              <a:rPr lang="en-US" altLang="zh-CN" sz="2400" b="1" dirty="0">
                <a:solidFill>
                  <a:schemeClr val="hlink"/>
                </a:solidFill>
              </a:rPr>
              <a:t>-sort</a:t>
            </a:r>
            <a:r>
              <a:rPr lang="en-US" altLang="zh-CN" sz="2400" b="1" dirty="0"/>
              <a:t> at each phase for </a:t>
            </a:r>
            <a:r>
              <a:rPr lang="en-US" altLang="zh-CN" sz="2400" b="1" i="1" dirty="0"/>
              <a:t>k</a:t>
            </a:r>
            <a:r>
              <a:rPr lang="en-US" altLang="zh-CN" sz="2400" b="1" dirty="0"/>
              <a:t> = </a:t>
            </a:r>
            <a:r>
              <a:rPr lang="en-US" altLang="zh-CN" sz="2400" b="1" i="1" dirty="0"/>
              <a:t>t</a:t>
            </a:r>
            <a:r>
              <a:rPr lang="en-US" altLang="zh-CN" sz="2400" b="1" dirty="0"/>
              <a:t>, </a:t>
            </a:r>
            <a:r>
              <a:rPr lang="en-US" altLang="zh-CN" sz="2400" b="1" i="1" dirty="0"/>
              <a:t>t</a:t>
            </a:r>
            <a:r>
              <a:rPr lang="en-US" altLang="zh-CN" sz="2400" b="1" dirty="0"/>
              <a:t> </a:t>
            </a:r>
            <a:r>
              <a:rPr lang="en-US" altLang="zh-CN" sz="2400" b="1" dirty="0">
                <a:sym typeface="Symbol" panose="05050102010706020507" pitchFamily="18" charset="2"/>
              </a:rPr>
              <a:t> 1, …, 1</a:t>
            </a:r>
            <a:endParaRPr lang="en-US" altLang="zh-CN" sz="2400" b="1" dirty="0"/>
          </a:p>
        </p:txBody>
      </p:sp>
      <p:sp>
        <p:nvSpPr>
          <p:cNvPr id="92265" name="AutoShape 105" descr="再生纸"/>
          <p:cNvSpPr/>
          <p:nvPr/>
        </p:nvSpPr>
        <p:spPr>
          <a:xfrm>
            <a:off x="533400" y="5029200"/>
            <a:ext cx="7924800" cy="838200"/>
          </a:xfrm>
          <a:prstGeom prst="roundRect">
            <a:avLst>
              <a:gd name="adj" fmla="val 16667"/>
            </a:avLst>
          </a:prstGeom>
          <a:blipFill rotWithShape="0">
            <a:blip r:embed="rId1"/>
          </a:blipFill>
          <a:ln w="25400">
            <a:noFill/>
          </a:ln>
          <a:effectLst>
            <a:outerShdw dist="107763" dir="2699999" algn="ctr" rotWithShape="0">
              <a:schemeClr val="bg2"/>
            </a:outerShdw>
          </a:effectLst>
        </p:spPr>
        <p:txBody>
          <a:bodyPr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olidFill>
                  <a:schemeClr val="hlink"/>
                </a:solidFill>
              </a:rPr>
              <a:t>Note:</a:t>
            </a:r>
            <a:r>
              <a:rPr lang="en-US" altLang="zh-CN" sz="2000" b="1" dirty="0"/>
              <a:t> An </a:t>
            </a:r>
            <a:r>
              <a:rPr lang="en-US" altLang="zh-CN" sz="2000" b="1" i="1" dirty="0"/>
              <a:t>h</a:t>
            </a:r>
            <a:r>
              <a:rPr lang="en-US" altLang="zh-CN" sz="2000" b="1" i="1" baseline="-25000" dirty="0"/>
              <a:t>k</a:t>
            </a:r>
            <a:r>
              <a:rPr lang="en-US" altLang="zh-CN" sz="2000" b="1" dirty="0"/>
              <a:t>-sorted file that is then </a:t>
            </a:r>
            <a:r>
              <a:rPr lang="en-US" altLang="zh-CN" sz="2000" b="1" i="1" dirty="0"/>
              <a:t>h</a:t>
            </a:r>
            <a:r>
              <a:rPr lang="en-US" altLang="zh-CN" sz="2000" b="1" i="1" baseline="-25000" dirty="0"/>
              <a:t>k</a:t>
            </a:r>
            <a:r>
              <a:rPr lang="en-US" altLang="zh-CN" sz="2000" b="1" baseline="-25000" dirty="0">
                <a:sym typeface="Symbol" panose="05050102010706020507" pitchFamily="18" charset="2"/>
              </a:rPr>
              <a:t>1</a:t>
            </a:r>
            <a:r>
              <a:rPr lang="en-US" altLang="zh-CN" sz="2000" b="1" dirty="0"/>
              <a:t>-sorted </a:t>
            </a:r>
            <a:r>
              <a:rPr lang="en-US" altLang="zh-CN" sz="2000" b="1" dirty="0">
                <a:solidFill>
                  <a:schemeClr val="hlink"/>
                </a:solidFill>
              </a:rPr>
              <a:t>remains</a:t>
            </a:r>
            <a:r>
              <a:rPr lang="en-US" altLang="zh-CN" sz="2000" b="1" dirty="0"/>
              <a:t> </a:t>
            </a:r>
            <a:r>
              <a:rPr lang="en-US" altLang="zh-CN" sz="2000" b="1" i="1" dirty="0"/>
              <a:t>h</a:t>
            </a:r>
            <a:r>
              <a:rPr lang="en-US" altLang="zh-CN" sz="2000" b="1" i="1" baseline="-25000" dirty="0"/>
              <a:t>k</a:t>
            </a:r>
            <a:r>
              <a:rPr lang="en-US" altLang="zh-CN" sz="2000" b="1" dirty="0"/>
              <a:t>-sorted.</a:t>
            </a: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wipe(left)">
                                      <p:cBhvr>
                                        <p:cTn id="7" dur="500"/>
                                        <p:tgtEl>
                                          <p:spTgt spid="9216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2163"/>
                                        </p:tgtEl>
                                        <p:attrNameLst>
                                          <p:attrName>style.visibility</p:attrName>
                                        </p:attrNameLst>
                                      </p:cBhvr>
                                      <p:to>
                                        <p:strVal val="visible"/>
                                      </p:to>
                                    </p:set>
                                    <p:animEffect transition="in" filter="strips(downRight)">
                                      <p:cBhvr>
                                        <p:cTn id="12" dur="500"/>
                                        <p:tgtEl>
                                          <p:spTgt spid="921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2196"/>
                                        </p:tgtEl>
                                        <p:attrNameLst>
                                          <p:attrName>style.visibility</p:attrName>
                                        </p:attrNameLst>
                                      </p:cBhvr>
                                      <p:to>
                                        <p:strVal val="visible"/>
                                      </p:to>
                                    </p:set>
                                    <p:animEffect transition="in" filter="wipe(up)">
                                      <p:cBhvr>
                                        <p:cTn id="17" dur="500"/>
                                        <p:tgtEl>
                                          <p:spTgt spid="921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197"/>
                                        </p:tgtEl>
                                        <p:attrNameLst>
                                          <p:attrName>style.visibility</p:attrName>
                                        </p:attrNameLst>
                                      </p:cBhvr>
                                      <p:to>
                                        <p:strVal val="visible"/>
                                      </p:to>
                                    </p:set>
                                    <p:animEffect transition="in" filter="wipe(left)">
                                      <p:cBhvr>
                                        <p:cTn id="22" dur="500"/>
                                        <p:tgtEl>
                                          <p:spTgt spid="921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2184"/>
                                        </p:tgtEl>
                                        <p:attrNameLst>
                                          <p:attrName>style.visibility</p:attrName>
                                        </p:attrNameLst>
                                      </p:cBhvr>
                                      <p:to>
                                        <p:strVal val="visible"/>
                                      </p:to>
                                    </p:set>
                                    <p:animEffect transition="in" filter="wipe(up)">
                                      <p:cBhvr>
                                        <p:cTn id="27" dur="500"/>
                                        <p:tgtEl>
                                          <p:spTgt spid="921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201"/>
                                        </p:tgtEl>
                                        <p:attrNameLst>
                                          <p:attrName>style.visibility</p:attrName>
                                        </p:attrNameLst>
                                      </p:cBhvr>
                                      <p:to>
                                        <p:strVal val="visible"/>
                                      </p:to>
                                    </p:set>
                                    <p:animEffect transition="in" filter="wipe(left)">
                                      <p:cBhvr>
                                        <p:cTn id="32" dur="500"/>
                                        <p:tgtEl>
                                          <p:spTgt spid="922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2188"/>
                                        </p:tgtEl>
                                        <p:attrNameLst>
                                          <p:attrName>style.visibility</p:attrName>
                                        </p:attrNameLst>
                                      </p:cBhvr>
                                      <p:to>
                                        <p:strVal val="visible"/>
                                      </p:to>
                                    </p:set>
                                    <p:animEffect transition="in" filter="wipe(up)">
                                      <p:cBhvr>
                                        <p:cTn id="37" dur="500"/>
                                        <p:tgtEl>
                                          <p:spTgt spid="9218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2205"/>
                                        </p:tgtEl>
                                        <p:attrNameLst>
                                          <p:attrName>style.visibility</p:attrName>
                                        </p:attrNameLst>
                                      </p:cBhvr>
                                      <p:to>
                                        <p:strVal val="visible"/>
                                      </p:to>
                                    </p:set>
                                    <p:animEffect transition="in" filter="wipe(left)">
                                      <p:cBhvr>
                                        <p:cTn id="42" dur="500"/>
                                        <p:tgtEl>
                                          <p:spTgt spid="9220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92192"/>
                                        </p:tgtEl>
                                        <p:attrNameLst>
                                          <p:attrName>style.visibility</p:attrName>
                                        </p:attrNameLst>
                                      </p:cBhvr>
                                      <p:to>
                                        <p:strVal val="visible"/>
                                      </p:to>
                                    </p:set>
                                    <p:animEffect transition="in" filter="wipe(up)">
                                      <p:cBhvr>
                                        <p:cTn id="47" dur="500"/>
                                        <p:tgtEl>
                                          <p:spTgt spid="9219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2209"/>
                                        </p:tgtEl>
                                        <p:attrNameLst>
                                          <p:attrName>style.visibility</p:attrName>
                                        </p:attrNameLst>
                                      </p:cBhvr>
                                      <p:to>
                                        <p:strVal val="visible"/>
                                      </p:to>
                                    </p:set>
                                    <p:animEffect transition="in" filter="wipe(left)">
                                      <p:cBhvr>
                                        <p:cTn id="52" dur="500"/>
                                        <p:tgtEl>
                                          <p:spTgt spid="9220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92178"/>
                                        </p:tgtEl>
                                        <p:attrNameLst>
                                          <p:attrName>style.visibility</p:attrName>
                                        </p:attrNameLst>
                                      </p:cBhvr>
                                      <p:to>
                                        <p:strVal val="visible"/>
                                      </p:to>
                                    </p:set>
                                    <p:animEffect transition="in" filter="wipe(up)">
                                      <p:cBhvr>
                                        <p:cTn id="57" dur="500"/>
                                        <p:tgtEl>
                                          <p:spTgt spid="9217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2212"/>
                                        </p:tgtEl>
                                        <p:attrNameLst>
                                          <p:attrName>style.visibility</p:attrName>
                                        </p:attrNameLst>
                                      </p:cBhvr>
                                      <p:to>
                                        <p:strVal val="visible"/>
                                      </p:to>
                                    </p:set>
                                    <p:animEffect transition="in" filter="wipe(left)">
                                      <p:cBhvr>
                                        <p:cTn id="62" dur="500"/>
                                        <p:tgtEl>
                                          <p:spTgt spid="9221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92181"/>
                                        </p:tgtEl>
                                        <p:attrNameLst>
                                          <p:attrName>style.visibility</p:attrName>
                                        </p:attrNameLst>
                                      </p:cBhvr>
                                      <p:to>
                                        <p:strVal val="visible"/>
                                      </p:to>
                                    </p:set>
                                    <p:animEffect transition="in" filter="wipe(up)">
                                      <p:cBhvr>
                                        <p:cTn id="67" dur="500"/>
                                        <p:tgtEl>
                                          <p:spTgt spid="921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92231"/>
                                        </p:tgtEl>
                                        <p:attrNameLst>
                                          <p:attrName>style.visibility</p:attrName>
                                        </p:attrNameLst>
                                      </p:cBhvr>
                                      <p:to>
                                        <p:strVal val="visible"/>
                                      </p:to>
                                    </p:set>
                                    <p:animEffect transition="in" filter="wipe(up)">
                                      <p:cBhvr>
                                        <p:cTn id="72" dur="500"/>
                                        <p:tgtEl>
                                          <p:spTgt spid="922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92232"/>
                                        </p:tgtEl>
                                        <p:attrNameLst>
                                          <p:attrName>style.visibility</p:attrName>
                                        </p:attrNameLst>
                                      </p:cBhvr>
                                      <p:to>
                                        <p:strVal val="visible"/>
                                      </p:to>
                                    </p:set>
                                    <p:animEffect transition="in" filter="wipe(left)">
                                      <p:cBhvr>
                                        <p:cTn id="77" dur="500"/>
                                        <p:tgtEl>
                                          <p:spTgt spid="9223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92220"/>
                                        </p:tgtEl>
                                        <p:attrNameLst>
                                          <p:attrName>style.visibility</p:attrName>
                                        </p:attrNameLst>
                                      </p:cBhvr>
                                      <p:to>
                                        <p:strVal val="visible"/>
                                      </p:to>
                                    </p:set>
                                    <p:animEffect transition="in" filter="wipe(up)">
                                      <p:cBhvr>
                                        <p:cTn id="82" dur="500"/>
                                        <p:tgtEl>
                                          <p:spTgt spid="9222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92238"/>
                                        </p:tgtEl>
                                        <p:attrNameLst>
                                          <p:attrName>style.visibility</p:attrName>
                                        </p:attrNameLst>
                                      </p:cBhvr>
                                      <p:to>
                                        <p:strVal val="visible"/>
                                      </p:to>
                                    </p:set>
                                    <p:animEffect transition="in" filter="wipe(left)">
                                      <p:cBhvr>
                                        <p:cTn id="87" dur="500"/>
                                        <p:tgtEl>
                                          <p:spTgt spid="9223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92226"/>
                                        </p:tgtEl>
                                        <p:attrNameLst>
                                          <p:attrName>style.visibility</p:attrName>
                                        </p:attrNameLst>
                                      </p:cBhvr>
                                      <p:to>
                                        <p:strVal val="visible"/>
                                      </p:to>
                                    </p:set>
                                    <p:animEffect transition="in" filter="wipe(up)">
                                      <p:cBhvr>
                                        <p:cTn id="92" dur="500"/>
                                        <p:tgtEl>
                                          <p:spTgt spid="9222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92243"/>
                                        </p:tgtEl>
                                        <p:attrNameLst>
                                          <p:attrName>style.visibility</p:attrName>
                                        </p:attrNameLst>
                                      </p:cBhvr>
                                      <p:to>
                                        <p:strVal val="visible"/>
                                      </p:to>
                                    </p:set>
                                    <p:animEffect transition="in" filter="wipe(left)">
                                      <p:cBhvr>
                                        <p:cTn id="97" dur="500"/>
                                        <p:tgtEl>
                                          <p:spTgt spid="9224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92215"/>
                                        </p:tgtEl>
                                        <p:attrNameLst>
                                          <p:attrName>style.visibility</p:attrName>
                                        </p:attrNameLst>
                                      </p:cBhvr>
                                      <p:to>
                                        <p:strVal val="visible"/>
                                      </p:to>
                                    </p:set>
                                    <p:animEffect transition="in" filter="wipe(up)">
                                      <p:cBhvr>
                                        <p:cTn id="102" dur="500"/>
                                        <p:tgtEl>
                                          <p:spTgt spid="9221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92248"/>
                                        </p:tgtEl>
                                        <p:attrNameLst>
                                          <p:attrName>style.visibility</p:attrName>
                                        </p:attrNameLst>
                                      </p:cBhvr>
                                      <p:to>
                                        <p:strVal val="visible"/>
                                      </p:to>
                                    </p:set>
                                    <p:animEffect transition="in" filter="wipe(up)">
                                      <p:cBhvr>
                                        <p:cTn id="107" dur="500"/>
                                        <p:tgtEl>
                                          <p:spTgt spid="9224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92249"/>
                                        </p:tgtEl>
                                        <p:attrNameLst>
                                          <p:attrName>style.visibility</p:attrName>
                                        </p:attrNameLst>
                                      </p:cBhvr>
                                      <p:to>
                                        <p:strVal val="visible"/>
                                      </p:to>
                                    </p:set>
                                    <p:animEffect transition="in" filter="wipe(up)">
                                      <p:cBhvr>
                                        <p:cTn id="112" dur="500"/>
                                        <p:tgtEl>
                                          <p:spTgt spid="9224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92263"/>
                                        </p:tgtEl>
                                        <p:attrNameLst>
                                          <p:attrName>style.visibility</p:attrName>
                                        </p:attrNameLst>
                                      </p:cBhvr>
                                      <p:to>
                                        <p:strVal val="visible"/>
                                      </p:to>
                                    </p:set>
                                    <p:animEffect transition="in" filter="wipe(left)">
                                      <p:cBhvr>
                                        <p:cTn id="117" dur="500"/>
                                        <p:tgtEl>
                                          <p:spTgt spid="92263"/>
                                        </p:tgtEl>
                                      </p:cBhvr>
                                    </p:animEffect>
                                  </p:childTnLst>
                                  <p:subTnLst>
                                    <p:audio>
                                      <p:cMediaNode>
                                        <p:cTn display="0" masterRel="sameClick">
                                          <p:stCondLst>
                                            <p:cond evt="begin" delay="0">
                                              <p:tn val="115"/>
                                            </p:cond>
                                          </p:stCondLst>
                                          <p:endCondLst>
                                            <p:cond evt="onStopAudio" delay="0">
                                              <p:tgtEl>
                                                <p:sldTgt/>
                                              </p:tgtEl>
                                            </p:cond>
                                          </p:endCondLst>
                                        </p:cTn>
                                        <p:tgtEl>
                                          <p:sndTgt r:embed="rId2" name="TYPE.WAV"/>
                                        </p:tgtEl>
                                      </p:cMediaNode>
                                    </p:audio>
                                  </p:sub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92264"/>
                                        </p:tgtEl>
                                        <p:attrNameLst>
                                          <p:attrName>style.visibility</p:attrName>
                                        </p:attrNameLst>
                                      </p:cBhvr>
                                      <p:to>
                                        <p:strVal val="visible"/>
                                      </p:to>
                                    </p:set>
                                    <p:animEffect transition="in" filter="wipe(left)">
                                      <p:cBhvr>
                                        <p:cTn id="122" dur="500"/>
                                        <p:tgtEl>
                                          <p:spTgt spid="92264"/>
                                        </p:tgtEl>
                                      </p:cBhvr>
                                    </p:animEffect>
                                  </p:childTnLst>
                                  <p:subTnLst>
                                    <p:audio>
                                      <p:cMediaNode>
                                        <p:cTn display="0" masterRel="sameClick">
                                          <p:stCondLst>
                                            <p:cond evt="begin" delay="0">
                                              <p:tn val="120"/>
                                            </p:cond>
                                          </p:stCondLst>
                                          <p:endCondLst>
                                            <p:cond evt="onStopAudio" delay="0">
                                              <p:tgtEl>
                                                <p:sldTgt/>
                                              </p:tgtEl>
                                            </p:cond>
                                          </p:endCondLst>
                                        </p:cTn>
                                        <p:tgtEl>
                                          <p:sndTgt r:embed="rId2" name="TYPE.WAV"/>
                                        </p:tgtEl>
                                      </p:cMediaNode>
                                    </p:audio>
                                  </p:sub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92265"/>
                                        </p:tgtEl>
                                        <p:attrNameLst>
                                          <p:attrName>style.visibility</p:attrName>
                                        </p:attrNameLst>
                                      </p:cBhvr>
                                      <p:to>
                                        <p:strVal val="visible"/>
                                      </p:to>
                                    </p:set>
                                    <p:animEffect transition="in" filter="box(in)">
                                      <p:cBhvr>
                                        <p:cTn id="127" dur="500"/>
                                        <p:tgtEl>
                                          <p:spTgt spid="92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96" grpId="0"/>
      <p:bldP spid="92231" grpId="0"/>
      <p:bldP spid="92248" grpId="0"/>
      <p:bldP spid="92263" grpId="0"/>
      <p:bldP spid="92264" grpId="0"/>
      <p:bldP spid="922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2"/>
          <p:cNvSpPr txBox="1"/>
          <p:nvPr/>
        </p:nvSpPr>
        <p:spPr>
          <a:xfrm>
            <a:off x="7467600" y="0"/>
            <a:ext cx="16700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§4  Shellsort  </a:t>
            </a:r>
            <a:endParaRPr lang="en-US" altLang="zh-CN" sz="1800" b="1" dirty="0">
              <a:sym typeface="Webdings" panose="05030102010509060703" pitchFamily="18" charset="2"/>
            </a:endParaRPr>
          </a:p>
        </p:txBody>
      </p:sp>
      <p:sp>
        <p:nvSpPr>
          <p:cNvPr id="93187" name="Rectangle 3"/>
          <p:cNvSpPr/>
          <p:nvPr/>
        </p:nvSpPr>
        <p:spPr>
          <a:xfrm>
            <a:off x="457200" y="381000"/>
            <a:ext cx="46482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olidFill>
                  <a:schemeClr val="hlink"/>
                </a:solidFill>
                <a:ea typeface="MS Hei" pitchFamily="49" charset="-122"/>
                <a:sym typeface="Wingdings" panose="05000000000000000000" pitchFamily="2" charset="2"/>
              </a:rPr>
              <a:t></a:t>
            </a:r>
            <a:r>
              <a:rPr lang="en-US" altLang="zh-CN" sz="2400" b="1" dirty="0">
                <a:ea typeface="MS Hei" pitchFamily="49" charset="-122"/>
                <a:sym typeface="Wingdings" panose="05000000000000000000" pitchFamily="2" charset="2"/>
              </a:rPr>
              <a:t> Shell’s increment sequence:</a:t>
            </a:r>
            <a:endParaRPr lang="en-US" altLang="zh-CN" sz="2400" b="1" dirty="0">
              <a:ea typeface="MS Hei" pitchFamily="49" charset="-122"/>
            </a:endParaRPr>
          </a:p>
        </p:txBody>
      </p:sp>
      <p:sp>
        <p:nvSpPr>
          <p:cNvPr id="93188" name="Rectangle 4"/>
          <p:cNvSpPr/>
          <p:nvPr/>
        </p:nvSpPr>
        <p:spPr>
          <a:xfrm>
            <a:off x="1981200" y="914400"/>
            <a:ext cx="42672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i="1" dirty="0">
                <a:solidFill>
                  <a:schemeClr val="hlink"/>
                </a:solidFill>
              </a:rPr>
              <a:t>h</a:t>
            </a:r>
            <a:r>
              <a:rPr lang="en-US" altLang="zh-CN" sz="2400" b="1" i="1" baseline="-25000" dirty="0">
                <a:solidFill>
                  <a:schemeClr val="hlink"/>
                </a:solidFill>
              </a:rPr>
              <a:t>t</a:t>
            </a:r>
            <a:r>
              <a:rPr lang="en-US" altLang="zh-CN" sz="2400" b="1" dirty="0">
                <a:solidFill>
                  <a:schemeClr val="hlink"/>
                </a:solidFill>
              </a:rPr>
              <a:t> = </a:t>
            </a:r>
            <a:r>
              <a:rPr lang="en-US" altLang="zh-CN" sz="2400" b="1" dirty="0">
                <a:solidFill>
                  <a:schemeClr val="hlink"/>
                </a:solidFill>
                <a:sym typeface="Symbol" panose="05050102010706020507" pitchFamily="18" charset="2"/>
              </a:rPr>
              <a:t> </a:t>
            </a:r>
            <a:r>
              <a:rPr lang="en-US" altLang="zh-CN" sz="2400" b="1" i="1" dirty="0">
                <a:solidFill>
                  <a:schemeClr val="hlink"/>
                </a:solidFill>
                <a:sym typeface="Symbol" panose="05050102010706020507" pitchFamily="18" charset="2"/>
              </a:rPr>
              <a:t>N</a:t>
            </a:r>
            <a:r>
              <a:rPr lang="en-US" altLang="zh-CN" sz="2400" b="1" dirty="0">
                <a:solidFill>
                  <a:schemeClr val="hlink"/>
                </a:solidFill>
                <a:sym typeface="Symbol" panose="05050102010706020507" pitchFamily="18" charset="2"/>
              </a:rPr>
              <a:t> / 2  ,  </a:t>
            </a:r>
            <a:r>
              <a:rPr lang="en-US" altLang="zh-CN" sz="2400" b="1" i="1" dirty="0">
                <a:solidFill>
                  <a:schemeClr val="hlink"/>
                </a:solidFill>
              </a:rPr>
              <a:t>h</a:t>
            </a:r>
            <a:r>
              <a:rPr lang="en-US" altLang="zh-CN" sz="2400" b="1" i="1" baseline="-25000" dirty="0">
                <a:solidFill>
                  <a:schemeClr val="hlink"/>
                </a:solidFill>
              </a:rPr>
              <a:t>k</a:t>
            </a:r>
            <a:r>
              <a:rPr lang="en-US" altLang="zh-CN" sz="2400" b="1" dirty="0">
                <a:solidFill>
                  <a:schemeClr val="hlink"/>
                </a:solidFill>
              </a:rPr>
              <a:t> = </a:t>
            </a:r>
            <a:r>
              <a:rPr lang="en-US" altLang="zh-CN" sz="2400" b="1" dirty="0">
                <a:solidFill>
                  <a:schemeClr val="hlink"/>
                </a:solidFill>
                <a:sym typeface="Symbol" panose="05050102010706020507" pitchFamily="18" charset="2"/>
              </a:rPr>
              <a:t> </a:t>
            </a:r>
            <a:r>
              <a:rPr lang="en-US" altLang="zh-CN" sz="2400" b="1" i="1" dirty="0">
                <a:solidFill>
                  <a:schemeClr val="hlink"/>
                </a:solidFill>
              </a:rPr>
              <a:t>h</a:t>
            </a:r>
            <a:r>
              <a:rPr lang="en-US" altLang="zh-CN" sz="2400" b="1" i="1" baseline="-25000" dirty="0">
                <a:solidFill>
                  <a:schemeClr val="hlink"/>
                </a:solidFill>
              </a:rPr>
              <a:t>k</a:t>
            </a:r>
            <a:r>
              <a:rPr lang="en-US" altLang="zh-CN" sz="2400" b="1" baseline="-25000" dirty="0">
                <a:solidFill>
                  <a:schemeClr val="hlink"/>
                </a:solidFill>
              </a:rPr>
              <a:t>+1</a:t>
            </a:r>
            <a:r>
              <a:rPr lang="en-US" altLang="zh-CN" sz="2400" b="1" dirty="0">
                <a:solidFill>
                  <a:schemeClr val="hlink"/>
                </a:solidFill>
                <a:sym typeface="Symbol" panose="05050102010706020507" pitchFamily="18" charset="2"/>
              </a:rPr>
              <a:t> / 2 </a:t>
            </a:r>
            <a:endParaRPr lang="en-US" altLang="zh-CN" sz="2400" b="1" dirty="0">
              <a:solidFill>
                <a:schemeClr val="hlink"/>
              </a:solidFill>
              <a:sym typeface="Symbol" panose="05050102010706020507" pitchFamily="18" charset="2"/>
            </a:endParaRPr>
          </a:p>
        </p:txBody>
      </p:sp>
      <p:sp>
        <p:nvSpPr>
          <p:cNvPr id="93189" name="AutoShape 5"/>
          <p:cNvSpPr/>
          <p:nvPr/>
        </p:nvSpPr>
        <p:spPr>
          <a:xfrm>
            <a:off x="685800" y="1524000"/>
            <a:ext cx="7924800" cy="4800600"/>
          </a:xfrm>
          <a:prstGeom prst="foldedCorner">
            <a:avLst>
              <a:gd name="adj" fmla="val 7787"/>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154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solidFill>
                  <a:schemeClr val="hlink"/>
                </a:solidFill>
                <a:latin typeface="Arial" panose="020B0604020202020204" pitchFamily="34" charset="0"/>
              </a:rPr>
              <a:t>void</a:t>
            </a:r>
            <a:r>
              <a:rPr lang="en-US" altLang="zh-CN" sz="1800" b="1" dirty="0">
                <a:latin typeface="Arial" panose="020B0604020202020204" pitchFamily="34" charset="0"/>
              </a:rPr>
              <a:t> Shellsort( ElementType A[ ],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N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i, j, Increment;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ElementType  Tmp;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a:t>
            </a:r>
            <a:r>
              <a:rPr lang="en-US" altLang="zh-CN" sz="1800" b="1" dirty="0">
                <a:latin typeface="Arial" panose="020B0604020202020204" pitchFamily="34" charset="0"/>
              </a:rPr>
              <a:t> ( Increment = N / 2; Increment &gt; 0; Increment /= 2 )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accent1"/>
                </a:solidFill>
                <a:latin typeface="Arial" panose="020B0604020202020204" pitchFamily="34" charset="0"/>
              </a:rPr>
              <a:t>/*h sequence */</a:t>
            </a:r>
            <a:endParaRPr lang="en-US" altLang="zh-CN" sz="1800" b="1" dirty="0">
              <a:solidFill>
                <a:schemeClr val="accent1"/>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 </a:t>
            </a:r>
            <a:r>
              <a:rPr lang="en-US" altLang="zh-CN" sz="1800" b="1" dirty="0">
                <a:latin typeface="Arial" panose="020B0604020202020204" pitchFamily="34" charset="0"/>
              </a:rPr>
              <a:t>( i = Increment; i &lt; N; i++ ) { </a:t>
            </a:r>
            <a:r>
              <a:rPr lang="en-US" altLang="zh-CN" sz="1800" b="1" dirty="0">
                <a:solidFill>
                  <a:schemeClr val="accent1"/>
                </a:solidFill>
                <a:latin typeface="Arial" panose="020B0604020202020204" pitchFamily="34" charset="0"/>
              </a:rPr>
              <a:t>/* insertion sort */</a:t>
            </a:r>
            <a:endParaRPr lang="en-US" altLang="zh-CN" sz="1800" b="1" dirty="0">
              <a:solidFill>
                <a:schemeClr val="accent1"/>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Tmp = A[ i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for </a:t>
            </a:r>
            <a:r>
              <a:rPr lang="en-US" altLang="zh-CN" sz="1800" b="1" dirty="0">
                <a:latin typeface="Arial" panose="020B0604020202020204" pitchFamily="34" charset="0"/>
              </a:rPr>
              <a:t>( j = i; j &gt;= Increment; j - = Increment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a:t>
            </a:r>
            <a:r>
              <a:rPr lang="en-US" altLang="zh-CN" sz="1800" b="1" dirty="0">
                <a:latin typeface="Arial" panose="020B0604020202020204" pitchFamily="34" charset="0"/>
              </a:rPr>
              <a:t>( Tmp &lt; A[ j - Increment ]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 j ] = A[ j - Increment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else </a:t>
            </a:r>
            <a:endParaRPr lang="en-US" altLang="zh-CN" sz="1800" b="1" dirty="0">
              <a:solidFill>
                <a:schemeClr val="hlink"/>
              </a:solidFill>
              <a:latin typeface="Arial" panose="020B0604020202020204" pitchFamily="34" charset="0"/>
            </a:endParaRPr>
          </a:p>
          <a:p>
            <a:pPr marL="0" lvl="0" indent="0" eaLnBrk="1" hangingPunct="1">
              <a:spcBef>
                <a:spcPct val="0"/>
              </a:spcBef>
              <a:buNone/>
            </a:pPr>
            <a:r>
              <a:rPr lang="en-US" altLang="zh-CN" sz="1800" b="1" dirty="0">
                <a:solidFill>
                  <a:schemeClr val="hlink"/>
                </a:solidFill>
                <a:latin typeface="Arial" panose="020B0604020202020204" pitchFamily="34" charset="0"/>
              </a:rPr>
              <a:t>		      break</a:t>
            </a: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zh-CN" altLang="en-US" sz="1800" b="1" dirty="0">
                <a:latin typeface="Arial" panose="020B0604020202020204" pitchFamily="34" charset="0"/>
              </a:rPr>
              <a:t>      </a:t>
            </a:r>
            <a:r>
              <a:rPr lang="en-US" altLang="zh-CN" sz="1800" b="1" dirty="0">
                <a:latin typeface="Arial" panose="020B0604020202020204" pitchFamily="34" charset="0"/>
              </a:rPr>
              <a:t>A[ j ] = Tmp;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 </a:t>
            </a:r>
            <a:r>
              <a:rPr lang="en-US" altLang="zh-CN" sz="1800" b="1" dirty="0">
                <a:solidFill>
                  <a:schemeClr val="accent1"/>
                </a:solidFill>
                <a:latin typeface="Arial" panose="020B0604020202020204" pitchFamily="34" charset="0"/>
              </a:rPr>
              <a:t>/* end for-I and for-Increment loops */</a:t>
            </a:r>
            <a:endParaRPr lang="en-US" altLang="zh-CN" sz="1800" b="1" dirty="0">
              <a:solidFill>
                <a:schemeClr val="accent1"/>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a:t>
            </a:r>
            <a:endParaRPr lang="en-US" altLang="zh-CN" sz="18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wipe(left)">
                                      <p:cBhvr>
                                        <p:cTn id="7" dur="500"/>
                                        <p:tgtEl>
                                          <p:spTgt spid="9318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3188"/>
                                        </p:tgtEl>
                                        <p:attrNameLst>
                                          <p:attrName>style.visibility</p:attrName>
                                        </p:attrNameLst>
                                      </p:cBhvr>
                                      <p:to>
                                        <p:strVal val="visible"/>
                                      </p:to>
                                    </p:set>
                                    <p:animEffect transition="in" filter="box(in)">
                                      <p:cBhvr>
                                        <p:cTn id="12" dur="500"/>
                                        <p:tgtEl>
                                          <p:spTgt spid="9318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93189"/>
                                        </p:tgtEl>
                                        <p:attrNameLst>
                                          <p:attrName>style.visibility</p:attrName>
                                        </p:attrNameLst>
                                      </p:cBhvr>
                                      <p:to>
                                        <p:strVal val="visible"/>
                                      </p:to>
                                    </p:set>
                                    <p:animEffect transition="in" filter="wipe(up)">
                                      <p:cBhvr>
                                        <p:cTn id="16"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P spid="93188" grpId="0"/>
      <p:bldP spid="9318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8674" name="Text Box 2"/>
          <p:cNvSpPr txBox="1"/>
          <p:nvPr/>
        </p:nvSpPr>
        <p:spPr>
          <a:xfrm>
            <a:off x="7467600" y="0"/>
            <a:ext cx="16700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§4  Shellsort  </a:t>
            </a:r>
            <a:endParaRPr lang="en-US" altLang="zh-CN" sz="1800" b="1" dirty="0">
              <a:sym typeface="Webdings" panose="05030102010509060703" pitchFamily="18" charset="2"/>
            </a:endParaRPr>
          </a:p>
        </p:txBody>
      </p:sp>
      <p:sp>
        <p:nvSpPr>
          <p:cNvPr id="94211" name="Rectangle 3"/>
          <p:cNvSpPr/>
          <p:nvPr/>
        </p:nvSpPr>
        <p:spPr>
          <a:xfrm>
            <a:off x="457200" y="381000"/>
            <a:ext cx="35814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olidFill>
                  <a:schemeClr val="hlink"/>
                </a:solidFill>
                <a:ea typeface="MS Hei" pitchFamily="49" charset="-122"/>
                <a:sym typeface="Wingdings" panose="05000000000000000000" pitchFamily="2" charset="2"/>
              </a:rPr>
              <a:t></a:t>
            </a:r>
            <a:r>
              <a:rPr lang="en-US" altLang="zh-CN" sz="2400" b="1" dirty="0">
                <a:ea typeface="MS Hei" pitchFamily="49" charset="-122"/>
                <a:sym typeface="Wingdings" panose="05000000000000000000" pitchFamily="2" charset="2"/>
              </a:rPr>
              <a:t> Worst-Case Analysis:</a:t>
            </a:r>
            <a:endParaRPr lang="en-US" altLang="zh-CN" sz="2400" b="1" dirty="0">
              <a:ea typeface="MS Hei" pitchFamily="49" charset="-122"/>
            </a:endParaRPr>
          </a:p>
        </p:txBody>
      </p:sp>
      <p:sp>
        <p:nvSpPr>
          <p:cNvPr id="94212" name="Text Box 4"/>
          <p:cNvSpPr txBox="1"/>
          <p:nvPr/>
        </p:nvSpPr>
        <p:spPr>
          <a:xfrm>
            <a:off x="457200" y="914400"/>
            <a:ext cx="80010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2100" lvl="0" indent="-292100" eaLnBrk="1" hangingPunct="1">
              <a:spcBef>
                <a:spcPct val="0"/>
              </a:spcBef>
              <a:buNone/>
            </a:pPr>
            <a:r>
              <a:rPr lang="en-US" altLang="zh-CN" sz="2400" b="1" dirty="0">
                <a:latin typeface="Arial" panose="020B0604020202020204" pitchFamily="34" charset="0"/>
              </a:rPr>
              <a:t>【Theorem】</a:t>
            </a:r>
            <a:r>
              <a:rPr lang="en-US" altLang="zh-CN" sz="2400" b="1" dirty="0">
                <a:sym typeface="Wingdings" panose="05000000000000000000" pitchFamily="2" charset="2"/>
              </a:rPr>
              <a:t>The worst-case running time of Shellsort, using Shell’s increments, is </a:t>
            </a:r>
            <a:r>
              <a:rPr lang="en-US" altLang="zh-CN" sz="2400" b="1" dirty="0">
                <a:solidFill>
                  <a:schemeClr val="hlink"/>
                </a:solidFill>
                <a:sym typeface="Symbol" panose="05050102010706020507" pitchFamily="18" charset="2"/>
              </a:rPr>
              <a:t> ( </a:t>
            </a:r>
            <a:r>
              <a:rPr lang="en-US" altLang="zh-CN" sz="2400" b="1" i="1" dirty="0">
                <a:solidFill>
                  <a:schemeClr val="hlink"/>
                </a:solidFill>
                <a:sym typeface="Symbol" panose="05050102010706020507" pitchFamily="18" charset="2"/>
              </a:rPr>
              <a:t>N</a:t>
            </a:r>
            <a:r>
              <a:rPr lang="en-US" altLang="zh-CN" sz="2400" b="1" baseline="30000" dirty="0">
                <a:solidFill>
                  <a:schemeClr val="hlink"/>
                </a:solidFill>
                <a:sym typeface="Symbol" panose="05050102010706020507" pitchFamily="18" charset="2"/>
              </a:rPr>
              <a:t>2 </a:t>
            </a:r>
            <a:r>
              <a:rPr lang="en-US" altLang="zh-CN" sz="2400" b="1" dirty="0">
                <a:solidFill>
                  <a:schemeClr val="hlink"/>
                </a:solidFill>
                <a:sym typeface="Symbol" panose="05050102010706020507" pitchFamily="18" charset="2"/>
              </a:rPr>
              <a:t>)</a:t>
            </a:r>
            <a:r>
              <a:rPr lang="en-US" altLang="zh-CN" sz="2400" b="1" dirty="0">
                <a:sym typeface="Symbol" panose="05050102010706020507" pitchFamily="18" charset="2"/>
              </a:rPr>
              <a:t>.</a:t>
            </a:r>
            <a:endParaRPr lang="en-US" altLang="zh-CN" sz="2400" b="1" dirty="0">
              <a:sym typeface="Wingdings" panose="05000000000000000000" pitchFamily="2" charset="2"/>
            </a:endParaRPr>
          </a:p>
        </p:txBody>
      </p:sp>
      <p:grpSp>
        <p:nvGrpSpPr>
          <p:cNvPr id="94213" name="Group 5"/>
          <p:cNvGrpSpPr/>
          <p:nvPr/>
        </p:nvGrpSpPr>
        <p:grpSpPr>
          <a:xfrm>
            <a:off x="533400" y="1905000"/>
            <a:ext cx="8153400" cy="955675"/>
            <a:chOff x="336" y="1200"/>
            <a:chExt cx="5136" cy="602"/>
          </a:xfrm>
        </p:grpSpPr>
        <p:sp>
          <p:nvSpPr>
            <p:cNvPr id="28788" name="Text Box 6"/>
            <p:cNvSpPr txBox="1"/>
            <p:nvPr/>
          </p:nvSpPr>
          <p:spPr>
            <a:xfrm>
              <a:off x="336" y="1200"/>
              <a:ext cx="235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ea typeface="MS Hei" pitchFamily="49" charset="-122"/>
                </a:rPr>
                <a:t>〖</a:t>
              </a:r>
              <a:r>
                <a:rPr lang="en-US" altLang="zh-CN" sz="2400" b="1" dirty="0"/>
                <a:t>Example</a:t>
              </a:r>
              <a:r>
                <a:rPr lang="en-US" altLang="zh-CN" sz="2400" b="1" dirty="0">
                  <a:ea typeface="MS Hei" pitchFamily="49" charset="-122"/>
                </a:rPr>
                <a:t>〗A bad case:</a:t>
              </a:r>
              <a:endParaRPr lang="en-US" altLang="zh-CN" sz="2400" b="1" dirty="0"/>
            </a:p>
          </p:txBody>
        </p:sp>
        <p:grpSp>
          <p:nvGrpSpPr>
            <p:cNvPr id="28789" name="Group 7"/>
            <p:cNvGrpSpPr/>
            <p:nvPr/>
          </p:nvGrpSpPr>
          <p:grpSpPr>
            <a:xfrm>
              <a:off x="864" y="1536"/>
              <a:ext cx="4608" cy="266"/>
              <a:chOff x="816" y="1536"/>
              <a:chExt cx="4608" cy="266"/>
            </a:xfrm>
          </p:grpSpPr>
          <p:sp>
            <p:nvSpPr>
              <p:cNvPr id="28790" name="Text Box 8"/>
              <p:cNvSpPr txBox="1"/>
              <p:nvPr/>
            </p:nvSpPr>
            <p:spPr>
              <a:xfrm>
                <a:off x="81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a:t>
                </a:r>
                <a:endParaRPr lang="en-US" altLang="zh-CN" sz="2000" b="1" dirty="0"/>
              </a:p>
            </p:txBody>
          </p:sp>
          <p:sp>
            <p:nvSpPr>
              <p:cNvPr id="28791" name="Text Box 9"/>
              <p:cNvSpPr txBox="1"/>
              <p:nvPr/>
            </p:nvSpPr>
            <p:spPr>
              <a:xfrm>
                <a:off x="1104"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a:t>
                </a:r>
                <a:endParaRPr lang="en-US" altLang="zh-CN" sz="2000" b="1" dirty="0"/>
              </a:p>
            </p:txBody>
          </p:sp>
          <p:sp>
            <p:nvSpPr>
              <p:cNvPr id="28792" name="Text Box 10"/>
              <p:cNvSpPr txBox="1"/>
              <p:nvPr/>
            </p:nvSpPr>
            <p:spPr>
              <a:xfrm>
                <a:off x="1392"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2</a:t>
                </a:r>
                <a:endParaRPr lang="en-US" altLang="zh-CN" sz="2000" b="1" dirty="0"/>
              </a:p>
            </p:txBody>
          </p:sp>
          <p:sp>
            <p:nvSpPr>
              <p:cNvPr id="28793" name="Text Box 11"/>
              <p:cNvSpPr txBox="1"/>
              <p:nvPr/>
            </p:nvSpPr>
            <p:spPr>
              <a:xfrm>
                <a:off x="1680"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10</a:t>
                </a:r>
                <a:endParaRPr lang="en-US" altLang="zh-CN" sz="2000" b="1" dirty="0"/>
              </a:p>
            </p:txBody>
          </p:sp>
          <p:sp>
            <p:nvSpPr>
              <p:cNvPr id="28794" name="Text Box 12"/>
              <p:cNvSpPr txBox="1"/>
              <p:nvPr/>
            </p:nvSpPr>
            <p:spPr>
              <a:xfrm>
                <a:off x="1968"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3</a:t>
                </a:r>
                <a:endParaRPr lang="en-US" altLang="zh-CN" sz="2000" b="1" dirty="0"/>
              </a:p>
            </p:txBody>
          </p:sp>
          <p:sp>
            <p:nvSpPr>
              <p:cNvPr id="28795" name="Text Box 13"/>
              <p:cNvSpPr txBox="1"/>
              <p:nvPr/>
            </p:nvSpPr>
            <p:spPr>
              <a:xfrm>
                <a:off x="225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11</a:t>
                </a:r>
                <a:endParaRPr lang="en-US" altLang="zh-CN" sz="2000" b="1" dirty="0"/>
              </a:p>
            </p:txBody>
          </p:sp>
          <p:sp>
            <p:nvSpPr>
              <p:cNvPr id="28796" name="Text Box 14"/>
              <p:cNvSpPr txBox="1"/>
              <p:nvPr/>
            </p:nvSpPr>
            <p:spPr>
              <a:xfrm>
                <a:off x="2544"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4</a:t>
                </a:r>
                <a:endParaRPr lang="en-US" altLang="zh-CN" sz="2000" b="1" dirty="0"/>
              </a:p>
            </p:txBody>
          </p:sp>
          <p:sp>
            <p:nvSpPr>
              <p:cNvPr id="28797" name="Text Box 15"/>
              <p:cNvSpPr txBox="1"/>
              <p:nvPr/>
            </p:nvSpPr>
            <p:spPr>
              <a:xfrm>
                <a:off x="2832"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12</a:t>
                </a:r>
                <a:endParaRPr lang="en-US" altLang="zh-CN" sz="2000" b="1" dirty="0"/>
              </a:p>
            </p:txBody>
          </p:sp>
          <p:sp>
            <p:nvSpPr>
              <p:cNvPr id="28798" name="Text Box 16"/>
              <p:cNvSpPr txBox="1"/>
              <p:nvPr/>
            </p:nvSpPr>
            <p:spPr>
              <a:xfrm>
                <a:off x="3120"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5</a:t>
                </a:r>
                <a:endParaRPr lang="en-US" altLang="zh-CN" sz="2000" b="1" dirty="0"/>
              </a:p>
            </p:txBody>
          </p:sp>
          <p:sp>
            <p:nvSpPr>
              <p:cNvPr id="28799" name="Text Box 17"/>
              <p:cNvSpPr txBox="1"/>
              <p:nvPr/>
            </p:nvSpPr>
            <p:spPr>
              <a:xfrm>
                <a:off x="3408"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13</a:t>
                </a:r>
                <a:endParaRPr lang="en-US" altLang="zh-CN" sz="2000" b="1" dirty="0"/>
              </a:p>
            </p:txBody>
          </p:sp>
          <p:sp>
            <p:nvSpPr>
              <p:cNvPr id="28800" name="Text Box 18"/>
              <p:cNvSpPr txBox="1"/>
              <p:nvPr/>
            </p:nvSpPr>
            <p:spPr>
              <a:xfrm>
                <a:off x="369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6</a:t>
                </a:r>
                <a:endParaRPr lang="en-US" altLang="zh-CN" sz="2000" b="1" dirty="0"/>
              </a:p>
            </p:txBody>
          </p:sp>
          <p:sp>
            <p:nvSpPr>
              <p:cNvPr id="28801" name="Text Box 19"/>
              <p:cNvSpPr txBox="1"/>
              <p:nvPr/>
            </p:nvSpPr>
            <p:spPr>
              <a:xfrm>
                <a:off x="3984"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14</a:t>
                </a:r>
                <a:endParaRPr lang="en-US" altLang="zh-CN" sz="2000" b="1" dirty="0"/>
              </a:p>
            </p:txBody>
          </p:sp>
          <p:sp>
            <p:nvSpPr>
              <p:cNvPr id="28802" name="Text Box 20"/>
              <p:cNvSpPr txBox="1"/>
              <p:nvPr/>
            </p:nvSpPr>
            <p:spPr>
              <a:xfrm>
                <a:off x="4272"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7</a:t>
                </a:r>
                <a:endParaRPr lang="en-US" altLang="zh-CN" sz="2000" b="1" dirty="0"/>
              </a:p>
            </p:txBody>
          </p:sp>
          <p:sp>
            <p:nvSpPr>
              <p:cNvPr id="28803" name="Text Box 21"/>
              <p:cNvSpPr txBox="1"/>
              <p:nvPr/>
            </p:nvSpPr>
            <p:spPr>
              <a:xfrm>
                <a:off x="4560"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15</a:t>
                </a:r>
                <a:endParaRPr lang="en-US" altLang="zh-CN" sz="2000" b="1" dirty="0"/>
              </a:p>
            </p:txBody>
          </p:sp>
          <p:sp>
            <p:nvSpPr>
              <p:cNvPr id="28804" name="Text Box 22"/>
              <p:cNvSpPr txBox="1"/>
              <p:nvPr/>
            </p:nvSpPr>
            <p:spPr>
              <a:xfrm>
                <a:off x="4848"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8</a:t>
                </a:r>
                <a:endParaRPr lang="en-US" altLang="zh-CN" sz="2000" b="1" dirty="0"/>
              </a:p>
            </p:txBody>
          </p:sp>
          <p:sp>
            <p:nvSpPr>
              <p:cNvPr id="28805" name="Text Box 23"/>
              <p:cNvSpPr txBox="1"/>
              <p:nvPr/>
            </p:nvSpPr>
            <p:spPr>
              <a:xfrm>
                <a:off x="513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16</a:t>
                </a:r>
                <a:endParaRPr lang="en-US" altLang="zh-CN" sz="2000" b="1" dirty="0"/>
              </a:p>
            </p:txBody>
          </p:sp>
        </p:grpSp>
      </p:grpSp>
      <p:grpSp>
        <p:nvGrpSpPr>
          <p:cNvPr id="94232" name="Group 24"/>
          <p:cNvGrpSpPr/>
          <p:nvPr/>
        </p:nvGrpSpPr>
        <p:grpSpPr>
          <a:xfrm>
            <a:off x="1371600" y="2895600"/>
            <a:ext cx="7315200" cy="422275"/>
            <a:chOff x="816" y="1536"/>
            <a:chExt cx="4608" cy="266"/>
          </a:xfrm>
        </p:grpSpPr>
        <p:sp>
          <p:nvSpPr>
            <p:cNvPr id="28772" name="Text Box 25"/>
            <p:cNvSpPr txBox="1"/>
            <p:nvPr/>
          </p:nvSpPr>
          <p:spPr>
            <a:xfrm>
              <a:off x="81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a:t>
              </a:r>
              <a:endParaRPr lang="en-US" altLang="zh-CN" sz="2000" b="1" dirty="0"/>
            </a:p>
          </p:txBody>
        </p:sp>
        <p:sp>
          <p:nvSpPr>
            <p:cNvPr id="28773" name="Text Box 26"/>
            <p:cNvSpPr txBox="1"/>
            <p:nvPr/>
          </p:nvSpPr>
          <p:spPr>
            <a:xfrm>
              <a:off x="1104"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a:t>
              </a:r>
              <a:endParaRPr lang="en-US" altLang="zh-CN" sz="2000" b="1" dirty="0"/>
            </a:p>
          </p:txBody>
        </p:sp>
        <p:sp>
          <p:nvSpPr>
            <p:cNvPr id="28774" name="Text Box 27"/>
            <p:cNvSpPr txBox="1"/>
            <p:nvPr/>
          </p:nvSpPr>
          <p:spPr>
            <a:xfrm>
              <a:off x="1392"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2</a:t>
              </a:r>
              <a:endParaRPr lang="en-US" altLang="zh-CN" sz="2000" b="1" dirty="0"/>
            </a:p>
          </p:txBody>
        </p:sp>
        <p:sp>
          <p:nvSpPr>
            <p:cNvPr id="28775" name="Text Box 28"/>
            <p:cNvSpPr txBox="1"/>
            <p:nvPr/>
          </p:nvSpPr>
          <p:spPr>
            <a:xfrm>
              <a:off x="1680"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10</a:t>
              </a:r>
              <a:endParaRPr lang="en-US" altLang="zh-CN" sz="2000" b="1" dirty="0"/>
            </a:p>
          </p:txBody>
        </p:sp>
        <p:sp>
          <p:nvSpPr>
            <p:cNvPr id="28776" name="Text Box 29"/>
            <p:cNvSpPr txBox="1"/>
            <p:nvPr/>
          </p:nvSpPr>
          <p:spPr>
            <a:xfrm>
              <a:off x="1968"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3</a:t>
              </a:r>
              <a:endParaRPr lang="en-US" altLang="zh-CN" sz="2000" b="1" dirty="0"/>
            </a:p>
          </p:txBody>
        </p:sp>
        <p:sp>
          <p:nvSpPr>
            <p:cNvPr id="28777" name="Text Box 30"/>
            <p:cNvSpPr txBox="1"/>
            <p:nvPr/>
          </p:nvSpPr>
          <p:spPr>
            <a:xfrm>
              <a:off x="225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11</a:t>
              </a:r>
              <a:endParaRPr lang="en-US" altLang="zh-CN" sz="2000" b="1" dirty="0"/>
            </a:p>
          </p:txBody>
        </p:sp>
        <p:sp>
          <p:nvSpPr>
            <p:cNvPr id="28778" name="Text Box 31"/>
            <p:cNvSpPr txBox="1"/>
            <p:nvPr/>
          </p:nvSpPr>
          <p:spPr>
            <a:xfrm>
              <a:off x="2544"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4</a:t>
              </a:r>
              <a:endParaRPr lang="en-US" altLang="zh-CN" sz="2000" b="1" dirty="0"/>
            </a:p>
          </p:txBody>
        </p:sp>
        <p:sp>
          <p:nvSpPr>
            <p:cNvPr id="28779" name="Text Box 32"/>
            <p:cNvSpPr txBox="1"/>
            <p:nvPr/>
          </p:nvSpPr>
          <p:spPr>
            <a:xfrm>
              <a:off x="2832"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12</a:t>
              </a:r>
              <a:endParaRPr lang="en-US" altLang="zh-CN" sz="2000" b="1" dirty="0"/>
            </a:p>
          </p:txBody>
        </p:sp>
        <p:sp>
          <p:nvSpPr>
            <p:cNvPr id="28780" name="Text Box 33"/>
            <p:cNvSpPr txBox="1"/>
            <p:nvPr/>
          </p:nvSpPr>
          <p:spPr>
            <a:xfrm>
              <a:off x="3120"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5</a:t>
              </a:r>
              <a:endParaRPr lang="en-US" altLang="zh-CN" sz="2000" b="1" dirty="0"/>
            </a:p>
          </p:txBody>
        </p:sp>
        <p:sp>
          <p:nvSpPr>
            <p:cNvPr id="28781" name="Text Box 34"/>
            <p:cNvSpPr txBox="1"/>
            <p:nvPr/>
          </p:nvSpPr>
          <p:spPr>
            <a:xfrm>
              <a:off x="3408"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13</a:t>
              </a:r>
              <a:endParaRPr lang="en-US" altLang="zh-CN" sz="2000" b="1" dirty="0"/>
            </a:p>
          </p:txBody>
        </p:sp>
        <p:sp>
          <p:nvSpPr>
            <p:cNvPr id="28782" name="Text Box 35"/>
            <p:cNvSpPr txBox="1"/>
            <p:nvPr/>
          </p:nvSpPr>
          <p:spPr>
            <a:xfrm>
              <a:off x="369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6</a:t>
              </a:r>
              <a:endParaRPr lang="en-US" altLang="zh-CN" sz="2000" b="1" dirty="0"/>
            </a:p>
          </p:txBody>
        </p:sp>
        <p:sp>
          <p:nvSpPr>
            <p:cNvPr id="28783" name="Text Box 36"/>
            <p:cNvSpPr txBox="1"/>
            <p:nvPr/>
          </p:nvSpPr>
          <p:spPr>
            <a:xfrm>
              <a:off x="3984"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14</a:t>
              </a:r>
              <a:endParaRPr lang="en-US" altLang="zh-CN" sz="2000" b="1" dirty="0"/>
            </a:p>
          </p:txBody>
        </p:sp>
        <p:sp>
          <p:nvSpPr>
            <p:cNvPr id="28784" name="Text Box 37"/>
            <p:cNvSpPr txBox="1"/>
            <p:nvPr/>
          </p:nvSpPr>
          <p:spPr>
            <a:xfrm>
              <a:off x="4272"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7</a:t>
              </a:r>
              <a:endParaRPr lang="en-US" altLang="zh-CN" sz="2000" b="1" dirty="0"/>
            </a:p>
          </p:txBody>
        </p:sp>
        <p:sp>
          <p:nvSpPr>
            <p:cNvPr id="28785" name="Text Box 38"/>
            <p:cNvSpPr txBox="1"/>
            <p:nvPr/>
          </p:nvSpPr>
          <p:spPr>
            <a:xfrm>
              <a:off x="4560"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15</a:t>
              </a:r>
              <a:endParaRPr lang="en-US" altLang="zh-CN" sz="2000" b="1" dirty="0"/>
            </a:p>
          </p:txBody>
        </p:sp>
        <p:sp>
          <p:nvSpPr>
            <p:cNvPr id="28786" name="Text Box 39"/>
            <p:cNvSpPr txBox="1"/>
            <p:nvPr/>
          </p:nvSpPr>
          <p:spPr>
            <a:xfrm>
              <a:off x="4848"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8</a:t>
              </a:r>
              <a:endParaRPr lang="en-US" altLang="zh-CN" sz="2000" b="1" dirty="0"/>
            </a:p>
          </p:txBody>
        </p:sp>
        <p:sp>
          <p:nvSpPr>
            <p:cNvPr id="28787" name="Text Box 40"/>
            <p:cNvSpPr txBox="1"/>
            <p:nvPr/>
          </p:nvSpPr>
          <p:spPr>
            <a:xfrm>
              <a:off x="513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16</a:t>
              </a:r>
              <a:endParaRPr lang="en-US" altLang="zh-CN" sz="2000" b="1" dirty="0"/>
            </a:p>
          </p:txBody>
        </p:sp>
      </p:grpSp>
      <p:sp>
        <p:nvSpPr>
          <p:cNvPr id="94249" name="Text Box 41"/>
          <p:cNvSpPr txBox="1"/>
          <p:nvPr/>
        </p:nvSpPr>
        <p:spPr>
          <a:xfrm>
            <a:off x="533400" y="2895600"/>
            <a:ext cx="9144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rPr>
              <a:t>8</a:t>
            </a:r>
            <a:r>
              <a:rPr lang="en-US" altLang="zh-CN" sz="2000" b="1" dirty="0"/>
              <a:t>-sort</a:t>
            </a:r>
            <a:endParaRPr lang="en-US" altLang="zh-CN" sz="2000" b="1" dirty="0"/>
          </a:p>
        </p:txBody>
      </p:sp>
      <p:grpSp>
        <p:nvGrpSpPr>
          <p:cNvPr id="94250" name="Group 42"/>
          <p:cNvGrpSpPr/>
          <p:nvPr/>
        </p:nvGrpSpPr>
        <p:grpSpPr>
          <a:xfrm>
            <a:off x="1371600" y="3352800"/>
            <a:ext cx="7315200" cy="422275"/>
            <a:chOff x="816" y="1536"/>
            <a:chExt cx="4608" cy="266"/>
          </a:xfrm>
        </p:grpSpPr>
        <p:sp>
          <p:nvSpPr>
            <p:cNvPr id="28756" name="Text Box 43"/>
            <p:cNvSpPr txBox="1"/>
            <p:nvPr/>
          </p:nvSpPr>
          <p:spPr>
            <a:xfrm>
              <a:off x="81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a:t>
              </a:r>
              <a:endParaRPr lang="en-US" altLang="zh-CN" sz="2000" b="1" dirty="0"/>
            </a:p>
          </p:txBody>
        </p:sp>
        <p:sp>
          <p:nvSpPr>
            <p:cNvPr id="28757" name="Text Box 44"/>
            <p:cNvSpPr txBox="1"/>
            <p:nvPr/>
          </p:nvSpPr>
          <p:spPr>
            <a:xfrm>
              <a:off x="1104"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a:t>
              </a:r>
              <a:endParaRPr lang="en-US" altLang="zh-CN" sz="2000" b="1" dirty="0"/>
            </a:p>
          </p:txBody>
        </p:sp>
        <p:sp>
          <p:nvSpPr>
            <p:cNvPr id="28758" name="Text Box 45"/>
            <p:cNvSpPr txBox="1"/>
            <p:nvPr/>
          </p:nvSpPr>
          <p:spPr>
            <a:xfrm>
              <a:off x="1392"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2</a:t>
              </a:r>
              <a:endParaRPr lang="en-US" altLang="zh-CN" sz="2000" b="1" dirty="0"/>
            </a:p>
          </p:txBody>
        </p:sp>
        <p:sp>
          <p:nvSpPr>
            <p:cNvPr id="28759" name="Text Box 46"/>
            <p:cNvSpPr txBox="1"/>
            <p:nvPr/>
          </p:nvSpPr>
          <p:spPr>
            <a:xfrm>
              <a:off x="1680"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10</a:t>
              </a:r>
              <a:endParaRPr lang="en-US" altLang="zh-CN" sz="2000" b="1" dirty="0"/>
            </a:p>
          </p:txBody>
        </p:sp>
        <p:sp>
          <p:nvSpPr>
            <p:cNvPr id="28760" name="Text Box 47"/>
            <p:cNvSpPr txBox="1"/>
            <p:nvPr/>
          </p:nvSpPr>
          <p:spPr>
            <a:xfrm>
              <a:off x="1968"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3</a:t>
              </a:r>
              <a:endParaRPr lang="en-US" altLang="zh-CN" sz="2000" b="1" dirty="0"/>
            </a:p>
          </p:txBody>
        </p:sp>
        <p:sp>
          <p:nvSpPr>
            <p:cNvPr id="28761" name="Text Box 48"/>
            <p:cNvSpPr txBox="1"/>
            <p:nvPr/>
          </p:nvSpPr>
          <p:spPr>
            <a:xfrm>
              <a:off x="225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11</a:t>
              </a:r>
              <a:endParaRPr lang="en-US" altLang="zh-CN" sz="2000" b="1" dirty="0"/>
            </a:p>
          </p:txBody>
        </p:sp>
        <p:sp>
          <p:nvSpPr>
            <p:cNvPr id="28762" name="Text Box 49"/>
            <p:cNvSpPr txBox="1"/>
            <p:nvPr/>
          </p:nvSpPr>
          <p:spPr>
            <a:xfrm>
              <a:off x="2544"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4</a:t>
              </a:r>
              <a:endParaRPr lang="en-US" altLang="zh-CN" sz="2000" b="1" dirty="0"/>
            </a:p>
          </p:txBody>
        </p:sp>
        <p:sp>
          <p:nvSpPr>
            <p:cNvPr id="28763" name="Text Box 50"/>
            <p:cNvSpPr txBox="1"/>
            <p:nvPr/>
          </p:nvSpPr>
          <p:spPr>
            <a:xfrm>
              <a:off x="2832"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12</a:t>
              </a:r>
              <a:endParaRPr lang="en-US" altLang="zh-CN" sz="2000" b="1" dirty="0"/>
            </a:p>
          </p:txBody>
        </p:sp>
        <p:sp>
          <p:nvSpPr>
            <p:cNvPr id="28764" name="Text Box 51"/>
            <p:cNvSpPr txBox="1"/>
            <p:nvPr/>
          </p:nvSpPr>
          <p:spPr>
            <a:xfrm>
              <a:off x="3120"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5</a:t>
              </a:r>
              <a:endParaRPr lang="en-US" altLang="zh-CN" sz="2000" b="1" dirty="0"/>
            </a:p>
          </p:txBody>
        </p:sp>
        <p:sp>
          <p:nvSpPr>
            <p:cNvPr id="28765" name="Text Box 52"/>
            <p:cNvSpPr txBox="1"/>
            <p:nvPr/>
          </p:nvSpPr>
          <p:spPr>
            <a:xfrm>
              <a:off x="3408"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13</a:t>
              </a:r>
              <a:endParaRPr lang="en-US" altLang="zh-CN" sz="2000" b="1" dirty="0"/>
            </a:p>
          </p:txBody>
        </p:sp>
        <p:sp>
          <p:nvSpPr>
            <p:cNvPr id="28766" name="Text Box 53"/>
            <p:cNvSpPr txBox="1"/>
            <p:nvPr/>
          </p:nvSpPr>
          <p:spPr>
            <a:xfrm>
              <a:off x="369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6</a:t>
              </a:r>
              <a:endParaRPr lang="en-US" altLang="zh-CN" sz="2000" b="1" dirty="0"/>
            </a:p>
          </p:txBody>
        </p:sp>
        <p:sp>
          <p:nvSpPr>
            <p:cNvPr id="28767" name="Text Box 54"/>
            <p:cNvSpPr txBox="1"/>
            <p:nvPr/>
          </p:nvSpPr>
          <p:spPr>
            <a:xfrm>
              <a:off x="3984"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14</a:t>
              </a:r>
              <a:endParaRPr lang="en-US" altLang="zh-CN" sz="2000" b="1" dirty="0"/>
            </a:p>
          </p:txBody>
        </p:sp>
        <p:sp>
          <p:nvSpPr>
            <p:cNvPr id="28768" name="Text Box 55"/>
            <p:cNvSpPr txBox="1"/>
            <p:nvPr/>
          </p:nvSpPr>
          <p:spPr>
            <a:xfrm>
              <a:off x="4272"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7</a:t>
              </a:r>
              <a:endParaRPr lang="en-US" altLang="zh-CN" sz="2000" b="1" dirty="0"/>
            </a:p>
          </p:txBody>
        </p:sp>
        <p:sp>
          <p:nvSpPr>
            <p:cNvPr id="28769" name="Text Box 56"/>
            <p:cNvSpPr txBox="1"/>
            <p:nvPr/>
          </p:nvSpPr>
          <p:spPr>
            <a:xfrm>
              <a:off x="4560"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15</a:t>
              </a:r>
              <a:endParaRPr lang="en-US" altLang="zh-CN" sz="2000" b="1" dirty="0"/>
            </a:p>
          </p:txBody>
        </p:sp>
        <p:sp>
          <p:nvSpPr>
            <p:cNvPr id="28770" name="Text Box 57"/>
            <p:cNvSpPr txBox="1"/>
            <p:nvPr/>
          </p:nvSpPr>
          <p:spPr>
            <a:xfrm>
              <a:off x="4848"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8</a:t>
              </a:r>
              <a:endParaRPr lang="en-US" altLang="zh-CN" sz="2000" b="1" dirty="0"/>
            </a:p>
          </p:txBody>
        </p:sp>
        <p:sp>
          <p:nvSpPr>
            <p:cNvPr id="28771" name="Text Box 58"/>
            <p:cNvSpPr txBox="1"/>
            <p:nvPr/>
          </p:nvSpPr>
          <p:spPr>
            <a:xfrm>
              <a:off x="513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16</a:t>
              </a:r>
              <a:endParaRPr lang="en-US" altLang="zh-CN" sz="2000" b="1" dirty="0"/>
            </a:p>
          </p:txBody>
        </p:sp>
      </p:grpSp>
      <p:sp>
        <p:nvSpPr>
          <p:cNvPr id="94267" name="Text Box 59"/>
          <p:cNvSpPr txBox="1"/>
          <p:nvPr/>
        </p:nvSpPr>
        <p:spPr>
          <a:xfrm>
            <a:off x="533400" y="3352800"/>
            <a:ext cx="9144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rPr>
              <a:t>4</a:t>
            </a:r>
            <a:r>
              <a:rPr lang="en-US" altLang="zh-CN" sz="2000" b="1" dirty="0"/>
              <a:t>-sort</a:t>
            </a:r>
            <a:endParaRPr lang="en-US" altLang="zh-CN" sz="2000" b="1" dirty="0"/>
          </a:p>
        </p:txBody>
      </p:sp>
      <p:grpSp>
        <p:nvGrpSpPr>
          <p:cNvPr id="94268" name="Group 60"/>
          <p:cNvGrpSpPr/>
          <p:nvPr/>
        </p:nvGrpSpPr>
        <p:grpSpPr>
          <a:xfrm>
            <a:off x="1371600" y="3810000"/>
            <a:ext cx="7315200" cy="422275"/>
            <a:chOff x="816" y="1536"/>
            <a:chExt cx="4608" cy="266"/>
          </a:xfrm>
        </p:grpSpPr>
        <p:sp>
          <p:nvSpPr>
            <p:cNvPr id="28740" name="Text Box 61"/>
            <p:cNvSpPr txBox="1"/>
            <p:nvPr/>
          </p:nvSpPr>
          <p:spPr>
            <a:xfrm>
              <a:off x="81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a:t>
              </a:r>
              <a:endParaRPr lang="en-US" altLang="zh-CN" sz="2000" b="1" dirty="0"/>
            </a:p>
          </p:txBody>
        </p:sp>
        <p:sp>
          <p:nvSpPr>
            <p:cNvPr id="28741" name="Text Box 62"/>
            <p:cNvSpPr txBox="1"/>
            <p:nvPr/>
          </p:nvSpPr>
          <p:spPr>
            <a:xfrm>
              <a:off x="1104"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a:t>
              </a:r>
              <a:endParaRPr lang="en-US" altLang="zh-CN" sz="2000" b="1" dirty="0"/>
            </a:p>
          </p:txBody>
        </p:sp>
        <p:sp>
          <p:nvSpPr>
            <p:cNvPr id="28742" name="Text Box 63"/>
            <p:cNvSpPr txBox="1"/>
            <p:nvPr/>
          </p:nvSpPr>
          <p:spPr>
            <a:xfrm>
              <a:off x="1392"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2</a:t>
              </a:r>
              <a:endParaRPr lang="en-US" altLang="zh-CN" sz="2000" b="1" dirty="0"/>
            </a:p>
          </p:txBody>
        </p:sp>
        <p:sp>
          <p:nvSpPr>
            <p:cNvPr id="28743" name="Text Box 64"/>
            <p:cNvSpPr txBox="1"/>
            <p:nvPr/>
          </p:nvSpPr>
          <p:spPr>
            <a:xfrm>
              <a:off x="1680"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10</a:t>
              </a:r>
              <a:endParaRPr lang="en-US" altLang="zh-CN" sz="2000" b="1" dirty="0"/>
            </a:p>
          </p:txBody>
        </p:sp>
        <p:sp>
          <p:nvSpPr>
            <p:cNvPr id="28744" name="Text Box 65"/>
            <p:cNvSpPr txBox="1"/>
            <p:nvPr/>
          </p:nvSpPr>
          <p:spPr>
            <a:xfrm>
              <a:off x="1968"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3</a:t>
              </a:r>
              <a:endParaRPr lang="en-US" altLang="zh-CN" sz="2000" b="1" dirty="0"/>
            </a:p>
          </p:txBody>
        </p:sp>
        <p:sp>
          <p:nvSpPr>
            <p:cNvPr id="28745" name="Text Box 66"/>
            <p:cNvSpPr txBox="1"/>
            <p:nvPr/>
          </p:nvSpPr>
          <p:spPr>
            <a:xfrm>
              <a:off x="225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11</a:t>
              </a:r>
              <a:endParaRPr lang="en-US" altLang="zh-CN" sz="2000" b="1" dirty="0"/>
            </a:p>
          </p:txBody>
        </p:sp>
        <p:sp>
          <p:nvSpPr>
            <p:cNvPr id="28746" name="Text Box 67"/>
            <p:cNvSpPr txBox="1"/>
            <p:nvPr/>
          </p:nvSpPr>
          <p:spPr>
            <a:xfrm>
              <a:off x="2544"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4</a:t>
              </a:r>
              <a:endParaRPr lang="en-US" altLang="zh-CN" sz="2000" b="1" dirty="0"/>
            </a:p>
          </p:txBody>
        </p:sp>
        <p:sp>
          <p:nvSpPr>
            <p:cNvPr id="28747" name="Text Box 68"/>
            <p:cNvSpPr txBox="1"/>
            <p:nvPr/>
          </p:nvSpPr>
          <p:spPr>
            <a:xfrm>
              <a:off x="2832"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12</a:t>
              </a:r>
              <a:endParaRPr lang="en-US" altLang="zh-CN" sz="2000" b="1" dirty="0"/>
            </a:p>
          </p:txBody>
        </p:sp>
        <p:sp>
          <p:nvSpPr>
            <p:cNvPr id="28748" name="Text Box 69"/>
            <p:cNvSpPr txBox="1"/>
            <p:nvPr/>
          </p:nvSpPr>
          <p:spPr>
            <a:xfrm>
              <a:off x="3120"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5</a:t>
              </a:r>
              <a:endParaRPr lang="en-US" altLang="zh-CN" sz="2000" b="1" dirty="0"/>
            </a:p>
          </p:txBody>
        </p:sp>
        <p:sp>
          <p:nvSpPr>
            <p:cNvPr id="28749" name="Text Box 70"/>
            <p:cNvSpPr txBox="1"/>
            <p:nvPr/>
          </p:nvSpPr>
          <p:spPr>
            <a:xfrm>
              <a:off x="3408"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13</a:t>
              </a:r>
              <a:endParaRPr lang="en-US" altLang="zh-CN" sz="2000" b="1" dirty="0"/>
            </a:p>
          </p:txBody>
        </p:sp>
        <p:sp>
          <p:nvSpPr>
            <p:cNvPr id="28750" name="Text Box 71"/>
            <p:cNvSpPr txBox="1"/>
            <p:nvPr/>
          </p:nvSpPr>
          <p:spPr>
            <a:xfrm>
              <a:off x="369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6</a:t>
              </a:r>
              <a:endParaRPr lang="en-US" altLang="zh-CN" sz="2000" b="1" dirty="0"/>
            </a:p>
          </p:txBody>
        </p:sp>
        <p:sp>
          <p:nvSpPr>
            <p:cNvPr id="28751" name="Text Box 72"/>
            <p:cNvSpPr txBox="1"/>
            <p:nvPr/>
          </p:nvSpPr>
          <p:spPr>
            <a:xfrm>
              <a:off x="3984"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14</a:t>
              </a:r>
              <a:endParaRPr lang="en-US" altLang="zh-CN" sz="2000" b="1" dirty="0"/>
            </a:p>
          </p:txBody>
        </p:sp>
        <p:sp>
          <p:nvSpPr>
            <p:cNvPr id="28752" name="Text Box 73"/>
            <p:cNvSpPr txBox="1"/>
            <p:nvPr/>
          </p:nvSpPr>
          <p:spPr>
            <a:xfrm>
              <a:off x="4272"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7</a:t>
              </a:r>
              <a:endParaRPr lang="en-US" altLang="zh-CN" sz="2000" b="1" dirty="0"/>
            </a:p>
          </p:txBody>
        </p:sp>
        <p:sp>
          <p:nvSpPr>
            <p:cNvPr id="28753" name="Text Box 74"/>
            <p:cNvSpPr txBox="1"/>
            <p:nvPr/>
          </p:nvSpPr>
          <p:spPr>
            <a:xfrm>
              <a:off x="4560"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15</a:t>
              </a:r>
              <a:endParaRPr lang="en-US" altLang="zh-CN" sz="2000" b="1" dirty="0"/>
            </a:p>
          </p:txBody>
        </p:sp>
        <p:sp>
          <p:nvSpPr>
            <p:cNvPr id="28754" name="Text Box 75"/>
            <p:cNvSpPr txBox="1"/>
            <p:nvPr/>
          </p:nvSpPr>
          <p:spPr>
            <a:xfrm>
              <a:off x="4848"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8</a:t>
              </a:r>
              <a:endParaRPr lang="en-US" altLang="zh-CN" sz="2000" b="1" dirty="0"/>
            </a:p>
          </p:txBody>
        </p:sp>
        <p:sp>
          <p:nvSpPr>
            <p:cNvPr id="28755" name="Text Box 76"/>
            <p:cNvSpPr txBox="1"/>
            <p:nvPr/>
          </p:nvSpPr>
          <p:spPr>
            <a:xfrm>
              <a:off x="513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16</a:t>
              </a:r>
              <a:endParaRPr lang="en-US" altLang="zh-CN" sz="2000" b="1" dirty="0"/>
            </a:p>
          </p:txBody>
        </p:sp>
      </p:grpSp>
      <p:sp>
        <p:nvSpPr>
          <p:cNvPr id="94285" name="Text Box 77"/>
          <p:cNvSpPr txBox="1"/>
          <p:nvPr/>
        </p:nvSpPr>
        <p:spPr>
          <a:xfrm>
            <a:off x="533400" y="3810000"/>
            <a:ext cx="9144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rPr>
              <a:t>2</a:t>
            </a:r>
            <a:r>
              <a:rPr lang="en-US" altLang="zh-CN" sz="2000" b="1" dirty="0"/>
              <a:t>-sort</a:t>
            </a:r>
            <a:endParaRPr lang="en-US" altLang="zh-CN" sz="2000" b="1" dirty="0"/>
          </a:p>
        </p:txBody>
      </p:sp>
      <p:grpSp>
        <p:nvGrpSpPr>
          <p:cNvPr id="94286" name="Group 78"/>
          <p:cNvGrpSpPr/>
          <p:nvPr/>
        </p:nvGrpSpPr>
        <p:grpSpPr>
          <a:xfrm>
            <a:off x="1371600" y="4267200"/>
            <a:ext cx="7315200" cy="422275"/>
            <a:chOff x="816" y="1536"/>
            <a:chExt cx="4608" cy="266"/>
          </a:xfrm>
        </p:grpSpPr>
        <p:sp>
          <p:nvSpPr>
            <p:cNvPr id="28724" name="Text Box 79"/>
            <p:cNvSpPr txBox="1"/>
            <p:nvPr/>
          </p:nvSpPr>
          <p:spPr>
            <a:xfrm>
              <a:off x="81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a:t>
              </a:r>
              <a:endParaRPr lang="en-US" altLang="zh-CN" sz="2000" b="1" dirty="0"/>
            </a:p>
          </p:txBody>
        </p:sp>
        <p:sp>
          <p:nvSpPr>
            <p:cNvPr id="28725" name="Text Box 80"/>
            <p:cNvSpPr txBox="1"/>
            <p:nvPr/>
          </p:nvSpPr>
          <p:spPr>
            <a:xfrm>
              <a:off x="1104"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2</a:t>
              </a:r>
              <a:endParaRPr lang="en-US" altLang="zh-CN" sz="2000" b="1" dirty="0"/>
            </a:p>
          </p:txBody>
        </p:sp>
        <p:sp>
          <p:nvSpPr>
            <p:cNvPr id="28726" name="Text Box 81"/>
            <p:cNvSpPr txBox="1"/>
            <p:nvPr/>
          </p:nvSpPr>
          <p:spPr>
            <a:xfrm>
              <a:off x="1392"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3</a:t>
              </a:r>
              <a:endParaRPr lang="en-US" altLang="zh-CN" sz="2000" b="1" dirty="0"/>
            </a:p>
          </p:txBody>
        </p:sp>
        <p:sp>
          <p:nvSpPr>
            <p:cNvPr id="28727" name="Text Box 82"/>
            <p:cNvSpPr txBox="1"/>
            <p:nvPr/>
          </p:nvSpPr>
          <p:spPr>
            <a:xfrm>
              <a:off x="1680"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4</a:t>
              </a:r>
              <a:endParaRPr lang="en-US" altLang="zh-CN" sz="2000" b="1" dirty="0"/>
            </a:p>
          </p:txBody>
        </p:sp>
        <p:sp>
          <p:nvSpPr>
            <p:cNvPr id="28728" name="Text Box 83"/>
            <p:cNvSpPr txBox="1"/>
            <p:nvPr/>
          </p:nvSpPr>
          <p:spPr>
            <a:xfrm>
              <a:off x="1968"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5</a:t>
              </a:r>
              <a:endParaRPr lang="en-US" altLang="zh-CN" sz="2000" b="1" dirty="0"/>
            </a:p>
          </p:txBody>
        </p:sp>
        <p:sp>
          <p:nvSpPr>
            <p:cNvPr id="28729" name="Text Box 84"/>
            <p:cNvSpPr txBox="1"/>
            <p:nvPr/>
          </p:nvSpPr>
          <p:spPr>
            <a:xfrm>
              <a:off x="225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6</a:t>
              </a:r>
              <a:endParaRPr lang="en-US" altLang="zh-CN" sz="2000" b="1" dirty="0"/>
            </a:p>
          </p:txBody>
        </p:sp>
        <p:sp>
          <p:nvSpPr>
            <p:cNvPr id="28730" name="Text Box 85"/>
            <p:cNvSpPr txBox="1"/>
            <p:nvPr/>
          </p:nvSpPr>
          <p:spPr>
            <a:xfrm>
              <a:off x="2544"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7</a:t>
              </a:r>
              <a:endParaRPr lang="en-US" altLang="zh-CN" sz="2000" b="1" dirty="0"/>
            </a:p>
          </p:txBody>
        </p:sp>
        <p:sp>
          <p:nvSpPr>
            <p:cNvPr id="28731" name="Text Box 86"/>
            <p:cNvSpPr txBox="1"/>
            <p:nvPr/>
          </p:nvSpPr>
          <p:spPr>
            <a:xfrm>
              <a:off x="2832"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8</a:t>
              </a:r>
              <a:endParaRPr lang="en-US" altLang="zh-CN" sz="2000" b="1" dirty="0"/>
            </a:p>
          </p:txBody>
        </p:sp>
        <p:sp>
          <p:nvSpPr>
            <p:cNvPr id="28732" name="Text Box 87"/>
            <p:cNvSpPr txBox="1"/>
            <p:nvPr/>
          </p:nvSpPr>
          <p:spPr>
            <a:xfrm>
              <a:off x="3120"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9</a:t>
              </a:r>
              <a:endParaRPr lang="en-US" altLang="zh-CN" sz="2000" b="1" dirty="0"/>
            </a:p>
          </p:txBody>
        </p:sp>
        <p:sp>
          <p:nvSpPr>
            <p:cNvPr id="28733" name="Text Box 88"/>
            <p:cNvSpPr txBox="1"/>
            <p:nvPr/>
          </p:nvSpPr>
          <p:spPr>
            <a:xfrm>
              <a:off x="3408"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10</a:t>
              </a:r>
              <a:endParaRPr lang="en-US" altLang="zh-CN" sz="2000" b="1" dirty="0"/>
            </a:p>
          </p:txBody>
        </p:sp>
        <p:sp>
          <p:nvSpPr>
            <p:cNvPr id="28734" name="Text Box 89"/>
            <p:cNvSpPr txBox="1"/>
            <p:nvPr/>
          </p:nvSpPr>
          <p:spPr>
            <a:xfrm>
              <a:off x="369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11</a:t>
              </a:r>
              <a:endParaRPr lang="en-US" altLang="zh-CN" sz="2000" b="1" dirty="0"/>
            </a:p>
          </p:txBody>
        </p:sp>
        <p:sp>
          <p:nvSpPr>
            <p:cNvPr id="28735" name="Text Box 90"/>
            <p:cNvSpPr txBox="1"/>
            <p:nvPr/>
          </p:nvSpPr>
          <p:spPr>
            <a:xfrm>
              <a:off x="3984"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12</a:t>
              </a:r>
              <a:endParaRPr lang="en-US" altLang="zh-CN" sz="2000" b="1" dirty="0"/>
            </a:p>
          </p:txBody>
        </p:sp>
        <p:sp>
          <p:nvSpPr>
            <p:cNvPr id="28736" name="Text Box 91"/>
            <p:cNvSpPr txBox="1"/>
            <p:nvPr/>
          </p:nvSpPr>
          <p:spPr>
            <a:xfrm>
              <a:off x="4272"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13</a:t>
              </a:r>
              <a:endParaRPr lang="en-US" altLang="zh-CN" sz="2000" b="1" dirty="0"/>
            </a:p>
          </p:txBody>
        </p:sp>
        <p:sp>
          <p:nvSpPr>
            <p:cNvPr id="28737" name="Text Box 92"/>
            <p:cNvSpPr txBox="1"/>
            <p:nvPr/>
          </p:nvSpPr>
          <p:spPr>
            <a:xfrm>
              <a:off x="4560"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14</a:t>
              </a:r>
              <a:endParaRPr lang="en-US" altLang="zh-CN" sz="2000" b="1" dirty="0"/>
            </a:p>
          </p:txBody>
        </p:sp>
        <p:sp>
          <p:nvSpPr>
            <p:cNvPr id="28738" name="Text Box 93"/>
            <p:cNvSpPr txBox="1"/>
            <p:nvPr/>
          </p:nvSpPr>
          <p:spPr>
            <a:xfrm>
              <a:off x="4848"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15</a:t>
              </a:r>
              <a:endParaRPr lang="en-US" altLang="zh-CN" sz="2000" b="1" dirty="0"/>
            </a:p>
          </p:txBody>
        </p:sp>
        <p:sp>
          <p:nvSpPr>
            <p:cNvPr id="28739" name="Text Box 94"/>
            <p:cNvSpPr txBox="1"/>
            <p:nvPr/>
          </p:nvSpPr>
          <p:spPr>
            <a:xfrm>
              <a:off x="5136" y="1536"/>
              <a:ext cx="288" cy="266"/>
            </a:xfrm>
            <a:prstGeom prst="rect">
              <a:avLst/>
            </a:prstGeom>
            <a:noFill/>
            <a:ln w="25400" cap="flat" cmpd="sng">
              <a:solidFill>
                <a:schemeClr val="tx1"/>
              </a:solidFill>
              <a:prstDash val="solid"/>
              <a:miter/>
              <a:headEnd type="none" w="med" len="med"/>
              <a:tailEnd type="none" w="med" len="med"/>
            </a:ln>
          </p:spPr>
          <p:txBody>
            <a:bodyPr lIns="18000" rIns="1800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000" b="1" dirty="0"/>
                <a:t>16</a:t>
              </a:r>
              <a:endParaRPr lang="en-US" altLang="zh-CN" sz="2000" b="1" dirty="0"/>
            </a:p>
          </p:txBody>
        </p:sp>
      </p:grpSp>
      <p:sp>
        <p:nvSpPr>
          <p:cNvPr id="94303" name="Text Box 95"/>
          <p:cNvSpPr txBox="1"/>
          <p:nvPr/>
        </p:nvSpPr>
        <p:spPr>
          <a:xfrm>
            <a:off x="533400" y="4267200"/>
            <a:ext cx="9144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rPr>
              <a:t>1</a:t>
            </a:r>
            <a:r>
              <a:rPr lang="en-US" altLang="zh-CN" sz="2000" b="1" dirty="0"/>
              <a:t>-sort</a:t>
            </a:r>
            <a:endParaRPr lang="en-US" altLang="zh-CN" sz="2000" b="1" dirty="0"/>
          </a:p>
        </p:txBody>
      </p:sp>
      <p:grpSp>
        <p:nvGrpSpPr>
          <p:cNvPr id="94304" name="Group 96"/>
          <p:cNvGrpSpPr/>
          <p:nvPr/>
        </p:nvGrpSpPr>
        <p:grpSpPr>
          <a:xfrm>
            <a:off x="533400" y="4648200"/>
            <a:ext cx="8077200" cy="1393825"/>
            <a:chOff x="336" y="2928"/>
            <a:chExt cx="5088" cy="878"/>
          </a:xfrm>
        </p:grpSpPr>
        <p:grpSp>
          <p:nvGrpSpPr>
            <p:cNvPr id="28687" name="Group 97"/>
            <p:cNvGrpSpPr/>
            <p:nvPr/>
          </p:nvGrpSpPr>
          <p:grpSpPr>
            <a:xfrm>
              <a:off x="336" y="2928"/>
              <a:ext cx="878" cy="878"/>
              <a:chOff x="2298" y="869"/>
              <a:chExt cx="878" cy="878"/>
            </a:xfrm>
          </p:grpSpPr>
          <p:grpSp>
            <p:nvGrpSpPr>
              <p:cNvPr id="28689" name="Group 98"/>
              <p:cNvGrpSpPr/>
              <p:nvPr/>
            </p:nvGrpSpPr>
            <p:grpSpPr>
              <a:xfrm>
                <a:off x="2529" y="1410"/>
                <a:ext cx="417" cy="107"/>
                <a:chOff x="2529" y="1410"/>
                <a:chExt cx="417" cy="107"/>
              </a:xfrm>
            </p:grpSpPr>
            <p:sp>
              <p:nvSpPr>
                <p:cNvPr id="28722" name="Freeform 99"/>
                <p:cNvSpPr/>
                <p:nvPr/>
              </p:nvSpPr>
              <p:spPr>
                <a:xfrm>
                  <a:off x="2909" y="1410"/>
                  <a:ext cx="37" cy="107"/>
                </a:xfrm>
                <a:custGeom>
                  <a:avLst/>
                  <a:gdLst/>
                  <a:ahLst/>
                  <a:cxnLst>
                    <a:cxn ang="0">
                      <a:pos x="1" y="7"/>
                    </a:cxn>
                    <a:cxn ang="0">
                      <a:pos x="15" y="1"/>
                    </a:cxn>
                    <a:cxn ang="0">
                      <a:pos x="22" y="0"/>
                    </a:cxn>
                    <a:cxn ang="0">
                      <a:pos x="27" y="0"/>
                    </a:cxn>
                    <a:cxn ang="0">
                      <a:pos x="30" y="1"/>
                    </a:cxn>
                    <a:cxn ang="0">
                      <a:pos x="33" y="3"/>
                    </a:cxn>
                    <a:cxn ang="0">
                      <a:pos x="36" y="9"/>
                    </a:cxn>
                    <a:cxn ang="0">
                      <a:pos x="37" y="15"/>
                    </a:cxn>
                    <a:cxn ang="0">
                      <a:pos x="36" y="23"/>
                    </a:cxn>
                    <a:cxn ang="0">
                      <a:pos x="35" y="29"/>
                    </a:cxn>
                    <a:cxn ang="0">
                      <a:pos x="31" y="36"/>
                    </a:cxn>
                    <a:cxn ang="0">
                      <a:pos x="28" y="41"/>
                    </a:cxn>
                    <a:cxn ang="0">
                      <a:pos x="24" y="46"/>
                    </a:cxn>
                    <a:cxn ang="0">
                      <a:pos x="22" y="53"/>
                    </a:cxn>
                    <a:cxn ang="0">
                      <a:pos x="22" y="58"/>
                    </a:cxn>
                    <a:cxn ang="0">
                      <a:pos x="22" y="68"/>
                    </a:cxn>
                    <a:cxn ang="0">
                      <a:pos x="22" y="76"/>
                    </a:cxn>
                    <a:cxn ang="0">
                      <a:pos x="23" y="83"/>
                    </a:cxn>
                    <a:cxn ang="0">
                      <a:pos x="22" y="89"/>
                    </a:cxn>
                    <a:cxn ang="0">
                      <a:pos x="19" y="96"/>
                    </a:cxn>
                    <a:cxn ang="0">
                      <a:pos x="15" y="100"/>
                    </a:cxn>
                    <a:cxn ang="0">
                      <a:pos x="9" y="104"/>
                    </a:cxn>
                    <a:cxn ang="0">
                      <a:pos x="0" y="107"/>
                    </a:cxn>
                    <a:cxn ang="0">
                      <a:pos x="1" y="7"/>
                    </a:cxn>
                  </a:cxnLst>
                  <a:pathLst>
                    <a:path w="37" h="107">
                      <a:moveTo>
                        <a:pt x="1" y="7"/>
                      </a:moveTo>
                      <a:lnTo>
                        <a:pt x="15" y="1"/>
                      </a:lnTo>
                      <a:lnTo>
                        <a:pt x="22" y="0"/>
                      </a:lnTo>
                      <a:lnTo>
                        <a:pt x="27" y="0"/>
                      </a:lnTo>
                      <a:lnTo>
                        <a:pt x="30" y="1"/>
                      </a:lnTo>
                      <a:lnTo>
                        <a:pt x="33" y="3"/>
                      </a:lnTo>
                      <a:lnTo>
                        <a:pt x="36" y="9"/>
                      </a:lnTo>
                      <a:lnTo>
                        <a:pt x="37" y="15"/>
                      </a:lnTo>
                      <a:lnTo>
                        <a:pt x="36" y="23"/>
                      </a:lnTo>
                      <a:lnTo>
                        <a:pt x="35" y="29"/>
                      </a:lnTo>
                      <a:lnTo>
                        <a:pt x="31" y="36"/>
                      </a:lnTo>
                      <a:lnTo>
                        <a:pt x="28" y="41"/>
                      </a:lnTo>
                      <a:lnTo>
                        <a:pt x="24" y="46"/>
                      </a:lnTo>
                      <a:lnTo>
                        <a:pt x="22" y="53"/>
                      </a:lnTo>
                      <a:lnTo>
                        <a:pt x="22" y="58"/>
                      </a:lnTo>
                      <a:lnTo>
                        <a:pt x="22" y="68"/>
                      </a:lnTo>
                      <a:lnTo>
                        <a:pt x="22" y="76"/>
                      </a:lnTo>
                      <a:lnTo>
                        <a:pt x="23" y="83"/>
                      </a:lnTo>
                      <a:lnTo>
                        <a:pt x="22" y="89"/>
                      </a:lnTo>
                      <a:lnTo>
                        <a:pt x="19" y="96"/>
                      </a:lnTo>
                      <a:lnTo>
                        <a:pt x="15" y="100"/>
                      </a:lnTo>
                      <a:lnTo>
                        <a:pt x="9" y="104"/>
                      </a:lnTo>
                      <a:lnTo>
                        <a:pt x="0" y="107"/>
                      </a:lnTo>
                      <a:lnTo>
                        <a:pt x="1" y="7"/>
                      </a:lnTo>
                      <a:close/>
                    </a:path>
                  </a:pathLst>
                </a:custGeom>
                <a:solidFill>
                  <a:srgbClr val="FFC080">
                    <a:alpha val="100000"/>
                  </a:srgbClr>
                </a:solid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28723" name="Freeform 100"/>
                <p:cNvSpPr/>
                <p:nvPr/>
              </p:nvSpPr>
              <p:spPr>
                <a:xfrm>
                  <a:off x="2529" y="1410"/>
                  <a:ext cx="36" cy="107"/>
                </a:xfrm>
                <a:custGeom>
                  <a:avLst/>
                  <a:gdLst/>
                  <a:ahLst/>
                  <a:cxnLst>
                    <a:cxn ang="0">
                      <a:pos x="36" y="7"/>
                    </a:cxn>
                    <a:cxn ang="0">
                      <a:pos x="21" y="1"/>
                    </a:cxn>
                    <a:cxn ang="0">
                      <a:pos x="15" y="0"/>
                    </a:cxn>
                    <a:cxn ang="0">
                      <a:pos x="9" y="0"/>
                    </a:cxn>
                    <a:cxn ang="0">
                      <a:pos x="6" y="1"/>
                    </a:cxn>
                    <a:cxn ang="0">
                      <a:pos x="3" y="3"/>
                    </a:cxn>
                    <a:cxn ang="0">
                      <a:pos x="1" y="9"/>
                    </a:cxn>
                    <a:cxn ang="0">
                      <a:pos x="0" y="15"/>
                    </a:cxn>
                    <a:cxn ang="0">
                      <a:pos x="0" y="23"/>
                    </a:cxn>
                    <a:cxn ang="0">
                      <a:pos x="1" y="29"/>
                    </a:cxn>
                    <a:cxn ang="0">
                      <a:pos x="5" y="36"/>
                    </a:cxn>
                    <a:cxn ang="0">
                      <a:pos x="9" y="41"/>
                    </a:cxn>
                    <a:cxn ang="0">
                      <a:pos x="12" y="46"/>
                    </a:cxn>
                    <a:cxn ang="0">
                      <a:pos x="14" y="53"/>
                    </a:cxn>
                    <a:cxn ang="0">
                      <a:pos x="15" y="58"/>
                    </a:cxn>
                    <a:cxn ang="0">
                      <a:pos x="14" y="68"/>
                    </a:cxn>
                    <a:cxn ang="0">
                      <a:pos x="14" y="76"/>
                    </a:cxn>
                    <a:cxn ang="0">
                      <a:pos x="13" y="83"/>
                    </a:cxn>
                    <a:cxn ang="0">
                      <a:pos x="14" y="89"/>
                    </a:cxn>
                    <a:cxn ang="0">
                      <a:pos x="17" y="96"/>
                    </a:cxn>
                    <a:cxn ang="0">
                      <a:pos x="21" y="100"/>
                    </a:cxn>
                    <a:cxn ang="0">
                      <a:pos x="27" y="104"/>
                    </a:cxn>
                    <a:cxn ang="0">
                      <a:pos x="36" y="107"/>
                    </a:cxn>
                    <a:cxn ang="0">
                      <a:pos x="36" y="7"/>
                    </a:cxn>
                  </a:cxnLst>
                  <a:pathLst>
                    <a:path w="36" h="107">
                      <a:moveTo>
                        <a:pt x="36" y="7"/>
                      </a:moveTo>
                      <a:lnTo>
                        <a:pt x="21" y="1"/>
                      </a:lnTo>
                      <a:lnTo>
                        <a:pt x="15" y="0"/>
                      </a:lnTo>
                      <a:lnTo>
                        <a:pt x="9" y="0"/>
                      </a:lnTo>
                      <a:lnTo>
                        <a:pt x="6" y="1"/>
                      </a:lnTo>
                      <a:lnTo>
                        <a:pt x="3" y="3"/>
                      </a:lnTo>
                      <a:lnTo>
                        <a:pt x="1" y="9"/>
                      </a:lnTo>
                      <a:lnTo>
                        <a:pt x="0" y="15"/>
                      </a:lnTo>
                      <a:lnTo>
                        <a:pt x="0" y="23"/>
                      </a:lnTo>
                      <a:lnTo>
                        <a:pt x="1" y="29"/>
                      </a:lnTo>
                      <a:lnTo>
                        <a:pt x="5" y="36"/>
                      </a:lnTo>
                      <a:lnTo>
                        <a:pt x="9" y="41"/>
                      </a:lnTo>
                      <a:lnTo>
                        <a:pt x="12" y="46"/>
                      </a:lnTo>
                      <a:lnTo>
                        <a:pt x="14" y="53"/>
                      </a:lnTo>
                      <a:lnTo>
                        <a:pt x="15" y="58"/>
                      </a:lnTo>
                      <a:lnTo>
                        <a:pt x="14" y="68"/>
                      </a:lnTo>
                      <a:lnTo>
                        <a:pt x="14" y="76"/>
                      </a:lnTo>
                      <a:lnTo>
                        <a:pt x="13" y="83"/>
                      </a:lnTo>
                      <a:lnTo>
                        <a:pt x="14" y="89"/>
                      </a:lnTo>
                      <a:lnTo>
                        <a:pt x="17" y="96"/>
                      </a:lnTo>
                      <a:lnTo>
                        <a:pt x="21" y="100"/>
                      </a:lnTo>
                      <a:lnTo>
                        <a:pt x="27" y="104"/>
                      </a:lnTo>
                      <a:lnTo>
                        <a:pt x="36" y="107"/>
                      </a:lnTo>
                      <a:lnTo>
                        <a:pt x="36" y="7"/>
                      </a:lnTo>
                      <a:close/>
                    </a:path>
                  </a:pathLst>
                </a:custGeom>
                <a:solidFill>
                  <a:srgbClr val="FFC080">
                    <a:alpha val="100000"/>
                  </a:srgbClr>
                </a:solidFill>
                <a:ln w="12700" cap="flat" cmpd="sng">
                  <a:solidFill>
                    <a:srgbClr val="000000">
                      <a:alpha val="100000"/>
                    </a:srgbClr>
                  </a:solidFill>
                  <a:prstDash val="solid"/>
                  <a:round/>
                  <a:headEnd type="none" w="med" len="med"/>
                  <a:tailEnd type="none" w="med" len="med"/>
                </a:ln>
              </p:spPr>
              <p:txBody>
                <a:bodyPr/>
                <a:p>
                  <a:endParaRPr lang="zh-CN" altLang="en-US"/>
                </a:p>
              </p:txBody>
            </p:sp>
          </p:grpSp>
          <p:sp>
            <p:nvSpPr>
              <p:cNvPr id="28690" name="Freeform 101"/>
              <p:cNvSpPr/>
              <p:nvPr/>
            </p:nvSpPr>
            <p:spPr>
              <a:xfrm>
                <a:off x="2558" y="1212"/>
                <a:ext cx="364" cy="535"/>
              </a:xfrm>
              <a:custGeom>
                <a:avLst/>
                <a:gdLst/>
                <a:ahLst/>
                <a:cxnLst>
                  <a:cxn ang="0">
                    <a:pos x="24" y="109"/>
                  </a:cxn>
                  <a:cxn ang="0">
                    <a:pos x="9" y="156"/>
                  </a:cxn>
                  <a:cxn ang="0">
                    <a:pos x="2" y="217"/>
                  </a:cxn>
                  <a:cxn ang="0">
                    <a:pos x="0" y="275"/>
                  </a:cxn>
                  <a:cxn ang="0">
                    <a:pos x="2" y="340"/>
                  </a:cxn>
                  <a:cxn ang="0">
                    <a:pos x="11" y="390"/>
                  </a:cxn>
                  <a:cxn ang="0">
                    <a:pos x="32" y="435"/>
                  </a:cxn>
                  <a:cxn ang="0">
                    <a:pos x="60" y="472"/>
                  </a:cxn>
                  <a:cxn ang="0">
                    <a:pos x="99" y="506"/>
                  </a:cxn>
                  <a:cxn ang="0">
                    <a:pos x="141" y="526"/>
                  </a:cxn>
                  <a:cxn ang="0">
                    <a:pos x="164" y="534"/>
                  </a:cxn>
                  <a:cxn ang="0">
                    <a:pos x="191" y="534"/>
                  </a:cxn>
                  <a:cxn ang="0">
                    <a:pos x="223" y="527"/>
                  </a:cxn>
                  <a:cxn ang="0">
                    <a:pos x="252" y="514"/>
                  </a:cxn>
                  <a:cxn ang="0">
                    <a:pos x="280" y="494"/>
                  </a:cxn>
                  <a:cxn ang="0">
                    <a:pos x="304" y="470"/>
                  </a:cxn>
                  <a:cxn ang="0">
                    <a:pos x="326" y="443"/>
                  </a:cxn>
                  <a:cxn ang="0">
                    <a:pos x="342" y="418"/>
                  </a:cxn>
                  <a:cxn ang="0">
                    <a:pos x="350" y="398"/>
                  </a:cxn>
                  <a:cxn ang="0">
                    <a:pos x="358" y="367"/>
                  </a:cxn>
                  <a:cxn ang="0">
                    <a:pos x="363" y="327"/>
                  </a:cxn>
                  <a:cxn ang="0">
                    <a:pos x="364" y="287"/>
                  </a:cxn>
                  <a:cxn ang="0">
                    <a:pos x="362" y="238"/>
                  </a:cxn>
                  <a:cxn ang="0">
                    <a:pos x="359" y="195"/>
                  </a:cxn>
                  <a:cxn ang="0">
                    <a:pos x="355" y="159"/>
                  </a:cxn>
                  <a:cxn ang="0">
                    <a:pos x="347" y="128"/>
                  </a:cxn>
                  <a:cxn ang="0">
                    <a:pos x="337" y="105"/>
                  </a:cxn>
                  <a:cxn ang="0">
                    <a:pos x="323" y="80"/>
                  </a:cxn>
                  <a:cxn ang="0">
                    <a:pos x="308" y="61"/>
                  </a:cxn>
                  <a:cxn ang="0">
                    <a:pos x="289" y="43"/>
                  </a:cxn>
                  <a:cxn ang="0">
                    <a:pos x="266" y="27"/>
                  </a:cxn>
                  <a:cxn ang="0">
                    <a:pos x="237" y="12"/>
                  </a:cxn>
                  <a:cxn ang="0">
                    <a:pos x="201" y="3"/>
                  </a:cxn>
                  <a:cxn ang="0">
                    <a:pos x="155" y="3"/>
                  </a:cxn>
                  <a:cxn ang="0">
                    <a:pos x="108" y="20"/>
                  </a:cxn>
                  <a:cxn ang="0">
                    <a:pos x="69" y="46"/>
                  </a:cxn>
                  <a:cxn ang="0">
                    <a:pos x="36" y="86"/>
                  </a:cxn>
                </a:cxnLst>
                <a:pathLst>
                  <a:path w="364" h="535">
                    <a:moveTo>
                      <a:pt x="36" y="86"/>
                    </a:moveTo>
                    <a:lnTo>
                      <a:pt x="24" y="109"/>
                    </a:lnTo>
                    <a:lnTo>
                      <a:pt x="15" y="133"/>
                    </a:lnTo>
                    <a:lnTo>
                      <a:pt x="9" y="156"/>
                    </a:lnTo>
                    <a:lnTo>
                      <a:pt x="5" y="185"/>
                    </a:lnTo>
                    <a:lnTo>
                      <a:pt x="2" y="217"/>
                    </a:lnTo>
                    <a:lnTo>
                      <a:pt x="1" y="246"/>
                    </a:lnTo>
                    <a:lnTo>
                      <a:pt x="0" y="275"/>
                    </a:lnTo>
                    <a:lnTo>
                      <a:pt x="0" y="311"/>
                    </a:lnTo>
                    <a:lnTo>
                      <a:pt x="2" y="340"/>
                    </a:lnTo>
                    <a:lnTo>
                      <a:pt x="6" y="369"/>
                    </a:lnTo>
                    <a:lnTo>
                      <a:pt x="11" y="390"/>
                    </a:lnTo>
                    <a:lnTo>
                      <a:pt x="20" y="415"/>
                    </a:lnTo>
                    <a:lnTo>
                      <a:pt x="32" y="435"/>
                    </a:lnTo>
                    <a:lnTo>
                      <a:pt x="43" y="452"/>
                    </a:lnTo>
                    <a:lnTo>
                      <a:pt x="60" y="472"/>
                    </a:lnTo>
                    <a:lnTo>
                      <a:pt x="78" y="489"/>
                    </a:lnTo>
                    <a:lnTo>
                      <a:pt x="99" y="506"/>
                    </a:lnTo>
                    <a:lnTo>
                      <a:pt x="120" y="517"/>
                    </a:lnTo>
                    <a:lnTo>
                      <a:pt x="141" y="526"/>
                    </a:lnTo>
                    <a:lnTo>
                      <a:pt x="151" y="530"/>
                    </a:lnTo>
                    <a:lnTo>
                      <a:pt x="164" y="534"/>
                    </a:lnTo>
                    <a:lnTo>
                      <a:pt x="181" y="535"/>
                    </a:lnTo>
                    <a:lnTo>
                      <a:pt x="191" y="534"/>
                    </a:lnTo>
                    <a:lnTo>
                      <a:pt x="206" y="532"/>
                    </a:lnTo>
                    <a:lnTo>
                      <a:pt x="223" y="527"/>
                    </a:lnTo>
                    <a:lnTo>
                      <a:pt x="237" y="522"/>
                    </a:lnTo>
                    <a:lnTo>
                      <a:pt x="252" y="514"/>
                    </a:lnTo>
                    <a:lnTo>
                      <a:pt x="267" y="504"/>
                    </a:lnTo>
                    <a:lnTo>
                      <a:pt x="280" y="494"/>
                    </a:lnTo>
                    <a:lnTo>
                      <a:pt x="293" y="482"/>
                    </a:lnTo>
                    <a:lnTo>
                      <a:pt x="304" y="470"/>
                    </a:lnTo>
                    <a:lnTo>
                      <a:pt x="313" y="458"/>
                    </a:lnTo>
                    <a:lnTo>
                      <a:pt x="326" y="443"/>
                    </a:lnTo>
                    <a:lnTo>
                      <a:pt x="334" y="431"/>
                    </a:lnTo>
                    <a:lnTo>
                      <a:pt x="342" y="418"/>
                    </a:lnTo>
                    <a:lnTo>
                      <a:pt x="346" y="408"/>
                    </a:lnTo>
                    <a:lnTo>
                      <a:pt x="350" y="398"/>
                    </a:lnTo>
                    <a:lnTo>
                      <a:pt x="354" y="384"/>
                    </a:lnTo>
                    <a:lnTo>
                      <a:pt x="358" y="367"/>
                    </a:lnTo>
                    <a:lnTo>
                      <a:pt x="361" y="345"/>
                    </a:lnTo>
                    <a:lnTo>
                      <a:pt x="363" y="327"/>
                    </a:lnTo>
                    <a:lnTo>
                      <a:pt x="364" y="307"/>
                    </a:lnTo>
                    <a:lnTo>
                      <a:pt x="364" y="287"/>
                    </a:lnTo>
                    <a:lnTo>
                      <a:pt x="363" y="259"/>
                    </a:lnTo>
                    <a:lnTo>
                      <a:pt x="362" y="238"/>
                    </a:lnTo>
                    <a:lnTo>
                      <a:pt x="360" y="218"/>
                    </a:lnTo>
                    <a:lnTo>
                      <a:pt x="359" y="195"/>
                    </a:lnTo>
                    <a:lnTo>
                      <a:pt x="358" y="178"/>
                    </a:lnTo>
                    <a:lnTo>
                      <a:pt x="355" y="159"/>
                    </a:lnTo>
                    <a:lnTo>
                      <a:pt x="352" y="144"/>
                    </a:lnTo>
                    <a:lnTo>
                      <a:pt x="347" y="128"/>
                    </a:lnTo>
                    <a:lnTo>
                      <a:pt x="342" y="115"/>
                    </a:lnTo>
                    <a:lnTo>
                      <a:pt x="337" y="105"/>
                    </a:lnTo>
                    <a:lnTo>
                      <a:pt x="332" y="96"/>
                    </a:lnTo>
                    <a:lnTo>
                      <a:pt x="323" y="80"/>
                    </a:lnTo>
                    <a:lnTo>
                      <a:pt x="316" y="70"/>
                    </a:lnTo>
                    <a:lnTo>
                      <a:pt x="308" y="61"/>
                    </a:lnTo>
                    <a:lnTo>
                      <a:pt x="298" y="51"/>
                    </a:lnTo>
                    <a:lnTo>
                      <a:pt x="289" y="43"/>
                    </a:lnTo>
                    <a:lnTo>
                      <a:pt x="279" y="35"/>
                    </a:lnTo>
                    <a:lnTo>
                      <a:pt x="266" y="27"/>
                    </a:lnTo>
                    <a:lnTo>
                      <a:pt x="253" y="19"/>
                    </a:lnTo>
                    <a:lnTo>
                      <a:pt x="237" y="12"/>
                    </a:lnTo>
                    <a:lnTo>
                      <a:pt x="220" y="7"/>
                    </a:lnTo>
                    <a:lnTo>
                      <a:pt x="201" y="3"/>
                    </a:lnTo>
                    <a:lnTo>
                      <a:pt x="182" y="0"/>
                    </a:lnTo>
                    <a:lnTo>
                      <a:pt x="155" y="3"/>
                    </a:lnTo>
                    <a:lnTo>
                      <a:pt x="132" y="10"/>
                    </a:lnTo>
                    <a:lnTo>
                      <a:pt x="108" y="20"/>
                    </a:lnTo>
                    <a:lnTo>
                      <a:pt x="88" y="32"/>
                    </a:lnTo>
                    <a:lnTo>
                      <a:pt x="69" y="46"/>
                    </a:lnTo>
                    <a:lnTo>
                      <a:pt x="51" y="65"/>
                    </a:lnTo>
                    <a:lnTo>
                      <a:pt x="36" y="86"/>
                    </a:lnTo>
                    <a:close/>
                  </a:path>
                </a:pathLst>
              </a:custGeom>
              <a:solidFill>
                <a:srgbClr val="FFC080">
                  <a:alpha val="100000"/>
                </a:srgbClr>
              </a:solid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28691" name="Freeform 102"/>
              <p:cNvSpPr/>
              <p:nvPr/>
            </p:nvSpPr>
            <p:spPr>
              <a:xfrm>
                <a:off x="2666" y="1616"/>
                <a:ext cx="148" cy="32"/>
              </a:xfrm>
              <a:custGeom>
                <a:avLst/>
                <a:gdLst/>
                <a:ahLst/>
                <a:cxnLst>
                  <a:cxn ang="0">
                    <a:pos x="0" y="22"/>
                  </a:cxn>
                  <a:cxn ang="0">
                    <a:pos x="5" y="18"/>
                  </a:cxn>
                  <a:cxn ang="0">
                    <a:pos x="12" y="12"/>
                  </a:cxn>
                  <a:cxn ang="0">
                    <a:pos x="25" y="6"/>
                  </a:cxn>
                  <a:cxn ang="0">
                    <a:pos x="40" y="2"/>
                  </a:cxn>
                  <a:cxn ang="0">
                    <a:pos x="55" y="0"/>
                  </a:cxn>
                  <a:cxn ang="0">
                    <a:pos x="68" y="0"/>
                  </a:cxn>
                  <a:cxn ang="0">
                    <a:pos x="77" y="1"/>
                  </a:cxn>
                  <a:cxn ang="0">
                    <a:pos x="84" y="0"/>
                  </a:cxn>
                  <a:cxn ang="0">
                    <a:pos x="91" y="0"/>
                  </a:cxn>
                  <a:cxn ang="0">
                    <a:pos x="100" y="1"/>
                  </a:cxn>
                  <a:cxn ang="0">
                    <a:pos x="111" y="3"/>
                  </a:cxn>
                  <a:cxn ang="0">
                    <a:pos x="121" y="6"/>
                  </a:cxn>
                  <a:cxn ang="0">
                    <a:pos x="133" y="10"/>
                  </a:cxn>
                  <a:cxn ang="0">
                    <a:pos x="139" y="14"/>
                  </a:cxn>
                  <a:cxn ang="0">
                    <a:pos x="144" y="18"/>
                  </a:cxn>
                  <a:cxn ang="0">
                    <a:pos x="148" y="24"/>
                  </a:cxn>
                  <a:cxn ang="0">
                    <a:pos x="147" y="26"/>
                  </a:cxn>
                  <a:cxn ang="0">
                    <a:pos x="133" y="30"/>
                  </a:cxn>
                  <a:cxn ang="0">
                    <a:pos x="109" y="32"/>
                  </a:cxn>
                  <a:cxn ang="0">
                    <a:pos x="86" y="32"/>
                  </a:cxn>
                  <a:cxn ang="0">
                    <a:pos x="62" y="32"/>
                  </a:cxn>
                  <a:cxn ang="0">
                    <a:pos x="30" y="30"/>
                  </a:cxn>
                  <a:cxn ang="0">
                    <a:pos x="9" y="28"/>
                  </a:cxn>
                  <a:cxn ang="0">
                    <a:pos x="3" y="26"/>
                  </a:cxn>
                  <a:cxn ang="0">
                    <a:pos x="0" y="22"/>
                  </a:cxn>
                </a:cxnLst>
                <a:pathLst>
                  <a:path w="148" h="32">
                    <a:moveTo>
                      <a:pt x="0" y="22"/>
                    </a:moveTo>
                    <a:lnTo>
                      <a:pt x="5" y="18"/>
                    </a:lnTo>
                    <a:lnTo>
                      <a:pt x="12" y="12"/>
                    </a:lnTo>
                    <a:lnTo>
                      <a:pt x="25" y="6"/>
                    </a:lnTo>
                    <a:lnTo>
                      <a:pt x="40" y="2"/>
                    </a:lnTo>
                    <a:lnTo>
                      <a:pt x="55" y="0"/>
                    </a:lnTo>
                    <a:lnTo>
                      <a:pt x="68" y="0"/>
                    </a:lnTo>
                    <a:lnTo>
                      <a:pt x="77" y="1"/>
                    </a:lnTo>
                    <a:lnTo>
                      <a:pt x="84" y="0"/>
                    </a:lnTo>
                    <a:lnTo>
                      <a:pt x="91" y="0"/>
                    </a:lnTo>
                    <a:lnTo>
                      <a:pt x="100" y="1"/>
                    </a:lnTo>
                    <a:lnTo>
                      <a:pt x="111" y="3"/>
                    </a:lnTo>
                    <a:lnTo>
                      <a:pt x="121" y="6"/>
                    </a:lnTo>
                    <a:lnTo>
                      <a:pt x="133" y="10"/>
                    </a:lnTo>
                    <a:lnTo>
                      <a:pt x="139" y="14"/>
                    </a:lnTo>
                    <a:lnTo>
                      <a:pt x="144" y="18"/>
                    </a:lnTo>
                    <a:lnTo>
                      <a:pt x="148" y="24"/>
                    </a:lnTo>
                    <a:lnTo>
                      <a:pt x="147" y="26"/>
                    </a:lnTo>
                    <a:lnTo>
                      <a:pt x="133" y="30"/>
                    </a:lnTo>
                    <a:lnTo>
                      <a:pt x="109" y="32"/>
                    </a:lnTo>
                    <a:lnTo>
                      <a:pt x="86" y="32"/>
                    </a:lnTo>
                    <a:lnTo>
                      <a:pt x="62" y="32"/>
                    </a:lnTo>
                    <a:lnTo>
                      <a:pt x="30" y="30"/>
                    </a:lnTo>
                    <a:lnTo>
                      <a:pt x="9" y="28"/>
                    </a:lnTo>
                    <a:lnTo>
                      <a:pt x="3" y="26"/>
                    </a:lnTo>
                    <a:lnTo>
                      <a:pt x="0" y="22"/>
                    </a:lnTo>
                    <a:close/>
                  </a:path>
                </a:pathLst>
              </a:custGeom>
              <a:solidFill>
                <a:srgbClr val="FFE0C0">
                  <a:alpha val="100000"/>
                </a:srgbClr>
              </a:solid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28692" name="Freeform 103"/>
              <p:cNvSpPr/>
              <p:nvPr/>
            </p:nvSpPr>
            <p:spPr>
              <a:xfrm>
                <a:off x="2535" y="1162"/>
                <a:ext cx="421" cy="288"/>
              </a:xfrm>
              <a:custGeom>
                <a:avLst/>
                <a:gdLst/>
                <a:ahLst/>
                <a:cxnLst>
                  <a:cxn ang="0">
                    <a:pos x="13" y="274"/>
                  </a:cxn>
                  <a:cxn ang="0">
                    <a:pos x="11" y="253"/>
                  </a:cxn>
                  <a:cxn ang="0">
                    <a:pos x="15" y="238"/>
                  </a:cxn>
                  <a:cxn ang="0">
                    <a:pos x="12" y="218"/>
                  </a:cxn>
                  <a:cxn ang="0">
                    <a:pos x="11" y="202"/>
                  </a:cxn>
                  <a:cxn ang="0">
                    <a:pos x="10" y="191"/>
                  </a:cxn>
                  <a:cxn ang="0">
                    <a:pos x="19" y="181"/>
                  </a:cxn>
                  <a:cxn ang="0">
                    <a:pos x="12" y="154"/>
                  </a:cxn>
                  <a:cxn ang="0">
                    <a:pos x="21" y="150"/>
                  </a:cxn>
                  <a:cxn ang="0">
                    <a:pos x="32" y="142"/>
                  </a:cxn>
                  <a:cxn ang="0">
                    <a:pos x="30" y="127"/>
                  </a:cxn>
                  <a:cxn ang="0">
                    <a:pos x="39" y="120"/>
                  </a:cxn>
                  <a:cxn ang="0">
                    <a:pos x="36" y="101"/>
                  </a:cxn>
                  <a:cxn ang="0">
                    <a:pos x="38" y="89"/>
                  </a:cxn>
                  <a:cxn ang="0">
                    <a:pos x="47" y="70"/>
                  </a:cxn>
                  <a:cxn ang="0">
                    <a:pos x="52" y="55"/>
                  </a:cxn>
                  <a:cxn ang="0">
                    <a:pos x="73" y="63"/>
                  </a:cxn>
                  <a:cxn ang="0">
                    <a:pos x="80" y="37"/>
                  </a:cxn>
                  <a:cxn ang="0">
                    <a:pos x="93" y="52"/>
                  </a:cxn>
                  <a:cxn ang="0">
                    <a:pos x="111" y="31"/>
                  </a:cxn>
                  <a:cxn ang="0">
                    <a:pos x="141" y="14"/>
                  </a:cxn>
                  <a:cxn ang="0">
                    <a:pos x="195" y="2"/>
                  </a:cxn>
                  <a:cxn ang="0">
                    <a:pos x="233" y="0"/>
                  </a:cxn>
                  <a:cxn ang="0">
                    <a:pos x="245" y="11"/>
                  </a:cxn>
                  <a:cxn ang="0">
                    <a:pos x="265" y="18"/>
                  </a:cxn>
                  <a:cxn ang="0">
                    <a:pos x="297" y="14"/>
                  </a:cxn>
                  <a:cxn ang="0">
                    <a:pos x="294" y="26"/>
                  </a:cxn>
                  <a:cxn ang="0">
                    <a:pos x="323" y="27"/>
                  </a:cxn>
                  <a:cxn ang="0">
                    <a:pos x="321" y="37"/>
                  </a:cxn>
                  <a:cxn ang="0">
                    <a:pos x="338" y="44"/>
                  </a:cxn>
                  <a:cxn ang="0">
                    <a:pos x="367" y="55"/>
                  </a:cxn>
                  <a:cxn ang="0">
                    <a:pos x="366" y="68"/>
                  </a:cxn>
                  <a:cxn ang="0">
                    <a:pos x="367" y="78"/>
                  </a:cxn>
                  <a:cxn ang="0">
                    <a:pos x="395" y="88"/>
                  </a:cxn>
                  <a:cxn ang="0">
                    <a:pos x="395" y="107"/>
                  </a:cxn>
                  <a:cxn ang="0">
                    <a:pos x="404" y="134"/>
                  </a:cxn>
                  <a:cxn ang="0">
                    <a:pos x="400" y="162"/>
                  </a:cxn>
                  <a:cxn ang="0">
                    <a:pos x="400" y="194"/>
                  </a:cxn>
                  <a:cxn ang="0">
                    <a:pos x="400" y="228"/>
                  </a:cxn>
                  <a:cxn ang="0">
                    <a:pos x="381" y="286"/>
                  </a:cxn>
                  <a:cxn ang="0">
                    <a:pos x="345" y="141"/>
                  </a:cxn>
                  <a:cxn ang="0">
                    <a:pos x="277" y="118"/>
                  </a:cxn>
                  <a:cxn ang="0">
                    <a:pos x="194" y="98"/>
                  </a:cxn>
                  <a:cxn ang="0">
                    <a:pos x="111" y="100"/>
                  </a:cxn>
                  <a:cxn ang="0">
                    <a:pos x="89" y="111"/>
                  </a:cxn>
                  <a:cxn ang="0">
                    <a:pos x="67" y="140"/>
                  </a:cxn>
                  <a:cxn ang="0">
                    <a:pos x="53" y="184"/>
                  </a:cxn>
                  <a:cxn ang="0">
                    <a:pos x="36" y="218"/>
                  </a:cxn>
                </a:cxnLst>
                <a:pathLst>
                  <a:path w="421" h="288">
                    <a:moveTo>
                      <a:pt x="25" y="288"/>
                    </a:moveTo>
                    <a:lnTo>
                      <a:pt x="21" y="283"/>
                    </a:lnTo>
                    <a:lnTo>
                      <a:pt x="13" y="274"/>
                    </a:lnTo>
                    <a:lnTo>
                      <a:pt x="21" y="270"/>
                    </a:lnTo>
                    <a:lnTo>
                      <a:pt x="16" y="262"/>
                    </a:lnTo>
                    <a:lnTo>
                      <a:pt x="11" y="253"/>
                    </a:lnTo>
                    <a:lnTo>
                      <a:pt x="7" y="247"/>
                    </a:lnTo>
                    <a:lnTo>
                      <a:pt x="18" y="247"/>
                    </a:lnTo>
                    <a:lnTo>
                      <a:pt x="15" y="238"/>
                    </a:lnTo>
                    <a:lnTo>
                      <a:pt x="9" y="228"/>
                    </a:lnTo>
                    <a:lnTo>
                      <a:pt x="0" y="219"/>
                    </a:lnTo>
                    <a:lnTo>
                      <a:pt x="12" y="218"/>
                    </a:lnTo>
                    <a:lnTo>
                      <a:pt x="9" y="210"/>
                    </a:lnTo>
                    <a:lnTo>
                      <a:pt x="4" y="200"/>
                    </a:lnTo>
                    <a:lnTo>
                      <a:pt x="11" y="202"/>
                    </a:lnTo>
                    <a:lnTo>
                      <a:pt x="17" y="204"/>
                    </a:lnTo>
                    <a:lnTo>
                      <a:pt x="15" y="198"/>
                    </a:lnTo>
                    <a:lnTo>
                      <a:pt x="10" y="191"/>
                    </a:lnTo>
                    <a:lnTo>
                      <a:pt x="16" y="191"/>
                    </a:lnTo>
                    <a:lnTo>
                      <a:pt x="13" y="180"/>
                    </a:lnTo>
                    <a:lnTo>
                      <a:pt x="19" y="181"/>
                    </a:lnTo>
                    <a:lnTo>
                      <a:pt x="19" y="173"/>
                    </a:lnTo>
                    <a:lnTo>
                      <a:pt x="17" y="166"/>
                    </a:lnTo>
                    <a:lnTo>
                      <a:pt x="12" y="154"/>
                    </a:lnTo>
                    <a:lnTo>
                      <a:pt x="19" y="156"/>
                    </a:lnTo>
                    <a:lnTo>
                      <a:pt x="26" y="158"/>
                    </a:lnTo>
                    <a:lnTo>
                      <a:pt x="21" y="150"/>
                    </a:lnTo>
                    <a:lnTo>
                      <a:pt x="31" y="151"/>
                    </a:lnTo>
                    <a:lnTo>
                      <a:pt x="39" y="152"/>
                    </a:lnTo>
                    <a:lnTo>
                      <a:pt x="32" y="142"/>
                    </a:lnTo>
                    <a:lnTo>
                      <a:pt x="28" y="136"/>
                    </a:lnTo>
                    <a:lnTo>
                      <a:pt x="22" y="128"/>
                    </a:lnTo>
                    <a:lnTo>
                      <a:pt x="30" y="127"/>
                    </a:lnTo>
                    <a:lnTo>
                      <a:pt x="38" y="127"/>
                    </a:lnTo>
                    <a:lnTo>
                      <a:pt x="45" y="126"/>
                    </a:lnTo>
                    <a:lnTo>
                      <a:pt x="39" y="120"/>
                    </a:lnTo>
                    <a:lnTo>
                      <a:pt x="32" y="114"/>
                    </a:lnTo>
                    <a:lnTo>
                      <a:pt x="40" y="111"/>
                    </a:lnTo>
                    <a:lnTo>
                      <a:pt x="36" y="101"/>
                    </a:lnTo>
                    <a:lnTo>
                      <a:pt x="32" y="94"/>
                    </a:lnTo>
                    <a:lnTo>
                      <a:pt x="29" y="88"/>
                    </a:lnTo>
                    <a:lnTo>
                      <a:pt x="38" y="89"/>
                    </a:lnTo>
                    <a:lnTo>
                      <a:pt x="46" y="91"/>
                    </a:lnTo>
                    <a:lnTo>
                      <a:pt x="48" y="81"/>
                    </a:lnTo>
                    <a:lnTo>
                      <a:pt x="47" y="70"/>
                    </a:lnTo>
                    <a:lnTo>
                      <a:pt x="45" y="60"/>
                    </a:lnTo>
                    <a:lnTo>
                      <a:pt x="38" y="48"/>
                    </a:lnTo>
                    <a:lnTo>
                      <a:pt x="52" y="55"/>
                    </a:lnTo>
                    <a:lnTo>
                      <a:pt x="58" y="58"/>
                    </a:lnTo>
                    <a:lnTo>
                      <a:pt x="65" y="63"/>
                    </a:lnTo>
                    <a:lnTo>
                      <a:pt x="73" y="63"/>
                    </a:lnTo>
                    <a:lnTo>
                      <a:pt x="73" y="55"/>
                    </a:lnTo>
                    <a:lnTo>
                      <a:pt x="75" y="47"/>
                    </a:lnTo>
                    <a:lnTo>
                      <a:pt x="80" y="37"/>
                    </a:lnTo>
                    <a:lnTo>
                      <a:pt x="84" y="44"/>
                    </a:lnTo>
                    <a:lnTo>
                      <a:pt x="87" y="48"/>
                    </a:lnTo>
                    <a:lnTo>
                      <a:pt x="93" y="52"/>
                    </a:lnTo>
                    <a:lnTo>
                      <a:pt x="97" y="45"/>
                    </a:lnTo>
                    <a:lnTo>
                      <a:pt x="102" y="38"/>
                    </a:lnTo>
                    <a:lnTo>
                      <a:pt x="111" y="31"/>
                    </a:lnTo>
                    <a:lnTo>
                      <a:pt x="119" y="23"/>
                    </a:lnTo>
                    <a:lnTo>
                      <a:pt x="129" y="17"/>
                    </a:lnTo>
                    <a:lnTo>
                      <a:pt x="141" y="14"/>
                    </a:lnTo>
                    <a:lnTo>
                      <a:pt x="157" y="11"/>
                    </a:lnTo>
                    <a:lnTo>
                      <a:pt x="180" y="5"/>
                    </a:lnTo>
                    <a:lnTo>
                      <a:pt x="195" y="2"/>
                    </a:lnTo>
                    <a:lnTo>
                      <a:pt x="208" y="1"/>
                    </a:lnTo>
                    <a:lnTo>
                      <a:pt x="218" y="0"/>
                    </a:lnTo>
                    <a:lnTo>
                      <a:pt x="233" y="0"/>
                    </a:lnTo>
                    <a:lnTo>
                      <a:pt x="261" y="1"/>
                    </a:lnTo>
                    <a:lnTo>
                      <a:pt x="251" y="5"/>
                    </a:lnTo>
                    <a:lnTo>
                      <a:pt x="245" y="11"/>
                    </a:lnTo>
                    <a:lnTo>
                      <a:pt x="243" y="14"/>
                    </a:lnTo>
                    <a:lnTo>
                      <a:pt x="253" y="17"/>
                    </a:lnTo>
                    <a:lnTo>
                      <a:pt x="265" y="18"/>
                    </a:lnTo>
                    <a:lnTo>
                      <a:pt x="277" y="17"/>
                    </a:lnTo>
                    <a:lnTo>
                      <a:pt x="288" y="16"/>
                    </a:lnTo>
                    <a:lnTo>
                      <a:pt x="297" y="14"/>
                    </a:lnTo>
                    <a:lnTo>
                      <a:pt x="314" y="15"/>
                    </a:lnTo>
                    <a:lnTo>
                      <a:pt x="303" y="19"/>
                    </a:lnTo>
                    <a:lnTo>
                      <a:pt x="294" y="26"/>
                    </a:lnTo>
                    <a:lnTo>
                      <a:pt x="303" y="27"/>
                    </a:lnTo>
                    <a:lnTo>
                      <a:pt x="311" y="26"/>
                    </a:lnTo>
                    <a:lnTo>
                      <a:pt x="323" y="27"/>
                    </a:lnTo>
                    <a:lnTo>
                      <a:pt x="342" y="33"/>
                    </a:lnTo>
                    <a:lnTo>
                      <a:pt x="331" y="35"/>
                    </a:lnTo>
                    <a:lnTo>
                      <a:pt x="321" y="37"/>
                    </a:lnTo>
                    <a:lnTo>
                      <a:pt x="315" y="40"/>
                    </a:lnTo>
                    <a:lnTo>
                      <a:pt x="328" y="42"/>
                    </a:lnTo>
                    <a:lnTo>
                      <a:pt x="338" y="44"/>
                    </a:lnTo>
                    <a:lnTo>
                      <a:pt x="345" y="45"/>
                    </a:lnTo>
                    <a:lnTo>
                      <a:pt x="355" y="49"/>
                    </a:lnTo>
                    <a:lnTo>
                      <a:pt x="367" y="55"/>
                    </a:lnTo>
                    <a:lnTo>
                      <a:pt x="385" y="61"/>
                    </a:lnTo>
                    <a:lnTo>
                      <a:pt x="374" y="64"/>
                    </a:lnTo>
                    <a:lnTo>
                      <a:pt x="366" y="68"/>
                    </a:lnTo>
                    <a:lnTo>
                      <a:pt x="360" y="72"/>
                    </a:lnTo>
                    <a:lnTo>
                      <a:pt x="359" y="77"/>
                    </a:lnTo>
                    <a:lnTo>
                      <a:pt x="367" y="78"/>
                    </a:lnTo>
                    <a:lnTo>
                      <a:pt x="375" y="81"/>
                    </a:lnTo>
                    <a:lnTo>
                      <a:pt x="383" y="85"/>
                    </a:lnTo>
                    <a:lnTo>
                      <a:pt x="395" y="88"/>
                    </a:lnTo>
                    <a:lnTo>
                      <a:pt x="404" y="87"/>
                    </a:lnTo>
                    <a:lnTo>
                      <a:pt x="397" y="95"/>
                    </a:lnTo>
                    <a:lnTo>
                      <a:pt x="395" y="107"/>
                    </a:lnTo>
                    <a:lnTo>
                      <a:pt x="399" y="117"/>
                    </a:lnTo>
                    <a:lnTo>
                      <a:pt x="402" y="126"/>
                    </a:lnTo>
                    <a:lnTo>
                      <a:pt x="404" y="134"/>
                    </a:lnTo>
                    <a:lnTo>
                      <a:pt x="397" y="149"/>
                    </a:lnTo>
                    <a:lnTo>
                      <a:pt x="421" y="148"/>
                    </a:lnTo>
                    <a:lnTo>
                      <a:pt x="400" y="162"/>
                    </a:lnTo>
                    <a:lnTo>
                      <a:pt x="393" y="171"/>
                    </a:lnTo>
                    <a:lnTo>
                      <a:pt x="390" y="187"/>
                    </a:lnTo>
                    <a:lnTo>
                      <a:pt x="400" y="194"/>
                    </a:lnTo>
                    <a:lnTo>
                      <a:pt x="396" y="204"/>
                    </a:lnTo>
                    <a:lnTo>
                      <a:pt x="393" y="217"/>
                    </a:lnTo>
                    <a:lnTo>
                      <a:pt x="400" y="228"/>
                    </a:lnTo>
                    <a:lnTo>
                      <a:pt x="390" y="244"/>
                    </a:lnTo>
                    <a:lnTo>
                      <a:pt x="386" y="254"/>
                    </a:lnTo>
                    <a:lnTo>
                      <a:pt x="381" y="286"/>
                    </a:lnTo>
                    <a:lnTo>
                      <a:pt x="373" y="211"/>
                    </a:lnTo>
                    <a:lnTo>
                      <a:pt x="364" y="183"/>
                    </a:lnTo>
                    <a:lnTo>
                      <a:pt x="345" y="141"/>
                    </a:lnTo>
                    <a:lnTo>
                      <a:pt x="329" y="127"/>
                    </a:lnTo>
                    <a:lnTo>
                      <a:pt x="304" y="120"/>
                    </a:lnTo>
                    <a:lnTo>
                      <a:pt x="277" y="118"/>
                    </a:lnTo>
                    <a:lnTo>
                      <a:pt x="248" y="111"/>
                    </a:lnTo>
                    <a:lnTo>
                      <a:pt x="223" y="105"/>
                    </a:lnTo>
                    <a:lnTo>
                      <a:pt x="194" y="98"/>
                    </a:lnTo>
                    <a:lnTo>
                      <a:pt x="167" y="96"/>
                    </a:lnTo>
                    <a:lnTo>
                      <a:pt x="117" y="94"/>
                    </a:lnTo>
                    <a:lnTo>
                      <a:pt x="111" y="100"/>
                    </a:lnTo>
                    <a:lnTo>
                      <a:pt x="103" y="106"/>
                    </a:lnTo>
                    <a:lnTo>
                      <a:pt x="95" y="111"/>
                    </a:lnTo>
                    <a:lnTo>
                      <a:pt x="89" y="111"/>
                    </a:lnTo>
                    <a:lnTo>
                      <a:pt x="82" y="114"/>
                    </a:lnTo>
                    <a:lnTo>
                      <a:pt x="75" y="127"/>
                    </a:lnTo>
                    <a:lnTo>
                      <a:pt x="67" y="140"/>
                    </a:lnTo>
                    <a:lnTo>
                      <a:pt x="65" y="158"/>
                    </a:lnTo>
                    <a:lnTo>
                      <a:pt x="59" y="170"/>
                    </a:lnTo>
                    <a:lnTo>
                      <a:pt x="53" y="184"/>
                    </a:lnTo>
                    <a:lnTo>
                      <a:pt x="46" y="194"/>
                    </a:lnTo>
                    <a:lnTo>
                      <a:pt x="40" y="205"/>
                    </a:lnTo>
                    <a:lnTo>
                      <a:pt x="36" y="218"/>
                    </a:lnTo>
                    <a:lnTo>
                      <a:pt x="33" y="233"/>
                    </a:lnTo>
                    <a:lnTo>
                      <a:pt x="25" y="288"/>
                    </a:lnTo>
                    <a:close/>
                  </a:path>
                </a:pathLst>
              </a:custGeom>
              <a:solidFill>
                <a:srgbClr val="201000">
                  <a:alpha val="100000"/>
                </a:srgbClr>
              </a:solidFill>
              <a:ln w="12700" cap="flat" cmpd="sng">
                <a:solidFill>
                  <a:srgbClr val="000000">
                    <a:alpha val="100000"/>
                  </a:srgbClr>
                </a:solidFill>
                <a:prstDash val="solid"/>
                <a:round/>
                <a:headEnd type="none" w="med" len="med"/>
                <a:tailEnd type="none" w="med" len="med"/>
              </a:ln>
            </p:spPr>
            <p:txBody>
              <a:bodyPr/>
              <a:p>
                <a:endParaRPr lang="zh-CN" altLang="en-US"/>
              </a:p>
            </p:txBody>
          </p:sp>
          <p:grpSp>
            <p:nvGrpSpPr>
              <p:cNvPr id="28693" name="Group 104"/>
              <p:cNvGrpSpPr/>
              <p:nvPr/>
            </p:nvGrpSpPr>
            <p:grpSpPr>
              <a:xfrm>
                <a:off x="2646" y="1444"/>
                <a:ext cx="177" cy="29"/>
                <a:chOff x="2646" y="1444"/>
                <a:chExt cx="177" cy="29"/>
              </a:xfrm>
            </p:grpSpPr>
            <p:grpSp>
              <p:nvGrpSpPr>
                <p:cNvPr id="28716" name="Group 105"/>
                <p:cNvGrpSpPr/>
                <p:nvPr/>
              </p:nvGrpSpPr>
              <p:grpSpPr>
                <a:xfrm>
                  <a:off x="2646" y="1444"/>
                  <a:ext cx="29" cy="29"/>
                  <a:chOff x="2646" y="1444"/>
                  <a:chExt cx="29" cy="29"/>
                </a:xfrm>
              </p:grpSpPr>
              <p:sp>
                <p:nvSpPr>
                  <p:cNvPr id="28720" name="Oval 106"/>
                  <p:cNvSpPr/>
                  <p:nvPr/>
                </p:nvSpPr>
                <p:spPr>
                  <a:xfrm>
                    <a:off x="2646" y="1444"/>
                    <a:ext cx="29" cy="29"/>
                  </a:xfrm>
                  <a:prstGeom prst="ellipse">
                    <a:avLst/>
                  </a:prstGeom>
                  <a:solidFill>
                    <a:srgbClr val="4040FF"/>
                  </a:solidFill>
                  <a:ln w="12700" cap="flat" cmpd="sng">
                    <a:solidFill>
                      <a:srgbClr val="00008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8721" name="Oval 107"/>
                  <p:cNvSpPr/>
                  <p:nvPr/>
                </p:nvSpPr>
                <p:spPr>
                  <a:xfrm>
                    <a:off x="2654" y="1448"/>
                    <a:ext cx="13" cy="15"/>
                  </a:xfrm>
                  <a:prstGeom prst="ellipse">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nvGrpSpPr>
                <p:cNvPr id="28717" name="Group 108"/>
                <p:cNvGrpSpPr/>
                <p:nvPr/>
              </p:nvGrpSpPr>
              <p:grpSpPr>
                <a:xfrm>
                  <a:off x="2794" y="1444"/>
                  <a:ext cx="29" cy="29"/>
                  <a:chOff x="2794" y="1444"/>
                  <a:chExt cx="29" cy="29"/>
                </a:xfrm>
              </p:grpSpPr>
              <p:sp>
                <p:nvSpPr>
                  <p:cNvPr id="28718" name="Oval 109"/>
                  <p:cNvSpPr/>
                  <p:nvPr/>
                </p:nvSpPr>
                <p:spPr>
                  <a:xfrm>
                    <a:off x="2794" y="1444"/>
                    <a:ext cx="29" cy="29"/>
                  </a:xfrm>
                  <a:prstGeom prst="ellipse">
                    <a:avLst/>
                  </a:prstGeom>
                  <a:solidFill>
                    <a:srgbClr val="4040FF"/>
                  </a:solidFill>
                  <a:ln w="12700" cap="flat" cmpd="sng">
                    <a:solidFill>
                      <a:srgbClr val="00008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8719" name="Oval 110"/>
                  <p:cNvSpPr/>
                  <p:nvPr/>
                </p:nvSpPr>
                <p:spPr>
                  <a:xfrm>
                    <a:off x="2801" y="1448"/>
                    <a:ext cx="13" cy="17"/>
                  </a:xfrm>
                  <a:prstGeom prst="ellipse">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sp>
            <p:nvSpPr>
              <p:cNvPr id="28694" name="Arc 111"/>
              <p:cNvSpPr/>
              <p:nvPr/>
            </p:nvSpPr>
            <p:spPr>
              <a:xfrm>
                <a:off x="2697" y="1541"/>
                <a:ext cx="81" cy="41"/>
              </a:xfrm>
              <a:custGeom>
                <a:avLst/>
                <a:gdLst/>
                <a:ahLst/>
                <a:cxnLst>
                  <a:cxn ang="0">
                    <a:pos x="0" y="0"/>
                  </a:cxn>
                  <a:cxn ang="0">
                    <a:pos x="0" y="0"/>
                  </a:cxn>
                  <a:cxn ang="0">
                    <a:pos x="0" y="0"/>
                  </a:cxn>
                </a:cxnLst>
                <a:pathLst>
                  <a:path w="43200" h="21600" fill="none">
                    <a:moveTo>
                      <a:pt x="43200" y="0"/>
                    </a:moveTo>
                    <a:cubicBezTo>
                      <a:pt x="43200" y="11929"/>
                      <a:pt x="33529" y="21600"/>
                      <a:pt x="21600" y="21600"/>
                    </a:cubicBezTo>
                    <a:cubicBezTo>
                      <a:pt x="9670" y="21600"/>
                      <a:pt x="0" y="11929"/>
                      <a:pt x="0" y="0"/>
                    </a:cubicBezTo>
                  </a:path>
                  <a:path w="43200" h="21600" stroke="0">
                    <a:moveTo>
                      <a:pt x="43200" y="0"/>
                    </a:moveTo>
                    <a:cubicBezTo>
                      <a:pt x="43200" y="11929"/>
                      <a:pt x="33529" y="21600"/>
                      <a:pt x="21600" y="21600"/>
                    </a:cubicBezTo>
                    <a:cubicBezTo>
                      <a:pt x="9670" y="21600"/>
                      <a:pt x="0" y="11929"/>
                      <a:pt x="0" y="0"/>
                    </a:cubicBezTo>
                    <a:lnTo>
                      <a:pt x="21600" y="0"/>
                    </a:lnTo>
                    <a:lnTo>
                      <a:pt x="43200" y="0"/>
                    </a:lnTo>
                    <a:close/>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grpSp>
            <p:nvGrpSpPr>
              <p:cNvPr id="28695" name="Group 112"/>
              <p:cNvGrpSpPr/>
              <p:nvPr/>
            </p:nvGrpSpPr>
            <p:grpSpPr>
              <a:xfrm>
                <a:off x="2614" y="1348"/>
                <a:ext cx="255" cy="71"/>
                <a:chOff x="2614" y="1348"/>
                <a:chExt cx="255" cy="71"/>
              </a:xfrm>
            </p:grpSpPr>
            <p:sp>
              <p:nvSpPr>
                <p:cNvPr id="28714" name="Freeform 113"/>
                <p:cNvSpPr/>
                <p:nvPr/>
              </p:nvSpPr>
              <p:spPr>
                <a:xfrm>
                  <a:off x="2614" y="1348"/>
                  <a:ext cx="78" cy="66"/>
                </a:xfrm>
                <a:custGeom>
                  <a:avLst/>
                  <a:gdLst/>
                  <a:ahLst/>
                  <a:cxnLst>
                    <a:cxn ang="0">
                      <a:pos x="67" y="5"/>
                    </a:cxn>
                    <a:cxn ang="0">
                      <a:pos x="59" y="8"/>
                    </a:cxn>
                    <a:cxn ang="0">
                      <a:pos x="51" y="12"/>
                    </a:cxn>
                    <a:cxn ang="0">
                      <a:pos x="45" y="16"/>
                    </a:cxn>
                    <a:cxn ang="0">
                      <a:pos x="40" y="20"/>
                    </a:cxn>
                    <a:cxn ang="0">
                      <a:pos x="35" y="28"/>
                    </a:cxn>
                    <a:cxn ang="0">
                      <a:pos x="30" y="37"/>
                    </a:cxn>
                    <a:cxn ang="0">
                      <a:pos x="26" y="44"/>
                    </a:cxn>
                    <a:cxn ang="0">
                      <a:pos x="22" y="49"/>
                    </a:cxn>
                    <a:cxn ang="0">
                      <a:pos x="17" y="55"/>
                    </a:cxn>
                    <a:cxn ang="0">
                      <a:pos x="0" y="66"/>
                    </a:cxn>
                    <a:cxn ang="0">
                      <a:pos x="11" y="63"/>
                    </a:cxn>
                    <a:cxn ang="0">
                      <a:pos x="18" y="61"/>
                    </a:cxn>
                    <a:cxn ang="0">
                      <a:pos x="25" y="57"/>
                    </a:cxn>
                    <a:cxn ang="0">
                      <a:pos x="33" y="50"/>
                    </a:cxn>
                    <a:cxn ang="0">
                      <a:pos x="37" y="45"/>
                    </a:cxn>
                    <a:cxn ang="0">
                      <a:pos x="43" y="37"/>
                    </a:cxn>
                    <a:cxn ang="0">
                      <a:pos x="46" y="30"/>
                    </a:cxn>
                    <a:cxn ang="0">
                      <a:pos x="50" y="24"/>
                    </a:cxn>
                    <a:cxn ang="0">
                      <a:pos x="55" y="17"/>
                    </a:cxn>
                    <a:cxn ang="0">
                      <a:pos x="60" y="14"/>
                    </a:cxn>
                    <a:cxn ang="0">
                      <a:pos x="68" y="10"/>
                    </a:cxn>
                    <a:cxn ang="0">
                      <a:pos x="74" y="7"/>
                    </a:cxn>
                    <a:cxn ang="0">
                      <a:pos x="78" y="0"/>
                    </a:cxn>
                    <a:cxn ang="0">
                      <a:pos x="67" y="5"/>
                    </a:cxn>
                  </a:cxnLst>
                  <a:pathLst>
                    <a:path w="78" h="66">
                      <a:moveTo>
                        <a:pt x="67" y="5"/>
                      </a:moveTo>
                      <a:lnTo>
                        <a:pt x="59" y="8"/>
                      </a:lnTo>
                      <a:lnTo>
                        <a:pt x="51" y="12"/>
                      </a:lnTo>
                      <a:lnTo>
                        <a:pt x="45" y="16"/>
                      </a:lnTo>
                      <a:lnTo>
                        <a:pt x="40" y="20"/>
                      </a:lnTo>
                      <a:lnTo>
                        <a:pt x="35" y="28"/>
                      </a:lnTo>
                      <a:lnTo>
                        <a:pt x="30" y="37"/>
                      </a:lnTo>
                      <a:lnTo>
                        <a:pt x="26" y="44"/>
                      </a:lnTo>
                      <a:lnTo>
                        <a:pt x="22" y="49"/>
                      </a:lnTo>
                      <a:lnTo>
                        <a:pt x="17" y="55"/>
                      </a:lnTo>
                      <a:lnTo>
                        <a:pt x="0" y="66"/>
                      </a:lnTo>
                      <a:lnTo>
                        <a:pt x="11" y="63"/>
                      </a:lnTo>
                      <a:lnTo>
                        <a:pt x="18" y="61"/>
                      </a:lnTo>
                      <a:lnTo>
                        <a:pt x="25" y="57"/>
                      </a:lnTo>
                      <a:lnTo>
                        <a:pt x="33" y="50"/>
                      </a:lnTo>
                      <a:lnTo>
                        <a:pt x="37" y="45"/>
                      </a:lnTo>
                      <a:lnTo>
                        <a:pt x="43" y="37"/>
                      </a:lnTo>
                      <a:lnTo>
                        <a:pt x="46" y="30"/>
                      </a:lnTo>
                      <a:lnTo>
                        <a:pt x="50" y="24"/>
                      </a:lnTo>
                      <a:lnTo>
                        <a:pt x="55" y="17"/>
                      </a:lnTo>
                      <a:lnTo>
                        <a:pt x="60" y="14"/>
                      </a:lnTo>
                      <a:lnTo>
                        <a:pt x="68" y="10"/>
                      </a:lnTo>
                      <a:lnTo>
                        <a:pt x="74" y="7"/>
                      </a:lnTo>
                      <a:lnTo>
                        <a:pt x="78" y="0"/>
                      </a:lnTo>
                      <a:lnTo>
                        <a:pt x="67" y="5"/>
                      </a:lnTo>
                      <a:close/>
                    </a:path>
                  </a:pathLst>
                </a:custGeom>
                <a:solidFill>
                  <a:srgbClr val="201000">
                    <a:alpha val="100000"/>
                  </a:srgbClr>
                </a:solidFill>
                <a:ln w="9525">
                  <a:noFill/>
                </a:ln>
              </p:spPr>
              <p:txBody>
                <a:bodyPr/>
                <a:p>
                  <a:endParaRPr lang="zh-CN" altLang="en-US"/>
                </a:p>
              </p:txBody>
            </p:sp>
            <p:sp>
              <p:nvSpPr>
                <p:cNvPr id="28715" name="Freeform 114"/>
                <p:cNvSpPr/>
                <p:nvPr/>
              </p:nvSpPr>
              <p:spPr>
                <a:xfrm>
                  <a:off x="2791" y="1353"/>
                  <a:ext cx="78" cy="66"/>
                </a:xfrm>
                <a:custGeom>
                  <a:avLst/>
                  <a:gdLst/>
                  <a:ahLst/>
                  <a:cxnLst>
                    <a:cxn ang="0">
                      <a:pos x="11" y="5"/>
                    </a:cxn>
                    <a:cxn ang="0">
                      <a:pos x="20" y="8"/>
                    </a:cxn>
                    <a:cxn ang="0">
                      <a:pos x="27" y="11"/>
                    </a:cxn>
                    <a:cxn ang="0">
                      <a:pos x="33" y="15"/>
                    </a:cxn>
                    <a:cxn ang="0">
                      <a:pos x="38" y="20"/>
                    </a:cxn>
                    <a:cxn ang="0">
                      <a:pos x="43" y="28"/>
                    </a:cxn>
                    <a:cxn ang="0">
                      <a:pos x="48" y="37"/>
                    </a:cxn>
                    <a:cxn ang="0">
                      <a:pos x="52" y="44"/>
                    </a:cxn>
                    <a:cxn ang="0">
                      <a:pos x="56" y="49"/>
                    </a:cxn>
                    <a:cxn ang="0">
                      <a:pos x="61" y="55"/>
                    </a:cxn>
                    <a:cxn ang="0">
                      <a:pos x="78" y="66"/>
                    </a:cxn>
                    <a:cxn ang="0">
                      <a:pos x="67" y="63"/>
                    </a:cxn>
                    <a:cxn ang="0">
                      <a:pos x="60" y="60"/>
                    </a:cxn>
                    <a:cxn ang="0">
                      <a:pos x="53" y="56"/>
                    </a:cxn>
                    <a:cxn ang="0">
                      <a:pos x="45" y="50"/>
                    </a:cxn>
                    <a:cxn ang="0">
                      <a:pos x="41" y="45"/>
                    </a:cxn>
                    <a:cxn ang="0">
                      <a:pos x="35" y="36"/>
                    </a:cxn>
                    <a:cxn ang="0">
                      <a:pos x="32" y="30"/>
                    </a:cxn>
                    <a:cxn ang="0">
                      <a:pos x="28" y="24"/>
                    </a:cxn>
                    <a:cxn ang="0">
                      <a:pos x="23" y="17"/>
                    </a:cxn>
                    <a:cxn ang="0">
                      <a:pos x="18" y="14"/>
                    </a:cxn>
                    <a:cxn ang="0">
                      <a:pos x="10" y="10"/>
                    </a:cxn>
                    <a:cxn ang="0">
                      <a:pos x="4" y="7"/>
                    </a:cxn>
                    <a:cxn ang="0">
                      <a:pos x="0" y="0"/>
                    </a:cxn>
                    <a:cxn ang="0">
                      <a:pos x="11" y="5"/>
                    </a:cxn>
                  </a:cxnLst>
                  <a:pathLst>
                    <a:path w="78" h="66">
                      <a:moveTo>
                        <a:pt x="11" y="5"/>
                      </a:moveTo>
                      <a:lnTo>
                        <a:pt x="20" y="8"/>
                      </a:lnTo>
                      <a:lnTo>
                        <a:pt x="27" y="11"/>
                      </a:lnTo>
                      <a:lnTo>
                        <a:pt x="33" y="15"/>
                      </a:lnTo>
                      <a:lnTo>
                        <a:pt x="38" y="20"/>
                      </a:lnTo>
                      <a:lnTo>
                        <a:pt x="43" y="28"/>
                      </a:lnTo>
                      <a:lnTo>
                        <a:pt x="48" y="37"/>
                      </a:lnTo>
                      <a:lnTo>
                        <a:pt x="52" y="44"/>
                      </a:lnTo>
                      <a:lnTo>
                        <a:pt x="56" y="49"/>
                      </a:lnTo>
                      <a:lnTo>
                        <a:pt x="61" y="55"/>
                      </a:lnTo>
                      <a:lnTo>
                        <a:pt x="78" y="66"/>
                      </a:lnTo>
                      <a:lnTo>
                        <a:pt x="67" y="63"/>
                      </a:lnTo>
                      <a:lnTo>
                        <a:pt x="60" y="60"/>
                      </a:lnTo>
                      <a:lnTo>
                        <a:pt x="53" y="56"/>
                      </a:lnTo>
                      <a:lnTo>
                        <a:pt x="45" y="50"/>
                      </a:lnTo>
                      <a:lnTo>
                        <a:pt x="41" y="45"/>
                      </a:lnTo>
                      <a:lnTo>
                        <a:pt x="35" y="36"/>
                      </a:lnTo>
                      <a:lnTo>
                        <a:pt x="32" y="30"/>
                      </a:lnTo>
                      <a:lnTo>
                        <a:pt x="28" y="24"/>
                      </a:lnTo>
                      <a:lnTo>
                        <a:pt x="23" y="17"/>
                      </a:lnTo>
                      <a:lnTo>
                        <a:pt x="18" y="14"/>
                      </a:lnTo>
                      <a:lnTo>
                        <a:pt x="10" y="10"/>
                      </a:lnTo>
                      <a:lnTo>
                        <a:pt x="4" y="7"/>
                      </a:lnTo>
                      <a:lnTo>
                        <a:pt x="0" y="0"/>
                      </a:lnTo>
                      <a:lnTo>
                        <a:pt x="11" y="5"/>
                      </a:lnTo>
                      <a:close/>
                    </a:path>
                  </a:pathLst>
                </a:custGeom>
                <a:solidFill>
                  <a:srgbClr val="201000">
                    <a:alpha val="100000"/>
                  </a:srgbClr>
                </a:solidFill>
                <a:ln w="9525">
                  <a:noFill/>
                </a:ln>
              </p:spPr>
              <p:txBody>
                <a:bodyPr/>
                <a:p>
                  <a:endParaRPr lang="zh-CN" altLang="en-US"/>
                </a:p>
              </p:txBody>
            </p:sp>
          </p:grpSp>
          <p:grpSp>
            <p:nvGrpSpPr>
              <p:cNvPr id="28696" name="Group 115"/>
              <p:cNvGrpSpPr/>
              <p:nvPr/>
            </p:nvGrpSpPr>
            <p:grpSpPr>
              <a:xfrm>
                <a:off x="2559" y="1408"/>
                <a:ext cx="371" cy="104"/>
                <a:chOff x="2559" y="1408"/>
                <a:chExt cx="371" cy="104"/>
              </a:xfrm>
            </p:grpSpPr>
            <p:grpSp>
              <p:nvGrpSpPr>
                <p:cNvPr id="28708" name="Group 116"/>
                <p:cNvGrpSpPr/>
                <p:nvPr/>
              </p:nvGrpSpPr>
              <p:grpSpPr>
                <a:xfrm>
                  <a:off x="2609" y="1408"/>
                  <a:ext cx="258" cy="104"/>
                  <a:chOff x="2609" y="1408"/>
                  <a:chExt cx="258" cy="104"/>
                </a:xfrm>
              </p:grpSpPr>
              <p:sp>
                <p:nvSpPr>
                  <p:cNvPr id="28712" name="Oval 117"/>
                  <p:cNvSpPr/>
                  <p:nvPr/>
                </p:nvSpPr>
                <p:spPr>
                  <a:xfrm>
                    <a:off x="2763" y="1408"/>
                    <a:ext cx="104" cy="104"/>
                  </a:xfrm>
                  <a:prstGeom prst="ellipse">
                    <a:avLst/>
                  </a:prstGeom>
                  <a:noFill/>
                  <a:ln w="127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8713" name="Oval 118"/>
                  <p:cNvSpPr/>
                  <p:nvPr/>
                </p:nvSpPr>
                <p:spPr>
                  <a:xfrm>
                    <a:off x="2609" y="1408"/>
                    <a:ext cx="104" cy="104"/>
                  </a:xfrm>
                  <a:prstGeom prst="ellipse">
                    <a:avLst/>
                  </a:prstGeom>
                  <a:noFill/>
                  <a:ln w="127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28709" name="Arc 119"/>
                <p:cNvSpPr/>
                <p:nvPr/>
              </p:nvSpPr>
              <p:spPr>
                <a:xfrm>
                  <a:off x="2714" y="1437"/>
                  <a:ext cx="46" cy="29"/>
                </a:xfrm>
                <a:custGeom>
                  <a:avLst/>
                  <a:gdLst/>
                  <a:ahLst/>
                  <a:cxnLst>
                    <a:cxn ang="0">
                      <a:pos x="0" y="0"/>
                    </a:cxn>
                    <a:cxn ang="0">
                      <a:pos x="0" y="0"/>
                    </a:cxn>
                    <a:cxn ang="0">
                      <a:pos x="0" y="0"/>
                    </a:cxn>
                  </a:cxnLst>
                  <a:pathLst>
                    <a:path w="34033" h="21600" fill="none">
                      <a:moveTo>
                        <a:pt x="0" y="10537"/>
                      </a:moveTo>
                      <a:cubicBezTo>
                        <a:pt x="3896" y="4002"/>
                        <a:pt x="10943" y="-1"/>
                        <a:pt x="18552" y="0"/>
                      </a:cubicBezTo>
                      <a:cubicBezTo>
                        <a:pt x="24383" y="0"/>
                        <a:pt x="29966" y="2357"/>
                        <a:pt x="34033" y="6536"/>
                      </a:cubicBezTo>
                    </a:path>
                    <a:path w="34033" h="21600" stroke="0">
                      <a:moveTo>
                        <a:pt x="0" y="10537"/>
                      </a:moveTo>
                      <a:cubicBezTo>
                        <a:pt x="3896" y="4002"/>
                        <a:pt x="10943" y="-1"/>
                        <a:pt x="18552" y="0"/>
                      </a:cubicBezTo>
                      <a:cubicBezTo>
                        <a:pt x="24383" y="0"/>
                        <a:pt x="29966" y="2357"/>
                        <a:pt x="34033" y="6536"/>
                      </a:cubicBezTo>
                      <a:lnTo>
                        <a:pt x="18552" y="21600"/>
                      </a:lnTo>
                      <a:lnTo>
                        <a:pt x="0" y="10537"/>
                      </a:lnTo>
                      <a:close/>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28710" name="Line 120"/>
                <p:cNvSpPr/>
                <p:nvPr/>
              </p:nvSpPr>
              <p:spPr>
                <a:xfrm>
                  <a:off x="2559" y="1435"/>
                  <a:ext cx="59" cy="10"/>
                </a:xfrm>
                <a:prstGeom prst="line">
                  <a:avLst/>
                </a:prstGeom>
                <a:ln w="12700" cap="flat" cmpd="sng">
                  <a:solidFill>
                    <a:srgbClr val="000000"/>
                  </a:solidFill>
                  <a:prstDash val="solid"/>
                  <a:headEnd type="none" w="med" len="med"/>
                  <a:tailEnd type="none" w="med" len="med"/>
                </a:ln>
              </p:spPr>
            </p:sp>
            <p:sp>
              <p:nvSpPr>
                <p:cNvPr id="28711" name="Line 121"/>
                <p:cNvSpPr/>
                <p:nvPr/>
              </p:nvSpPr>
              <p:spPr>
                <a:xfrm flipV="1">
                  <a:off x="2867" y="1419"/>
                  <a:ext cx="63" cy="22"/>
                </a:xfrm>
                <a:prstGeom prst="line">
                  <a:avLst/>
                </a:prstGeom>
                <a:ln w="12700" cap="flat" cmpd="sng">
                  <a:solidFill>
                    <a:srgbClr val="000000"/>
                  </a:solidFill>
                  <a:prstDash val="solid"/>
                  <a:headEnd type="none" w="med" len="med"/>
                  <a:tailEnd type="none" w="med" len="med"/>
                </a:ln>
              </p:spPr>
            </p:sp>
          </p:grpSp>
          <p:sp>
            <p:nvSpPr>
              <p:cNvPr id="28697" name="Freeform 122"/>
              <p:cNvSpPr/>
              <p:nvPr/>
            </p:nvSpPr>
            <p:spPr>
              <a:xfrm>
                <a:off x="2730" y="1674"/>
                <a:ext cx="21" cy="3"/>
              </a:xfrm>
              <a:custGeom>
                <a:avLst/>
                <a:gdLst/>
                <a:ahLst/>
                <a:cxnLst>
                  <a:cxn ang="0">
                    <a:pos x="0" y="2"/>
                  </a:cxn>
                  <a:cxn ang="0">
                    <a:pos x="8" y="0"/>
                  </a:cxn>
                  <a:cxn ang="0">
                    <a:pos x="15" y="2"/>
                  </a:cxn>
                  <a:cxn ang="0">
                    <a:pos x="21" y="3"/>
                  </a:cxn>
                </a:cxnLst>
                <a:pathLst>
                  <a:path w="21" h="3">
                    <a:moveTo>
                      <a:pt x="0" y="2"/>
                    </a:moveTo>
                    <a:lnTo>
                      <a:pt x="8" y="0"/>
                    </a:lnTo>
                    <a:lnTo>
                      <a:pt x="15" y="2"/>
                    </a:lnTo>
                    <a:lnTo>
                      <a:pt x="21" y="3"/>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grpSp>
            <p:nvGrpSpPr>
              <p:cNvPr id="28698" name="Group 123"/>
              <p:cNvGrpSpPr/>
              <p:nvPr/>
            </p:nvGrpSpPr>
            <p:grpSpPr>
              <a:xfrm>
                <a:off x="2298" y="869"/>
                <a:ext cx="878" cy="670"/>
                <a:chOff x="2298" y="869"/>
                <a:chExt cx="878" cy="670"/>
              </a:xfrm>
            </p:grpSpPr>
            <p:sp>
              <p:nvSpPr>
                <p:cNvPr id="28699" name="Line 124"/>
                <p:cNvSpPr/>
                <p:nvPr/>
              </p:nvSpPr>
              <p:spPr>
                <a:xfrm>
                  <a:off x="2298" y="1299"/>
                  <a:ext cx="95" cy="32"/>
                </a:xfrm>
                <a:prstGeom prst="line">
                  <a:avLst/>
                </a:prstGeom>
                <a:ln w="12700" cap="flat" cmpd="sng">
                  <a:solidFill>
                    <a:srgbClr val="000000"/>
                  </a:solidFill>
                  <a:prstDash val="solid"/>
                  <a:headEnd type="none" w="med" len="med"/>
                  <a:tailEnd type="none" w="med" len="med"/>
                </a:ln>
              </p:spPr>
            </p:sp>
            <p:sp>
              <p:nvSpPr>
                <p:cNvPr id="28700" name="Line 125"/>
                <p:cNvSpPr/>
                <p:nvPr/>
              </p:nvSpPr>
              <p:spPr>
                <a:xfrm flipV="1">
                  <a:off x="3087" y="1343"/>
                  <a:ext cx="89" cy="19"/>
                </a:xfrm>
                <a:prstGeom prst="line">
                  <a:avLst/>
                </a:prstGeom>
                <a:ln w="12700" cap="flat" cmpd="sng">
                  <a:solidFill>
                    <a:srgbClr val="000000"/>
                  </a:solidFill>
                  <a:prstDash val="solid"/>
                  <a:headEnd type="none" w="med" len="med"/>
                  <a:tailEnd type="none" w="med" len="med"/>
                </a:ln>
              </p:spPr>
            </p:sp>
            <p:sp>
              <p:nvSpPr>
                <p:cNvPr id="28701" name="Line 126"/>
                <p:cNvSpPr/>
                <p:nvPr/>
              </p:nvSpPr>
              <p:spPr>
                <a:xfrm>
                  <a:off x="2468" y="935"/>
                  <a:ext cx="51" cy="62"/>
                </a:xfrm>
                <a:prstGeom prst="line">
                  <a:avLst/>
                </a:prstGeom>
                <a:ln w="12700" cap="flat" cmpd="sng">
                  <a:solidFill>
                    <a:srgbClr val="000000"/>
                  </a:solidFill>
                  <a:prstDash val="solid"/>
                  <a:headEnd type="none" w="med" len="med"/>
                  <a:tailEnd type="none" w="med" len="med"/>
                </a:ln>
              </p:spPr>
            </p:sp>
            <p:sp>
              <p:nvSpPr>
                <p:cNvPr id="28702" name="Line 127"/>
                <p:cNvSpPr/>
                <p:nvPr/>
              </p:nvSpPr>
              <p:spPr>
                <a:xfrm flipH="1">
                  <a:off x="2968" y="956"/>
                  <a:ext cx="42" cy="51"/>
                </a:xfrm>
                <a:prstGeom prst="line">
                  <a:avLst/>
                </a:prstGeom>
                <a:ln w="12700" cap="flat" cmpd="sng">
                  <a:solidFill>
                    <a:srgbClr val="000000"/>
                  </a:solidFill>
                  <a:prstDash val="solid"/>
                  <a:headEnd type="none" w="med" len="med"/>
                  <a:tailEnd type="none" w="med" len="med"/>
                </a:ln>
              </p:spPr>
            </p:sp>
            <p:sp>
              <p:nvSpPr>
                <p:cNvPr id="28703" name="Line 128"/>
                <p:cNvSpPr/>
                <p:nvPr/>
              </p:nvSpPr>
              <p:spPr>
                <a:xfrm>
                  <a:off x="2744" y="869"/>
                  <a:ext cx="2" cy="86"/>
                </a:xfrm>
                <a:prstGeom prst="line">
                  <a:avLst/>
                </a:prstGeom>
                <a:ln w="12700" cap="flat" cmpd="sng">
                  <a:solidFill>
                    <a:srgbClr val="000000"/>
                  </a:solidFill>
                  <a:prstDash val="solid"/>
                  <a:headEnd type="none" w="med" len="med"/>
                  <a:tailEnd type="none" w="med" len="med"/>
                </a:ln>
              </p:spPr>
            </p:sp>
            <p:sp>
              <p:nvSpPr>
                <p:cNvPr id="28704" name="Line 129"/>
                <p:cNvSpPr/>
                <p:nvPr/>
              </p:nvSpPr>
              <p:spPr>
                <a:xfrm>
                  <a:off x="2346" y="1118"/>
                  <a:ext cx="70" cy="23"/>
                </a:xfrm>
                <a:prstGeom prst="line">
                  <a:avLst/>
                </a:prstGeom>
                <a:ln w="12700" cap="flat" cmpd="sng">
                  <a:solidFill>
                    <a:srgbClr val="000000"/>
                  </a:solidFill>
                  <a:prstDash val="solid"/>
                  <a:headEnd type="none" w="med" len="med"/>
                  <a:tailEnd type="none" w="med" len="med"/>
                </a:ln>
              </p:spPr>
            </p:sp>
            <p:sp>
              <p:nvSpPr>
                <p:cNvPr id="28705" name="Line 130"/>
                <p:cNvSpPr/>
                <p:nvPr/>
              </p:nvSpPr>
              <p:spPr>
                <a:xfrm flipH="1">
                  <a:off x="3099" y="1140"/>
                  <a:ext cx="68" cy="12"/>
                </a:xfrm>
                <a:prstGeom prst="line">
                  <a:avLst/>
                </a:prstGeom>
                <a:ln w="12700" cap="flat" cmpd="sng">
                  <a:solidFill>
                    <a:srgbClr val="000000"/>
                  </a:solidFill>
                  <a:prstDash val="solid"/>
                  <a:headEnd type="none" w="med" len="med"/>
                  <a:tailEnd type="none" w="med" len="med"/>
                </a:ln>
              </p:spPr>
            </p:sp>
            <p:sp>
              <p:nvSpPr>
                <p:cNvPr id="28706" name="Line 131"/>
                <p:cNvSpPr/>
                <p:nvPr/>
              </p:nvSpPr>
              <p:spPr>
                <a:xfrm flipH="1">
                  <a:off x="2355" y="1519"/>
                  <a:ext cx="64" cy="20"/>
                </a:xfrm>
                <a:prstGeom prst="line">
                  <a:avLst/>
                </a:prstGeom>
                <a:ln w="12700" cap="flat" cmpd="sng">
                  <a:solidFill>
                    <a:srgbClr val="000000"/>
                  </a:solidFill>
                  <a:prstDash val="solid"/>
                  <a:headEnd type="none" w="med" len="med"/>
                  <a:tailEnd type="none" w="med" len="med"/>
                </a:ln>
              </p:spPr>
            </p:sp>
            <p:sp>
              <p:nvSpPr>
                <p:cNvPr id="28707" name="Line 132"/>
                <p:cNvSpPr/>
                <p:nvPr/>
              </p:nvSpPr>
              <p:spPr>
                <a:xfrm>
                  <a:off x="3079" y="1516"/>
                  <a:ext cx="79" cy="23"/>
                </a:xfrm>
                <a:prstGeom prst="line">
                  <a:avLst/>
                </a:prstGeom>
                <a:ln w="12700" cap="flat" cmpd="sng">
                  <a:solidFill>
                    <a:srgbClr val="000000"/>
                  </a:solidFill>
                  <a:prstDash val="solid"/>
                  <a:headEnd type="none" w="med" len="med"/>
                  <a:tailEnd type="none" w="med" len="med"/>
                </a:ln>
              </p:spPr>
            </p:sp>
          </p:grpSp>
        </p:grpSp>
        <p:sp>
          <p:nvSpPr>
            <p:cNvPr id="28688" name="Text Box 133"/>
            <p:cNvSpPr txBox="1"/>
            <p:nvPr/>
          </p:nvSpPr>
          <p:spPr>
            <a:xfrm>
              <a:off x="1344" y="3264"/>
              <a:ext cx="4080" cy="44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Pairs of increments are not necessarily relatively </a:t>
              </a:r>
              <a:r>
                <a:rPr lang="en-US" altLang="zh-CN" sz="2000" b="1" dirty="0">
                  <a:solidFill>
                    <a:schemeClr val="hlink"/>
                  </a:solidFill>
                </a:rPr>
                <a:t>prime</a:t>
              </a:r>
              <a:r>
                <a:rPr lang="en-US" altLang="zh-CN" sz="2000" b="1" dirty="0"/>
                <a:t>.  Thus the smaller increment can have little effect.</a:t>
              </a:r>
              <a:endParaRPr lang="en-US" altLang="zh-CN" sz="2000" b="1"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wipe(left)">
                                      <p:cBhvr>
                                        <p:cTn id="7" dur="500"/>
                                        <p:tgtEl>
                                          <p:spTgt spid="942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4212"/>
                                        </p:tgtEl>
                                        <p:attrNameLst>
                                          <p:attrName>style.visibility</p:attrName>
                                        </p:attrNameLst>
                                      </p:cBhvr>
                                      <p:to>
                                        <p:strVal val="visible"/>
                                      </p:to>
                                    </p:set>
                                    <p:animEffect transition="in" filter="strips(downRight)">
                                      <p:cBhvr>
                                        <p:cTn id="12" dur="500"/>
                                        <p:tgtEl>
                                          <p:spTgt spid="94212"/>
                                        </p:tgtEl>
                                      </p:cBhvr>
                                    </p:animEffect>
                                  </p:childTnLst>
                                  <p:subTnLst>
                                    <p:audio>
                                      <p:cMediaNode>
                                        <p:cTn display="0" masterRel="sameClick">
                                          <p:stCondLst>
                                            <p:cond evt="begin" delay="0">
                                              <p:tn val="10"/>
                                            </p:cond>
                                          </p:stCondLst>
                                          <p:endCondLst>
                                            <p:cond evt="onStopAudio" delay="0">
                                              <p:tgtEl>
                                                <p:sldTgt/>
                                              </p:tgtEl>
                                            </p:cond>
                                          </p:endCondLst>
                                        </p:cTn>
                                        <p:tgtEl>
                                          <p:sndTgt r:embed="rId1"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4213"/>
                                        </p:tgtEl>
                                        <p:attrNameLst>
                                          <p:attrName>style.visibility</p:attrName>
                                        </p:attrNameLst>
                                      </p:cBhvr>
                                      <p:to>
                                        <p:strVal val="visible"/>
                                      </p:to>
                                    </p:set>
                                    <p:animEffect transition="in" filter="strips(downRight)">
                                      <p:cBhvr>
                                        <p:cTn id="17" dur="500"/>
                                        <p:tgtEl>
                                          <p:spTgt spid="942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4249"/>
                                        </p:tgtEl>
                                        <p:attrNameLst>
                                          <p:attrName>style.visibility</p:attrName>
                                        </p:attrNameLst>
                                      </p:cBhvr>
                                      <p:to>
                                        <p:strVal val="visible"/>
                                      </p:to>
                                    </p:set>
                                    <p:animEffect transition="in" filter="wipe(up)">
                                      <p:cBhvr>
                                        <p:cTn id="22" dur="500"/>
                                        <p:tgtEl>
                                          <p:spTgt spid="942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4232"/>
                                        </p:tgtEl>
                                        <p:attrNameLst>
                                          <p:attrName>style.visibility</p:attrName>
                                        </p:attrNameLst>
                                      </p:cBhvr>
                                      <p:to>
                                        <p:strVal val="visible"/>
                                      </p:to>
                                    </p:set>
                                    <p:animEffect transition="in" filter="wipe(up)">
                                      <p:cBhvr>
                                        <p:cTn id="27" dur="500"/>
                                        <p:tgtEl>
                                          <p:spTgt spid="942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4267"/>
                                        </p:tgtEl>
                                        <p:attrNameLst>
                                          <p:attrName>style.visibility</p:attrName>
                                        </p:attrNameLst>
                                      </p:cBhvr>
                                      <p:to>
                                        <p:strVal val="visible"/>
                                      </p:to>
                                    </p:set>
                                    <p:animEffect transition="in" filter="wipe(up)">
                                      <p:cBhvr>
                                        <p:cTn id="32" dur="500"/>
                                        <p:tgtEl>
                                          <p:spTgt spid="9426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4250"/>
                                        </p:tgtEl>
                                        <p:attrNameLst>
                                          <p:attrName>style.visibility</p:attrName>
                                        </p:attrNameLst>
                                      </p:cBhvr>
                                      <p:to>
                                        <p:strVal val="visible"/>
                                      </p:to>
                                    </p:set>
                                    <p:animEffect transition="in" filter="wipe(up)">
                                      <p:cBhvr>
                                        <p:cTn id="37" dur="500"/>
                                        <p:tgtEl>
                                          <p:spTgt spid="9425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94285"/>
                                        </p:tgtEl>
                                        <p:attrNameLst>
                                          <p:attrName>style.visibility</p:attrName>
                                        </p:attrNameLst>
                                      </p:cBhvr>
                                      <p:to>
                                        <p:strVal val="visible"/>
                                      </p:to>
                                    </p:set>
                                    <p:animEffect transition="in" filter="wipe(up)">
                                      <p:cBhvr>
                                        <p:cTn id="42" dur="500"/>
                                        <p:tgtEl>
                                          <p:spTgt spid="9428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94268"/>
                                        </p:tgtEl>
                                        <p:attrNameLst>
                                          <p:attrName>style.visibility</p:attrName>
                                        </p:attrNameLst>
                                      </p:cBhvr>
                                      <p:to>
                                        <p:strVal val="visible"/>
                                      </p:to>
                                    </p:set>
                                    <p:animEffect transition="in" filter="wipe(up)">
                                      <p:cBhvr>
                                        <p:cTn id="47" dur="500"/>
                                        <p:tgtEl>
                                          <p:spTgt spid="942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4303"/>
                                        </p:tgtEl>
                                        <p:attrNameLst>
                                          <p:attrName>style.visibility</p:attrName>
                                        </p:attrNameLst>
                                      </p:cBhvr>
                                      <p:to>
                                        <p:strVal val="visible"/>
                                      </p:to>
                                    </p:set>
                                    <p:animEffect transition="in" filter="wipe(up)">
                                      <p:cBhvr>
                                        <p:cTn id="52" dur="500"/>
                                        <p:tgtEl>
                                          <p:spTgt spid="9430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94286"/>
                                        </p:tgtEl>
                                        <p:attrNameLst>
                                          <p:attrName>style.visibility</p:attrName>
                                        </p:attrNameLst>
                                      </p:cBhvr>
                                      <p:to>
                                        <p:strVal val="visible"/>
                                      </p:to>
                                    </p:set>
                                    <p:animEffect transition="in" filter="wipe(up)">
                                      <p:cBhvr>
                                        <p:cTn id="57" dur="500"/>
                                        <p:tgtEl>
                                          <p:spTgt spid="9428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4304"/>
                                        </p:tgtEl>
                                        <p:attrNameLst>
                                          <p:attrName>style.visibility</p:attrName>
                                        </p:attrNameLst>
                                      </p:cBhvr>
                                      <p:to>
                                        <p:strVal val="visible"/>
                                      </p:to>
                                    </p:set>
                                    <p:animEffect transition="in" filter="wipe(left)">
                                      <p:cBhvr>
                                        <p:cTn id="62" dur="500"/>
                                        <p:tgtEl>
                                          <p:spTgt spid="94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p:bldP spid="94212" grpId="0"/>
      <p:bldP spid="94249" grpId="0"/>
      <p:bldP spid="94267" grpId="0"/>
      <p:bldP spid="94285" grpId="0"/>
      <p:bldP spid="943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2"/>
          <p:cNvSpPr txBox="1"/>
          <p:nvPr/>
        </p:nvSpPr>
        <p:spPr>
          <a:xfrm>
            <a:off x="7467600" y="0"/>
            <a:ext cx="16700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§4  Shellsort  </a:t>
            </a:r>
            <a:endParaRPr lang="en-US" altLang="zh-CN" sz="1800" b="1" dirty="0">
              <a:sym typeface="Webdings" panose="05030102010509060703" pitchFamily="18" charset="2"/>
            </a:endParaRPr>
          </a:p>
        </p:txBody>
      </p:sp>
      <p:sp>
        <p:nvSpPr>
          <p:cNvPr id="95235" name="Rectangle 3"/>
          <p:cNvSpPr/>
          <p:nvPr/>
        </p:nvSpPr>
        <p:spPr>
          <a:xfrm>
            <a:off x="457200" y="381000"/>
            <a:ext cx="51054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olidFill>
                  <a:schemeClr val="hlink"/>
                </a:solidFill>
                <a:ea typeface="MS Hei" pitchFamily="49" charset="-122"/>
                <a:sym typeface="Wingdings" panose="05000000000000000000" pitchFamily="2" charset="2"/>
              </a:rPr>
              <a:t></a:t>
            </a:r>
            <a:r>
              <a:rPr lang="en-US" altLang="zh-CN" sz="2400" b="1" dirty="0">
                <a:ea typeface="MS Hei" pitchFamily="49" charset="-122"/>
                <a:sym typeface="Wingdings" panose="05000000000000000000" pitchFamily="2" charset="2"/>
              </a:rPr>
              <a:t> Hibbard’s Increment Sequence:</a:t>
            </a:r>
            <a:endParaRPr lang="en-US" altLang="zh-CN" sz="2400" b="1" dirty="0">
              <a:ea typeface="MS Hei" pitchFamily="49" charset="-122"/>
            </a:endParaRPr>
          </a:p>
        </p:txBody>
      </p:sp>
      <p:sp>
        <p:nvSpPr>
          <p:cNvPr id="95236" name="Rectangle 4"/>
          <p:cNvSpPr/>
          <p:nvPr/>
        </p:nvSpPr>
        <p:spPr>
          <a:xfrm>
            <a:off x="838200" y="914400"/>
            <a:ext cx="76962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i="1" dirty="0">
                <a:solidFill>
                  <a:schemeClr val="hlink"/>
                </a:solidFill>
              </a:rPr>
              <a:t>h</a:t>
            </a:r>
            <a:r>
              <a:rPr lang="en-US" altLang="zh-CN" sz="2400" b="1" i="1" baseline="-25000" dirty="0">
                <a:solidFill>
                  <a:schemeClr val="hlink"/>
                </a:solidFill>
              </a:rPr>
              <a:t>k</a:t>
            </a:r>
            <a:r>
              <a:rPr lang="en-US" altLang="zh-CN" sz="2400" b="1" dirty="0">
                <a:solidFill>
                  <a:schemeClr val="hlink"/>
                </a:solidFill>
              </a:rPr>
              <a:t> = </a:t>
            </a:r>
            <a:r>
              <a:rPr lang="en-US" altLang="zh-CN" sz="2400" b="1" dirty="0">
                <a:solidFill>
                  <a:schemeClr val="hlink"/>
                </a:solidFill>
                <a:sym typeface="Symbol" panose="05050102010706020507" pitchFamily="18" charset="2"/>
              </a:rPr>
              <a:t>2</a:t>
            </a:r>
            <a:r>
              <a:rPr lang="en-US" altLang="zh-CN" sz="2400" b="1" i="1" baseline="30000" dirty="0">
                <a:solidFill>
                  <a:schemeClr val="hlink"/>
                </a:solidFill>
                <a:sym typeface="Symbol" panose="05050102010706020507" pitchFamily="18" charset="2"/>
              </a:rPr>
              <a:t>k </a:t>
            </a:r>
            <a:r>
              <a:rPr lang="en-US" altLang="zh-CN" sz="2400" b="1" dirty="0">
                <a:solidFill>
                  <a:schemeClr val="hlink"/>
                </a:solidFill>
                <a:sym typeface="Symbol" panose="05050102010706020507" pitchFamily="18" charset="2"/>
              </a:rPr>
              <a:t> 1  </a:t>
            </a:r>
            <a:r>
              <a:rPr lang="en-US" altLang="zh-CN" sz="2000" b="1" dirty="0">
                <a:solidFill>
                  <a:schemeClr val="hlink"/>
                </a:solidFill>
                <a:sym typeface="Symbol" panose="05050102010706020507" pitchFamily="18" charset="2"/>
              </a:rPr>
              <a:t>---- consecutive increments have no common factors.</a:t>
            </a:r>
            <a:endParaRPr lang="en-US" altLang="zh-CN" sz="2000" b="1" dirty="0">
              <a:solidFill>
                <a:schemeClr val="hlink"/>
              </a:solidFill>
              <a:sym typeface="Symbol" panose="05050102010706020507" pitchFamily="18" charset="2"/>
            </a:endParaRPr>
          </a:p>
        </p:txBody>
      </p:sp>
      <p:sp>
        <p:nvSpPr>
          <p:cNvPr id="95237" name="Text Box 5"/>
          <p:cNvSpPr txBox="1"/>
          <p:nvPr/>
        </p:nvSpPr>
        <p:spPr>
          <a:xfrm>
            <a:off x="457200" y="1447800"/>
            <a:ext cx="80010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2100" lvl="0" indent="-292100" eaLnBrk="1" hangingPunct="1">
              <a:spcBef>
                <a:spcPct val="0"/>
              </a:spcBef>
              <a:buNone/>
            </a:pPr>
            <a:r>
              <a:rPr lang="en-US" altLang="zh-CN" sz="2400" b="1" dirty="0">
                <a:latin typeface="Arial" panose="020B0604020202020204" pitchFamily="34" charset="0"/>
              </a:rPr>
              <a:t>【Theorem】</a:t>
            </a:r>
            <a:r>
              <a:rPr lang="en-US" altLang="zh-CN" sz="2400" b="1" dirty="0">
                <a:sym typeface="Wingdings" panose="05000000000000000000" pitchFamily="2" charset="2"/>
              </a:rPr>
              <a:t>The worst-case running time of Shellsort, using </a:t>
            </a:r>
            <a:r>
              <a:rPr lang="en-US" altLang="zh-CN" sz="2400" b="1" dirty="0">
                <a:ea typeface="MS Hei" pitchFamily="49" charset="-122"/>
                <a:sym typeface="Wingdings" panose="05000000000000000000" pitchFamily="2" charset="2"/>
              </a:rPr>
              <a:t>Hibbard’s </a:t>
            </a:r>
            <a:r>
              <a:rPr lang="en-US" altLang="zh-CN" sz="2400" b="1" dirty="0">
                <a:sym typeface="Wingdings" panose="05000000000000000000" pitchFamily="2" charset="2"/>
              </a:rPr>
              <a:t>increments, is </a:t>
            </a:r>
            <a:r>
              <a:rPr lang="en-US" altLang="zh-CN" sz="2400" b="1" dirty="0">
                <a:solidFill>
                  <a:schemeClr val="hlink"/>
                </a:solidFill>
                <a:sym typeface="Symbol" panose="05050102010706020507" pitchFamily="18" charset="2"/>
              </a:rPr>
              <a:t> ( </a:t>
            </a:r>
            <a:r>
              <a:rPr lang="en-US" altLang="zh-CN" sz="2400" b="1" i="1" dirty="0">
                <a:solidFill>
                  <a:schemeClr val="hlink"/>
                </a:solidFill>
                <a:sym typeface="Symbol" panose="05050102010706020507" pitchFamily="18" charset="2"/>
              </a:rPr>
              <a:t>N</a:t>
            </a:r>
            <a:r>
              <a:rPr lang="en-US" altLang="zh-CN" sz="2400" b="1" baseline="30000" dirty="0">
                <a:solidFill>
                  <a:schemeClr val="hlink"/>
                </a:solidFill>
                <a:sym typeface="Symbol" panose="05050102010706020507" pitchFamily="18" charset="2"/>
              </a:rPr>
              <a:t>3/2 </a:t>
            </a:r>
            <a:r>
              <a:rPr lang="en-US" altLang="zh-CN" sz="2400" b="1" dirty="0">
                <a:solidFill>
                  <a:schemeClr val="hlink"/>
                </a:solidFill>
                <a:sym typeface="Symbol" panose="05050102010706020507" pitchFamily="18" charset="2"/>
              </a:rPr>
              <a:t>)</a:t>
            </a:r>
            <a:r>
              <a:rPr lang="en-US" altLang="zh-CN" sz="2400" b="1" dirty="0">
                <a:sym typeface="Symbol" panose="05050102010706020507" pitchFamily="18" charset="2"/>
              </a:rPr>
              <a:t>.</a:t>
            </a:r>
            <a:endParaRPr lang="en-US" altLang="zh-CN" sz="2400" b="1" dirty="0">
              <a:sym typeface="Symbol" panose="05050102010706020507" pitchFamily="18" charset="2"/>
            </a:endParaRPr>
          </a:p>
        </p:txBody>
      </p:sp>
      <p:grpSp>
        <p:nvGrpSpPr>
          <p:cNvPr id="95238" name="Group 6"/>
          <p:cNvGrpSpPr/>
          <p:nvPr/>
        </p:nvGrpSpPr>
        <p:grpSpPr>
          <a:xfrm>
            <a:off x="685800" y="2819400"/>
            <a:ext cx="3581400" cy="747713"/>
            <a:chOff x="384" y="1584"/>
            <a:chExt cx="2256" cy="471"/>
          </a:xfrm>
        </p:grpSpPr>
        <p:pic>
          <p:nvPicPr>
            <p:cNvPr id="29706" name="Picture 7" descr="MATH"/>
            <p:cNvPicPr>
              <a:picLocks noChangeAspect="1"/>
            </p:cNvPicPr>
            <p:nvPr/>
          </p:nvPicPr>
          <p:blipFill>
            <a:blip r:embed="rId1"/>
            <a:stretch>
              <a:fillRect/>
            </a:stretch>
          </p:blipFill>
          <p:spPr>
            <a:xfrm>
              <a:off x="384" y="1584"/>
              <a:ext cx="698" cy="471"/>
            </a:xfrm>
            <a:prstGeom prst="rect">
              <a:avLst/>
            </a:prstGeom>
            <a:noFill/>
            <a:ln w="9525">
              <a:noFill/>
            </a:ln>
          </p:spPr>
        </p:pic>
        <p:sp>
          <p:nvSpPr>
            <p:cNvPr id="29707" name="Text Box 8"/>
            <p:cNvSpPr txBox="1"/>
            <p:nvPr/>
          </p:nvSpPr>
          <p:spPr>
            <a:xfrm>
              <a:off x="1152" y="1632"/>
              <a:ext cx="1488" cy="327"/>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latin typeface="Impact" panose="020B0806030902050204" pitchFamily="34" charset="0"/>
                </a:rPr>
                <a:t>Conjectures:</a:t>
              </a:r>
              <a:endParaRPr lang="en-US" altLang="zh-CN" sz="2800" b="1" dirty="0">
                <a:latin typeface="Impact" panose="020B0806030902050204" pitchFamily="34" charset="0"/>
              </a:endParaRPr>
            </a:p>
          </p:txBody>
        </p:sp>
      </p:grpSp>
      <p:sp>
        <p:nvSpPr>
          <p:cNvPr id="95241" name="Text Box 9"/>
          <p:cNvSpPr txBox="1"/>
          <p:nvPr/>
        </p:nvSpPr>
        <p:spPr>
          <a:xfrm>
            <a:off x="762000" y="3810000"/>
            <a:ext cx="44958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hlink"/>
                </a:solidFill>
                <a:sym typeface="Wingdings" panose="05000000000000000000" pitchFamily="2" charset="2"/>
              </a:rPr>
              <a:t></a:t>
            </a:r>
            <a:r>
              <a:rPr lang="en-US" altLang="zh-CN" sz="2400" b="1" dirty="0">
                <a:sym typeface="Wingdings" panose="05000000000000000000" pitchFamily="2" charset="2"/>
              </a:rPr>
              <a:t> </a:t>
            </a:r>
            <a:r>
              <a:rPr lang="en-US" altLang="zh-CN" sz="2400" b="1" i="1" dirty="0">
                <a:sym typeface="Wingdings" panose="05000000000000000000" pitchFamily="2" charset="2"/>
              </a:rPr>
              <a:t>T</a:t>
            </a:r>
            <a:r>
              <a:rPr lang="en-US" altLang="zh-CN" sz="2400" b="1" baseline="-25000" dirty="0">
                <a:sym typeface="Wingdings" panose="05000000000000000000" pitchFamily="2" charset="2"/>
              </a:rPr>
              <a:t>avg – Hibbard</a:t>
            </a:r>
            <a:r>
              <a:rPr lang="en-US" altLang="zh-CN" sz="2400" b="1" dirty="0">
                <a:sym typeface="Wingdings" panose="05000000000000000000" pitchFamily="2" charset="2"/>
              </a:rPr>
              <a:t> ( </a:t>
            </a:r>
            <a:r>
              <a:rPr lang="en-US" altLang="zh-CN" sz="2400" b="1" i="1" dirty="0">
                <a:sym typeface="Wingdings" panose="05000000000000000000" pitchFamily="2" charset="2"/>
              </a:rPr>
              <a:t>N </a:t>
            </a:r>
            <a:r>
              <a:rPr lang="en-US" altLang="zh-CN" sz="2400" b="1" dirty="0">
                <a:sym typeface="Wingdings" panose="05000000000000000000" pitchFamily="2" charset="2"/>
              </a:rPr>
              <a:t>) = O ( </a:t>
            </a:r>
            <a:r>
              <a:rPr lang="en-US" altLang="zh-CN" sz="2400" b="1" i="1" dirty="0">
                <a:sym typeface="Wingdings" panose="05000000000000000000" pitchFamily="2" charset="2"/>
              </a:rPr>
              <a:t>N</a:t>
            </a:r>
            <a:r>
              <a:rPr lang="en-US" altLang="zh-CN" sz="2400" b="1" baseline="30000" dirty="0">
                <a:sym typeface="Wingdings" panose="05000000000000000000" pitchFamily="2" charset="2"/>
              </a:rPr>
              <a:t>5/4 </a:t>
            </a:r>
            <a:r>
              <a:rPr lang="en-US" altLang="zh-CN" sz="2400" b="1" dirty="0">
                <a:sym typeface="Wingdings" panose="05000000000000000000" pitchFamily="2" charset="2"/>
              </a:rPr>
              <a:t>)</a:t>
            </a:r>
            <a:endParaRPr lang="en-US" altLang="zh-CN" sz="2400" b="1" dirty="0"/>
          </a:p>
        </p:txBody>
      </p:sp>
      <p:sp>
        <p:nvSpPr>
          <p:cNvPr id="95242" name="Text Box 10"/>
          <p:cNvSpPr txBox="1"/>
          <p:nvPr/>
        </p:nvSpPr>
        <p:spPr>
          <a:xfrm>
            <a:off x="685800" y="4572000"/>
            <a:ext cx="8001000" cy="11874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hlink"/>
                </a:solidFill>
                <a:sym typeface="Wingdings" panose="05000000000000000000" pitchFamily="2" charset="2"/>
              </a:rPr>
              <a:t></a:t>
            </a:r>
            <a:r>
              <a:rPr lang="en-US" altLang="zh-CN" sz="2400" b="1" dirty="0">
                <a:sym typeface="Wingdings" panose="05000000000000000000" pitchFamily="2" charset="2"/>
              </a:rPr>
              <a:t> Sedgewick’s best sequence is </a:t>
            </a:r>
            <a:r>
              <a:rPr lang="en-US" altLang="zh-CN" sz="2400" b="1" dirty="0">
                <a:solidFill>
                  <a:schemeClr val="hlink"/>
                </a:solidFill>
                <a:sym typeface="Wingdings" panose="05000000000000000000" pitchFamily="2" charset="2"/>
              </a:rPr>
              <a:t>{1, 5, 19, 41, 109, … }</a:t>
            </a:r>
            <a:r>
              <a:rPr lang="en-US" altLang="zh-CN" sz="2400" b="1" dirty="0">
                <a:sym typeface="Wingdings" panose="05000000000000000000" pitchFamily="2" charset="2"/>
              </a:rPr>
              <a:t> in which the terms are either of the form </a:t>
            </a:r>
            <a:r>
              <a:rPr lang="en-US" altLang="zh-CN" sz="2400" b="1" dirty="0">
                <a:solidFill>
                  <a:schemeClr val="hlink"/>
                </a:solidFill>
                <a:sym typeface="Wingdings" panose="05000000000000000000" pitchFamily="2" charset="2"/>
              </a:rPr>
              <a:t>9</a:t>
            </a:r>
            <a:r>
              <a:rPr lang="en-US" altLang="zh-CN" sz="2400" b="1" dirty="0">
                <a:solidFill>
                  <a:schemeClr val="hlink"/>
                </a:solidFill>
                <a:sym typeface="Symbol" panose="05050102010706020507" pitchFamily="18" charset="2"/>
              </a:rPr>
              <a:t></a:t>
            </a:r>
            <a:r>
              <a:rPr lang="en-US" altLang="zh-CN" sz="2400" b="1" dirty="0">
                <a:solidFill>
                  <a:schemeClr val="hlink"/>
                </a:solidFill>
                <a:sym typeface="Wingdings" panose="05000000000000000000" pitchFamily="2" charset="2"/>
              </a:rPr>
              <a:t>4</a:t>
            </a:r>
            <a:r>
              <a:rPr lang="en-US" altLang="zh-CN" sz="2400" b="1" i="1" baseline="30000" dirty="0">
                <a:solidFill>
                  <a:schemeClr val="hlink"/>
                </a:solidFill>
                <a:sym typeface="Wingdings" panose="05000000000000000000" pitchFamily="2" charset="2"/>
              </a:rPr>
              <a:t>i</a:t>
            </a:r>
            <a:r>
              <a:rPr lang="en-US" altLang="zh-CN" sz="2400" b="1" dirty="0">
                <a:solidFill>
                  <a:schemeClr val="hlink"/>
                </a:solidFill>
                <a:sym typeface="Wingdings" panose="05000000000000000000" pitchFamily="2" charset="2"/>
              </a:rPr>
              <a:t> – 9</a:t>
            </a:r>
            <a:r>
              <a:rPr lang="en-US" altLang="zh-CN" sz="2400" b="1" dirty="0">
                <a:solidFill>
                  <a:schemeClr val="hlink"/>
                </a:solidFill>
                <a:sym typeface="Symbol" panose="05050102010706020507" pitchFamily="18" charset="2"/>
              </a:rPr>
              <a:t></a:t>
            </a:r>
            <a:r>
              <a:rPr lang="en-US" altLang="zh-CN" sz="2400" b="1" dirty="0">
                <a:solidFill>
                  <a:schemeClr val="hlink"/>
                </a:solidFill>
                <a:sym typeface="Wingdings" panose="05000000000000000000" pitchFamily="2" charset="2"/>
              </a:rPr>
              <a:t>2</a:t>
            </a:r>
            <a:r>
              <a:rPr lang="en-US" altLang="zh-CN" sz="2400" b="1" i="1" baseline="30000" dirty="0">
                <a:solidFill>
                  <a:schemeClr val="hlink"/>
                </a:solidFill>
                <a:sym typeface="Wingdings" panose="05000000000000000000" pitchFamily="2" charset="2"/>
              </a:rPr>
              <a:t>i</a:t>
            </a:r>
            <a:r>
              <a:rPr lang="en-US" altLang="zh-CN" sz="2400" b="1" dirty="0">
                <a:solidFill>
                  <a:schemeClr val="hlink"/>
                </a:solidFill>
                <a:sym typeface="Wingdings" panose="05000000000000000000" pitchFamily="2" charset="2"/>
              </a:rPr>
              <a:t> + 1</a:t>
            </a:r>
            <a:r>
              <a:rPr lang="en-US" altLang="zh-CN" sz="2400" b="1" dirty="0">
                <a:sym typeface="Wingdings" panose="05000000000000000000" pitchFamily="2" charset="2"/>
              </a:rPr>
              <a:t> or </a:t>
            </a:r>
            <a:endParaRPr lang="en-US" altLang="zh-CN" sz="2400" b="1" dirty="0">
              <a:sym typeface="Wingdings" panose="05000000000000000000" pitchFamily="2" charset="2"/>
            </a:endParaRPr>
          </a:p>
          <a:p>
            <a:pPr marL="0" lvl="0" indent="0" eaLnBrk="1" hangingPunct="1">
              <a:spcBef>
                <a:spcPct val="0"/>
              </a:spcBef>
              <a:buNone/>
            </a:pPr>
            <a:r>
              <a:rPr lang="en-US" altLang="zh-CN" sz="2400" b="1" dirty="0">
                <a:solidFill>
                  <a:schemeClr val="hlink"/>
                </a:solidFill>
                <a:sym typeface="Wingdings" panose="05000000000000000000" pitchFamily="2" charset="2"/>
              </a:rPr>
              <a:t>4</a:t>
            </a:r>
            <a:r>
              <a:rPr lang="en-US" altLang="zh-CN" sz="2400" b="1" i="1" baseline="30000" dirty="0">
                <a:solidFill>
                  <a:schemeClr val="hlink"/>
                </a:solidFill>
                <a:sym typeface="Wingdings" panose="05000000000000000000" pitchFamily="2" charset="2"/>
              </a:rPr>
              <a:t>i</a:t>
            </a:r>
            <a:r>
              <a:rPr lang="en-US" altLang="zh-CN" sz="2400" b="1" dirty="0">
                <a:solidFill>
                  <a:schemeClr val="hlink"/>
                </a:solidFill>
                <a:sym typeface="Wingdings" panose="05000000000000000000" pitchFamily="2" charset="2"/>
              </a:rPr>
              <a:t> – 3</a:t>
            </a:r>
            <a:r>
              <a:rPr lang="en-US" altLang="zh-CN" sz="2400" b="1" dirty="0">
                <a:solidFill>
                  <a:schemeClr val="hlink"/>
                </a:solidFill>
                <a:sym typeface="Symbol" panose="05050102010706020507" pitchFamily="18" charset="2"/>
              </a:rPr>
              <a:t></a:t>
            </a:r>
            <a:r>
              <a:rPr lang="en-US" altLang="zh-CN" sz="2400" b="1" dirty="0">
                <a:solidFill>
                  <a:schemeClr val="hlink"/>
                </a:solidFill>
                <a:sym typeface="Wingdings" panose="05000000000000000000" pitchFamily="2" charset="2"/>
              </a:rPr>
              <a:t>2</a:t>
            </a:r>
            <a:r>
              <a:rPr lang="en-US" altLang="zh-CN" sz="2400" b="1" i="1" baseline="30000" dirty="0">
                <a:solidFill>
                  <a:schemeClr val="hlink"/>
                </a:solidFill>
                <a:sym typeface="Wingdings" panose="05000000000000000000" pitchFamily="2" charset="2"/>
              </a:rPr>
              <a:t>i</a:t>
            </a:r>
            <a:r>
              <a:rPr lang="en-US" altLang="zh-CN" sz="2400" b="1" dirty="0">
                <a:solidFill>
                  <a:schemeClr val="hlink"/>
                </a:solidFill>
                <a:sym typeface="Wingdings" panose="05000000000000000000" pitchFamily="2" charset="2"/>
              </a:rPr>
              <a:t> + 1</a:t>
            </a:r>
            <a:r>
              <a:rPr lang="en-US" altLang="zh-CN" sz="2400" b="1" dirty="0">
                <a:sym typeface="Wingdings" panose="05000000000000000000" pitchFamily="2" charset="2"/>
              </a:rPr>
              <a:t>.  </a:t>
            </a:r>
            <a:r>
              <a:rPr lang="en-US" altLang="zh-CN" sz="2400" b="1" i="1" dirty="0">
                <a:sym typeface="Wingdings" panose="05000000000000000000" pitchFamily="2" charset="2"/>
              </a:rPr>
              <a:t>T</a:t>
            </a:r>
            <a:r>
              <a:rPr lang="en-US" altLang="zh-CN" sz="2400" b="1" baseline="-25000" dirty="0">
                <a:sym typeface="Wingdings" panose="05000000000000000000" pitchFamily="2" charset="2"/>
              </a:rPr>
              <a:t>avg </a:t>
            </a:r>
            <a:r>
              <a:rPr lang="en-US" altLang="zh-CN" sz="2400" b="1" dirty="0">
                <a:sym typeface="Wingdings" panose="05000000000000000000" pitchFamily="2" charset="2"/>
              </a:rPr>
              <a:t>( </a:t>
            </a:r>
            <a:r>
              <a:rPr lang="en-US" altLang="zh-CN" sz="2400" b="1" i="1" dirty="0">
                <a:sym typeface="Wingdings" panose="05000000000000000000" pitchFamily="2" charset="2"/>
              </a:rPr>
              <a:t>N </a:t>
            </a:r>
            <a:r>
              <a:rPr lang="en-US" altLang="zh-CN" sz="2400" b="1" dirty="0">
                <a:sym typeface="Wingdings" panose="05000000000000000000" pitchFamily="2" charset="2"/>
              </a:rPr>
              <a:t>) = O ( </a:t>
            </a:r>
            <a:r>
              <a:rPr lang="en-US" altLang="zh-CN" sz="2400" b="1" i="1" dirty="0">
                <a:sym typeface="Wingdings" panose="05000000000000000000" pitchFamily="2" charset="2"/>
              </a:rPr>
              <a:t>N</a:t>
            </a:r>
            <a:r>
              <a:rPr lang="en-US" altLang="zh-CN" sz="2400" b="1" baseline="30000" dirty="0">
                <a:sym typeface="Wingdings" panose="05000000000000000000" pitchFamily="2" charset="2"/>
              </a:rPr>
              <a:t>7/6 </a:t>
            </a:r>
            <a:r>
              <a:rPr lang="en-US" altLang="zh-CN" sz="2400" b="1" dirty="0">
                <a:sym typeface="Wingdings" panose="05000000000000000000" pitchFamily="2" charset="2"/>
              </a:rPr>
              <a:t>) and </a:t>
            </a:r>
            <a:r>
              <a:rPr lang="en-US" altLang="zh-CN" sz="2400" b="1" i="1" dirty="0">
                <a:sym typeface="Wingdings" panose="05000000000000000000" pitchFamily="2" charset="2"/>
              </a:rPr>
              <a:t>T</a:t>
            </a:r>
            <a:r>
              <a:rPr lang="en-US" altLang="zh-CN" sz="2400" b="1" baseline="-25000" dirty="0">
                <a:sym typeface="Wingdings" panose="05000000000000000000" pitchFamily="2" charset="2"/>
              </a:rPr>
              <a:t>worst </a:t>
            </a:r>
            <a:r>
              <a:rPr lang="en-US" altLang="zh-CN" sz="2400" b="1" dirty="0">
                <a:sym typeface="Wingdings" panose="05000000000000000000" pitchFamily="2" charset="2"/>
              </a:rPr>
              <a:t>( </a:t>
            </a:r>
            <a:r>
              <a:rPr lang="en-US" altLang="zh-CN" sz="2400" b="1" i="1" dirty="0">
                <a:sym typeface="Wingdings" panose="05000000000000000000" pitchFamily="2" charset="2"/>
              </a:rPr>
              <a:t>N </a:t>
            </a:r>
            <a:r>
              <a:rPr lang="en-US" altLang="zh-CN" sz="2400" b="1" dirty="0">
                <a:sym typeface="Wingdings" panose="05000000000000000000" pitchFamily="2" charset="2"/>
              </a:rPr>
              <a:t>) = O ( </a:t>
            </a:r>
            <a:r>
              <a:rPr lang="en-US" altLang="zh-CN" sz="2400" b="1" i="1" dirty="0">
                <a:sym typeface="Wingdings" panose="05000000000000000000" pitchFamily="2" charset="2"/>
              </a:rPr>
              <a:t>N</a:t>
            </a:r>
            <a:r>
              <a:rPr lang="en-US" altLang="zh-CN" sz="2400" b="1" baseline="30000" dirty="0">
                <a:sym typeface="Wingdings" panose="05000000000000000000" pitchFamily="2" charset="2"/>
              </a:rPr>
              <a:t>4/3 </a:t>
            </a:r>
            <a:r>
              <a:rPr lang="en-US" altLang="zh-CN" sz="2400" b="1" dirty="0">
                <a:sym typeface="Wingdings" panose="05000000000000000000" pitchFamily="2" charset="2"/>
              </a:rPr>
              <a:t>).</a:t>
            </a:r>
            <a:endParaRPr lang="en-US" altLang="zh-CN" sz="2400" b="1" dirty="0">
              <a:sym typeface="Wingdings" panose="05000000000000000000" pitchFamily="2" charset="2"/>
            </a:endParaRPr>
          </a:p>
        </p:txBody>
      </p:sp>
      <p:sp>
        <p:nvSpPr>
          <p:cNvPr id="95243" name="AutoShape 11" descr="再生纸"/>
          <p:cNvSpPr/>
          <p:nvPr/>
        </p:nvSpPr>
        <p:spPr>
          <a:xfrm>
            <a:off x="5105400" y="2362200"/>
            <a:ext cx="3352800" cy="2133600"/>
          </a:xfrm>
          <a:prstGeom prst="roundRect">
            <a:avLst>
              <a:gd name="adj" fmla="val 7986"/>
            </a:avLst>
          </a:prstGeom>
          <a:blipFill rotWithShape="0">
            <a:blip r:embed="rId2"/>
          </a:blipFill>
          <a:ln w="25400">
            <a:noFill/>
          </a:ln>
          <a:effectLst>
            <a:outerShdw dist="107763" dir="2699999" algn="ctr" rotWithShape="0">
              <a:schemeClr val="bg2"/>
            </a:outerShdw>
          </a:effectLst>
        </p:spPr>
        <p:txBody>
          <a:bodyPr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Shellsort is a very simple algorithm, yet with an extremely complex analysis.  It is good for sorting up to moderately large input (tens of thousands).</a:t>
            </a:r>
            <a:endParaRPr lang="en-US" altLang="zh-CN"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5235"/>
                                        </p:tgtEl>
                                        <p:attrNameLst>
                                          <p:attrName>style.visibility</p:attrName>
                                        </p:attrNameLst>
                                      </p:cBhvr>
                                      <p:to>
                                        <p:strVal val="visible"/>
                                      </p:to>
                                    </p:set>
                                    <p:animEffect transition="in" filter="wipe(left)">
                                      <p:cBhvr>
                                        <p:cTn id="7" dur="500"/>
                                        <p:tgtEl>
                                          <p:spTgt spid="9523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5236"/>
                                        </p:tgtEl>
                                        <p:attrNameLst>
                                          <p:attrName>style.visibility</p:attrName>
                                        </p:attrNameLst>
                                      </p:cBhvr>
                                      <p:to>
                                        <p:strVal val="visible"/>
                                      </p:to>
                                    </p:set>
                                    <p:animEffect transition="in" filter="box(in)">
                                      <p:cBhvr>
                                        <p:cTn id="12" dur="500"/>
                                        <p:tgtEl>
                                          <p:spTgt spid="9523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5237"/>
                                        </p:tgtEl>
                                        <p:attrNameLst>
                                          <p:attrName>style.visibility</p:attrName>
                                        </p:attrNameLst>
                                      </p:cBhvr>
                                      <p:to>
                                        <p:strVal val="visible"/>
                                      </p:to>
                                    </p:set>
                                    <p:animEffect transition="in" filter="strips(downRight)">
                                      <p:cBhvr>
                                        <p:cTn id="17" dur="500"/>
                                        <p:tgtEl>
                                          <p:spTgt spid="95237"/>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5238"/>
                                        </p:tgtEl>
                                        <p:attrNameLst>
                                          <p:attrName>style.visibility</p:attrName>
                                        </p:attrNameLst>
                                      </p:cBhvr>
                                      <p:to>
                                        <p:strVal val="visible"/>
                                      </p:to>
                                    </p:set>
                                    <p:animEffect transition="in" filter="wipe(up)">
                                      <p:cBhvr>
                                        <p:cTn id="22" dur="500"/>
                                        <p:tgtEl>
                                          <p:spTgt spid="952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5241"/>
                                        </p:tgtEl>
                                        <p:attrNameLst>
                                          <p:attrName>style.visibility</p:attrName>
                                        </p:attrNameLst>
                                      </p:cBhvr>
                                      <p:to>
                                        <p:strVal val="visible"/>
                                      </p:to>
                                    </p:set>
                                    <p:animEffect transition="in" filter="wipe(left)">
                                      <p:cBhvr>
                                        <p:cTn id="27" dur="500"/>
                                        <p:tgtEl>
                                          <p:spTgt spid="952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5242"/>
                                        </p:tgtEl>
                                        <p:attrNameLst>
                                          <p:attrName>style.visibility</p:attrName>
                                        </p:attrNameLst>
                                      </p:cBhvr>
                                      <p:to>
                                        <p:strVal val="visible"/>
                                      </p:to>
                                    </p:set>
                                    <p:animEffect transition="in" filter="wipe(left)">
                                      <p:cBhvr>
                                        <p:cTn id="32" dur="500"/>
                                        <p:tgtEl>
                                          <p:spTgt spid="9524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5243"/>
                                        </p:tgtEl>
                                        <p:attrNameLst>
                                          <p:attrName>style.visibility</p:attrName>
                                        </p:attrNameLst>
                                      </p:cBhvr>
                                      <p:to>
                                        <p:strVal val="visible"/>
                                      </p:to>
                                    </p:set>
                                    <p:animEffect transition="in" filter="box(in)">
                                      <p:cBhvr>
                                        <p:cTn id="37" dur="500"/>
                                        <p:tgtEl>
                                          <p:spTgt spid="95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p:bldP spid="95236" grpId="0"/>
      <p:bldP spid="95237" grpId="0"/>
      <p:bldP spid="95241" grpId="0"/>
      <p:bldP spid="95242" grpId="0"/>
      <p:bldP spid="952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8" name="Text Box 4"/>
          <p:cNvSpPr txBox="1"/>
          <p:nvPr/>
        </p:nvSpPr>
        <p:spPr>
          <a:xfrm>
            <a:off x="304800" y="242888"/>
            <a:ext cx="27432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ym typeface="Webdings" panose="05030102010509060703" pitchFamily="18" charset="2"/>
              </a:rPr>
              <a:t>§5  Heapsort</a:t>
            </a:r>
            <a:endParaRPr lang="en-US" altLang="zh-CN" sz="2400" b="1" dirty="0"/>
          </a:p>
        </p:txBody>
      </p:sp>
      <p:sp>
        <p:nvSpPr>
          <p:cNvPr id="88069" name="AutoShape 5"/>
          <p:cNvSpPr/>
          <p:nvPr/>
        </p:nvSpPr>
        <p:spPr>
          <a:xfrm>
            <a:off x="685800" y="990600"/>
            <a:ext cx="7543800" cy="2971800"/>
          </a:xfrm>
          <a:prstGeom prst="foldedCorner">
            <a:avLst>
              <a:gd name="adj" fmla="val 12500"/>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98000" tIns="118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olidFill>
                  <a:schemeClr val="hlink"/>
                </a:solidFill>
                <a:latin typeface="Arial" panose="020B0604020202020204" pitchFamily="34" charset="0"/>
              </a:rPr>
              <a:t>Algorithm 1:</a:t>
            </a:r>
            <a:endParaRPr lang="en-US" altLang="zh-CN" sz="2000" b="1" dirty="0">
              <a:solidFill>
                <a:schemeClr val="hlink"/>
              </a:solidFill>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BuildHeap( H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for </a:t>
            </a:r>
            <a:r>
              <a:rPr lang="en-US" altLang="zh-CN" sz="2000" b="1" dirty="0">
                <a:latin typeface="Arial" panose="020B0604020202020204" pitchFamily="34" charset="0"/>
              </a:rPr>
              <a:t>( i=0; i&lt;N; i++ )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TmpH[ i ] = DeleteMin( H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a:t>
            </a:r>
            <a:r>
              <a:rPr lang="en-US" altLang="zh-CN" sz="2000" b="1" dirty="0">
                <a:solidFill>
                  <a:schemeClr val="hlink"/>
                </a:solidFill>
                <a:latin typeface="Arial" panose="020B0604020202020204" pitchFamily="34" charset="0"/>
              </a:rPr>
              <a:t>for</a:t>
            </a:r>
            <a:r>
              <a:rPr lang="en-US" altLang="zh-CN" sz="2000" b="1" dirty="0">
                <a:latin typeface="Arial" panose="020B0604020202020204" pitchFamily="34" charset="0"/>
              </a:rPr>
              <a:t> ( i=0; i&lt;N; i++ )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	H[ i ] = TmpH[ i ];</a:t>
            </a:r>
            <a:endParaRPr lang="en-US" altLang="zh-CN" sz="20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88070" name="Text Box 6"/>
          <p:cNvSpPr txBox="1"/>
          <p:nvPr/>
        </p:nvSpPr>
        <p:spPr>
          <a:xfrm>
            <a:off x="3429000" y="1676400"/>
            <a:ext cx="16002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rgbClr val="009900"/>
                </a:solidFill>
                <a:latin typeface="Arial" panose="020B0604020202020204" pitchFamily="34" charset="0"/>
              </a:rPr>
              <a:t>/* O( </a:t>
            </a:r>
            <a:r>
              <a:rPr lang="en-US" altLang="zh-CN" sz="2000" b="1" i="1" dirty="0">
                <a:solidFill>
                  <a:srgbClr val="009900"/>
                </a:solidFill>
                <a:latin typeface="Arial" panose="020B0604020202020204" pitchFamily="34" charset="0"/>
              </a:rPr>
              <a:t>N</a:t>
            </a:r>
            <a:r>
              <a:rPr lang="en-US" altLang="zh-CN" sz="2000" b="1" dirty="0">
                <a:solidFill>
                  <a:srgbClr val="009900"/>
                </a:solidFill>
                <a:latin typeface="Arial" panose="020B0604020202020204" pitchFamily="34" charset="0"/>
              </a:rPr>
              <a:t> ) */</a:t>
            </a:r>
            <a:endParaRPr lang="en-US" altLang="zh-CN" sz="2000" b="1" dirty="0">
              <a:solidFill>
                <a:srgbClr val="009900"/>
              </a:solidFill>
              <a:latin typeface="Arial" panose="020B0604020202020204" pitchFamily="34" charset="0"/>
            </a:endParaRPr>
          </a:p>
        </p:txBody>
      </p:sp>
      <p:sp>
        <p:nvSpPr>
          <p:cNvPr id="88071" name="Text Box 7"/>
          <p:cNvSpPr txBox="1"/>
          <p:nvPr/>
        </p:nvSpPr>
        <p:spPr>
          <a:xfrm>
            <a:off x="5334000" y="2286000"/>
            <a:ext cx="21336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rgbClr val="009900"/>
                </a:solidFill>
                <a:latin typeface="Arial" panose="020B0604020202020204" pitchFamily="34" charset="0"/>
              </a:rPr>
              <a:t>/* O( log </a:t>
            </a:r>
            <a:r>
              <a:rPr lang="en-US" altLang="zh-CN" sz="2000" b="1" i="1" dirty="0">
                <a:solidFill>
                  <a:srgbClr val="009900"/>
                </a:solidFill>
                <a:latin typeface="Arial" panose="020B0604020202020204" pitchFamily="34" charset="0"/>
              </a:rPr>
              <a:t>N</a:t>
            </a:r>
            <a:r>
              <a:rPr lang="en-US" altLang="zh-CN" sz="2000" b="1" dirty="0">
                <a:solidFill>
                  <a:srgbClr val="009900"/>
                </a:solidFill>
                <a:latin typeface="Arial" panose="020B0604020202020204" pitchFamily="34" charset="0"/>
              </a:rPr>
              <a:t> ) */</a:t>
            </a:r>
            <a:endParaRPr lang="en-US" altLang="zh-CN" sz="2000" b="1" dirty="0">
              <a:solidFill>
                <a:srgbClr val="009900"/>
              </a:solidFill>
              <a:latin typeface="Arial" panose="020B0604020202020204" pitchFamily="34" charset="0"/>
            </a:endParaRPr>
          </a:p>
        </p:txBody>
      </p:sp>
      <p:sp>
        <p:nvSpPr>
          <p:cNvPr id="88072" name="Text Box 8"/>
          <p:cNvSpPr txBox="1"/>
          <p:nvPr/>
        </p:nvSpPr>
        <p:spPr>
          <a:xfrm>
            <a:off x="4114800" y="2955925"/>
            <a:ext cx="16002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rgbClr val="009900"/>
                </a:solidFill>
                <a:latin typeface="Arial" panose="020B0604020202020204" pitchFamily="34" charset="0"/>
              </a:rPr>
              <a:t>/* O( 1 ) */</a:t>
            </a:r>
            <a:endParaRPr lang="en-US" altLang="zh-CN" sz="2000" b="1" dirty="0">
              <a:solidFill>
                <a:srgbClr val="009900"/>
              </a:solidFill>
              <a:latin typeface="Arial" panose="020B0604020202020204" pitchFamily="34" charset="0"/>
            </a:endParaRPr>
          </a:p>
        </p:txBody>
      </p:sp>
      <p:sp>
        <p:nvSpPr>
          <p:cNvPr id="88073" name="Rectangle 9"/>
          <p:cNvSpPr/>
          <p:nvPr/>
        </p:nvSpPr>
        <p:spPr>
          <a:xfrm>
            <a:off x="685800" y="4129088"/>
            <a:ext cx="33528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i="1" dirty="0">
                <a:sym typeface="Wingdings" panose="05000000000000000000" pitchFamily="2" charset="2"/>
              </a:rPr>
              <a:t>T</a:t>
            </a:r>
            <a:r>
              <a:rPr lang="en-US" altLang="zh-CN" sz="2400" b="1" baseline="-25000" dirty="0">
                <a:sym typeface="Wingdings" panose="05000000000000000000" pitchFamily="2" charset="2"/>
              </a:rPr>
              <a:t> </a:t>
            </a:r>
            <a:r>
              <a:rPr lang="en-US" altLang="zh-CN" sz="2400" b="1" dirty="0">
                <a:sym typeface="Wingdings" panose="05000000000000000000" pitchFamily="2" charset="2"/>
              </a:rPr>
              <a:t>( </a:t>
            </a:r>
            <a:r>
              <a:rPr lang="en-US" altLang="zh-CN" sz="2400" b="1" i="1" dirty="0">
                <a:sym typeface="Wingdings" panose="05000000000000000000" pitchFamily="2" charset="2"/>
              </a:rPr>
              <a:t>N </a:t>
            </a:r>
            <a:r>
              <a:rPr lang="en-US" altLang="zh-CN" sz="2400" b="1" dirty="0">
                <a:sym typeface="Wingdings" panose="05000000000000000000" pitchFamily="2" charset="2"/>
              </a:rPr>
              <a:t>) = O ( </a:t>
            </a:r>
            <a:r>
              <a:rPr lang="en-US" altLang="zh-CN" sz="2400" b="1" i="1" dirty="0">
                <a:sym typeface="Wingdings" panose="05000000000000000000" pitchFamily="2" charset="2"/>
              </a:rPr>
              <a:t>N</a:t>
            </a:r>
            <a:r>
              <a:rPr lang="en-US" altLang="zh-CN" sz="2400" b="1" dirty="0">
                <a:sym typeface="Wingdings" panose="05000000000000000000" pitchFamily="2" charset="2"/>
              </a:rPr>
              <a:t>  log </a:t>
            </a:r>
            <a:r>
              <a:rPr lang="en-US" altLang="zh-CN" sz="2400" b="1" i="1" dirty="0">
                <a:sym typeface="Wingdings" panose="05000000000000000000" pitchFamily="2" charset="2"/>
              </a:rPr>
              <a:t>N</a:t>
            </a:r>
            <a:r>
              <a:rPr lang="en-US" altLang="zh-CN" sz="2400" b="1" baseline="30000" dirty="0">
                <a:sym typeface="Wingdings" panose="05000000000000000000" pitchFamily="2" charset="2"/>
              </a:rPr>
              <a:t>  </a:t>
            </a:r>
            <a:r>
              <a:rPr lang="en-US" altLang="zh-CN" sz="2400" b="1" dirty="0">
                <a:sym typeface="Wingdings" panose="05000000000000000000" pitchFamily="2" charset="2"/>
              </a:rPr>
              <a:t>)</a:t>
            </a:r>
            <a:endParaRPr lang="en-US" altLang="zh-CN" sz="2400" b="1" dirty="0">
              <a:sym typeface="Wingdings" panose="05000000000000000000" pitchFamily="2" charset="2"/>
            </a:endParaRPr>
          </a:p>
        </p:txBody>
      </p:sp>
      <p:sp>
        <p:nvSpPr>
          <p:cNvPr id="88074" name="Text Box 10"/>
          <p:cNvSpPr txBox="1"/>
          <p:nvPr/>
        </p:nvSpPr>
        <p:spPr>
          <a:xfrm>
            <a:off x="609600" y="4586288"/>
            <a:ext cx="5181600" cy="8239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4800" b="1" dirty="0">
                <a:solidFill>
                  <a:srgbClr val="FF0000"/>
                </a:solidFill>
                <a:sym typeface="Wingdings" panose="05000000000000000000" pitchFamily="2" charset="2"/>
              </a:rPr>
              <a:t></a:t>
            </a:r>
            <a:r>
              <a:rPr lang="en-US" altLang="zh-CN" sz="2400" b="1" dirty="0">
                <a:sym typeface="Wingdings" panose="05000000000000000000" pitchFamily="2" charset="2"/>
              </a:rPr>
              <a:t> The space requirement is doubled.</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wipe(left)">
                                      <p:cBhvr>
                                        <p:cTn id="7" dur="500"/>
                                        <p:tgtEl>
                                          <p:spTgt spid="88068"/>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8069"/>
                                        </p:tgtEl>
                                        <p:attrNameLst>
                                          <p:attrName>style.visibility</p:attrName>
                                        </p:attrNameLst>
                                      </p:cBhvr>
                                      <p:to>
                                        <p:strVal val="visible"/>
                                      </p:to>
                                    </p:set>
                                    <p:animEffect transition="in" filter="wipe(up)">
                                      <p:cBhvr>
                                        <p:cTn id="12" dur="500"/>
                                        <p:tgtEl>
                                          <p:spTgt spid="880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8070"/>
                                        </p:tgtEl>
                                        <p:attrNameLst>
                                          <p:attrName>style.visibility</p:attrName>
                                        </p:attrNameLst>
                                      </p:cBhvr>
                                      <p:to>
                                        <p:strVal val="visible"/>
                                      </p:to>
                                    </p:set>
                                    <p:animEffect transition="in" filter="wipe(up)">
                                      <p:cBhvr>
                                        <p:cTn id="17" dur="500"/>
                                        <p:tgtEl>
                                          <p:spTgt spid="880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8071"/>
                                        </p:tgtEl>
                                        <p:attrNameLst>
                                          <p:attrName>style.visibility</p:attrName>
                                        </p:attrNameLst>
                                      </p:cBhvr>
                                      <p:to>
                                        <p:strVal val="visible"/>
                                      </p:to>
                                    </p:set>
                                    <p:animEffect transition="in" filter="wipe(up)">
                                      <p:cBhvr>
                                        <p:cTn id="22" dur="500"/>
                                        <p:tgtEl>
                                          <p:spTgt spid="880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8072"/>
                                        </p:tgtEl>
                                        <p:attrNameLst>
                                          <p:attrName>style.visibility</p:attrName>
                                        </p:attrNameLst>
                                      </p:cBhvr>
                                      <p:to>
                                        <p:strVal val="visible"/>
                                      </p:to>
                                    </p:set>
                                    <p:animEffect transition="in" filter="wipe(up)">
                                      <p:cBhvr>
                                        <p:cTn id="27" dur="500"/>
                                        <p:tgtEl>
                                          <p:spTgt spid="880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8073"/>
                                        </p:tgtEl>
                                        <p:attrNameLst>
                                          <p:attrName>style.visibility</p:attrName>
                                        </p:attrNameLst>
                                      </p:cBhvr>
                                      <p:to>
                                        <p:strVal val="visible"/>
                                      </p:to>
                                    </p:set>
                                    <p:animEffect transition="in" filter="wipe(left)">
                                      <p:cBhvr>
                                        <p:cTn id="32" dur="500"/>
                                        <p:tgtEl>
                                          <p:spTgt spid="8807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8074"/>
                                        </p:tgtEl>
                                        <p:attrNameLst>
                                          <p:attrName>style.visibility</p:attrName>
                                        </p:attrNameLst>
                                      </p:cBhvr>
                                      <p:to>
                                        <p:strVal val="visible"/>
                                      </p:to>
                                    </p:set>
                                    <p:animEffect transition="in" filter="wipe(left)">
                                      <p:cBhvr>
                                        <p:cTn id="37" dur="500"/>
                                        <p:tgtEl>
                                          <p:spTgt spid="88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P spid="88069" grpId="0" animBg="1"/>
      <p:bldP spid="88070" grpId="0"/>
      <p:bldP spid="88071" grpId="0"/>
      <p:bldP spid="88072" grpId="0"/>
      <p:bldP spid="88073" grpId="0"/>
      <p:bldP spid="88074" grpId="0"/>
    </p:bldLst>
  </p:timing>
</p:sld>
</file>

<file path=ppt/tags/tag1.xml><?xml version="1.0" encoding="utf-8"?>
<p:tagLst xmlns:p="http://schemas.openxmlformats.org/presentationml/2006/main">
  <p:tag name="KSO_WPP_MARK_KEY" val="70d183a6-5c94-43d4-a6f4-d37870ee3cd7"/>
  <p:tag name="COMMONDATA" val="eyJoZGlkIjoiNmU3NDZmNTEwZWQxMDZjMmEwMzM2YjJhNTU0NmYxNDEifQ=="/>
</p:tagLst>
</file>

<file path=ppt/theme/theme1.xml><?xml version="1.0" encoding="utf-8"?>
<a:theme xmlns:a="http://schemas.openxmlformats.org/drawingml/2006/main" name="默认设计模板">
  <a:themeElements>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defRPr kumimoji="1" 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defRPr kumimoji="1" 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14960</Words>
  <Application>WPS 演示</Application>
  <PresentationFormat>全屏显示(4:3)</PresentationFormat>
  <Paragraphs>1652</Paragraphs>
  <Slides>36</Slides>
  <Notes>25</Notes>
  <HiddenSlides>1</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5</vt:i4>
      </vt:variant>
      <vt:variant>
        <vt:lpstr>幻灯片标题</vt:lpstr>
      </vt:variant>
      <vt:variant>
        <vt:i4>36</vt:i4>
      </vt:variant>
    </vt:vector>
  </HeadingPairs>
  <TitlesOfParts>
    <vt:vector size="58" baseType="lpstr">
      <vt:lpstr>Arial</vt:lpstr>
      <vt:lpstr>宋体</vt:lpstr>
      <vt:lpstr>Wingdings</vt:lpstr>
      <vt:lpstr>Times New Roman</vt:lpstr>
      <vt:lpstr>Monotype Sorts</vt:lpstr>
      <vt:lpstr>Wingdings</vt:lpstr>
      <vt:lpstr>楷体_GB2312</vt:lpstr>
      <vt:lpstr>新宋体</vt:lpstr>
      <vt:lpstr>Webdings</vt:lpstr>
      <vt:lpstr>MS Hei</vt:lpstr>
      <vt:lpstr>Symbol</vt:lpstr>
      <vt:lpstr>Impact</vt:lpstr>
      <vt:lpstr>微软雅黑</vt:lpstr>
      <vt:lpstr>Arial Unicode MS</vt:lpstr>
      <vt:lpstr>楷体_GB2312</vt:lpstr>
      <vt:lpstr>默认设计模板</vt:lpstr>
      <vt:lpstr>个人主页 (标准)</vt:lpstr>
      <vt:lpstr>MS_ClipArt_Gallery.2</vt:lpstr>
      <vt:lpstr>Equation.3</vt:lpstr>
      <vt:lpstr>Equation.3</vt:lpstr>
      <vt:lpstr>MS_ClipArt_Gallery.2</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排序算法小结</vt:lpstr>
      <vt:lpstr>排序—2005试题</vt:lpstr>
      <vt:lpstr>排序—2005试题</vt:lpstr>
      <vt:lpstr>排序—2006试题</vt:lpstr>
      <vt:lpstr>排序—2007试题</vt:lpstr>
      <vt:lpstr>排序—2008试题</vt:lpstr>
      <vt:lpstr>PowerPoint 演示文稿</vt:lpstr>
      <vt:lpstr>2009试题</vt:lpstr>
      <vt:lpstr>Exercises</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rz</dc:creator>
  <cp:lastModifiedBy>不负光阴☀</cp:lastModifiedBy>
  <cp:revision>298</cp:revision>
  <dcterms:created xsi:type="dcterms:W3CDTF">2000-07-24T11:13:00Z</dcterms:created>
  <dcterms:modified xsi:type="dcterms:W3CDTF">2022-12-17T13:39:49Z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9D57AA87A5874CB6A676316B27521744</vt:lpwstr>
  </property>
  <property fmtid="{D5CDD505-2E9C-101B-9397-08002B2CF9AE}" pid="3" name="KSOProductBuildVer">
    <vt:lpwstr>2052-11.1.0.12763</vt:lpwstr>
  </property>
</Properties>
</file>