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26"/>
    <p:restoredTop sz="91115"/>
  </p:normalViewPr>
  <p:slideViewPr>
    <p:cSldViewPr showGuides="1">
      <p:cViewPr varScale="1">
        <p:scale>
          <a:sx n="83" d="100"/>
          <a:sy n="83" d="100"/>
        </p:scale>
        <p:origin x="11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AF39E3-4AAB-459A-B79C-4211BE4E901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对称、自反、传递</a:t>
            </a:r>
            <a:endParaRPr lang="en-US" altLang="zh-CN" dirty="0"/>
          </a:p>
          <a:p>
            <a:pPr lvl="0"/>
            <a:r>
              <a:rPr lang="zh-CN" altLang="en-US" dirty="0"/>
              <a:t>等价关系：同岁，同班，相同身高，相同颜色，电路中的联通性</a:t>
            </a:r>
            <a:endParaRPr lang="en-US" altLang="zh-CN" dirty="0"/>
          </a:p>
          <a:p>
            <a:pPr lvl="0"/>
            <a:r>
              <a:rPr lang="zh-CN" altLang="en-US" dirty="0"/>
              <a:t>非等价关系：认识（非对称），互相认识（对称但非传递），一个比另一个高（非对称，非自反，传递），小于等于（非对称，自反，传递）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一个电路里面可以观察到一些元器件是直接联通的，通过</a:t>
            </a:r>
            <a:r>
              <a:rPr lang="en-US" altLang="zh-CN" dirty="0"/>
              <a:t>find</a:t>
            </a:r>
            <a:r>
              <a:rPr lang="zh-CN" altLang="en-US" dirty="0"/>
              <a:t>和</a:t>
            </a:r>
            <a:r>
              <a:rPr lang="en-US" altLang="zh-CN" dirty="0"/>
              <a:t>union</a:t>
            </a:r>
            <a:r>
              <a:rPr lang="zh-CN" altLang="en-US" dirty="0"/>
              <a:t>操作，可以获得间接联通的关系</a:t>
            </a:r>
            <a:endParaRPr lang="en-US" altLang="zh-CN" dirty="0"/>
          </a:p>
          <a:p>
            <a:pPr lvl="0"/>
            <a:r>
              <a:rPr lang="zh-CN" altLang="en-US" dirty="0"/>
              <a:t>随着算法的运行</a:t>
            </a:r>
            <a:r>
              <a:rPr lang="en-US" altLang="zh-CN" dirty="0"/>
              <a:t>Find(a)</a:t>
            </a:r>
            <a:r>
              <a:rPr lang="zh-CN" altLang="en-US" dirty="0"/>
              <a:t>的执行结果也在变化（罗永浩和他的朋友们</a:t>
            </a:r>
            <a:r>
              <a:rPr lang="en-US" altLang="zh-CN" dirty="0"/>
              <a:t>-&gt;</a:t>
            </a:r>
            <a:r>
              <a:rPr lang="zh-CN" altLang="en-US" dirty="0"/>
              <a:t>李诞的小伙伴们）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如何实现不相交集？线性表？</a:t>
            </a:r>
            <a:endParaRPr lang="en-US" altLang="zh-CN" dirty="0"/>
          </a:p>
          <a:p>
            <a:pPr lvl="0"/>
            <a:r>
              <a:rPr lang="zh-CN" altLang="en-US" dirty="0"/>
              <a:t>选代表，“我跟张三同岁”</a:t>
            </a:r>
            <a:r>
              <a:rPr lang="en-US" altLang="zh-CN" dirty="0"/>
              <a:t>&amp;&amp;</a:t>
            </a:r>
            <a:r>
              <a:rPr lang="zh-CN" altLang="en-US" dirty="0"/>
              <a:t>“李四跟张三也同岁”</a:t>
            </a:r>
            <a:r>
              <a:rPr lang="en-US" altLang="zh-CN" dirty="0"/>
              <a:t>-&gt;</a:t>
            </a:r>
            <a:r>
              <a:rPr lang="zh-CN" altLang="en-US" dirty="0"/>
              <a:t>“我跟李四同岁”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这是不相交集的特点带来的便利性，不用考虑交集的处理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21,31,41,51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，。。。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n1</a:t>
            </a:r>
            <a:endParaRPr lang="en-US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和所有其他节点都等价，</a:t>
            </a:r>
            <a:r>
              <a:rPr lang="en-US" altLang="zh-CN" dirty="0"/>
              <a:t>1</a:t>
            </a:r>
            <a:r>
              <a:rPr lang="zh-CN" altLang="en-US" dirty="0"/>
              <a:t>节点不巧位于叶子，每次求并集前都要从</a:t>
            </a:r>
            <a:r>
              <a:rPr lang="en-US" altLang="zh-CN" dirty="0"/>
              <a:t>1</a:t>
            </a:r>
            <a:r>
              <a:rPr lang="zh-CN" altLang="en-US" dirty="0"/>
              <a:t>这个叶子找到根。这不禁让人想起退化的二叉查找树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53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Union-by-Size</a:t>
            </a:r>
            <a:r>
              <a:rPr lang="zh-CN" altLang="en-US" dirty="0"/>
              <a:t>让大</a:t>
            </a:r>
            <a:r>
              <a:rPr lang="en-US" altLang="zh-CN" dirty="0"/>
              <a:t>size</a:t>
            </a:r>
            <a:r>
              <a:rPr lang="zh-CN" altLang="en-US" dirty="0"/>
              <a:t>树的叶子的求根路径不变，改变小</a:t>
            </a:r>
            <a:r>
              <a:rPr lang="en-US" altLang="zh-CN" dirty="0"/>
              <a:t>size</a:t>
            </a:r>
            <a:r>
              <a:rPr lang="zh-CN" altLang="en-US" dirty="0"/>
              <a:t>的树叶子的求根路径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希望树尽量的“浅”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在一棵</a:t>
            </a:r>
            <a:r>
              <a:rPr lang="en-US" altLang="zh-CN" dirty="0"/>
              <a:t>size</a:t>
            </a:r>
            <a:r>
              <a:rPr lang="zh-CN" altLang="en-US" dirty="0"/>
              <a:t>较大的树的树根挂一个较小</a:t>
            </a:r>
            <a:r>
              <a:rPr lang="en-US" altLang="zh-CN" dirty="0"/>
              <a:t>size</a:t>
            </a:r>
            <a:r>
              <a:rPr lang="zh-CN" altLang="en-US" dirty="0"/>
              <a:t>的树，深度可能不会加深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In equiv class problem, we have a set of integers from 1 to N, and a equiv rel on it, the problem is to decide if two integers have relation, we can solve this by find equiv class in.. which all data have rel </a:t>
            </a:r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查找的过程中会把</a:t>
            </a:r>
            <a:r>
              <a:rPr lang="en-US" altLang="zh-CN" dirty="0"/>
              <a:t>X</a:t>
            </a:r>
            <a:r>
              <a:rPr lang="zh-CN" altLang="en-US" dirty="0"/>
              <a:t>到根路径的节点都直接指向根。师傅的师傅的师傅</a:t>
            </a:r>
            <a:r>
              <a:rPr lang="en-US" altLang="zh-CN" dirty="0"/>
              <a:t>……</a:t>
            </a:r>
            <a:r>
              <a:rPr lang="zh-CN" altLang="en-US" dirty="0"/>
              <a:t>的师傅叫师祖，路径压缩就是找到师祖并拜师祖为师，同时所有的师傅也都直接拜师祖为师</a:t>
            </a:r>
            <a:endParaRPr lang="en-US" altLang="zh-CN" dirty="0"/>
          </a:p>
          <a:p>
            <a:pPr lvl="0"/>
            <a:r>
              <a:rPr lang="zh-CN" altLang="en-US" dirty="0"/>
              <a:t>有点类似于伸展树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疫情的流行调查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A92CE5-58A0-4C2F-923B-FEFC0EC1E4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audio" Target="../media/audio4.wav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5.wav"/><Relationship Id="rId6" Type="http://schemas.openxmlformats.org/officeDocument/2006/relationships/audio" Target="../media/audio6.wav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3" Type="http://schemas.openxmlformats.org/officeDocument/2006/relationships/audio" Target="../media/audio4.wav"/><Relationship Id="rId2" Type="http://schemas.openxmlformats.org/officeDocument/2006/relationships/image" Target="../media/image2.wmf"/><Relationship Id="rId10" Type="http://schemas.openxmlformats.org/officeDocument/2006/relationships/notesSlide" Target="../notesSlides/notesSlide5.x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5.wav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2"/>
          <p:cNvSpPr txBox="1"/>
          <p:nvPr/>
        </p:nvSpPr>
        <p:spPr>
          <a:xfrm>
            <a:off x="457200" y="76200"/>
            <a:ext cx="5257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u="sng" dirty="0"/>
              <a:t>CHAPTER  </a:t>
            </a:r>
            <a:r>
              <a:rPr lang="en-US" altLang="zh-CN" sz="2400" b="1" u="sng" dirty="0"/>
              <a:t>8</a:t>
            </a:r>
            <a:endParaRPr lang="en-US" altLang="zh-CN" sz="2400" b="1" u="sng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THE DISJOINT SET ADT</a:t>
            </a:r>
            <a:endParaRPr lang="en-US" altLang="zh-CN" sz="2400" b="1" dirty="0"/>
          </a:p>
        </p:txBody>
      </p:sp>
      <p:sp>
        <p:nvSpPr>
          <p:cNvPr id="2130" name="Text Box 82"/>
          <p:cNvSpPr txBox="1"/>
          <p:nvPr/>
        </p:nvSpPr>
        <p:spPr>
          <a:xfrm>
            <a:off x="457200" y="12192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§1  Equivalence Relations</a:t>
            </a:r>
            <a:endParaRPr lang="en-US" altLang="zh-CN" sz="2400" b="1" dirty="0"/>
          </a:p>
        </p:txBody>
      </p:sp>
      <p:sp>
        <p:nvSpPr>
          <p:cNvPr id="2143" name="Text Box 95"/>
          <p:cNvSpPr txBox="1"/>
          <p:nvPr/>
        </p:nvSpPr>
        <p:spPr>
          <a:xfrm>
            <a:off x="381000" y="1981200"/>
            <a:ext cx="83820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【Definition】</a:t>
            </a:r>
            <a:r>
              <a:rPr lang="en-US" altLang="zh-CN" sz="2400" b="1" dirty="0"/>
              <a:t>A </a:t>
            </a:r>
            <a:r>
              <a:rPr lang="en-US" altLang="zh-CN" sz="2400" b="1" i="1" dirty="0">
                <a:solidFill>
                  <a:schemeClr val="hlink"/>
                </a:solidFill>
              </a:rPr>
              <a:t>relation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solidFill>
                  <a:schemeClr val="hlink"/>
                </a:solidFill>
              </a:rPr>
              <a:t>R</a:t>
            </a:r>
            <a:r>
              <a:rPr lang="en-US" altLang="zh-CN" sz="2400" b="1" dirty="0"/>
              <a:t> is defined on a set </a:t>
            </a:r>
            <a:r>
              <a:rPr lang="en-US" altLang="zh-CN" sz="2400" b="1" i="1" dirty="0">
                <a:solidFill>
                  <a:srgbClr val="009900"/>
                </a:solidFill>
              </a:rPr>
              <a:t>S</a:t>
            </a:r>
            <a:r>
              <a:rPr lang="en-US" altLang="zh-CN" sz="2400" b="1" dirty="0"/>
              <a:t> if for every pair of elements 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</a:t>
            </a:r>
            <a:r>
              <a:rPr lang="en-US" altLang="zh-CN" sz="2400" b="1" i="1" dirty="0">
                <a:solidFill>
                  <a:srgbClr val="009900"/>
                </a:solidFill>
              </a:rPr>
              <a:t>a, b </a:t>
            </a:r>
            <a:r>
              <a:rPr lang="en-US" altLang="zh-CN" sz="2400" b="1" dirty="0">
                <a:solidFill>
                  <a:srgbClr val="0099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9900"/>
                </a:solidFill>
                <a:sym typeface="Symbol" panose="05050102010706020507" pitchFamily="18" charset="2"/>
              </a:rPr>
              <a:t>a R b</a:t>
            </a:r>
            <a:r>
              <a:rPr lang="en-US" altLang="zh-CN" sz="2400" b="1" dirty="0">
                <a:sym typeface="Symbol" panose="05050102010706020507" pitchFamily="18" charset="2"/>
              </a:rPr>
              <a:t> is either true or false.  If </a:t>
            </a:r>
            <a:r>
              <a:rPr lang="en-US" altLang="zh-CN" sz="2400" b="1" i="1" dirty="0">
                <a:solidFill>
                  <a:srgbClr val="009900"/>
                </a:solidFill>
                <a:sym typeface="Symbol" panose="05050102010706020507" pitchFamily="18" charset="2"/>
              </a:rPr>
              <a:t>a R b</a:t>
            </a:r>
            <a:r>
              <a:rPr lang="en-US" altLang="zh-CN" sz="2400" b="1" dirty="0">
                <a:sym typeface="Symbol" panose="05050102010706020507" pitchFamily="18" charset="2"/>
              </a:rPr>
              <a:t> is true, then we say that 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is related to 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.</a:t>
            </a:r>
            <a:endParaRPr lang="en-US" altLang="zh-CN" sz="2400" b="1" dirty="0"/>
          </a:p>
        </p:txBody>
      </p:sp>
      <p:sp>
        <p:nvSpPr>
          <p:cNvPr id="2144" name="Text Box 96"/>
          <p:cNvSpPr txBox="1"/>
          <p:nvPr/>
        </p:nvSpPr>
        <p:spPr>
          <a:xfrm>
            <a:off x="381000" y="3352800"/>
            <a:ext cx="83820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【Definition】</a:t>
            </a:r>
            <a:r>
              <a:rPr lang="en-US" altLang="zh-CN" sz="2400" b="1" dirty="0"/>
              <a:t>A relation,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~</a:t>
            </a:r>
            <a:r>
              <a:rPr lang="en-US" altLang="zh-CN" sz="2400" b="1" dirty="0">
                <a:sym typeface="Symbol" panose="05050102010706020507" pitchFamily="18" charset="2"/>
              </a:rPr>
              <a:t>, over a set, </a:t>
            </a:r>
            <a:r>
              <a:rPr lang="en-US" altLang="zh-CN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, is said to be an 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equivalence relation</a:t>
            </a:r>
            <a:r>
              <a:rPr lang="en-US" altLang="zh-CN" sz="2400" b="1" dirty="0">
                <a:sym typeface="Symbol" panose="05050102010706020507" pitchFamily="18" charset="2"/>
              </a:rPr>
              <a:t> over </a:t>
            </a:r>
            <a:r>
              <a:rPr lang="en-US" altLang="zh-CN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 iff it is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symmetric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reflexive</a:t>
            </a:r>
            <a:r>
              <a:rPr lang="en-US" altLang="zh-CN" sz="2400" b="1" dirty="0">
                <a:sym typeface="Symbol" panose="05050102010706020507" pitchFamily="18" charset="2"/>
              </a:rPr>
              <a:t>, and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transitive</a:t>
            </a:r>
            <a:r>
              <a:rPr lang="en-US" altLang="zh-CN" sz="2400" b="1" dirty="0">
                <a:sym typeface="Symbol" panose="05050102010706020507" pitchFamily="18" charset="2"/>
              </a:rPr>
              <a:t> over </a:t>
            </a:r>
            <a:r>
              <a:rPr lang="en-US" altLang="zh-CN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.</a:t>
            </a:r>
            <a:endParaRPr lang="en-US" altLang="zh-CN" sz="2400" b="1" dirty="0"/>
          </a:p>
        </p:txBody>
      </p:sp>
      <p:sp>
        <p:nvSpPr>
          <p:cNvPr id="2145" name="Text Box 97"/>
          <p:cNvSpPr txBox="1"/>
          <p:nvPr/>
        </p:nvSpPr>
        <p:spPr>
          <a:xfrm>
            <a:off x="381000" y="4724400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【Definition】</a:t>
            </a:r>
            <a:r>
              <a:rPr lang="en-US" altLang="zh-CN" sz="2400" b="1" dirty="0"/>
              <a:t>Two members </a:t>
            </a:r>
            <a:r>
              <a:rPr lang="en-US" altLang="zh-CN" sz="2400" b="1" i="1" dirty="0">
                <a:solidFill>
                  <a:schemeClr val="accent1"/>
                </a:solidFill>
              </a:rPr>
              <a:t>x</a:t>
            </a:r>
            <a:r>
              <a:rPr lang="en-US" altLang="zh-CN" sz="2400" b="1" dirty="0"/>
              <a:t> and </a:t>
            </a:r>
            <a:r>
              <a:rPr lang="en-US" altLang="zh-CN" sz="2400" b="1" i="1" dirty="0">
                <a:solidFill>
                  <a:schemeClr val="accent1"/>
                </a:solidFill>
              </a:rPr>
              <a:t>y</a:t>
            </a:r>
            <a:r>
              <a:rPr lang="en-US" altLang="zh-CN" sz="2400" b="1" dirty="0"/>
              <a:t> of a set </a:t>
            </a:r>
            <a:r>
              <a:rPr lang="en-US" altLang="zh-CN" sz="2400" b="1" i="1" dirty="0">
                <a:solidFill>
                  <a:schemeClr val="accent1"/>
                </a:solidFill>
              </a:rPr>
              <a:t>S</a:t>
            </a:r>
            <a:r>
              <a:rPr lang="en-US" altLang="zh-CN" sz="2400" b="1" dirty="0"/>
              <a:t> are said to be in the same </a:t>
            </a:r>
            <a:r>
              <a:rPr lang="en-US" altLang="zh-CN" sz="2400" b="1" i="1" dirty="0">
                <a:solidFill>
                  <a:schemeClr val="hlink"/>
                </a:solidFill>
              </a:rPr>
              <a:t>equivalence class</a:t>
            </a:r>
            <a:r>
              <a:rPr lang="en-US" altLang="zh-CN" sz="2400" b="1" dirty="0"/>
              <a:t> iff </a:t>
            </a:r>
            <a:r>
              <a:rPr lang="en-US" altLang="zh-CN" sz="2400" b="1" i="1" dirty="0">
                <a:solidFill>
                  <a:schemeClr val="hlink"/>
                </a:solidFill>
              </a:rPr>
              <a:t>x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~</a:t>
            </a:r>
            <a:r>
              <a:rPr lang="en-US" altLang="zh-CN" sz="2400" b="1" i="1" dirty="0">
                <a:solidFill>
                  <a:schemeClr val="hlink"/>
                </a:solidFill>
              </a:rPr>
              <a:t> y</a:t>
            </a:r>
            <a:r>
              <a:rPr lang="en-US" altLang="zh-CN" sz="2400" b="1" dirty="0"/>
              <a:t>.</a:t>
            </a:r>
            <a:endParaRPr lang="en-US" altLang="zh-C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/>
      <p:bldP spid="2143" grpId="0"/>
      <p:bldP spid="2144" grpId="0"/>
      <p:bldP spid="21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Exercises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8.1, 8.2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381000" y="1524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§2  The Dynamic Equivalence Problem</a:t>
            </a:r>
            <a:endParaRPr lang="en-US" altLang="zh-CN" sz="2400" b="1" dirty="0"/>
          </a:p>
        </p:txBody>
      </p:sp>
      <p:grpSp>
        <p:nvGrpSpPr>
          <p:cNvPr id="43505" name="Group 1521"/>
          <p:cNvGrpSpPr/>
          <p:nvPr/>
        </p:nvGrpSpPr>
        <p:grpSpPr>
          <a:xfrm>
            <a:off x="609600" y="762000"/>
            <a:ext cx="7772400" cy="533400"/>
            <a:chOff x="384" y="480"/>
            <a:chExt cx="4896" cy="336"/>
          </a:xfrm>
        </p:grpSpPr>
        <p:pic>
          <p:nvPicPr>
            <p:cNvPr id="5128" name="Picture 1516" descr="DART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4" y="480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9" name="Text Box 1517"/>
            <p:cNvSpPr txBox="1"/>
            <p:nvPr/>
          </p:nvSpPr>
          <p:spPr>
            <a:xfrm>
              <a:off x="768" y="528"/>
              <a:ext cx="45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Given an equivalence relation ~, decide for any </a:t>
              </a:r>
              <a:r>
                <a:rPr lang="en-US" altLang="zh-CN" sz="2000" b="1" i="1" dirty="0"/>
                <a:t>a</a:t>
              </a:r>
              <a:r>
                <a:rPr lang="en-US" altLang="zh-CN" sz="2000" b="1" dirty="0"/>
                <a:t> and </a:t>
              </a:r>
              <a:r>
                <a:rPr lang="en-US" altLang="zh-CN" sz="2000" b="1" i="1" dirty="0"/>
                <a:t>b</a:t>
              </a:r>
              <a:r>
                <a:rPr lang="en-US" altLang="zh-CN" sz="2000" b="1" dirty="0"/>
                <a:t> if </a:t>
              </a:r>
              <a:r>
                <a:rPr lang="en-US" altLang="zh-CN" sz="2000" b="1" i="1" dirty="0"/>
                <a:t>a</a:t>
              </a:r>
              <a:r>
                <a:rPr lang="en-US" altLang="zh-CN" sz="2000" b="1" dirty="0"/>
                <a:t> ~ </a:t>
              </a:r>
              <a:r>
                <a:rPr lang="en-US" altLang="zh-CN" sz="2000" b="1" i="1" dirty="0"/>
                <a:t>b</a:t>
              </a:r>
              <a:r>
                <a:rPr lang="en-US" altLang="zh-CN" sz="2000" b="1" dirty="0"/>
                <a:t>.</a:t>
              </a:r>
              <a:endParaRPr lang="en-US" altLang="zh-CN" sz="2000" b="1" i="1" dirty="0"/>
            </a:p>
          </p:txBody>
        </p:sp>
      </p:grpSp>
      <p:sp>
        <p:nvSpPr>
          <p:cNvPr id="43503" name="Text Box 1519"/>
          <p:cNvSpPr txBox="1"/>
          <p:nvPr/>
        </p:nvSpPr>
        <p:spPr>
          <a:xfrm>
            <a:off x="304800" y="1371600"/>
            <a:ext cx="8229600" cy="121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MS Hei" pitchFamily="49" charset="-122"/>
              </a:rPr>
              <a:t>〖</a:t>
            </a:r>
            <a:r>
              <a:rPr lang="en-US" altLang="zh-CN" sz="2400" b="1" dirty="0"/>
              <a:t>Example</a:t>
            </a:r>
            <a:r>
              <a:rPr lang="en-US" altLang="zh-CN" sz="2400" b="1" dirty="0">
                <a:ea typeface="MS Hei" pitchFamily="49" charset="-122"/>
              </a:rPr>
              <a:t>〗</a:t>
            </a:r>
            <a:r>
              <a:rPr lang="en-US" altLang="zh-CN" sz="2400" b="1" dirty="0"/>
              <a:t>  </a:t>
            </a:r>
            <a:r>
              <a:rPr lang="en-US" altLang="zh-CN" sz="2000" b="1" dirty="0"/>
              <a:t>Given  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 = { 1, 2, 3, 4, 5, 6, 7, 8, 9, 10, 11, 12 } and 9 relations: </a:t>
            </a:r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hlink"/>
                </a:solidFill>
              </a:rPr>
              <a:t>3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  <a:sym typeface="Symbol" panose="05050102010706020507" pitchFamily="18" charset="2"/>
              </a:rPr>
              <a:t>10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accent1"/>
                </a:solidFill>
              </a:rPr>
              <a:t>8</a:t>
            </a:r>
            <a:r>
              <a:rPr lang="en-US" altLang="zh-CN" sz="2000" b="1" dirty="0">
                <a:solidFill>
                  <a:schemeClr val="accent1"/>
                </a:solidFill>
                <a:sym typeface="Symbol" panose="05050102010706020507" pitchFamily="18" charset="2"/>
              </a:rPr>
              <a:t>9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  <a:sym typeface="Symbol" panose="05050102010706020507" pitchFamily="18" charset="2"/>
              </a:rPr>
              <a:t>8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hlink"/>
                </a:solidFill>
              </a:rPr>
              <a:t>3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5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11</a:t>
            </a:r>
            <a:r>
              <a:rPr lang="en-US" altLang="zh-CN" sz="2000" b="1" dirty="0"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12</a:t>
            </a:r>
            <a:r>
              <a:rPr lang="en-US" altLang="zh-CN" sz="2000" b="1" dirty="0">
                <a:sym typeface="Symbol" panose="05050102010706020507" pitchFamily="18" charset="2"/>
              </a:rPr>
              <a:t>. 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292100" lvl="0" indent="-29210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The equivalence classes are  {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2, 4, 7, 11,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12 </a:t>
            </a:r>
            <a:r>
              <a:rPr lang="en-US" altLang="zh-CN" sz="2000" b="1" dirty="0">
                <a:sym typeface="Symbol" panose="05050102010706020507" pitchFamily="18" charset="2"/>
              </a:rPr>
              <a:t>}, {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1, 3, 5</a:t>
            </a:r>
            <a:r>
              <a:rPr lang="en-US" altLang="zh-CN" sz="2000" b="1" dirty="0">
                <a:sym typeface="Symbol" panose="05050102010706020507" pitchFamily="18" charset="2"/>
              </a:rPr>
              <a:t> }, { </a:t>
            </a:r>
            <a:r>
              <a:rPr lang="en-US" altLang="zh-CN" sz="2000" b="1" dirty="0">
                <a:solidFill>
                  <a:schemeClr val="accent1"/>
                </a:solidFill>
                <a:sym typeface="Symbol" panose="05050102010706020507" pitchFamily="18" charset="2"/>
              </a:rPr>
              <a:t>6, 8, 9, 10</a:t>
            </a:r>
            <a:r>
              <a:rPr lang="en-US" altLang="zh-CN" sz="2000" b="1" dirty="0">
                <a:sym typeface="Symbol" panose="05050102010706020507" pitchFamily="18" charset="2"/>
              </a:rPr>
              <a:t> }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43504" name="AutoShape 1520"/>
          <p:cNvSpPr/>
          <p:nvPr/>
        </p:nvSpPr>
        <p:spPr>
          <a:xfrm>
            <a:off x="685800" y="2743200"/>
            <a:ext cx="7620000" cy="3581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82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Algorithm: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step 1: read the relations in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Initialize N disjoint sets;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 ( read in a ~ b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    if</a:t>
            </a:r>
            <a:r>
              <a:rPr lang="en-US" altLang="zh-CN" sz="1800" b="1" dirty="0">
                <a:latin typeface="Arial" panose="020B0604020202020204" pitchFamily="34" charset="0"/>
              </a:rPr>
              <a:t> ( ! (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1800" b="1" dirty="0">
                <a:latin typeface="Arial" panose="020B0604020202020204" pitchFamily="34" charset="0"/>
              </a:rPr>
              <a:t>(a) ==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1800" b="1" dirty="0">
                <a:latin typeface="Arial" panose="020B0604020202020204" pitchFamily="34" charset="0"/>
              </a:rPr>
              <a:t>(b))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Union</a:t>
            </a:r>
            <a:r>
              <a:rPr lang="en-US" altLang="zh-CN" sz="1800" b="1" dirty="0">
                <a:latin typeface="Arial" panose="020B0604020202020204" pitchFamily="34" charset="0"/>
              </a:rPr>
              <a:t> the two sets;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step 2: decide if a ~ b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while</a:t>
            </a:r>
            <a:r>
              <a:rPr lang="en-US" altLang="zh-CN" sz="1800" b="1" dirty="0">
                <a:latin typeface="Arial" panose="020B0604020202020204" pitchFamily="34" charset="0"/>
              </a:rPr>
              <a:t> ( read in a and b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Find(a) == Find(b) )   output( true 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   </a:t>
            </a:r>
            <a:r>
              <a:rPr lang="en-US" altLang="zh-CN" sz="1800" b="1" dirty="0">
                <a:latin typeface="Arial" panose="020B0604020202020204" pitchFamily="34" charset="0"/>
              </a:rPr>
              <a:t>output( false 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3506" name="Rectangle 1522"/>
          <p:cNvSpPr/>
          <p:nvPr/>
        </p:nvSpPr>
        <p:spPr>
          <a:xfrm>
            <a:off x="2057400" y="2778125"/>
            <a:ext cx="17526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(Union / Find)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3507" name="AutoShape 1523"/>
          <p:cNvSpPr/>
          <p:nvPr/>
        </p:nvSpPr>
        <p:spPr>
          <a:xfrm>
            <a:off x="5105400" y="4191000"/>
            <a:ext cx="2971800" cy="1143000"/>
          </a:xfrm>
          <a:prstGeom prst="wedgeEllipseCallout">
            <a:avLst>
              <a:gd name="adj1" fmla="val -90222"/>
              <a:gd name="adj2" fmla="val -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Dynamic (on-line)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43503" grpId="0"/>
      <p:bldP spid="43504" grpId="0" animBg="1"/>
      <p:bldP spid="43506" grpId="0"/>
      <p:bldP spid="435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4648200" y="0"/>
            <a:ext cx="4489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§2 The Dynamic Equivalence Problem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457200" y="381000"/>
            <a:ext cx="5791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Elements</a:t>
            </a:r>
            <a:r>
              <a:rPr lang="en-US" altLang="zh-CN" sz="2000" b="1" dirty="0">
                <a:latin typeface="Arial" panose="020B0604020202020204" pitchFamily="34" charset="0"/>
              </a:rPr>
              <a:t> of the sets:  </a:t>
            </a:r>
            <a:r>
              <a:rPr lang="en-US" altLang="zh-CN" sz="2400" b="1" dirty="0"/>
              <a:t>1, 2, 3, ..., </a:t>
            </a:r>
            <a:r>
              <a:rPr lang="en-US" altLang="zh-CN" sz="2400" b="1" i="1" dirty="0"/>
              <a:t>N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457200" y="914400"/>
            <a:ext cx="7772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Sets </a:t>
            </a:r>
            <a:r>
              <a:rPr lang="en-US" altLang="zh-CN" sz="2000" b="1" dirty="0">
                <a:latin typeface="Arial" panose="020B0604020202020204" pitchFamily="34" charset="0"/>
              </a:rPr>
              <a:t>: 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... ...  </a:t>
            </a:r>
            <a:r>
              <a:rPr lang="en-US" altLang="zh-CN" sz="2000" b="1" dirty="0">
                <a:latin typeface="Arial" panose="020B0604020202020204" pitchFamily="34" charset="0"/>
              </a:rPr>
              <a:t>and 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 = </a:t>
            </a:r>
            <a:r>
              <a:rPr lang="en-US" altLang="zh-CN" sz="2400" b="1" i="1" dirty="0">
                <a:sym typeface="Symbol" panose="05050102010706020507" pitchFamily="18" charset="2"/>
              </a:rPr>
              <a:t></a:t>
            </a:r>
            <a:r>
              <a:rPr lang="en-US" altLang="zh-CN" sz="2400" b="1" dirty="0">
                <a:sym typeface="Symbol" panose="05050102010706020507" pitchFamily="18" charset="2"/>
              </a:rPr>
              <a:t> (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zh-CN" sz="2400" b="1" dirty="0">
                <a:sym typeface="Symbol" panose="05050102010706020507" pitchFamily="18" charset="2"/>
              </a:rPr>
              <a:t>  </a:t>
            </a:r>
            <a:r>
              <a:rPr lang="en-US" altLang="zh-CN" sz="2400" b="1" i="1" dirty="0"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sym typeface="Symbol" panose="05050102010706020507" pitchFamily="18" charset="2"/>
              </a:rPr>
              <a:t> </a:t>
            </a:r>
            <a:r>
              <a:rPr lang="en-US" altLang="zh-CN" sz="2400" b="1" i="1" dirty="0"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 ) ——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disjoint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381000" y="16002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MS Hei" pitchFamily="49" charset="-122"/>
              </a:rPr>
              <a:t>〖</a:t>
            </a:r>
            <a:r>
              <a:rPr lang="en-US" altLang="zh-CN" sz="2400" b="1" dirty="0"/>
              <a:t>Example</a:t>
            </a:r>
            <a:r>
              <a:rPr lang="en-US" altLang="zh-CN" sz="2400" b="1" dirty="0">
                <a:ea typeface="MS Hei" pitchFamily="49" charset="-122"/>
              </a:rPr>
              <a:t>〗</a:t>
            </a:r>
            <a:r>
              <a:rPr lang="en-US" altLang="zh-CN" sz="2400" b="1" dirty="0"/>
              <a:t> 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= { 6, 7, 8, 10 },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= { 1, 4, 9 },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 = { 2, 3, 5 }</a:t>
            </a:r>
            <a:endParaRPr lang="en-US" altLang="zh-CN" sz="2400" b="1" dirty="0"/>
          </a:p>
        </p:txBody>
      </p:sp>
      <p:grpSp>
        <p:nvGrpSpPr>
          <p:cNvPr id="50182" name="Group 6"/>
          <p:cNvGrpSpPr/>
          <p:nvPr/>
        </p:nvGrpSpPr>
        <p:grpSpPr>
          <a:xfrm>
            <a:off x="3048000" y="2286000"/>
            <a:ext cx="1600200" cy="1066800"/>
            <a:chOff x="624" y="1920"/>
            <a:chExt cx="1008" cy="672"/>
          </a:xfrm>
        </p:grpSpPr>
        <p:sp>
          <p:nvSpPr>
            <p:cNvPr id="7190" name="Oval 7"/>
            <p:cNvSpPr/>
            <p:nvPr/>
          </p:nvSpPr>
          <p:spPr>
            <a:xfrm>
              <a:off x="1008" y="19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10</a:t>
              </a:r>
              <a:endParaRPr lang="en-US" altLang="zh-CN" sz="2400" b="1" dirty="0"/>
            </a:p>
          </p:txBody>
        </p:sp>
        <p:sp>
          <p:nvSpPr>
            <p:cNvPr id="7191" name="Oval 8"/>
            <p:cNvSpPr/>
            <p:nvPr/>
          </p:nvSpPr>
          <p:spPr>
            <a:xfrm>
              <a:off x="624" y="230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6</a:t>
              </a:r>
              <a:endParaRPr lang="en-US" altLang="zh-CN" sz="2400" b="1" dirty="0"/>
            </a:p>
          </p:txBody>
        </p:sp>
        <p:sp>
          <p:nvSpPr>
            <p:cNvPr id="7192" name="Oval 9"/>
            <p:cNvSpPr/>
            <p:nvPr/>
          </p:nvSpPr>
          <p:spPr>
            <a:xfrm>
              <a:off x="1392" y="230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</p:txBody>
        </p:sp>
        <p:sp>
          <p:nvSpPr>
            <p:cNvPr id="7193" name="Oval 10"/>
            <p:cNvSpPr/>
            <p:nvPr/>
          </p:nvSpPr>
          <p:spPr>
            <a:xfrm flipH="1">
              <a:off x="100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7</a:t>
              </a:r>
              <a:endParaRPr lang="en-US" altLang="zh-CN" sz="2400" b="1" dirty="0"/>
            </a:p>
          </p:txBody>
        </p:sp>
        <p:sp>
          <p:nvSpPr>
            <p:cNvPr id="7194" name="Line 11"/>
            <p:cNvSpPr/>
            <p:nvPr/>
          </p:nvSpPr>
          <p:spPr>
            <a:xfrm flipH="1">
              <a:off x="771" y="2135"/>
              <a:ext cx="263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7195" name="Line 12"/>
            <p:cNvSpPr/>
            <p:nvPr/>
          </p:nvSpPr>
          <p:spPr>
            <a:xfrm>
              <a:off x="1223" y="2112"/>
              <a:ext cx="218" cy="2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7196" name="Line 13"/>
            <p:cNvSpPr/>
            <p:nvPr/>
          </p:nvSpPr>
          <p:spPr>
            <a:xfrm>
              <a:off x="1127" y="216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grpSp>
        <p:nvGrpSpPr>
          <p:cNvPr id="50190" name="Group 14"/>
          <p:cNvGrpSpPr/>
          <p:nvPr/>
        </p:nvGrpSpPr>
        <p:grpSpPr>
          <a:xfrm>
            <a:off x="5334000" y="2362200"/>
            <a:ext cx="990600" cy="990600"/>
            <a:chOff x="2064" y="1968"/>
            <a:chExt cx="624" cy="624"/>
          </a:xfrm>
        </p:grpSpPr>
        <p:sp>
          <p:nvSpPr>
            <p:cNvPr id="7185" name="Oval 15"/>
            <p:cNvSpPr/>
            <p:nvPr/>
          </p:nvSpPr>
          <p:spPr>
            <a:xfrm>
              <a:off x="2256" y="196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4</a:t>
              </a:r>
              <a:endParaRPr lang="en-US" altLang="zh-CN" sz="2400" b="1" dirty="0"/>
            </a:p>
          </p:txBody>
        </p:sp>
        <p:sp>
          <p:nvSpPr>
            <p:cNvPr id="7186" name="Oval 16"/>
            <p:cNvSpPr/>
            <p:nvPr/>
          </p:nvSpPr>
          <p:spPr>
            <a:xfrm>
              <a:off x="2064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</a:t>
              </a:r>
              <a:endParaRPr lang="en-US" altLang="zh-CN" sz="2400" b="1" dirty="0"/>
            </a:p>
          </p:txBody>
        </p:sp>
        <p:sp>
          <p:nvSpPr>
            <p:cNvPr id="7187" name="Line 17"/>
            <p:cNvSpPr/>
            <p:nvPr/>
          </p:nvSpPr>
          <p:spPr>
            <a:xfrm flipH="1">
              <a:off x="220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7188" name="Oval 18"/>
            <p:cNvSpPr/>
            <p:nvPr/>
          </p:nvSpPr>
          <p:spPr>
            <a:xfrm flipH="1">
              <a:off x="244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9</a:t>
              </a:r>
              <a:endParaRPr lang="en-US" altLang="zh-CN" sz="2400" b="1" dirty="0"/>
            </a:p>
          </p:txBody>
        </p:sp>
        <p:sp>
          <p:nvSpPr>
            <p:cNvPr id="7189" name="Line 19"/>
            <p:cNvSpPr/>
            <p:nvPr/>
          </p:nvSpPr>
          <p:spPr>
            <a:xfrm>
              <a:off x="244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grpSp>
        <p:nvGrpSpPr>
          <p:cNvPr id="50196" name="Group 20"/>
          <p:cNvGrpSpPr/>
          <p:nvPr/>
        </p:nvGrpSpPr>
        <p:grpSpPr>
          <a:xfrm>
            <a:off x="7086600" y="2362200"/>
            <a:ext cx="990600" cy="990600"/>
            <a:chOff x="3024" y="1968"/>
            <a:chExt cx="624" cy="624"/>
          </a:xfrm>
        </p:grpSpPr>
        <p:sp>
          <p:nvSpPr>
            <p:cNvPr id="7180" name="Oval 21"/>
            <p:cNvSpPr/>
            <p:nvPr/>
          </p:nvSpPr>
          <p:spPr>
            <a:xfrm>
              <a:off x="3216" y="196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2</a:t>
              </a:r>
              <a:endParaRPr lang="en-US" altLang="zh-CN" sz="2400" b="1" dirty="0"/>
            </a:p>
          </p:txBody>
        </p:sp>
        <p:sp>
          <p:nvSpPr>
            <p:cNvPr id="7181" name="Oval 22"/>
            <p:cNvSpPr/>
            <p:nvPr/>
          </p:nvSpPr>
          <p:spPr>
            <a:xfrm>
              <a:off x="3024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3</a:t>
              </a:r>
              <a:endParaRPr lang="en-US" altLang="zh-CN" sz="2400" b="1" dirty="0"/>
            </a:p>
          </p:txBody>
        </p:sp>
        <p:sp>
          <p:nvSpPr>
            <p:cNvPr id="7182" name="Line 23"/>
            <p:cNvSpPr/>
            <p:nvPr/>
          </p:nvSpPr>
          <p:spPr>
            <a:xfrm flipH="1">
              <a:off x="316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7183" name="Oval 24"/>
            <p:cNvSpPr/>
            <p:nvPr/>
          </p:nvSpPr>
          <p:spPr>
            <a:xfrm flipH="1">
              <a:off x="340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5</a:t>
              </a:r>
              <a:endParaRPr lang="en-US" altLang="zh-CN" sz="2400" b="1" dirty="0"/>
            </a:p>
          </p:txBody>
        </p:sp>
        <p:sp>
          <p:nvSpPr>
            <p:cNvPr id="7184" name="Line 25"/>
            <p:cNvSpPr/>
            <p:nvPr/>
          </p:nvSpPr>
          <p:spPr>
            <a:xfrm>
              <a:off x="340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sp>
        <p:nvSpPr>
          <p:cNvPr id="50202" name="Text Box 26"/>
          <p:cNvSpPr txBox="1"/>
          <p:nvPr/>
        </p:nvSpPr>
        <p:spPr>
          <a:xfrm>
            <a:off x="2514600" y="3595688"/>
            <a:ext cx="6324600" cy="3667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A possible forest representation of these sets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0203" name="AutoShape 27"/>
          <p:cNvSpPr/>
          <p:nvPr/>
        </p:nvSpPr>
        <p:spPr>
          <a:xfrm rot="5400000" flipH="1" flipV="1">
            <a:off x="571500" y="1790700"/>
            <a:ext cx="1905000" cy="2438400"/>
          </a:xfrm>
          <a:prstGeom prst="wedgeEllipseCallout">
            <a:avLst>
              <a:gd name="adj1" fmla="val 17083"/>
              <a:gd name="adj2" fmla="val 82551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Note:</a:t>
            </a:r>
            <a:endParaRPr lang="en-US" altLang="zh-CN" sz="2400" b="1" dirty="0"/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Pointers are</a:t>
            </a:r>
            <a:endParaRPr lang="en-US" altLang="zh-CN" sz="2400" b="1" dirty="0"/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from children</a:t>
            </a:r>
            <a:endParaRPr lang="en-US" altLang="zh-CN" sz="2400" b="1" dirty="0"/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to parents</a:t>
            </a:r>
            <a:endParaRPr lang="en-US" altLang="zh-CN" sz="2400" b="1" dirty="0"/>
          </a:p>
        </p:txBody>
      </p:sp>
      <p:sp>
        <p:nvSpPr>
          <p:cNvPr id="50204" name="Text Box 28"/>
          <p:cNvSpPr txBox="1"/>
          <p:nvPr/>
        </p:nvSpPr>
        <p:spPr>
          <a:xfrm>
            <a:off x="457200" y="4308475"/>
            <a:ext cx="8001000" cy="14065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Operations </a:t>
            </a:r>
            <a:r>
              <a:rPr lang="en-US" altLang="zh-CN" sz="2000" b="1" dirty="0">
                <a:latin typeface="Arial" panose="020B0604020202020204" pitchFamily="34" charset="0"/>
              </a:rPr>
              <a:t>: 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zh-CN" sz="2400" b="1" dirty="0"/>
              <a:t>(1)  Union(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j </a:t>
            </a:r>
            <a:r>
              <a:rPr lang="en-US" altLang="zh-CN" sz="2400" b="1" dirty="0"/>
              <a:t>) ::= Replace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 and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 by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 =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zh-CN" sz="2400" b="1" dirty="0"/>
              <a:t>(2)  Find(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 ) ::= Find the set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 which contains the element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1" grpId="0"/>
      <p:bldP spid="50202" grpId="0"/>
      <p:bldP spid="50203" grpId="0" animBg="1"/>
      <p:bldP spid="502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Text Box 3"/>
          <p:cNvSpPr txBox="1"/>
          <p:nvPr/>
        </p:nvSpPr>
        <p:spPr>
          <a:xfrm>
            <a:off x="381000" y="1524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§3  Basic Data Structure</a:t>
            </a:r>
            <a:endParaRPr lang="en-US" altLang="zh-CN" sz="2400" b="1" dirty="0"/>
          </a:p>
        </p:txBody>
      </p:sp>
      <p:sp>
        <p:nvSpPr>
          <p:cNvPr id="51204" name="Text Box 4"/>
          <p:cNvSpPr txBox="1"/>
          <p:nvPr/>
        </p:nvSpPr>
        <p:spPr>
          <a:xfrm>
            <a:off x="533400" y="685800"/>
            <a:ext cx="2514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  Union ( </a:t>
            </a:r>
            <a:r>
              <a:rPr lang="en-US" altLang="zh-CN" sz="2400" b="1" i="1" dirty="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b="1" i="1" dirty="0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914400" y="1143000"/>
            <a:ext cx="7543800" cy="762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Idea:</a:t>
            </a:r>
            <a:r>
              <a:rPr lang="en-US" altLang="zh-CN" sz="2000" b="1" dirty="0">
                <a:latin typeface="Arial" panose="020B0604020202020204" pitchFamily="34" charset="0"/>
              </a:rPr>
              <a:t>  Make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a subtree of </a:t>
            </a:r>
            <a:r>
              <a:rPr lang="en-US" altLang="zh-CN" sz="2400" b="1" i="1" dirty="0"/>
              <a:t>S</a:t>
            </a:r>
            <a:r>
              <a:rPr lang="en-US" altLang="zh-CN" sz="2400" b="1" i="1" baseline="-25000" dirty="0"/>
              <a:t>j</a:t>
            </a:r>
            <a:r>
              <a:rPr lang="en-US" altLang="zh-CN" sz="2000" b="1" dirty="0">
                <a:latin typeface="Arial" panose="020B0604020202020204" pitchFamily="34" charset="0"/>
              </a:rPr>
              <a:t> , or vice versa.  That is, we can set the parent pointer of one of the roots to the other root.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51206" name="Group 6"/>
          <p:cNvGrpSpPr/>
          <p:nvPr/>
        </p:nvGrpSpPr>
        <p:grpSpPr>
          <a:xfrm>
            <a:off x="1295400" y="1981200"/>
            <a:ext cx="1600200" cy="1066800"/>
            <a:chOff x="624" y="1920"/>
            <a:chExt cx="1008" cy="672"/>
          </a:xfrm>
        </p:grpSpPr>
        <p:sp>
          <p:nvSpPr>
            <p:cNvPr id="9246" name="Oval 7"/>
            <p:cNvSpPr/>
            <p:nvPr/>
          </p:nvSpPr>
          <p:spPr>
            <a:xfrm>
              <a:off x="1008" y="19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10</a:t>
              </a:r>
              <a:endParaRPr lang="en-US" altLang="zh-CN" sz="2000" b="1" dirty="0"/>
            </a:p>
          </p:txBody>
        </p:sp>
        <p:sp>
          <p:nvSpPr>
            <p:cNvPr id="9247" name="Oval 8"/>
            <p:cNvSpPr/>
            <p:nvPr/>
          </p:nvSpPr>
          <p:spPr>
            <a:xfrm>
              <a:off x="624" y="230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6</a:t>
              </a:r>
              <a:endParaRPr lang="en-US" altLang="zh-CN" sz="2400" b="1" dirty="0"/>
            </a:p>
          </p:txBody>
        </p:sp>
        <p:sp>
          <p:nvSpPr>
            <p:cNvPr id="9248" name="Oval 9"/>
            <p:cNvSpPr/>
            <p:nvPr/>
          </p:nvSpPr>
          <p:spPr>
            <a:xfrm>
              <a:off x="1392" y="230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</p:txBody>
        </p:sp>
        <p:sp>
          <p:nvSpPr>
            <p:cNvPr id="9249" name="Oval 10"/>
            <p:cNvSpPr/>
            <p:nvPr/>
          </p:nvSpPr>
          <p:spPr>
            <a:xfrm flipH="1">
              <a:off x="100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7</a:t>
              </a:r>
              <a:endParaRPr lang="en-US" altLang="zh-CN" sz="2400" b="1" dirty="0"/>
            </a:p>
          </p:txBody>
        </p:sp>
        <p:sp>
          <p:nvSpPr>
            <p:cNvPr id="9250" name="Line 11"/>
            <p:cNvSpPr/>
            <p:nvPr/>
          </p:nvSpPr>
          <p:spPr>
            <a:xfrm flipH="1">
              <a:off x="771" y="2135"/>
              <a:ext cx="263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251" name="Line 12"/>
            <p:cNvSpPr/>
            <p:nvPr/>
          </p:nvSpPr>
          <p:spPr>
            <a:xfrm>
              <a:off x="1223" y="2112"/>
              <a:ext cx="218" cy="2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252" name="Line 13"/>
            <p:cNvSpPr/>
            <p:nvPr/>
          </p:nvSpPr>
          <p:spPr>
            <a:xfrm>
              <a:off x="1127" y="216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grpSp>
        <p:nvGrpSpPr>
          <p:cNvPr id="51214" name="Group 14"/>
          <p:cNvGrpSpPr/>
          <p:nvPr/>
        </p:nvGrpSpPr>
        <p:grpSpPr>
          <a:xfrm>
            <a:off x="2819400" y="2590800"/>
            <a:ext cx="990600" cy="990600"/>
            <a:chOff x="2064" y="1968"/>
            <a:chExt cx="624" cy="624"/>
          </a:xfrm>
        </p:grpSpPr>
        <p:sp>
          <p:nvSpPr>
            <p:cNvPr id="9241" name="Oval 15"/>
            <p:cNvSpPr/>
            <p:nvPr/>
          </p:nvSpPr>
          <p:spPr>
            <a:xfrm>
              <a:off x="2256" y="196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4</a:t>
              </a:r>
              <a:endParaRPr lang="en-US" altLang="zh-CN" sz="2400" b="1" dirty="0"/>
            </a:p>
          </p:txBody>
        </p:sp>
        <p:sp>
          <p:nvSpPr>
            <p:cNvPr id="9242" name="Oval 16"/>
            <p:cNvSpPr/>
            <p:nvPr/>
          </p:nvSpPr>
          <p:spPr>
            <a:xfrm>
              <a:off x="2064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</a:t>
              </a:r>
              <a:endParaRPr lang="en-US" altLang="zh-CN" sz="2400" b="1" dirty="0"/>
            </a:p>
          </p:txBody>
        </p:sp>
        <p:sp>
          <p:nvSpPr>
            <p:cNvPr id="9243" name="Line 17"/>
            <p:cNvSpPr/>
            <p:nvPr/>
          </p:nvSpPr>
          <p:spPr>
            <a:xfrm flipH="1">
              <a:off x="220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244" name="Oval 18"/>
            <p:cNvSpPr/>
            <p:nvPr/>
          </p:nvSpPr>
          <p:spPr>
            <a:xfrm flipH="1">
              <a:off x="244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9</a:t>
              </a:r>
              <a:endParaRPr lang="en-US" altLang="zh-CN" sz="2400" b="1" dirty="0"/>
            </a:p>
          </p:txBody>
        </p:sp>
        <p:sp>
          <p:nvSpPr>
            <p:cNvPr id="9245" name="Line 19"/>
            <p:cNvSpPr/>
            <p:nvPr/>
          </p:nvSpPr>
          <p:spPr>
            <a:xfrm>
              <a:off x="244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grpSp>
        <p:nvGrpSpPr>
          <p:cNvPr id="51220" name="Group 20"/>
          <p:cNvGrpSpPr/>
          <p:nvPr/>
        </p:nvGrpSpPr>
        <p:grpSpPr>
          <a:xfrm>
            <a:off x="6096000" y="1981200"/>
            <a:ext cx="990600" cy="990600"/>
            <a:chOff x="2064" y="1968"/>
            <a:chExt cx="624" cy="624"/>
          </a:xfrm>
        </p:grpSpPr>
        <p:sp>
          <p:nvSpPr>
            <p:cNvPr id="9236" name="Oval 21"/>
            <p:cNvSpPr/>
            <p:nvPr/>
          </p:nvSpPr>
          <p:spPr>
            <a:xfrm>
              <a:off x="2256" y="196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4</a:t>
              </a:r>
              <a:endParaRPr lang="en-US" altLang="zh-CN" sz="2400" b="1" dirty="0"/>
            </a:p>
          </p:txBody>
        </p:sp>
        <p:sp>
          <p:nvSpPr>
            <p:cNvPr id="9237" name="Oval 22"/>
            <p:cNvSpPr/>
            <p:nvPr/>
          </p:nvSpPr>
          <p:spPr>
            <a:xfrm>
              <a:off x="2064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</a:t>
              </a:r>
              <a:endParaRPr lang="en-US" altLang="zh-CN" sz="2400" b="1" dirty="0"/>
            </a:p>
          </p:txBody>
        </p:sp>
        <p:sp>
          <p:nvSpPr>
            <p:cNvPr id="9238" name="Line 23"/>
            <p:cNvSpPr/>
            <p:nvPr/>
          </p:nvSpPr>
          <p:spPr>
            <a:xfrm flipH="1">
              <a:off x="220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239" name="Oval 24"/>
            <p:cNvSpPr/>
            <p:nvPr/>
          </p:nvSpPr>
          <p:spPr>
            <a:xfrm flipH="1">
              <a:off x="244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9</a:t>
              </a:r>
              <a:endParaRPr lang="en-US" altLang="zh-CN" sz="2400" b="1" dirty="0"/>
            </a:p>
          </p:txBody>
        </p:sp>
        <p:sp>
          <p:nvSpPr>
            <p:cNvPr id="9240" name="Line 25"/>
            <p:cNvSpPr/>
            <p:nvPr/>
          </p:nvSpPr>
          <p:spPr>
            <a:xfrm>
              <a:off x="2448" y="2184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grpSp>
        <p:nvGrpSpPr>
          <p:cNvPr id="51226" name="Group 26"/>
          <p:cNvGrpSpPr/>
          <p:nvPr/>
        </p:nvGrpSpPr>
        <p:grpSpPr>
          <a:xfrm>
            <a:off x="4800600" y="2514600"/>
            <a:ext cx="1600200" cy="1066800"/>
            <a:chOff x="624" y="1920"/>
            <a:chExt cx="1008" cy="672"/>
          </a:xfrm>
        </p:grpSpPr>
        <p:sp>
          <p:nvSpPr>
            <p:cNvPr id="9229" name="Oval 27"/>
            <p:cNvSpPr/>
            <p:nvPr/>
          </p:nvSpPr>
          <p:spPr>
            <a:xfrm>
              <a:off x="1008" y="19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10</a:t>
              </a:r>
              <a:endParaRPr lang="en-US" altLang="zh-CN" sz="2000" b="1" dirty="0"/>
            </a:p>
          </p:txBody>
        </p:sp>
        <p:sp>
          <p:nvSpPr>
            <p:cNvPr id="9230" name="Oval 28"/>
            <p:cNvSpPr/>
            <p:nvPr/>
          </p:nvSpPr>
          <p:spPr>
            <a:xfrm>
              <a:off x="624" y="230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6</a:t>
              </a:r>
              <a:endParaRPr lang="en-US" altLang="zh-CN" sz="2400" b="1" dirty="0"/>
            </a:p>
          </p:txBody>
        </p:sp>
        <p:sp>
          <p:nvSpPr>
            <p:cNvPr id="9231" name="Oval 29"/>
            <p:cNvSpPr/>
            <p:nvPr/>
          </p:nvSpPr>
          <p:spPr>
            <a:xfrm>
              <a:off x="1392" y="230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</p:txBody>
        </p:sp>
        <p:sp>
          <p:nvSpPr>
            <p:cNvPr id="9232" name="Oval 30"/>
            <p:cNvSpPr/>
            <p:nvPr/>
          </p:nvSpPr>
          <p:spPr>
            <a:xfrm flipH="1">
              <a:off x="1008" y="23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7</a:t>
              </a:r>
              <a:endParaRPr lang="en-US" altLang="zh-CN" sz="2400" b="1" dirty="0"/>
            </a:p>
          </p:txBody>
        </p:sp>
        <p:sp>
          <p:nvSpPr>
            <p:cNvPr id="9233" name="Line 31"/>
            <p:cNvSpPr/>
            <p:nvPr/>
          </p:nvSpPr>
          <p:spPr>
            <a:xfrm flipH="1">
              <a:off x="771" y="2135"/>
              <a:ext cx="263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234" name="Line 32"/>
            <p:cNvSpPr/>
            <p:nvPr/>
          </p:nvSpPr>
          <p:spPr>
            <a:xfrm>
              <a:off x="1223" y="2112"/>
              <a:ext cx="218" cy="2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235" name="Line 33"/>
            <p:cNvSpPr/>
            <p:nvPr/>
          </p:nvSpPr>
          <p:spPr>
            <a:xfrm>
              <a:off x="1127" y="216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</p:grpSp>
      <p:sp>
        <p:nvSpPr>
          <p:cNvPr id="51234" name="Line 34"/>
          <p:cNvSpPr/>
          <p:nvPr/>
        </p:nvSpPr>
        <p:spPr>
          <a:xfrm flipH="1" flipV="1">
            <a:off x="2286000" y="2209800"/>
            <a:ext cx="9144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51235" name="Line 35"/>
          <p:cNvSpPr/>
          <p:nvPr/>
        </p:nvSpPr>
        <p:spPr>
          <a:xfrm flipV="1">
            <a:off x="5715000" y="2286000"/>
            <a:ext cx="685800" cy="22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51236" name="Rectangle 36"/>
          <p:cNvSpPr/>
          <p:nvPr/>
        </p:nvSpPr>
        <p:spPr>
          <a:xfrm>
            <a:off x="1143000" y="3124200"/>
            <a:ext cx="12954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2</a:t>
            </a:r>
            <a:endParaRPr lang="en-US" altLang="zh-CN" sz="2400" b="1" i="1" baseline="-25000" dirty="0"/>
          </a:p>
        </p:txBody>
      </p:sp>
      <p:sp>
        <p:nvSpPr>
          <p:cNvPr id="51237" name="Rectangle 37"/>
          <p:cNvSpPr/>
          <p:nvPr/>
        </p:nvSpPr>
        <p:spPr>
          <a:xfrm>
            <a:off x="6781800" y="3124200"/>
            <a:ext cx="12954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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endParaRPr lang="en-US" altLang="zh-CN" sz="2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5" grpId="0"/>
      <p:bldP spid="51236" grpId="0"/>
      <p:bldP spid="512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AutoShape 90"/>
          <p:cNvSpPr/>
          <p:nvPr/>
        </p:nvSpPr>
        <p:spPr>
          <a:xfrm flipH="1" flipV="1">
            <a:off x="2484438" y="4868863"/>
            <a:ext cx="6324600" cy="1752600"/>
          </a:xfrm>
          <a:prstGeom prst="wedgeEllipseCallout">
            <a:avLst>
              <a:gd name="adj1" fmla="val 97"/>
              <a:gd name="adj2" fmla="val 10334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Here we use the fact that</a:t>
            </a:r>
            <a:endParaRPr lang="en-US" altLang="zh-CN" sz="20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the elements are numbered from 1 to 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. 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Hence they can be used as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indices of an array.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5791200" y="0"/>
            <a:ext cx="3346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Basic Data Structure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52227" name="Text Box 3"/>
          <p:cNvSpPr txBox="1"/>
          <p:nvPr/>
        </p:nvSpPr>
        <p:spPr>
          <a:xfrm>
            <a:off x="533400" y="304800"/>
            <a:ext cx="7772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Implementation:  </a:t>
            </a:r>
            <a:r>
              <a:rPr lang="en-US" altLang="zh-CN" sz="2000" b="1" dirty="0">
                <a:latin typeface="Arial" panose="020B0604020202020204" pitchFamily="34" charset="0"/>
              </a:rPr>
              <a:t>S [ element ] = the element’s parent.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838200" y="685800"/>
            <a:ext cx="7696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Note: </a:t>
            </a:r>
            <a:r>
              <a:rPr lang="en-US" altLang="zh-CN" sz="2000" b="1" dirty="0">
                <a:latin typeface="Arial" panose="020B0604020202020204" pitchFamily="34" charset="0"/>
              </a:rPr>
              <a:t> S [ root ] = </a:t>
            </a:r>
            <a:r>
              <a:rPr lang="en-US" altLang="zh-CN" sz="2000" b="1" dirty="0">
                <a:sym typeface="Symbol" panose="05050102010706020507" pitchFamily="18" charset="2"/>
              </a:rPr>
              <a:t>0 </a:t>
            </a:r>
            <a:r>
              <a:rPr lang="en-US" altLang="zh-CN" sz="2400" b="1" dirty="0">
                <a:sym typeface="Symbol" panose="05050102010706020507" pitchFamily="18" charset="2"/>
              </a:rPr>
              <a:t> and  set name = root index.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grpSp>
        <p:nvGrpSpPr>
          <p:cNvPr id="52229" name="Group 5"/>
          <p:cNvGrpSpPr/>
          <p:nvPr/>
        </p:nvGrpSpPr>
        <p:grpSpPr>
          <a:xfrm>
            <a:off x="752475" y="1752600"/>
            <a:ext cx="2676525" cy="744538"/>
            <a:chOff x="384" y="1200"/>
            <a:chExt cx="1686" cy="469"/>
          </a:xfrm>
        </p:grpSpPr>
        <p:grpSp>
          <p:nvGrpSpPr>
            <p:cNvPr id="11314" name="Group 6"/>
            <p:cNvGrpSpPr/>
            <p:nvPr/>
          </p:nvGrpSpPr>
          <p:grpSpPr>
            <a:xfrm>
              <a:off x="384" y="1200"/>
              <a:ext cx="707" cy="469"/>
              <a:chOff x="624" y="1920"/>
              <a:chExt cx="1008" cy="672"/>
            </a:xfrm>
          </p:grpSpPr>
          <p:sp>
            <p:nvSpPr>
              <p:cNvPr id="11327" name="Oval 7"/>
              <p:cNvSpPr/>
              <p:nvPr/>
            </p:nvSpPr>
            <p:spPr>
              <a:xfrm>
                <a:off x="1008" y="1920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</a:rPr>
                  <a:t>10</a:t>
                </a:r>
                <a:endParaRPr lang="en-US" altLang="zh-CN" sz="1600" b="1" dirty="0"/>
              </a:p>
            </p:txBody>
          </p:sp>
          <p:sp>
            <p:nvSpPr>
              <p:cNvPr id="11328" name="Oval 8"/>
              <p:cNvSpPr/>
              <p:nvPr/>
            </p:nvSpPr>
            <p:spPr>
              <a:xfrm>
                <a:off x="624" y="2304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6</a:t>
                </a:r>
                <a:endParaRPr lang="en-US" altLang="zh-CN" sz="2400" b="1" dirty="0"/>
              </a:p>
            </p:txBody>
          </p:sp>
          <p:sp>
            <p:nvSpPr>
              <p:cNvPr id="11329" name="Oval 9"/>
              <p:cNvSpPr/>
              <p:nvPr/>
            </p:nvSpPr>
            <p:spPr>
              <a:xfrm>
                <a:off x="1392" y="2304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8</a:t>
                </a:r>
                <a:endParaRPr lang="en-US" altLang="zh-CN" sz="2400" b="1" dirty="0"/>
              </a:p>
            </p:txBody>
          </p:sp>
          <p:sp>
            <p:nvSpPr>
              <p:cNvPr id="11330" name="Oval 10"/>
              <p:cNvSpPr/>
              <p:nvPr/>
            </p:nvSpPr>
            <p:spPr>
              <a:xfrm flipH="1">
                <a:off x="1008" y="2352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7</a:t>
                </a:r>
                <a:endParaRPr lang="en-US" altLang="zh-CN" sz="2400" b="1" dirty="0"/>
              </a:p>
            </p:txBody>
          </p:sp>
          <p:sp>
            <p:nvSpPr>
              <p:cNvPr id="11331" name="Line 11"/>
              <p:cNvSpPr/>
              <p:nvPr/>
            </p:nvSpPr>
            <p:spPr>
              <a:xfrm flipH="1">
                <a:off x="771" y="2135"/>
                <a:ext cx="263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  <p:sp>
            <p:nvSpPr>
              <p:cNvPr id="11332" name="Line 12"/>
              <p:cNvSpPr/>
              <p:nvPr/>
            </p:nvSpPr>
            <p:spPr>
              <a:xfrm>
                <a:off x="1223" y="2112"/>
                <a:ext cx="218" cy="21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  <p:sp>
            <p:nvSpPr>
              <p:cNvPr id="11333" name="Line 13"/>
              <p:cNvSpPr/>
              <p:nvPr/>
            </p:nvSpPr>
            <p:spPr>
              <a:xfrm>
                <a:off x="1127" y="2160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</p:grpSp>
        <p:grpSp>
          <p:nvGrpSpPr>
            <p:cNvPr id="11315" name="Group 14"/>
            <p:cNvGrpSpPr/>
            <p:nvPr/>
          </p:nvGrpSpPr>
          <p:grpSpPr>
            <a:xfrm>
              <a:off x="1152" y="1200"/>
              <a:ext cx="438" cy="438"/>
              <a:chOff x="2064" y="1968"/>
              <a:chExt cx="624" cy="624"/>
            </a:xfrm>
          </p:grpSpPr>
          <p:sp>
            <p:nvSpPr>
              <p:cNvPr id="11322" name="Oval 15"/>
              <p:cNvSpPr/>
              <p:nvPr/>
            </p:nvSpPr>
            <p:spPr>
              <a:xfrm>
                <a:off x="2256" y="1968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4</a:t>
                </a:r>
                <a:endParaRPr lang="en-US" altLang="zh-CN" sz="2400" b="1" dirty="0"/>
              </a:p>
            </p:txBody>
          </p:sp>
          <p:sp>
            <p:nvSpPr>
              <p:cNvPr id="11323" name="Oval 16"/>
              <p:cNvSpPr/>
              <p:nvPr/>
            </p:nvSpPr>
            <p:spPr>
              <a:xfrm>
                <a:off x="2064" y="2352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1</a:t>
                </a:r>
                <a:endParaRPr lang="en-US" altLang="zh-CN" sz="2400" b="1" dirty="0"/>
              </a:p>
            </p:txBody>
          </p:sp>
          <p:sp>
            <p:nvSpPr>
              <p:cNvPr id="11324" name="Line 17"/>
              <p:cNvSpPr/>
              <p:nvPr/>
            </p:nvSpPr>
            <p:spPr>
              <a:xfrm flipH="1">
                <a:off x="2208" y="2184"/>
                <a:ext cx="96" cy="1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  <p:sp>
            <p:nvSpPr>
              <p:cNvPr id="11325" name="Oval 18"/>
              <p:cNvSpPr/>
              <p:nvPr/>
            </p:nvSpPr>
            <p:spPr>
              <a:xfrm flipH="1">
                <a:off x="2448" y="2352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9</a:t>
                </a:r>
                <a:endParaRPr lang="en-US" altLang="zh-CN" sz="2400" b="1" dirty="0"/>
              </a:p>
            </p:txBody>
          </p:sp>
          <p:sp>
            <p:nvSpPr>
              <p:cNvPr id="11326" name="Line 19"/>
              <p:cNvSpPr/>
              <p:nvPr/>
            </p:nvSpPr>
            <p:spPr>
              <a:xfrm>
                <a:off x="2448" y="2184"/>
                <a:ext cx="96" cy="1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</p:grpSp>
        <p:grpSp>
          <p:nvGrpSpPr>
            <p:cNvPr id="11316" name="Group 20"/>
            <p:cNvGrpSpPr/>
            <p:nvPr/>
          </p:nvGrpSpPr>
          <p:grpSpPr>
            <a:xfrm>
              <a:off x="1632" y="1200"/>
              <a:ext cx="438" cy="438"/>
              <a:chOff x="3024" y="1968"/>
              <a:chExt cx="624" cy="624"/>
            </a:xfrm>
          </p:grpSpPr>
          <p:sp>
            <p:nvSpPr>
              <p:cNvPr id="11317" name="Oval 21"/>
              <p:cNvSpPr/>
              <p:nvPr/>
            </p:nvSpPr>
            <p:spPr>
              <a:xfrm>
                <a:off x="3216" y="1968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2</a:t>
                </a:r>
                <a:endParaRPr lang="en-US" altLang="zh-CN" sz="2400" b="1" dirty="0"/>
              </a:p>
            </p:txBody>
          </p:sp>
          <p:sp>
            <p:nvSpPr>
              <p:cNvPr id="11318" name="Oval 22"/>
              <p:cNvSpPr/>
              <p:nvPr/>
            </p:nvSpPr>
            <p:spPr>
              <a:xfrm>
                <a:off x="3024" y="2352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3</a:t>
                </a:r>
                <a:endParaRPr lang="en-US" altLang="zh-CN" sz="2400" b="1" dirty="0"/>
              </a:p>
            </p:txBody>
          </p:sp>
          <p:sp>
            <p:nvSpPr>
              <p:cNvPr id="11319" name="Line 23"/>
              <p:cNvSpPr/>
              <p:nvPr/>
            </p:nvSpPr>
            <p:spPr>
              <a:xfrm flipH="1">
                <a:off x="3168" y="2184"/>
                <a:ext cx="96" cy="1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  <p:sp>
            <p:nvSpPr>
              <p:cNvPr id="11320" name="Oval 24"/>
              <p:cNvSpPr/>
              <p:nvPr/>
            </p:nvSpPr>
            <p:spPr>
              <a:xfrm flipH="1">
                <a:off x="3408" y="2352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5</a:t>
                </a:r>
                <a:endParaRPr lang="en-US" altLang="zh-CN" sz="2400" b="1" dirty="0"/>
              </a:p>
            </p:txBody>
          </p:sp>
          <p:sp>
            <p:nvSpPr>
              <p:cNvPr id="11321" name="Line 25"/>
              <p:cNvSpPr/>
              <p:nvPr/>
            </p:nvSpPr>
            <p:spPr>
              <a:xfrm>
                <a:off x="3408" y="2184"/>
                <a:ext cx="96" cy="1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</p:grpSp>
      </p:grpSp>
      <p:sp>
        <p:nvSpPr>
          <p:cNvPr id="52250" name="Text Box 26"/>
          <p:cNvSpPr txBox="1"/>
          <p:nvPr/>
        </p:nvSpPr>
        <p:spPr>
          <a:xfrm>
            <a:off x="533400" y="11430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MS Hei" pitchFamily="49" charset="-122"/>
              </a:rPr>
              <a:t>〖</a:t>
            </a:r>
            <a:r>
              <a:rPr lang="en-US" altLang="zh-CN" sz="2400" b="1" dirty="0"/>
              <a:t>Example</a:t>
            </a:r>
            <a:r>
              <a:rPr lang="en-US" altLang="zh-CN" sz="2400" b="1" dirty="0">
                <a:ea typeface="MS Hei" pitchFamily="49" charset="-122"/>
              </a:rPr>
              <a:t>〗The array representation of the three sets is</a:t>
            </a:r>
            <a:endParaRPr lang="en-US" altLang="zh-CN" sz="2400" b="1" dirty="0"/>
          </a:p>
        </p:txBody>
      </p:sp>
      <p:sp>
        <p:nvSpPr>
          <p:cNvPr id="52283" name="Rectangle 59"/>
          <p:cNvSpPr/>
          <p:nvPr/>
        </p:nvSpPr>
        <p:spPr>
          <a:xfrm>
            <a:off x="609600" y="2819400"/>
            <a:ext cx="41910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( </a:t>
            </a:r>
            <a:r>
              <a:rPr lang="en-US" altLang="zh-CN" sz="2000" b="1" i="1" dirty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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solidFill>
                  <a:schemeClr val="hlink"/>
                </a:solidFill>
              </a:rPr>
              <a:t>S</a:t>
            </a:r>
            <a:r>
              <a:rPr lang="en-US" altLang="zh-CN" sz="20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</a:rPr>
              <a:t>  </a:t>
            </a:r>
            <a:r>
              <a:rPr lang="en-US" altLang="zh-CN" sz="2000" b="1" dirty="0">
                <a:sym typeface="Symbol" panose="05050102010706020507" pitchFamily="18" charset="2"/>
              </a:rPr>
              <a:t>   </a:t>
            </a:r>
            <a:r>
              <a:rPr lang="en-US" altLang="zh-CN" sz="2000" b="1" i="1" dirty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dirty="0"/>
              <a:t>)</a:t>
            </a:r>
            <a:r>
              <a:rPr lang="en-US" altLang="zh-CN" sz="2000" b="1" dirty="0">
                <a:solidFill>
                  <a:schemeClr val="hlink"/>
                </a:solidFill>
              </a:rPr>
              <a:t>  </a:t>
            </a:r>
            <a:r>
              <a:rPr lang="en-US" altLang="zh-CN" sz="2000" b="1" dirty="0">
                <a:sym typeface="Symbol" panose="05050102010706020507" pitchFamily="18" charset="2"/>
              </a:rPr>
              <a:t> 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S [ 4 ] = 10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2284" name="Line 60"/>
          <p:cNvSpPr/>
          <p:nvPr/>
        </p:nvSpPr>
        <p:spPr>
          <a:xfrm>
            <a:off x="1438275" y="1905000"/>
            <a:ext cx="7620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2286" name="Text Box 62"/>
          <p:cNvSpPr txBox="1"/>
          <p:nvPr/>
        </p:nvSpPr>
        <p:spPr>
          <a:xfrm>
            <a:off x="533400" y="3581400"/>
            <a:ext cx="2514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  Find ( </a:t>
            </a:r>
            <a:r>
              <a:rPr lang="en-US" altLang="zh-CN" sz="2400" b="1" i="1" dirty="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grpSp>
        <p:nvGrpSpPr>
          <p:cNvPr id="52308" name="Group 84"/>
          <p:cNvGrpSpPr/>
          <p:nvPr/>
        </p:nvGrpSpPr>
        <p:grpSpPr>
          <a:xfrm>
            <a:off x="971550" y="4365625"/>
            <a:ext cx="3962400" cy="1600200"/>
            <a:chOff x="288" y="624"/>
            <a:chExt cx="2592" cy="1728"/>
          </a:xfrm>
        </p:grpSpPr>
        <p:sp>
          <p:nvSpPr>
            <p:cNvPr id="11312" name="AutoShape 85"/>
            <p:cNvSpPr/>
            <p:nvPr/>
          </p:nvSpPr>
          <p:spPr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26000" tIns="82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1313" name="Text Box 86"/>
            <p:cNvSpPr txBox="1"/>
            <p:nvPr/>
          </p:nvSpPr>
          <p:spPr>
            <a:xfrm>
              <a:off x="288" y="624"/>
              <a:ext cx="2544" cy="16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6000" tIns="82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SetType  Find ( ElementType X, 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                           DisjSet S )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{   </a:t>
              </a: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1800" b="1" dirty="0">
                  <a:latin typeface="Arial" panose="020B0604020202020204" pitchFamily="34" charset="0"/>
                </a:rPr>
                <a:t> ( ; S[X] &gt; 0; X = S[X] )   ;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    </a:t>
              </a: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1800" b="1" dirty="0">
                  <a:latin typeface="Arial" panose="020B0604020202020204" pitchFamily="34" charset="0"/>
                </a:rPr>
                <a:t>  X ;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}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2311" name="Group 87"/>
          <p:cNvGrpSpPr/>
          <p:nvPr/>
        </p:nvGrpSpPr>
        <p:grpSpPr>
          <a:xfrm>
            <a:off x="4648200" y="2590800"/>
            <a:ext cx="3962400" cy="1295400"/>
            <a:chOff x="288" y="624"/>
            <a:chExt cx="2592" cy="1728"/>
          </a:xfrm>
        </p:grpSpPr>
        <p:sp>
          <p:nvSpPr>
            <p:cNvPr id="11310" name="AutoShape 88"/>
            <p:cNvSpPr/>
            <p:nvPr/>
          </p:nvSpPr>
          <p:spPr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1311" name="Text Box 89"/>
            <p:cNvSpPr txBox="1"/>
            <p:nvPr/>
          </p:nvSpPr>
          <p:spPr>
            <a:xfrm>
              <a:off x="288" y="624"/>
              <a:ext cx="2544" cy="15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1800" b="1" dirty="0">
                  <a:latin typeface="Arial" panose="020B0604020202020204" pitchFamily="34" charset="0"/>
                </a:rPr>
                <a:t>  SetUnion ( DisjSet S, 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                             SetType Rt1, 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                             SetType Rt2 )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{    S [ Rt2 ] = Rt1 ;     }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2315" name="Group 91"/>
          <p:cNvGrpSpPr/>
          <p:nvPr/>
        </p:nvGrpSpPr>
        <p:grpSpPr>
          <a:xfrm>
            <a:off x="3124200" y="1676400"/>
            <a:ext cx="5486400" cy="762000"/>
            <a:chOff x="2112" y="1056"/>
            <a:chExt cx="3456" cy="480"/>
          </a:xfrm>
        </p:grpSpPr>
        <p:grpSp>
          <p:nvGrpSpPr>
            <p:cNvPr id="11279" name="Group 92"/>
            <p:cNvGrpSpPr/>
            <p:nvPr/>
          </p:nvGrpSpPr>
          <p:grpSpPr>
            <a:xfrm>
              <a:off x="2686" y="1056"/>
              <a:ext cx="288" cy="480"/>
              <a:chOff x="1488" y="2064"/>
              <a:chExt cx="288" cy="480"/>
            </a:xfrm>
          </p:grpSpPr>
          <p:sp>
            <p:nvSpPr>
              <p:cNvPr id="11308" name="Rectangle 93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[1]</a:t>
                </a:r>
                <a:endParaRPr lang="en-US" altLang="zh-CN" sz="2400" b="1" dirty="0"/>
              </a:p>
            </p:txBody>
          </p:sp>
          <p:sp>
            <p:nvSpPr>
              <p:cNvPr id="11309" name="Rectangle 94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4</a:t>
                </a:r>
                <a:endParaRPr lang="en-US" altLang="zh-CN" sz="2000" b="1" dirty="0"/>
              </a:p>
            </p:txBody>
          </p:sp>
        </p:grpSp>
        <p:grpSp>
          <p:nvGrpSpPr>
            <p:cNvPr id="11280" name="Group 95"/>
            <p:cNvGrpSpPr/>
            <p:nvPr/>
          </p:nvGrpSpPr>
          <p:grpSpPr>
            <a:xfrm>
              <a:off x="2974" y="1056"/>
              <a:ext cx="288" cy="480"/>
              <a:chOff x="1488" y="2064"/>
              <a:chExt cx="288" cy="480"/>
            </a:xfrm>
          </p:grpSpPr>
          <p:sp>
            <p:nvSpPr>
              <p:cNvPr id="11306" name="Rectangle 96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[2]</a:t>
                </a:r>
                <a:endParaRPr lang="en-US" altLang="zh-CN" sz="2400" b="1" dirty="0"/>
              </a:p>
            </p:txBody>
          </p:sp>
          <p:sp>
            <p:nvSpPr>
              <p:cNvPr id="11307" name="Rectangle 97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 dirty="0"/>
              </a:p>
            </p:txBody>
          </p:sp>
        </p:grpSp>
        <p:grpSp>
          <p:nvGrpSpPr>
            <p:cNvPr id="11281" name="Group 98"/>
            <p:cNvGrpSpPr/>
            <p:nvPr/>
          </p:nvGrpSpPr>
          <p:grpSpPr>
            <a:xfrm>
              <a:off x="5280" y="1056"/>
              <a:ext cx="288" cy="480"/>
              <a:chOff x="1488" y="2064"/>
              <a:chExt cx="288" cy="480"/>
            </a:xfrm>
          </p:grpSpPr>
          <p:sp>
            <p:nvSpPr>
              <p:cNvPr id="11304" name="Rectangle 99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[10]</a:t>
                </a:r>
                <a:endParaRPr lang="en-US" altLang="zh-CN" sz="2400" b="1" dirty="0"/>
              </a:p>
            </p:txBody>
          </p:sp>
          <p:sp>
            <p:nvSpPr>
              <p:cNvPr id="11305" name="Rectangle 100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 dirty="0"/>
              </a:p>
            </p:txBody>
          </p:sp>
        </p:grpSp>
        <p:grpSp>
          <p:nvGrpSpPr>
            <p:cNvPr id="11282" name="Group 101"/>
            <p:cNvGrpSpPr/>
            <p:nvPr/>
          </p:nvGrpSpPr>
          <p:grpSpPr>
            <a:xfrm>
              <a:off x="4990" y="1056"/>
              <a:ext cx="288" cy="480"/>
              <a:chOff x="1488" y="2064"/>
              <a:chExt cx="288" cy="480"/>
            </a:xfrm>
          </p:grpSpPr>
          <p:sp>
            <p:nvSpPr>
              <p:cNvPr id="11302" name="Rectangle 102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[9]</a:t>
                </a:r>
                <a:endParaRPr lang="en-US" altLang="zh-CN" sz="2400" b="1" dirty="0"/>
              </a:p>
            </p:txBody>
          </p:sp>
          <p:sp>
            <p:nvSpPr>
              <p:cNvPr id="11303" name="Rectangle 103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4</a:t>
                </a:r>
                <a:endParaRPr lang="en-US" altLang="zh-CN" sz="2000" b="1" dirty="0"/>
              </a:p>
            </p:txBody>
          </p:sp>
        </p:grpSp>
        <p:grpSp>
          <p:nvGrpSpPr>
            <p:cNvPr id="11283" name="Group 104"/>
            <p:cNvGrpSpPr/>
            <p:nvPr/>
          </p:nvGrpSpPr>
          <p:grpSpPr>
            <a:xfrm>
              <a:off x="4702" y="1056"/>
              <a:ext cx="288" cy="480"/>
              <a:chOff x="1488" y="2064"/>
              <a:chExt cx="288" cy="480"/>
            </a:xfrm>
          </p:grpSpPr>
          <p:sp>
            <p:nvSpPr>
              <p:cNvPr id="11300" name="Rectangle 105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[8]</a:t>
                </a:r>
                <a:endParaRPr lang="en-US" altLang="zh-CN" sz="2400" b="1" dirty="0"/>
              </a:p>
            </p:txBody>
          </p:sp>
          <p:sp>
            <p:nvSpPr>
              <p:cNvPr id="11301" name="Rectangle 106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 dirty="0"/>
              </a:p>
            </p:txBody>
          </p:sp>
        </p:grpSp>
        <p:grpSp>
          <p:nvGrpSpPr>
            <p:cNvPr id="11284" name="Group 107"/>
            <p:cNvGrpSpPr/>
            <p:nvPr/>
          </p:nvGrpSpPr>
          <p:grpSpPr>
            <a:xfrm>
              <a:off x="4414" y="1056"/>
              <a:ext cx="288" cy="480"/>
              <a:chOff x="1488" y="2064"/>
              <a:chExt cx="288" cy="480"/>
            </a:xfrm>
          </p:grpSpPr>
          <p:sp>
            <p:nvSpPr>
              <p:cNvPr id="11298" name="Rectangle 108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[7]</a:t>
                </a:r>
                <a:endParaRPr lang="en-US" altLang="zh-CN" sz="2400" b="1" dirty="0"/>
              </a:p>
            </p:txBody>
          </p:sp>
          <p:sp>
            <p:nvSpPr>
              <p:cNvPr id="11299" name="Rectangle 109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 dirty="0"/>
              </a:p>
            </p:txBody>
          </p:sp>
        </p:grpSp>
        <p:grpSp>
          <p:nvGrpSpPr>
            <p:cNvPr id="11285" name="Group 110"/>
            <p:cNvGrpSpPr/>
            <p:nvPr/>
          </p:nvGrpSpPr>
          <p:grpSpPr>
            <a:xfrm>
              <a:off x="4126" y="1056"/>
              <a:ext cx="288" cy="480"/>
              <a:chOff x="1488" y="2064"/>
              <a:chExt cx="288" cy="480"/>
            </a:xfrm>
          </p:grpSpPr>
          <p:sp>
            <p:nvSpPr>
              <p:cNvPr id="11296" name="Rectangle 111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[6]</a:t>
                </a:r>
                <a:endParaRPr lang="en-US" altLang="zh-CN" sz="2400" b="1" dirty="0"/>
              </a:p>
            </p:txBody>
          </p:sp>
          <p:sp>
            <p:nvSpPr>
              <p:cNvPr id="11297" name="Rectangle 112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 dirty="0"/>
              </a:p>
            </p:txBody>
          </p:sp>
        </p:grpSp>
        <p:grpSp>
          <p:nvGrpSpPr>
            <p:cNvPr id="11286" name="Group 113"/>
            <p:cNvGrpSpPr/>
            <p:nvPr/>
          </p:nvGrpSpPr>
          <p:grpSpPr>
            <a:xfrm>
              <a:off x="3838" y="1056"/>
              <a:ext cx="288" cy="480"/>
              <a:chOff x="1488" y="2064"/>
              <a:chExt cx="288" cy="480"/>
            </a:xfrm>
          </p:grpSpPr>
          <p:sp>
            <p:nvSpPr>
              <p:cNvPr id="11294" name="Rectangle 114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[5]</a:t>
                </a:r>
                <a:endParaRPr lang="en-US" altLang="zh-CN" sz="2400" b="1" dirty="0"/>
              </a:p>
            </p:txBody>
          </p:sp>
          <p:sp>
            <p:nvSpPr>
              <p:cNvPr id="11295" name="Rectangle 115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000" b="1" dirty="0"/>
              </a:p>
            </p:txBody>
          </p:sp>
        </p:grpSp>
        <p:grpSp>
          <p:nvGrpSpPr>
            <p:cNvPr id="11287" name="Group 116"/>
            <p:cNvGrpSpPr/>
            <p:nvPr/>
          </p:nvGrpSpPr>
          <p:grpSpPr>
            <a:xfrm>
              <a:off x="3550" y="1056"/>
              <a:ext cx="288" cy="480"/>
              <a:chOff x="1488" y="2064"/>
              <a:chExt cx="288" cy="480"/>
            </a:xfrm>
          </p:grpSpPr>
          <p:sp>
            <p:nvSpPr>
              <p:cNvPr id="11292" name="Rectangle 117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[4]</a:t>
                </a:r>
                <a:endParaRPr lang="en-US" altLang="zh-CN" sz="2400" b="1" dirty="0"/>
              </a:p>
            </p:txBody>
          </p:sp>
          <p:sp>
            <p:nvSpPr>
              <p:cNvPr id="11293" name="Rectangle 118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 dirty="0"/>
              </a:p>
            </p:txBody>
          </p:sp>
        </p:grpSp>
        <p:grpSp>
          <p:nvGrpSpPr>
            <p:cNvPr id="11288" name="Group 119"/>
            <p:cNvGrpSpPr/>
            <p:nvPr/>
          </p:nvGrpSpPr>
          <p:grpSpPr>
            <a:xfrm>
              <a:off x="3262" y="1056"/>
              <a:ext cx="288" cy="480"/>
              <a:chOff x="1488" y="2064"/>
              <a:chExt cx="288" cy="480"/>
            </a:xfrm>
          </p:grpSpPr>
          <p:sp>
            <p:nvSpPr>
              <p:cNvPr id="11290" name="Rectangle 120"/>
              <p:cNvSpPr/>
              <p:nvPr/>
            </p:nvSpPr>
            <p:spPr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[3]</a:t>
                </a:r>
                <a:endParaRPr lang="en-US" altLang="zh-CN" sz="2400" b="1" dirty="0"/>
              </a:p>
            </p:txBody>
          </p:sp>
          <p:sp>
            <p:nvSpPr>
              <p:cNvPr id="11291" name="Rectangle 121"/>
              <p:cNvSpPr/>
              <p:nvPr/>
            </p:nvSpPr>
            <p:spPr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000" b="1" dirty="0"/>
              </a:p>
            </p:txBody>
          </p:sp>
        </p:grpSp>
        <p:sp>
          <p:nvSpPr>
            <p:cNvPr id="11289" name="Rectangle 122"/>
            <p:cNvSpPr/>
            <p:nvPr/>
          </p:nvSpPr>
          <p:spPr>
            <a:xfrm>
              <a:off x="2112" y="1152"/>
              <a:ext cx="576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S</a:t>
              </a:r>
              <a:endParaRPr lang="en-US" altLang="zh-CN" sz="2400" b="1" dirty="0"/>
            </a:p>
          </p:txBody>
        </p:sp>
      </p:grpSp>
      <p:sp>
        <p:nvSpPr>
          <p:cNvPr id="52347" name="Rectangle 123"/>
          <p:cNvSpPr/>
          <p:nvPr/>
        </p:nvSpPr>
        <p:spPr>
          <a:xfrm>
            <a:off x="5410200" y="2057400"/>
            <a:ext cx="457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10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2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52227" grpId="0"/>
      <p:bldP spid="52228" grpId="0"/>
      <p:bldP spid="52250" grpId="0"/>
      <p:bldP spid="52283" grpId="0"/>
      <p:bldP spid="52286" grpId="0"/>
      <p:bldP spid="523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36"/>
          <p:cNvSpPr txBox="1"/>
          <p:nvPr/>
        </p:nvSpPr>
        <p:spPr>
          <a:xfrm>
            <a:off x="5791200" y="0"/>
            <a:ext cx="3346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Basic Data Structure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53285" name="Text Box 37"/>
          <p:cNvSpPr txBox="1"/>
          <p:nvPr/>
        </p:nvSpPr>
        <p:spPr>
          <a:xfrm>
            <a:off x="533400" y="152400"/>
            <a:ext cx="2514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  Analysis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53286" name="Text Box 38"/>
          <p:cNvSpPr txBox="1"/>
          <p:nvPr/>
        </p:nvSpPr>
        <p:spPr>
          <a:xfrm>
            <a:off x="609600" y="609600"/>
            <a:ext cx="80772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6388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Practically speaking, union and find are always paired. Thus we consider the performance of a sequence of </a:t>
            </a:r>
            <a:r>
              <a:rPr lang="en-US" altLang="zh-CN" sz="2400" b="1" dirty="0">
                <a:solidFill>
                  <a:schemeClr val="hlink"/>
                </a:solidFill>
              </a:rPr>
              <a:t>union-find operations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  <p:sp>
        <p:nvSpPr>
          <p:cNvPr id="53287" name="Text Box 39"/>
          <p:cNvSpPr txBox="1"/>
          <p:nvPr/>
        </p:nvSpPr>
        <p:spPr>
          <a:xfrm>
            <a:off x="381000" y="1752600"/>
            <a:ext cx="8229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MS Hei" pitchFamily="49" charset="-122"/>
              </a:rPr>
              <a:t>〖</a:t>
            </a:r>
            <a:r>
              <a:rPr lang="en-US" altLang="zh-CN" sz="2400" b="1" dirty="0"/>
              <a:t>Example</a:t>
            </a:r>
            <a:r>
              <a:rPr lang="en-US" altLang="zh-CN" sz="2400" b="1" dirty="0">
                <a:ea typeface="MS Hei" pitchFamily="49" charset="-122"/>
              </a:rPr>
              <a:t>〗</a:t>
            </a:r>
            <a:r>
              <a:rPr lang="en-US" altLang="zh-CN" sz="2400" b="1" dirty="0"/>
              <a:t>  Given 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 = { 1, 2, 3, 4, 5, 6, 7, 8, 9, 10, 11, 12 } and 9 relations: </a:t>
            </a:r>
            <a:r>
              <a:rPr lang="en-US" altLang="zh-CN" sz="2400" b="1" dirty="0">
                <a:solidFill>
                  <a:srgbClr val="FF0000"/>
                </a:solidFill>
              </a:rPr>
              <a:t>12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</a:rPr>
              <a:t>3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</a:rPr>
              <a:t>6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10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</a:rPr>
              <a:t>8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9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</a:rPr>
              <a:t>6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8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</a:rPr>
              <a:t>3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5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11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11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12</a:t>
            </a:r>
            <a:r>
              <a:rPr lang="en-US" altLang="zh-CN" sz="2400" b="1" dirty="0">
                <a:sym typeface="Symbol" panose="05050102010706020507" pitchFamily="18" charset="2"/>
              </a:rPr>
              <a:t>.   We have 3 equivalence classes {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2, 4, 7, 11, 12</a:t>
            </a:r>
            <a:r>
              <a:rPr lang="en-US" altLang="zh-CN" sz="2400" b="1" dirty="0">
                <a:sym typeface="Symbol" panose="05050102010706020507" pitchFamily="18" charset="2"/>
              </a:rPr>
              <a:t> }, {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1, 3, 5</a:t>
            </a:r>
            <a:r>
              <a:rPr lang="en-US" altLang="zh-CN" sz="2400" b="1" dirty="0">
                <a:sym typeface="Symbol" panose="05050102010706020507" pitchFamily="18" charset="2"/>
              </a:rPr>
              <a:t> }, and { 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6, 8, 9, 10</a:t>
            </a:r>
            <a:r>
              <a:rPr lang="en-US" altLang="zh-CN" sz="2400" b="1" dirty="0">
                <a:sym typeface="Symbol" panose="05050102010706020507" pitchFamily="18" charset="2"/>
              </a:rPr>
              <a:t> }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grpSp>
        <p:nvGrpSpPr>
          <p:cNvPr id="53288" name="Group 40"/>
          <p:cNvGrpSpPr/>
          <p:nvPr/>
        </p:nvGrpSpPr>
        <p:grpSpPr>
          <a:xfrm>
            <a:off x="609600" y="3429000"/>
            <a:ext cx="8077200" cy="2743200"/>
            <a:chOff x="288" y="624"/>
            <a:chExt cx="2592" cy="1728"/>
          </a:xfrm>
        </p:grpSpPr>
        <p:sp>
          <p:nvSpPr>
            <p:cNvPr id="12355" name="AutoShape 41"/>
            <p:cNvSpPr/>
            <p:nvPr/>
          </p:nvSpPr>
          <p:spPr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2356" name="Text Box 42"/>
            <p:cNvSpPr txBox="1"/>
            <p:nvPr/>
          </p:nvSpPr>
          <p:spPr>
            <a:xfrm>
              <a:off x="288" y="624"/>
              <a:ext cx="2544" cy="15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85775" lvl="0" indent="-485775" eaLnBrk="1" hangingPunct="1">
                <a:spcBef>
                  <a:spcPct val="0"/>
                </a:spcBef>
                <a:spcAft>
                  <a:spcPct val="30000"/>
                </a:spcAft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Algorithm using union-find operations</a:t>
              </a:r>
              <a:endPara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{  Initialize  </a:t>
              </a:r>
              <a:r>
                <a:rPr lang="en-US" altLang="zh-CN" sz="2400" b="1" i="1" dirty="0"/>
                <a:t>S</a:t>
              </a:r>
              <a:r>
                <a:rPr lang="en-US" altLang="zh-CN" sz="2400" b="1" i="1" baseline="-25000" dirty="0"/>
                <a:t>i</a:t>
              </a:r>
              <a:r>
                <a:rPr lang="en-US" altLang="zh-CN" sz="2400" b="1" dirty="0"/>
                <a:t> = { </a:t>
              </a:r>
              <a:r>
                <a:rPr lang="en-US" altLang="zh-CN" sz="2400" b="1" i="1" dirty="0"/>
                <a:t>i</a:t>
              </a:r>
              <a:r>
                <a:rPr lang="en-US" altLang="zh-CN" sz="2400" b="1" dirty="0"/>
                <a:t> }  </a:t>
              </a:r>
              <a:r>
                <a:rPr lang="en-US" altLang="zh-CN" sz="2000" b="1" dirty="0">
                  <a:latin typeface="Arial" panose="020B0604020202020204" pitchFamily="34" charset="0"/>
                </a:rPr>
                <a:t>for</a:t>
              </a:r>
              <a:r>
                <a:rPr lang="en-US" altLang="zh-CN" sz="2400" b="1" dirty="0"/>
                <a:t>  </a:t>
              </a:r>
              <a:r>
                <a:rPr lang="en-US" altLang="zh-CN" sz="2400" b="1" i="1" dirty="0"/>
                <a:t>i</a:t>
              </a:r>
              <a:r>
                <a:rPr lang="en-US" altLang="zh-CN" sz="2400" b="1" dirty="0"/>
                <a:t> = 1, ..., 12 ;</a:t>
              </a:r>
              <a:endParaRPr lang="en-US" altLang="zh-CN" sz="2400" b="1" dirty="0"/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   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 dirty="0">
                  <a:latin typeface="Arial" panose="020B0604020202020204" pitchFamily="34" charset="0"/>
                </a:rPr>
                <a:t>  ( k = 1; k &lt;= 9; k++ )  {  </a:t>
              </a:r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 pitchFamily="34" charset="0"/>
                </a:rPr>
                <a:t>/* for each pair  </a:t>
              </a:r>
              <a:r>
                <a:rPr lang="en-US" altLang="zh-CN" sz="2400" b="1" i="1" dirty="0">
                  <a:solidFill>
                    <a:schemeClr val="accent1"/>
                  </a:solidFill>
                </a:rPr>
                <a:t>i </a:t>
              </a:r>
              <a:r>
                <a:rPr lang="en-US" altLang="zh-CN" sz="2400" b="1" dirty="0">
                  <a:solidFill>
                    <a:schemeClr val="accent1"/>
                  </a:solidFill>
                  <a:sym typeface="Symbol" panose="05050102010706020507" pitchFamily="18" charset="2"/>
                </a:rPr>
                <a:t></a:t>
              </a:r>
              <a:r>
                <a:rPr lang="en-US" altLang="zh-CN" sz="2400" b="1" i="1" dirty="0">
                  <a:solidFill>
                    <a:schemeClr val="accent1"/>
                  </a:solidFill>
                </a:rPr>
                <a:t> j </a:t>
              </a:r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 pitchFamily="34" charset="0"/>
                </a:rPr>
                <a:t>*/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      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if </a:t>
              </a:r>
              <a:r>
                <a:rPr lang="en-US" altLang="zh-CN" sz="2000" b="1" dirty="0">
                  <a:latin typeface="Arial" panose="020B0604020202020204" pitchFamily="34" charset="0"/>
                </a:rPr>
                <a:t> ( Find( i ) != Find( j ) )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          SetUnion( Find( i ), Find( j ) );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   }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marL="485775" lvl="0" indent="-48577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}</a:t>
              </a:r>
              <a:endParaRPr lang="en-US" altLang="zh-CN" sz="2400" b="1" i="1" dirty="0"/>
            </a:p>
          </p:txBody>
        </p:sp>
      </p:grpSp>
      <p:sp>
        <p:nvSpPr>
          <p:cNvPr id="53291" name="Line 43"/>
          <p:cNvSpPr/>
          <p:nvPr/>
        </p:nvSpPr>
        <p:spPr>
          <a:xfrm>
            <a:off x="1371600" y="5181600"/>
            <a:ext cx="35814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2" name="Line 44"/>
          <p:cNvSpPr/>
          <p:nvPr/>
        </p:nvSpPr>
        <p:spPr>
          <a:xfrm>
            <a:off x="5638800" y="1371600"/>
            <a:ext cx="27432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3" name="Line 45"/>
          <p:cNvSpPr/>
          <p:nvPr/>
        </p:nvSpPr>
        <p:spPr>
          <a:xfrm>
            <a:off x="685800" y="1752600"/>
            <a:ext cx="19812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3294" name="Group 46"/>
          <p:cNvGrpSpPr/>
          <p:nvPr/>
        </p:nvGrpSpPr>
        <p:grpSpPr>
          <a:xfrm>
            <a:off x="2133600" y="2971800"/>
            <a:ext cx="4114800" cy="3200400"/>
            <a:chOff x="-960" y="2112"/>
            <a:chExt cx="2592" cy="2016"/>
          </a:xfrm>
        </p:grpSpPr>
        <p:sp>
          <p:nvSpPr>
            <p:cNvPr id="12312" name="Oval 47"/>
            <p:cNvSpPr/>
            <p:nvPr/>
          </p:nvSpPr>
          <p:spPr>
            <a:xfrm>
              <a:off x="-960" y="2112"/>
              <a:ext cx="2592" cy="20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grpSp>
          <p:nvGrpSpPr>
            <p:cNvPr id="12313" name="Group 48"/>
            <p:cNvGrpSpPr/>
            <p:nvPr/>
          </p:nvGrpSpPr>
          <p:grpSpPr>
            <a:xfrm>
              <a:off x="-480" y="2208"/>
              <a:ext cx="1776" cy="1635"/>
              <a:chOff x="1680" y="2373"/>
              <a:chExt cx="2038" cy="1758"/>
            </a:xfrm>
          </p:grpSpPr>
          <p:grpSp>
            <p:nvGrpSpPr>
              <p:cNvPr id="12314" name="Group 49"/>
              <p:cNvGrpSpPr/>
              <p:nvPr/>
            </p:nvGrpSpPr>
            <p:grpSpPr>
              <a:xfrm rot="4724383" flipH="1">
                <a:off x="2718" y="2714"/>
                <a:ext cx="256" cy="751"/>
                <a:chOff x="1902" y="2055"/>
                <a:chExt cx="318" cy="912"/>
              </a:xfrm>
            </p:grpSpPr>
            <p:grpSp>
              <p:nvGrpSpPr>
                <p:cNvPr id="12350" name="Group 50"/>
                <p:cNvGrpSpPr/>
                <p:nvPr/>
              </p:nvGrpSpPr>
              <p:grpSpPr>
                <a:xfrm>
                  <a:off x="1902" y="2711"/>
                  <a:ext cx="285" cy="256"/>
                  <a:chOff x="1902" y="2711"/>
                  <a:chExt cx="285" cy="256"/>
                </a:xfrm>
              </p:grpSpPr>
              <p:sp>
                <p:nvSpPr>
                  <p:cNvPr id="12353" name="Freeform 51"/>
                  <p:cNvSpPr/>
                  <p:nvPr/>
                </p:nvSpPr>
                <p:spPr>
                  <a:xfrm>
                    <a:off x="1902" y="2711"/>
                    <a:ext cx="285" cy="256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2" y="4"/>
                      </a:cxn>
                      <a:cxn ang="0">
                        <a:pos x="2" y="5"/>
                      </a:cxn>
                      <a:cxn ang="0">
                        <a:pos x="3" y="4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4" y="3"/>
                      </a:cxn>
                      <a:cxn ang="0">
                        <a:pos x="4" y="3"/>
                      </a:cxn>
                      <a:cxn ang="0">
                        <a:pos x="4" y="3"/>
                      </a:cxn>
                      <a:cxn ang="0">
                        <a:pos x="4" y="2"/>
                      </a:cxn>
                      <a:cxn ang="0">
                        <a:pos x="4" y="2"/>
                      </a:cxn>
                      <a:cxn ang="0">
                        <a:pos x="4" y="2"/>
                      </a:cxn>
                      <a:cxn ang="0">
                        <a:pos x="4" y="1"/>
                      </a:cxn>
                      <a:cxn ang="0">
                        <a:pos x="3" y="0"/>
                      </a:cxn>
                      <a:cxn ang="0">
                        <a:pos x="0" y="1"/>
                      </a:cxn>
                    </a:cxnLst>
                    <a:pathLst>
                      <a:path w="571" h="510">
                        <a:moveTo>
                          <a:pt x="88" y="64"/>
                        </a:moveTo>
                        <a:lnTo>
                          <a:pt x="50" y="130"/>
                        </a:lnTo>
                        <a:lnTo>
                          <a:pt x="38" y="156"/>
                        </a:lnTo>
                        <a:lnTo>
                          <a:pt x="31" y="184"/>
                        </a:lnTo>
                        <a:lnTo>
                          <a:pt x="24" y="225"/>
                        </a:lnTo>
                        <a:lnTo>
                          <a:pt x="24" y="264"/>
                        </a:lnTo>
                        <a:lnTo>
                          <a:pt x="29" y="302"/>
                        </a:lnTo>
                        <a:lnTo>
                          <a:pt x="45" y="337"/>
                        </a:lnTo>
                        <a:lnTo>
                          <a:pt x="78" y="361"/>
                        </a:lnTo>
                        <a:lnTo>
                          <a:pt x="43" y="340"/>
                        </a:lnTo>
                        <a:lnTo>
                          <a:pt x="29" y="338"/>
                        </a:lnTo>
                        <a:lnTo>
                          <a:pt x="10" y="345"/>
                        </a:lnTo>
                        <a:lnTo>
                          <a:pt x="3" y="357"/>
                        </a:lnTo>
                        <a:lnTo>
                          <a:pt x="0" y="373"/>
                        </a:lnTo>
                        <a:lnTo>
                          <a:pt x="5" y="387"/>
                        </a:lnTo>
                        <a:lnTo>
                          <a:pt x="15" y="404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4"/>
                        </a:lnTo>
                        <a:lnTo>
                          <a:pt x="191" y="479"/>
                        </a:lnTo>
                        <a:lnTo>
                          <a:pt x="218" y="479"/>
                        </a:lnTo>
                        <a:lnTo>
                          <a:pt x="248" y="488"/>
                        </a:lnTo>
                        <a:lnTo>
                          <a:pt x="284" y="500"/>
                        </a:lnTo>
                        <a:lnTo>
                          <a:pt x="366" y="510"/>
                        </a:lnTo>
                        <a:lnTo>
                          <a:pt x="463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4"/>
                        </a:lnTo>
                        <a:lnTo>
                          <a:pt x="571" y="297"/>
                        </a:lnTo>
                        <a:lnTo>
                          <a:pt x="567" y="262"/>
                        </a:lnTo>
                        <a:lnTo>
                          <a:pt x="564" y="239"/>
                        </a:lnTo>
                        <a:lnTo>
                          <a:pt x="559" y="215"/>
                        </a:lnTo>
                        <a:lnTo>
                          <a:pt x="553" y="191"/>
                        </a:lnTo>
                        <a:lnTo>
                          <a:pt x="522" y="99"/>
                        </a:lnTo>
                        <a:lnTo>
                          <a:pt x="489" y="0"/>
                        </a:lnTo>
                        <a:lnTo>
                          <a:pt x="88" y="64"/>
                        </a:lnTo>
                        <a:close/>
                      </a:path>
                    </a:pathLst>
                  </a:custGeom>
                  <a:solidFill>
                    <a:srgbClr val="FFE0C0">
                      <a:alpha val="100000"/>
                    </a:srgbClr>
                  </a:solidFill>
                  <a:ln w="11113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354" name="Arc 52"/>
                  <p:cNvSpPr/>
                  <p:nvPr/>
                </p:nvSpPr>
                <p:spPr>
                  <a:xfrm>
                    <a:off x="1945" y="2885"/>
                    <a:ext cx="7" cy="1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584" h="21468" fill="none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</a:path>
                      <a:path w="21584" h="21468" stroke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  <a:lnTo>
                          <a:pt x="21584" y="21468"/>
                        </a:lnTo>
                        <a:lnTo>
                          <a:pt x="0" y="20627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12351" name="Rectangle 53"/>
                <p:cNvSpPr/>
                <p:nvPr/>
              </p:nvSpPr>
              <p:spPr>
                <a:xfrm>
                  <a:off x="1958" y="2738"/>
                  <a:ext cx="239" cy="45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12352" name="Freeform 54"/>
                <p:cNvSpPr/>
                <p:nvPr/>
              </p:nvSpPr>
              <p:spPr>
                <a:xfrm>
                  <a:off x="1937" y="2055"/>
                  <a:ext cx="283" cy="704"/>
                </a:xfrm>
                <a:custGeom>
                  <a:avLst/>
                  <a:gdLst/>
                  <a:ahLst/>
                  <a:cxnLst>
                    <a:cxn ang="0">
                      <a:pos x="1" y="4"/>
                    </a:cxn>
                    <a:cxn ang="0">
                      <a:pos x="1" y="8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5" y="7"/>
                    </a:cxn>
                    <a:cxn ang="0">
                      <a:pos x="5" y="5"/>
                    </a:cxn>
                    <a:cxn ang="0">
                      <a:pos x="5" y="3"/>
                    </a:cxn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1" y="4"/>
                    </a:cxn>
                  </a:cxnLst>
                  <a:pathLst>
                    <a:path w="566" h="1408">
                      <a:moveTo>
                        <a:pt x="26" y="484"/>
                      </a:moveTo>
                      <a:lnTo>
                        <a:pt x="15" y="903"/>
                      </a:lnTo>
                      <a:lnTo>
                        <a:pt x="0" y="1408"/>
                      </a:lnTo>
                      <a:lnTo>
                        <a:pt x="543" y="1403"/>
                      </a:lnTo>
                      <a:lnTo>
                        <a:pt x="548" y="873"/>
                      </a:lnTo>
                      <a:lnTo>
                        <a:pt x="547" y="599"/>
                      </a:lnTo>
                      <a:lnTo>
                        <a:pt x="566" y="314"/>
                      </a:lnTo>
                      <a:lnTo>
                        <a:pt x="560" y="247"/>
                      </a:lnTo>
                      <a:lnTo>
                        <a:pt x="555" y="200"/>
                      </a:lnTo>
                      <a:lnTo>
                        <a:pt x="545" y="151"/>
                      </a:lnTo>
                      <a:lnTo>
                        <a:pt x="534" y="120"/>
                      </a:lnTo>
                      <a:lnTo>
                        <a:pt x="515" y="85"/>
                      </a:lnTo>
                      <a:lnTo>
                        <a:pt x="496" y="62"/>
                      </a:lnTo>
                      <a:lnTo>
                        <a:pt x="463" y="40"/>
                      </a:lnTo>
                      <a:lnTo>
                        <a:pt x="423" y="19"/>
                      </a:lnTo>
                      <a:lnTo>
                        <a:pt x="380" y="7"/>
                      </a:lnTo>
                      <a:lnTo>
                        <a:pt x="331" y="2"/>
                      </a:lnTo>
                      <a:lnTo>
                        <a:pt x="291" y="0"/>
                      </a:lnTo>
                      <a:lnTo>
                        <a:pt x="243" y="9"/>
                      </a:lnTo>
                      <a:lnTo>
                        <a:pt x="196" y="24"/>
                      </a:lnTo>
                      <a:lnTo>
                        <a:pt x="168" y="42"/>
                      </a:lnTo>
                      <a:lnTo>
                        <a:pt x="135" y="66"/>
                      </a:lnTo>
                      <a:lnTo>
                        <a:pt x="111" y="95"/>
                      </a:lnTo>
                      <a:lnTo>
                        <a:pt x="85" y="139"/>
                      </a:lnTo>
                      <a:lnTo>
                        <a:pt x="66" y="187"/>
                      </a:lnTo>
                      <a:lnTo>
                        <a:pt x="48" y="267"/>
                      </a:lnTo>
                      <a:lnTo>
                        <a:pt x="26" y="484"/>
                      </a:lnTo>
                      <a:close/>
                    </a:path>
                  </a:pathLst>
                </a:custGeom>
                <a:solidFill>
                  <a:srgbClr val="80400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315" name="Group 55"/>
              <p:cNvGrpSpPr/>
              <p:nvPr/>
            </p:nvGrpSpPr>
            <p:grpSpPr>
              <a:xfrm flipH="1">
                <a:off x="2988" y="3981"/>
                <a:ext cx="593" cy="111"/>
                <a:chOff x="1503" y="3399"/>
                <a:chExt cx="719" cy="138"/>
              </a:xfrm>
            </p:grpSpPr>
            <p:sp>
              <p:nvSpPr>
                <p:cNvPr id="12348" name="Freeform 56"/>
                <p:cNvSpPr/>
                <p:nvPr/>
              </p:nvSpPr>
              <p:spPr>
                <a:xfrm>
                  <a:off x="1766" y="3399"/>
                  <a:ext cx="456" cy="11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2" y="2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7" y="2"/>
                    </a:cxn>
                    <a:cxn ang="0">
                      <a:pos x="7" y="2"/>
                    </a:cxn>
                    <a:cxn ang="0">
                      <a:pos x="7" y="2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1"/>
                    </a:cxn>
                  </a:cxnLst>
                  <a:pathLst>
                    <a:path w="913" h="229">
                      <a:moveTo>
                        <a:pt x="0" y="42"/>
                      </a:moveTo>
                      <a:lnTo>
                        <a:pt x="0" y="179"/>
                      </a:lnTo>
                      <a:lnTo>
                        <a:pt x="245" y="179"/>
                      </a:lnTo>
                      <a:lnTo>
                        <a:pt x="252" y="151"/>
                      </a:lnTo>
                      <a:lnTo>
                        <a:pt x="300" y="179"/>
                      </a:lnTo>
                      <a:lnTo>
                        <a:pt x="391" y="203"/>
                      </a:lnTo>
                      <a:lnTo>
                        <a:pt x="503" y="224"/>
                      </a:lnTo>
                      <a:lnTo>
                        <a:pt x="597" y="229"/>
                      </a:lnTo>
                      <a:lnTo>
                        <a:pt x="686" y="224"/>
                      </a:lnTo>
                      <a:lnTo>
                        <a:pt x="816" y="214"/>
                      </a:lnTo>
                      <a:lnTo>
                        <a:pt x="863" y="208"/>
                      </a:lnTo>
                      <a:lnTo>
                        <a:pt x="913" y="194"/>
                      </a:lnTo>
                      <a:lnTo>
                        <a:pt x="913" y="158"/>
                      </a:lnTo>
                      <a:lnTo>
                        <a:pt x="908" y="141"/>
                      </a:lnTo>
                      <a:lnTo>
                        <a:pt x="892" y="120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38"/>
                      </a:lnTo>
                      <a:lnTo>
                        <a:pt x="651" y="26"/>
                      </a:lnTo>
                      <a:lnTo>
                        <a:pt x="469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20100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49" name="Freeform 57"/>
                <p:cNvSpPr/>
                <p:nvPr/>
              </p:nvSpPr>
              <p:spPr>
                <a:xfrm>
                  <a:off x="1503" y="3426"/>
                  <a:ext cx="456" cy="11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2" y="2"/>
                    </a:cxn>
                    <a:cxn ang="0">
                      <a:pos x="3" y="2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7" y="2"/>
                    </a:cxn>
                    <a:cxn ang="0">
                      <a:pos x="7" y="2"/>
                    </a:cxn>
                    <a:cxn ang="0">
                      <a:pos x="7" y="2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1"/>
                    </a:cxn>
                  </a:cxnLst>
                  <a:pathLst>
                    <a:path w="913" h="222">
                      <a:moveTo>
                        <a:pt x="0" y="43"/>
                      </a:moveTo>
                      <a:lnTo>
                        <a:pt x="0" y="179"/>
                      </a:lnTo>
                      <a:lnTo>
                        <a:pt x="243" y="179"/>
                      </a:lnTo>
                      <a:lnTo>
                        <a:pt x="248" y="151"/>
                      </a:lnTo>
                      <a:lnTo>
                        <a:pt x="299" y="179"/>
                      </a:lnTo>
                      <a:lnTo>
                        <a:pt x="406" y="196"/>
                      </a:lnTo>
                      <a:lnTo>
                        <a:pt x="537" y="212"/>
                      </a:lnTo>
                      <a:lnTo>
                        <a:pt x="677" y="222"/>
                      </a:lnTo>
                      <a:lnTo>
                        <a:pt x="802" y="222"/>
                      </a:lnTo>
                      <a:lnTo>
                        <a:pt x="865" y="206"/>
                      </a:lnTo>
                      <a:lnTo>
                        <a:pt x="913" y="194"/>
                      </a:lnTo>
                      <a:lnTo>
                        <a:pt x="913" y="160"/>
                      </a:lnTo>
                      <a:lnTo>
                        <a:pt x="908" y="140"/>
                      </a:lnTo>
                      <a:lnTo>
                        <a:pt x="892" y="121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40"/>
                      </a:lnTo>
                      <a:lnTo>
                        <a:pt x="651" y="26"/>
                      </a:lnTo>
                      <a:lnTo>
                        <a:pt x="467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20100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316" name="Freeform 58"/>
              <p:cNvSpPr/>
              <p:nvPr/>
            </p:nvSpPr>
            <p:spPr>
              <a:xfrm flipH="1">
                <a:off x="3082" y="3427"/>
                <a:ext cx="352" cy="56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pathLst>
                  <a:path w="852" h="1411">
                    <a:moveTo>
                      <a:pt x="583" y="0"/>
                    </a:moveTo>
                    <a:lnTo>
                      <a:pt x="809" y="555"/>
                    </a:lnTo>
                    <a:lnTo>
                      <a:pt x="826" y="597"/>
                    </a:lnTo>
                    <a:lnTo>
                      <a:pt x="842" y="646"/>
                    </a:lnTo>
                    <a:lnTo>
                      <a:pt x="852" y="717"/>
                    </a:lnTo>
                    <a:lnTo>
                      <a:pt x="842" y="781"/>
                    </a:lnTo>
                    <a:lnTo>
                      <a:pt x="765" y="1010"/>
                    </a:lnTo>
                    <a:lnTo>
                      <a:pt x="737" y="1081"/>
                    </a:lnTo>
                    <a:lnTo>
                      <a:pt x="722" y="1153"/>
                    </a:lnTo>
                    <a:lnTo>
                      <a:pt x="755" y="1196"/>
                    </a:lnTo>
                    <a:lnTo>
                      <a:pt x="760" y="1229"/>
                    </a:lnTo>
                    <a:lnTo>
                      <a:pt x="727" y="1260"/>
                    </a:lnTo>
                    <a:lnTo>
                      <a:pt x="689" y="1304"/>
                    </a:lnTo>
                    <a:lnTo>
                      <a:pt x="727" y="1342"/>
                    </a:lnTo>
                    <a:lnTo>
                      <a:pt x="765" y="1411"/>
                    </a:lnTo>
                    <a:lnTo>
                      <a:pt x="158" y="1401"/>
                    </a:lnTo>
                    <a:lnTo>
                      <a:pt x="130" y="1250"/>
                    </a:lnTo>
                    <a:lnTo>
                      <a:pt x="152" y="1120"/>
                    </a:lnTo>
                    <a:lnTo>
                      <a:pt x="206" y="1000"/>
                    </a:lnTo>
                    <a:lnTo>
                      <a:pt x="239" y="934"/>
                    </a:lnTo>
                    <a:lnTo>
                      <a:pt x="387" y="738"/>
                    </a:lnTo>
                    <a:lnTo>
                      <a:pt x="343" y="640"/>
                    </a:lnTo>
                    <a:lnTo>
                      <a:pt x="0" y="15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603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7" name="Freeform 59"/>
              <p:cNvSpPr/>
              <p:nvPr/>
            </p:nvSpPr>
            <p:spPr>
              <a:xfrm flipH="1">
                <a:off x="3218" y="3397"/>
                <a:ext cx="406" cy="6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pathLst>
                  <a:path w="982" h="1565">
                    <a:moveTo>
                      <a:pt x="0" y="54"/>
                    </a:moveTo>
                    <a:lnTo>
                      <a:pt x="78" y="322"/>
                    </a:lnTo>
                    <a:lnTo>
                      <a:pt x="99" y="388"/>
                    </a:lnTo>
                    <a:lnTo>
                      <a:pt x="123" y="445"/>
                    </a:lnTo>
                    <a:lnTo>
                      <a:pt x="147" y="497"/>
                    </a:lnTo>
                    <a:lnTo>
                      <a:pt x="182" y="561"/>
                    </a:lnTo>
                    <a:lnTo>
                      <a:pt x="210" y="601"/>
                    </a:lnTo>
                    <a:lnTo>
                      <a:pt x="238" y="638"/>
                    </a:lnTo>
                    <a:lnTo>
                      <a:pt x="291" y="695"/>
                    </a:lnTo>
                    <a:lnTo>
                      <a:pt x="345" y="756"/>
                    </a:lnTo>
                    <a:lnTo>
                      <a:pt x="389" y="782"/>
                    </a:lnTo>
                    <a:lnTo>
                      <a:pt x="335" y="815"/>
                    </a:lnTo>
                    <a:lnTo>
                      <a:pt x="378" y="891"/>
                    </a:lnTo>
                    <a:lnTo>
                      <a:pt x="291" y="1011"/>
                    </a:lnTo>
                    <a:lnTo>
                      <a:pt x="225" y="1072"/>
                    </a:lnTo>
                    <a:lnTo>
                      <a:pt x="199" y="1099"/>
                    </a:lnTo>
                    <a:lnTo>
                      <a:pt x="177" y="1136"/>
                    </a:lnTo>
                    <a:lnTo>
                      <a:pt x="156" y="1174"/>
                    </a:lnTo>
                    <a:lnTo>
                      <a:pt x="140" y="1207"/>
                    </a:lnTo>
                    <a:lnTo>
                      <a:pt x="126" y="1237"/>
                    </a:lnTo>
                    <a:lnTo>
                      <a:pt x="113" y="1275"/>
                    </a:lnTo>
                    <a:lnTo>
                      <a:pt x="102" y="1325"/>
                    </a:lnTo>
                    <a:lnTo>
                      <a:pt x="97" y="1389"/>
                    </a:lnTo>
                    <a:lnTo>
                      <a:pt x="97" y="1455"/>
                    </a:lnTo>
                    <a:lnTo>
                      <a:pt x="100" y="1565"/>
                    </a:lnTo>
                    <a:lnTo>
                      <a:pt x="750" y="1535"/>
                    </a:lnTo>
                    <a:lnTo>
                      <a:pt x="713" y="1495"/>
                    </a:lnTo>
                    <a:lnTo>
                      <a:pt x="706" y="1464"/>
                    </a:lnTo>
                    <a:lnTo>
                      <a:pt x="703" y="1442"/>
                    </a:lnTo>
                    <a:lnTo>
                      <a:pt x="727" y="1349"/>
                    </a:lnTo>
                    <a:lnTo>
                      <a:pt x="661" y="1343"/>
                    </a:lnTo>
                    <a:lnTo>
                      <a:pt x="737" y="1284"/>
                    </a:lnTo>
                    <a:lnTo>
                      <a:pt x="954" y="967"/>
                    </a:lnTo>
                    <a:lnTo>
                      <a:pt x="968" y="936"/>
                    </a:lnTo>
                    <a:lnTo>
                      <a:pt x="977" y="901"/>
                    </a:lnTo>
                    <a:lnTo>
                      <a:pt x="982" y="865"/>
                    </a:lnTo>
                    <a:lnTo>
                      <a:pt x="982" y="825"/>
                    </a:lnTo>
                    <a:lnTo>
                      <a:pt x="975" y="790"/>
                    </a:lnTo>
                    <a:lnTo>
                      <a:pt x="967" y="756"/>
                    </a:lnTo>
                    <a:lnTo>
                      <a:pt x="944" y="705"/>
                    </a:lnTo>
                    <a:lnTo>
                      <a:pt x="835" y="467"/>
                    </a:lnTo>
                    <a:lnTo>
                      <a:pt x="63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603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8" name="Freeform 60"/>
              <p:cNvSpPr/>
              <p:nvPr/>
            </p:nvSpPr>
            <p:spPr>
              <a:xfrm flipH="1">
                <a:off x="3000" y="2918"/>
                <a:ext cx="147" cy="4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57" h="1222">
                    <a:moveTo>
                      <a:pt x="255" y="81"/>
                    </a:moveTo>
                    <a:lnTo>
                      <a:pt x="276" y="113"/>
                    </a:lnTo>
                    <a:lnTo>
                      <a:pt x="300" y="151"/>
                    </a:lnTo>
                    <a:lnTo>
                      <a:pt x="321" y="196"/>
                    </a:lnTo>
                    <a:lnTo>
                      <a:pt x="338" y="246"/>
                    </a:lnTo>
                    <a:lnTo>
                      <a:pt x="349" y="295"/>
                    </a:lnTo>
                    <a:lnTo>
                      <a:pt x="354" y="349"/>
                    </a:lnTo>
                    <a:lnTo>
                      <a:pt x="357" y="403"/>
                    </a:lnTo>
                    <a:lnTo>
                      <a:pt x="354" y="491"/>
                    </a:lnTo>
                    <a:lnTo>
                      <a:pt x="347" y="557"/>
                    </a:lnTo>
                    <a:lnTo>
                      <a:pt x="333" y="635"/>
                    </a:lnTo>
                    <a:lnTo>
                      <a:pt x="321" y="684"/>
                    </a:lnTo>
                    <a:lnTo>
                      <a:pt x="305" y="755"/>
                    </a:lnTo>
                    <a:lnTo>
                      <a:pt x="288" y="816"/>
                    </a:lnTo>
                    <a:lnTo>
                      <a:pt x="271" y="865"/>
                    </a:lnTo>
                    <a:lnTo>
                      <a:pt x="253" y="910"/>
                    </a:lnTo>
                    <a:lnTo>
                      <a:pt x="232" y="955"/>
                    </a:lnTo>
                    <a:lnTo>
                      <a:pt x="210" y="997"/>
                    </a:lnTo>
                    <a:lnTo>
                      <a:pt x="184" y="1040"/>
                    </a:lnTo>
                    <a:lnTo>
                      <a:pt x="158" y="1075"/>
                    </a:lnTo>
                    <a:lnTo>
                      <a:pt x="132" y="1109"/>
                    </a:lnTo>
                    <a:lnTo>
                      <a:pt x="97" y="1148"/>
                    </a:lnTo>
                    <a:lnTo>
                      <a:pt x="64" y="1174"/>
                    </a:lnTo>
                    <a:lnTo>
                      <a:pt x="0" y="1222"/>
                    </a:lnTo>
                    <a:lnTo>
                      <a:pt x="0" y="0"/>
                    </a:lnTo>
                    <a:lnTo>
                      <a:pt x="208" y="15"/>
                    </a:lnTo>
                    <a:lnTo>
                      <a:pt x="255" y="81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2319" name="Group 61"/>
              <p:cNvGrpSpPr/>
              <p:nvPr/>
            </p:nvGrpSpPr>
            <p:grpSpPr>
              <a:xfrm flipH="1">
                <a:off x="2990" y="2913"/>
                <a:ext cx="73" cy="514"/>
                <a:chOff x="2131" y="2072"/>
                <a:chExt cx="89" cy="639"/>
              </a:xfrm>
            </p:grpSpPr>
            <p:sp>
              <p:nvSpPr>
                <p:cNvPr id="12346" name="Freeform 62"/>
                <p:cNvSpPr/>
                <p:nvPr/>
              </p:nvSpPr>
              <p:spPr>
                <a:xfrm>
                  <a:off x="2139" y="2117"/>
                  <a:ext cx="81" cy="5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" y="4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0" y="7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pathLst>
                    <a:path w="163" h="1188">
                      <a:moveTo>
                        <a:pt x="0" y="0"/>
                      </a:moveTo>
                      <a:lnTo>
                        <a:pt x="38" y="19"/>
                      </a:lnTo>
                      <a:lnTo>
                        <a:pt x="65" y="57"/>
                      </a:lnTo>
                      <a:lnTo>
                        <a:pt x="81" y="82"/>
                      </a:lnTo>
                      <a:lnTo>
                        <a:pt x="93" y="102"/>
                      </a:lnTo>
                      <a:lnTo>
                        <a:pt x="109" y="132"/>
                      </a:lnTo>
                      <a:lnTo>
                        <a:pt x="123" y="170"/>
                      </a:lnTo>
                      <a:lnTo>
                        <a:pt x="137" y="214"/>
                      </a:lnTo>
                      <a:lnTo>
                        <a:pt x="151" y="271"/>
                      </a:lnTo>
                      <a:lnTo>
                        <a:pt x="156" y="316"/>
                      </a:lnTo>
                      <a:lnTo>
                        <a:pt x="163" y="370"/>
                      </a:lnTo>
                      <a:lnTo>
                        <a:pt x="161" y="438"/>
                      </a:lnTo>
                      <a:lnTo>
                        <a:pt x="154" y="540"/>
                      </a:lnTo>
                      <a:lnTo>
                        <a:pt x="142" y="629"/>
                      </a:lnTo>
                      <a:lnTo>
                        <a:pt x="93" y="1068"/>
                      </a:lnTo>
                      <a:lnTo>
                        <a:pt x="45" y="1188"/>
                      </a:lnTo>
                      <a:lnTo>
                        <a:pt x="12" y="1024"/>
                      </a:lnTo>
                      <a:lnTo>
                        <a:pt x="32" y="851"/>
                      </a:lnTo>
                      <a:lnTo>
                        <a:pt x="48" y="736"/>
                      </a:lnTo>
                      <a:lnTo>
                        <a:pt x="57" y="646"/>
                      </a:lnTo>
                      <a:lnTo>
                        <a:pt x="64" y="554"/>
                      </a:lnTo>
                      <a:lnTo>
                        <a:pt x="71" y="460"/>
                      </a:lnTo>
                      <a:lnTo>
                        <a:pt x="72" y="406"/>
                      </a:lnTo>
                      <a:lnTo>
                        <a:pt x="71" y="358"/>
                      </a:lnTo>
                      <a:lnTo>
                        <a:pt x="65" y="309"/>
                      </a:lnTo>
                      <a:lnTo>
                        <a:pt x="53" y="215"/>
                      </a:lnTo>
                      <a:lnTo>
                        <a:pt x="48" y="182"/>
                      </a:lnTo>
                      <a:lnTo>
                        <a:pt x="41" y="144"/>
                      </a:lnTo>
                      <a:lnTo>
                        <a:pt x="34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47" name="Arc 63"/>
                <p:cNvSpPr/>
                <p:nvPr/>
              </p:nvSpPr>
              <p:spPr>
                <a:xfrm>
                  <a:off x="2131" y="2072"/>
                  <a:ext cx="29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307" h="29828" fill="none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</a:path>
                    <a:path w="22307" h="29828" stroke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  <a:lnTo>
                        <a:pt x="707" y="21600"/>
                      </a:lnTo>
                      <a:lnTo>
                        <a:pt x="-1" y="11"/>
                      </a:lnTo>
                      <a:close/>
                    </a:path>
                  </a:pathLst>
                </a:custGeom>
                <a:solidFill>
                  <a:srgbClr val="0000E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320" name="Freeform 64"/>
              <p:cNvSpPr/>
              <p:nvPr/>
            </p:nvSpPr>
            <p:spPr>
              <a:xfrm flipH="1">
                <a:off x="3024" y="2784"/>
                <a:ext cx="694" cy="74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pathLst>
                  <a:path w="1684" h="1839">
                    <a:moveTo>
                      <a:pt x="1344" y="10"/>
                    </a:moveTo>
                    <a:lnTo>
                      <a:pt x="1307" y="0"/>
                    </a:lnTo>
                    <a:lnTo>
                      <a:pt x="1271" y="3"/>
                    </a:lnTo>
                    <a:lnTo>
                      <a:pt x="1228" y="12"/>
                    </a:lnTo>
                    <a:lnTo>
                      <a:pt x="1189" y="28"/>
                    </a:lnTo>
                    <a:lnTo>
                      <a:pt x="1151" y="45"/>
                    </a:lnTo>
                    <a:lnTo>
                      <a:pt x="1122" y="64"/>
                    </a:lnTo>
                    <a:lnTo>
                      <a:pt x="1071" y="101"/>
                    </a:lnTo>
                    <a:lnTo>
                      <a:pt x="1035" y="132"/>
                    </a:lnTo>
                    <a:lnTo>
                      <a:pt x="988" y="186"/>
                    </a:lnTo>
                    <a:lnTo>
                      <a:pt x="809" y="401"/>
                    </a:lnTo>
                    <a:lnTo>
                      <a:pt x="705" y="512"/>
                    </a:lnTo>
                    <a:lnTo>
                      <a:pt x="585" y="618"/>
                    </a:lnTo>
                    <a:lnTo>
                      <a:pt x="446" y="738"/>
                    </a:lnTo>
                    <a:lnTo>
                      <a:pt x="327" y="825"/>
                    </a:lnTo>
                    <a:lnTo>
                      <a:pt x="146" y="952"/>
                    </a:lnTo>
                    <a:lnTo>
                      <a:pt x="11" y="1044"/>
                    </a:lnTo>
                    <a:lnTo>
                      <a:pt x="0" y="1151"/>
                    </a:lnTo>
                    <a:lnTo>
                      <a:pt x="0" y="1249"/>
                    </a:lnTo>
                    <a:lnTo>
                      <a:pt x="9" y="1321"/>
                    </a:lnTo>
                    <a:lnTo>
                      <a:pt x="21" y="1400"/>
                    </a:lnTo>
                    <a:lnTo>
                      <a:pt x="33" y="1452"/>
                    </a:lnTo>
                    <a:lnTo>
                      <a:pt x="54" y="1504"/>
                    </a:lnTo>
                    <a:lnTo>
                      <a:pt x="75" y="1554"/>
                    </a:lnTo>
                    <a:lnTo>
                      <a:pt x="103" y="1601"/>
                    </a:lnTo>
                    <a:lnTo>
                      <a:pt x="144" y="1653"/>
                    </a:lnTo>
                    <a:lnTo>
                      <a:pt x="184" y="1688"/>
                    </a:lnTo>
                    <a:lnTo>
                      <a:pt x="236" y="1723"/>
                    </a:lnTo>
                    <a:lnTo>
                      <a:pt x="289" y="1754"/>
                    </a:lnTo>
                    <a:lnTo>
                      <a:pt x="358" y="1782"/>
                    </a:lnTo>
                    <a:lnTo>
                      <a:pt x="440" y="1808"/>
                    </a:lnTo>
                    <a:lnTo>
                      <a:pt x="507" y="1823"/>
                    </a:lnTo>
                    <a:lnTo>
                      <a:pt x="577" y="1834"/>
                    </a:lnTo>
                    <a:lnTo>
                      <a:pt x="650" y="1839"/>
                    </a:lnTo>
                    <a:lnTo>
                      <a:pt x="728" y="1835"/>
                    </a:lnTo>
                    <a:lnTo>
                      <a:pt x="783" y="1827"/>
                    </a:lnTo>
                    <a:lnTo>
                      <a:pt x="835" y="1816"/>
                    </a:lnTo>
                    <a:lnTo>
                      <a:pt x="903" y="1799"/>
                    </a:lnTo>
                    <a:lnTo>
                      <a:pt x="972" y="1771"/>
                    </a:lnTo>
                    <a:lnTo>
                      <a:pt x="1141" y="1700"/>
                    </a:lnTo>
                    <a:lnTo>
                      <a:pt x="1288" y="1631"/>
                    </a:lnTo>
                    <a:lnTo>
                      <a:pt x="1432" y="1532"/>
                    </a:lnTo>
                    <a:lnTo>
                      <a:pt x="1478" y="1481"/>
                    </a:lnTo>
                    <a:lnTo>
                      <a:pt x="1521" y="1429"/>
                    </a:lnTo>
                    <a:lnTo>
                      <a:pt x="1566" y="1365"/>
                    </a:lnTo>
                    <a:lnTo>
                      <a:pt x="1609" y="1276"/>
                    </a:lnTo>
                    <a:lnTo>
                      <a:pt x="1641" y="1198"/>
                    </a:lnTo>
                    <a:lnTo>
                      <a:pt x="1660" y="1136"/>
                    </a:lnTo>
                    <a:lnTo>
                      <a:pt x="1674" y="1068"/>
                    </a:lnTo>
                    <a:lnTo>
                      <a:pt x="1682" y="995"/>
                    </a:lnTo>
                    <a:lnTo>
                      <a:pt x="1682" y="926"/>
                    </a:lnTo>
                    <a:lnTo>
                      <a:pt x="1684" y="860"/>
                    </a:lnTo>
                    <a:lnTo>
                      <a:pt x="1681" y="785"/>
                    </a:lnTo>
                    <a:lnTo>
                      <a:pt x="1679" y="703"/>
                    </a:lnTo>
                    <a:lnTo>
                      <a:pt x="1674" y="648"/>
                    </a:lnTo>
                    <a:lnTo>
                      <a:pt x="1665" y="570"/>
                    </a:lnTo>
                    <a:lnTo>
                      <a:pt x="1660" y="512"/>
                    </a:lnTo>
                    <a:lnTo>
                      <a:pt x="1648" y="469"/>
                    </a:lnTo>
                    <a:lnTo>
                      <a:pt x="1636" y="427"/>
                    </a:lnTo>
                    <a:lnTo>
                      <a:pt x="1620" y="389"/>
                    </a:lnTo>
                    <a:lnTo>
                      <a:pt x="1597" y="349"/>
                    </a:lnTo>
                    <a:lnTo>
                      <a:pt x="1571" y="309"/>
                    </a:lnTo>
                    <a:lnTo>
                      <a:pt x="1545" y="269"/>
                    </a:lnTo>
                    <a:lnTo>
                      <a:pt x="1516" y="229"/>
                    </a:lnTo>
                    <a:lnTo>
                      <a:pt x="1344" y="10"/>
                    </a:lnTo>
                    <a:close/>
                  </a:path>
                </a:pathLst>
              </a:custGeom>
              <a:solidFill>
                <a:srgbClr val="804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1" name="Freeform 65"/>
              <p:cNvSpPr/>
              <p:nvPr/>
            </p:nvSpPr>
            <p:spPr>
              <a:xfrm flipH="1">
                <a:off x="3046" y="2795"/>
                <a:ext cx="148" cy="6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0" h="1515">
                    <a:moveTo>
                      <a:pt x="0" y="0"/>
                    </a:moveTo>
                    <a:lnTo>
                      <a:pt x="68" y="179"/>
                    </a:lnTo>
                    <a:lnTo>
                      <a:pt x="117" y="330"/>
                    </a:lnTo>
                    <a:lnTo>
                      <a:pt x="134" y="429"/>
                    </a:lnTo>
                    <a:lnTo>
                      <a:pt x="243" y="407"/>
                    </a:lnTo>
                    <a:lnTo>
                      <a:pt x="177" y="570"/>
                    </a:lnTo>
                    <a:lnTo>
                      <a:pt x="214" y="596"/>
                    </a:lnTo>
                    <a:lnTo>
                      <a:pt x="242" y="636"/>
                    </a:lnTo>
                    <a:lnTo>
                      <a:pt x="257" y="692"/>
                    </a:lnTo>
                    <a:lnTo>
                      <a:pt x="268" y="785"/>
                    </a:lnTo>
                    <a:lnTo>
                      <a:pt x="274" y="902"/>
                    </a:lnTo>
                    <a:lnTo>
                      <a:pt x="276" y="956"/>
                    </a:lnTo>
                    <a:lnTo>
                      <a:pt x="274" y="1016"/>
                    </a:lnTo>
                    <a:lnTo>
                      <a:pt x="269" y="1070"/>
                    </a:lnTo>
                    <a:lnTo>
                      <a:pt x="259" y="1159"/>
                    </a:lnTo>
                    <a:lnTo>
                      <a:pt x="252" y="1204"/>
                    </a:lnTo>
                    <a:lnTo>
                      <a:pt x="242" y="1252"/>
                    </a:lnTo>
                    <a:lnTo>
                      <a:pt x="231" y="1287"/>
                    </a:lnTo>
                    <a:lnTo>
                      <a:pt x="215" y="1334"/>
                    </a:lnTo>
                    <a:lnTo>
                      <a:pt x="203" y="1364"/>
                    </a:lnTo>
                    <a:lnTo>
                      <a:pt x="186" y="1397"/>
                    </a:lnTo>
                    <a:lnTo>
                      <a:pt x="165" y="1433"/>
                    </a:lnTo>
                    <a:lnTo>
                      <a:pt x="143" y="1463"/>
                    </a:lnTo>
                    <a:lnTo>
                      <a:pt x="103" y="1515"/>
                    </a:lnTo>
                    <a:lnTo>
                      <a:pt x="150" y="1480"/>
                    </a:lnTo>
                    <a:lnTo>
                      <a:pt x="186" y="1437"/>
                    </a:lnTo>
                    <a:lnTo>
                      <a:pt x="214" y="1400"/>
                    </a:lnTo>
                    <a:lnTo>
                      <a:pt x="238" y="1364"/>
                    </a:lnTo>
                    <a:lnTo>
                      <a:pt x="261" y="1324"/>
                    </a:lnTo>
                    <a:lnTo>
                      <a:pt x="283" y="1277"/>
                    </a:lnTo>
                    <a:lnTo>
                      <a:pt x="304" y="1225"/>
                    </a:lnTo>
                    <a:lnTo>
                      <a:pt x="318" y="1183"/>
                    </a:lnTo>
                    <a:lnTo>
                      <a:pt x="334" y="1131"/>
                    </a:lnTo>
                    <a:lnTo>
                      <a:pt x="344" y="1084"/>
                    </a:lnTo>
                    <a:lnTo>
                      <a:pt x="353" y="1018"/>
                    </a:lnTo>
                    <a:lnTo>
                      <a:pt x="358" y="943"/>
                    </a:lnTo>
                    <a:lnTo>
                      <a:pt x="360" y="857"/>
                    </a:lnTo>
                    <a:lnTo>
                      <a:pt x="356" y="778"/>
                    </a:lnTo>
                    <a:lnTo>
                      <a:pt x="354" y="733"/>
                    </a:lnTo>
                    <a:lnTo>
                      <a:pt x="349" y="652"/>
                    </a:lnTo>
                    <a:lnTo>
                      <a:pt x="346" y="603"/>
                    </a:lnTo>
                    <a:lnTo>
                      <a:pt x="339" y="551"/>
                    </a:lnTo>
                    <a:lnTo>
                      <a:pt x="334" y="513"/>
                    </a:lnTo>
                    <a:lnTo>
                      <a:pt x="325" y="469"/>
                    </a:lnTo>
                    <a:lnTo>
                      <a:pt x="307" y="417"/>
                    </a:lnTo>
                    <a:lnTo>
                      <a:pt x="288" y="377"/>
                    </a:lnTo>
                    <a:lnTo>
                      <a:pt x="266" y="343"/>
                    </a:lnTo>
                    <a:lnTo>
                      <a:pt x="235" y="301"/>
                    </a:lnTo>
                    <a:lnTo>
                      <a:pt x="186" y="233"/>
                    </a:lnTo>
                    <a:lnTo>
                      <a:pt x="14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4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2322" name="Group 66"/>
              <p:cNvGrpSpPr/>
              <p:nvPr/>
            </p:nvGrpSpPr>
            <p:grpSpPr>
              <a:xfrm rot="-1020506">
                <a:off x="2758" y="2373"/>
                <a:ext cx="426" cy="642"/>
                <a:chOff x="2829" y="2352"/>
                <a:chExt cx="426" cy="642"/>
              </a:xfrm>
            </p:grpSpPr>
            <p:grpSp>
              <p:nvGrpSpPr>
                <p:cNvPr id="12331" name="Group 67"/>
                <p:cNvGrpSpPr/>
                <p:nvPr/>
              </p:nvGrpSpPr>
              <p:grpSpPr>
                <a:xfrm flipH="1">
                  <a:off x="2829" y="2352"/>
                  <a:ext cx="426" cy="599"/>
                  <a:chOff x="1899" y="1375"/>
                  <a:chExt cx="516" cy="744"/>
                </a:xfrm>
              </p:grpSpPr>
              <p:grpSp>
                <p:nvGrpSpPr>
                  <p:cNvPr id="12341" name="Group 68"/>
                  <p:cNvGrpSpPr/>
                  <p:nvPr/>
                </p:nvGrpSpPr>
                <p:grpSpPr>
                  <a:xfrm>
                    <a:off x="1899" y="1375"/>
                    <a:ext cx="516" cy="744"/>
                    <a:chOff x="1899" y="1375"/>
                    <a:chExt cx="516" cy="744"/>
                  </a:xfrm>
                </p:grpSpPr>
                <p:sp>
                  <p:nvSpPr>
                    <p:cNvPr id="12343" name="Freeform 69"/>
                    <p:cNvSpPr/>
                    <p:nvPr/>
                  </p:nvSpPr>
                  <p:spPr>
                    <a:xfrm>
                      <a:off x="1899" y="1375"/>
                      <a:ext cx="516" cy="744"/>
                    </a:xfrm>
                    <a:custGeom>
                      <a:avLst/>
                      <a:gdLst/>
                      <a:ahLst/>
                      <a:cxnLst>
                        <a:cxn ang="0">
                          <a:pos x="6" y="1"/>
                        </a:cxn>
                        <a:cxn ang="0">
                          <a:pos x="5" y="1"/>
                        </a:cxn>
                        <a:cxn ang="0">
                          <a:pos x="4" y="0"/>
                        </a:cxn>
                        <a:cxn ang="0">
                          <a:pos x="3" y="1"/>
                        </a:cxn>
                        <a:cxn ang="0">
                          <a:pos x="1" y="1"/>
                        </a:cxn>
                        <a:cxn ang="0">
                          <a:pos x="1" y="2"/>
                        </a:cxn>
                        <a:cxn ang="0">
                          <a:pos x="1" y="2"/>
                        </a:cxn>
                        <a:cxn ang="0">
                          <a:pos x="1" y="3"/>
                        </a:cxn>
                        <a:cxn ang="0">
                          <a:pos x="1" y="3"/>
                        </a:cxn>
                        <a:cxn ang="0">
                          <a:pos x="1" y="4"/>
                        </a:cxn>
                        <a:cxn ang="0">
                          <a:pos x="1" y="4"/>
                        </a:cxn>
                        <a:cxn ang="0">
                          <a:pos x="1" y="4"/>
                        </a:cxn>
                        <a:cxn ang="0">
                          <a:pos x="1" y="5"/>
                        </a:cxn>
                        <a:cxn ang="0">
                          <a:pos x="1" y="5"/>
                        </a:cxn>
                        <a:cxn ang="0">
                          <a:pos x="1" y="6"/>
                        </a:cxn>
                        <a:cxn ang="0">
                          <a:pos x="1" y="6"/>
                        </a:cxn>
                        <a:cxn ang="0">
                          <a:pos x="1" y="6"/>
                        </a:cxn>
                        <a:cxn ang="0">
                          <a:pos x="1" y="7"/>
                        </a:cxn>
                        <a:cxn ang="0">
                          <a:pos x="2" y="7"/>
                        </a:cxn>
                        <a:cxn ang="0">
                          <a:pos x="2" y="8"/>
                        </a:cxn>
                        <a:cxn ang="0">
                          <a:pos x="1" y="9"/>
                        </a:cxn>
                        <a:cxn ang="0">
                          <a:pos x="5" y="11"/>
                        </a:cxn>
                        <a:cxn ang="0">
                          <a:pos x="5" y="11"/>
                        </a:cxn>
                        <a:cxn ang="0">
                          <a:pos x="6" y="10"/>
                        </a:cxn>
                        <a:cxn ang="0">
                          <a:pos x="7" y="10"/>
                        </a:cxn>
                        <a:cxn ang="0">
                          <a:pos x="7" y="9"/>
                        </a:cxn>
                        <a:cxn ang="0">
                          <a:pos x="7" y="9"/>
                        </a:cxn>
                        <a:cxn ang="0">
                          <a:pos x="8" y="8"/>
                        </a:cxn>
                        <a:cxn ang="0">
                          <a:pos x="8" y="7"/>
                        </a:cxn>
                        <a:cxn ang="0">
                          <a:pos x="8" y="7"/>
                        </a:cxn>
                        <a:cxn ang="0">
                          <a:pos x="8" y="7"/>
                        </a:cxn>
                        <a:cxn ang="0">
                          <a:pos x="9" y="6"/>
                        </a:cxn>
                        <a:cxn ang="0">
                          <a:pos x="9" y="6"/>
                        </a:cxn>
                        <a:cxn ang="0">
                          <a:pos x="8" y="5"/>
                        </a:cxn>
                        <a:cxn ang="0">
                          <a:pos x="8" y="5"/>
                        </a:cxn>
                        <a:cxn ang="0">
                          <a:pos x="8" y="4"/>
                        </a:cxn>
                        <a:cxn ang="0">
                          <a:pos x="8" y="3"/>
                        </a:cxn>
                        <a:cxn ang="0">
                          <a:pos x="7" y="2"/>
                        </a:cxn>
                        <a:cxn ang="0">
                          <a:pos x="7" y="1"/>
                        </a:cxn>
                        <a:cxn ang="0">
                          <a:pos x="6" y="1"/>
                        </a:cxn>
                      </a:cxnLst>
                      <a:pathLst>
                        <a:path w="1032" h="1488">
                          <a:moveTo>
                            <a:pt x="743" y="54"/>
                          </a:moveTo>
                          <a:lnTo>
                            <a:pt x="686" y="28"/>
                          </a:lnTo>
                          <a:lnTo>
                            <a:pt x="620" y="16"/>
                          </a:lnTo>
                          <a:lnTo>
                            <a:pt x="570" y="11"/>
                          </a:lnTo>
                          <a:lnTo>
                            <a:pt x="495" y="0"/>
                          </a:lnTo>
                          <a:lnTo>
                            <a:pt x="419" y="0"/>
                          </a:lnTo>
                          <a:lnTo>
                            <a:pt x="334" y="11"/>
                          </a:lnTo>
                          <a:lnTo>
                            <a:pt x="282" y="25"/>
                          </a:lnTo>
                          <a:lnTo>
                            <a:pt x="186" y="58"/>
                          </a:lnTo>
                          <a:lnTo>
                            <a:pt x="115" y="85"/>
                          </a:lnTo>
                          <a:lnTo>
                            <a:pt x="141" y="101"/>
                          </a:lnTo>
                          <a:lnTo>
                            <a:pt x="87" y="160"/>
                          </a:lnTo>
                          <a:lnTo>
                            <a:pt x="49" y="205"/>
                          </a:lnTo>
                          <a:lnTo>
                            <a:pt x="98" y="219"/>
                          </a:lnTo>
                          <a:lnTo>
                            <a:pt x="33" y="285"/>
                          </a:lnTo>
                          <a:lnTo>
                            <a:pt x="77" y="280"/>
                          </a:lnTo>
                          <a:lnTo>
                            <a:pt x="11" y="367"/>
                          </a:lnTo>
                          <a:lnTo>
                            <a:pt x="54" y="382"/>
                          </a:lnTo>
                          <a:lnTo>
                            <a:pt x="37" y="403"/>
                          </a:lnTo>
                          <a:lnTo>
                            <a:pt x="21" y="427"/>
                          </a:lnTo>
                          <a:lnTo>
                            <a:pt x="0" y="474"/>
                          </a:lnTo>
                          <a:lnTo>
                            <a:pt x="49" y="459"/>
                          </a:lnTo>
                          <a:lnTo>
                            <a:pt x="87" y="502"/>
                          </a:lnTo>
                          <a:lnTo>
                            <a:pt x="73" y="511"/>
                          </a:lnTo>
                          <a:lnTo>
                            <a:pt x="51" y="528"/>
                          </a:lnTo>
                          <a:lnTo>
                            <a:pt x="33" y="551"/>
                          </a:lnTo>
                          <a:lnTo>
                            <a:pt x="21" y="573"/>
                          </a:lnTo>
                          <a:lnTo>
                            <a:pt x="16" y="594"/>
                          </a:lnTo>
                          <a:lnTo>
                            <a:pt x="14" y="618"/>
                          </a:lnTo>
                          <a:lnTo>
                            <a:pt x="16" y="645"/>
                          </a:lnTo>
                          <a:lnTo>
                            <a:pt x="21" y="672"/>
                          </a:lnTo>
                          <a:lnTo>
                            <a:pt x="35" y="698"/>
                          </a:lnTo>
                          <a:lnTo>
                            <a:pt x="59" y="724"/>
                          </a:lnTo>
                          <a:lnTo>
                            <a:pt x="82" y="742"/>
                          </a:lnTo>
                          <a:lnTo>
                            <a:pt x="106" y="759"/>
                          </a:lnTo>
                          <a:lnTo>
                            <a:pt x="125" y="775"/>
                          </a:lnTo>
                          <a:lnTo>
                            <a:pt x="164" y="808"/>
                          </a:lnTo>
                          <a:lnTo>
                            <a:pt x="202" y="872"/>
                          </a:lnTo>
                          <a:lnTo>
                            <a:pt x="207" y="947"/>
                          </a:lnTo>
                          <a:lnTo>
                            <a:pt x="200" y="992"/>
                          </a:lnTo>
                          <a:lnTo>
                            <a:pt x="167" y="1068"/>
                          </a:lnTo>
                          <a:lnTo>
                            <a:pt x="125" y="1143"/>
                          </a:lnTo>
                          <a:lnTo>
                            <a:pt x="460" y="1488"/>
                          </a:lnTo>
                          <a:lnTo>
                            <a:pt x="516" y="1367"/>
                          </a:lnTo>
                          <a:lnTo>
                            <a:pt x="561" y="1322"/>
                          </a:lnTo>
                          <a:lnTo>
                            <a:pt x="603" y="1292"/>
                          </a:lnTo>
                          <a:lnTo>
                            <a:pt x="653" y="1266"/>
                          </a:lnTo>
                          <a:lnTo>
                            <a:pt x="710" y="1249"/>
                          </a:lnTo>
                          <a:lnTo>
                            <a:pt x="768" y="1223"/>
                          </a:lnTo>
                          <a:lnTo>
                            <a:pt x="811" y="1204"/>
                          </a:lnTo>
                          <a:lnTo>
                            <a:pt x="842" y="1174"/>
                          </a:lnTo>
                          <a:lnTo>
                            <a:pt x="860" y="1145"/>
                          </a:lnTo>
                          <a:lnTo>
                            <a:pt x="877" y="1106"/>
                          </a:lnTo>
                          <a:lnTo>
                            <a:pt x="887" y="1072"/>
                          </a:lnTo>
                          <a:lnTo>
                            <a:pt x="896" y="1037"/>
                          </a:lnTo>
                          <a:lnTo>
                            <a:pt x="901" y="990"/>
                          </a:lnTo>
                          <a:lnTo>
                            <a:pt x="907" y="921"/>
                          </a:lnTo>
                          <a:lnTo>
                            <a:pt x="907" y="846"/>
                          </a:lnTo>
                          <a:lnTo>
                            <a:pt x="926" y="842"/>
                          </a:lnTo>
                          <a:lnTo>
                            <a:pt x="946" y="837"/>
                          </a:lnTo>
                          <a:lnTo>
                            <a:pt x="972" y="823"/>
                          </a:lnTo>
                          <a:lnTo>
                            <a:pt x="995" y="808"/>
                          </a:lnTo>
                          <a:lnTo>
                            <a:pt x="1012" y="783"/>
                          </a:lnTo>
                          <a:lnTo>
                            <a:pt x="1026" y="759"/>
                          </a:lnTo>
                          <a:lnTo>
                            <a:pt x="1032" y="728"/>
                          </a:lnTo>
                          <a:lnTo>
                            <a:pt x="1028" y="691"/>
                          </a:lnTo>
                          <a:lnTo>
                            <a:pt x="1012" y="655"/>
                          </a:lnTo>
                          <a:lnTo>
                            <a:pt x="999" y="625"/>
                          </a:lnTo>
                          <a:lnTo>
                            <a:pt x="978" y="594"/>
                          </a:lnTo>
                          <a:lnTo>
                            <a:pt x="929" y="520"/>
                          </a:lnTo>
                          <a:lnTo>
                            <a:pt x="919" y="490"/>
                          </a:lnTo>
                          <a:lnTo>
                            <a:pt x="919" y="448"/>
                          </a:lnTo>
                          <a:lnTo>
                            <a:pt x="913" y="339"/>
                          </a:lnTo>
                          <a:lnTo>
                            <a:pt x="903" y="283"/>
                          </a:lnTo>
                          <a:lnTo>
                            <a:pt x="889" y="224"/>
                          </a:lnTo>
                          <a:lnTo>
                            <a:pt x="863" y="176"/>
                          </a:lnTo>
                          <a:lnTo>
                            <a:pt x="839" y="136"/>
                          </a:lnTo>
                          <a:lnTo>
                            <a:pt x="809" y="101"/>
                          </a:lnTo>
                          <a:lnTo>
                            <a:pt x="778" y="75"/>
                          </a:lnTo>
                          <a:lnTo>
                            <a:pt x="743" y="54"/>
                          </a:lnTo>
                          <a:close/>
                        </a:path>
                      </a:pathLst>
                    </a:custGeom>
                    <a:solidFill>
                      <a:srgbClr val="FFE0C0">
                        <a:alpha val="100000"/>
                      </a:srgbClr>
                    </a:solidFill>
                    <a:ln w="11113" cap="flat" cmpd="sng">
                      <a:solidFill>
                        <a:srgbClr val="804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2344" name="Freeform 70"/>
                    <p:cNvSpPr/>
                    <p:nvPr/>
                  </p:nvSpPr>
                  <p:spPr>
                    <a:xfrm>
                      <a:off x="2265" y="1876"/>
                      <a:ext cx="80" cy="14"/>
                    </a:xfrm>
                    <a:custGeom>
                      <a:avLst/>
                      <a:gdLst/>
                      <a:ahLst/>
                      <a:cxnLst>
                        <a:cxn ang="0">
                          <a:pos x="1" y="1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1"/>
                        </a:cxn>
                        <a:cxn ang="0">
                          <a:pos x="0" y="1"/>
                        </a:cxn>
                        <a:cxn ang="0">
                          <a:pos x="0" y="1"/>
                        </a:cxn>
                      </a:cxnLst>
                      <a:pathLst>
                        <a:path w="162" h="28">
                          <a:moveTo>
                            <a:pt x="162" y="7"/>
                          </a:moveTo>
                          <a:lnTo>
                            <a:pt x="113" y="0"/>
                          </a:lnTo>
                          <a:lnTo>
                            <a:pt x="71" y="0"/>
                          </a:lnTo>
                          <a:lnTo>
                            <a:pt x="42" y="5"/>
                          </a:lnTo>
                          <a:lnTo>
                            <a:pt x="14" y="1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11113" cap="flat" cmpd="sng">
                      <a:solidFill>
                        <a:srgbClr val="804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2345" name="Arc 71"/>
                    <p:cNvSpPr/>
                    <p:nvPr/>
                  </p:nvSpPr>
                  <p:spPr>
                    <a:xfrm>
                      <a:off x="1924" y="1640"/>
                      <a:ext cx="38" cy="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</a:cxnLst>
                      <a:pathLst>
                        <a:path w="21600" h="21966" fill="none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</a:path>
                        <a:path w="21600" h="21966" stroke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lnTo>
                            <a:pt x="3" y="21965"/>
                          </a:lnTo>
                          <a:close/>
                        </a:path>
                      </a:pathLst>
                    </a:custGeom>
                    <a:noFill/>
                    <a:ln w="11113" cap="flat" cmpd="sng">
                      <a:solidFill>
                        <a:srgbClr val="804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2342" name="Freeform 72"/>
                  <p:cNvSpPr/>
                  <p:nvPr/>
                </p:nvSpPr>
                <p:spPr>
                  <a:xfrm>
                    <a:off x="1899" y="1375"/>
                    <a:ext cx="387" cy="323"/>
                  </a:xfrm>
                  <a:custGeom>
                    <a:avLst/>
                    <a:gdLst/>
                    <a:ahLst/>
                    <a:cxnLst>
                      <a:cxn ang="0">
                        <a:pos x="5" y="1"/>
                      </a:cxn>
                      <a:cxn ang="0">
                        <a:pos x="4" y="1"/>
                      </a:cxn>
                      <a:cxn ang="0">
                        <a:pos x="3" y="0"/>
                      </a:cxn>
                      <a:cxn ang="0">
                        <a:pos x="2" y="1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1" y="4"/>
                      </a:cxn>
                      <a:cxn ang="0">
                        <a:pos x="1" y="5"/>
                      </a:cxn>
                      <a:cxn ang="0">
                        <a:pos x="1" y="5"/>
                      </a:cxn>
                      <a:cxn ang="0">
                        <a:pos x="1" y="5"/>
                      </a:cxn>
                      <a:cxn ang="0">
                        <a:pos x="2" y="5"/>
                      </a:cxn>
                      <a:cxn ang="0">
                        <a:pos x="2" y="5"/>
                      </a:cxn>
                      <a:cxn ang="0">
                        <a:pos x="2" y="4"/>
                      </a:cxn>
                      <a:cxn ang="0">
                        <a:pos x="2" y="4"/>
                      </a:cxn>
                      <a:cxn ang="0">
                        <a:pos x="3" y="4"/>
                      </a:cxn>
                      <a:cxn ang="0">
                        <a:pos x="3" y="3"/>
                      </a:cxn>
                      <a:cxn ang="0">
                        <a:pos x="3" y="3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3" y="1"/>
                      </a:cxn>
                      <a:cxn ang="0">
                        <a:pos x="3" y="1"/>
                      </a:cxn>
                      <a:cxn ang="0">
                        <a:pos x="3" y="1"/>
                      </a:cxn>
                      <a:cxn ang="0">
                        <a:pos x="4" y="1"/>
                      </a:cxn>
                      <a:cxn ang="0">
                        <a:pos x="4" y="1"/>
                      </a:cxn>
                      <a:cxn ang="0">
                        <a:pos x="5" y="1"/>
                      </a:cxn>
                      <a:cxn ang="0">
                        <a:pos x="5" y="1"/>
                      </a:cxn>
                      <a:cxn ang="0">
                        <a:pos x="5" y="1"/>
                      </a:cxn>
                    </a:cxnLst>
                    <a:pathLst>
                      <a:path w="775" h="646">
                        <a:moveTo>
                          <a:pt x="740" y="54"/>
                        </a:moveTo>
                        <a:lnTo>
                          <a:pt x="683" y="28"/>
                        </a:lnTo>
                        <a:lnTo>
                          <a:pt x="617" y="16"/>
                        </a:lnTo>
                        <a:lnTo>
                          <a:pt x="568" y="11"/>
                        </a:lnTo>
                        <a:lnTo>
                          <a:pt x="493" y="0"/>
                        </a:lnTo>
                        <a:lnTo>
                          <a:pt x="417" y="0"/>
                        </a:lnTo>
                        <a:lnTo>
                          <a:pt x="332" y="11"/>
                        </a:lnTo>
                        <a:lnTo>
                          <a:pt x="280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3"/>
                        </a:lnTo>
                        <a:lnTo>
                          <a:pt x="98" y="217"/>
                        </a:lnTo>
                        <a:lnTo>
                          <a:pt x="33" y="283"/>
                        </a:lnTo>
                        <a:lnTo>
                          <a:pt x="77" y="278"/>
                        </a:lnTo>
                        <a:lnTo>
                          <a:pt x="11" y="365"/>
                        </a:lnTo>
                        <a:lnTo>
                          <a:pt x="54" y="381"/>
                        </a:lnTo>
                        <a:lnTo>
                          <a:pt x="37" y="401"/>
                        </a:lnTo>
                        <a:lnTo>
                          <a:pt x="21" y="426"/>
                        </a:lnTo>
                        <a:lnTo>
                          <a:pt x="0" y="473"/>
                        </a:lnTo>
                        <a:lnTo>
                          <a:pt x="49" y="457"/>
                        </a:lnTo>
                        <a:lnTo>
                          <a:pt x="87" y="506"/>
                        </a:lnTo>
                        <a:lnTo>
                          <a:pt x="110" y="497"/>
                        </a:lnTo>
                        <a:lnTo>
                          <a:pt x="134" y="493"/>
                        </a:lnTo>
                        <a:lnTo>
                          <a:pt x="164" y="499"/>
                        </a:lnTo>
                        <a:lnTo>
                          <a:pt x="186" y="509"/>
                        </a:lnTo>
                        <a:lnTo>
                          <a:pt x="200" y="535"/>
                        </a:lnTo>
                        <a:lnTo>
                          <a:pt x="209" y="559"/>
                        </a:lnTo>
                        <a:lnTo>
                          <a:pt x="217" y="577"/>
                        </a:lnTo>
                        <a:lnTo>
                          <a:pt x="235" y="598"/>
                        </a:lnTo>
                        <a:lnTo>
                          <a:pt x="249" y="612"/>
                        </a:lnTo>
                        <a:lnTo>
                          <a:pt x="273" y="646"/>
                        </a:lnTo>
                        <a:lnTo>
                          <a:pt x="268" y="598"/>
                        </a:lnTo>
                        <a:lnTo>
                          <a:pt x="273" y="575"/>
                        </a:lnTo>
                        <a:lnTo>
                          <a:pt x="290" y="546"/>
                        </a:lnTo>
                        <a:lnTo>
                          <a:pt x="316" y="516"/>
                        </a:lnTo>
                        <a:lnTo>
                          <a:pt x="346" y="480"/>
                        </a:lnTo>
                        <a:lnTo>
                          <a:pt x="360" y="455"/>
                        </a:lnTo>
                        <a:lnTo>
                          <a:pt x="372" y="433"/>
                        </a:lnTo>
                        <a:lnTo>
                          <a:pt x="396" y="419"/>
                        </a:lnTo>
                        <a:lnTo>
                          <a:pt x="431" y="403"/>
                        </a:lnTo>
                        <a:lnTo>
                          <a:pt x="443" y="388"/>
                        </a:lnTo>
                        <a:lnTo>
                          <a:pt x="453" y="368"/>
                        </a:lnTo>
                        <a:lnTo>
                          <a:pt x="462" y="348"/>
                        </a:lnTo>
                        <a:lnTo>
                          <a:pt x="457" y="299"/>
                        </a:lnTo>
                        <a:lnTo>
                          <a:pt x="447" y="266"/>
                        </a:lnTo>
                        <a:lnTo>
                          <a:pt x="427" y="245"/>
                        </a:lnTo>
                        <a:lnTo>
                          <a:pt x="419" y="228"/>
                        </a:lnTo>
                        <a:lnTo>
                          <a:pt x="408" y="216"/>
                        </a:lnTo>
                        <a:lnTo>
                          <a:pt x="400" y="198"/>
                        </a:lnTo>
                        <a:lnTo>
                          <a:pt x="401" y="170"/>
                        </a:lnTo>
                        <a:lnTo>
                          <a:pt x="412" y="148"/>
                        </a:lnTo>
                        <a:lnTo>
                          <a:pt x="433" y="132"/>
                        </a:lnTo>
                        <a:lnTo>
                          <a:pt x="455" y="122"/>
                        </a:lnTo>
                        <a:lnTo>
                          <a:pt x="481" y="113"/>
                        </a:lnTo>
                        <a:lnTo>
                          <a:pt x="512" y="115"/>
                        </a:lnTo>
                        <a:lnTo>
                          <a:pt x="493" y="98"/>
                        </a:lnTo>
                        <a:lnTo>
                          <a:pt x="495" y="85"/>
                        </a:lnTo>
                        <a:lnTo>
                          <a:pt x="504" y="77"/>
                        </a:lnTo>
                        <a:lnTo>
                          <a:pt x="521" y="72"/>
                        </a:lnTo>
                        <a:lnTo>
                          <a:pt x="551" y="73"/>
                        </a:lnTo>
                        <a:lnTo>
                          <a:pt x="578" y="77"/>
                        </a:lnTo>
                        <a:lnTo>
                          <a:pt x="599" y="75"/>
                        </a:lnTo>
                        <a:lnTo>
                          <a:pt x="627" y="65"/>
                        </a:lnTo>
                        <a:lnTo>
                          <a:pt x="653" y="56"/>
                        </a:lnTo>
                        <a:lnTo>
                          <a:pt x="684" y="58"/>
                        </a:lnTo>
                        <a:lnTo>
                          <a:pt x="717" y="61"/>
                        </a:lnTo>
                        <a:lnTo>
                          <a:pt x="775" y="75"/>
                        </a:lnTo>
                        <a:lnTo>
                          <a:pt x="740" y="54"/>
                        </a:lnTo>
                        <a:close/>
                      </a:path>
                    </a:pathLst>
                  </a:custGeom>
                  <a:solidFill>
                    <a:srgbClr val="804000">
                      <a:alpha val="100000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12332" name="Freeform 73"/>
                <p:cNvSpPr/>
                <p:nvPr/>
              </p:nvSpPr>
              <p:spPr>
                <a:xfrm flipH="1">
                  <a:off x="3014" y="2796"/>
                  <a:ext cx="180" cy="19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0"/>
                    </a:cxn>
                  </a:cxnLst>
                  <a:pathLst>
                    <a:path w="438" h="491">
                      <a:moveTo>
                        <a:pt x="0" y="0"/>
                      </a:moveTo>
                      <a:lnTo>
                        <a:pt x="363" y="300"/>
                      </a:lnTo>
                      <a:lnTo>
                        <a:pt x="438" y="4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33" name="Freeform 74"/>
                <p:cNvSpPr/>
                <p:nvPr/>
              </p:nvSpPr>
              <p:spPr>
                <a:xfrm flipH="1">
                  <a:off x="3044" y="2795"/>
                  <a:ext cx="150" cy="19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pathLst>
                    <a:path w="363" h="495">
                      <a:moveTo>
                        <a:pt x="0" y="0"/>
                      </a:moveTo>
                      <a:lnTo>
                        <a:pt x="363" y="311"/>
                      </a:lnTo>
                      <a:lnTo>
                        <a:pt x="278" y="4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2334" name="Group 75"/>
                <p:cNvGrpSpPr/>
                <p:nvPr/>
              </p:nvGrpSpPr>
              <p:grpSpPr>
                <a:xfrm flipH="1">
                  <a:off x="2890" y="2522"/>
                  <a:ext cx="272" cy="117"/>
                  <a:chOff x="2011" y="1586"/>
                  <a:chExt cx="331" cy="145"/>
                </a:xfrm>
              </p:grpSpPr>
              <p:sp>
                <p:nvSpPr>
                  <p:cNvPr id="12335" name="Freeform 76"/>
                  <p:cNvSpPr/>
                  <p:nvPr/>
                </p:nvSpPr>
                <p:spPr>
                  <a:xfrm>
                    <a:off x="2226" y="1602"/>
                    <a:ext cx="94" cy="12"/>
                  </a:xfrm>
                  <a:custGeom>
                    <a:avLst/>
                    <a:gdLst/>
                    <a:ahLst/>
                    <a:cxnLst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2" y="1"/>
                      </a:cxn>
                    </a:cxnLst>
                    <a:pathLst>
                      <a:path w="187" h="24">
                        <a:moveTo>
                          <a:pt x="187" y="24"/>
                        </a:moveTo>
                        <a:lnTo>
                          <a:pt x="163" y="10"/>
                        </a:lnTo>
                        <a:lnTo>
                          <a:pt x="139" y="5"/>
                        </a:lnTo>
                        <a:lnTo>
                          <a:pt x="90" y="0"/>
                        </a:lnTo>
                        <a:lnTo>
                          <a:pt x="43" y="0"/>
                        </a:lnTo>
                        <a:lnTo>
                          <a:pt x="0" y="6"/>
                        </a:lnTo>
                        <a:lnTo>
                          <a:pt x="101" y="15"/>
                        </a:lnTo>
                        <a:lnTo>
                          <a:pt x="187" y="24"/>
                        </a:lnTo>
                        <a:close/>
                      </a:path>
                    </a:pathLst>
                  </a:custGeom>
                  <a:solidFill>
                    <a:srgbClr val="603000">
                      <a:alpha val="100000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336" name="Oval 77"/>
                  <p:cNvSpPr/>
                  <p:nvPr/>
                </p:nvSpPr>
                <p:spPr>
                  <a:xfrm>
                    <a:off x="2255" y="1586"/>
                    <a:ext cx="87" cy="145"/>
                  </a:xfrm>
                  <a:prstGeom prst="ellipse">
                    <a:avLst/>
                  </a:prstGeom>
                  <a:noFill/>
                  <a:ln w="11113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12337" name="Line 78"/>
                  <p:cNvSpPr/>
                  <p:nvPr/>
                </p:nvSpPr>
                <p:spPr>
                  <a:xfrm>
                    <a:off x="2011" y="1662"/>
                    <a:ext cx="248" cy="1"/>
                  </a:xfrm>
                  <a:prstGeom prst="line">
                    <a:avLst/>
                  </a:prstGeom>
                  <a:ln w="11113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2338" name="Group 79"/>
                  <p:cNvGrpSpPr/>
                  <p:nvPr/>
                </p:nvGrpSpPr>
                <p:grpSpPr>
                  <a:xfrm>
                    <a:off x="2297" y="1645"/>
                    <a:ext cx="27" cy="51"/>
                    <a:chOff x="2297" y="1645"/>
                    <a:chExt cx="27" cy="51"/>
                  </a:xfrm>
                </p:grpSpPr>
                <p:sp>
                  <p:nvSpPr>
                    <p:cNvPr id="12339" name="Oval 80"/>
                    <p:cNvSpPr/>
                    <p:nvPr/>
                  </p:nvSpPr>
                  <p:spPr>
                    <a:xfrm>
                      <a:off x="2297" y="1645"/>
                      <a:ext cx="27" cy="51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dirty="0"/>
                    </a:p>
                  </p:txBody>
                </p:sp>
                <p:sp>
                  <p:nvSpPr>
                    <p:cNvPr id="12340" name="Oval 81"/>
                    <p:cNvSpPr/>
                    <p:nvPr/>
                  </p:nvSpPr>
                  <p:spPr>
                    <a:xfrm>
                      <a:off x="2305" y="1651"/>
                      <a:ext cx="15" cy="2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dirty="0"/>
                    </a:p>
                  </p:txBody>
                </p:sp>
              </p:grpSp>
            </p:grpSp>
          </p:grpSp>
          <p:grpSp>
            <p:nvGrpSpPr>
              <p:cNvPr id="12323" name="Group 82"/>
              <p:cNvGrpSpPr/>
              <p:nvPr/>
            </p:nvGrpSpPr>
            <p:grpSpPr>
              <a:xfrm rot="5914597" flipH="1">
                <a:off x="2791" y="2604"/>
                <a:ext cx="239" cy="800"/>
                <a:chOff x="1744" y="2071"/>
                <a:chExt cx="297" cy="971"/>
              </a:xfrm>
            </p:grpSpPr>
            <p:grpSp>
              <p:nvGrpSpPr>
                <p:cNvPr id="12325" name="Group 83"/>
                <p:cNvGrpSpPr/>
                <p:nvPr/>
              </p:nvGrpSpPr>
              <p:grpSpPr>
                <a:xfrm>
                  <a:off x="1744" y="2787"/>
                  <a:ext cx="285" cy="255"/>
                  <a:chOff x="1744" y="2787"/>
                  <a:chExt cx="285" cy="255"/>
                </a:xfrm>
              </p:grpSpPr>
              <p:sp>
                <p:nvSpPr>
                  <p:cNvPr id="12329" name="Freeform 84"/>
                  <p:cNvSpPr/>
                  <p:nvPr/>
                </p:nvSpPr>
                <p:spPr>
                  <a:xfrm>
                    <a:off x="1744" y="2787"/>
                    <a:ext cx="285" cy="25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2" y="4"/>
                      </a:cxn>
                      <a:cxn ang="0">
                        <a:pos x="2" y="4"/>
                      </a:cxn>
                      <a:cxn ang="0">
                        <a:pos x="3" y="4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4" y="3"/>
                      </a:cxn>
                      <a:cxn ang="0">
                        <a:pos x="4" y="3"/>
                      </a:cxn>
                      <a:cxn ang="0">
                        <a:pos x="4" y="3"/>
                      </a:cxn>
                      <a:cxn ang="0">
                        <a:pos x="4" y="2"/>
                      </a:cxn>
                      <a:cxn ang="0">
                        <a:pos x="4" y="2"/>
                      </a:cxn>
                      <a:cxn ang="0">
                        <a:pos x="4" y="2"/>
                      </a:cxn>
                      <a:cxn ang="0">
                        <a:pos x="4" y="1"/>
                      </a:cxn>
                      <a:cxn ang="0">
                        <a:pos x="3" y="0"/>
                      </a:cxn>
                      <a:cxn ang="0">
                        <a:pos x="0" y="1"/>
                      </a:cxn>
                    </a:cxnLst>
                    <a:pathLst>
                      <a:path w="571" h="510">
                        <a:moveTo>
                          <a:pt x="88" y="66"/>
                        </a:moveTo>
                        <a:lnTo>
                          <a:pt x="52" y="132"/>
                        </a:lnTo>
                        <a:lnTo>
                          <a:pt x="38" y="156"/>
                        </a:lnTo>
                        <a:lnTo>
                          <a:pt x="31" y="186"/>
                        </a:lnTo>
                        <a:lnTo>
                          <a:pt x="24" y="227"/>
                        </a:lnTo>
                        <a:lnTo>
                          <a:pt x="24" y="265"/>
                        </a:lnTo>
                        <a:lnTo>
                          <a:pt x="29" y="304"/>
                        </a:lnTo>
                        <a:lnTo>
                          <a:pt x="45" y="338"/>
                        </a:lnTo>
                        <a:lnTo>
                          <a:pt x="78" y="363"/>
                        </a:lnTo>
                        <a:lnTo>
                          <a:pt x="43" y="342"/>
                        </a:lnTo>
                        <a:lnTo>
                          <a:pt x="29" y="340"/>
                        </a:lnTo>
                        <a:lnTo>
                          <a:pt x="12" y="347"/>
                        </a:lnTo>
                        <a:lnTo>
                          <a:pt x="3" y="357"/>
                        </a:lnTo>
                        <a:lnTo>
                          <a:pt x="0" y="375"/>
                        </a:lnTo>
                        <a:lnTo>
                          <a:pt x="5" y="389"/>
                        </a:lnTo>
                        <a:lnTo>
                          <a:pt x="17" y="406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2"/>
                        </a:lnTo>
                        <a:lnTo>
                          <a:pt x="191" y="477"/>
                        </a:lnTo>
                        <a:lnTo>
                          <a:pt x="220" y="477"/>
                        </a:lnTo>
                        <a:lnTo>
                          <a:pt x="250" y="488"/>
                        </a:lnTo>
                        <a:lnTo>
                          <a:pt x="286" y="500"/>
                        </a:lnTo>
                        <a:lnTo>
                          <a:pt x="368" y="510"/>
                        </a:lnTo>
                        <a:lnTo>
                          <a:pt x="465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6"/>
                        </a:lnTo>
                        <a:lnTo>
                          <a:pt x="571" y="298"/>
                        </a:lnTo>
                        <a:lnTo>
                          <a:pt x="567" y="264"/>
                        </a:lnTo>
                        <a:lnTo>
                          <a:pt x="564" y="239"/>
                        </a:lnTo>
                        <a:lnTo>
                          <a:pt x="559" y="217"/>
                        </a:lnTo>
                        <a:lnTo>
                          <a:pt x="553" y="193"/>
                        </a:lnTo>
                        <a:lnTo>
                          <a:pt x="522" y="100"/>
                        </a:lnTo>
                        <a:lnTo>
                          <a:pt x="491" y="0"/>
                        </a:lnTo>
                        <a:lnTo>
                          <a:pt x="88" y="66"/>
                        </a:lnTo>
                        <a:close/>
                      </a:path>
                    </a:pathLst>
                  </a:custGeom>
                  <a:solidFill>
                    <a:srgbClr val="FFE0C0">
                      <a:alpha val="100000"/>
                    </a:srgbClr>
                  </a:solidFill>
                  <a:ln w="11113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330" name="Arc 85"/>
                  <p:cNvSpPr/>
                  <p:nvPr/>
                </p:nvSpPr>
                <p:spPr>
                  <a:xfrm>
                    <a:off x="1786" y="2960"/>
                    <a:ext cx="8" cy="1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460" fill="none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</a:path>
                      <a:path w="21600" h="21460" stroke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  <a:lnTo>
                          <a:pt x="21600" y="21460"/>
                        </a:lnTo>
                        <a:lnTo>
                          <a:pt x="0" y="21460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2326" name="Group 86"/>
                <p:cNvGrpSpPr/>
                <p:nvPr/>
              </p:nvGrpSpPr>
              <p:grpSpPr>
                <a:xfrm>
                  <a:off x="1758" y="2071"/>
                  <a:ext cx="283" cy="756"/>
                  <a:chOff x="1758" y="2071"/>
                  <a:chExt cx="283" cy="756"/>
                </a:xfrm>
              </p:grpSpPr>
              <p:sp>
                <p:nvSpPr>
                  <p:cNvPr id="12327" name="Rectangle 87"/>
                  <p:cNvSpPr/>
                  <p:nvPr/>
                </p:nvSpPr>
                <p:spPr>
                  <a:xfrm>
                    <a:off x="1775" y="2781"/>
                    <a:ext cx="238" cy="46"/>
                  </a:xfrm>
                  <a:prstGeom prst="rect">
                    <a:avLst/>
                  </a:prstGeom>
                  <a:solidFill>
                    <a:srgbClr val="FFFFFF"/>
                  </a:solidFill>
                  <a:ln w="11113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12328" name="Freeform 88"/>
                  <p:cNvSpPr/>
                  <p:nvPr/>
                </p:nvSpPr>
                <p:spPr>
                  <a:xfrm>
                    <a:off x="1758" y="2071"/>
                    <a:ext cx="283" cy="729"/>
                  </a:xfrm>
                  <a:custGeom>
                    <a:avLst/>
                    <a:gdLst/>
                    <a:ahLst/>
                    <a:cxnLst>
                      <a:cxn ang="0">
                        <a:pos x="1" y="3"/>
                      </a:cxn>
                      <a:cxn ang="0">
                        <a:pos x="1" y="7"/>
                      </a:cxn>
                      <a:cxn ang="0">
                        <a:pos x="0" y="11"/>
                      </a:cxn>
                      <a:cxn ang="0">
                        <a:pos x="5" y="11"/>
                      </a:cxn>
                      <a:cxn ang="0">
                        <a:pos x="5" y="6"/>
                      </a:cxn>
                      <a:cxn ang="0">
                        <a:pos x="5" y="4"/>
                      </a:cxn>
                      <a:cxn ang="0">
                        <a:pos x="5" y="2"/>
                      </a:cxn>
                      <a:cxn ang="0">
                        <a:pos x="5" y="1"/>
                      </a:cxn>
                      <a:cxn ang="0">
                        <a:pos x="5" y="1"/>
                      </a:cxn>
                      <a:cxn ang="0">
                        <a:pos x="5" y="1"/>
                      </a:cxn>
                      <a:cxn ang="0">
                        <a:pos x="5" y="0"/>
                      </a:cxn>
                      <a:cxn ang="0">
                        <a:pos x="5" y="0"/>
                      </a:cxn>
                      <a:cxn ang="0">
                        <a:pos x="4" y="0"/>
                      </a:cxn>
                      <a:cxn ang="0">
                        <a:pos x="4" y="0"/>
                      </a:cxn>
                      <a:cxn ang="0">
                        <a:pos x="4" y="0"/>
                      </a:cxn>
                      <a:cxn ang="0">
                        <a:pos x="3" y="0"/>
                      </a:cxn>
                      <a:cxn ang="0">
                        <a:pos x="3" y="0"/>
                      </a:cxn>
                      <a:cxn ang="0">
                        <a:pos x="3" y="0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2"/>
                      </a:cxn>
                      <a:cxn ang="0">
                        <a:pos x="1" y="3"/>
                      </a:cxn>
                    </a:cxnLst>
                    <a:pathLst>
                      <a:path w="566" h="1459">
                        <a:moveTo>
                          <a:pt x="28" y="486"/>
                        </a:moveTo>
                        <a:lnTo>
                          <a:pt x="16" y="905"/>
                        </a:lnTo>
                        <a:lnTo>
                          <a:pt x="0" y="1454"/>
                        </a:lnTo>
                        <a:lnTo>
                          <a:pt x="544" y="1459"/>
                        </a:lnTo>
                        <a:lnTo>
                          <a:pt x="551" y="874"/>
                        </a:lnTo>
                        <a:lnTo>
                          <a:pt x="549" y="601"/>
                        </a:lnTo>
                        <a:lnTo>
                          <a:pt x="566" y="313"/>
                        </a:lnTo>
                        <a:lnTo>
                          <a:pt x="561" y="249"/>
                        </a:lnTo>
                        <a:lnTo>
                          <a:pt x="556" y="200"/>
                        </a:lnTo>
                        <a:lnTo>
                          <a:pt x="546" y="153"/>
                        </a:lnTo>
                        <a:lnTo>
                          <a:pt x="535" y="120"/>
                        </a:lnTo>
                        <a:lnTo>
                          <a:pt x="516" y="87"/>
                        </a:lnTo>
                        <a:lnTo>
                          <a:pt x="497" y="64"/>
                        </a:lnTo>
                        <a:lnTo>
                          <a:pt x="466" y="40"/>
                        </a:lnTo>
                        <a:lnTo>
                          <a:pt x="426" y="21"/>
                        </a:lnTo>
                        <a:lnTo>
                          <a:pt x="382" y="9"/>
                        </a:lnTo>
                        <a:lnTo>
                          <a:pt x="334" y="4"/>
                        </a:lnTo>
                        <a:lnTo>
                          <a:pt x="294" y="0"/>
                        </a:lnTo>
                        <a:lnTo>
                          <a:pt x="245" y="11"/>
                        </a:lnTo>
                        <a:lnTo>
                          <a:pt x="198" y="26"/>
                        </a:lnTo>
                        <a:lnTo>
                          <a:pt x="171" y="44"/>
                        </a:lnTo>
                        <a:lnTo>
                          <a:pt x="136" y="68"/>
                        </a:lnTo>
                        <a:lnTo>
                          <a:pt x="112" y="97"/>
                        </a:lnTo>
                        <a:lnTo>
                          <a:pt x="86" y="141"/>
                        </a:lnTo>
                        <a:lnTo>
                          <a:pt x="68" y="189"/>
                        </a:lnTo>
                        <a:lnTo>
                          <a:pt x="49" y="269"/>
                        </a:lnTo>
                        <a:lnTo>
                          <a:pt x="28" y="486"/>
                        </a:lnTo>
                        <a:close/>
                      </a:path>
                    </a:pathLst>
                  </a:custGeom>
                  <a:solidFill>
                    <a:srgbClr val="804000">
                      <a:alpha val="100000"/>
                    </a:srgbClr>
                  </a:solidFill>
                  <a:ln w="11113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2324" name="Object 89"/>
              <p:cNvGraphicFramePr>
                <a:graphicFrameLocks noChangeAspect="1"/>
              </p:cNvGraphicFramePr>
              <p:nvPr/>
            </p:nvGraphicFramePr>
            <p:xfrm>
              <a:off x="1680" y="2893"/>
              <a:ext cx="1345" cy="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" imgW="15535275" imgH="14649450" progId="MS_ClipArt_Gallery.2">
                      <p:embed/>
                    </p:oleObj>
                  </mc:Choice>
                  <mc:Fallback>
                    <p:oleObj name="" r:id="rId1" imgW="15535275" imgH="14649450" progId="MS_ClipArt_Gallery.2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680" y="2893"/>
                            <a:ext cx="1345" cy="1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338" name="AutoShape 90"/>
          <p:cNvSpPr/>
          <p:nvPr/>
        </p:nvSpPr>
        <p:spPr>
          <a:xfrm>
            <a:off x="4648200" y="1066800"/>
            <a:ext cx="3733800" cy="1676400"/>
          </a:xfrm>
          <a:prstGeom prst="cloudCallout">
            <a:avLst>
              <a:gd name="adj1" fmla="val -52000"/>
              <a:gd name="adj2" fmla="val 72157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Can you think of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a worst case example?</a:t>
            </a:r>
            <a:endParaRPr lang="en-US" altLang="zh-CN" sz="2400" b="1" dirty="0"/>
          </a:p>
        </p:txBody>
      </p:sp>
      <p:sp>
        <p:nvSpPr>
          <p:cNvPr id="53339" name="AutoShape 91"/>
          <p:cNvSpPr/>
          <p:nvPr/>
        </p:nvSpPr>
        <p:spPr>
          <a:xfrm flipH="1">
            <a:off x="228600" y="762000"/>
            <a:ext cx="4572000" cy="2667000"/>
          </a:xfrm>
          <a:prstGeom prst="cloudCallout">
            <a:avLst>
              <a:gd name="adj1" fmla="val -22259"/>
              <a:gd name="adj2" fmla="val 64579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54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Sure.  Try this one: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union(2, 1), find(1);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union(3, 2), find(1);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..., ... 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union(N, N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>
                <a:latin typeface="Arial" panose="020B0604020202020204" pitchFamily="34" charset="0"/>
              </a:rPr>
              <a:t>1), find(1).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53352" name="Group 104"/>
          <p:cNvGrpSpPr/>
          <p:nvPr/>
        </p:nvGrpSpPr>
        <p:grpSpPr>
          <a:xfrm>
            <a:off x="4724400" y="457200"/>
            <a:ext cx="4191000" cy="2590800"/>
            <a:chOff x="2976" y="288"/>
            <a:chExt cx="2640" cy="1632"/>
          </a:xfrm>
        </p:grpSpPr>
        <p:sp>
          <p:nvSpPr>
            <p:cNvPr id="12302" name="AutoShape 93"/>
            <p:cNvSpPr/>
            <p:nvPr/>
          </p:nvSpPr>
          <p:spPr>
            <a:xfrm>
              <a:off x="2976" y="288"/>
              <a:ext cx="2640" cy="1632"/>
            </a:xfrm>
            <a:prstGeom prst="cloudCallout">
              <a:avLst>
                <a:gd name="adj1" fmla="val -49319"/>
                <a:gd name="adj2" fmla="val 53616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BAE8E8"/>
                </a:gs>
              </a:gsLst>
              <a:lin ang="18900000" scaled="1"/>
              <a:tileRect/>
            </a:gradFill>
            <a:ln w="25400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i="1" dirty="0"/>
            </a:p>
          </p:txBody>
        </p:sp>
        <p:grpSp>
          <p:nvGrpSpPr>
            <p:cNvPr id="12303" name="Group 94"/>
            <p:cNvGrpSpPr/>
            <p:nvPr/>
          </p:nvGrpSpPr>
          <p:grpSpPr>
            <a:xfrm>
              <a:off x="3504" y="384"/>
              <a:ext cx="1140" cy="1297"/>
              <a:chOff x="1584" y="912"/>
              <a:chExt cx="1267" cy="1440"/>
            </a:xfrm>
          </p:grpSpPr>
          <p:sp>
            <p:nvSpPr>
              <p:cNvPr id="12305" name="Oval 95"/>
              <p:cNvSpPr/>
              <p:nvPr/>
            </p:nvSpPr>
            <p:spPr>
              <a:xfrm>
                <a:off x="2621" y="912"/>
                <a:ext cx="230" cy="23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200" b="1" dirty="0"/>
                  <a:t>N</a:t>
                </a:r>
                <a:endParaRPr lang="en-US" altLang="zh-CN" sz="1200" b="1" dirty="0"/>
              </a:p>
            </p:txBody>
          </p:sp>
          <p:sp>
            <p:nvSpPr>
              <p:cNvPr id="12306" name="Oval 96"/>
              <p:cNvSpPr/>
              <p:nvPr/>
            </p:nvSpPr>
            <p:spPr>
              <a:xfrm>
                <a:off x="2275" y="1315"/>
                <a:ext cx="230" cy="23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200" b="1" dirty="0"/>
                  <a:t>N</a:t>
                </a:r>
                <a:r>
                  <a:rPr lang="en-US" altLang="zh-CN" sz="1200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sz="1200" b="1" dirty="0"/>
                  <a:t>1</a:t>
                </a:r>
                <a:endParaRPr lang="en-US" altLang="zh-CN" sz="1200" b="1" dirty="0"/>
              </a:p>
            </p:txBody>
          </p:sp>
          <p:sp>
            <p:nvSpPr>
              <p:cNvPr id="12307" name="Line 97"/>
              <p:cNvSpPr/>
              <p:nvPr/>
            </p:nvSpPr>
            <p:spPr>
              <a:xfrm flipH="1">
                <a:off x="2421" y="1111"/>
                <a:ext cx="231" cy="23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  <p:sp>
            <p:nvSpPr>
              <p:cNvPr id="12308" name="Oval 98"/>
              <p:cNvSpPr/>
              <p:nvPr/>
            </p:nvSpPr>
            <p:spPr>
              <a:xfrm>
                <a:off x="1930" y="1718"/>
                <a:ext cx="230" cy="231"/>
              </a:xfrm>
              <a:prstGeom prst="ellipse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ym typeface="MT Extra" panose="05050102010205020202" pitchFamily="18" charset="2"/>
                  </a:rPr>
                  <a:t></a:t>
                </a:r>
                <a:endParaRPr lang="en-US" altLang="zh-CN" sz="2000" b="1" dirty="0"/>
              </a:p>
            </p:txBody>
          </p:sp>
          <p:sp>
            <p:nvSpPr>
              <p:cNvPr id="12309" name="Line 99"/>
              <p:cNvSpPr/>
              <p:nvPr/>
            </p:nvSpPr>
            <p:spPr>
              <a:xfrm flipH="1">
                <a:off x="2160" y="1514"/>
                <a:ext cx="14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med" len="med"/>
              </a:ln>
            </p:spPr>
          </p:sp>
          <p:sp>
            <p:nvSpPr>
              <p:cNvPr id="12310" name="Oval 100"/>
              <p:cNvSpPr/>
              <p:nvPr/>
            </p:nvSpPr>
            <p:spPr>
              <a:xfrm>
                <a:off x="1584" y="2122"/>
                <a:ext cx="230" cy="23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1</a:t>
                </a:r>
                <a:endParaRPr lang="en-US" altLang="zh-CN" sz="2000" b="1" dirty="0"/>
              </a:p>
            </p:txBody>
          </p:sp>
          <p:sp>
            <p:nvSpPr>
              <p:cNvPr id="12311" name="Line 101"/>
              <p:cNvSpPr/>
              <p:nvPr/>
            </p:nvSpPr>
            <p:spPr>
              <a:xfrm flipH="1">
                <a:off x="1730" y="1918"/>
                <a:ext cx="231" cy="23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sm" len="med"/>
                <a:tailEnd type="none" w="sm" len="med"/>
              </a:ln>
            </p:spPr>
          </p:sp>
        </p:grpSp>
        <p:sp>
          <p:nvSpPr>
            <p:cNvPr id="12304" name="Text Box 102"/>
            <p:cNvSpPr txBox="1"/>
            <p:nvPr/>
          </p:nvSpPr>
          <p:spPr>
            <a:xfrm>
              <a:off x="4032" y="803"/>
              <a:ext cx="1488" cy="82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spcAft>
                  <a:spcPct val="30000"/>
                </a:spcAft>
                <a:buNone/>
              </a:pPr>
              <a:r>
                <a:rPr lang="en-US" altLang="zh-CN" sz="2400" b="1" i="1" dirty="0"/>
                <a:t>T = </a:t>
              </a:r>
              <a:r>
                <a:rPr lang="en-US" altLang="zh-CN" sz="2400" b="1" dirty="0">
                  <a:sym typeface="Symbol" panose="05050102010706020507" pitchFamily="18" charset="2"/>
                </a:rPr>
                <a:t></a:t>
              </a:r>
              <a:r>
                <a:rPr lang="en-US" altLang="zh-CN" sz="2400" b="1" dirty="0"/>
                <a:t>( </a:t>
              </a:r>
              <a:r>
                <a:rPr lang="en-US" altLang="zh-CN" sz="2400" b="1" i="1" dirty="0"/>
                <a:t>N</a:t>
              </a:r>
              <a:r>
                <a:rPr lang="en-US" altLang="zh-CN" sz="2400" b="1" baseline="30000" dirty="0"/>
                <a:t>2</a:t>
              </a:r>
              <a:r>
                <a:rPr lang="en-US" altLang="zh-CN" sz="2400" b="1" dirty="0"/>
                <a:t> ) !</a:t>
              </a:r>
              <a:endParaRPr lang="en-US" altLang="zh-CN" sz="2400" b="1" dirty="0"/>
            </a:p>
            <a:p>
              <a:pPr marL="0" lvl="0" indent="0" algn="ctr" eaLnBrk="1" hangingPunct="1"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US" altLang="zh-CN" sz="2400" b="1" dirty="0"/>
                <a:t>That’s not </a:t>
              </a:r>
              <a:endParaRPr lang="en-US" altLang="zh-CN" sz="2400" b="1" dirty="0"/>
            </a:p>
            <a:p>
              <a:pPr marL="0" lvl="0" indent="0" eaLnBrk="1" hangingPunct="1"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US" altLang="zh-CN" sz="2400" b="1" dirty="0"/>
                <a:t>good.</a:t>
              </a:r>
              <a:endParaRPr lang="en-US" altLang="zh-CN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3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5" grpId="0"/>
      <p:bldP spid="53286" grpId="0"/>
      <p:bldP spid="53287" grpId="0"/>
      <p:bldP spid="53338" grpId="0" animBg="1"/>
      <p:bldP spid="533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381000" y="15240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§4  Smart Union Algorithms</a:t>
            </a:r>
            <a:endParaRPr lang="en-US" altLang="zh-CN" sz="2400" b="1" dirty="0"/>
          </a:p>
        </p:txBody>
      </p:sp>
      <p:sp>
        <p:nvSpPr>
          <p:cNvPr id="54275" name="Text Box 3"/>
          <p:cNvSpPr txBox="1"/>
          <p:nvPr/>
        </p:nvSpPr>
        <p:spPr>
          <a:xfrm>
            <a:off x="533400" y="1117600"/>
            <a:ext cx="2743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  Union-by-Size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2971800" y="1117600"/>
            <a:ext cx="4724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-- Always change the smaller tree</a:t>
            </a:r>
            <a:endParaRPr lang="en-US" altLang="zh-CN" sz="2400" b="1" dirty="0"/>
          </a:p>
        </p:txBody>
      </p:sp>
      <p:sp>
        <p:nvSpPr>
          <p:cNvPr id="54277" name="Text Box 5"/>
          <p:cNvSpPr txBox="1"/>
          <p:nvPr/>
        </p:nvSpPr>
        <p:spPr>
          <a:xfrm>
            <a:off x="990600" y="1651000"/>
            <a:ext cx="6324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S [ Root ] =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– size;  </a:t>
            </a: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initialized to be –1 */</a:t>
            </a:r>
            <a:endParaRPr lang="en-US" altLang="zh-CN" sz="2000" b="1" dirty="0">
              <a:solidFill>
                <a:srgbClr val="0099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4313" name="Text Box 41"/>
          <p:cNvSpPr txBox="1"/>
          <p:nvPr/>
        </p:nvSpPr>
        <p:spPr>
          <a:xfrm>
            <a:off x="523875" y="2420938"/>
            <a:ext cx="3276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  Union-by-Height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54314" name="Text Box 42"/>
          <p:cNvSpPr txBox="1"/>
          <p:nvPr/>
        </p:nvSpPr>
        <p:spPr>
          <a:xfrm>
            <a:off x="3419475" y="2420938"/>
            <a:ext cx="4800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-- Always change the shallow tree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6" grpId="0"/>
      <p:bldP spid="54277" grpId="0"/>
      <p:bldP spid="54313" grpId="0"/>
      <p:bldP spid="543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381000" y="1524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§5  Path Compression</a:t>
            </a:r>
            <a:endParaRPr lang="en-US" altLang="zh-CN" sz="2400" b="1" dirty="0"/>
          </a:p>
        </p:txBody>
      </p:sp>
      <p:sp>
        <p:nvSpPr>
          <p:cNvPr id="55302" name="AutoShape 6"/>
          <p:cNvSpPr/>
          <p:nvPr/>
        </p:nvSpPr>
        <p:spPr>
          <a:xfrm>
            <a:off x="609600" y="762000"/>
            <a:ext cx="7772400" cy="1828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82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SetType  Find ( ElementType 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 dirty="0">
                <a:latin typeface="Arial" panose="020B0604020202020204" pitchFamily="34" charset="0"/>
              </a:rPr>
              <a:t>, DisjSet  S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S[ X ] &lt;= 0 )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 X;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    return</a:t>
            </a:r>
            <a:r>
              <a:rPr lang="en-US" altLang="zh-CN" sz="1800" b="1" dirty="0">
                <a:latin typeface="Arial" panose="020B0604020202020204" pitchFamily="34" charset="0"/>
              </a:rPr>
              <a:t>  S[ X ] = Find( S[ X ], S 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55303" name="Group 7"/>
          <p:cNvGrpSpPr/>
          <p:nvPr/>
        </p:nvGrpSpPr>
        <p:grpSpPr>
          <a:xfrm>
            <a:off x="5486400" y="1143000"/>
            <a:ext cx="1143000" cy="914400"/>
            <a:chOff x="2400" y="2112"/>
            <a:chExt cx="720" cy="576"/>
          </a:xfrm>
        </p:grpSpPr>
        <p:sp>
          <p:nvSpPr>
            <p:cNvPr id="16407" name="Oval 8"/>
            <p:cNvSpPr/>
            <p:nvPr/>
          </p:nvSpPr>
          <p:spPr>
            <a:xfrm>
              <a:off x="3024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grpSp>
          <p:nvGrpSpPr>
            <p:cNvPr id="16408" name="Group 9"/>
            <p:cNvGrpSpPr/>
            <p:nvPr/>
          </p:nvGrpSpPr>
          <p:grpSpPr>
            <a:xfrm>
              <a:off x="2880" y="2208"/>
              <a:ext cx="164" cy="144"/>
              <a:chOff x="2880" y="2208"/>
              <a:chExt cx="164" cy="144"/>
            </a:xfrm>
          </p:grpSpPr>
          <p:sp>
            <p:nvSpPr>
              <p:cNvPr id="16418" name="Oval 10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19" name="Line 11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6409" name="Group 12"/>
            <p:cNvGrpSpPr/>
            <p:nvPr/>
          </p:nvGrpSpPr>
          <p:grpSpPr>
            <a:xfrm>
              <a:off x="2688" y="2352"/>
              <a:ext cx="164" cy="144"/>
              <a:chOff x="2880" y="2208"/>
              <a:chExt cx="164" cy="144"/>
            </a:xfrm>
          </p:grpSpPr>
          <p:sp>
            <p:nvSpPr>
              <p:cNvPr id="16416" name="Oval 13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17" name="Line 14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6410" name="Group 15"/>
            <p:cNvGrpSpPr/>
            <p:nvPr/>
          </p:nvGrpSpPr>
          <p:grpSpPr>
            <a:xfrm>
              <a:off x="2544" y="2448"/>
              <a:ext cx="164" cy="144"/>
              <a:chOff x="2880" y="2208"/>
              <a:chExt cx="164" cy="144"/>
            </a:xfrm>
          </p:grpSpPr>
          <p:sp>
            <p:nvSpPr>
              <p:cNvPr id="16414" name="Oval 16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15" name="Line 17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6411" name="Group 18"/>
            <p:cNvGrpSpPr/>
            <p:nvPr/>
          </p:nvGrpSpPr>
          <p:grpSpPr>
            <a:xfrm>
              <a:off x="2400" y="2544"/>
              <a:ext cx="164" cy="144"/>
              <a:chOff x="2880" y="2208"/>
              <a:chExt cx="164" cy="144"/>
            </a:xfrm>
          </p:grpSpPr>
          <p:sp>
            <p:nvSpPr>
              <p:cNvPr id="16412" name="Oval 19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99FF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13" name="Line 20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</p:grpSp>
      <p:sp>
        <p:nvSpPr>
          <p:cNvPr id="55317" name="AutoShape 21"/>
          <p:cNvSpPr/>
          <p:nvPr/>
        </p:nvSpPr>
        <p:spPr>
          <a:xfrm>
            <a:off x="6324600" y="17526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55318" name="Group 22"/>
          <p:cNvGrpSpPr/>
          <p:nvPr/>
        </p:nvGrpSpPr>
        <p:grpSpPr>
          <a:xfrm>
            <a:off x="7315200" y="1600200"/>
            <a:ext cx="869950" cy="457200"/>
            <a:chOff x="3840" y="2112"/>
            <a:chExt cx="548" cy="288"/>
          </a:xfrm>
        </p:grpSpPr>
        <p:sp>
          <p:nvSpPr>
            <p:cNvPr id="16394" name="Oval 23"/>
            <p:cNvSpPr/>
            <p:nvPr/>
          </p:nvSpPr>
          <p:spPr>
            <a:xfrm>
              <a:off x="4128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grpSp>
          <p:nvGrpSpPr>
            <p:cNvPr id="16395" name="Group 24"/>
            <p:cNvGrpSpPr/>
            <p:nvPr/>
          </p:nvGrpSpPr>
          <p:grpSpPr>
            <a:xfrm rot="-2700000">
              <a:off x="4082" y="2208"/>
              <a:ext cx="164" cy="144"/>
              <a:chOff x="2880" y="2208"/>
              <a:chExt cx="164" cy="144"/>
            </a:xfrm>
          </p:grpSpPr>
          <p:sp>
            <p:nvSpPr>
              <p:cNvPr id="16405" name="Oval 25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06" name="Line 26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6396" name="Group 27"/>
            <p:cNvGrpSpPr/>
            <p:nvPr/>
          </p:nvGrpSpPr>
          <p:grpSpPr>
            <a:xfrm flipH="1">
              <a:off x="4224" y="2208"/>
              <a:ext cx="164" cy="144"/>
              <a:chOff x="2880" y="2208"/>
              <a:chExt cx="164" cy="144"/>
            </a:xfrm>
          </p:grpSpPr>
          <p:sp>
            <p:nvSpPr>
              <p:cNvPr id="16403" name="Oval 28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04" name="Line 29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6397" name="Group 30"/>
            <p:cNvGrpSpPr/>
            <p:nvPr/>
          </p:nvGrpSpPr>
          <p:grpSpPr>
            <a:xfrm>
              <a:off x="3984" y="2160"/>
              <a:ext cx="164" cy="144"/>
              <a:chOff x="2880" y="2208"/>
              <a:chExt cx="164" cy="144"/>
            </a:xfrm>
          </p:grpSpPr>
          <p:sp>
            <p:nvSpPr>
              <p:cNvPr id="16401" name="Oval 31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02" name="Line 32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6398" name="Group 33"/>
            <p:cNvGrpSpPr/>
            <p:nvPr/>
          </p:nvGrpSpPr>
          <p:grpSpPr>
            <a:xfrm>
              <a:off x="3840" y="2256"/>
              <a:ext cx="164" cy="144"/>
              <a:chOff x="2880" y="2208"/>
              <a:chExt cx="164" cy="144"/>
            </a:xfrm>
          </p:grpSpPr>
          <p:sp>
            <p:nvSpPr>
              <p:cNvPr id="16399" name="Oval 34"/>
              <p:cNvSpPr/>
              <p:nvPr/>
            </p:nvSpPr>
            <p:spPr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99FF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6400" name="Line 35"/>
              <p:cNvSpPr/>
              <p:nvPr/>
            </p:nvSpPr>
            <p:spPr>
              <a:xfrm flipV="1">
                <a:off x="2976" y="2208"/>
                <a:ext cx="68" cy="7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</p:grpSp>
      <p:sp>
        <p:nvSpPr>
          <p:cNvPr id="55332" name="AutoShape 36"/>
          <p:cNvSpPr/>
          <p:nvPr/>
        </p:nvSpPr>
        <p:spPr>
          <a:xfrm>
            <a:off x="609600" y="2743200"/>
            <a:ext cx="7620000" cy="3352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82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SetType  Find ( ElementType 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 dirty="0">
                <a:latin typeface="Arial" panose="020B0604020202020204" pitchFamily="34" charset="0"/>
              </a:rPr>
              <a:t>, DisjSet  S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   ElementType  root,  trail,  lead;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root = X; S[ root ] &gt; 0; root = S[ root ]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;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find the root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trail = X; trail != root; trail = lead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lead = S[ trail ] ; 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S[ trail ] = root ; 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}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collapsing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 root 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55333" name="AutoShape 37" descr="再生纸"/>
          <p:cNvSpPr/>
          <p:nvPr/>
        </p:nvSpPr>
        <p:spPr>
          <a:xfrm>
            <a:off x="3276600" y="4419600"/>
            <a:ext cx="4343400" cy="1447800"/>
          </a:xfrm>
          <a:prstGeom prst="roundRect">
            <a:avLst>
              <a:gd name="adj" fmla="val 9560"/>
            </a:avLst>
          </a:prstGeom>
          <a:blipFill rotWithShape="0">
            <a:blip r:embed="rId1"/>
          </a:blipFill>
          <a:ln w="254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2305" lvl="0" indent="-662305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Note:</a:t>
            </a:r>
            <a:r>
              <a:rPr lang="en-US" altLang="zh-CN" sz="2000" b="1" dirty="0"/>
              <a:t> Not compatible with </a:t>
            </a:r>
            <a:r>
              <a:rPr lang="en-US" altLang="zh-CN" sz="1800" b="1" dirty="0">
                <a:latin typeface="Arial" panose="020B0604020202020204" pitchFamily="34" charset="0"/>
              </a:rPr>
              <a:t>union-by-height</a:t>
            </a:r>
            <a:r>
              <a:rPr lang="en-US" altLang="zh-CN" sz="2000" b="1" dirty="0"/>
              <a:t> since it changes the heights.  Just take “height” as an estimated </a:t>
            </a:r>
            <a:r>
              <a:rPr lang="en-US" altLang="zh-CN" sz="2000" b="1" i="1" dirty="0">
                <a:solidFill>
                  <a:schemeClr val="hlink"/>
                </a:solidFill>
              </a:rPr>
              <a:t>rank</a:t>
            </a:r>
            <a:r>
              <a:rPr lang="en-US" altLang="zh-CN" sz="2000" b="1" dirty="0"/>
              <a:t>.</a:t>
            </a:r>
            <a:endParaRPr lang="en-US" altLang="zh-CN" sz="2000" b="1" dirty="0"/>
          </a:p>
        </p:txBody>
      </p:sp>
      <p:sp>
        <p:nvSpPr>
          <p:cNvPr id="55334" name="AutoShape 38"/>
          <p:cNvSpPr/>
          <p:nvPr/>
        </p:nvSpPr>
        <p:spPr>
          <a:xfrm>
            <a:off x="5486400" y="2209800"/>
            <a:ext cx="2971800" cy="1676400"/>
          </a:xfrm>
          <a:prstGeom prst="wedgeEllipseCallout">
            <a:avLst>
              <a:gd name="adj1" fmla="val -109083"/>
              <a:gd name="adj2" fmla="val 57009"/>
            </a:avLst>
          </a:prstGeom>
          <a:gradFill rotWithShape="0">
            <a:gsLst>
              <a:gs pos="0">
                <a:srgbClr val="FFFFFF"/>
              </a:gs>
              <a:gs pos="100000">
                <a:srgbClr val="D5D5D5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Slower for </a:t>
            </a:r>
            <a:endParaRPr lang="en-US" altLang="zh-CN" sz="20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a single find, but </a:t>
            </a:r>
            <a:endParaRPr lang="en-US" altLang="zh-CN" sz="20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faster for a sequence of </a:t>
            </a:r>
            <a:endParaRPr lang="en-US" altLang="zh-CN" sz="20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find operations.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2" grpId="0" animBg="1"/>
      <p:bldP spid="55317" grpId="0" animBg="1"/>
      <p:bldP spid="55332" grpId="0" animBg="1"/>
      <p:bldP spid="55333" grpId="0" animBg="1"/>
      <p:bldP spid="55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"/>
          <p:cNvSpPr txBox="1"/>
          <p:nvPr/>
        </p:nvSpPr>
        <p:spPr>
          <a:xfrm>
            <a:off x="1306513" y="930275"/>
            <a:ext cx="1822450" cy="415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100" b="1" dirty="0"/>
              <a:t>an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application</a:t>
            </a:r>
            <a:endParaRPr lang="zh-CN" altLang="en-US" sz="21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19163" y="1550988"/>
            <a:ext cx="7129463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marR="0" indent="-257175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network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computers: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{c1,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c2,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c3,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cN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1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75" marR="0" indent="-257175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bidirectional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connections: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(c1,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c2),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(c2,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c3),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(ci,</a:t>
            </a:r>
            <a:r>
              <a:rPr kumimoji="1" lang="zh-CN" altLang="en-US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cj</a:t>
            </a: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1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75" marR="0" indent="-257175" defTabSz="914400"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1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 it possible to send a file from any computer on the network to any other?</a:t>
            </a:r>
            <a:endParaRPr kumimoji="1" lang="en-US" altLang="zh-CN" sz="1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zh-CN" altLang="en-US" sz="1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e0c919f-a106-4e00-bd5d-51cb9d8e8741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4283</Words>
  <Application>WPS 演示</Application>
  <PresentationFormat>全屏显示(4:3)</PresentationFormat>
  <Paragraphs>291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Webdings</vt:lpstr>
      <vt:lpstr>Symbol</vt:lpstr>
      <vt:lpstr>MS Hei</vt:lpstr>
      <vt:lpstr>MT Extra</vt:lpstr>
      <vt:lpstr>微软雅黑</vt:lpstr>
      <vt:lpstr>Arial Unicode MS</vt:lpstr>
      <vt:lpstr>默认设计模板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不负光阴☀</cp:lastModifiedBy>
  <cp:revision>236</cp:revision>
  <dcterms:created xsi:type="dcterms:W3CDTF">2000-07-24T11:13:48Z</dcterms:created>
  <dcterms:modified xsi:type="dcterms:W3CDTF">2022-12-22T08:08:30Z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6B39BF42FBC449B0910C9F14E21ED134</vt:lpwstr>
  </property>
  <property fmtid="{D5CDD505-2E9C-101B-9397-08002B2CF9AE}" pid="3" name="KSOProductBuildVer">
    <vt:lpwstr>2052-11.1.0.12763</vt:lpwstr>
  </property>
</Properties>
</file>