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wmf" ContentType="image/x-wmf"/>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317" r:id="rId5"/>
    <p:sldId id="325" r:id="rId7"/>
    <p:sldId id="326" r:id="rId8"/>
    <p:sldId id="327" r:id="rId9"/>
    <p:sldId id="328" r:id="rId10"/>
    <p:sldId id="329" r:id="rId11"/>
    <p:sldId id="364" r:id="rId12"/>
    <p:sldId id="324" r:id="rId13"/>
    <p:sldId id="318" r:id="rId14"/>
    <p:sldId id="319" r:id="rId15"/>
    <p:sldId id="302" r:id="rId16"/>
    <p:sldId id="303" r:id="rId17"/>
    <p:sldId id="304" r:id="rId18"/>
    <p:sldId id="305" r:id="rId19"/>
    <p:sldId id="307" r:id="rId20"/>
    <p:sldId id="308" r:id="rId21"/>
    <p:sldId id="309" r:id="rId22"/>
    <p:sldId id="365" r:id="rId23"/>
    <p:sldId id="322" r:id="rId24"/>
    <p:sldId id="330" r:id="rId25"/>
    <p:sldId id="331" r:id="rId26"/>
    <p:sldId id="332" r:id="rId27"/>
    <p:sldId id="333" r:id="rId28"/>
    <p:sldId id="336" r:id="rId29"/>
    <p:sldId id="337" r:id="rId30"/>
    <p:sldId id="378" r:id="rId31"/>
    <p:sldId id="339" r:id="rId32"/>
    <p:sldId id="379" r:id="rId33"/>
    <p:sldId id="353" r:id="rId34"/>
    <p:sldId id="354" r:id="rId35"/>
    <p:sldId id="355" r:id="rId36"/>
    <p:sldId id="356" r:id="rId37"/>
    <p:sldId id="357" r:id="rId38"/>
    <p:sldId id="358" r:id="rId39"/>
    <p:sldId id="359" r:id="rId40"/>
    <p:sldId id="360" r:id="rId41"/>
    <p:sldId id="362" r:id="rId42"/>
    <p:sldId id="366" r:id="rId43"/>
    <p:sldId id="367" r:id="rId44"/>
    <p:sldId id="340" r:id="rId45"/>
    <p:sldId id="341" r:id="rId46"/>
    <p:sldId id="343" r:id="rId47"/>
    <p:sldId id="344" r:id="rId48"/>
    <p:sldId id="380" r:id="rId49"/>
    <p:sldId id="368" r:id="rId50"/>
    <p:sldId id="369" r:id="rId51"/>
    <p:sldId id="370" r:id="rId52"/>
    <p:sldId id="1063" r:id="rId53"/>
    <p:sldId id="1062" r:id="rId54"/>
    <p:sldId id="834" r:id="rId55"/>
    <p:sldId id="836" r:id="rId56"/>
    <p:sldId id="371" r:id="rId57"/>
    <p:sldId id="372" r:id="rId58"/>
    <p:sldId id="373" r:id="rId59"/>
    <p:sldId id="374" r:id="rId60"/>
    <p:sldId id="375" r:id="rId61"/>
    <p:sldId id="376" r:id="rId62"/>
    <p:sldId id="377" r:id="rId63"/>
  </p:sldIdLst>
  <p:sldSz cx="9144000" cy="6858000" type="screen4x3"/>
  <p:notesSz cx="6858000" cy="9144000"/>
  <p:custDataLst>
    <p:tags r:id="rId67"/>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815"/>
    <p:restoredTop sz="82244"/>
  </p:normalViewPr>
  <p:slideViewPr>
    <p:cSldViewPr showGuides="1">
      <p:cViewPr varScale="1">
        <p:scale>
          <a:sx n="104" d="100"/>
          <a:sy n="104" d="100"/>
        </p:scale>
        <p:origin x="272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7" Type="http://schemas.openxmlformats.org/officeDocument/2006/relationships/tags" Target="tags/tag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en-US" altLang="zh-CN" sz="1200"/>
            </a:fld>
            <a:endParaRPr lang="en-US" altLang="zh-CN" sz="120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a:ln/>
        </p:spPr>
      </p:sp>
      <p:sp>
        <p:nvSpPr>
          <p:cNvPr id="39938" name="备注占位符 2"/>
          <p:cNvSpPr>
            <a:spLocks noGrp="1"/>
          </p:cNvSpPr>
          <p:nvPr>
            <p:ph type="body" idx="1"/>
          </p:nvPr>
        </p:nvSpPr>
        <p:spPr>
          <a:ln/>
        </p:spPr>
        <p:txBody>
          <a:bodyPr wrap="square" lIns="91440" tIns="45720" rIns="91440" bIns="45720" anchor="t" anchorCtr="0"/>
          <a:p>
            <a:pPr lvl="0"/>
            <a:r>
              <a:rPr lang="en-US" altLang="zh-CN"/>
              <a:t>multigraph:</a:t>
            </a:r>
            <a:r>
              <a:rPr lang="zh-CN" altLang="en-US"/>
              <a:t>多重图（允许有重边）</a:t>
            </a:r>
            <a:endParaRPr lang="zh-CN" altLang="en-US"/>
          </a:p>
        </p:txBody>
      </p:sp>
      <p:sp>
        <p:nvSpPr>
          <p:cNvPr id="39939"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60418" name="Rectangle 2"/>
          <p:cNvSpPr>
            <a:spLocks noRot="1" noTextEdit="1"/>
          </p:cNvSpPr>
          <p:nvPr>
            <p:ph type="sldImg"/>
          </p:nvPr>
        </p:nvSpPr>
        <p:spPr>
          <a:ln/>
        </p:spPr>
      </p:sp>
      <p:sp>
        <p:nvSpPr>
          <p:cNvPr id="60419" name="Rectangle 3"/>
          <p:cNvSpPr>
            <a:spLocks noGrp="1"/>
          </p:cNvSpPr>
          <p:nvPr>
            <p:ph type="body" idx="1"/>
          </p:nvPr>
        </p:nvSpPr>
        <p:spPr>
          <a:ln/>
        </p:spPr>
        <p:txBody>
          <a:bodyPr wrap="square" lIns="91440" tIns="45720" rIns="91440" bIns="45720" anchor="t" anchorCtr="0"/>
          <a:p>
            <a:pPr lvl="0" eaLnBrk="1" hangingPunct="1">
              <a:spcBef>
                <a:spcPct val="0"/>
              </a:spcBef>
            </a:pPr>
            <a:r>
              <a:rPr lang="zh-CN" altLang="en-US" b="1"/>
              <a:t>上一个算法的问题在于要遍历整个表来查找入度为</a:t>
            </a:r>
            <a:r>
              <a:rPr lang="en-US" altLang="zh-CN" b="1"/>
              <a:t>0</a:t>
            </a:r>
            <a:r>
              <a:rPr lang="zh-CN" altLang="en-US" b="1"/>
              <a:t>的节点，其实没有必要：每输出一个节点入度改变的只有几个邻接节点，考察它们就行了</a:t>
            </a:r>
            <a:endParaRPr lang="en-US" altLang="zh-CN" b="1"/>
          </a:p>
          <a:p>
            <a:pPr lvl="0" eaLnBrk="1" hangingPunct="1">
              <a:spcBef>
                <a:spcPct val="0"/>
              </a:spcBef>
            </a:pPr>
            <a:r>
              <a:rPr lang="zh-CN" altLang="en-US" b="1"/>
              <a:t>上面这个算法类似于树的层次遍历，只不过变成了类似森林的“层次遍历”</a:t>
            </a:r>
            <a:endParaRPr lang="en-US" altLang="zh-CN" b="1"/>
          </a:p>
          <a:p>
            <a:pPr lvl="0" algn="ctr" eaLnBrk="1" hangingPunct="1">
              <a:spcBef>
                <a:spcPct val="0"/>
              </a:spcBef>
            </a:pPr>
            <a:r>
              <a:rPr lang="en-US" altLang="zh-CN" b="1"/>
              <a:t>Mistakes in Fig 9.4 on p.289</a:t>
            </a:r>
            <a:endParaRPr lang="en-US" altLang="zh-CN" b="1"/>
          </a:p>
          <a:p>
            <a:pPr lvl="0" eaLnBrk="1" hangingPunct="1"/>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noTextEdit="1"/>
          </p:cNvSpPr>
          <p:nvPr>
            <p:ph type="sldImg"/>
          </p:nvPr>
        </p:nvSpPr>
        <p:spPr>
          <a:ln/>
        </p:spPr>
      </p:sp>
      <p:sp>
        <p:nvSpPr>
          <p:cNvPr id="63490" name="备注占位符 2"/>
          <p:cNvSpPr>
            <a:spLocks noGrp="1"/>
          </p:cNvSpPr>
          <p:nvPr>
            <p:ph type="body" idx="1"/>
          </p:nvPr>
        </p:nvSpPr>
        <p:spPr>
          <a:ln/>
        </p:spPr>
        <p:txBody>
          <a:bodyPr wrap="square" lIns="91440" tIns="45720" rIns="91440" bIns="45720" anchor="t" anchorCtr="0"/>
          <a:p>
            <a:pPr lvl="0"/>
            <a:r>
              <a:rPr lang="zh-CN" altLang="en-US"/>
              <a:t>再一个社区里面想认识所有的人做朋友，认识新朋友需要老朋友介绍。想结交一个人，最少要经过几个人</a:t>
            </a:r>
            <a:endParaRPr lang="en-US" altLang="zh-CN"/>
          </a:p>
          <a:p>
            <a:pPr lvl="0"/>
            <a:r>
              <a:rPr lang="zh-CN" altLang="en-US"/>
              <a:t>把数据分为已处理和未处理两部分，做法类似插入排序算法</a:t>
            </a:r>
            <a:endParaRPr lang="en-US" altLang="zh-CN"/>
          </a:p>
          <a:p>
            <a:pPr lvl="0"/>
            <a:r>
              <a:rPr lang="zh-CN" altLang="en-US"/>
              <a:t>广度优先：先访问近的，近的都访问完了，再访问远的</a:t>
            </a:r>
            <a:endParaRPr lang="en-US" altLang="zh-CN"/>
          </a:p>
          <a:p>
            <a:pPr lvl="0"/>
            <a:r>
              <a:rPr lang="zh-CN" altLang="en-US"/>
              <a:t>还像树的层序遍历，从根节点开始，打印每个节点位于第几层</a:t>
            </a:r>
            <a:endParaRPr lang="en-US" altLang="zh-CN"/>
          </a:p>
          <a:p>
            <a:pPr lvl="0"/>
            <a:r>
              <a:rPr lang="zh-CN" altLang="en-US"/>
              <a:t>区别在于树中由根节点到其他任何节点只存在一条路经，而在图中，节点之间可能有不止一条路经。因此需要增加一个标记位表示一个节点曾经被访问过</a:t>
            </a:r>
            <a:endParaRPr lang="zh-CN" altLang="en-US"/>
          </a:p>
        </p:txBody>
      </p:sp>
      <p:sp>
        <p:nvSpPr>
          <p:cNvPr id="63491"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
          <p:cNvSpPr>
            <a:spLocks noGrp="1" noRot="1" noChangeAspect="1" noTextEdit="1"/>
          </p:cNvSpPr>
          <p:nvPr>
            <p:ph type="sldImg"/>
          </p:nvPr>
        </p:nvSpPr>
        <p:spPr>
          <a:ln/>
        </p:spPr>
      </p:sp>
      <p:sp>
        <p:nvSpPr>
          <p:cNvPr id="65538" name="备注占位符 2"/>
          <p:cNvSpPr>
            <a:spLocks noGrp="1"/>
          </p:cNvSpPr>
          <p:nvPr>
            <p:ph type="body" idx="1"/>
          </p:nvPr>
        </p:nvSpPr>
        <p:spPr>
          <a:ln/>
        </p:spPr>
        <p:txBody>
          <a:bodyPr wrap="square" lIns="91440" tIns="45720" rIns="91440" bIns="45720" anchor="t" anchorCtr="0"/>
          <a:p>
            <a:pPr lvl="0" eaLnBrk="1" hangingPunct="1"/>
            <a:r>
              <a:rPr lang="zh-CN" altLang="en-US"/>
              <a:t>能像树遍历那样用先根遍历找最短路径吗？</a:t>
            </a:r>
            <a:endParaRPr lang="zh-CN" altLang="en-US"/>
          </a:p>
        </p:txBody>
      </p:sp>
      <p:sp>
        <p:nvSpPr>
          <p:cNvPr id="65539"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
          <p:cNvSpPr>
            <a:spLocks noGrp="1" noRot="1" noChangeAspect="1" noTextEdit="1"/>
          </p:cNvSpPr>
          <p:nvPr>
            <p:ph type="sldImg"/>
          </p:nvPr>
        </p:nvSpPr>
        <p:spPr>
          <a:ln/>
        </p:spPr>
      </p:sp>
      <p:sp>
        <p:nvSpPr>
          <p:cNvPr id="67586" name="备注占位符 2"/>
          <p:cNvSpPr>
            <a:spLocks noGrp="1"/>
          </p:cNvSpPr>
          <p:nvPr>
            <p:ph type="body" idx="1"/>
          </p:nvPr>
        </p:nvSpPr>
        <p:spPr>
          <a:ln/>
        </p:spPr>
        <p:txBody>
          <a:bodyPr wrap="square" lIns="91440" tIns="45720" rIns="91440" bIns="45720" anchor="t" anchorCtr="0"/>
          <a:p>
            <a:pPr lvl="0"/>
            <a:r>
              <a:rPr lang="en-US" altLang="zh-CN"/>
              <a:t>1. s</a:t>
            </a:r>
            <a:r>
              <a:rPr lang="zh-CN" altLang="en-US"/>
              <a:t>到</a:t>
            </a:r>
            <a:r>
              <a:rPr lang="en-US" altLang="zh-CN"/>
              <a:t>vi</a:t>
            </a:r>
            <a:r>
              <a:rPr lang="zh-CN" altLang="en-US"/>
              <a:t>的最短路径上的所有点一定都在</a:t>
            </a:r>
            <a:r>
              <a:rPr lang="en-US" altLang="zh-CN"/>
              <a:t>s</a:t>
            </a:r>
            <a:r>
              <a:rPr lang="zh-CN" altLang="en-US"/>
              <a:t>中，否则假设这条路经上有一个不在</a:t>
            </a:r>
            <a:r>
              <a:rPr lang="en-US" altLang="zh-CN"/>
              <a:t>S</a:t>
            </a:r>
            <a:r>
              <a:rPr lang="zh-CN" altLang="en-US"/>
              <a:t>中的点</a:t>
            </a:r>
            <a:r>
              <a:rPr lang="en-US" altLang="zh-CN"/>
              <a:t>w</a:t>
            </a:r>
            <a:r>
              <a:rPr lang="zh-CN" altLang="en-US"/>
              <a:t>，</a:t>
            </a:r>
            <a:r>
              <a:rPr lang="en-US" altLang="zh-CN"/>
              <a:t>s</a:t>
            </a:r>
            <a:r>
              <a:rPr lang="zh-CN" altLang="en-US"/>
              <a:t>经</a:t>
            </a:r>
            <a:r>
              <a:rPr lang="en-US" altLang="zh-CN"/>
              <a:t>w</a:t>
            </a:r>
            <a:r>
              <a:rPr lang="zh-CN" altLang="en-US"/>
              <a:t>到</a:t>
            </a:r>
            <a:r>
              <a:rPr lang="en-US" altLang="zh-CN"/>
              <a:t>vi</a:t>
            </a:r>
            <a:r>
              <a:rPr lang="zh-CN" altLang="en-US"/>
              <a:t>，那么</a:t>
            </a:r>
            <a:r>
              <a:rPr lang="en-US" altLang="zh-CN"/>
              <a:t>s</a:t>
            </a:r>
            <a:r>
              <a:rPr lang="zh-CN" altLang="en-US"/>
              <a:t>到</a:t>
            </a:r>
            <a:r>
              <a:rPr lang="en-US" altLang="zh-CN"/>
              <a:t>w</a:t>
            </a:r>
            <a:r>
              <a:rPr lang="zh-CN" altLang="en-US"/>
              <a:t>的距离小于</a:t>
            </a:r>
            <a:r>
              <a:rPr lang="en-US" altLang="zh-CN"/>
              <a:t>s</a:t>
            </a:r>
            <a:r>
              <a:rPr lang="zh-CN" altLang="en-US"/>
              <a:t>到</a:t>
            </a:r>
            <a:r>
              <a:rPr lang="en-US" altLang="zh-CN"/>
              <a:t>vi</a:t>
            </a:r>
            <a:r>
              <a:rPr lang="zh-CN" altLang="en-US"/>
              <a:t>的距离，由于是非递减顺序生成的路经，</a:t>
            </a:r>
            <a:r>
              <a:rPr lang="en-US" altLang="zh-CN"/>
              <a:t>s</a:t>
            </a:r>
            <a:r>
              <a:rPr lang="zh-CN" altLang="en-US"/>
              <a:t>到</a:t>
            </a:r>
            <a:r>
              <a:rPr lang="en-US" altLang="zh-CN"/>
              <a:t>w</a:t>
            </a:r>
            <a:r>
              <a:rPr lang="zh-CN" altLang="en-US"/>
              <a:t>这条路经应该已经生成过，</a:t>
            </a:r>
            <a:r>
              <a:rPr lang="en-US" altLang="zh-CN"/>
              <a:t>w</a:t>
            </a:r>
            <a:r>
              <a:rPr lang="zh-CN" altLang="en-US"/>
              <a:t>的最短路径找到了，</a:t>
            </a:r>
            <a:r>
              <a:rPr lang="en-US" altLang="zh-CN"/>
              <a:t>w</a:t>
            </a:r>
            <a:r>
              <a:rPr lang="zh-CN" altLang="en-US"/>
              <a:t>应该在</a:t>
            </a:r>
            <a:r>
              <a:rPr lang="en-US" altLang="zh-CN"/>
              <a:t>S</a:t>
            </a:r>
            <a:r>
              <a:rPr lang="zh-CN" altLang="en-US"/>
              <a:t>中，矛盾。</a:t>
            </a:r>
            <a:endParaRPr lang="en-US" altLang="zh-CN"/>
          </a:p>
          <a:p>
            <a:pPr lvl="0"/>
            <a:r>
              <a:rPr lang="zh-CN" altLang="en-US"/>
              <a:t>如若不然，必然经过</a:t>
            </a:r>
            <a:r>
              <a:rPr lang="en-US" altLang="zh-CN"/>
              <a:t>w</a:t>
            </a:r>
            <a:r>
              <a:rPr lang="zh-CN" altLang="en-US"/>
              <a:t>（不属于</a:t>
            </a:r>
            <a:r>
              <a:rPr lang="en-US" altLang="zh-CN"/>
              <a:t>S</a:t>
            </a:r>
            <a:r>
              <a:rPr lang="zh-CN" altLang="en-US"/>
              <a:t>）再到</a:t>
            </a:r>
            <a:r>
              <a:rPr lang="en-US" altLang="zh-CN"/>
              <a:t>u</a:t>
            </a:r>
            <a:r>
              <a:rPr lang="zh-CN" altLang="en-US"/>
              <a:t>，那么</a:t>
            </a:r>
            <a:r>
              <a:rPr lang="en-US" altLang="zh-CN"/>
              <a:t>s</a:t>
            </a:r>
            <a:r>
              <a:rPr lang="zh-CN" altLang="en-US"/>
              <a:t>到</a:t>
            </a:r>
            <a:r>
              <a:rPr lang="en-US" altLang="zh-CN"/>
              <a:t>w</a:t>
            </a:r>
            <a:r>
              <a:rPr lang="zh-CN" altLang="en-US"/>
              <a:t>的距离肯定小于</a:t>
            </a:r>
            <a:r>
              <a:rPr lang="en-US" altLang="zh-CN"/>
              <a:t>s</a:t>
            </a:r>
            <a:r>
              <a:rPr lang="zh-CN" altLang="en-US"/>
              <a:t>到</a:t>
            </a:r>
            <a:r>
              <a:rPr lang="en-US" altLang="zh-CN"/>
              <a:t>vi</a:t>
            </a:r>
            <a:r>
              <a:rPr lang="zh-CN" altLang="en-US"/>
              <a:t>的，而</a:t>
            </a:r>
            <a:r>
              <a:rPr lang="en-US" altLang="zh-CN"/>
              <a:t>w</a:t>
            </a:r>
            <a:r>
              <a:rPr lang="zh-CN" altLang="en-US"/>
              <a:t>不在</a:t>
            </a:r>
            <a:r>
              <a:rPr lang="en-US" altLang="zh-CN"/>
              <a:t>S</a:t>
            </a:r>
            <a:r>
              <a:rPr lang="zh-CN" altLang="en-US"/>
              <a:t>里的话找到的</a:t>
            </a:r>
            <a:r>
              <a:rPr lang="en-US" altLang="zh-CN"/>
              <a:t>s</a:t>
            </a:r>
            <a:r>
              <a:rPr lang="zh-CN" altLang="en-US"/>
              <a:t>到</a:t>
            </a:r>
            <a:r>
              <a:rPr lang="en-US" altLang="zh-CN"/>
              <a:t>u</a:t>
            </a:r>
            <a:r>
              <a:rPr lang="zh-CN" altLang="en-US"/>
              <a:t>的路径就在</a:t>
            </a:r>
            <a:r>
              <a:rPr lang="en-US" altLang="zh-CN"/>
              <a:t>s</a:t>
            </a:r>
            <a:r>
              <a:rPr lang="zh-CN" altLang="en-US"/>
              <a:t>到</a:t>
            </a:r>
            <a:r>
              <a:rPr lang="en-US" altLang="zh-CN"/>
              <a:t>w</a:t>
            </a:r>
            <a:r>
              <a:rPr lang="zh-CN" altLang="en-US"/>
              <a:t>的路径之前了，不满足非减顺序生成路径的原则</a:t>
            </a:r>
            <a:endParaRPr lang="en-US" altLang="zh-CN"/>
          </a:p>
          <a:p>
            <a:pPr lvl="0"/>
            <a:r>
              <a:rPr lang="en-US" altLang="zh-CN"/>
              <a:t>2. </a:t>
            </a:r>
            <a:r>
              <a:rPr lang="zh-CN" altLang="en-US"/>
              <a:t>从非</a:t>
            </a:r>
            <a:r>
              <a:rPr lang="en-US" altLang="zh-CN"/>
              <a:t>S</a:t>
            </a:r>
            <a:r>
              <a:rPr lang="zh-CN" altLang="en-US"/>
              <a:t>集合中选择一个距离</a:t>
            </a:r>
            <a:r>
              <a:rPr lang="en-US" altLang="zh-CN"/>
              <a:t>s</a:t>
            </a:r>
            <a:r>
              <a:rPr lang="zh-CN" altLang="en-US"/>
              <a:t>最近的节点加入到</a:t>
            </a:r>
            <a:r>
              <a:rPr lang="en-US" altLang="zh-CN"/>
              <a:t>S</a:t>
            </a:r>
            <a:r>
              <a:rPr lang="zh-CN" altLang="en-US"/>
              <a:t>中。由于已经知道</a:t>
            </a:r>
            <a:r>
              <a:rPr lang="en-US" altLang="zh-CN"/>
              <a:t>S</a:t>
            </a:r>
            <a:r>
              <a:rPr lang="zh-CN" altLang="en-US"/>
              <a:t>中的任意点到</a:t>
            </a:r>
            <a:r>
              <a:rPr lang="en-US" altLang="zh-CN"/>
              <a:t>s</a:t>
            </a:r>
            <a:r>
              <a:rPr lang="zh-CN" altLang="en-US"/>
              <a:t>的距离，最一般的办法可以通过计算所有</a:t>
            </a:r>
            <a:r>
              <a:rPr lang="en-US" altLang="zh-CN"/>
              <a:t>vi</a:t>
            </a:r>
            <a:r>
              <a:rPr lang="zh-CN" altLang="en-US"/>
              <a:t>和所有</a:t>
            </a:r>
            <a:r>
              <a:rPr lang="en-US" altLang="zh-CN"/>
              <a:t>w</a:t>
            </a:r>
            <a:r>
              <a:rPr lang="zh-CN" altLang="en-US"/>
              <a:t>两两之间的距离，加上各自对应的</a:t>
            </a:r>
            <a:r>
              <a:rPr lang="en-US" altLang="zh-CN"/>
              <a:t>s</a:t>
            </a:r>
            <a:r>
              <a:rPr lang="zh-CN" altLang="en-US"/>
              <a:t>到</a:t>
            </a:r>
            <a:r>
              <a:rPr lang="en-US" altLang="zh-CN"/>
              <a:t>vi</a:t>
            </a:r>
            <a:r>
              <a:rPr lang="zh-CN" altLang="en-US"/>
              <a:t>的距离，从中找到一个最小的作为</a:t>
            </a:r>
            <a:r>
              <a:rPr lang="en-US" altLang="zh-CN"/>
              <a:t>u</a:t>
            </a:r>
            <a:r>
              <a:rPr lang="zh-CN" altLang="en-US"/>
              <a:t>点。这个两两点之间的距离计算，如果两个点直接相连还好，间接相连的距离并不直观，但是间接相连的距离肯定不是我们想要的最近的那个。所以只需要考虑直接相连的点对就好。其实，并不需要每次新加入</a:t>
            </a:r>
            <a:r>
              <a:rPr lang="en-US" altLang="zh-CN"/>
              <a:t>S</a:t>
            </a:r>
            <a:r>
              <a:rPr lang="zh-CN" altLang="en-US"/>
              <a:t>一个点</a:t>
            </a:r>
            <a:r>
              <a:rPr lang="en-US" altLang="zh-CN"/>
              <a:t>u</a:t>
            </a:r>
            <a:r>
              <a:rPr lang="zh-CN" altLang="en-US"/>
              <a:t>后都需要对</a:t>
            </a:r>
            <a:r>
              <a:rPr lang="en-US" altLang="zh-CN"/>
              <a:t>vi</a:t>
            </a:r>
            <a:r>
              <a:rPr lang="zh-CN" altLang="en-US"/>
              <a:t>和</a:t>
            </a:r>
            <a:r>
              <a:rPr lang="en-US" altLang="zh-CN"/>
              <a:t>w</a:t>
            </a:r>
            <a:r>
              <a:rPr lang="zh-CN" altLang="en-US"/>
              <a:t>的直接相连点对计算距离，只需要考虑经过新加入的</a:t>
            </a:r>
            <a:r>
              <a:rPr lang="en-US" altLang="zh-CN"/>
              <a:t>u</a:t>
            </a:r>
            <a:r>
              <a:rPr lang="zh-CN" altLang="en-US"/>
              <a:t>带来的距离上的改变即可，其他的</a:t>
            </a:r>
            <a:r>
              <a:rPr lang="en-US" altLang="zh-CN"/>
              <a:t>vi</a:t>
            </a:r>
            <a:r>
              <a:rPr lang="zh-CN" altLang="en-US"/>
              <a:t>和</a:t>
            </a:r>
            <a:r>
              <a:rPr lang="en-US" altLang="zh-CN"/>
              <a:t>w</a:t>
            </a:r>
            <a:r>
              <a:rPr lang="zh-CN" altLang="en-US"/>
              <a:t>之间的距离不会受到影响，具体来说，只需要考虑与</a:t>
            </a:r>
            <a:r>
              <a:rPr lang="en-US" altLang="zh-CN"/>
              <a:t>u</a:t>
            </a:r>
            <a:r>
              <a:rPr lang="zh-CN" altLang="en-US"/>
              <a:t>直接相连的</a:t>
            </a:r>
            <a:r>
              <a:rPr lang="en-US" altLang="zh-CN"/>
              <a:t>w</a:t>
            </a:r>
            <a:r>
              <a:rPr lang="zh-CN" altLang="en-US"/>
              <a:t>即可。</a:t>
            </a:r>
            <a:endParaRPr lang="en-US" altLang="zh-CN"/>
          </a:p>
          <a:p>
            <a:pPr lvl="0"/>
            <a:r>
              <a:rPr lang="en-US" altLang="zh-CN"/>
              <a:t>3. u1</a:t>
            </a:r>
            <a:r>
              <a:rPr lang="zh-CN" altLang="en-US"/>
              <a:t>加入</a:t>
            </a:r>
            <a:r>
              <a:rPr lang="en-US" altLang="zh-CN"/>
              <a:t>S</a:t>
            </a:r>
            <a:r>
              <a:rPr lang="zh-CN" altLang="en-US"/>
              <a:t>后，</a:t>
            </a:r>
            <a:r>
              <a:rPr lang="en-US" altLang="zh-CN"/>
              <a:t>s</a:t>
            </a:r>
            <a:r>
              <a:rPr lang="zh-CN" altLang="en-US"/>
              <a:t>到</a:t>
            </a:r>
            <a:r>
              <a:rPr lang="en-US" altLang="zh-CN"/>
              <a:t>u2</a:t>
            </a:r>
            <a:r>
              <a:rPr lang="zh-CN" altLang="en-US"/>
              <a:t>的距离计算中不经过</a:t>
            </a:r>
            <a:r>
              <a:rPr lang="en-US" altLang="zh-CN"/>
              <a:t>u1</a:t>
            </a:r>
            <a:r>
              <a:rPr lang="zh-CN" altLang="en-US"/>
              <a:t>的部分都不受影响，如果被影响了，那肯定经过</a:t>
            </a:r>
            <a:r>
              <a:rPr lang="en-US" altLang="zh-CN"/>
              <a:t>u1</a:t>
            </a:r>
            <a:endParaRPr lang="en-US" altLang="zh-CN"/>
          </a:p>
          <a:p>
            <a:pPr lvl="0"/>
            <a:r>
              <a:rPr lang="en-US" altLang="zh-CN"/>
              <a:t>s</a:t>
            </a:r>
            <a:r>
              <a:rPr lang="zh-CN" altLang="en-US"/>
              <a:t>到</a:t>
            </a:r>
            <a:r>
              <a:rPr lang="en-US" altLang="zh-CN"/>
              <a:t>S</a:t>
            </a:r>
            <a:r>
              <a:rPr lang="zh-CN" altLang="en-US"/>
              <a:t>中任何非</a:t>
            </a:r>
            <a:r>
              <a:rPr lang="en-US" altLang="zh-CN"/>
              <a:t>u1</a:t>
            </a:r>
            <a:r>
              <a:rPr lang="zh-CN" altLang="en-US"/>
              <a:t>的节点</a:t>
            </a:r>
            <a:r>
              <a:rPr lang="en-US" altLang="zh-CN"/>
              <a:t>w</a:t>
            </a:r>
            <a:r>
              <a:rPr lang="zh-CN" altLang="en-US"/>
              <a:t>路径肯定不比经过</a:t>
            </a:r>
            <a:r>
              <a:rPr lang="en-US" altLang="zh-CN"/>
              <a:t>u1</a:t>
            </a:r>
            <a:r>
              <a:rPr lang="zh-CN" altLang="en-US"/>
              <a:t>再到</a:t>
            </a:r>
            <a:r>
              <a:rPr lang="en-US" altLang="zh-CN"/>
              <a:t>w</a:t>
            </a:r>
            <a:r>
              <a:rPr lang="zh-CN" altLang="en-US"/>
              <a:t>更长</a:t>
            </a:r>
            <a:endParaRPr lang="en-US" altLang="zh-CN"/>
          </a:p>
          <a:p>
            <a:pPr lvl="0"/>
            <a:r>
              <a:rPr lang="zh-CN" altLang="en-US"/>
              <a:t>把数据分为已处理和未处理两部分，做法类似选择排序算法</a:t>
            </a:r>
            <a:endParaRPr lang="zh-CN" altLang="en-US"/>
          </a:p>
          <a:p>
            <a:pPr lvl="0"/>
            <a:endParaRPr lang="en-US" altLang="zh-CN"/>
          </a:p>
        </p:txBody>
      </p:sp>
      <p:sp>
        <p:nvSpPr>
          <p:cNvPr id="67587"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69634" name="Rectangle 2"/>
          <p:cNvSpPr>
            <a:spLocks noRot="1" noTextEdit="1"/>
          </p:cNvSpPr>
          <p:nvPr>
            <p:ph type="sldImg"/>
          </p:nvPr>
        </p:nvSpPr>
        <p:spPr>
          <a:ln/>
        </p:spPr>
      </p:sp>
      <p:sp>
        <p:nvSpPr>
          <p:cNvPr id="69635" name="Rectangle 3"/>
          <p:cNvSpPr>
            <a:spLocks noGrp="1"/>
          </p:cNvSpPr>
          <p:nvPr>
            <p:ph type="body" idx="1"/>
          </p:nvPr>
        </p:nvSpPr>
        <p:spPr>
          <a:ln/>
        </p:spPr>
        <p:txBody>
          <a:bodyPr wrap="square" lIns="91440" tIns="45720" rIns="91440" bIns="45720" anchor="t" anchorCtr="0"/>
          <a:p>
            <a:pPr lvl="0" eaLnBrk="1" hangingPunct="1"/>
            <a:r>
              <a:rPr lang="en-US" altLang="zh-CN"/>
              <a:t>1.</a:t>
            </a:r>
            <a:r>
              <a:rPr lang="zh-CN" altLang="en-US"/>
              <a:t>把节点分成已经找到最短路径的节点集合</a:t>
            </a:r>
            <a:r>
              <a:rPr lang="en-US" altLang="zh-CN"/>
              <a:t>S</a:t>
            </a:r>
            <a:r>
              <a:rPr lang="zh-CN" altLang="en-US"/>
              <a:t>和尚未找到最短路径的节点集合</a:t>
            </a:r>
            <a:r>
              <a:rPr lang="en-US" altLang="zh-CN"/>
              <a:t>U</a:t>
            </a:r>
            <a:r>
              <a:rPr lang="zh-CN" altLang="en-US"/>
              <a:t>，</a:t>
            </a:r>
            <a:r>
              <a:rPr lang="en-US" altLang="zh-CN"/>
              <a:t>2.</a:t>
            </a:r>
            <a:r>
              <a:rPr lang="zh-CN" altLang="en-US"/>
              <a:t>更新</a:t>
            </a:r>
            <a:r>
              <a:rPr lang="en-US" altLang="zh-CN"/>
              <a:t>U</a:t>
            </a:r>
            <a:r>
              <a:rPr lang="zh-CN" altLang="en-US"/>
              <a:t>中所有节点的最短距离，</a:t>
            </a:r>
            <a:r>
              <a:rPr lang="en-US" altLang="zh-CN"/>
              <a:t>3.</a:t>
            </a:r>
            <a:r>
              <a:rPr lang="zh-CN" altLang="en-US"/>
              <a:t>将其中最短的那个加入</a:t>
            </a:r>
            <a:r>
              <a:rPr lang="en-US" altLang="zh-CN"/>
              <a:t>S</a:t>
            </a:r>
            <a:r>
              <a:rPr lang="zh-CN" altLang="en-US"/>
              <a:t>，</a:t>
            </a:r>
            <a:r>
              <a:rPr lang="en-US" altLang="zh-CN"/>
              <a:t>4.</a:t>
            </a:r>
            <a:r>
              <a:rPr lang="zh-CN" altLang="en-US"/>
              <a:t>重复</a:t>
            </a:r>
            <a:r>
              <a:rPr lang="en-US" altLang="zh-CN"/>
              <a:t>2</a:t>
            </a:r>
            <a:r>
              <a:rPr lang="zh-CN" altLang="en-US"/>
              <a:t>，</a:t>
            </a:r>
            <a:r>
              <a:rPr lang="en-US" altLang="zh-CN"/>
              <a:t>3</a:t>
            </a:r>
            <a:r>
              <a:rPr lang="zh-CN" altLang="en-US"/>
              <a:t>步直到</a:t>
            </a:r>
            <a:r>
              <a:rPr lang="en-US" altLang="zh-CN"/>
              <a:t>U</a:t>
            </a:r>
            <a:r>
              <a:rPr lang="zh-CN" altLang="en-US"/>
              <a:t>为空集</a:t>
            </a:r>
            <a:endParaRPr lang="en-US" altLang="zh-CN"/>
          </a:p>
          <a:p>
            <a:pPr lvl="0" eaLnBrk="1" hangingPunct="1"/>
            <a:r>
              <a:rPr lang="zh-CN" altLang="en-US"/>
              <a:t>比如已知从良乡到中关村的最短路线，如果良乡和中关村之间新修了一座立交桥，那么最短路线可能会修正，如果发生修正，一定会经过那座桥，并且原来经过中关村的其他目的地的最短路径也会发生修正</a:t>
            </a:r>
            <a:endParaRPr lang="en-US" altLang="zh-CN"/>
          </a:p>
          <a:p>
            <a:pPr lvl="0" eaLnBrk="1" hangingPunct="1"/>
            <a:r>
              <a:rPr lang="en-US" altLang="zh-CN"/>
              <a:t>In </a:t>
            </a:r>
            <a:r>
              <a:rPr lang="en-US" altLang="zh-CN" b="1" i="1"/>
              <a:t>Dijkstra</a:t>
            </a:r>
            <a:r>
              <a:rPr lang="en-US" altLang="zh-CN" b="1"/>
              <a:t>’s Algorithm</a:t>
            </a:r>
            <a:r>
              <a:rPr lang="en-US" altLang="zh-CN"/>
              <a:t>, we try to find shortest path in non-decreasing order, in this method we need find smallest distance that may take time. In </a:t>
            </a:r>
            <a:r>
              <a:rPr lang="en-US" altLang="zh-CN" b="1"/>
              <a:t>Acyclic Graphs, the algorithm can be improved. </a:t>
            </a:r>
            <a:endParaRPr lang="en-US" altLang="zh-CN" b="1"/>
          </a:p>
          <a:p>
            <a:pPr lvl="0" eaLnBrk="1" hangingPunct="1"/>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71682" name="Rectangle 2"/>
          <p:cNvSpPr>
            <a:spLocks noRot="1" noTextEdit="1"/>
          </p:cNvSpPr>
          <p:nvPr>
            <p:ph type="sldImg"/>
          </p:nvPr>
        </p:nvSpPr>
        <p:spPr>
          <a:ln/>
        </p:spPr>
      </p:sp>
      <p:sp>
        <p:nvSpPr>
          <p:cNvPr id="71683" name="Rectangle 3"/>
          <p:cNvSpPr>
            <a:spLocks noGrp="1"/>
          </p:cNvSpPr>
          <p:nvPr>
            <p:ph type="body" idx="1"/>
          </p:nvPr>
        </p:nvSpPr>
        <p:spPr>
          <a:ln/>
        </p:spPr>
        <p:txBody>
          <a:bodyPr wrap="square" lIns="91440" tIns="45720" rIns="91440" bIns="45720" anchor="t" anchorCtr="0"/>
          <a:p>
            <a:pPr lvl="0" eaLnBrk="1" hangingPunct="1">
              <a:spcBef>
                <a:spcPct val="0"/>
              </a:spcBef>
            </a:pPr>
            <a:r>
              <a:rPr lang="zh-CN" altLang="en-US"/>
              <a:t>为了完整某个项目，需要完成若干步骤，每个步骤需要花费一定的事件，一些步骤可以并行做，一些步骤需要等待前序步骤完成才能开始。</a:t>
            </a:r>
            <a:endParaRPr lang="en-US" altLang="zh-CN"/>
          </a:p>
          <a:p>
            <a:pPr lvl="0" eaLnBrk="1" hangingPunct="1">
              <a:spcBef>
                <a:spcPct val="0"/>
              </a:spcBef>
            </a:pPr>
            <a:r>
              <a:rPr lang="zh-CN" altLang="en-US"/>
              <a:t>每个人安排自己的时间表可能比较容易，但是协调大家的时间，比如组织开班会，并不太容易。再比如一起吃午饭的时候要等大家都吃晚饭了才能一起送餐具，或者大家都回宿舍了才能锁门。</a:t>
            </a:r>
            <a:endParaRPr lang="en-US" altLang="zh-CN"/>
          </a:p>
          <a:p>
            <a:pPr lvl="0" eaLnBrk="1" hangingPunct="1">
              <a:spcBef>
                <a:spcPct val="0"/>
              </a:spcBef>
            </a:pPr>
            <a:r>
              <a:rPr lang="zh-CN" altLang="en-US"/>
              <a:t>把每个人的时间表放在一起，中间有些节点要求不止一个人完成任务，就构成了</a:t>
            </a:r>
            <a:r>
              <a:rPr lang="en-US" altLang="zh-CN"/>
              <a:t>AOE</a:t>
            </a:r>
            <a:r>
              <a:rPr lang="zh-CN" altLang="en-US"/>
              <a:t>网络。类似的，可以规划项目，通过</a:t>
            </a:r>
            <a:r>
              <a:rPr lang="en-US" altLang="zh-CN"/>
              <a:t>AOE</a:t>
            </a:r>
            <a:r>
              <a:rPr lang="zh-CN" altLang="en-US"/>
              <a:t>网络计算项目完成的时间</a:t>
            </a:r>
            <a:endParaRPr lang="en-US" altLang="zh-CN"/>
          </a:p>
          <a:p>
            <a:pPr lvl="0" eaLnBrk="1" hangingPunct="1">
              <a:spcBef>
                <a:spcPct val="0"/>
              </a:spcBef>
            </a:pPr>
            <a:r>
              <a:rPr lang="zh-CN" altLang="en-US"/>
              <a:t>注意</a:t>
            </a:r>
            <a:r>
              <a:rPr lang="en-US" altLang="zh-CN"/>
              <a:t>5</a:t>
            </a:r>
            <a:r>
              <a:rPr lang="zh-CN" altLang="en-US"/>
              <a:t>号节点到</a:t>
            </a:r>
            <a:r>
              <a:rPr lang="en-US" altLang="zh-CN"/>
              <a:t>4</a:t>
            </a:r>
            <a:r>
              <a:rPr lang="zh-CN" altLang="en-US"/>
              <a:t>号节点有一个哑边。哑边并不是可有可无，它的意思是事件</a:t>
            </a:r>
            <a:r>
              <a:rPr lang="en-US" altLang="zh-CN"/>
              <a:t>5</a:t>
            </a:r>
            <a:r>
              <a:rPr lang="zh-CN" altLang="en-US"/>
              <a:t>发生后，才能发生事件</a:t>
            </a:r>
            <a:r>
              <a:rPr lang="en-US" altLang="zh-CN"/>
              <a:t>4</a:t>
            </a:r>
            <a:r>
              <a:rPr lang="zh-CN" altLang="en-US"/>
              <a:t>，尽管活动</a:t>
            </a:r>
            <a:r>
              <a:rPr lang="en-US" altLang="zh-CN"/>
              <a:t>a11</a:t>
            </a:r>
            <a:r>
              <a:rPr lang="zh-CN" altLang="en-US"/>
              <a:t>的时间消耗为</a:t>
            </a:r>
            <a:r>
              <a:rPr lang="en-US" altLang="zh-CN"/>
              <a:t>0.</a:t>
            </a:r>
            <a:endParaRPr lang="en-US" altLang="zh-CN"/>
          </a:p>
          <a:p>
            <a:pPr lvl="0" eaLnBrk="1" hangingPunct="1"/>
            <a:endParaRPr lang="en-US" altLang="zh-CN"/>
          </a:p>
          <a:p>
            <a:pPr lvl="0" eaLnBrk="1" hangingPunct="1"/>
            <a:r>
              <a:rPr lang="en-US" altLang="zh-CN"/>
              <a:t>In topological sort problem we have AOV network to represent precedence relation of activitys in a project. </a:t>
            </a:r>
            <a:endParaRPr lang="en-US" altLang="zh-CN"/>
          </a:p>
          <a:p>
            <a:pPr lvl="0" eaLnBrk="1" hangingPunct="1"/>
            <a:endParaRPr lang="en-US" altLang="zh-CN"/>
          </a:p>
          <a:p>
            <a:pPr lvl="0" eaLnBrk="1" hangingPunct="1"/>
            <a:r>
              <a:rPr lang="en-US" altLang="zh-CN"/>
              <a:t>Sometimes we need AOE network to </a:t>
            </a:r>
            <a:r>
              <a:rPr lang="en-US" altLang="zh-CN" b="1"/>
              <a:t>schedul a project. In AOE network edge represent activity, vetex represent event. when scheduling a project</a:t>
            </a:r>
            <a:r>
              <a:rPr lang="en-US" altLang="zh-CN"/>
              <a:t>, </a:t>
            </a:r>
            <a:r>
              <a:rPr lang="en-US" altLang="zh-CN" b="1"/>
              <a:t>we concern mainly on the time needed to finish project and critical activity which can not be delayed, we can solve this problem by finding </a:t>
            </a:r>
            <a:r>
              <a:rPr lang="en-US" altLang="zh-CN" b="1">
                <a:sym typeface="Webdings" panose="05030102010509060703" pitchFamily="18" charset="2"/>
              </a:rPr>
              <a:t>Critical Path</a:t>
            </a:r>
            <a:r>
              <a:rPr lang="en-US" altLang="zh-CN">
                <a:sym typeface="Webdings" panose="05030102010509060703" pitchFamily="18" charset="2"/>
              </a:rPr>
              <a:t> which is longest path from starting vetex to ending vetex,</a:t>
            </a:r>
            <a:r>
              <a:rPr lang="en-US" altLang="zh-CN" b="1"/>
              <a:t> </a:t>
            </a:r>
            <a:r>
              <a:rPr lang="en-US" altLang="zh-CN">
                <a:sym typeface="Webdings" panose="05030102010509060703" pitchFamily="18" charset="2"/>
              </a:rPr>
              <a:t> we can do this by finding all </a:t>
            </a:r>
            <a:r>
              <a:rPr lang="en-US" altLang="zh-CN" b="1"/>
              <a:t>critical activitys which form a </a:t>
            </a:r>
            <a:r>
              <a:rPr lang="en-US" altLang="zh-CN" b="1">
                <a:sym typeface="Webdings" panose="05030102010509060703" pitchFamily="18" charset="2"/>
              </a:rPr>
              <a:t>Critical Path </a:t>
            </a:r>
            <a:r>
              <a:rPr lang="en-US" altLang="zh-CN">
                <a:sym typeface="Webdings" panose="05030102010509060703" pitchFamily="18" charset="2"/>
              </a:rPr>
              <a:t>because all </a:t>
            </a:r>
            <a:r>
              <a:rPr lang="en-US" altLang="zh-CN" b="1"/>
              <a:t>critical activitys are on </a:t>
            </a:r>
            <a:r>
              <a:rPr lang="en-US" altLang="zh-CN" b="1">
                <a:sym typeface="Webdings" panose="05030102010509060703" pitchFamily="18" charset="2"/>
              </a:rPr>
              <a:t>Critical Path.</a:t>
            </a:r>
            <a:endParaRPr lang="en-US" altLang="zh-CN"/>
          </a:p>
          <a:p>
            <a:pPr lvl="0" eaLnBrk="1" hangingPunct="1"/>
            <a:endParaRPr lang="en-US" altLang="zh-CN"/>
          </a:p>
          <a:p>
            <a:pPr lvl="0" eaLnBrk="1" hangingPunct="1"/>
            <a:endParaRPr lang="en-US" altLang="zh-CN"/>
          </a:p>
          <a:p>
            <a:pPr lvl="0" eaLnBrk="1" hangingPunct="1"/>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幻灯片图像占位符 1"/>
          <p:cNvSpPr>
            <a:spLocks noGrp="1" noRot="1" noChangeAspect="1" noTextEdit="1"/>
          </p:cNvSpPr>
          <p:nvPr>
            <p:ph type="sldImg"/>
          </p:nvPr>
        </p:nvSpPr>
        <p:spPr>
          <a:ln/>
        </p:spPr>
      </p:sp>
      <p:sp>
        <p:nvSpPr>
          <p:cNvPr id="74754" name="备注占位符 2"/>
          <p:cNvSpPr>
            <a:spLocks noGrp="1"/>
          </p:cNvSpPr>
          <p:nvPr>
            <p:ph type="body" idx="1"/>
          </p:nvPr>
        </p:nvSpPr>
        <p:spPr>
          <a:ln/>
        </p:spPr>
        <p:txBody>
          <a:bodyPr wrap="square" lIns="91440" tIns="45720" rIns="91440" bIns="45720" anchor="t" anchorCtr="0"/>
          <a:p>
            <a:pPr lvl="0"/>
            <a:r>
              <a:rPr lang="zh-CN" altLang="en-US"/>
              <a:t>石油管道网络，鸡蛋不能放在同一个篮子里，要有一定的冗余</a:t>
            </a:r>
            <a:endParaRPr lang="zh-CN" altLang="en-US"/>
          </a:p>
        </p:txBody>
      </p:sp>
      <p:sp>
        <p:nvSpPr>
          <p:cNvPr id="74755"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76802" name="Rectangle 2"/>
          <p:cNvSpPr>
            <a:spLocks noRot="1" noTextEdit="1"/>
          </p:cNvSpPr>
          <p:nvPr>
            <p:ph type="sldImg"/>
          </p:nvPr>
        </p:nvSpPr>
        <p:spPr>
          <a:ln/>
        </p:spPr>
      </p:sp>
      <p:sp>
        <p:nvSpPr>
          <p:cNvPr id="76803" name="Rectangle 3"/>
          <p:cNvSpPr>
            <a:spLocks noGrp="1"/>
          </p:cNvSpPr>
          <p:nvPr>
            <p:ph type="body" idx="1"/>
          </p:nvPr>
        </p:nvSpPr>
        <p:spPr>
          <a:ln/>
        </p:spPr>
        <p:txBody>
          <a:bodyPr wrap="square" lIns="91440" tIns="45720" rIns="91440" bIns="45720" anchor="t" anchorCtr="0"/>
          <a:p>
            <a:pPr lvl="0" eaLnBrk="1" hangingPunct="1"/>
            <a:r>
              <a:rPr lang="en-US" altLang="zh-CN" b="1"/>
              <a:t>Gf</a:t>
            </a:r>
            <a:r>
              <a:rPr lang="zh-CN" altLang="en-US" b="1"/>
              <a:t>流图；</a:t>
            </a:r>
            <a:r>
              <a:rPr lang="en-US" altLang="zh-CN" b="1"/>
              <a:t>Gr</a:t>
            </a:r>
            <a:r>
              <a:rPr lang="zh-CN" altLang="en-US" b="1"/>
              <a:t>残余图</a:t>
            </a:r>
            <a:endParaRPr lang="en-US" altLang="zh-CN" b="1"/>
          </a:p>
          <a:p>
            <a:pPr lvl="0" eaLnBrk="1" hangingPunct="1"/>
            <a:r>
              <a:rPr lang="en-US" altLang="zh-CN" b="1"/>
              <a:t>Residual:</a:t>
            </a:r>
            <a:r>
              <a:rPr lang="zh-CN" altLang="en-US" b="1"/>
              <a:t>剩余</a:t>
            </a:r>
            <a:endParaRPr lang="en-US" altLang="zh-CN" b="1"/>
          </a:p>
          <a:p>
            <a:pPr lvl="0" eaLnBrk="1" hangingPunct="1"/>
            <a:r>
              <a:rPr lang="zh-CN" altLang="en-US" b="1"/>
              <a:t>在</a:t>
            </a:r>
            <a:r>
              <a:rPr lang="en-US" altLang="zh-CN" b="1"/>
              <a:t>Gr</a:t>
            </a:r>
            <a:r>
              <a:rPr lang="zh-CN" altLang="en-US" b="1"/>
              <a:t>中找到从</a:t>
            </a:r>
            <a:r>
              <a:rPr lang="en-US" altLang="zh-CN" b="1"/>
              <a:t>s</a:t>
            </a:r>
            <a:r>
              <a:rPr lang="zh-CN" altLang="en-US" b="1"/>
              <a:t>到</a:t>
            </a:r>
            <a:r>
              <a:rPr lang="en-US" altLang="zh-CN" b="1"/>
              <a:t>t</a:t>
            </a:r>
            <a:r>
              <a:rPr lang="zh-CN" altLang="en-US" b="1"/>
              <a:t>的一条路径，路经上最小边的流量作为这条路经的流量，把这条路经和流量添加到</a:t>
            </a:r>
            <a:r>
              <a:rPr lang="en-US" altLang="zh-CN" b="1"/>
              <a:t>Gf</a:t>
            </a:r>
            <a:r>
              <a:rPr lang="zh-CN" altLang="en-US" b="1"/>
              <a:t>中，从</a:t>
            </a:r>
            <a:r>
              <a:rPr lang="en-US" altLang="zh-CN" b="1"/>
              <a:t>Gr</a:t>
            </a:r>
            <a:r>
              <a:rPr lang="zh-CN" altLang="en-US" b="1"/>
              <a:t>中删掉相应的路经和流量；</a:t>
            </a:r>
            <a:endParaRPr lang="en-US" altLang="zh-CN" b="1"/>
          </a:p>
          <a:p>
            <a:pPr lvl="0" eaLnBrk="1" hangingPunct="1"/>
            <a:r>
              <a:rPr lang="zh-CN" altLang="en-US" b="1"/>
              <a:t>重复上述过程直到</a:t>
            </a:r>
            <a:r>
              <a:rPr lang="en-US" altLang="zh-CN" b="1"/>
              <a:t>Gr</a:t>
            </a:r>
            <a:r>
              <a:rPr lang="zh-CN" altLang="en-US" b="1"/>
              <a:t>没有新的</a:t>
            </a:r>
            <a:r>
              <a:rPr lang="en-US" altLang="zh-CN" b="1"/>
              <a:t>s</a:t>
            </a:r>
            <a:r>
              <a:rPr lang="zh-CN" altLang="en-US" b="1"/>
              <a:t>到</a:t>
            </a:r>
            <a:r>
              <a:rPr lang="en-US" altLang="zh-CN" b="1"/>
              <a:t>t</a:t>
            </a:r>
            <a:r>
              <a:rPr lang="zh-CN" altLang="en-US" b="1"/>
              <a:t>的路经为止。</a:t>
            </a:r>
            <a:endParaRPr lang="zh-CN" altLang="en-US"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noTextEdit="1"/>
          </p:cNvSpPr>
          <p:nvPr>
            <p:ph type="sldImg"/>
          </p:nvPr>
        </p:nvSpPr>
        <p:spPr>
          <a:ln/>
        </p:spPr>
      </p:sp>
      <p:sp>
        <p:nvSpPr>
          <p:cNvPr id="78850" name="备注占位符 2"/>
          <p:cNvSpPr>
            <a:spLocks noGrp="1"/>
          </p:cNvSpPr>
          <p:nvPr>
            <p:ph type="body" idx="1"/>
          </p:nvPr>
        </p:nvSpPr>
        <p:spPr>
          <a:ln/>
        </p:spPr>
        <p:txBody>
          <a:bodyPr wrap="square" lIns="91440" tIns="45720" rIns="91440" bIns="45720" anchor="t" anchorCtr="0"/>
          <a:p>
            <a:pPr lvl="0"/>
            <a:r>
              <a:rPr lang="en-US" altLang="zh-CN"/>
              <a:t>Greedy </a:t>
            </a:r>
            <a:r>
              <a:rPr lang="zh-CN" altLang="en-US"/>
              <a:t>失败的例子：一个</a:t>
            </a:r>
            <a:r>
              <a:rPr lang="en-US" altLang="zh-CN"/>
              <a:t>5</a:t>
            </a:r>
            <a:r>
              <a:rPr lang="zh-CN" altLang="en-US"/>
              <a:t>角、三个</a:t>
            </a:r>
            <a:r>
              <a:rPr lang="en-US" altLang="zh-CN"/>
              <a:t>2</a:t>
            </a:r>
            <a:r>
              <a:rPr lang="zh-CN" altLang="en-US"/>
              <a:t>角，要找</a:t>
            </a:r>
            <a:r>
              <a:rPr lang="en-US" altLang="zh-CN"/>
              <a:t>6</a:t>
            </a:r>
            <a:r>
              <a:rPr lang="zh-CN" altLang="en-US"/>
              <a:t>角</a:t>
            </a:r>
            <a:endParaRPr lang="zh-CN" altLang="en-US"/>
          </a:p>
        </p:txBody>
      </p:sp>
      <p:sp>
        <p:nvSpPr>
          <p:cNvPr id="78851"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幻灯片图像占位符 1"/>
          <p:cNvSpPr>
            <a:spLocks noGrp="1" noRot="1" noChangeAspect="1" noTextEdit="1"/>
          </p:cNvSpPr>
          <p:nvPr>
            <p:ph type="sldImg"/>
          </p:nvPr>
        </p:nvSpPr>
        <p:spPr>
          <a:ln/>
        </p:spPr>
      </p:sp>
      <p:sp>
        <p:nvSpPr>
          <p:cNvPr id="80898" name="备注占位符 2"/>
          <p:cNvSpPr>
            <a:spLocks noGrp="1"/>
          </p:cNvSpPr>
          <p:nvPr>
            <p:ph type="body" idx="1"/>
          </p:nvPr>
        </p:nvSpPr>
        <p:spPr>
          <a:ln/>
        </p:spPr>
        <p:txBody>
          <a:bodyPr wrap="square" lIns="91440" tIns="45720" rIns="91440" bIns="45720" anchor="t" anchorCtr="0"/>
          <a:p>
            <a:pPr lvl="0"/>
            <a:r>
              <a:rPr lang="zh-CN" altLang="en-US"/>
              <a:t>下棋的时候下错子了允许悔棋</a:t>
            </a:r>
            <a:endParaRPr lang="zh-CN" altLang="en-US"/>
          </a:p>
        </p:txBody>
      </p:sp>
      <p:sp>
        <p:nvSpPr>
          <p:cNvPr id="80899"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a:ln/>
        </p:spPr>
      </p:sp>
      <p:sp>
        <p:nvSpPr>
          <p:cNvPr id="41986" name="备注占位符 2"/>
          <p:cNvSpPr>
            <a:spLocks noGrp="1"/>
          </p:cNvSpPr>
          <p:nvPr>
            <p:ph type="body" idx="1"/>
          </p:nvPr>
        </p:nvSpPr>
        <p:spPr>
          <a:ln/>
        </p:spPr>
        <p:txBody>
          <a:bodyPr wrap="square" lIns="91440" tIns="45720" rIns="91440" bIns="45720" anchor="t" anchorCtr="0"/>
          <a:p>
            <a:pPr lvl="0"/>
            <a:r>
              <a:rPr lang="zh-CN" altLang="en-US"/>
              <a:t>可以理解成从图</a:t>
            </a:r>
            <a:r>
              <a:rPr lang="en-US" altLang="zh-CN"/>
              <a:t>G</a:t>
            </a:r>
            <a:r>
              <a:rPr lang="zh-CN" altLang="en-US"/>
              <a:t>中划掉若干节点和边，构成的图</a:t>
            </a:r>
            <a:r>
              <a:rPr lang="en-US" altLang="zh-CN"/>
              <a:t>G’</a:t>
            </a:r>
            <a:r>
              <a:rPr lang="zh-CN" altLang="en-US"/>
              <a:t>是</a:t>
            </a:r>
            <a:r>
              <a:rPr lang="en-US" altLang="zh-CN"/>
              <a:t>G</a:t>
            </a:r>
            <a:r>
              <a:rPr lang="zh-CN" altLang="en-US"/>
              <a:t>的子图</a:t>
            </a:r>
            <a:endParaRPr lang="en-US" altLang="zh-CN"/>
          </a:p>
          <a:p>
            <a:pPr lvl="0"/>
            <a:r>
              <a:rPr lang="zh-CN" altLang="en-US"/>
              <a:t>从中关村坐地铁到良乡，经过若干车站，构成了车站图上的路径</a:t>
            </a:r>
            <a:endParaRPr lang="en-US" altLang="zh-CN"/>
          </a:p>
          <a:p>
            <a:pPr lvl="0"/>
            <a:r>
              <a:rPr lang="zh-CN" altLang="en-US"/>
              <a:t>两个点之间可能不止一条路径</a:t>
            </a:r>
            <a:endParaRPr lang="en-US" altLang="zh-CN"/>
          </a:p>
          <a:p>
            <a:pPr lvl="0"/>
            <a:r>
              <a:rPr lang="zh-CN" altLang="en-US"/>
              <a:t>如果不小心坐过站了又返回来，或者坐到</a:t>
            </a:r>
            <a:r>
              <a:rPr lang="en-US" altLang="zh-CN"/>
              <a:t>2</a:t>
            </a:r>
            <a:r>
              <a:rPr lang="zh-CN" altLang="en-US"/>
              <a:t>号线（环线）上，坐了好几圈下来，那就不是一条简单路径</a:t>
            </a:r>
            <a:endParaRPr lang="zh-CN" altLang="en-US"/>
          </a:p>
        </p:txBody>
      </p:sp>
      <p:sp>
        <p:nvSpPr>
          <p:cNvPr id="41987"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幻灯片图像占位符 1"/>
          <p:cNvSpPr>
            <a:spLocks noGrp="1" noRot="1" noChangeAspect="1" noTextEdit="1"/>
          </p:cNvSpPr>
          <p:nvPr>
            <p:ph type="sldImg"/>
          </p:nvPr>
        </p:nvSpPr>
        <p:spPr>
          <a:ln/>
        </p:spPr>
      </p:sp>
      <p:sp>
        <p:nvSpPr>
          <p:cNvPr id="82946" name="备注占位符 2"/>
          <p:cNvSpPr>
            <a:spLocks noGrp="1"/>
          </p:cNvSpPr>
          <p:nvPr>
            <p:ph type="body" idx="1"/>
          </p:nvPr>
        </p:nvSpPr>
        <p:spPr>
          <a:ln/>
        </p:spPr>
        <p:txBody>
          <a:bodyPr wrap="square" lIns="91440" tIns="45720" rIns="91440" bIns="45720" anchor="t" anchorCtr="0"/>
          <a:p>
            <a:pPr lvl="0"/>
            <a:r>
              <a:rPr lang="zh-CN" altLang="en-US"/>
              <a:t>这棵树由原图的所有顶点构成了顶点集，所有边也来自于原图</a:t>
            </a:r>
            <a:endParaRPr lang="en-US" altLang="zh-CN"/>
          </a:p>
          <a:p>
            <a:pPr lvl="0"/>
            <a:r>
              <a:rPr lang="en-US" altLang="zh-CN"/>
              <a:t>11.22</a:t>
            </a:r>
            <a:endParaRPr lang="zh-CN" altLang="en-US"/>
          </a:p>
        </p:txBody>
      </p:sp>
      <p:sp>
        <p:nvSpPr>
          <p:cNvPr id="82947"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幻灯片图像占位符 1"/>
          <p:cNvSpPr>
            <a:spLocks noGrp="1" noRot="1" noChangeAspect="1" noTextEdit="1"/>
          </p:cNvSpPr>
          <p:nvPr>
            <p:ph type="sldImg"/>
          </p:nvPr>
        </p:nvSpPr>
        <p:spPr>
          <a:ln/>
        </p:spPr>
      </p:sp>
      <p:sp>
        <p:nvSpPr>
          <p:cNvPr id="84994" name="备注占位符 2"/>
          <p:cNvSpPr>
            <a:spLocks noGrp="1"/>
          </p:cNvSpPr>
          <p:nvPr>
            <p:ph type="body" idx="1"/>
          </p:nvPr>
        </p:nvSpPr>
        <p:spPr>
          <a:ln/>
        </p:spPr>
        <p:txBody>
          <a:bodyPr wrap="square" lIns="91440" tIns="45720" rIns="91440" bIns="45720" anchor="t" anchorCtr="0"/>
          <a:p>
            <a:pPr lvl="0"/>
            <a:r>
              <a:rPr lang="zh-CN" altLang="en-US"/>
              <a:t>一个暴力算法：找到所有生成树，选最小的那个（遍历所有</a:t>
            </a:r>
            <a:r>
              <a:rPr lang="en-US" altLang="zh-CN"/>
              <a:t>V-1</a:t>
            </a:r>
            <a:r>
              <a:rPr lang="zh-CN" altLang="en-US"/>
              <a:t>条边的组合排除有圈的）</a:t>
            </a:r>
            <a:endParaRPr lang="en-US" altLang="zh-CN"/>
          </a:p>
          <a:p>
            <a:pPr lvl="0"/>
            <a:r>
              <a:rPr lang="zh-CN" altLang="en-US"/>
              <a:t>把节点划分成已完成和未完成两个部分：最小生成树的子树</a:t>
            </a:r>
            <a:r>
              <a:rPr lang="en-US" altLang="zh-CN"/>
              <a:t>vs</a:t>
            </a:r>
            <a:r>
              <a:rPr lang="zh-CN" altLang="en-US"/>
              <a:t>其他；每次加入一个新的顶点后考察这个顶点邻接的其他未知顶点的权重，从当前子树周围选择邻接边最小的权重对应的顶点加入已知顶点集合。</a:t>
            </a:r>
            <a:r>
              <a:rPr lang="en-US" altLang="zh-CN"/>
              <a:t>Dijkstra</a:t>
            </a:r>
            <a:r>
              <a:rPr lang="zh-CN" altLang="en-US"/>
              <a:t>也能获得生成树，</a:t>
            </a:r>
            <a:r>
              <a:rPr lang="en-US" altLang="zh-CN"/>
              <a:t>Prim</a:t>
            </a:r>
            <a:r>
              <a:rPr lang="zh-CN" altLang="en-US"/>
              <a:t>中的路经不一定是最短路径</a:t>
            </a:r>
            <a:r>
              <a:rPr lang="en-US" altLang="zh-CN"/>
              <a:t>(</a:t>
            </a:r>
            <a:r>
              <a:rPr lang="zh-CN" altLang="en-US"/>
              <a:t>比如</a:t>
            </a:r>
            <a:r>
              <a:rPr lang="en-US" altLang="zh-CN"/>
              <a:t>v5)</a:t>
            </a:r>
            <a:endParaRPr lang="zh-CN" altLang="en-US"/>
          </a:p>
        </p:txBody>
      </p:sp>
      <p:sp>
        <p:nvSpPr>
          <p:cNvPr id="84995"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ChangeAspect="1" noTextEdit="1"/>
          </p:cNvSpPr>
          <p:nvPr>
            <p:ph type="sldImg"/>
          </p:nvPr>
        </p:nvSpPr>
        <p:spPr>
          <a:ln/>
        </p:spPr>
      </p:sp>
      <p:sp>
        <p:nvSpPr>
          <p:cNvPr id="87042" name="备注占位符 2"/>
          <p:cNvSpPr>
            <a:spLocks noGrp="1"/>
          </p:cNvSpPr>
          <p:nvPr>
            <p:ph type="body" idx="1"/>
          </p:nvPr>
        </p:nvSpPr>
        <p:spPr>
          <a:ln/>
        </p:spPr>
        <p:txBody>
          <a:bodyPr wrap="square" lIns="91440" tIns="45720" rIns="91440" bIns="45720" anchor="t" anchorCtr="0"/>
          <a:p>
            <a:pPr lvl="0"/>
            <a:r>
              <a:rPr lang="en-US" altLang="zh-CN"/>
              <a:t>prim</a:t>
            </a:r>
            <a:r>
              <a:rPr lang="zh-CN" altLang="en-US"/>
              <a:t>：逐个加节点</a:t>
            </a:r>
            <a:endParaRPr lang="en-US" altLang="zh-CN"/>
          </a:p>
          <a:p>
            <a:pPr lvl="0"/>
            <a:r>
              <a:rPr lang="en-US" altLang="zh-CN"/>
              <a:t>kruskal</a:t>
            </a:r>
            <a:r>
              <a:rPr lang="zh-CN" altLang="en-US"/>
              <a:t>：逐个加边</a:t>
            </a:r>
            <a:endParaRPr lang="en-US" altLang="zh-CN"/>
          </a:p>
          <a:p>
            <a:pPr lvl="0"/>
            <a:r>
              <a:rPr lang="zh-CN" altLang="en-US"/>
              <a:t>如何判断新加入的顶点带来了圈？用</a:t>
            </a:r>
            <a:r>
              <a:rPr lang="en-US" altLang="zh-CN"/>
              <a:t>Union/Find</a:t>
            </a:r>
            <a:r>
              <a:rPr lang="zh-CN" altLang="en-US"/>
              <a:t>算法</a:t>
            </a:r>
            <a:endParaRPr lang="en-US" altLang="zh-CN"/>
          </a:p>
          <a:p>
            <a:pPr lvl="0"/>
            <a:r>
              <a:rPr lang="zh-CN" altLang="en-US"/>
              <a:t>怎样组织边？排序？堆（不一定要测试所有的边，可能就已经找到了</a:t>
            </a:r>
            <a:r>
              <a:rPr lang="en-US" altLang="zh-CN"/>
              <a:t>V-1</a:t>
            </a:r>
            <a:r>
              <a:rPr lang="zh-CN" altLang="en-US"/>
              <a:t>个顶点）</a:t>
            </a:r>
            <a:endParaRPr lang="zh-CN" altLang="en-US"/>
          </a:p>
        </p:txBody>
      </p:sp>
      <p:sp>
        <p:nvSpPr>
          <p:cNvPr id="87043"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90114" name="Rectangle 2"/>
          <p:cNvSpPr>
            <a:spLocks noRot="1" noTextEdit="1"/>
          </p:cNvSpPr>
          <p:nvPr>
            <p:ph type="sldImg"/>
          </p:nvPr>
        </p:nvSpPr>
        <p:spPr>
          <a:ln/>
        </p:spPr>
      </p:sp>
      <p:sp>
        <p:nvSpPr>
          <p:cNvPr id="90115" name="Rectangle 3"/>
          <p:cNvSpPr>
            <a:spLocks noGrp="1"/>
          </p:cNvSpPr>
          <p:nvPr>
            <p:ph type="body" idx="1"/>
          </p:nvPr>
        </p:nvSpPr>
        <p:spPr>
          <a:xfrm>
            <a:off x="914400" y="4343400"/>
            <a:ext cx="5029200" cy="4114800"/>
          </a:xfrm>
          <a:ln/>
        </p:spPr>
        <p:txBody>
          <a:bodyPr wrap="square" lIns="91440" tIns="45720" rIns="91440" bIns="45720" anchor="t" anchorCtr="0"/>
          <a:p>
            <a:pPr lvl="0" eaLnBrk="1" hangingPunct="1">
              <a:lnSpc>
                <a:spcPct val="80000"/>
              </a:lnSpc>
            </a:pPr>
            <a:r>
              <a:rPr lang="zh-CN" altLang="en-US" sz="800"/>
              <a:t>尽快走到离起点远的地方</a:t>
            </a:r>
            <a:endParaRPr lang="en-US" altLang="zh-CN" sz="800"/>
          </a:p>
          <a:p>
            <a:pPr lvl="0" eaLnBrk="1" hangingPunct="1">
              <a:lnSpc>
                <a:spcPct val="80000"/>
              </a:lnSpc>
            </a:pPr>
            <a:r>
              <a:rPr lang="en-US" altLang="zh-CN" sz="800"/>
              <a:t>See maze.cpp and glist.cpp</a:t>
            </a:r>
            <a:endParaRPr lang="en-US" altLang="zh-CN" sz="800"/>
          </a:p>
          <a:p>
            <a:pPr lvl="0" eaLnBrk="1" hangingPunct="1">
              <a:lnSpc>
                <a:spcPct val="80000"/>
              </a:lnSpc>
            </a:pPr>
            <a:endParaRPr lang="en-US" altLang="zh-CN" sz="800"/>
          </a:p>
          <a:p>
            <a:pPr lvl="0" eaLnBrk="1" hangingPunct="1">
              <a:lnSpc>
                <a:spcPct val="80000"/>
              </a:lnSpc>
            </a:pPr>
            <a:r>
              <a:rPr lang="en-US" altLang="zh-CN" sz="800"/>
              <a:t>#include "glist.h"</a:t>
            </a:r>
            <a:endParaRPr lang="en-US" altLang="zh-CN" sz="800"/>
          </a:p>
          <a:p>
            <a:pPr lvl="0" eaLnBrk="1" hangingPunct="1">
              <a:lnSpc>
                <a:spcPct val="80000"/>
              </a:lnSpc>
            </a:pPr>
            <a:endParaRPr lang="en-US" altLang="zh-CN" sz="800"/>
          </a:p>
          <a:p>
            <a:pPr lvl="0" eaLnBrk="1" hangingPunct="1">
              <a:lnSpc>
                <a:spcPct val="80000"/>
              </a:lnSpc>
            </a:pPr>
            <a:r>
              <a:rPr lang="en-US" altLang="zh-CN" sz="800"/>
              <a:t>void InitGList(GList &amp;L) {</a:t>
            </a:r>
            <a:endParaRPr lang="en-US" altLang="zh-CN" sz="800"/>
          </a:p>
          <a:p>
            <a:pPr lvl="0" eaLnBrk="1" hangingPunct="1">
              <a:lnSpc>
                <a:spcPct val="80000"/>
              </a:lnSpc>
            </a:pPr>
            <a:r>
              <a:rPr lang="en-US" altLang="zh-CN" sz="800"/>
              <a:t>	L = NULL;</a:t>
            </a:r>
            <a:endParaRPr lang="en-US" altLang="zh-CN" sz="800"/>
          </a:p>
          <a:p>
            <a:pPr lvl="0" eaLnBrk="1" hangingPunct="1">
              <a:lnSpc>
                <a:spcPct val="80000"/>
              </a:lnSpc>
            </a:pPr>
            <a:r>
              <a:rPr lang="en-US" altLang="zh-CN" sz="800"/>
              <a:t>}</a:t>
            </a:r>
            <a:endParaRPr lang="en-US" altLang="zh-CN" sz="800"/>
          </a:p>
          <a:p>
            <a:pPr lvl="0" eaLnBrk="1" hangingPunct="1">
              <a:lnSpc>
                <a:spcPct val="80000"/>
              </a:lnSpc>
            </a:pPr>
            <a:r>
              <a:rPr lang="en-US" altLang="zh-CN" sz="800"/>
              <a:t>void DestroyGList(GList &amp;L) {</a:t>
            </a:r>
            <a:endParaRPr lang="en-US" altLang="zh-CN" sz="800"/>
          </a:p>
          <a:p>
            <a:pPr lvl="0" eaLnBrk="1" hangingPunct="1">
              <a:lnSpc>
                <a:spcPct val="80000"/>
              </a:lnSpc>
            </a:pPr>
            <a:r>
              <a:rPr lang="en-US" altLang="zh-CN" sz="800"/>
              <a:t>	if (!L) return;</a:t>
            </a:r>
            <a:endParaRPr lang="en-US" altLang="zh-CN" sz="800"/>
          </a:p>
          <a:p>
            <a:pPr lvl="0" eaLnBrk="1" hangingPunct="1">
              <a:lnSpc>
                <a:spcPct val="80000"/>
              </a:lnSpc>
            </a:pPr>
            <a:r>
              <a:rPr lang="en-US" altLang="zh-CN" sz="800"/>
              <a:t>	if (L-&gt;tag == LIST) {</a:t>
            </a:r>
            <a:endParaRPr lang="en-US" altLang="zh-CN" sz="800"/>
          </a:p>
          <a:p>
            <a:pPr lvl="0" eaLnBrk="1" hangingPunct="1">
              <a:lnSpc>
                <a:spcPct val="80000"/>
              </a:lnSpc>
            </a:pPr>
            <a:r>
              <a:rPr lang="en-US" altLang="zh-CN" sz="800"/>
              <a:t>		DestroyGList(L-&gt;ptr.hp);</a:t>
            </a:r>
            <a:endParaRPr lang="en-US" altLang="zh-CN" sz="800"/>
          </a:p>
          <a:p>
            <a:pPr lvl="0" eaLnBrk="1" hangingPunct="1">
              <a:lnSpc>
                <a:spcPct val="80000"/>
              </a:lnSpc>
            </a:pPr>
            <a:r>
              <a:rPr lang="en-US" altLang="zh-CN" sz="800"/>
              <a:t>		DestroyGList(L-&gt;ptr.tp);</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	free(L);</a:t>
            </a:r>
            <a:endParaRPr lang="en-US" altLang="zh-CN" sz="800"/>
          </a:p>
          <a:p>
            <a:pPr lvl="0" eaLnBrk="1" hangingPunct="1">
              <a:lnSpc>
                <a:spcPct val="80000"/>
              </a:lnSpc>
            </a:pPr>
            <a:r>
              <a:rPr lang="en-US" altLang="zh-CN" sz="800"/>
              <a:t>	L = NULL;</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Status GetGList(GList &amp;L, char *S, int &amp;pos) {</a:t>
            </a:r>
            <a:endParaRPr lang="en-US" altLang="zh-CN" sz="800"/>
          </a:p>
          <a:p>
            <a:pPr lvl="0" eaLnBrk="1" hangingPunct="1">
              <a:lnSpc>
                <a:spcPct val="80000"/>
              </a:lnSpc>
            </a:pPr>
            <a:r>
              <a:rPr lang="en-US" altLang="zh-CN" sz="800"/>
              <a:t>	//get a generic list from string at position pos, </a:t>
            </a:r>
            <a:endParaRPr lang="en-US" altLang="zh-CN" sz="800"/>
          </a:p>
          <a:p>
            <a:pPr lvl="0" eaLnBrk="1" hangingPunct="1">
              <a:lnSpc>
                <a:spcPct val="80000"/>
              </a:lnSpc>
            </a:pPr>
            <a:r>
              <a:rPr lang="en-US" altLang="zh-CN" sz="800"/>
              <a:t>	//pos is also end position of list as return result</a:t>
            </a:r>
            <a:endParaRPr lang="en-US" altLang="zh-CN" sz="800"/>
          </a:p>
          <a:p>
            <a:pPr lvl="0" eaLnBrk="1" hangingPunct="1">
              <a:lnSpc>
                <a:spcPct val="80000"/>
              </a:lnSpc>
            </a:pPr>
            <a:r>
              <a:rPr lang="en-US" altLang="zh-CN" sz="800"/>
              <a:t>	GList head, tail;</a:t>
            </a:r>
            <a:endParaRPr lang="en-US" altLang="zh-CN" sz="800"/>
          </a:p>
          <a:p>
            <a:pPr lvl="0" eaLnBrk="1" hangingPunct="1">
              <a:lnSpc>
                <a:spcPct val="80000"/>
              </a:lnSpc>
            </a:pPr>
            <a:r>
              <a:rPr lang="en-US" altLang="zh-CN" sz="800"/>
              <a:t>	while (S[pos] == ' ' || S[pos] == ',') pos++;</a:t>
            </a:r>
            <a:endParaRPr lang="en-US" altLang="zh-CN" sz="800"/>
          </a:p>
          <a:p>
            <a:pPr lvl="0" eaLnBrk="1" hangingPunct="1">
              <a:lnSpc>
                <a:spcPct val="80000"/>
              </a:lnSpc>
            </a:pPr>
            <a:r>
              <a:rPr lang="en-US" altLang="zh-CN" sz="800"/>
              <a:t>	if (S[pos] == ')') {</a:t>
            </a:r>
            <a:endParaRPr lang="en-US" altLang="zh-CN" sz="800"/>
          </a:p>
          <a:p>
            <a:pPr lvl="0" eaLnBrk="1" hangingPunct="1">
              <a:lnSpc>
                <a:spcPct val="80000"/>
              </a:lnSpc>
            </a:pPr>
            <a:r>
              <a:rPr lang="en-US" altLang="zh-CN" sz="800"/>
              <a:t>		L = NULL;</a:t>
            </a:r>
            <a:endParaRPr lang="en-US" altLang="zh-CN" sz="800"/>
          </a:p>
          <a:p>
            <a:pPr lvl="0" eaLnBrk="1" hangingPunct="1">
              <a:lnSpc>
                <a:spcPct val="80000"/>
              </a:lnSpc>
            </a:pPr>
            <a:r>
              <a:rPr lang="en-US" altLang="zh-CN" sz="800"/>
              <a:t>		pos++;</a:t>
            </a:r>
            <a:endParaRPr lang="en-US" altLang="zh-CN" sz="800"/>
          </a:p>
          <a:p>
            <a:pPr lvl="0" eaLnBrk="1" hangingPunct="1">
              <a:lnSpc>
                <a:spcPct val="80000"/>
              </a:lnSpc>
            </a:pPr>
            <a:r>
              <a:rPr lang="en-US" altLang="zh-CN" sz="800"/>
              <a:t>		return OK;</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	//get head</a:t>
            </a:r>
            <a:endParaRPr lang="en-US" altLang="zh-CN" sz="800"/>
          </a:p>
          <a:p>
            <a:pPr lvl="0" eaLnBrk="1" hangingPunct="1">
              <a:lnSpc>
                <a:spcPct val="80000"/>
              </a:lnSpc>
            </a:pPr>
            <a:r>
              <a:rPr lang="en-US" altLang="zh-CN" sz="800"/>
              <a:t>	if ((S[pos] &gt;= 'a') &amp;&amp; (S[pos] &lt;= 'z')) {</a:t>
            </a:r>
            <a:endParaRPr lang="en-US" altLang="zh-CN" sz="800"/>
          </a:p>
          <a:p>
            <a:pPr lvl="0" eaLnBrk="1" hangingPunct="1">
              <a:lnSpc>
                <a:spcPct val="80000"/>
              </a:lnSpc>
            </a:pPr>
            <a:r>
              <a:rPr lang="en-US" altLang="zh-CN" sz="800"/>
              <a:t>		head = (GList)malloc(sizeof(struct GLNode));</a:t>
            </a:r>
            <a:endParaRPr lang="en-US" altLang="zh-CN" sz="800"/>
          </a:p>
          <a:p>
            <a:pPr lvl="0" eaLnBrk="1" hangingPunct="1">
              <a:lnSpc>
                <a:spcPct val="80000"/>
              </a:lnSpc>
            </a:pPr>
            <a:r>
              <a:rPr lang="en-US" altLang="zh-CN" sz="800"/>
              <a:t>		head-&gt;tag = ATOM;</a:t>
            </a:r>
            <a:endParaRPr lang="en-US" altLang="zh-CN" sz="800"/>
          </a:p>
          <a:p>
            <a:pPr lvl="0" eaLnBrk="1" hangingPunct="1">
              <a:lnSpc>
                <a:spcPct val="80000"/>
              </a:lnSpc>
            </a:pPr>
            <a:r>
              <a:rPr lang="en-US" altLang="zh-CN" sz="800"/>
              <a:t>		head-&gt;atom = S[pos++];</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	else if (S[pos] == '(') {</a:t>
            </a:r>
            <a:endParaRPr lang="en-US" altLang="zh-CN" sz="800"/>
          </a:p>
          <a:p>
            <a:pPr lvl="0" eaLnBrk="1" hangingPunct="1">
              <a:lnSpc>
                <a:spcPct val="80000"/>
              </a:lnSpc>
            </a:pPr>
            <a:r>
              <a:rPr lang="en-US" altLang="zh-CN" sz="800"/>
              <a:t>		pos++;</a:t>
            </a:r>
            <a:endParaRPr lang="en-US" altLang="zh-CN" sz="800"/>
          </a:p>
          <a:p>
            <a:pPr lvl="0" eaLnBrk="1" hangingPunct="1">
              <a:lnSpc>
                <a:spcPct val="80000"/>
              </a:lnSpc>
            </a:pPr>
            <a:r>
              <a:rPr lang="en-US" altLang="zh-CN" sz="800"/>
              <a:t>		if (!GetGList(head, S, pos)) </a:t>
            </a:r>
            <a:endParaRPr lang="en-US" altLang="zh-CN" sz="800"/>
          </a:p>
          <a:p>
            <a:pPr lvl="0" eaLnBrk="1" hangingPunct="1">
              <a:lnSpc>
                <a:spcPct val="80000"/>
              </a:lnSpc>
            </a:pPr>
            <a:r>
              <a:rPr lang="en-US" altLang="zh-CN" sz="800"/>
              <a:t>			return ERROR;</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	else return ERROR;</a:t>
            </a:r>
            <a:endParaRPr lang="en-US" altLang="zh-CN" sz="800"/>
          </a:p>
          <a:p>
            <a:pPr lvl="0" eaLnBrk="1" hangingPunct="1">
              <a:lnSpc>
                <a:spcPct val="80000"/>
              </a:lnSpc>
            </a:pPr>
            <a:r>
              <a:rPr lang="en-US" altLang="zh-CN" sz="800"/>
              <a:t>	//get tail</a:t>
            </a:r>
            <a:endParaRPr lang="en-US" altLang="zh-CN" sz="800"/>
          </a:p>
          <a:p>
            <a:pPr lvl="0" eaLnBrk="1" hangingPunct="1">
              <a:lnSpc>
                <a:spcPct val="80000"/>
              </a:lnSpc>
            </a:pPr>
            <a:r>
              <a:rPr lang="en-US" altLang="zh-CN" sz="800"/>
              <a:t>	if (!GetGList(tail, S, pos)) </a:t>
            </a:r>
            <a:endParaRPr lang="en-US" altLang="zh-CN" sz="800"/>
          </a:p>
          <a:p>
            <a:pPr lvl="0" eaLnBrk="1" hangingPunct="1">
              <a:lnSpc>
                <a:spcPct val="80000"/>
              </a:lnSpc>
            </a:pPr>
            <a:r>
              <a:rPr lang="en-US" altLang="zh-CN" sz="800"/>
              <a:t>			return ERROR;</a:t>
            </a:r>
            <a:endParaRPr lang="en-US" altLang="zh-CN" sz="800"/>
          </a:p>
          <a:p>
            <a:pPr lvl="0" eaLnBrk="1" hangingPunct="1">
              <a:lnSpc>
                <a:spcPct val="80000"/>
              </a:lnSpc>
            </a:pPr>
            <a:r>
              <a:rPr lang="en-US" altLang="zh-CN" sz="800"/>
              <a:t>	L = (GList)malloc(sizeof(struct GLNode));</a:t>
            </a:r>
            <a:endParaRPr lang="en-US" altLang="zh-CN" sz="800"/>
          </a:p>
          <a:p>
            <a:pPr lvl="0" eaLnBrk="1" hangingPunct="1">
              <a:lnSpc>
                <a:spcPct val="80000"/>
              </a:lnSpc>
            </a:pPr>
            <a:r>
              <a:rPr lang="en-US" altLang="zh-CN" sz="800"/>
              <a:t>	L-&gt;tag = LIST;</a:t>
            </a:r>
            <a:endParaRPr lang="en-US" altLang="zh-CN" sz="800"/>
          </a:p>
          <a:p>
            <a:pPr lvl="0" eaLnBrk="1" hangingPunct="1">
              <a:lnSpc>
                <a:spcPct val="80000"/>
              </a:lnSpc>
            </a:pPr>
            <a:r>
              <a:rPr lang="en-US" altLang="zh-CN" sz="800"/>
              <a:t>	L-&gt;ptr.hp = head;</a:t>
            </a:r>
            <a:endParaRPr lang="en-US" altLang="zh-CN" sz="800"/>
          </a:p>
          <a:p>
            <a:pPr lvl="0" eaLnBrk="1" hangingPunct="1">
              <a:lnSpc>
                <a:spcPct val="80000"/>
              </a:lnSpc>
            </a:pPr>
            <a:r>
              <a:rPr lang="en-US" altLang="zh-CN" sz="800"/>
              <a:t>	L-&gt;ptr.tp = tail;</a:t>
            </a:r>
            <a:endParaRPr lang="en-US" altLang="zh-CN" sz="800"/>
          </a:p>
          <a:p>
            <a:pPr lvl="0" eaLnBrk="1" hangingPunct="1">
              <a:lnSpc>
                <a:spcPct val="80000"/>
              </a:lnSpc>
            </a:pPr>
            <a:r>
              <a:rPr lang="en-US" altLang="zh-CN" sz="800"/>
              <a:t>	return OK;</a:t>
            </a:r>
            <a:endParaRPr lang="en-US" altLang="zh-CN" sz="800"/>
          </a:p>
          <a:p>
            <a:pPr lvl="0" eaLnBrk="1" hangingPunct="1">
              <a:lnSpc>
                <a:spcPct val="80000"/>
              </a:lnSpc>
            </a:pPr>
            <a:r>
              <a:rPr lang="en-US" altLang="zh-CN" sz="800"/>
              <a:t>}</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Status CreateGList(GList &amp;L, char *S) {</a:t>
            </a:r>
            <a:endParaRPr lang="en-US" altLang="zh-CN" sz="800"/>
          </a:p>
          <a:p>
            <a:pPr lvl="0" eaLnBrk="1" hangingPunct="1">
              <a:lnSpc>
                <a:spcPct val="80000"/>
              </a:lnSpc>
            </a:pPr>
            <a:r>
              <a:rPr lang="en-US" altLang="zh-CN" sz="800"/>
              <a:t>	int pos = 1;</a:t>
            </a:r>
            <a:endParaRPr lang="en-US" altLang="zh-CN" sz="800"/>
          </a:p>
          <a:p>
            <a:pPr lvl="0" eaLnBrk="1" hangingPunct="1">
              <a:lnSpc>
                <a:spcPct val="80000"/>
              </a:lnSpc>
            </a:pPr>
            <a:r>
              <a:rPr lang="en-US" altLang="zh-CN" sz="800"/>
              <a:t>	if (S[0] == '(')</a:t>
            </a:r>
            <a:endParaRPr lang="en-US" altLang="zh-CN" sz="800"/>
          </a:p>
          <a:p>
            <a:pPr lvl="0" eaLnBrk="1" hangingPunct="1">
              <a:lnSpc>
                <a:spcPct val="80000"/>
              </a:lnSpc>
            </a:pPr>
            <a:r>
              <a:rPr lang="en-US" altLang="zh-CN" sz="800"/>
              <a:t>		return GetGList(L, S, pos);</a:t>
            </a:r>
            <a:endParaRPr lang="en-US" altLang="zh-CN" sz="800"/>
          </a:p>
          <a:p>
            <a:pPr lvl="0" eaLnBrk="1" hangingPunct="1">
              <a:lnSpc>
                <a:spcPct val="80000"/>
              </a:lnSpc>
            </a:pPr>
            <a:r>
              <a:rPr lang="en-US" altLang="zh-CN" sz="800"/>
              <a:t>	else</a:t>
            </a:r>
            <a:endParaRPr lang="en-US" altLang="zh-CN" sz="800"/>
          </a:p>
          <a:p>
            <a:pPr lvl="0" eaLnBrk="1" hangingPunct="1">
              <a:lnSpc>
                <a:spcPct val="80000"/>
              </a:lnSpc>
            </a:pPr>
            <a:r>
              <a:rPr lang="en-US" altLang="zh-CN" sz="800"/>
              <a:t>		return ERROR;</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void CopyGList(GList &amp;T, GList L) {</a:t>
            </a:r>
            <a:endParaRPr lang="en-US" altLang="zh-CN" sz="800"/>
          </a:p>
          <a:p>
            <a:pPr lvl="0" eaLnBrk="1" hangingPunct="1">
              <a:lnSpc>
                <a:spcPct val="80000"/>
              </a:lnSpc>
            </a:pPr>
            <a:r>
              <a:rPr lang="en-US" altLang="zh-CN" sz="800"/>
              <a:t>    if (!L) {</a:t>
            </a:r>
            <a:endParaRPr lang="en-US" altLang="zh-CN" sz="800"/>
          </a:p>
          <a:p>
            <a:pPr lvl="0" eaLnBrk="1" hangingPunct="1">
              <a:lnSpc>
                <a:spcPct val="80000"/>
              </a:lnSpc>
            </a:pPr>
            <a:r>
              <a:rPr lang="en-US" altLang="zh-CN" sz="800"/>
              <a:t>		T = NULL;// </a:t>
            </a:r>
            <a:r>
              <a:rPr lang="zh-CN" altLang="en-US" sz="800"/>
              <a:t>复制空表</a:t>
            </a:r>
            <a:endParaRPr lang="zh-CN" altLang="en-US" sz="800"/>
          </a:p>
          <a:p>
            <a:pPr lvl="0" eaLnBrk="1" hangingPunct="1">
              <a:lnSpc>
                <a:spcPct val="80000"/>
              </a:lnSpc>
            </a:pPr>
            <a:r>
              <a:rPr lang="zh-CN" altLang="en-US" sz="800"/>
              <a:t>		</a:t>
            </a:r>
            <a:r>
              <a:rPr lang="en-US" altLang="zh-CN" sz="800"/>
              <a:t>return;</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    if ( !(T = (GList)malloc(sizeof(struct GLNode))) ) </a:t>
            </a:r>
            <a:endParaRPr lang="en-US" altLang="zh-CN" sz="800"/>
          </a:p>
          <a:p>
            <a:pPr lvl="0" eaLnBrk="1" hangingPunct="1">
              <a:lnSpc>
                <a:spcPct val="80000"/>
              </a:lnSpc>
            </a:pPr>
            <a:r>
              <a:rPr lang="en-US" altLang="zh-CN" sz="800"/>
              <a:t>		exit(OVERFLOW);  // </a:t>
            </a:r>
            <a:r>
              <a:rPr lang="zh-CN" altLang="en-US" sz="800"/>
              <a:t>建表结点</a:t>
            </a:r>
            <a:endParaRPr lang="zh-CN" altLang="en-US" sz="800"/>
          </a:p>
          <a:p>
            <a:pPr lvl="0" eaLnBrk="1" hangingPunct="1">
              <a:lnSpc>
                <a:spcPct val="80000"/>
              </a:lnSpc>
            </a:pPr>
            <a:r>
              <a:rPr lang="zh-CN" altLang="en-US" sz="800"/>
              <a:t>    </a:t>
            </a:r>
            <a:r>
              <a:rPr lang="en-US" altLang="zh-CN" sz="800"/>
              <a:t>T-&gt;tag = L-&gt;tag;</a:t>
            </a:r>
            <a:endParaRPr lang="en-US" altLang="zh-CN" sz="800"/>
          </a:p>
          <a:p>
            <a:pPr lvl="0" eaLnBrk="1" hangingPunct="1">
              <a:lnSpc>
                <a:spcPct val="80000"/>
              </a:lnSpc>
            </a:pPr>
            <a:r>
              <a:rPr lang="en-US" altLang="zh-CN" sz="800"/>
              <a:t>    if (L-&gt;tag == ATOM) </a:t>
            </a:r>
            <a:endParaRPr lang="en-US" altLang="zh-CN" sz="800"/>
          </a:p>
          <a:p>
            <a:pPr lvl="0" eaLnBrk="1" hangingPunct="1">
              <a:lnSpc>
                <a:spcPct val="80000"/>
              </a:lnSpc>
            </a:pPr>
            <a:r>
              <a:rPr lang="en-US" altLang="zh-CN" sz="800"/>
              <a:t>		T-&gt;atom = L-&gt;atom;  // </a:t>
            </a:r>
            <a:r>
              <a:rPr lang="zh-CN" altLang="en-US" sz="800"/>
              <a:t>复制单原子结点</a:t>
            </a:r>
            <a:endParaRPr lang="zh-CN" altLang="en-US" sz="800"/>
          </a:p>
          <a:p>
            <a:pPr lvl="0" eaLnBrk="1" hangingPunct="1">
              <a:lnSpc>
                <a:spcPct val="80000"/>
              </a:lnSpc>
            </a:pPr>
            <a:r>
              <a:rPr lang="zh-CN" altLang="en-US" sz="800"/>
              <a:t>    </a:t>
            </a:r>
            <a:r>
              <a:rPr lang="en-US" altLang="zh-CN" sz="800"/>
              <a:t>else {</a:t>
            </a:r>
            <a:endParaRPr lang="en-US" altLang="zh-CN" sz="800"/>
          </a:p>
          <a:p>
            <a:pPr lvl="0" eaLnBrk="1" hangingPunct="1">
              <a:lnSpc>
                <a:spcPct val="80000"/>
              </a:lnSpc>
            </a:pPr>
            <a:r>
              <a:rPr lang="en-US" altLang="zh-CN" sz="800"/>
              <a:t>		CopyGList(T-&gt;ptr.hp, L-&gt;ptr.hp);</a:t>
            </a:r>
            <a:endParaRPr lang="en-US" altLang="zh-CN" sz="800"/>
          </a:p>
          <a:p>
            <a:pPr lvl="0" eaLnBrk="1" hangingPunct="1">
              <a:lnSpc>
                <a:spcPct val="80000"/>
              </a:lnSpc>
            </a:pPr>
            <a:r>
              <a:rPr lang="en-US" altLang="zh-CN" sz="800"/>
              <a:t>		CopyGList(T-&gt;ptr.tp, L-&gt;ptr.tp);</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	return;</a:t>
            </a:r>
            <a:endParaRPr lang="en-US" altLang="zh-CN" sz="800"/>
          </a:p>
          <a:p>
            <a:pPr lvl="0" eaLnBrk="1" hangingPunct="1">
              <a:lnSpc>
                <a:spcPct val="80000"/>
              </a:lnSpc>
            </a:pPr>
            <a:r>
              <a:rPr lang="en-US" altLang="zh-CN" sz="800"/>
              <a:t>} // CopyGList</a:t>
            </a:r>
            <a:endParaRPr lang="en-US" altLang="zh-CN" sz="800"/>
          </a:p>
          <a:p>
            <a:pPr lvl="0" eaLnBrk="1" hangingPunct="1">
              <a:lnSpc>
                <a:spcPct val="80000"/>
              </a:lnSpc>
            </a:pPr>
            <a:endParaRPr lang="en-US" altLang="zh-CN" sz="800"/>
          </a:p>
          <a:p>
            <a:pPr lvl="0" eaLnBrk="1" hangingPunct="1">
              <a:lnSpc>
                <a:spcPct val="80000"/>
              </a:lnSpc>
            </a:pPr>
            <a:r>
              <a:rPr lang="en-US" altLang="zh-CN" sz="800"/>
              <a:t>int GListLength(GList L) {</a:t>
            </a:r>
            <a:endParaRPr lang="en-US" altLang="zh-CN" sz="800"/>
          </a:p>
          <a:p>
            <a:pPr lvl="0" eaLnBrk="1" hangingPunct="1">
              <a:lnSpc>
                <a:spcPct val="80000"/>
              </a:lnSpc>
            </a:pPr>
            <a:r>
              <a:rPr lang="en-US" altLang="zh-CN" sz="800"/>
              <a:t>	if (L)</a:t>
            </a:r>
            <a:endParaRPr lang="en-US" altLang="zh-CN" sz="800"/>
          </a:p>
          <a:p>
            <a:pPr lvl="0" eaLnBrk="1" hangingPunct="1">
              <a:lnSpc>
                <a:spcPct val="80000"/>
              </a:lnSpc>
            </a:pPr>
            <a:r>
              <a:rPr lang="en-US" altLang="zh-CN" sz="800"/>
              <a:t>		return (1 + GListLength(L-&gt;ptr.tp));</a:t>
            </a:r>
            <a:endParaRPr lang="en-US" altLang="zh-CN" sz="800"/>
          </a:p>
          <a:p>
            <a:pPr lvl="0" eaLnBrk="1" hangingPunct="1">
              <a:lnSpc>
                <a:spcPct val="80000"/>
              </a:lnSpc>
            </a:pPr>
            <a:r>
              <a:rPr lang="en-US" altLang="zh-CN" sz="800"/>
              <a:t>	else</a:t>
            </a:r>
            <a:endParaRPr lang="en-US" altLang="zh-CN" sz="800"/>
          </a:p>
          <a:p>
            <a:pPr lvl="0" eaLnBrk="1" hangingPunct="1">
              <a:lnSpc>
                <a:spcPct val="80000"/>
              </a:lnSpc>
            </a:pPr>
            <a:r>
              <a:rPr lang="en-US" altLang="zh-CN" sz="800"/>
              <a:t>		return 0;</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int GListDepth(GList L) {</a:t>
            </a:r>
            <a:endParaRPr lang="en-US" altLang="zh-CN" sz="800"/>
          </a:p>
          <a:p>
            <a:pPr lvl="0" eaLnBrk="1" hangingPunct="1">
              <a:lnSpc>
                <a:spcPct val="80000"/>
              </a:lnSpc>
            </a:pPr>
            <a:r>
              <a:rPr lang="en-US" altLang="zh-CN" sz="800"/>
              <a:t>	int dh, dt;</a:t>
            </a:r>
            <a:endParaRPr lang="en-US" altLang="zh-CN" sz="800"/>
          </a:p>
          <a:p>
            <a:pPr lvl="0" eaLnBrk="1" hangingPunct="1">
              <a:lnSpc>
                <a:spcPct val="80000"/>
              </a:lnSpc>
            </a:pPr>
            <a:r>
              <a:rPr lang="en-US" altLang="zh-CN" sz="800"/>
              <a:t>	if (!L) return 1;</a:t>
            </a:r>
            <a:endParaRPr lang="en-US" altLang="zh-CN" sz="800"/>
          </a:p>
          <a:p>
            <a:pPr lvl="0" eaLnBrk="1" hangingPunct="1">
              <a:lnSpc>
                <a:spcPct val="80000"/>
              </a:lnSpc>
            </a:pPr>
            <a:r>
              <a:rPr lang="en-US" altLang="zh-CN" sz="800"/>
              <a:t>	if (L-&gt;tag == ATOM)</a:t>
            </a:r>
            <a:endParaRPr lang="en-US" altLang="zh-CN" sz="800"/>
          </a:p>
          <a:p>
            <a:pPr lvl="0" eaLnBrk="1" hangingPunct="1">
              <a:lnSpc>
                <a:spcPct val="80000"/>
              </a:lnSpc>
            </a:pPr>
            <a:r>
              <a:rPr lang="en-US" altLang="zh-CN" sz="800"/>
              <a:t>		return 0;</a:t>
            </a:r>
            <a:endParaRPr lang="en-US" altLang="zh-CN" sz="800"/>
          </a:p>
          <a:p>
            <a:pPr lvl="0" eaLnBrk="1" hangingPunct="1">
              <a:lnSpc>
                <a:spcPct val="80000"/>
              </a:lnSpc>
            </a:pPr>
            <a:r>
              <a:rPr lang="en-US" altLang="zh-CN" sz="800"/>
              <a:t>	dh = GListDepth(L-&gt;ptr.hp) + 1;</a:t>
            </a:r>
            <a:endParaRPr lang="en-US" altLang="zh-CN" sz="800"/>
          </a:p>
          <a:p>
            <a:pPr lvl="0" eaLnBrk="1" hangingPunct="1">
              <a:lnSpc>
                <a:spcPct val="80000"/>
              </a:lnSpc>
            </a:pPr>
            <a:r>
              <a:rPr lang="en-US" altLang="zh-CN" sz="800"/>
              <a:t>	dt = GListDepth(L-&gt;ptr.tp);</a:t>
            </a:r>
            <a:endParaRPr lang="en-US" altLang="zh-CN" sz="800"/>
          </a:p>
          <a:p>
            <a:pPr lvl="0" eaLnBrk="1" hangingPunct="1">
              <a:lnSpc>
                <a:spcPct val="80000"/>
              </a:lnSpc>
            </a:pPr>
            <a:r>
              <a:rPr lang="en-US" altLang="zh-CN" sz="800"/>
              <a:t>	return ((dh&gt;dt)?dh:dt);</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Status GListEmpty(GList L) {</a:t>
            </a:r>
            <a:endParaRPr lang="en-US" altLang="zh-CN" sz="800"/>
          </a:p>
          <a:p>
            <a:pPr lvl="0" eaLnBrk="1" hangingPunct="1">
              <a:lnSpc>
                <a:spcPct val="80000"/>
              </a:lnSpc>
            </a:pPr>
            <a:r>
              <a:rPr lang="en-US" altLang="zh-CN" sz="800"/>
              <a:t>	return (L == NULL);</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GList GetHead(GList L) {</a:t>
            </a:r>
            <a:endParaRPr lang="en-US" altLang="zh-CN" sz="800"/>
          </a:p>
          <a:p>
            <a:pPr lvl="0" eaLnBrk="1" hangingPunct="1">
              <a:lnSpc>
                <a:spcPct val="80000"/>
              </a:lnSpc>
            </a:pPr>
            <a:r>
              <a:rPr lang="en-US" altLang="zh-CN" sz="800"/>
              <a:t>	if (!L) exit(ERROR);</a:t>
            </a:r>
            <a:endParaRPr lang="en-US" altLang="zh-CN" sz="800"/>
          </a:p>
          <a:p>
            <a:pPr lvl="0" eaLnBrk="1" hangingPunct="1">
              <a:lnSpc>
                <a:spcPct val="80000"/>
              </a:lnSpc>
            </a:pPr>
            <a:r>
              <a:rPr lang="en-US" altLang="zh-CN" sz="800"/>
              <a:t>	if (L-&gt;tag == ATOM) exit(ERROR);</a:t>
            </a:r>
            <a:endParaRPr lang="en-US" altLang="zh-CN" sz="800"/>
          </a:p>
          <a:p>
            <a:pPr lvl="0" eaLnBrk="1" hangingPunct="1">
              <a:lnSpc>
                <a:spcPct val="80000"/>
              </a:lnSpc>
            </a:pPr>
            <a:r>
              <a:rPr lang="en-US" altLang="zh-CN" sz="800"/>
              <a:t>	return L-&gt;ptr.hp;</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GList GetTail(GList L) {</a:t>
            </a:r>
            <a:endParaRPr lang="en-US" altLang="zh-CN" sz="800"/>
          </a:p>
          <a:p>
            <a:pPr lvl="0" eaLnBrk="1" hangingPunct="1">
              <a:lnSpc>
                <a:spcPct val="80000"/>
              </a:lnSpc>
            </a:pPr>
            <a:r>
              <a:rPr lang="en-US" altLang="zh-CN" sz="800"/>
              <a:t>	if (!L) exit(ERROR);</a:t>
            </a:r>
            <a:endParaRPr lang="en-US" altLang="zh-CN" sz="800"/>
          </a:p>
          <a:p>
            <a:pPr lvl="0" eaLnBrk="1" hangingPunct="1">
              <a:lnSpc>
                <a:spcPct val="80000"/>
              </a:lnSpc>
            </a:pPr>
            <a:r>
              <a:rPr lang="en-US" altLang="zh-CN" sz="800"/>
              <a:t>	if (L-&gt;tag == ATOM) exit(ERROR);</a:t>
            </a:r>
            <a:endParaRPr lang="en-US" altLang="zh-CN" sz="800"/>
          </a:p>
          <a:p>
            <a:pPr lvl="0" eaLnBrk="1" hangingPunct="1">
              <a:lnSpc>
                <a:spcPct val="80000"/>
              </a:lnSpc>
            </a:pPr>
            <a:r>
              <a:rPr lang="en-US" altLang="zh-CN" sz="800"/>
              <a:t>	return L-&gt;ptr.tp;</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Status InsertFirst_GL(GList &amp;L, GList e) {</a:t>
            </a:r>
            <a:endParaRPr lang="en-US" altLang="zh-CN" sz="800"/>
          </a:p>
          <a:p>
            <a:pPr lvl="0" eaLnBrk="1" hangingPunct="1">
              <a:lnSpc>
                <a:spcPct val="80000"/>
              </a:lnSpc>
            </a:pPr>
            <a:r>
              <a:rPr lang="en-US" altLang="zh-CN" sz="800"/>
              <a:t>	GList p;</a:t>
            </a:r>
            <a:endParaRPr lang="en-US" altLang="zh-CN" sz="800"/>
          </a:p>
          <a:p>
            <a:pPr lvl="0" eaLnBrk="1" hangingPunct="1">
              <a:lnSpc>
                <a:spcPct val="80000"/>
              </a:lnSpc>
            </a:pPr>
            <a:endParaRPr lang="en-US" altLang="zh-CN" sz="800"/>
          </a:p>
          <a:p>
            <a:pPr lvl="0" eaLnBrk="1" hangingPunct="1">
              <a:lnSpc>
                <a:spcPct val="80000"/>
              </a:lnSpc>
            </a:pPr>
            <a:r>
              <a:rPr lang="en-US" altLang="zh-CN" sz="800"/>
              <a:t>	if (L &amp;&amp; (L-&gt;tag == ATOM)) return ERROR;</a:t>
            </a:r>
            <a:endParaRPr lang="en-US" altLang="zh-CN" sz="800"/>
          </a:p>
          <a:p>
            <a:pPr lvl="0" eaLnBrk="1" hangingPunct="1">
              <a:lnSpc>
                <a:spcPct val="80000"/>
              </a:lnSpc>
            </a:pPr>
            <a:r>
              <a:rPr lang="en-US" altLang="zh-CN" sz="800"/>
              <a:t>	p =(GList)malloc(sizeof(GLNode));</a:t>
            </a:r>
            <a:endParaRPr lang="en-US" altLang="zh-CN" sz="800"/>
          </a:p>
          <a:p>
            <a:pPr lvl="0" eaLnBrk="1" hangingPunct="1">
              <a:lnSpc>
                <a:spcPct val="80000"/>
              </a:lnSpc>
            </a:pPr>
            <a:r>
              <a:rPr lang="en-US" altLang="zh-CN" sz="800"/>
              <a:t>	if (!p) exit(OVERFLOW);</a:t>
            </a:r>
            <a:endParaRPr lang="en-US" altLang="zh-CN" sz="800"/>
          </a:p>
          <a:p>
            <a:pPr lvl="0" eaLnBrk="1" hangingPunct="1">
              <a:lnSpc>
                <a:spcPct val="80000"/>
              </a:lnSpc>
            </a:pPr>
            <a:r>
              <a:rPr lang="en-US" altLang="zh-CN" sz="800"/>
              <a:t>	p-&gt;tag = LIST;</a:t>
            </a:r>
            <a:endParaRPr lang="en-US" altLang="zh-CN" sz="800"/>
          </a:p>
          <a:p>
            <a:pPr lvl="0" eaLnBrk="1" hangingPunct="1">
              <a:lnSpc>
                <a:spcPct val="80000"/>
              </a:lnSpc>
            </a:pPr>
            <a:r>
              <a:rPr lang="en-US" altLang="zh-CN" sz="800"/>
              <a:t>	p-&gt;ptr.hp = e;</a:t>
            </a:r>
            <a:endParaRPr lang="en-US" altLang="zh-CN" sz="800"/>
          </a:p>
          <a:p>
            <a:pPr lvl="0" eaLnBrk="1" hangingPunct="1">
              <a:lnSpc>
                <a:spcPct val="80000"/>
              </a:lnSpc>
            </a:pPr>
            <a:r>
              <a:rPr lang="en-US" altLang="zh-CN" sz="800"/>
              <a:t>	p-&gt;ptr.tp = L;</a:t>
            </a:r>
            <a:endParaRPr lang="en-US" altLang="zh-CN" sz="800"/>
          </a:p>
          <a:p>
            <a:pPr lvl="0" eaLnBrk="1" hangingPunct="1">
              <a:lnSpc>
                <a:spcPct val="80000"/>
              </a:lnSpc>
            </a:pPr>
            <a:r>
              <a:rPr lang="en-US" altLang="zh-CN" sz="800"/>
              <a:t>	L = p;</a:t>
            </a:r>
            <a:endParaRPr lang="en-US" altLang="zh-CN" sz="800"/>
          </a:p>
          <a:p>
            <a:pPr lvl="0" eaLnBrk="1" hangingPunct="1">
              <a:lnSpc>
                <a:spcPct val="80000"/>
              </a:lnSpc>
            </a:pPr>
            <a:r>
              <a:rPr lang="en-US" altLang="zh-CN" sz="800"/>
              <a:t>	return OK;</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Status DeleteFirst_GL(GList &amp;L, GList &amp;e) {</a:t>
            </a:r>
            <a:endParaRPr lang="en-US" altLang="zh-CN" sz="800"/>
          </a:p>
          <a:p>
            <a:pPr lvl="0" eaLnBrk="1" hangingPunct="1">
              <a:lnSpc>
                <a:spcPct val="80000"/>
              </a:lnSpc>
            </a:pPr>
            <a:r>
              <a:rPr lang="en-US" altLang="zh-CN" sz="800"/>
              <a:t>	GList p;</a:t>
            </a:r>
            <a:endParaRPr lang="en-US" altLang="zh-CN" sz="800"/>
          </a:p>
          <a:p>
            <a:pPr lvl="0" eaLnBrk="1" hangingPunct="1">
              <a:lnSpc>
                <a:spcPct val="80000"/>
              </a:lnSpc>
            </a:pPr>
            <a:r>
              <a:rPr lang="en-US" altLang="zh-CN" sz="800"/>
              <a:t>	if (!L) return ERROR;</a:t>
            </a:r>
            <a:endParaRPr lang="en-US" altLang="zh-CN" sz="800"/>
          </a:p>
          <a:p>
            <a:pPr lvl="0" eaLnBrk="1" hangingPunct="1">
              <a:lnSpc>
                <a:spcPct val="80000"/>
              </a:lnSpc>
            </a:pPr>
            <a:r>
              <a:rPr lang="en-US" altLang="zh-CN" sz="800"/>
              <a:t>	if (L-&gt;tag == ATOM) return ERROR;</a:t>
            </a:r>
            <a:endParaRPr lang="en-US" altLang="zh-CN" sz="800"/>
          </a:p>
          <a:p>
            <a:pPr lvl="0" eaLnBrk="1" hangingPunct="1">
              <a:lnSpc>
                <a:spcPct val="80000"/>
              </a:lnSpc>
            </a:pPr>
            <a:r>
              <a:rPr lang="en-US" altLang="zh-CN" sz="800"/>
              <a:t>	p = L;</a:t>
            </a:r>
            <a:endParaRPr lang="en-US" altLang="zh-CN" sz="800"/>
          </a:p>
          <a:p>
            <a:pPr lvl="0" eaLnBrk="1" hangingPunct="1">
              <a:lnSpc>
                <a:spcPct val="80000"/>
              </a:lnSpc>
            </a:pPr>
            <a:r>
              <a:rPr lang="en-US" altLang="zh-CN" sz="800"/>
              <a:t>	e = L-&gt;ptr.hp;</a:t>
            </a:r>
            <a:endParaRPr lang="en-US" altLang="zh-CN" sz="800"/>
          </a:p>
          <a:p>
            <a:pPr lvl="0" eaLnBrk="1" hangingPunct="1">
              <a:lnSpc>
                <a:spcPct val="80000"/>
              </a:lnSpc>
            </a:pPr>
            <a:r>
              <a:rPr lang="en-US" altLang="zh-CN" sz="800"/>
              <a:t>	L = L-&gt;ptr.tp;</a:t>
            </a:r>
            <a:endParaRPr lang="en-US" altLang="zh-CN" sz="800"/>
          </a:p>
          <a:p>
            <a:pPr lvl="0" eaLnBrk="1" hangingPunct="1">
              <a:lnSpc>
                <a:spcPct val="80000"/>
              </a:lnSpc>
            </a:pPr>
            <a:r>
              <a:rPr lang="en-US" altLang="zh-CN" sz="800"/>
              <a:t>	free(p);</a:t>
            </a:r>
            <a:endParaRPr lang="en-US" altLang="zh-CN" sz="800"/>
          </a:p>
          <a:p>
            <a:pPr lvl="0" eaLnBrk="1" hangingPunct="1">
              <a:lnSpc>
                <a:spcPct val="80000"/>
              </a:lnSpc>
            </a:pPr>
            <a:r>
              <a:rPr lang="en-US" altLang="zh-CN" sz="800"/>
              <a:t>	return OK;</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void _PrintGList(GList L) { </a:t>
            </a:r>
            <a:endParaRPr lang="en-US" altLang="zh-CN" sz="800"/>
          </a:p>
          <a:p>
            <a:pPr lvl="0" eaLnBrk="1" hangingPunct="1">
              <a:lnSpc>
                <a:spcPct val="80000"/>
              </a:lnSpc>
            </a:pPr>
            <a:r>
              <a:rPr lang="en-US" altLang="zh-CN" sz="800"/>
              <a:t>	GList h, t;</a:t>
            </a:r>
            <a:endParaRPr lang="en-US" altLang="zh-CN" sz="800"/>
          </a:p>
          <a:p>
            <a:pPr lvl="0" eaLnBrk="1" hangingPunct="1">
              <a:lnSpc>
                <a:spcPct val="80000"/>
              </a:lnSpc>
            </a:pPr>
            <a:endParaRPr lang="en-US" altLang="zh-CN" sz="800"/>
          </a:p>
          <a:p>
            <a:pPr lvl="0" eaLnBrk="1" hangingPunct="1">
              <a:lnSpc>
                <a:spcPct val="80000"/>
              </a:lnSpc>
            </a:pPr>
            <a:r>
              <a:rPr lang="en-US" altLang="zh-CN" sz="800"/>
              <a:t>	if (!L) printf(")");</a:t>
            </a:r>
            <a:endParaRPr lang="en-US" altLang="zh-CN" sz="800"/>
          </a:p>
          <a:p>
            <a:pPr lvl="0" eaLnBrk="1" hangingPunct="1">
              <a:lnSpc>
                <a:spcPct val="80000"/>
              </a:lnSpc>
            </a:pPr>
            <a:r>
              <a:rPr lang="en-US" altLang="zh-CN" sz="800"/>
              <a:t>	else {</a:t>
            </a:r>
            <a:endParaRPr lang="en-US" altLang="zh-CN" sz="800"/>
          </a:p>
          <a:p>
            <a:pPr lvl="0" eaLnBrk="1" hangingPunct="1">
              <a:lnSpc>
                <a:spcPct val="80000"/>
              </a:lnSpc>
            </a:pPr>
            <a:r>
              <a:rPr lang="en-US" altLang="zh-CN" sz="800"/>
              <a:t>		h = L-&gt;ptr.hp;</a:t>
            </a:r>
            <a:endParaRPr lang="en-US" altLang="zh-CN" sz="800"/>
          </a:p>
          <a:p>
            <a:pPr lvl="0" eaLnBrk="1" hangingPunct="1">
              <a:lnSpc>
                <a:spcPct val="80000"/>
              </a:lnSpc>
            </a:pPr>
            <a:r>
              <a:rPr lang="en-US" altLang="zh-CN" sz="800"/>
              <a:t>		t = L-&gt;ptr.tp;</a:t>
            </a:r>
            <a:endParaRPr lang="en-US" altLang="zh-CN" sz="800"/>
          </a:p>
          <a:p>
            <a:pPr lvl="0" eaLnBrk="1" hangingPunct="1">
              <a:lnSpc>
                <a:spcPct val="80000"/>
              </a:lnSpc>
            </a:pPr>
            <a:r>
              <a:rPr lang="en-US" altLang="zh-CN" sz="800"/>
              <a:t>		if (!h) printf("( )");</a:t>
            </a:r>
            <a:endParaRPr lang="en-US" altLang="zh-CN" sz="800"/>
          </a:p>
          <a:p>
            <a:pPr lvl="0" eaLnBrk="1" hangingPunct="1">
              <a:lnSpc>
                <a:spcPct val="80000"/>
              </a:lnSpc>
            </a:pPr>
            <a:r>
              <a:rPr lang="en-US" altLang="zh-CN" sz="800"/>
              <a:t>		else if (h-&gt;tag == ATOM) printf(" %c", h-&gt;atom);</a:t>
            </a:r>
            <a:endParaRPr lang="en-US" altLang="zh-CN" sz="800"/>
          </a:p>
          <a:p>
            <a:pPr lvl="0" eaLnBrk="1" hangingPunct="1">
              <a:lnSpc>
                <a:spcPct val="80000"/>
              </a:lnSpc>
            </a:pPr>
            <a:r>
              <a:rPr lang="en-US" altLang="zh-CN" sz="800"/>
              <a:t>		else {</a:t>
            </a:r>
            <a:endParaRPr lang="en-US" altLang="zh-CN" sz="800"/>
          </a:p>
          <a:p>
            <a:pPr lvl="0" eaLnBrk="1" hangingPunct="1">
              <a:lnSpc>
                <a:spcPct val="80000"/>
              </a:lnSpc>
            </a:pPr>
            <a:r>
              <a:rPr lang="en-US" altLang="zh-CN" sz="800"/>
              <a:t>			printf("(");</a:t>
            </a:r>
            <a:endParaRPr lang="en-US" altLang="zh-CN" sz="800"/>
          </a:p>
          <a:p>
            <a:pPr lvl="0" eaLnBrk="1" hangingPunct="1">
              <a:lnSpc>
                <a:spcPct val="80000"/>
              </a:lnSpc>
            </a:pPr>
            <a:r>
              <a:rPr lang="en-US" altLang="zh-CN" sz="800"/>
              <a:t>			_PrintGList(h);</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		_PrintGList(t);</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a:t>
            </a:r>
            <a:endParaRPr lang="en-US" altLang="zh-CN" sz="800"/>
          </a:p>
          <a:p>
            <a:pPr lvl="0" eaLnBrk="1" hangingPunct="1">
              <a:lnSpc>
                <a:spcPct val="80000"/>
              </a:lnSpc>
            </a:pPr>
            <a:endParaRPr lang="en-US" altLang="zh-CN" sz="800"/>
          </a:p>
          <a:p>
            <a:pPr lvl="0" eaLnBrk="1" hangingPunct="1">
              <a:lnSpc>
                <a:spcPct val="80000"/>
              </a:lnSpc>
            </a:pPr>
            <a:r>
              <a:rPr lang="en-US" altLang="zh-CN" sz="800"/>
              <a:t>void PrintGList(GList L) { </a:t>
            </a:r>
            <a:endParaRPr lang="en-US" altLang="zh-CN" sz="800"/>
          </a:p>
          <a:p>
            <a:pPr lvl="0" eaLnBrk="1" hangingPunct="1">
              <a:lnSpc>
                <a:spcPct val="80000"/>
              </a:lnSpc>
            </a:pPr>
            <a:r>
              <a:rPr lang="en-US" altLang="zh-CN" sz="800"/>
              <a:t>	if (L &amp;&amp; (L-&gt;tag == ATOM)) </a:t>
            </a:r>
            <a:endParaRPr lang="en-US" altLang="zh-CN" sz="800"/>
          </a:p>
          <a:p>
            <a:pPr lvl="0" eaLnBrk="1" hangingPunct="1">
              <a:lnSpc>
                <a:spcPct val="80000"/>
              </a:lnSpc>
            </a:pPr>
            <a:r>
              <a:rPr lang="en-US" altLang="zh-CN" sz="800"/>
              <a:t>		printf("%c", L-&gt;atom);</a:t>
            </a:r>
            <a:endParaRPr lang="en-US" altLang="zh-CN" sz="800"/>
          </a:p>
          <a:p>
            <a:pPr lvl="0" eaLnBrk="1" hangingPunct="1">
              <a:lnSpc>
                <a:spcPct val="80000"/>
              </a:lnSpc>
            </a:pPr>
            <a:r>
              <a:rPr lang="en-US" altLang="zh-CN" sz="800"/>
              <a:t>	else {</a:t>
            </a:r>
            <a:endParaRPr lang="en-US" altLang="zh-CN" sz="800"/>
          </a:p>
          <a:p>
            <a:pPr lvl="0" eaLnBrk="1" hangingPunct="1">
              <a:lnSpc>
                <a:spcPct val="80000"/>
              </a:lnSpc>
            </a:pPr>
            <a:r>
              <a:rPr lang="en-US" altLang="zh-CN" sz="800"/>
              <a:t>		printf("(");</a:t>
            </a:r>
            <a:endParaRPr lang="en-US" altLang="zh-CN" sz="800"/>
          </a:p>
          <a:p>
            <a:pPr lvl="0" eaLnBrk="1" hangingPunct="1">
              <a:lnSpc>
                <a:spcPct val="80000"/>
              </a:lnSpc>
            </a:pPr>
            <a:r>
              <a:rPr lang="en-US" altLang="zh-CN" sz="800"/>
              <a:t>		_PrintGList(L);</a:t>
            </a:r>
            <a:endParaRPr lang="en-US" altLang="zh-CN" sz="800"/>
          </a:p>
          <a:p>
            <a:pPr lvl="0" eaLnBrk="1" hangingPunct="1">
              <a:lnSpc>
                <a:spcPct val="80000"/>
              </a:lnSpc>
            </a:pPr>
            <a:r>
              <a:rPr lang="en-US" altLang="zh-CN" sz="800"/>
              <a:t>	}</a:t>
            </a:r>
            <a:endParaRPr lang="en-US" altLang="zh-CN" sz="800"/>
          </a:p>
          <a:p>
            <a:pPr lvl="0" eaLnBrk="1" hangingPunct="1">
              <a:lnSpc>
                <a:spcPct val="80000"/>
              </a:lnSpc>
            </a:pPr>
            <a:r>
              <a:rPr lang="en-US" altLang="zh-CN" sz="800"/>
              <a:t>}</a:t>
            </a:r>
            <a:endParaRPr lang="en-US" altLang="zh-CN" sz="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noChangeAspect="1" noTextEdit="1"/>
          </p:cNvSpPr>
          <p:nvPr>
            <p:ph type="sldImg"/>
          </p:nvPr>
        </p:nvSpPr>
        <p:spPr>
          <a:ln/>
        </p:spPr>
      </p:sp>
      <p:sp>
        <p:nvSpPr>
          <p:cNvPr id="100354" name="备注占位符 2"/>
          <p:cNvSpPr>
            <a:spLocks noGrp="1"/>
          </p:cNvSpPr>
          <p:nvPr>
            <p:ph type="body" idx="1"/>
          </p:nvPr>
        </p:nvSpPr>
        <p:spPr>
          <a:ln/>
        </p:spPr>
        <p:txBody>
          <a:bodyPr wrap="square" lIns="91440" tIns="45720" rIns="91440" bIns="45720" anchor="t" anchorCtr="0"/>
          <a:p>
            <a:pPr lvl="0"/>
            <a:r>
              <a:rPr lang="zh-CN" altLang="en-US"/>
              <a:t>搜索空间可能很大，把所有状态节点都表示出来画成完整的图不现实，需要动态生成节点和边</a:t>
            </a:r>
            <a:endParaRPr lang="zh-CN" altLang="en-US"/>
          </a:p>
        </p:txBody>
      </p:sp>
      <p:sp>
        <p:nvSpPr>
          <p:cNvPr id="100355"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幻灯片图像占位符 1"/>
          <p:cNvSpPr>
            <a:spLocks noGrp="1" noRot="1" noChangeAspect="1" noTextEdit="1"/>
          </p:cNvSpPr>
          <p:nvPr>
            <p:ph type="sldImg"/>
          </p:nvPr>
        </p:nvSpPr>
        <p:spPr>
          <a:ln/>
        </p:spPr>
      </p:sp>
      <p:sp>
        <p:nvSpPr>
          <p:cNvPr id="102402" name="备注占位符 2"/>
          <p:cNvSpPr>
            <a:spLocks noGrp="1"/>
          </p:cNvSpPr>
          <p:nvPr>
            <p:ph type="body" idx="1"/>
          </p:nvPr>
        </p:nvSpPr>
        <p:spPr>
          <a:ln/>
        </p:spPr>
        <p:txBody>
          <a:bodyPr wrap="square" lIns="91440" tIns="45720" rIns="91440" bIns="45720" anchor="t" anchorCtr="0"/>
          <a:p>
            <a:pPr lvl="0"/>
            <a:r>
              <a:rPr lang="en-US" altLang="zh-CN"/>
              <a:t>A</a:t>
            </a:r>
            <a:r>
              <a:rPr lang="zh-CN" altLang="en-US"/>
              <a:t>需要选择一个代价最小，收益最大的决策。每个决策都试一下，看</a:t>
            </a:r>
            <a:r>
              <a:rPr lang="en-US" altLang="zh-CN"/>
              <a:t>B</a:t>
            </a:r>
            <a:r>
              <a:rPr lang="zh-CN" altLang="en-US"/>
              <a:t>在这个决策下带来的最大代价是什么。下棋高手看到的层数更深</a:t>
            </a:r>
            <a:endParaRPr lang="zh-CN" altLang="en-US"/>
          </a:p>
        </p:txBody>
      </p:sp>
      <p:sp>
        <p:nvSpPr>
          <p:cNvPr id="102403"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noTextEdit="1"/>
          </p:cNvSpPr>
          <p:nvPr>
            <p:ph type="sldImg"/>
          </p:nvPr>
        </p:nvSpPr>
        <p:spPr>
          <a:ln/>
        </p:spPr>
      </p:sp>
      <p:sp>
        <p:nvSpPr>
          <p:cNvPr id="104450" name="备注占位符 2"/>
          <p:cNvSpPr>
            <a:spLocks noGrp="1"/>
          </p:cNvSpPr>
          <p:nvPr>
            <p:ph type="body" idx="1"/>
          </p:nvPr>
        </p:nvSpPr>
        <p:spPr>
          <a:ln/>
        </p:spPr>
        <p:txBody>
          <a:bodyPr wrap="square" lIns="91440" tIns="45720" rIns="91440" bIns="45720" anchor="t" anchorCtr="0"/>
          <a:p>
            <a:pPr lvl="0"/>
            <a:r>
              <a:rPr lang="zh-CN" altLang="en-US"/>
              <a:t>甲乙两人抽木棍，每个人最多抽三根，最少抽一根，最后没有木棍抽的人输</a:t>
            </a:r>
            <a:endParaRPr lang="zh-CN" altLang="en-US"/>
          </a:p>
        </p:txBody>
      </p:sp>
      <p:sp>
        <p:nvSpPr>
          <p:cNvPr id="104451"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106498" name="Rectangle 2"/>
          <p:cNvSpPr>
            <a:spLocks noRot="1" noTextEdit="1"/>
          </p:cNvSpPr>
          <p:nvPr>
            <p:ph type="sldImg"/>
          </p:nvPr>
        </p:nvSpPr>
        <p:spPr>
          <a:ln/>
        </p:spPr>
      </p:sp>
      <p:sp>
        <p:nvSpPr>
          <p:cNvPr id="106499" name="Rectangle 3"/>
          <p:cNvSpPr>
            <a:spLocks noGrp="1"/>
          </p:cNvSpPr>
          <p:nvPr>
            <p:ph type="body" idx="1"/>
          </p:nvPr>
        </p:nvSpPr>
        <p:spPr>
          <a:ln/>
        </p:spPr>
        <p:txBody>
          <a:bodyPr wrap="square" lIns="91440" tIns="45720" rIns="91440" bIns="45720" anchor="t" anchorCtr="0"/>
          <a:p>
            <a:pPr lvl="0" eaLnBrk="1" hangingPunct="1"/>
            <a:r>
              <a:rPr lang="en-US" altLang="zh-CN" b="1">
                <a:solidFill>
                  <a:schemeClr val="hlink"/>
                </a:solidFill>
                <a:sym typeface="Wingdings" panose="05000000000000000000" pitchFamily="2" charset="2"/>
              </a:rPr>
              <a:t>articulation point</a:t>
            </a:r>
            <a:r>
              <a:rPr lang="zh-CN" altLang="en-US" b="1">
                <a:solidFill>
                  <a:schemeClr val="hlink"/>
                </a:solidFill>
                <a:sym typeface="Wingdings" panose="05000000000000000000" pitchFamily="2" charset="2"/>
              </a:rPr>
              <a:t>：割点</a:t>
            </a:r>
            <a:endParaRPr lang="en-US" altLang="zh-CN" b="1">
              <a:solidFill>
                <a:srgbClr val="800000"/>
              </a:solidFill>
            </a:endParaRPr>
          </a:p>
          <a:p>
            <a:pPr lvl="0" eaLnBrk="1" hangingPunct="1"/>
            <a:r>
              <a:rPr lang="zh-CN" altLang="en-US" b="1">
                <a:solidFill>
                  <a:srgbClr val="800000"/>
                </a:solidFill>
              </a:rPr>
              <a:t>重（双）连通图</a:t>
            </a:r>
            <a:endParaRPr lang="zh-CN" altLang="en-US" b="1">
              <a:solidFill>
                <a:srgbClr val="800000"/>
              </a:solidFill>
            </a:endParaRPr>
          </a:p>
          <a:p>
            <a:pPr lvl="0" eaLnBrk="1" hangingPunct="1"/>
            <a:r>
              <a:rPr lang="zh-CN" altLang="en-US" b="1">
                <a:solidFill>
                  <a:srgbClr val="800000"/>
                </a:solidFill>
              </a:rPr>
              <a:t>   和关节点，割点</a:t>
            </a:r>
            <a:endParaRPr lang="zh-CN" altLang="en-US" b="1">
              <a:solidFill>
                <a:srgbClr val="8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幻灯片图像占位符 1"/>
          <p:cNvSpPr>
            <a:spLocks noGrp="1" noRot="1" noChangeAspect="1" noTextEdit="1"/>
          </p:cNvSpPr>
          <p:nvPr>
            <p:ph type="sldImg"/>
          </p:nvPr>
        </p:nvSpPr>
        <p:spPr>
          <a:ln/>
        </p:spPr>
      </p:sp>
      <p:sp>
        <p:nvSpPr>
          <p:cNvPr id="108546" name="备注占位符 2"/>
          <p:cNvSpPr>
            <a:spLocks noGrp="1"/>
          </p:cNvSpPr>
          <p:nvPr>
            <p:ph type="body" idx="1"/>
          </p:nvPr>
        </p:nvSpPr>
        <p:spPr>
          <a:ln/>
        </p:spPr>
        <p:txBody>
          <a:bodyPr wrap="square" lIns="91440" tIns="45720" rIns="91440" bIns="45720" anchor="t" anchorCtr="0"/>
          <a:p>
            <a:pPr lvl="0"/>
            <a:r>
              <a:rPr lang="zh-CN" altLang="en-US"/>
              <a:t>有没有一条背向边跳过这个顶点，如果有的话，这个顶点被挖掉后，其前后仍然可以通过背向边联通</a:t>
            </a:r>
            <a:endParaRPr lang="zh-CN" altLang="en-US"/>
          </a:p>
        </p:txBody>
      </p:sp>
      <p:sp>
        <p:nvSpPr>
          <p:cNvPr id="108547"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111618" name="Rectangle 2"/>
          <p:cNvSpPr>
            <a:spLocks noRot="1" noTextEdit="1"/>
          </p:cNvSpPr>
          <p:nvPr>
            <p:ph type="sldImg"/>
          </p:nvPr>
        </p:nvSpPr>
        <p:spPr>
          <a:ln/>
        </p:spPr>
      </p:sp>
      <p:sp>
        <p:nvSpPr>
          <p:cNvPr id="111619" name="Rectangle 3"/>
          <p:cNvSpPr>
            <a:spLocks noGrp="1"/>
          </p:cNvSpPr>
          <p:nvPr>
            <p:ph type="body" idx="1"/>
          </p:nvPr>
        </p:nvSpPr>
        <p:spPr>
          <a:ln/>
        </p:spPr>
        <p:txBody>
          <a:bodyPr wrap="square" lIns="91440" tIns="45720" rIns="91440" bIns="45720" anchor="t" anchorCtr="0"/>
          <a:p>
            <a:pPr lvl="0" eaLnBrk="1" hangingPunct="1"/>
            <a:r>
              <a:rPr lang="en-US" altLang="zh-CN"/>
              <a:t>4</a:t>
            </a:r>
            <a:r>
              <a:rPr lang="zh-CN" altLang="en-US"/>
              <a:t>刚好是两个欧拉回路的交集中的顶点，所以可以从</a:t>
            </a:r>
            <a:r>
              <a:rPr lang="en-US" altLang="zh-CN"/>
              <a:t>4</a:t>
            </a:r>
            <a:r>
              <a:rPr lang="zh-CN" altLang="en-US"/>
              <a:t>出发走第一个回路回到</a:t>
            </a:r>
            <a:r>
              <a:rPr lang="en-US" altLang="zh-CN"/>
              <a:t>4</a:t>
            </a:r>
            <a:r>
              <a:rPr lang="zh-CN" altLang="en-US"/>
              <a:t>再走第二个回路又回到</a:t>
            </a:r>
            <a:r>
              <a:rPr lang="en-US" altLang="zh-CN"/>
              <a:t>4</a:t>
            </a:r>
            <a:endParaRPr lang="en-US" altLang="zh-CN"/>
          </a:p>
          <a:p>
            <a:pPr lvl="0" eaLnBrk="1" hangingPunct="1"/>
            <a:r>
              <a:rPr lang="zh-CN" altLang="en-US"/>
              <a:t>这里</a:t>
            </a:r>
            <a:r>
              <a:rPr lang="en-US" altLang="zh-CN"/>
              <a:t>DFS</a:t>
            </a:r>
            <a:r>
              <a:rPr lang="zh-CN" altLang="en-US"/>
              <a:t>是遍历所有边，顶点允许重复访问，但边不允许</a:t>
            </a:r>
            <a:endParaRPr lang="en-US" altLang="zh-CN"/>
          </a:p>
          <a:p>
            <a:pPr lvl="0" eaLnBrk="1" hangingPunct="1"/>
            <a:r>
              <a:rPr lang="zh-CN" altLang="en-US"/>
              <a:t>这里拼接两个环路，就像写一个</a:t>
            </a:r>
            <a:r>
              <a:rPr lang="en-US" altLang="zh-CN"/>
              <a:t>8</a:t>
            </a:r>
            <a:r>
              <a:rPr lang="zh-CN" altLang="en-US"/>
              <a:t>字</a:t>
            </a:r>
            <a:endParaRPr lang="en-US" altLang="zh-CN"/>
          </a:p>
          <a:p>
            <a:pPr lvl="0" eaLnBrk="1" hangingPunct="1"/>
            <a:r>
              <a:rPr lang="zh-CN" altLang="en-US"/>
              <a:t>对哈密顿圈问题（遍历所有顶点，路经上的顶点不能重复（起点终点除外）），还没有已知的有效算法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44034" name="Rectangle 2"/>
          <p:cNvSpPr>
            <a:spLocks noRot="1" noTextEdit="1"/>
          </p:cNvSpPr>
          <p:nvPr>
            <p:ph type="sldImg"/>
          </p:nvPr>
        </p:nvSpPr>
        <p:spPr>
          <a:ln/>
        </p:spPr>
      </p:sp>
      <p:sp>
        <p:nvSpPr>
          <p:cNvPr id="44035" name="Rectangle 3"/>
          <p:cNvSpPr>
            <a:spLocks noGrp="1"/>
          </p:cNvSpPr>
          <p:nvPr>
            <p:ph type="body" idx="1"/>
          </p:nvPr>
        </p:nvSpPr>
        <p:spPr>
          <a:ln/>
        </p:spPr>
        <p:txBody>
          <a:bodyPr wrap="square" lIns="91440" tIns="45720" rIns="91440" bIns="45720" anchor="t" anchorCtr="0"/>
          <a:p>
            <a:pPr lvl="0" eaLnBrk="1" hangingPunct="1"/>
            <a:r>
              <a:rPr lang="zh-CN" altLang="en-US"/>
              <a:t>一个小区的暖气管网：无向连通图；暖气水网络：有向连通图，如果有死胡同，就是弱连通</a:t>
            </a:r>
            <a:endParaRPr lang="en-US" altLang="zh-CN"/>
          </a:p>
          <a:p>
            <a:pPr lvl="0" eaLnBrk="1" hangingPunct="1"/>
            <a:r>
              <a:rPr lang="en-US" altLang="zh-CN"/>
              <a:t>11.27</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幻灯片图像占位符 1"/>
          <p:cNvSpPr>
            <a:spLocks noGrp="1" noRot="1" noChangeAspect="1" noTextEdit="1"/>
          </p:cNvSpPr>
          <p:nvPr>
            <p:ph type="sldImg"/>
          </p:nvPr>
        </p:nvSpPr>
        <p:spPr>
          <a:ln/>
        </p:spPr>
      </p:sp>
      <p:sp>
        <p:nvSpPr>
          <p:cNvPr id="120834" name="备注占位符 2"/>
          <p:cNvSpPr>
            <a:spLocks noGrp="1"/>
          </p:cNvSpPr>
          <p:nvPr>
            <p:ph type="body" idx="1"/>
          </p:nvPr>
        </p:nvSpPr>
        <p:spPr>
          <a:ln/>
        </p:spPr>
        <p:txBody>
          <a:bodyPr wrap="square" lIns="91440" tIns="45720" rIns="91440" bIns="45720" anchor="t" anchorCtr="0"/>
          <a:p>
            <a:pPr lvl="0"/>
            <a:r>
              <a:rPr lang="zh-CN" altLang="en-US"/>
              <a:t>无向边只有一份</a:t>
            </a:r>
            <a:endParaRPr lang="zh-CN" altLang="en-US"/>
          </a:p>
        </p:txBody>
      </p:sp>
      <p:sp>
        <p:nvSpPr>
          <p:cNvPr id="120835"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幻灯片图像占位符 1"/>
          <p:cNvSpPr>
            <a:spLocks noGrp="1" noRot="1" noChangeAspect="1" noTextEdit="1"/>
          </p:cNvSpPr>
          <p:nvPr>
            <p:ph type="sldImg"/>
          </p:nvPr>
        </p:nvSpPr>
        <p:spPr>
          <a:ln/>
        </p:spPr>
      </p:sp>
      <p:sp>
        <p:nvSpPr>
          <p:cNvPr id="133122" name="备注占位符 2"/>
          <p:cNvSpPr>
            <a:spLocks noGrp="1"/>
          </p:cNvSpPr>
          <p:nvPr>
            <p:ph type="body" idx="1"/>
          </p:nvPr>
        </p:nvSpPr>
        <p:spPr>
          <a:ln/>
        </p:spPr>
        <p:txBody>
          <a:bodyPr wrap="square" lIns="91440" tIns="45720" rIns="91440" bIns="45720" anchor="t" anchorCtr="0"/>
          <a:p>
            <a:pPr lvl="0"/>
            <a:r>
              <a:rPr lang="zh-CN" altLang="en-US"/>
              <a:t>闫版教材强调网络代表有权图</a:t>
            </a:r>
            <a:endParaRPr lang="zh-CN" altLang="en-US"/>
          </a:p>
        </p:txBody>
      </p:sp>
      <p:sp>
        <p:nvSpPr>
          <p:cNvPr id="133123"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幻灯片图像占位符 1"/>
          <p:cNvSpPr>
            <a:spLocks noGrp="1" noRot="1" noChangeAspect="1" noTextEdit="1"/>
          </p:cNvSpPr>
          <p:nvPr>
            <p:ph type="sldImg"/>
          </p:nvPr>
        </p:nvSpPr>
        <p:spPr>
          <a:ln/>
        </p:spPr>
      </p:sp>
      <p:sp>
        <p:nvSpPr>
          <p:cNvPr id="125954" name="备注占位符 2"/>
          <p:cNvSpPr>
            <a:spLocks noGrp="1"/>
          </p:cNvSpPr>
          <p:nvPr>
            <p:ph type="body" idx="1"/>
          </p:nvPr>
        </p:nvSpPr>
        <p:spPr>
          <a:ln/>
        </p:spPr>
        <p:txBody>
          <a:bodyPr wrap="square" lIns="91440" tIns="45720" rIns="91440" bIns="45720" anchor="t" anchorCtr="0"/>
          <a:p>
            <a:pPr lvl="0"/>
            <a:r>
              <a:rPr lang="zh-CN" altLang="en-US"/>
              <a:t>反例如图</a:t>
            </a:r>
            <a:endParaRPr lang="zh-CN" altLang="en-US"/>
          </a:p>
        </p:txBody>
      </p:sp>
      <p:sp>
        <p:nvSpPr>
          <p:cNvPr id="125955"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幻灯片图像占位符 1"/>
          <p:cNvSpPr>
            <a:spLocks noGrp="1" noRot="1" noChangeAspect="1" noTextEdit="1"/>
          </p:cNvSpPr>
          <p:nvPr>
            <p:ph type="sldImg"/>
          </p:nvPr>
        </p:nvSpPr>
        <p:spPr>
          <a:ln/>
        </p:spPr>
      </p:sp>
      <p:sp>
        <p:nvSpPr>
          <p:cNvPr id="128002" name="备注占位符 2"/>
          <p:cNvSpPr>
            <a:spLocks noGrp="1"/>
          </p:cNvSpPr>
          <p:nvPr>
            <p:ph type="body" idx="1"/>
          </p:nvPr>
        </p:nvSpPr>
        <p:spPr>
          <a:ln/>
        </p:spPr>
        <p:txBody>
          <a:bodyPr wrap="square" lIns="91440" tIns="45720" rIns="91440" bIns="45720" anchor="t" anchorCtr="0"/>
          <a:p>
            <a:pPr lvl="0"/>
            <a:r>
              <a:rPr lang="zh-CN" altLang="en-US"/>
              <a:t>严版教材中，将带权图称为网。</a:t>
            </a:r>
            <a:endParaRPr lang="zh-CN" altLang="en-US"/>
          </a:p>
        </p:txBody>
      </p:sp>
      <p:sp>
        <p:nvSpPr>
          <p:cNvPr id="128003"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noTextEdit="1"/>
          </p:cNvSpPr>
          <p:nvPr>
            <p:ph type="sldImg"/>
          </p:nvPr>
        </p:nvSpPr>
        <p:spPr>
          <a:ln/>
        </p:spPr>
      </p:sp>
      <p:sp>
        <p:nvSpPr>
          <p:cNvPr id="47106" name="备注占位符 2"/>
          <p:cNvSpPr>
            <a:spLocks noGrp="1"/>
          </p:cNvSpPr>
          <p:nvPr>
            <p:ph type="body" idx="1"/>
          </p:nvPr>
        </p:nvSpPr>
        <p:spPr>
          <a:ln/>
        </p:spPr>
        <p:txBody>
          <a:bodyPr wrap="square" lIns="91440" tIns="45720" rIns="91440" bIns="45720" anchor="t" anchorCtr="0"/>
          <a:p>
            <a:pPr lvl="0"/>
            <a:r>
              <a:rPr lang="en-US" altLang="zh-CN"/>
              <a:t>11.15</a:t>
            </a:r>
            <a:endParaRPr lang="zh-CN" altLang="en-US"/>
          </a:p>
        </p:txBody>
      </p:sp>
      <p:sp>
        <p:nvSpPr>
          <p:cNvPr id="47107"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49154" name="Rectangle 2"/>
          <p:cNvSpPr>
            <a:spLocks noRot="1" noTextEdit="1"/>
          </p:cNvSpPr>
          <p:nvPr>
            <p:ph type="sldImg"/>
          </p:nvPr>
        </p:nvSpPr>
        <p:spPr>
          <a:ln/>
        </p:spPr>
      </p:sp>
      <p:sp>
        <p:nvSpPr>
          <p:cNvPr id="49155" name="Rectangle 3"/>
          <p:cNvSpPr>
            <a:spLocks noGrp="1"/>
          </p:cNvSpPr>
          <p:nvPr>
            <p:ph type="body" idx="1"/>
          </p:nvPr>
        </p:nvSpPr>
        <p:spPr>
          <a:ln/>
        </p:spPr>
        <p:txBody>
          <a:bodyPr wrap="square" lIns="91440" tIns="45720" rIns="91440" bIns="45720" anchor="t" anchorCtr="0"/>
          <a:p>
            <a:pPr lvl="0" eaLnBrk="1" hangingPunct="1"/>
            <a:r>
              <a:rPr lang="zh-CN" altLang="en-US"/>
              <a:t>一条链穿起出边，一条链穿起入边</a:t>
            </a:r>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51202" name="Rectangle 2"/>
          <p:cNvSpPr>
            <a:spLocks noRot="1" noTextEdit="1"/>
          </p:cNvSpPr>
          <p:nvPr>
            <p:ph type="sldImg"/>
          </p:nvPr>
        </p:nvSpPr>
        <p:spPr>
          <a:ln/>
        </p:spPr>
      </p:sp>
      <p:sp>
        <p:nvSpPr>
          <p:cNvPr id="51203" name="Rectangle 3"/>
          <p:cNvSpPr>
            <a:spLocks noGrp="1"/>
          </p:cNvSpPr>
          <p:nvPr>
            <p:ph type="body" idx="1"/>
          </p:nvPr>
        </p:nvSpPr>
        <p:spPr>
          <a:ln/>
        </p:spPr>
        <p:txBody>
          <a:bodyPr wrap="square" lIns="91440" tIns="45720" rIns="91440" bIns="45720" anchor="t" anchorCtr="0"/>
          <a:p>
            <a:pPr lvl="0" eaLnBrk="1" hangingPunct="1"/>
            <a:r>
              <a:rPr lang="en-US" altLang="zh-CN"/>
              <a:t>In all representations of graph, we have two parts, one is vetex, another is edge or arc. In the rel, we represent vetex by a integer which is index of vetex.</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53250" name="Rectangle 2"/>
          <p:cNvSpPr>
            <a:spLocks noRot="1" noTextEdit="1"/>
          </p:cNvSpPr>
          <p:nvPr>
            <p:ph type="sldImg"/>
          </p:nvPr>
        </p:nvSpPr>
        <p:spPr>
          <a:ln/>
        </p:spPr>
      </p:sp>
      <p:sp>
        <p:nvSpPr>
          <p:cNvPr id="53251" name="Rectangle 3"/>
          <p:cNvSpPr>
            <a:spLocks noGrp="1"/>
          </p:cNvSpPr>
          <p:nvPr>
            <p:ph type="body" idx="1"/>
          </p:nvPr>
        </p:nvSpPr>
        <p:spPr>
          <a:ln/>
        </p:spPr>
        <p:txBody>
          <a:bodyPr wrap="square" lIns="91440" tIns="45720" rIns="91440" bIns="45720" anchor="t" anchorCtr="0"/>
          <a:p>
            <a:pPr lvl="0" eaLnBrk="1" hangingPunct="1"/>
            <a:r>
              <a:rPr lang="en-US" altLang="zh-CN"/>
              <a:t>12.12</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a:fld>
            <a:endParaRPr lang="en-US" altLang="zh-CN"/>
          </a:p>
        </p:txBody>
      </p:sp>
      <p:sp>
        <p:nvSpPr>
          <p:cNvPr id="55298" name="Rectangle 2"/>
          <p:cNvSpPr>
            <a:spLocks noRot="1" noTextEdit="1"/>
          </p:cNvSpPr>
          <p:nvPr>
            <p:ph type="sldImg"/>
          </p:nvPr>
        </p:nvSpPr>
        <p:spPr>
          <a:ln/>
        </p:spPr>
      </p:sp>
      <p:sp>
        <p:nvSpPr>
          <p:cNvPr id="55299" name="Rectangle 3"/>
          <p:cNvSpPr>
            <a:spLocks noGrp="1"/>
          </p:cNvSpPr>
          <p:nvPr>
            <p:ph type="body" idx="1"/>
          </p:nvPr>
        </p:nvSpPr>
        <p:spPr>
          <a:ln/>
        </p:spPr>
        <p:txBody>
          <a:bodyPr wrap="square" lIns="91440" tIns="45720" rIns="91440" bIns="45720" anchor="t" anchorCtr="0"/>
          <a:p>
            <a:pPr lvl="0" eaLnBrk="1" hangingPunct="1"/>
            <a:r>
              <a:rPr lang="en-US" altLang="zh-CN"/>
              <a:t>partial</a:t>
            </a:r>
            <a:r>
              <a:rPr lang="zh-CN" altLang="en-US"/>
              <a:t> </a:t>
            </a:r>
            <a:r>
              <a:rPr lang="en-US" altLang="zh-CN"/>
              <a:t>order</a:t>
            </a:r>
            <a:r>
              <a:rPr lang="zh-CN" altLang="en-US"/>
              <a:t>：偏序</a:t>
            </a:r>
            <a:endParaRPr lang="en-US" altLang="zh-CN"/>
          </a:p>
          <a:p>
            <a:pPr lvl="0" eaLnBrk="1" hangingPunct="1"/>
            <a:r>
              <a:rPr lang="en-US" altLang="zh-CN"/>
              <a:t>feasible:</a:t>
            </a:r>
            <a:r>
              <a:rPr lang="zh-CN" altLang="en-US"/>
              <a:t>可行的</a:t>
            </a:r>
            <a:endParaRPr lang="en-US" altLang="zh-CN"/>
          </a:p>
          <a:p>
            <a:pPr lvl="0" eaLnBrk="1" hangingPunct="1"/>
            <a:r>
              <a:rPr lang="en-US" altLang="zh-CN"/>
              <a:t>We can represent relations between courses by a directed graph, we call this kind graph as AOV Network</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noTextEdit="1"/>
          </p:cNvSpPr>
          <p:nvPr>
            <p:ph type="sldImg"/>
          </p:nvPr>
        </p:nvSpPr>
        <p:spPr>
          <a:ln/>
        </p:spPr>
      </p:sp>
      <p:sp>
        <p:nvSpPr>
          <p:cNvPr id="57346" name="备注占位符 2"/>
          <p:cNvSpPr>
            <a:spLocks noGrp="1"/>
          </p:cNvSpPr>
          <p:nvPr>
            <p:ph type="body" idx="1"/>
          </p:nvPr>
        </p:nvSpPr>
        <p:spPr>
          <a:ln/>
        </p:spPr>
        <p:txBody>
          <a:bodyPr wrap="square" lIns="91440" tIns="45720" rIns="91440" bIns="45720" anchor="t" anchorCtr="0"/>
          <a:p>
            <a:pPr lvl="0"/>
            <a:r>
              <a:rPr lang="zh-CN" altLang="en-US"/>
              <a:t>拓扑排序有点像树的遍历，也是一种复杂结构的线性输出</a:t>
            </a:r>
            <a:endParaRPr lang="zh-CN" altLang="en-US"/>
          </a:p>
        </p:txBody>
      </p:sp>
      <p:sp>
        <p:nvSpPr>
          <p:cNvPr id="57347"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EBEBFF"/>
            </a:gs>
            <a:gs pos="100000">
              <a:srgbClr val="959AFD"/>
            </a:gs>
          </a:gsLst>
          <a:lin ang="2700000" scaled="1"/>
          <a:tileRect/>
        </a:gradFill>
        <a:effectLst/>
      </p:bgPr>
    </p:bg>
    <p:spTree>
      <p:nvGrpSpPr>
        <p:cNvPr id="1" name=""/>
        <p:cNvGrpSpPr/>
        <p:nvPr/>
      </p:nvGrpSpPr>
      <p:grpSpPr>
        <a:xfrm>
          <a:off x="0" y="0"/>
          <a:ext cx="0" cy="0"/>
          <a:chOff x="0" y="0"/>
          <a:chExt cx="0" cy="0"/>
        </a:xfrm>
      </p:grpSpPr>
      <p:sp>
        <p:nvSpPr>
          <p:cNvPr id="131074" name="Freeform 2"/>
          <p:cNvSpPr/>
          <p:nvPr/>
        </p:nvSpPr>
        <p:spPr>
          <a:xfrm>
            <a:off x="690563" y="3340100"/>
            <a:ext cx="7653337" cy="485775"/>
          </a:xfrm>
          <a:custGeom>
            <a:avLst/>
            <a:gdLst/>
            <a:ahLst/>
            <a:cxnLst>
              <a:cxn ang="0">
                <a:pos x="2147483646" y="2147483646"/>
              </a:cxn>
              <a:cxn ang="0">
                <a:pos x="2147483646" y="2147483646"/>
              </a:cxn>
              <a:cxn ang="0">
                <a:pos x="2147483646" y="2147483646"/>
              </a:cxn>
              <a:cxn ang="0">
                <a:pos x="0" y="2147483646"/>
              </a:cxn>
              <a:cxn ang="0">
                <a:pos x="2147483646" y="2147483646"/>
              </a:cxn>
            </a:cxnLst>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w="9525">
            <a:noFill/>
          </a:ln>
        </p:spPr>
        <p:txBody>
          <a:bodyPr/>
          <a:p>
            <a:endParaRPr lang="zh-CN" altLang="en-US"/>
          </a:p>
        </p:txBody>
      </p:sp>
      <p:sp>
        <p:nvSpPr>
          <p:cNvPr id="152579" name="Rectangle 3"/>
          <p:cNvSpPr>
            <a:spLocks noGrp="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zh-CN" noProof="0"/>
          </a:p>
        </p:txBody>
      </p:sp>
      <p:sp>
        <p:nvSpPr>
          <p:cNvPr id="152580"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zh-CN" altLang="en-US" noProof="0"/>
              <a:t>单击此处编辑母版副标题样式</a:t>
            </a:r>
            <a:endParaRPr lang="zh-CN" altLang="en-US" noProof="0"/>
          </a:p>
        </p:txBody>
      </p:sp>
      <p:sp>
        <p:nvSpPr>
          <p:cNvPr id="3" name="Rectangle 5"/>
          <p:cNvSpPr>
            <a:spLocks noGrp="1" noChangeArrowheads="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宋体" panose="02010600030101010101" pitchFamily="2" charset="-122"/>
              <a:cs typeface="+mn-cs"/>
            </a:endParaRPr>
          </a:p>
        </p:txBody>
      </p:sp>
      <p:sp>
        <p:nvSpPr>
          <p:cNvPr id="4" name="Rectangle 6"/>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宋体" panose="02010600030101010101" pitchFamily="2" charset="-122"/>
              <a:cs typeface="+mn-cs"/>
            </a:endParaRPr>
          </a:p>
        </p:txBody>
      </p:sp>
      <p:sp>
        <p:nvSpPr>
          <p:cNvPr id="5" name="Rectangle 7"/>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eaLnBrk="1" hangingPunct="1">
              <a:spcBef>
                <a:spcPct val="50000"/>
              </a:spcBef>
            </a:pPr>
            <a:fld id="{9A0DB2DC-4C9A-4742-B13C-FB6460FD3503}" type="slidenum">
              <a:rPr lang="en-US" altLang="zh-CN">
                <a:solidFill>
                  <a:srgbClr val="578963"/>
                </a:solidFill>
              </a:rPr>
            </a:fld>
            <a:endParaRPr lang="en-US" altLang="zh-CN">
              <a:solidFill>
                <a:srgbClr val="578963"/>
              </a:solidFill>
            </a:endParaRPr>
          </a:p>
        </p:txBody>
      </p:sp>
    </p:spTree>
  </p:cSld>
  <p:clrMapOvr>
    <a:masterClrMapping/>
  </p:clrMapOvr>
  <p:transition>
    <p:cover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transition>
    <p:cover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 name="AutoShape 5"/>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AutoShape 6"/>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AutoShape 7"/>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AutoShape 8"/>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32102" name="Group 9"/>
          <p:cNvGrpSpPr/>
          <p:nvPr/>
        </p:nvGrpSpPr>
        <p:grpSpPr>
          <a:xfrm>
            <a:off x="6934200" y="5181600"/>
            <a:ext cx="2033588" cy="1219200"/>
            <a:chOff x="4368" y="3264"/>
            <a:chExt cx="1281" cy="768"/>
          </a:xfrm>
        </p:grpSpPr>
        <p:sp>
          <p:nvSpPr>
            <p:cNvPr id="7" name="AutoShape 10"/>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AutoShape 11"/>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AutoShape 12"/>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AutoShape 13"/>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AutoShape 14"/>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AutoShape 15"/>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3" name="AutoShape 16"/>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6914" name="Rectangle 2"/>
          <p:cNvSpPr>
            <a:spLocks noGrp="1" noChangeArrowheads="1"/>
          </p:cNvSpPr>
          <p:nvPr>
            <p:ph type="subTitle" sz="quarter" idx="1"/>
          </p:nvPr>
        </p:nvSpPr>
        <p:spPr>
          <a:xfrm>
            <a:off x="1371600" y="2724150"/>
            <a:ext cx="6400800" cy="3219450"/>
          </a:xfrm>
        </p:spPr>
        <p:txBody>
          <a:bodyPr anchor="ct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66916" name="Rectangle 4"/>
          <p:cNvSpPr>
            <a:spLocks noGrp="1" noChangeArrowheads="1"/>
          </p:cNvSpPr>
          <p:nvPr>
            <p:ph type="ctrTitle" sz="quarter"/>
          </p:nvPr>
        </p:nvSpPr>
        <p:spPr>
          <a:xfrm>
            <a:off x="819150" y="1257300"/>
            <a:ext cx="7772400" cy="1143000"/>
          </a:xfrm>
          <a:noFill/>
        </p:spPr>
        <p:txBody>
          <a:bodyPr/>
          <a:lstStyle>
            <a:lvl1pPr>
              <a:defRPr/>
            </a:lvl1pPr>
          </a:lstStyle>
          <a:p>
            <a:pPr lvl="0"/>
            <a:r>
              <a:rPr lang="zh-CN" altLang="en-US" noProof="0"/>
              <a:t>单击此处编辑母版标题样式</a:t>
            </a:r>
            <a:endParaRPr lang="zh-CN" altLang="en-US" noProof="0"/>
          </a:p>
        </p:txBody>
      </p:sp>
      <p:sp>
        <p:nvSpPr>
          <p:cNvPr id="14" name="Rectangle 3"/>
          <p:cNvSpPr>
            <a:spLocks noGrp="1" noChangeArrowheads="1"/>
          </p:cNvSpPr>
          <p:nvPr>
            <p:ph type="ftr" sz="quarter" idx="3"/>
          </p:nvPr>
        </p:nvSpPr>
        <p:spPr bwMode="auto">
          <a:xfrm>
            <a:off x="0" y="6400800"/>
            <a:ext cx="9144000" cy="457200"/>
          </a:xfrm>
          <a:prstGeom prst="rect">
            <a:avLst/>
          </a:prstGeom>
        </p:spPr>
        <p:txBody>
          <a:bodyPr vert="horz" wrap="none" lIns="92075" tIns="46038" rIns="92075" bIns="46038" numCol="1" anchor="ctr" anchorCtr="0" compatLnSpc="1"/>
          <a:lstStyle>
            <a:lvl1pPr algn="ctr">
              <a:defRPr sz="140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FF00"/>
              </a:buClr>
              <a:buSzPct val="70000"/>
              <a:buFont typeface="Wingdings" panose="05000000000000000000" pitchFamily="2" charset="2"/>
              <a:buNone/>
              <a:defRPr/>
            </a:pPr>
            <a:endParaRPr kumimoji="0" lang="zh-CN" altLang="en-US" sz="3200" b="1" i="0" u="none" strike="noStrike" kern="0" cap="none" spc="0" normalizeH="0" baseline="0" noProof="0">
              <a:ln>
                <a:noFill/>
              </a:ln>
              <a:solidFill>
                <a:srgbClr val="FFFF00"/>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BEBFF"/>
            </a:gs>
            <a:gs pos="100000">
              <a:srgbClr val="959AFD"/>
            </a:gs>
          </a:gsLst>
          <a:lin ang="2700000" scaled="1"/>
          <a:tileRect/>
        </a:gradFill>
        <a:effectLst/>
      </p:bgPr>
    </p:bg>
    <p:spTree>
      <p:nvGrpSpPr>
        <p:cNvPr id="1" name=""/>
        <p:cNvGrpSpPr/>
        <p:nvPr/>
      </p:nvGrpSpPr>
      <p:grpSpPr/>
      <p:sp>
        <p:nvSpPr>
          <p:cNvPr id="13314" name="Rectangle 2"/>
          <p:cNvSpPr>
            <a:spLocks noGrp="1"/>
          </p:cNvSpPr>
          <p:nvPr>
            <p:ph type="title"/>
          </p:nvPr>
        </p:nvSpPr>
        <p:spPr>
          <a:xfrm>
            <a:off x="685800" y="457200"/>
            <a:ext cx="7772400" cy="1143000"/>
          </a:xfrm>
          <a:prstGeom prst="rect">
            <a:avLst/>
          </a:prstGeom>
          <a:noFill/>
          <a:ln w="9525">
            <a:noFill/>
          </a:ln>
        </p:spPr>
        <p:txBody>
          <a:bodyPr anchor="b" anchorCtr="0"/>
          <a:p>
            <a:pPr lvl="0"/>
            <a:r>
              <a:rPr lang="zh-CN" altLang="en-US"/>
              <a:t>单击此处编辑母版标题样式</a:t>
            </a:r>
            <a:endParaRPr lang="zh-CN" altLang="en-US"/>
          </a:p>
        </p:txBody>
      </p:sp>
      <p:sp>
        <p:nvSpPr>
          <p:cNvPr id="13315"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51556" name="Rectangle 4"/>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lstStyle>
            <a:lvl1pPr eaLnBrk="1" hangingPunct="1">
              <a:spcBef>
                <a:spcPct val="50000"/>
              </a:spcBef>
              <a:defRPr sz="1400">
                <a:solidFill>
                  <a:schemeClr val="bg2"/>
                </a:solidFill>
                <a:ea typeface="宋体" panose="02010600030101010101" pitchFamily="2" charset="-122"/>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151557" name="Rectangle 5"/>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lstStyle>
            <a:lvl1pPr algn="ctr" eaLnBrk="1" hangingPunct="1">
              <a:spcBef>
                <a:spcPct val="50000"/>
              </a:spcBef>
              <a:defRPr sz="1400">
                <a:solidFill>
                  <a:schemeClr val="bg2"/>
                </a:solidFill>
                <a:ea typeface="宋体" panose="02010600030101010101" pitchFamily="2" charset="-122"/>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151558" name="Rectangle 6"/>
          <p:cNvSpPr>
            <a:spLocks noGrp="1" noChangeArrowheads="1"/>
          </p:cNvSpPr>
          <p:nvPr>
            <p:ph type="sldNum" sz="quarter" idx="4"/>
          </p:nvPr>
        </p:nvSpPr>
        <p:spPr bwMode="auto">
          <a:xfrm>
            <a:off x="6553200" y="6248400"/>
            <a:ext cx="1905000" cy="457200"/>
          </a:xfrm>
          <a:prstGeom prst="rect">
            <a:avLst/>
          </a:prstGeom>
          <a:noFill/>
          <a:ln>
            <a:noFill/>
          </a:ln>
        </p:spPr>
        <p:txBody>
          <a:bodyPr vert="horz" wrap="square" lIns="91440" tIns="45720" rIns="91440" bIns="45720" numCol="1" anchor="t" anchorCtr="0" compatLnSpc="1"/>
          <a:lstStyle>
            <a:lvl1pPr algn="r">
              <a:defRPr sz="1400">
                <a:solidFill>
                  <a:schemeClr val="bg2"/>
                </a:solidFill>
              </a:defRPr>
            </a:lvl1pPr>
          </a:lstStyle>
          <a:p>
            <a:pPr lvl="0" eaLnBrk="1" hangingPunct="1">
              <a:spcBef>
                <a:spcPct val="50000"/>
              </a:spcBef>
            </a:pPr>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over dir="u"/>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602" name="Rectangle 2"/>
          <p:cNvSpPr>
            <a:spLocks noGrp="1"/>
          </p:cNvSpPr>
          <p:nvPr>
            <p:ph type="title"/>
          </p:nvPr>
        </p:nvSpPr>
        <p:spPr>
          <a:xfrm>
            <a:off x="0" y="0"/>
            <a:ext cx="9144000" cy="685800"/>
          </a:xfrm>
          <a:prstGeom prst="rect">
            <a:avLst/>
          </a:prstGeom>
          <a:gradFill rotWithShape="0">
            <a:gsLst>
              <a:gs pos="0">
                <a:srgbClr val="000000"/>
              </a:gs>
              <a:gs pos="50000">
                <a:srgbClr val="000066"/>
              </a:gs>
              <a:gs pos="100000">
                <a:srgbClr val="000000"/>
              </a:gs>
            </a:gsLst>
            <a:lin ang="5400000" scaled="1"/>
            <a:tileRect/>
          </a:gradFill>
          <a:ln w="9525">
            <a:noFill/>
          </a:ln>
        </p:spPr>
        <p:txBody>
          <a:bodyPr lIns="92075" tIns="46038" rIns="92075" bIns="46038" anchor="b" anchorCtr="0"/>
          <a:p>
            <a:pPr lvl="0"/>
            <a:r>
              <a:rPr lang="en-US" altLang="zh-CN"/>
              <a:t> §5-2 </a:t>
            </a:r>
            <a:r>
              <a:rPr lang="zh-CN" altLang="en-US"/>
              <a:t>单击此处编辑母版标题样式  </a:t>
            </a:r>
            <a:endParaRPr lang="zh-CN" altLang="en-US"/>
          </a:p>
        </p:txBody>
      </p:sp>
      <p:sp>
        <p:nvSpPr>
          <p:cNvPr id="25603" name="Rectangle 3"/>
          <p:cNvSpPr>
            <a:spLocks noGrp="1"/>
          </p:cNvSpPr>
          <p:nvPr>
            <p:ph type="body" idx="1"/>
          </p:nvPr>
        </p:nvSpPr>
        <p:spPr>
          <a:xfrm>
            <a:off x="228600" y="914400"/>
            <a:ext cx="8648700" cy="5010150"/>
          </a:xfrm>
          <a:prstGeom prst="rect">
            <a:avLst/>
          </a:prstGeom>
          <a:noFill/>
          <a:ln w="9525">
            <a:noFill/>
          </a:ln>
        </p:spPr>
        <p:txBody>
          <a:bodyPr lIns="92075" tIns="46038" rIns="92075" bIns="46038"/>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5892" name="Rectangle 4"/>
          <p:cNvSpPr>
            <a:spLocks noGrp="1" noChangeArrowheads="1"/>
          </p:cNvSpPr>
          <p:nvPr>
            <p:ph type="ftr" sz="quarter" idx="3"/>
          </p:nvPr>
        </p:nvSpPr>
        <p:spPr bwMode="auto">
          <a:xfrm>
            <a:off x="285750" y="6496050"/>
            <a:ext cx="4705350" cy="361950"/>
          </a:xfrm>
          <a:prstGeom prst="rect">
            <a:avLst/>
          </a:prstGeom>
          <a:noFill/>
          <a:ln>
            <a:noFill/>
          </a:ln>
          <a:effectLst/>
        </p:spPr>
        <p:txBody>
          <a:bodyPr vert="horz" wrap="none" lIns="92075" tIns="46038" rIns="92075" bIns="46038" numCol="1" anchor="ctr" anchorCtr="0" compatLnSpc="1"/>
          <a:lstStyle>
            <a:lvl1pPr eaLnBrk="1" hangingPunct="1">
              <a:defRPr sz="1800">
                <a:solidFill>
                  <a:schemeClr val="tx2"/>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grpSp>
        <p:nvGrpSpPr>
          <p:cNvPr id="25605" name="Group 5"/>
          <p:cNvGrpSpPr/>
          <p:nvPr/>
        </p:nvGrpSpPr>
        <p:grpSpPr>
          <a:xfrm>
            <a:off x="6934200" y="5257800"/>
            <a:ext cx="2033588" cy="1219200"/>
            <a:chOff x="4368" y="3312"/>
            <a:chExt cx="1281" cy="768"/>
          </a:xfrm>
        </p:grpSpPr>
        <p:sp>
          <p:nvSpPr>
            <p:cNvPr id="165894" name="AutoShape 6"/>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5895" name="AutoShape 7"/>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5896" name="AutoShape 8"/>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5897" name="AutoShape 9"/>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5898" name="AutoShape 10"/>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5899" name="AutoShape 11"/>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65900" name="Rectangle 12"/>
          <p:cNvSpPr>
            <a:spLocks noGrp="1" noChangeArrowheads="1"/>
          </p:cNvSpPr>
          <p:nvPr>
            <p:ph type="sldNum" sz="quarter" idx="4"/>
          </p:nvPr>
        </p:nvSpPr>
        <p:spPr bwMode="auto">
          <a:xfrm>
            <a:off x="6508750" y="6526213"/>
            <a:ext cx="2406650" cy="331788"/>
          </a:xfrm>
          <a:prstGeom prst="rect">
            <a:avLst/>
          </a:prstGeom>
          <a:noFill/>
          <a:ln>
            <a:noFill/>
          </a:ln>
          <a:effectLst/>
        </p:spPr>
        <p:txBody>
          <a:bodyPr vert="horz" wrap="square" lIns="91440" tIns="45720" rIns="91440" bIns="45720" numCol="1" anchor="t" anchorCtr="0" compatLnSpc="1"/>
          <a:lstStyle>
            <a:lvl1pPr algn="r">
              <a:buFont typeface="Monotype Sorts" pitchFamily="2" charset="2"/>
              <a:defRPr sz="1400">
                <a:solidFill>
                  <a:srgbClr val="00FFFF"/>
                </a:solidFill>
                <a:latin typeface="宋体" panose="02010600030101010101" pitchFamily="2" charset="-122"/>
              </a:defRPr>
            </a:lvl1pPr>
          </a:lstStyle>
          <a:p>
            <a:pPr lvl="0" eaLnBrk="1" hangingPunct="1">
              <a:spcBef>
                <a:spcPct val="20000"/>
              </a:spcBef>
              <a:buClr>
                <a:srgbClr val="CC99FF"/>
              </a:buClr>
            </a:pPr>
            <a:r>
              <a:rPr lang="zh-CN" altLang="en-US"/>
              <a:t>第 </a:t>
            </a:r>
            <a:fld id="{9A0DB2DC-4C9A-4742-B13C-FB6460FD3503}" type="slidenum">
              <a:rPr lang="zh-CN" altLang="en-US" sz="1400" b="1">
                <a:solidFill>
                  <a:srgbClr val="66CCFF"/>
                </a:solidFill>
                <a:latin typeface="宋体" panose="02010600030101010101" pitchFamily="2" charset="-122"/>
              </a:rPr>
            </a:fld>
            <a:r>
              <a:rPr lang="zh-CN" altLang="en-US" sz="1400" b="1">
                <a:solidFill>
                  <a:srgbClr val="00FFFF"/>
                </a:solidFill>
                <a:latin typeface="宋体" panose="02010600030101010101" pitchFamily="2" charset="-122"/>
              </a:rPr>
              <a:t> </a:t>
            </a:r>
            <a:r>
              <a:rPr lang="zh-CN" altLang="en-US" sz="1400">
                <a:solidFill>
                  <a:srgbClr val="00FFFF"/>
                </a:solidFill>
                <a:latin typeface="宋体" panose="02010600030101010101" pitchFamily="2" charset="-122"/>
              </a:rPr>
              <a:t>页</a:t>
            </a:r>
            <a:endParaRPr lang="zh-CN" altLang="en-US" sz="1800">
              <a:solidFill>
                <a:srgbClr val="00FFFF"/>
              </a:solidFill>
              <a:latin typeface="Arial" panose="020B0604020202020204" pitchFamily="34" charset="0"/>
            </a:endParaRPr>
          </a:p>
        </p:txBody>
      </p:sp>
      <p:sp>
        <p:nvSpPr>
          <p:cNvPr id="3079" name="Rectangle 13"/>
          <p:cNvSpPr>
            <a:spLocks noChangeArrowheads="1"/>
          </p:cNvSpPr>
          <p:nvPr/>
        </p:nvSpPr>
        <p:spPr bwMode="auto">
          <a:xfrm>
            <a:off x="0" y="668338"/>
            <a:ext cx="9144000" cy="74613"/>
          </a:xfrm>
          <a:prstGeom prst="rect">
            <a:avLst/>
          </a:prstGeom>
          <a:gradFill rotWithShape="0">
            <a:gsLst>
              <a:gs pos="0">
                <a:srgbClr val="EDEDED"/>
              </a:gs>
              <a:gs pos="100000">
                <a:srgbClr val="808080"/>
              </a:gs>
            </a:gsLst>
            <a:path path="shape">
              <a:fillToRect l="50000" t="50000" r="50000" b="50000"/>
            </a:path>
          </a:gradFill>
          <a:ln>
            <a:noFill/>
          </a:ln>
          <a:effec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hf sldNum="0" hdr="0" ftr="0" dt="0"/>
  <p:txStyles>
    <p:titleStyle>
      <a:lvl1pPr algn="ctr" rtl="0" eaLnBrk="0" fontAlgn="base" hangingPunct="0">
        <a:spcBef>
          <a:spcPct val="0"/>
        </a:spcBef>
        <a:spcAft>
          <a:spcPct val="0"/>
        </a:spcAft>
        <a:defRPr sz="3200" b="1" i="1">
          <a:solidFill>
            <a:schemeClr val="tx1"/>
          </a:solidFill>
          <a:latin typeface="+mj-lt"/>
          <a:ea typeface="+mj-ea"/>
          <a:cs typeface="+mj-cs"/>
        </a:defRPr>
      </a:lvl1pPr>
      <a:lvl2pPr algn="ctr" rtl="0" eaLnBrk="0" fontAlgn="base" hangingPunct="0">
        <a:spcBef>
          <a:spcPct val="0"/>
        </a:spcBef>
        <a:spcAft>
          <a:spcPct val="0"/>
        </a:spcAft>
        <a:defRPr sz="3200" b="1" i="1">
          <a:solidFill>
            <a:schemeClr val="tx1"/>
          </a:solidFill>
          <a:latin typeface="楷体_GB2312" pitchFamily="49" charset="-122"/>
          <a:ea typeface="宋体" panose="02010600030101010101" pitchFamily="2" charset="-122"/>
        </a:defRPr>
      </a:lvl2pPr>
      <a:lvl3pPr algn="ctr" rtl="0" eaLnBrk="0" fontAlgn="base" hangingPunct="0">
        <a:spcBef>
          <a:spcPct val="0"/>
        </a:spcBef>
        <a:spcAft>
          <a:spcPct val="0"/>
        </a:spcAft>
        <a:defRPr sz="3200" b="1" i="1">
          <a:solidFill>
            <a:schemeClr val="tx1"/>
          </a:solidFill>
          <a:latin typeface="楷体_GB2312" pitchFamily="49" charset="-122"/>
          <a:ea typeface="宋体" panose="02010600030101010101" pitchFamily="2" charset="-122"/>
        </a:defRPr>
      </a:lvl3pPr>
      <a:lvl4pPr algn="ctr" rtl="0" eaLnBrk="0" fontAlgn="base" hangingPunct="0">
        <a:spcBef>
          <a:spcPct val="0"/>
        </a:spcBef>
        <a:spcAft>
          <a:spcPct val="0"/>
        </a:spcAft>
        <a:defRPr sz="3200" b="1" i="1">
          <a:solidFill>
            <a:schemeClr val="tx1"/>
          </a:solidFill>
          <a:latin typeface="楷体_GB2312" pitchFamily="49" charset="-122"/>
          <a:ea typeface="宋体" panose="02010600030101010101" pitchFamily="2" charset="-122"/>
        </a:defRPr>
      </a:lvl4pPr>
      <a:lvl5pPr algn="ctr" rtl="0" eaLnBrk="0" fontAlgn="base" hangingPunct="0">
        <a:spcBef>
          <a:spcPct val="0"/>
        </a:spcBef>
        <a:spcAft>
          <a:spcPct val="0"/>
        </a:spcAft>
        <a:defRPr sz="3200" b="1" i="1">
          <a:solidFill>
            <a:schemeClr val="tx1"/>
          </a:solidFill>
          <a:latin typeface="楷体_GB2312" pitchFamily="49" charset="-122"/>
          <a:ea typeface="宋体" panose="02010600030101010101" pitchFamily="2" charset="-122"/>
        </a:defRPr>
      </a:lvl5pPr>
      <a:lvl6pPr marL="457200" algn="ctr" rtl="0" fontAlgn="base">
        <a:spcBef>
          <a:spcPct val="0"/>
        </a:spcBef>
        <a:spcAft>
          <a:spcPct val="0"/>
        </a:spcAft>
        <a:defRPr sz="3200" b="1" i="1">
          <a:solidFill>
            <a:schemeClr val="tx1"/>
          </a:solidFill>
          <a:latin typeface="楷体_GB2312" pitchFamily="49" charset="-122"/>
          <a:ea typeface="宋体" panose="02010600030101010101" pitchFamily="2" charset="-122"/>
        </a:defRPr>
      </a:lvl6pPr>
      <a:lvl7pPr marL="914400" algn="ctr" rtl="0" fontAlgn="base">
        <a:spcBef>
          <a:spcPct val="0"/>
        </a:spcBef>
        <a:spcAft>
          <a:spcPct val="0"/>
        </a:spcAft>
        <a:defRPr sz="3200" b="1" i="1">
          <a:solidFill>
            <a:schemeClr val="tx1"/>
          </a:solidFill>
          <a:latin typeface="楷体_GB2312" pitchFamily="49" charset="-122"/>
          <a:ea typeface="宋体" panose="02010600030101010101" pitchFamily="2" charset="-122"/>
        </a:defRPr>
      </a:lvl7pPr>
      <a:lvl8pPr marL="1371600" algn="ctr" rtl="0" fontAlgn="base">
        <a:spcBef>
          <a:spcPct val="0"/>
        </a:spcBef>
        <a:spcAft>
          <a:spcPct val="0"/>
        </a:spcAft>
        <a:defRPr sz="3200" b="1" i="1">
          <a:solidFill>
            <a:schemeClr val="tx1"/>
          </a:solidFill>
          <a:latin typeface="楷体_GB2312" pitchFamily="49" charset="-122"/>
          <a:ea typeface="宋体" panose="02010600030101010101" pitchFamily="2" charset="-122"/>
        </a:defRPr>
      </a:lvl8pPr>
      <a:lvl9pPr marL="1828800" algn="ctr" rtl="0" fontAlgn="base">
        <a:spcBef>
          <a:spcPct val="0"/>
        </a:spcBef>
        <a:spcAft>
          <a:spcPct val="0"/>
        </a:spcAft>
        <a:defRPr sz="3200" b="1" i="1">
          <a:solidFill>
            <a:schemeClr val="tx1"/>
          </a:solidFill>
          <a:latin typeface="楷体_GB2312" pitchFamily="49" charset="-122"/>
          <a:ea typeface="宋体" panose="02010600030101010101" pitchFamily="2" charset="-122"/>
        </a:defRPr>
      </a:lvl9pPr>
    </p:titleStyle>
    <p:body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audio" Target="../media/audio4.wav"/><Relationship Id="rId7" Type="http://schemas.openxmlformats.org/officeDocument/2006/relationships/audio" Target="../media/audio3.wav"/><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1" Type="http://schemas.openxmlformats.org/officeDocument/2006/relationships/notesSlide" Target="../notesSlides/notesSlide1.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audio" Target="../media/audio2.wav"/><Relationship Id="rId2" Type="http://schemas.openxmlformats.org/officeDocument/2006/relationships/image" Target="../media/image10.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audio" Target="../media/audio5.wav"/><Relationship Id="rId2" Type="http://schemas.openxmlformats.org/officeDocument/2006/relationships/image" Target="../media/image4.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11.jpeg"/><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audio" Target="../media/audio7.wav"/><Relationship Id="rId2" Type="http://schemas.openxmlformats.org/officeDocument/2006/relationships/audio" Target="../media/audio2.wav"/><Relationship Id="rId1"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audio" Target="../media/audio7.wav"/></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audio" Target="../media/audio6.wav"/><Relationship Id="rId1" Type="http://schemas.openxmlformats.org/officeDocument/2006/relationships/audio" Target="../media/audio7.wav"/></Relationships>
</file>

<file path=ppt/slides/_rels/slide19.xml.rels><?xml version="1.0" encoding="UTF-8" standalone="yes"?>
<Relationships xmlns="http://schemas.openxmlformats.org/package/2006/relationships"><Relationship Id="rId9" Type="http://schemas.openxmlformats.org/officeDocument/2006/relationships/audio" Target="../media/audio6.wav"/><Relationship Id="rId8" Type="http://schemas.openxmlformats.org/officeDocument/2006/relationships/audio" Target="../media/audio3.wav"/><Relationship Id="rId7" Type="http://schemas.openxmlformats.org/officeDocument/2006/relationships/audio" Target="../media/audio1.wav"/><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 Id="rId3" Type="http://schemas.openxmlformats.org/officeDocument/2006/relationships/oleObject" Target="../embeddings/oleObject12.bin"/><Relationship Id="rId2" Type="http://schemas.openxmlformats.org/officeDocument/2006/relationships/image" Target="../media/image15.wmf"/><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audio" Target="../media/audio8.wav"/><Relationship Id="rId1"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8.wmf"/><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audio" Target="../media/audio9.wav"/><Relationship Id="rId2" Type="http://schemas.openxmlformats.org/officeDocument/2006/relationships/image" Target="../media/image7.wmf"/><Relationship Id="rId1"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1.jpeg"/><Relationship Id="rId1" Type="http://schemas.openxmlformats.org/officeDocument/2006/relationships/image" Target="../media/image19.wmf"/></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audio" Target="../media/audio5.wav"/><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8.wav"/><Relationship Id="rId2" Type="http://schemas.openxmlformats.org/officeDocument/2006/relationships/audio" Target="../media/audio3.wav"/><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2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image" Target="../media/image3.wmf"/><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9" Type="http://schemas.openxmlformats.org/officeDocument/2006/relationships/audio" Target="../media/audio5.wav"/><Relationship Id="rId8" Type="http://schemas.openxmlformats.org/officeDocument/2006/relationships/audio" Target="../media/audio1.wav"/><Relationship Id="rId7" Type="http://schemas.openxmlformats.org/officeDocument/2006/relationships/image" Target="../media/image7.wmf"/><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3" Type="http://schemas.openxmlformats.org/officeDocument/2006/relationships/image" Target="../media/image5.wmf"/><Relationship Id="rId2" Type="http://schemas.openxmlformats.org/officeDocument/2006/relationships/oleObject" Target="../embeddings/oleObject4.bin"/><Relationship Id="rId15" Type="http://schemas.openxmlformats.org/officeDocument/2006/relationships/vmlDrawing" Target="../drawings/vmlDrawing3.vml"/><Relationship Id="rId14" Type="http://schemas.openxmlformats.org/officeDocument/2006/relationships/slideLayout" Target="../slideLayouts/slideLayout7.xml"/><Relationship Id="rId13" Type="http://schemas.openxmlformats.org/officeDocument/2006/relationships/audio" Target="../media/audio7.wav"/><Relationship Id="rId12" Type="http://schemas.openxmlformats.org/officeDocument/2006/relationships/audio" Target="../media/audio6.wav"/><Relationship Id="rId11" Type="http://schemas.openxmlformats.org/officeDocument/2006/relationships/audio" Target="../media/audio2.wav"/><Relationship Id="rId10" Type="http://schemas.openxmlformats.org/officeDocument/2006/relationships/audio" Target="../media/audio3.wav"/><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7.xml"/><Relationship Id="rId7" Type="http://schemas.openxmlformats.org/officeDocument/2006/relationships/audio" Target="../media/audio2.wav"/><Relationship Id="rId6" Type="http://schemas.openxmlformats.org/officeDocument/2006/relationships/audio" Target="../media/audio7.wav"/><Relationship Id="rId5" Type="http://schemas.openxmlformats.org/officeDocument/2006/relationships/audio" Target="../media/audio8.wav"/><Relationship Id="rId4" Type="http://schemas.openxmlformats.org/officeDocument/2006/relationships/audio" Target="../media/audio10.wav"/><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11.jpe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audio" Target="../media/audio7.wav"/><Relationship Id="rId3" Type="http://schemas.openxmlformats.org/officeDocument/2006/relationships/audio" Target="../media/audio8.wav"/><Relationship Id="rId2" Type="http://schemas.openxmlformats.org/officeDocument/2006/relationships/audio" Target="../media/audio3.wav"/><Relationship Id="rId1" Type="http://schemas.openxmlformats.org/officeDocument/2006/relationships/audio" Target="../media/audio1.wav"/></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8.wmf"/></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image" Target="../media/image1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audio" Target="../media/audio2.wav"/><Relationship Id="rId6" Type="http://schemas.openxmlformats.org/officeDocument/2006/relationships/audio" Target="../media/audio3.wav"/><Relationship Id="rId5" Type="http://schemas.openxmlformats.org/officeDocument/2006/relationships/audio" Target="../media/audio1.wav"/><Relationship Id="rId4" Type="http://schemas.openxmlformats.org/officeDocument/2006/relationships/audio" Target="../media/audio5.wav"/><Relationship Id="rId3" Type="http://schemas.openxmlformats.org/officeDocument/2006/relationships/image" Target="../media/image8.wmf"/><Relationship Id="rId2" Type="http://schemas.openxmlformats.org/officeDocument/2006/relationships/oleObject" Target="../embeddings/oleObject7.bin"/><Relationship Id="rId10" Type="http://schemas.openxmlformats.org/officeDocument/2006/relationships/notesSlide" Target="../notesSlides/notesSlide4.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audio3.wav"/><Relationship Id="rId1" Type="http://schemas.openxmlformats.org/officeDocument/2006/relationships/audio" Target="../media/audio11.wav"/></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4.xml"/><Relationship Id="rId2" Type="http://schemas.openxmlformats.org/officeDocument/2006/relationships/audio" Target="../media/audio3.wav"/><Relationship Id="rId1" Type="http://schemas.openxmlformats.org/officeDocument/2006/relationships/audio" Target="../media/audio11.wav"/></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1.e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2.em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5.wav"/><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audio" Target="../media/audio5.wav"/><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9.wmf"/><Relationship Id="rId1"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audio" Target="../media/audio5.wav"/><Relationship Id="rId1" Type="http://schemas.openxmlformats.org/officeDocument/2006/relationships/audio" Target="../media/audio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8"/>
          <p:cNvSpPr txBox="1"/>
          <p:nvPr/>
        </p:nvSpPr>
        <p:spPr>
          <a:xfrm>
            <a:off x="457200" y="76200"/>
            <a:ext cx="3886200"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u="sng"/>
              <a:t>CHAPTER  </a:t>
            </a:r>
            <a:r>
              <a:rPr lang="en-US" altLang="zh-CN" sz="2400" b="1" u="sng"/>
              <a:t>9</a:t>
            </a:r>
            <a:endParaRPr lang="en-US" altLang="zh-CN" sz="2400" b="1" u="sng"/>
          </a:p>
          <a:p>
            <a:pPr marL="0" lvl="0" indent="0" eaLnBrk="1" hangingPunct="1">
              <a:spcBef>
                <a:spcPct val="50000"/>
              </a:spcBef>
              <a:buNone/>
            </a:pPr>
            <a:r>
              <a:rPr lang="en-US" altLang="zh-CN" sz="2400" b="1">
                <a:latin typeface="Arial" panose="020B0604020202020204" pitchFamily="34" charset="0"/>
              </a:rPr>
              <a:t>GRAPH ALGORITHMS</a:t>
            </a:r>
            <a:endParaRPr lang="en-US" altLang="zh-CN" sz="2400" b="1"/>
          </a:p>
        </p:txBody>
      </p:sp>
      <p:sp>
        <p:nvSpPr>
          <p:cNvPr id="82953" name="Text Box 9"/>
          <p:cNvSpPr txBox="1"/>
          <p:nvPr/>
        </p:nvSpPr>
        <p:spPr>
          <a:xfrm>
            <a:off x="4572000" y="533400"/>
            <a:ext cx="3048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a:sym typeface="Webdings" panose="05030102010509060703" pitchFamily="18" charset="2"/>
              </a:rPr>
              <a:t>§1  Definitions</a:t>
            </a:r>
            <a:endParaRPr lang="en-US" altLang="zh-CN" sz="2400" b="1"/>
          </a:p>
        </p:txBody>
      </p:sp>
      <p:sp>
        <p:nvSpPr>
          <p:cNvPr id="82954" name="Text Box 10"/>
          <p:cNvSpPr txBox="1"/>
          <p:nvPr/>
        </p:nvSpPr>
        <p:spPr>
          <a:xfrm>
            <a:off x="381000" y="1219200"/>
            <a:ext cx="7924800" cy="7016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000" b="1">
                <a:solidFill>
                  <a:schemeClr val="hlink"/>
                </a:solidFill>
                <a:sym typeface="Wingdings" panose="05000000000000000000" pitchFamily="2" charset="2"/>
              </a:rPr>
              <a:t>  G( V, E )</a:t>
            </a:r>
            <a:r>
              <a:rPr lang="en-US" altLang="zh-CN" sz="2000" b="1">
                <a:sym typeface="Wingdings" panose="05000000000000000000" pitchFamily="2" charset="2"/>
              </a:rPr>
              <a:t>  where  G ::= graph, V = V( G ) ::= finite nonempty set of vertices, and E = E( G ) ::= finite set of edges.</a:t>
            </a:r>
            <a:endParaRPr lang="en-US" altLang="zh-CN" sz="2000"/>
          </a:p>
        </p:txBody>
      </p:sp>
      <p:sp>
        <p:nvSpPr>
          <p:cNvPr id="82955" name="Text Box 11"/>
          <p:cNvSpPr txBox="1"/>
          <p:nvPr/>
        </p:nvSpPr>
        <p:spPr>
          <a:xfrm>
            <a:off x="381000" y="2057400"/>
            <a:ext cx="6934200" cy="3968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Undirected graph:</a:t>
            </a:r>
            <a:r>
              <a:rPr lang="en-US" altLang="zh-CN" sz="2000" b="1">
                <a:sym typeface="Wingdings" panose="05000000000000000000" pitchFamily="2" charset="2"/>
              </a:rPr>
              <a:t>  (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 = (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 ::= the same edge.</a:t>
            </a:r>
            <a:endParaRPr lang="en-US" altLang="zh-CN" sz="2000" b="1">
              <a:sym typeface="Wingdings" panose="05000000000000000000" pitchFamily="2" charset="2"/>
            </a:endParaRPr>
          </a:p>
        </p:txBody>
      </p:sp>
      <p:grpSp>
        <p:nvGrpSpPr>
          <p:cNvPr id="82956" name="Group 12"/>
          <p:cNvGrpSpPr/>
          <p:nvPr/>
        </p:nvGrpSpPr>
        <p:grpSpPr>
          <a:xfrm>
            <a:off x="381000" y="2590800"/>
            <a:ext cx="7239000" cy="762000"/>
            <a:chOff x="240" y="1632"/>
            <a:chExt cx="4560" cy="480"/>
          </a:xfrm>
        </p:grpSpPr>
        <p:sp>
          <p:nvSpPr>
            <p:cNvPr id="38971" name="Text Box 13"/>
            <p:cNvSpPr txBox="1"/>
            <p:nvPr/>
          </p:nvSpPr>
          <p:spPr>
            <a:xfrm>
              <a:off x="240" y="1632"/>
              <a:ext cx="4560" cy="2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Directed graph (digraph):  </a:t>
              </a:r>
              <a:r>
                <a:rPr lang="en-US" altLang="zh-CN" sz="2000" b="1">
                  <a:sym typeface="Wingdings" panose="05000000000000000000" pitchFamily="2" charset="2"/>
                </a:rPr>
                <a:t>&lt;</a:t>
              </a:r>
              <a:r>
                <a:rPr lang="en-US" altLang="zh-CN" sz="2000" b="1">
                  <a:solidFill>
                    <a:schemeClr val="hlink"/>
                  </a:solidFill>
                  <a:sym typeface="Wingdings" panose="05000000000000000000" pitchFamily="2" charset="2"/>
                </a:rPr>
                <a:t>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&gt; ::=                  </a:t>
              </a:r>
              <a:r>
                <a:rPr lang="en-US" altLang="zh-CN" sz="2000" b="1">
                  <a:sym typeface="Symbol" panose="05050102010706020507" pitchFamily="18" charset="2"/>
                </a:rPr>
                <a:t> </a:t>
              </a:r>
              <a:r>
                <a:rPr lang="en-US" altLang="zh-CN" sz="2000" b="1">
                  <a:sym typeface="Wingdings" panose="05000000000000000000" pitchFamily="2" charset="2"/>
                </a:rPr>
                <a:t>&lt;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&gt;</a:t>
              </a:r>
              <a:endParaRPr lang="en-US" altLang="zh-CN" sz="2000" b="1">
                <a:sym typeface="Wingdings" panose="05000000000000000000" pitchFamily="2" charset="2"/>
              </a:endParaRPr>
            </a:p>
          </p:txBody>
        </p:sp>
        <p:grpSp>
          <p:nvGrpSpPr>
            <p:cNvPr id="38972" name="Group 14"/>
            <p:cNvGrpSpPr/>
            <p:nvPr/>
          </p:nvGrpSpPr>
          <p:grpSpPr>
            <a:xfrm>
              <a:off x="3216" y="1680"/>
              <a:ext cx="577" cy="193"/>
              <a:chOff x="1584" y="3264"/>
              <a:chExt cx="577" cy="193"/>
            </a:xfrm>
          </p:grpSpPr>
          <p:sp>
            <p:nvSpPr>
              <p:cNvPr id="38975" name="Oval 15"/>
              <p:cNvSpPr/>
              <p:nvPr/>
            </p:nvSpPr>
            <p:spPr>
              <a:xfrm>
                <a:off x="1584" y="3264"/>
                <a:ext cx="193" cy="193"/>
              </a:xfrm>
              <a:prstGeom prst="ellipse">
                <a:avLst/>
              </a:prstGeom>
              <a:noFill/>
              <a:ln w="25400" cap="flat" cmpd="sng">
                <a:solidFill>
                  <a:schemeClr val="tx1"/>
                </a:solidFill>
                <a:prstDash val="solid"/>
                <a:headEnd type="none" w="med" len="med"/>
                <a:tailEnd type="none" w="med" len="med"/>
              </a:ln>
            </p:spPr>
            <p:txBody>
              <a:bodyPr wrap="none" tIns="0" bIns="8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i="1" baseline="-25000"/>
                  <a:t>i</a:t>
                </a:r>
                <a:endParaRPr lang="en-US" altLang="zh-CN" sz="2000" b="1" i="1"/>
              </a:p>
            </p:txBody>
          </p:sp>
          <p:sp>
            <p:nvSpPr>
              <p:cNvPr id="38976" name="Oval 16"/>
              <p:cNvSpPr/>
              <p:nvPr/>
            </p:nvSpPr>
            <p:spPr>
              <a:xfrm>
                <a:off x="1968" y="3264"/>
                <a:ext cx="193" cy="193"/>
              </a:xfrm>
              <a:prstGeom prst="ellipse">
                <a:avLst/>
              </a:prstGeom>
              <a:noFill/>
              <a:ln w="25400" cap="flat" cmpd="sng">
                <a:solidFill>
                  <a:schemeClr val="tx1"/>
                </a:solidFill>
                <a:prstDash val="solid"/>
                <a:headEnd type="none" w="med" len="med"/>
                <a:tailEnd type="none" w="med" len="med"/>
              </a:ln>
            </p:spPr>
            <p:txBody>
              <a:bodyPr wrap="none" tIns="0" bIns="8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i="1" baseline="-25000"/>
                  <a:t>j</a:t>
                </a:r>
                <a:endParaRPr lang="en-US" altLang="zh-CN" sz="2000" b="1" i="1"/>
              </a:p>
            </p:txBody>
          </p:sp>
          <p:sp>
            <p:nvSpPr>
              <p:cNvPr id="38977" name="Line 17"/>
              <p:cNvSpPr/>
              <p:nvPr/>
            </p:nvSpPr>
            <p:spPr>
              <a:xfrm>
                <a:off x="1776" y="3360"/>
                <a:ext cx="192" cy="0"/>
              </a:xfrm>
              <a:prstGeom prst="line">
                <a:avLst/>
              </a:prstGeom>
              <a:ln w="25400" cap="flat" cmpd="sng">
                <a:solidFill>
                  <a:schemeClr val="tx1"/>
                </a:solidFill>
                <a:prstDash val="solid"/>
                <a:headEnd type="none" w="med" len="med"/>
                <a:tailEnd type="triangle" w="med" len="med"/>
              </a:ln>
            </p:spPr>
          </p:sp>
        </p:grpSp>
        <p:sp>
          <p:nvSpPr>
            <p:cNvPr id="38973" name="AutoShape 18"/>
            <p:cNvSpPr/>
            <p:nvPr/>
          </p:nvSpPr>
          <p:spPr>
            <a:xfrm flipV="1">
              <a:off x="3072" y="1920"/>
              <a:ext cx="384" cy="192"/>
            </a:xfrm>
            <a:prstGeom prst="wedgeRectCallout">
              <a:avLst>
                <a:gd name="adj1" fmla="val 3903"/>
                <a:gd name="adj2" fmla="val 93750"/>
              </a:avLst>
            </a:prstGeom>
            <a:gradFill rotWithShape="0">
              <a:gsLst>
                <a:gs pos="0">
                  <a:srgbClr val="D5D5D5"/>
                </a:gs>
                <a:gs pos="100000">
                  <a:srgbClr val="FFFFFF"/>
                </a:gs>
              </a:gsLst>
              <a:lin ang="5400000" scaled="1"/>
              <a:tileRect/>
            </a:gradFill>
            <a:ln w="25400" cap="flat" cmpd="sng">
              <a:solidFill>
                <a:schemeClr val="tx1"/>
              </a:solidFill>
              <a:prstDash val="solid"/>
              <a:miter/>
              <a:headEnd type="none" w="med" len="med"/>
              <a:tailEnd type="none" w="med" len="med"/>
            </a:ln>
          </p:spPr>
          <p:txBody>
            <a:bodyPr rot="10800000"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tail</a:t>
              </a:r>
              <a:endParaRPr lang="en-US" altLang="zh-CN" sz="1800"/>
            </a:p>
          </p:txBody>
        </p:sp>
        <p:sp>
          <p:nvSpPr>
            <p:cNvPr id="38974" name="AutoShape 19"/>
            <p:cNvSpPr/>
            <p:nvPr/>
          </p:nvSpPr>
          <p:spPr>
            <a:xfrm flipV="1">
              <a:off x="3552" y="1920"/>
              <a:ext cx="384" cy="192"/>
            </a:xfrm>
            <a:prstGeom prst="wedgeRectCallout">
              <a:avLst>
                <a:gd name="adj1" fmla="val -14588"/>
                <a:gd name="adj2" fmla="val 98958"/>
              </a:avLst>
            </a:prstGeom>
            <a:gradFill rotWithShape="0">
              <a:gsLst>
                <a:gs pos="0">
                  <a:srgbClr val="E2E2E2"/>
                </a:gs>
                <a:gs pos="100000">
                  <a:srgbClr val="FFFFFF"/>
                </a:gs>
              </a:gsLst>
              <a:lin ang="5400000" scaled="1"/>
              <a:tileRect/>
            </a:gradFill>
            <a:ln w="25400" cap="flat" cmpd="sng">
              <a:solidFill>
                <a:schemeClr val="tx1"/>
              </a:solidFill>
              <a:prstDash val="solid"/>
              <a:miter/>
              <a:headEnd type="none" w="med" len="med"/>
              <a:tailEnd type="none" w="med" len="med"/>
            </a:ln>
          </p:spPr>
          <p:txBody>
            <a:bodyPr rot="10800000"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head</a:t>
              </a:r>
              <a:endParaRPr lang="en-US" altLang="zh-CN" sz="1800"/>
            </a:p>
          </p:txBody>
        </p:sp>
      </p:grpSp>
      <p:sp>
        <p:nvSpPr>
          <p:cNvPr id="82964" name="Text Box 20"/>
          <p:cNvSpPr txBox="1"/>
          <p:nvPr/>
        </p:nvSpPr>
        <p:spPr>
          <a:xfrm>
            <a:off x="381000" y="3276600"/>
            <a:ext cx="4953000" cy="10064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Restrictions :</a:t>
            </a:r>
            <a:r>
              <a:rPr lang="en-US" altLang="zh-CN" sz="2000" b="1">
                <a:sym typeface="Wingdings" panose="05000000000000000000" pitchFamily="2" charset="2"/>
              </a:rPr>
              <a:t>  </a:t>
            </a:r>
            <a:endParaRPr lang="en-US" altLang="zh-CN" sz="2000" b="1">
              <a:sym typeface="Wingdings" panose="05000000000000000000" pitchFamily="2" charset="2"/>
            </a:endParaRPr>
          </a:p>
          <a:p>
            <a:pPr marL="485775" lvl="0" indent="-485775" eaLnBrk="1" hangingPunct="1">
              <a:spcBef>
                <a:spcPct val="0"/>
              </a:spcBef>
              <a:buNone/>
            </a:pPr>
            <a:r>
              <a:rPr lang="en-US" altLang="zh-CN" sz="2000" b="1">
                <a:sym typeface="Wingdings" panose="05000000000000000000" pitchFamily="2" charset="2"/>
              </a:rPr>
              <a:t>      (1)  </a:t>
            </a:r>
            <a:r>
              <a:rPr lang="en-US" altLang="zh-CN" sz="2000" b="1">
                <a:solidFill>
                  <a:schemeClr val="accent1"/>
                </a:solidFill>
                <a:sym typeface="Wingdings" panose="05000000000000000000" pitchFamily="2" charset="2"/>
              </a:rPr>
              <a:t>Self loop</a:t>
            </a:r>
            <a:r>
              <a:rPr lang="en-US" altLang="zh-CN" sz="2000" b="1">
                <a:sym typeface="Wingdings" panose="05000000000000000000" pitchFamily="2" charset="2"/>
              </a:rPr>
              <a:t> is illegal.</a:t>
            </a:r>
            <a:endParaRPr lang="en-US" altLang="zh-CN" sz="2000" b="1">
              <a:sym typeface="Wingdings" panose="05000000000000000000" pitchFamily="2" charset="2"/>
            </a:endParaRPr>
          </a:p>
          <a:p>
            <a:pPr marL="485775" lvl="0" indent="-485775" eaLnBrk="1" hangingPunct="1">
              <a:spcBef>
                <a:spcPct val="0"/>
              </a:spcBef>
              <a:buNone/>
            </a:pPr>
            <a:r>
              <a:rPr lang="en-US" altLang="zh-CN" sz="2000" b="1">
                <a:sym typeface="Wingdings" panose="05000000000000000000" pitchFamily="2" charset="2"/>
              </a:rPr>
              <a:t>      (2)  </a:t>
            </a:r>
            <a:r>
              <a:rPr lang="en-US" altLang="zh-CN" sz="2000" b="1">
                <a:solidFill>
                  <a:schemeClr val="accent1"/>
                </a:solidFill>
                <a:sym typeface="Wingdings" panose="05000000000000000000" pitchFamily="2" charset="2"/>
              </a:rPr>
              <a:t>Multigraph</a:t>
            </a:r>
            <a:r>
              <a:rPr lang="en-US" altLang="zh-CN" sz="2000" b="1">
                <a:sym typeface="Wingdings" panose="05000000000000000000" pitchFamily="2" charset="2"/>
              </a:rPr>
              <a:t> is not considered</a:t>
            </a:r>
            <a:endParaRPr lang="en-US" altLang="zh-CN" sz="2000" b="1">
              <a:sym typeface="Wingdings" panose="05000000000000000000" pitchFamily="2" charset="2"/>
            </a:endParaRPr>
          </a:p>
        </p:txBody>
      </p:sp>
      <p:grpSp>
        <p:nvGrpSpPr>
          <p:cNvPr id="82965" name="Group 21"/>
          <p:cNvGrpSpPr/>
          <p:nvPr/>
        </p:nvGrpSpPr>
        <p:grpSpPr>
          <a:xfrm>
            <a:off x="3352800" y="3505200"/>
            <a:ext cx="1411288" cy="381000"/>
            <a:chOff x="2592" y="3408"/>
            <a:chExt cx="889" cy="240"/>
          </a:xfrm>
        </p:grpSpPr>
        <p:sp>
          <p:nvSpPr>
            <p:cNvPr id="38966" name="Oval 22"/>
            <p:cNvSpPr/>
            <p:nvPr/>
          </p:nvSpPr>
          <p:spPr>
            <a:xfrm>
              <a:off x="2592" y="345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38967" name="Oval 23"/>
            <p:cNvSpPr/>
            <p:nvPr/>
          </p:nvSpPr>
          <p:spPr>
            <a:xfrm>
              <a:off x="3120" y="345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38968" name="Freeform 24"/>
            <p:cNvSpPr/>
            <p:nvPr/>
          </p:nvSpPr>
          <p:spPr>
            <a:xfrm>
              <a:off x="2784" y="3408"/>
              <a:ext cx="384" cy="96"/>
            </a:xfrm>
            <a:custGeom>
              <a:avLst/>
              <a:gdLst/>
              <a:ahLst/>
              <a:cxnLst>
                <a:cxn ang="0">
                  <a:pos x="0" y="6"/>
                </a:cxn>
                <a:cxn ang="0">
                  <a:pos x="1830" y="3"/>
                </a:cxn>
                <a:cxn ang="0">
                  <a:pos x="3030" y="3"/>
                </a:cxn>
                <a:cxn ang="0">
                  <a:pos x="4255" y="3"/>
                </a:cxn>
              </a:cxnLst>
              <a:pathLst>
                <a:path w="336" h="112">
                  <a:moveTo>
                    <a:pt x="0" y="112"/>
                  </a:moveTo>
                  <a:cubicBezTo>
                    <a:pt x="52" y="72"/>
                    <a:pt x="104" y="32"/>
                    <a:pt x="144" y="16"/>
                  </a:cubicBezTo>
                  <a:cubicBezTo>
                    <a:pt x="184" y="0"/>
                    <a:pt x="208" y="8"/>
                    <a:pt x="240" y="16"/>
                  </a:cubicBezTo>
                  <a:cubicBezTo>
                    <a:pt x="272" y="24"/>
                    <a:pt x="304" y="44"/>
                    <a:pt x="336" y="64"/>
                  </a:cubicBezTo>
                </a:path>
              </a:pathLst>
            </a:custGeom>
            <a:noFill/>
            <a:ln w="25400" cap="flat" cmpd="sng">
              <a:solidFill>
                <a:schemeClr val="tx1">
                  <a:alpha val="100000"/>
                </a:schemeClr>
              </a:solidFill>
              <a:prstDash val="solid"/>
              <a:round/>
              <a:headEnd type="none" w="med" len="med"/>
              <a:tailEnd type="triangle" w="sm" len="med"/>
            </a:ln>
          </p:spPr>
          <p:txBody>
            <a:bodyPr/>
            <a:p>
              <a:endParaRPr lang="zh-CN" altLang="en-US"/>
            </a:p>
          </p:txBody>
        </p:sp>
        <p:sp>
          <p:nvSpPr>
            <p:cNvPr id="38969" name="Freeform 25"/>
            <p:cNvSpPr/>
            <p:nvPr/>
          </p:nvSpPr>
          <p:spPr>
            <a:xfrm>
              <a:off x="2736" y="3552"/>
              <a:ext cx="384" cy="96"/>
            </a:xfrm>
            <a:custGeom>
              <a:avLst/>
              <a:gdLst/>
              <a:ahLst/>
              <a:cxnLst>
                <a:cxn ang="0">
                  <a:pos x="384" y="0"/>
                </a:cxn>
                <a:cxn ang="0">
                  <a:pos x="288" y="1"/>
                </a:cxn>
                <a:cxn ang="0">
                  <a:pos x="192" y="1"/>
                </a:cxn>
                <a:cxn ang="0">
                  <a:pos x="0" y="1"/>
                </a:cxn>
              </a:cxnLst>
              <a:pathLst>
                <a:path w="384" h="144">
                  <a:moveTo>
                    <a:pt x="384" y="0"/>
                  </a:moveTo>
                  <a:cubicBezTo>
                    <a:pt x="352" y="36"/>
                    <a:pt x="320" y="72"/>
                    <a:pt x="288" y="96"/>
                  </a:cubicBezTo>
                  <a:cubicBezTo>
                    <a:pt x="256" y="120"/>
                    <a:pt x="240" y="144"/>
                    <a:pt x="192" y="144"/>
                  </a:cubicBezTo>
                  <a:cubicBezTo>
                    <a:pt x="144" y="144"/>
                    <a:pt x="72" y="120"/>
                    <a:pt x="0" y="96"/>
                  </a:cubicBezTo>
                </a:path>
              </a:pathLst>
            </a:custGeom>
            <a:noFill/>
            <a:ln w="25400" cap="flat" cmpd="sng">
              <a:solidFill>
                <a:schemeClr val="tx1">
                  <a:alpha val="100000"/>
                </a:schemeClr>
              </a:solidFill>
              <a:prstDash val="solid"/>
              <a:round/>
              <a:headEnd type="none" w="med" len="med"/>
              <a:tailEnd type="triangle" w="sm" len="med"/>
            </a:ln>
          </p:spPr>
          <p:txBody>
            <a:bodyPr/>
            <a:p>
              <a:endParaRPr lang="zh-CN" altLang="en-US"/>
            </a:p>
          </p:txBody>
        </p:sp>
        <p:sp>
          <p:nvSpPr>
            <p:cNvPr id="38970" name="Arc 26"/>
            <p:cNvSpPr/>
            <p:nvPr/>
          </p:nvSpPr>
          <p:spPr>
            <a:xfrm>
              <a:off x="3289" y="3504"/>
              <a:ext cx="192" cy="144"/>
            </a:xfrm>
            <a:custGeom>
              <a:avLst/>
              <a:gdLst/>
              <a:ahLst/>
              <a:cxnLst>
                <a:cxn ang="0">
                  <a:pos x="0" y="0"/>
                </a:cxn>
                <a:cxn ang="0">
                  <a:pos x="0" y="0"/>
                </a:cxn>
                <a:cxn ang="0">
                  <a:pos x="0" y="0"/>
                </a:cxn>
              </a:cxnLst>
              <a:pathLst>
                <a:path w="40631" h="43200" fill="none">
                  <a:moveTo>
                    <a:pt x="7220" y="3515"/>
                  </a:moveTo>
                  <a:cubicBezTo>
                    <a:pt x="10732" y="1221"/>
                    <a:pt x="14836" y="-1"/>
                    <a:pt x="19031" y="0"/>
                  </a:cubicBezTo>
                  <a:cubicBezTo>
                    <a:pt x="30960" y="0"/>
                    <a:pt x="40631" y="9670"/>
                    <a:pt x="40631" y="21600"/>
                  </a:cubicBezTo>
                  <a:cubicBezTo>
                    <a:pt x="40631" y="33529"/>
                    <a:pt x="30960" y="43200"/>
                    <a:pt x="19031" y="43200"/>
                  </a:cubicBezTo>
                  <a:cubicBezTo>
                    <a:pt x="11074" y="43200"/>
                    <a:pt x="3762" y="38826"/>
                    <a:pt x="-1" y="31816"/>
                  </a:cubicBezTo>
                </a:path>
                <a:path w="40631" h="43200" stroke="0">
                  <a:moveTo>
                    <a:pt x="7220" y="3515"/>
                  </a:moveTo>
                  <a:cubicBezTo>
                    <a:pt x="10732" y="1221"/>
                    <a:pt x="14836" y="-1"/>
                    <a:pt x="19031" y="0"/>
                  </a:cubicBezTo>
                  <a:cubicBezTo>
                    <a:pt x="30960" y="0"/>
                    <a:pt x="40631" y="9670"/>
                    <a:pt x="40631" y="21600"/>
                  </a:cubicBezTo>
                  <a:cubicBezTo>
                    <a:pt x="40631" y="33529"/>
                    <a:pt x="30960" y="43200"/>
                    <a:pt x="19031" y="43200"/>
                  </a:cubicBezTo>
                  <a:cubicBezTo>
                    <a:pt x="11074" y="43200"/>
                    <a:pt x="3762" y="38826"/>
                    <a:pt x="-1" y="31816"/>
                  </a:cubicBezTo>
                  <a:lnTo>
                    <a:pt x="19031" y="21600"/>
                  </a:lnTo>
                  <a:lnTo>
                    <a:pt x="7220" y="3515"/>
                  </a:lnTo>
                  <a:close/>
                </a:path>
              </a:pathLst>
            </a:custGeom>
            <a:noFill/>
            <a:ln w="25400" cap="flat" cmpd="sng">
              <a:solidFill>
                <a:schemeClr val="tx1">
                  <a:alpha val="100000"/>
                </a:schemeClr>
              </a:solidFill>
              <a:prstDash val="solid"/>
              <a:round/>
              <a:headEnd type="none" w="med" len="med"/>
              <a:tailEnd type="triangle" w="sm" len="med"/>
            </a:ln>
          </p:spPr>
          <p:txBody>
            <a:bodyPr/>
            <a:p>
              <a:endParaRPr lang="zh-CN" altLang="en-US"/>
            </a:p>
          </p:txBody>
        </p:sp>
      </p:grpSp>
      <p:grpSp>
        <p:nvGrpSpPr>
          <p:cNvPr id="82971" name="Group 27"/>
          <p:cNvGrpSpPr/>
          <p:nvPr/>
        </p:nvGrpSpPr>
        <p:grpSpPr>
          <a:xfrm>
            <a:off x="4572000" y="3657600"/>
            <a:ext cx="228600" cy="228600"/>
            <a:chOff x="4224" y="3744"/>
            <a:chExt cx="144" cy="144"/>
          </a:xfrm>
        </p:grpSpPr>
        <p:sp>
          <p:nvSpPr>
            <p:cNvPr id="38964" name="Line 28"/>
            <p:cNvSpPr/>
            <p:nvPr/>
          </p:nvSpPr>
          <p:spPr>
            <a:xfrm>
              <a:off x="4272" y="3744"/>
              <a:ext cx="96" cy="144"/>
            </a:xfrm>
            <a:prstGeom prst="line">
              <a:avLst/>
            </a:prstGeom>
            <a:ln w="38100" cap="flat" cmpd="sng">
              <a:solidFill>
                <a:srgbClr val="FF0000"/>
              </a:solidFill>
              <a:prstDash val="solid"/>
              <a:headEnd type="none" w="med" len="med"/>
              <a:tailEnd type="none" w="med" len="med"/>
            </a:ln>
          </p:spPr>
        </p:sp>
        <p:sp>
          <p:nvSpPr>
            <p:cNvPr id="38965" name="Line 29"/>
            <p:cNvSpPr/>
            <p:nvPr/>
          </p:nvSpPr>
          <p:spPr>
            <a:xfrm flipH="1">
              <a:off x="4224" y="3744"/>
              <a:ext cx="144" cy="144"/>
            </a:xfrm>
            <a:prstGeom prst="line">
              <a:avLst/>
            </a:prstGeom>
            <a:ln w="38100" cap="flat" cmpd="sng">
              <a:solidFill>
                <a:srgbClr val="FF0000"/>
              </a:solidFill>
              <a:prstDash val="solid"/>
              <a:headEnd type="none" w="med" len="med"/>
              <a:tailEnd type="none" w="med" len="med"/>
            </a:ln>
          </p:spPr>
        </p:sp>
      </p:grpSp>
      <p:grpSp>
        <p:nvGrpSpPr>
          <p:cNvPr id="82974" name="Group 30"/>
          <p:cNvGrpSpPr/>
          <p:nvPr/>
        </p:nvGrpSpPr>
        <p:grpSpPr>
          <a:xfrm>
            <a:off x="4953000" y="3505200"/>
            <a:ext cx="1143000" cy="838200"/>
            <a:chOff x="3792" y="3408"/>
            <a:chExt cx="720" cy="528"/>
          </a:xfrm>
        </p:grpSpPr>
        <p:sp>
          <p:nvSpPr>
            <p:cNvPr id="38956" name="Oval 31"/>
            <p:cNvSpPr/>
            <p:nvPr/>
          </p:nvSpPr>
          <p:spPr>
            <a:xfrm>
              <a:off x="4080" y="340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38957" name="Oval 32"/>
            <p:cNvSpPr/>
            <p:nvPr/>
          </p:nvSpPr>
          <p:spPr>
            <a:xfrm>
              <a:off x="3792" y="3744"/>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38958" name="Oval 33"/>
            <p:cNvSpPr/>
            <p:nvPr/>
          </p:nvSpPr>
          <p:spPr>
            <a:xfrm>
              <a:off x="4320" y="3744"/>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38959" name="Line 34"/>
            <p:cNvSpPr/>
            <p:nvPr/>
          </p:nvSpPr>
          <p:spPr>
            <a:xfrm flipH="1">
              <a:off x="3936" y="3552"/>
              <a:ext cx="144" cy="192"/>
            </a:xfrm>
            <a:prstGeom prst="line">
              <a:avLst/>
            </a:prstGeom>
            <a:ln w="25400" cap="flat" cmpd="sng">
              <a:solidFill>
                <a:schemeClr val="tx1"/>
              </a:solidFill>
              <a:prstDash val="solid"/>
              <a:headEnd type="none" w="med" len="med"/>
              <a:tailEnd type="none" w="med" len="med"/>
            </a:ln>
          </p:spPr>
        </p:sp>
        <p:sp>
          <p:nvSpPr>
            <p:cNvPr id="38960" name="Line 35"/>
            <p:cNvSpPr/>
            <p:nvPr/>
          </p:nvSpPr>
          <p:spPr>
            <a:xfrm>
              <a:off x="4272" y="3552"/>
              <a:ext cx="144" cy="192"/>
            </a:xfrm>
            <a:prstGeom prst="line">
              <a:avLst/>
            </a:prstGeom>
            <a:ln w="25400" cap="flat" cmpd="sng">
              <a:solidFill>
                <a:schemeClr val="tx1"/>
              </a:solidFill>
              <a:prstDash val="solid"/>
              <a:headEnd type="none" w="med" len="med"/>
              <a:tailEnd type="none" w="med" len="med"/>
            </a:ln>
          </p:spPr>
        </p:sp>
        <p:sp>
          <p:nvSpPr>
            <p:cNvPr id="38961" name="Line 36"/>
            <p:cNvSpPr/>
            <p:nvPr/>
          </p:nvSpPr>
          <p:spPr>
            <a:xfrm>
              <a:off x="3984" y="3840"/>
              <a:ext cx="336" cy="0"/>
            </a:xfrm>
            <a:prstGeom prst="line">
              <a:avLst/>
            </a:prstGeom>
            <a:ln w="25400" cap="flat" cmpd="sng">
              <a:solidFill>
                <a:schemeClr val="tx1"/>
              </a:solidFill>
              <a:prstDash val="solid"/>
              <a:headEnd type="none" w="med" len="med"/>
              <a:tailEnd type="none" w="med" len="med"/>
            </a:ln>
          </p:spPr>
        </p:sp>
        <p:sp>
          <p:nvSpPr>
            <p:cNvPr id="38962" name="Line 37"/>
            <p:cNvSpPr/>
            <p:nvPr/>
          </p:nvSpPr>
          <p:spPr>
            <a:xfrm>
              <a:off x="3984" y="3792"/>
              <a:ext cx="336" cy="0"/>
            </a:xfrm>
            <a:prstGeom prst="line">
              <a:avLst/>
            </a:prstGeom>
            <a:ln w="25400" cap="flat" cmpd="sng">
              <a:solidFill>
                <a:schemeClr val="tx1"/>
              </a:solidFill>
              <a:prstDash val="solid"/>
              <a:headEnd type="none" w="med" len="med"/>
              <a:tailEnd type="none" w="med" len="med"/>
            </a:ln>
          </p:spPr>
        </p:sp>
        <p:sp>
          <p:nvSpPr>
            <p:cNvPr id="38963" name="Line 38"/>
            <p:cNvSpPr/>
            <p:nvPr/>
          </p:nvSpPr>
          <p:spPr>
            <a:xfrm>
              <a:off x="3960" y="3888"/>
              <a:ext cx="383" cy="0"/>
            </a:xfrm>
            <a:prstGeom prst="line">
              <a:avLst/>
            </a:prstGeom>
            <a:ln w="25400" cap="flat" cmpd="sng">
              <a:solidFill>
                <a:schemeClr val="tx1"/>
              </a:solidFill>
              <a:prstDash val="solid"/>
              <a:headEnd type="none" w="med" len="med"/>
              <a:tailEnd type="none" w="med" len="med"/>
            </a:ln>
          </p:spPr>
        </p:sp>
      </p:grpSp>
      <p:grpSp>
        <p:nvGrpSpPr>
          <p:cNvPr id="82983" name="Group 39"/>
          <p:cNvGrpSpPr/>
          <p:nvPr/>
        </p:nvGrpSpPr>
        <p:grpSpPr>
          <a:xfrm>
            <a:off x="5410200" y="4114800"/>
            <a:ext cx="228600" cy="228600"/>
            <a:chOff x="4224" y="3744"/>
            <a:chExt cx="144" cy="144"/>
          </a:xfrm>
        </p:grpSpPr>
        <p:sp>
          <p:nvSpPr>
            <p:cNvPr id="38954" name="Line 40"/>
            <p:cNvSpPr/>
            <p:nvPr/>
          </p:nvSpPr>
          <p:spPr>
            <a:xfrm>
              <a:off x="4272" y="3744"/>
              <a:ext cx="96" cy="144"/>
            </a:xfrm>
            <a:prstGeom prst="line">
              <a:avLst/>
            </a:prstGeom>
            <a:ln w="38100" cap="flat" cmpd="sng">
              <a:solidFill>
                <a:srgbClr val="FF0000"/>
              </a:solidFill>
              <a:prstDash val="solid"/>
              <a:headEnd type="none" w="med" len="med"/>
              <a:tailEnd type="none" w="med" len="med"/>
            </a:ln>
          </p:spPr>
        </p:sp>
        <p:sp>
          <p:nvSpPr>
            <p:cNvPr id="38955" name="Line 41"/>
            <p:cNvSpPr/>
            <p:nvPr/>
          </p:nvSpPr>
          <p:spPr>
            <a:xfrm flipH="1">
              <a:off x="4224" y="3744"/>
              <a:ext cx="144" cy="144"/>
            </a:xfrm>
            <a:prstGeom prst="line">
              <a:avLst/>
            </a:prstGeom>
            <a:ln w="38100" cap="flat" cmpd="sng">
              <a:solidFill>
                <a:srgbClr val="FF0000"/>
              </a:solidFill>
              <a:prstDash val="solid"/>
              <a:headEnd type="none" w="med" len="med"/>
              <a:tailEnd type="none" w="med" len="med"/>
            </a:ln>
          </p:spPr>
        </p:sp>
      </p:grpSp>
      <p:sp>
        <p:nvSpPr>
          <p:cNvPr id="82986" name="Text Box 42"/>
          <p:cNvSpPr txBox="1"/>
          <p:nvPr/>
        </p:nvSpPr>
        <p:spPr>
          <a:xfrm>
            <a:off x="381000" y="4495800"/>
            <a:ext cx="8382000" cy="3968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857500" lvl="0" indent="-2857500" eaLnBrk="1" hangingPunct="1">
              <a:spcBef>
                <a:spcPct val="0"/>
              </a:spcBef>
              <a:buNone/>
            </a:pPr>
            <a:r>
              <a:rPr lang="en-US" altLang="zh-CN" sz="2000" b="1">
                <a:solidFill>
                  <a:schemeClr val="hlink"/>
                </a:solidFill>
                <a:sym typeface="Wingdings" panose="05000000000000000000" pitchFamily="2" charset="2"/>
              </a:rPr>
              <a:t>  Complete graph:</a:t>
            </a:r>
            <a:r>
              <a:rPr lang="en-US" altLang="zh-CN" sz="2000" b="1">
                <a:sym typeface="Wingdings" panose="05000000000000000000" pitchFamily="2" charset="2"/>
              </a:rPr>
              <a:t>  a graph that has the maximum number of edges</a:t>
            </a:r>
            <a:endParaRPr lang="en-US" altLang="zh-CN" sz="2000" b="1">
              <a:sym typeface="Wingdings" panose="05000000000000000000" pitchFamily="2" charset="2"/>
            </a:endParaRPr>
          </a:p>
        </p:txBody>
      </p:sp>
      <p:grpSp>
        <p:nvGrpSpPr>
          <p:cNvPr id="82987" name="Group 43"/>
          <p:cNvGrpSpPr/>
          <p:nvPr/>
        </p:nvGrpSpPr>
        <p:grpSpPr>
          <a:xfrm>
            <a:off x="533400" y="4953000"/>
            <a:ext cx="1219200" cy="1143000"/>
            <a:chOff x="576" y="912"/>
            <a:chExt cx="768" cy="720"/>
          </a:xfrm>
        </p:grpSpPr>
        <p:sp>
          <p:nvSpPr>
            <p:cNvPr id="38944" name="Oval 44"/>
            <p:cNvSpPr/>
            <p:nvPr/>
          </p:nvSpPr>
          <p:spPr>
            <a:xfrm>
              <a:off x="864" y="91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38945" name="Oval 45"/>
            <p:cNvSpPr/>
            <p:nvPr/>
          </p:nvSpPr>
          <p:spPr>
            <a:xfrm>
              <a:off x="864" y="144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38946" name="Oval 46"/>
            <p:cNvSpPr/>
            <p:nvPr/>
          </p:nvSpPr>
          <p:spPr>
            <a:xfrm>
              <a:off x="576" y="120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38947" name="Oval 47"/>
            <p:cNvSpPr/>
            <p:nvPr/>
          </p:nvSpPr>
          <p:spPr>
            <a:xfrm>
              <a:off x="1152" y="120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sp>
          <p:nvSpPr>
            <p:cNvPr id="38948" name="Line 48"/>
            <p:cNvSpPr/>
            <p:nvPr/>
          </p:nvSpPr>
          <p:spPr>
            <a:xfrm>
              <a:off x="960" y="1104"/>
              <a:ext cx="0" cy="336"/>
            </a:xfrm>
            <a:prstGeom prst="line">
              <a:avLst/>
            </a:prstGeom>
            <a:ln w="25400" cap="flat" cmpd="sng">
              <a:solidFill>
                <a:schemeClr val="tx1"/>
              </a:solidFill>
              <a:prstDash val="solid"/>
              <a:headEnd type="none" w="med" len="med"/>
              <a:tailEnd type="none" w="med" len="med"/>
            </a:ln>
          </p:spPr>
        </p:sp>
        <p:sp>
          <p:nvSpPr>
            <p:cNvPr id="38949" name="Line 49"/>
            <p:cNvSpPr/>
            <p:nvPr/>
          </p:nvSpPr>
          <p:spPr>
            <a:xfrm>
              <a:off x="768" y="1296"/>
              <a:ext cx="384" cy="0"/>
            </a:xfrm>
            <a:prstGeom prst="line">
              <a:avLst/>
            </a:prstGeom>
            <a:ln w="25400" cap="flat" cmpd="sng">
              <a:solidFill>
                <a:schemeClr val="tx1"/>
              </a:solidFill>
              <a:prstDash val="solid"/>
              <a:headEnd type="none" w="med" len="med"/>
              <a:tailEnd type="none" w="med" len="med"/>
            </a:ln>
          </p:spPr>
        </p:sp>
        <p:sp>
          <p:nvSpPr>
            <p:cNvPr id="38950" name="Line 50"/>
            <p:cNvSpPr/>
            <p:nvPr/>
          </p:nvSpPr>
          <p:spPr>
            <a:xfrm flipH="1">
              <a:off x="720" y="1056"/>
              <a:ext cx="144" cy="144"/>
            </a:xfrm>
            <a:prstGeom prst="line">
              <a:avLst/>
            </a:prstGeom>
            <a:ln w="25400" cap="flat" cmpd="sng">
              <a:solidFill>
                <a:schemeClr val="tx1"/>
              </a:solidFill>
              <a:prstDash val="solid"/>
              <a:headEnd type="none" w="med" len="med"/>
              <a:tailEnd type="none" w="med" len="med"/>
            </a:ln>
          </p:spPr>
        </p:sp>
        <p:sp>
          <p:nvSpPr>
            <p:cNvPr id="38951" name="Line 51"/>
            <p:cNvSpPr/>
            <p:nvPr/>
          </p:nvSpPr>
          <p:spPr>
            <a:xfrm>
              <a:off x="1056" y="1056"/>
              <a:ext cx="144" cy="144"/>
            </a:xfrm>
            <a:prstGeom prst="line">
              <a:avLst/>
            </a:prstGeom>
            <a:ln w="25400" cap="flat" cmpd="sng">
              <a:solidFill>
                <a:schemeClr val="tx1"/>
              </a:solidFill>
              <a:prstDash val="solid"/>
              <a:headEnd type="none" w="med" len="med"/>
              <a:tailEnd type="none" w="med" len="med"/>
            </a:ln>
          </p:spPr>
        </p:sp>
        <p:sp>
          <p:nvSpPr>
            <p:cNvPr id="38952" name="Line 52"/>
            <p:cNvSpPr/>
            <p:nvPr/>
          </p:nvSpPr>
          <p:spPr>
            <a:xfrm>
              <a:off x="720" y="1392"/>
              <a:ext cx="144" cy="144"/>
            </a:xfrm>
            <a:prstGeom prst="line">
              <a:avLst/>
            </a:prstGeom>
            <a:ln w="25400" cap="flat" cmpd="sng">
              <a:solidFill>
                <a:schemeClr val="tx1"/>
              </a:solidFill>
              <a:prstDash val="solid"/>
              <a:headEnd type="none" w="med" len="med"/>
              <a:tailEnd type="none" w="med" len="med"/>
            </a:ln>
          </p:spPr>
        </p:sp>
        <p:sp>
          <p:nvSpPr>
            <p:cNvPr id="38953" name="Line 53"/>
            <p:cNvSpPr/>
            <p:nvPr/>
          </p:nvSpPr>
          <p:spPr>
            <a:xfrm flipV="1">
              <a:off x="1056" y="1392"/>
              <a:ext cx="144" cy="144"/>
            </a:xfrm>
            <a:prstGeom prst="line">
              <a:avLst/>
            </a:prstGeom>
            <a:ln w="25400" cap="flat" cmpd="sng">
              <a:solidFill>
                <a:schemeClr val="tx1"/>
              </a:solidFill>
              <a:prstDash val="solid"/>
              <a:headEnd type="none" w="med" len="med"/>
              <a:tailEnd type="none" w="med" len="med"/>
            </a:ln>
          </p:spPr>
        </p:sp>
      </p:grpSp>
      <p:graphicFrame>
        <p:nvGraphicFramePr>
          <p:cNvPr id="82998" name="Object 54"/>
          <p:cNvGraphicFramePr>
            <a:graphicFrameLocks noChangeAspect="1"/>
          </p:cNvGraphicFramePr>
          <p:nvPr/>
        </p:nvGraphicFramePr>
        <p:xfrm>
          <a:off x="1828800" y="5257800"/>
          <a:ext cx="2505075" cy="938213"/>
        </p:xfrm>
        <a:graphic>
          <a:graphicData uri="http://schemas.openxmlformats.org/presentationml/2006/ole">
            <mc:AlternateContent xmlns:mc="http://schemas.openxmlformats.org/markup-compatibility/2006">
              <mc:Choice xmlns:v="urn:schemas-microsoft-com:vml" Requires="v">
                <p:oleObj spid="_x0000_s3083" name="" r:id="rId1" imgW="21069300" imgH="7896225" progId="Equation.3">
                  <p:embed/>
                </p:oleObj>
              </mc:Choice>
              <mc:Fallback>
                <p:oleObj name="" r:id="rId1" imgW="21069300" imgH="7896225" progId="Equation.3">
                  <p:embed/>
                  <p:pic>
                    <p:nvPicPr>
                      <p:cNvPr id="0" name="图片 3082"/>
                      <p:cNvPicPr/>
                      <p:nvPr/>
                    </p:nvPicPr>
                    <p:blipFill>
                      <a:blip r:embed="rId2"/>
                      <a:stretch>
                        <a:fillRect/>
                      </a:stretch>
                    </p:blipFill>
                    <p:spPr>
                      <a:xfrm>
                        <a:off x="1828800" y="5257800"/>
                        <a:ext cx="2505075" cy="938213"/>
                      </a:xfrm>
                      <a:prstGeom prst="rect">
                        <a:avLst/>
                      </a:prstGeom>
                      <a:noFill/>
                      <a:ln w="38100">
                        <a:noFill/>
                        <a:miter/>
                      </a:ln>
                    </p:spPr>
                  </p:pic>
                </p:oleObj>
              </mc:Fallback>
            </mc:AlternateContent>
          </a:graphicData>
        </a:graphic>
      </p:graphicFrame>
      <p:grpSp>
        <p:nvGrpSpPr>
          <p:cNvPr id="82999" name="Group 55"/>
          <p:cNvGrpSpPr/>
          <p:nvPr/>
        </p:nvGrpSpPr>
        <p:grpSpPr>
          <a:xfrm>
            <a:off x="4648200" y="4953000"/>
            <a:ext cx="1219200" cy="1143000"/>
            <a:chOff x="3216" y="816"/>
            <a:chExt cx="768" cy="720"/>
          </a:xfrm>
        </p:grpSpPr>
        <p:sp>
          <p:nvSpPr>
            <p:cNvPr id="38928" name="Oval 56"/>
            <p:cNvSpPr/>
            <p:nvPr/>
          </p:nvSpPr>
          <p:spPr>
            <a:xfrm>
              <a:off x="3504" y="81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38929" name="Oval 57"/>
            <p:cNvSpPr/>
            <p:nvPr/>
          </p:nvSpPr>
          <p:spPr>
            <a:xfrm>
              <a:off x="3504" y="1344"/>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38930" name="Oval 58"/>
            <p:cNvSpPr/>
            <p:nvPr/>
          </p:nvSpPr>
          <p:spPr>
            <a:xfrm>
              <a:off x="3216" y="1104"/>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38931" name="Oval 59"/>
            <p:cNvSpPr/>
            <p:nvPr/>
          </p:nvSpPr>
          <p:spPr>
            <a:xfrm>
              <a:off x="3792" y="1104"/>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sp>
          <p:nvSpPr>
            <p:cNvPr id="38932" name="Line 60"/>
            <p:cNvSpPr/>
            <p:nvPr/>
          </p:nvSpPr>
          <p:spPr>
            <a:xfrm>
              <a:off x="3577" y="1008"/>
              <a:ext cx="0" cy="336"/>
            </a:xfrm>
            <a:prstGeom prst="line">
              <a:avLst/>
            </a:prstGeom>
            <a:ln w="25400" cap="flat" cmpd="sng">
              <a:solidFill>
                <a:schemeClr val="tx1"/>
              </a:solidFill>
              <a:prstDash val="solid"/>
              <a:headEnd type="none" w="med" len="med"/>
              <a:tailEnd type="triangle" w="sm" len="med"/>
            </a:ln>
          </p:spPr>
        </p:sp>
        <p:sp>
          <p:nvSpPr>
            <p:cNvPr id="38933" name="Line 61"/>
            <p:cNvSpPr/>
            <p:nvPr/>
          </p:nvSpPr>
          <p:spPr>
            <a:xfrm>
              <a:off x="3408" y="1200"/>
              <a:ext cx="384" cy="0"/>
            </a:xfrm>
            <a:prstGeom prst="line">
              <a:avLst/>
            </a:prstGeom>
            <a:ln w="25400" cap="flat" cmpd="sng">
              <a:solidFill>
                <a:schemeClr val="tx1"/>
              </a:solidFill>
              <a:prstDash val="solid"/>
              <a:headEnd type="none" w="med" len="med"/>
              <a:tailEnd type="triangle" w="sm" len="med"/>
            </a:ln>
          </p:spPr>
        </p:sp>
        <p:sp>
          <p:nvSpPr>
            <p:cNvPr id="38934" name="Line 62"/>
            <p:cNvSpPr/>
            <p:nvPr/>
          </p:nvSpPr>
          <p:spPr>
            <a:xfrm flipH="1">
              <a:off x="3360" y="960"/>
              <a:ext cx="144" cy="144"/>
            </a:xfrm>
            <a:prstGeom prst="line">
              <a:avLst/>
            </a:prstGeom>
            <a:ln w="25400" cap="flat" cmpd="sng">
              <a:solidFill>
                <a:schemeClr val="tx1"/>
              </a:solidFill>
              <a:prstDash val="solid"/>
              <a:headEnd type="none" w="med" len="med"/>
              <a:tailEnd type="triangle" w="sm" len="med"/>
            </a:ln>
          </p:spPr>
        </p:sp>
        <p:sp>
          <p:nvSpPr>
            <p:cNvPr id="38935" name="Line 63"/>
            <p:cNvSpPr/>
            <p:nvPr/>
          </p:nvSpPr>
          <p:spPr>
            <a:xfrm>
              <a:off x="3696" y="960"/>
              <a:ext cx="144" cy="144"/>
            </a:xfrm>
            <a:prstGeom prst="line">
              <a:avLst/>
            </a:prstGeom>
            <a:ln w="25400" cap="flat" cmpd="sng">
              <a:solidFill>
                <a:schemeClr val="tx1"/>
              </a:solidFill>
              <a:prstDash val="solid"/>
              <a:headEnd type="none" w="med" len="med"/>
              <a:tailEnd type="triangle" w="sm" len="med"/>
            </a:ln>
          </p:spPr>
        </p:sp>
        <p:sp>
          <p:nvSpPr>
            <p:cNvPr id="38936" name="Line 64"/>
            <p:cNvSpPr/>
            <p:nvPr/>
          </p:nvSpPr>
          <p:spPr>
            <a:xfrm>
              <a:off x="3360" y="1296"/>
              <a:ext cx="144" cy="144"/>
            </a:xfrm>
            <a:prstGeom prst="line">
              <a:avLst/>
            </a:prstGeom>
            <a:ln w="25400" cap="flat" cmpd="sng">
              <a:solidFill>
                <a:schemeClr val="tx1"/>
              </a:solidFill>
              <a:prstDash val="solid"/>
              <a:headEnd type="none" w="med" len="med"/>
              <a:tailEnd type="triangle" w="sm" len="med"/>
            </a:ln>
          </p:spPr>
        </p:sp>
        <p:sp>
          <p:nvSpPr>
            <p:cNvPr id="38937" name="Line 65"/>
            <p:cNvSpPr/>
            <p:nvPr/>
          </p:nvSpPr>
          <p:spPr>
            <a:xfrm flipV="1">
              <a:off x="3696" y="1296"/>
              <a:ext cx="144" cy="144"/>
            </a:xfrm>
            <a:prstGeom prst="line">
              <a:avLst/>
            </a:prstGeom>
            <a:ln w="25400" cap="flat" cmpd="sng">
              <a:solidFill>
                <a:schemeClr val="tx1"/>
              </a:solidFill>
              <a:prstDash val="solid"/>
              <a:headEnd type="none" w="med" len="med"/>
              <a:tailEnd type="triangle" w="sm" len="med"/>
            </a:ln>
          </p:spPr>
        </p:sp>
        <p:sp>
          <p:nvSpPr>
            <p:cNvPr id="38938" name="Line 66"/>
            <p:cNvSpPr/>
            <p:nvPr/>
          </p:nvSpPr>
          <p:spPr>
            <a:xfrm flipH="1">
              <a:off x="3384" y="986"/>
              <a:ext cx="144" cy="144"/>
            </a:xfrm>
            <a:prstGeom prst="line">
              <a:avLst/>
            </a:prstGeom>
            <a:ln w="25400" cap="flat" cmpd="sng">
              <a:solidFill>
                <a:schemeClr val="tx1"/>
              </a:solidFill>
              <a:prstDash val="solid"/>
              <a:headEnd type="triangle" w="sm" len="med"/>
              <a:tailEnd type="none" w="sm" len="med"/>
            </a:ln>
          </p:spPr>
        </p:sp>
        <p:sp>
          <p:nvSpPr>
            <p:cNvPr id="38939" name="Line 67"/>
            <p:cNvSpPr/>
            <p:nvPr/>
          </p:nvSpPr>
          <p:spPr>
            <a:xfrm>
              <a:off x="3649" y="986"/>
              <a:ext cx="144" cy="144"/>
            </a:xfrm>
            <a:prstGeom prst="line">
              <a:avLst/>
            </a:prstGeom>
            <a:ln w="25400" cap="flat" cmpd="sng">
              <a:solidFill>
                <a:schemeClr val="tx1"/>
              </a:solidFill>
              <a:prstDash val="solid"/>
              <a:headEnd type="triangle" w="sm" len="med"/>
              <a:tailEnd type="none" w="sm" len="med"/>
            </a:ln>
          </p:spPr>
        </p:sp>
        <p:sp>
          <p:nvSpPr>
            <p:cNvPr id="38940" name="Line 68"/>
            <p:cNvSpPr/>
            <p:nvPr/>
          </p:nvSpPr>
          <p:spPr>
            <a:xfrm>
              <a:off x="3624" y="986"/>
              <a:ext cx="0" cy="336"/>
            </a:xfrm>
            <a:prstGeom prst="line">
              <a:avLst/>
            </a:prstGeom>
            <a:ln w="25400" cap="flat" cmpd="sng">
              <a:solidFill>
                <a:schemeClr val="tx1"/>
              </a:solidFill>
              <a:prstDash val="solid"/>
              <a:headEnd type="triangle" w="sm" len="med"/>
              <a:tailEnd type="none" w="sm" len="med"/>
            </a:ln>
          </p:spPr>
        </p:sp>
        <p:sp>
          <p:nvSpPr>
            <p:cNvPr id="38941" name="Line 69"/>
            <p:cNvSpPr/>
            <p:nvPr/>
          </p:nvSpPr>
          <p:spPr>
            <a:xfrm>
              <a:off x="3408" y="1248"/>
              <a:ext cx="384" cy="0"/>
            </a:xfrm>
            <a:prstGeom prst="line">
              <a:avLst/>
            </a:prstGeom>
            <a:ln w="25400" cap="flat" cmpd="sng">
              <a:solidFill>
                <a:schemeClr val="tx1"/>
              </a:solidFill>
              <a:prstDash val="solid"/>
              <a:headEnd type="triangle" w="sm" len="med"/>
              <a:tailEnd type="none" w="sm" len="med"/>
            </a:ln>
          </p:spPr>
        </p:sp>
        <p:sp>
          <p:nvSpPr>
            <p:cNvPr id="38942" name="Line 70"/>
            <p:cNvSpPr/>
            <p:nvPr/>
          </p:nvSpPr>
          <p:spPr>
            <a:xfrm>
              <a:off x="3361" y="1248"/>
              <a:ext cx="144" cy="144"/>
            </a:xfrm>
            <a:prstGeom prst="line">
              <a:avLst/>
            </a:prstGeom>
            <a:ln w="25400" cap="flat" cmpd="sng">
              <a:solidFill>
                <a:schemeClr val="tx1"/>
              </a:solidFill>
              <a:prstDash val="solid"/>
              <a:headEnd type="triangle" w="sm" len="med"/>
              <a:tailEnd type="none" w="sm" len="med"/>
            </a:ln>
          </p:spPr>
        </p:sp>
        <p:sp>
          <p:nvSpPr>
            <p:cNvPr id="38943" name="Line 71"/>
            <p:cNvSpPr/>
            <p:nvPr/>
          </p:nvSpPr>
          <p:spPr>
            <a:xfrm flipV="1">
              <a:off x="3670" y="1251"/>
              <a:ext cx="144" cy="144"/>
            </a:xfrm>
            <a:prstGeom prst="line">
              <a:avLst/>
            </a:prstGeom>
            <a:ln w="25400" cap="flat" cmpd="sng">
              <a:solidFill>
                <a:schemeClr val="tx1"/>
              </a:solidFill>
              <a:prstDash val="solid"/>
              <a:headEnd type="triangle" w="sm" len="med"/>
              <a:tailEnd type="none" w="sm" len="med"/>
            </a:ln>
          </p:spPr>
        </p:sp>
      </p:grpSp>
      <p:graphicFrame>
        <p:nvGraphicFramePr>
          <p:cNvPr id="83016" name="Object 72"/>
          <p:cNvGraphicFramePr>
            <a:graphicFrameLocks noChangeAspect="1"/>
          </p:cNvGraphicFramePr>
          <p:nvPr/>
        </p:nvGraphicFramePr>
        <p:xfrm>
          <a:off x="5943600" y="5257800"/>
          <a:ext cx="2868613" cy="938213"/>
        </p:xfrm>
        <a:graphic>
          <a:graphicData uri="http://schemas.openxmlformats.org/presentationml/2006/ole">
            <mc:AlternateContent xmlns:mc="http://schemas.openxmlformats.org/markup-compatibility/2006">
              <mc:Choice xmlns:v="urn:schemas-microsoft-com:vml" Requires="v">
                <p:oleObj spid="_x0000_s3084" name="" r:id="rId3" imgW="24136350" imgH="7896225" progId="Equation.3">
                  <p:embed/>
                </p:oleObj>
              </mc:Choice>
              <mc:Fallback>
                <p:oleObj name="" r:id="rId3" imgW="24136350" imgH="7896225" progId="Equation.3">
                  <p:embed/>
                  <p:pic>
                    <p:nvPicPr>
                      <p:cNvPr id="0" name="图片 3083"/>
                      <p:cNvPicPr/>
                      <p:nvPr/>
                    </p:nvPicPr>
                    <p:blipFill>
                      <a:blip r:embed="rId4"/>
                      <a:stretch>
                        <a:fillRect/>
                      </a:stretch>
                    </p:blipFill>
                    <p:spPr>
                      <a:xfrm>
                        <a:off x="5943600" y="5257800"/>
                        <a:ext cx="2868613" cy="9382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3"/>
                                        </p:tgtEl>
                                        <p:attrNameLst>
                                          <p:attrName>style.visibility</p:attrName>
                                        </p:attrNameLst>
                                      </p:cBhvr>
                                      <p:to>
                                        <p:strVal val="visible"/>
                                      </p:to>
                                    </p:set>
                                    <p:animEffect transition="in" filter="wipe(left)">
                                      <p:cBhvr>
                                        <p:cTn id="7" dur="500"/>
                                        <p:tgtEl>
                                          <p:spTgt spid="82953"/>
                                        </p:tgtEl>
                                      </p:cBhvr>
                                    </p:animEffect>
                                  </p:childTnLst>
                                  <p:subTnLst>
                                    <p:audio>
                                      <p:cMediaNode>
                                        <p:cTn display="0" masterRel="sameClick">
                                          <p:stCondLst>
                                            <p:cond evt="begin" delay="0">
                                              <p:tn val="5"/>
                                            </p:cond>
                                          </p:stCondLst>
                                          <p:endCondLst>
                                            <p:cond evt="onStopAudio" delay="0">
                                              <p:tgtEl>
                                                <p:sldTgt/>
                                              </p:tgtEl>
                                            </p:cond>
                                          </p:endCondLst>
                                        </p:cTn>
                                        <p:tgtEl>
                                          <p:sndTgt r:embed="rId5"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2954"/>
                                        </p:tgtEl>
                                        <p:attrNameLst>
                                          <p:attrName>style.visibility</p:attrName>
                                        </p:attrNameLst>
                                      </p:cBhvr>
                                      <p:to>
                                        <p:strVal val="visible"/>
                                      </p:to>
                                    </p:set>
                                    <p:animEffect transition="in" filter="strips(downRight)">
                                      <p:cBhvr>
                                        <p:cTn id="12" dur="500"/>
                                        <p:tgtEl>
                                          <p:spTgt spid="82954"/>
                                        </p:tgtEl>
                                      </p:cBhvr>
                                    </p:animEffect>
                                  </p:childTnLst>
                                  <p:subTnLst>
                                    <p:audio>
                                      <p:cMediaNode>
                                        <p:cTn display="0" masterRel="sameClick">
                                          <p:stCondLst>
                                            <p:cond evt="begin" delay="0">
                                              <p:tn val="10"/>
                                            </p:cond>
                                          </p:stCondLst>
                                          <p:endCondLst>
                                            <p:cond evt="onStopAudio" delay="0">
                                              <p:tgtEl>
                                                <p:sldTgt/>
                                              </p:tgtEl>
                                            </p:cond>
                                          </p:endCondLst>
                                        </p:cTn>
                                        <p:tgtEl>
                                          <p:sndTgt r:embed="rId6"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2955"/>
                                        </p:tgtEl>
                                        <p:attrNameLst>
                                          <p:attrName>style.visibility</p:attrName>
                                        </p:attrNameLst>
                                      </p:cBhvr>
                                      <p:to>
                                        <p:strVal val="visible"/>
                                      </p:to>
                                    </p:set>
                                    <p:animEffect transition="in" filter="strips(downRight)">
                                      <p:cBhvr>
                                        <p:cTn id="17" dur="500"/>
                                        <p:tgtEl>
                                          <p:spTgt spid="82955"/>
                                        </p:tgtEl>
                                      </p:cBhvr>
                                    </p:animEffect>
                                  </p:childTnLst>
                                  <p:subTnLst>
                                    <p:audio>
                                      <p:cMediaNode>
                                        <p:cTn display="0" masterRel="sameClick">
                                          <p:stCondLst>
                                            <p:cond evt="begin" delay="0">
                                              <p:tn val="15"/>
                                            </p:cond>
                                          </p:stCondLst>
                                          <p:endCondLst>
                                            <p:cond evt="onStopAudio" delay="0">
                                              <p:tgtEl>
                                                <p:sldTgt/>
                                              </p:tgtEl>
                                            </p:cond>
                                          </p:endCondLst>
                                        </p:cTn>
                                        <p:tgtEl>
                                          <p:sndTgt r:embed="rId6"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2956"/>
                                        </p:tgtEl>
                                        <p:attrNameLst>
                                          <p:attrName>style.visibility</p:attrName>
                                        </p:attrNameLst>
                                      </p:cBhvr>
                                      <p:to>
                                        <p:strVal val="visible"/>
                                      </p:to>
                                    </p:set>
                                    <p:animEffect transition="in" filter="strips(downRight)">
                                      <p:cBhvr>
                                        <p:cTn id="22" dur="500"/>
                                        <p:tgtEl>
                                          <p:spTgt spid="8295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2964"/>
                                        </p:tgtEl>
                                        <p:attrNameLst>
                                          <p:attrName>style.visibility</p:attrName>
                                        </p:attrNameLst>
                                      </p:cBhvr>
                                      <p:to>
                                        <p:strVal val="visible"/>
                                      </p:to>
                                    </p:set>
                                    <p:animEffect transition="in" filter="strips(downRight)">
                                      <p:cBhvr>
                                        <p:cTn id="27" dur="500"/>
                                        <p:tgtEl>
                                          <p:spTgt spid="82964"/>
                                        </p:tgtEl>
                                      </p:cBhvr>
                                    </p:animEffect>
                                  </p:childTnLst>
                                  <p:subTnLst>
                                    <p:audio>
                                      <p:cMediaNode>
                                        <p:cTn display="0" masterRel="sameClick">
                                          <p:stCondLst>
                                            <p:cond evt="begin" delay="0">
                                              <p:tn val="25"/>
                                            </p:cond>
                                          </p:stCondLst>
                                          <p:endCondLst>
                                            <p:cond evt="onStopAudio" delay="0">
                                              <p:tgtEl>
                                                <p:sldTgt/>
                                              </p:tgtEl>
                                            </p:cond>
                                          </p:endCondLst>
                                        </p:cTn>
                                        <p:tgtEl>
                                          <p:sndTgt r:embed="rId6"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2965"/>
                                        </p:tgtEl>
                                        <p:attrNameLst>
                                          <p:attrName>style.visibility</p:attrName>
                                        </p:attrNameLst>
                                      </p:cBhvr>
                                      <p:to>
                                        <p:strVal val="visible"/>
                                      </p:to>
                                    </p:set>
                                    <p:animEffect transition="in" filter="box(in)">
                                      <p:cBhvr>
                                        <p:cTn id="32" dur="500"/>
                                        <p:tgtEl>
                                          <p:spTgt spid="82965"/>
                                        </p:tgtEl>
                                      </p:cBhvr>
                                    </p:animEffect>
                                  </p:childTnLst>
                                  <p:subTnLst>
                                    <p:audio>
                                      <p:cMediaNode>
                                        <p:cTn display="0" masterRel="sameClick">
                                          <p:stCondLst>
                                            <p:cond evt="begin" delay="0">
                                              <p:tn val="30"/>
                                            </p:cond>
                                          </p:stCondLst>
                                          <p:endCondLst>
                                            <p:cond evt="onStopAudio" delay="0">
                                              <p:tgtEl>
                                                <p:sldTgt/>
                                              </p:tgtEl>
                                            </p:cond>
                                          </p:endCondLst>
                                        </p:cTn>
                                        <p:tgtEl>
                                          <p:sndTgt r:embed="rId7"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82971"/>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8" name="GUNSHOT.WAV"/>
                                        </p:tgtEl>
                                      </p:cMediaNode>
                                    </p:audio>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2974"/>
                                        </p:tgtEl>
                                        <p:attrNameLst>
                                          <p:attrName>style.visibility</p:attrName>
                                        </p:attrNameLst>
                                      </p:cBhvr>
                                      <p:to>
                                        <p:strVal val="visible"/>
                                      </p:to>
                                    </p:set>
                                    <p:animEffect transition="in" filter="wipe(up)">
                                      <p:cBhvr>
                                        <p:cTn id="41" dur="500"/>
                                        <p:tgtEl>
                                          <p:spTgt spid="82974"/>
                                        </p:tgtEl>
                                      </p:cBhvr>
                                    </p:animEffect>
                                  </p:childTnLst>
                                  <p:subTnLst>
                                    <p:audio>
                                      <p:cMediaNode>
                                        <p:cTn display="0" masterRel="sameClick">
                                          <p:stCondLst>
                                            <p:cond evt="begin" delay="0">
                                              <p:tn val="39"/>
                                            </p:cond>
                                          </p:stCondLst>
                                          <p:endCondLst>
                                            <p:cond evt="onStopAudio" delay="0">
                                              <p:tgtEl>
                                                <p:sldTgt/>
                                              </p:tgtEl>
                                            </p:cond>
                                          </p:endCondLst>
                                        </p:cTn>
                                        <p:tgtEl>
                                          <p:sndTgt r:embed="rId7"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82983"/>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8" name="GUNSHOT.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82986"/>
                                        </p:tgtEl>
                                        <p:attrNameLst>
                                          <p:attrName>style.visibility</p:attrName>
                                        </p:attrNameLst>
                                      </p:cBhvr>
                                      <p:to>
                                        <p:strVal val="visible"/>
                                      </p:to>
                                    </p:set>
                                    <p:animEffect transition="in" filter="strips(downRight)">
                                      <p:cBhvr>
                                        <p:cTn id="50" dur="500"/>
                                        <p:tgtEl>
                                          <p:spTgt spid="82986"/>
                                        </p:tgtEl>
                                      </p:cBhvr>
                                    </p:animEffect>
                                  </p:childTnLst>
                                  <p:subTnLst>
                                    <p:audio>
                                      <p:cMediaNode>
                                        <p:cTn display="0" masterRel="sameClick">
                                          <p:stCondLst>
                                            <p:cond evt="begin" delay="0">
                                              <p:tn val="48"/>
                                            </p:cond>
                                          </p:stCondLst>
                                          <p:endCondLst>
                                            <p:cond evt="onStopAudio" delay="0">
                                              <p:tgtEl>
                                                <p:sldTgt/>
                                              </p:tgtEl>
                                            </p:cond>
                                          </p:endCondLst>
                                        </p:cTn>
                                        <p:tgtEl>
                                          <p:sndTgt r:embed="rId6" name="PROJCTOR.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82987"/>
                                        </p:tgtEl>
                                        <p:attrNameLst>
                                          <p:attrName>style.visibility</p:attrName>
                                        </p:attrNameLst>
                                      </p:cBhvr>
                                      <p:to>
                                        <p:strVal val="visible"/>
                                      </p:to>
                                    </p:set>
                                    <p:animEffect transition="in" filter="box(in)">
                                      <p:cBhvr>
                                        <p:cTn id="55" dur="500"/>
                                        <p:tgtEl>
                                          <p:spTgt spid="82987"/>
                                        </p:tgtEl>
                                      </p:cBhvr>
                                    </p:animEffect>
                                  </p:childTnLst>
                                  <p:subTnLst>
                                    <p:audio>
                                      <p:cMediaNode>
                                        <p:cTn display="0" masterRel="sameClick">
                                          <p:stCondLst>
                                            <p:cond evt="begin" delay="0">
                                              <p:tn val="53"/>
                                            </p:cond>
                                          </p:stCondLst>
                                          <p:endCondLst>
                                            <p:cond evt="onStopAudio" delay="0">
                                              <p:tgtEl>
                                                <p:sldTgt/>
                                              </p:tgtEl>
                                            </p:cond>
                                          </p:endCondLst>
                                        </p:cTn>
                                        <p:tgtEl>
                                          <p:sndTgt r:embed="rId7" name="CAMERA.WAV"/>
                                        </p:tgtEl>
                                      </p:cMediaNode>
                                    </p:audio>
                                  </p:sub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82998"/>
                                        </p:tgtEl>
                                        <p:attrNameLst>
                                          <p:attrName>style.visibility</p:attrName>
                                        </p:attrNameLst>
                                      </p:cBhvr>
                                      <p:to>
                                        <p:strVal val="visible"/>
                                      </p:to>
                                    </p:set>
                                    <p:animEffect transition="in" filter="strips(downRight)">
                                      <p:cBhvr>
                                        <p:cTn id="60" dur="500"/>
                                        <p:tgtEl>
                                          <p:spTgt spid="82998"/>
                                        </p:tgtEl>
                                      </p:cBhvr>
                                    </p:animEffect>
                                  </p:childTnLst>
                                  <p:subTnLst>
                                    <p:audio>
                                      <p:cMediaNode>
                                        <p:cTn display="0" masterRel="sameClick">
                                          <p:stCondLst>
                                            <p:cond evt="begin" delay="0">
                                              <p:tn val="58"/>
                                            </p:cond>
                                          </p:stCondLst>
                                          <p:endCondLst>
                                            <p:cond evt="onStopAudio" delay="0">
                                              <p:tgtEl>
                                                <p:sldTgt/>
                                              </p:tgtEl>
                                            </p:cond>
                                          </p:endCondLst>
                                        </p:cTn>
                                        <p:tgtEl>
                                          <p:sndTgt r:embed="rId6" name="PROJCTOR.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82999"/>
                                        </p:tgtEl>
                                        <p:attrNameLst>
                                          <p:attrName>style.visibility</p:attrName>
                                        </p:attrNameLst>
                                      </p:cBhvr>
                                      <p:to>
                                        <p:strVal val="visible"/>
                                      </p:to>
                                    </p:set>
                                    <p:animEffect transition="in" filter="box(in)">
                                      <p:cBhvr>
                                        <p:cTn id="65" dur="500"/>
                                        <p:tgtEl>
                                          <p:spTgt spid="82999"/>
                                        </p:tgtEl>
                                      </p:cBhvr>
                                    </p:animEffect>
                                  </p:childTnLst>
                                  <p:subTnLst>
                                    <p:audio>
                                      <p:cMediaNode>
                                        <p:cTn display="0" masterRel="sameClick">
                                          <p:stCondLst>
                                            <p:cond evt="begin" delay="0">
                                              <p:tn val="63"/>
                                            </p:cond>
                                          </p:stCondLst>
                                          <p:endCondLst>
                                            <p:cond evt="onStopAudio" delay="0">
                                              <p:tgtEl>
                                                <p:sldTgt/>
                                              </p:tgtEl>
                                            </p:cond>
                                          </p:endCondLst>
                                        </p:cTn>
                                        <p:tgtEl>
                                          <p:sndTgt r:embed="rId7" name="CAMERA.WAV"/>
                                        </p:tgtEl>
                                      </p:cMediaNode>
                                    </p:audio>
                                  </p:subTnLst>
                                </p:cTn>
                              </p:par>
                            </p:childTnLst>
                          </p:cTn>
                        </p:par>
                      </p:childTnLst>
                    </p:cTn>
                  </p:par>
                  <p:par>
                    <p:cTn id="66" fill="hold">
                      <p:stCondLst>
                        <p:cond delay="indefinite"/>
                      </p:stCondLst>
                      <p:childTnLst>
                        <p:par>
                          <p:cTn id="67" fill="hold">
                            <p:stCondLst>
                              <p:cond delay="0"/>
                            </p:stCondLst>
                            <p:childTnLst>
                              <p:par>
                                <p:cTn id="68" presetID="18" presetClass="entr" presetSubtype="6" fill="hold" nodeType="clickEffect">
                                  <p:stCondLst>
                                    <p:cond delay="0"/>
                                  </p:stCondLst>
                                  <p:childTnLst>
                                    <p:set>
                                      <p:cBhvr>
                                        <p:cTn id="69" dur="1" fill="hold">
                                          <p:stCondLst>
                                            <p:cond delay="0"/>
                                          </p:stCondLst>
                                        </p:cTn>
                                        <p:tgtEl>
                                          <p:spTgt spid="83016"/>
                                        </p:tgtEl>
                                        <p:attrNameLst>
                                          <p:attrName>style.visibility</p:attrName>
                                        </p:attrNameLst>
                                      </p:cBhvr>
                                      <p:to>
                                        <p:strVal val="visible"/>
                                      </p:to>
                                    </p:set>
                                    <p:animEffect transition="in" filter="strips(downRight)">
                                      <p:cBhvr>
                                        <p:cTn id="70" dur="500"/>
                                        <p:tgtEl>
                                          <p:spTgt spid="83016"/>
                                        </p:tgtEl>
                                      </p:cBhvr>
                                    </p:animEffect>
                                  </p:childTnLst>
                                  <p:subTnLst>
                                    <p:audio>
                                      <p:cMediaNode>
                                        <p:cTn display="0" masterRel="sameClick">
                                          <p:stCondLst>
                                            <p:cond evt="begin" delay="0">
                                              <p:tn val="68"/>
                                            </p:cond>
                                          </p:stCondLst>
                                          <p:endCondLst>
                                            <p:cond evt="onStopAudio" delay="0">
                                              <p:tgtEl>
                                                <p:sldTgt/>
                                              </p:tgtEl>
                                            </p:cond>
                                          </p:endCondLst>
                                        </p:cTn>
                                        <p:tgtEl>
                                          <p:sndTgt r:embed="rId6"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3" grpId="0"/>
      <p:bldP spid="82954" grpId="0"/>
      <p:bldP spid="82955" grpId="0"/>
      <p:bldP spid="82964" grpId="0"/>
      <p:bldP spid="829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§2  Topological Sort</a:t>
            </a:r>
            <a:endParaRPr lang="en-US" altLang="zh-CN" sz="1800" b="1"/>
          </a:p>
        </p:txBody>
      </p:sp>
      <p:sp>
        <p:nvSpPr>
          <p:cNvPr id="84995" name="Text Box 3"/>
          <p:cNvSpPr txBox="1"/>
          <p:nvPr/>
        </p:nvSpPr>
        <p:spPr>
          <a:xfrm>
            <a:off x="304800" y="304800"/>
            <a:ext cx="8382000"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0"/>
              </a:spcBef>
              <a:buNone/>
            </a:pPr>
            <a:r>
              <a:rPr lang="en-US" altLang="zh-CN" sz="2400" b="1">
                <a:latin typeface="Arial" panose="020B0604020202020204" pitchFamily="34" charset="0"/>
              </a:rPr>
              <a:t>【Definition】</a:t>
            </a:r>
            <a:r>
              <a:rPr lang="en-US" altLang="zh-CN" sz="2000" b="1"/>
              <a:t>A </a:t>
            </a:r>
            <a:r>
              <a:rPr lang="en-US" altLang="zh-CN" sz="2000" b="1">
                <a:solidFill>
                  <a:schemeClr val="hlink"/>
                </a:solidFill>
              </a:rPr>
              <a:t>topological order</a:t>
            </a:r>
            <a:r>
              <a:rPr lang="en-US" altLang="zh-CN" sz="2000" b="1"/>
              <a:t> is a linear ordering of the vertices of a graph such that, for any two vertices, </a:t>
            </a:r>
            <a:r>
              <a:rPr lang="en-US" altLang="zh-CN" sz="2000" b="1" i="1"/>
              <a:t>i</a:t>
            </a:r>
            <a:r>
              <a:rPr lang="en-US" altLang="zh-CN" sz="2000" b="1"/>
              <a:t>, </a:t>
            </a:r>
            <a:r>
              <a:rPr lang="en-US" altLang="zh-CN" sz="2000" b="1" i="1"/>
              <a:t>j</a:t>
            </a:r>
            <a:r>
              <a:rPr lang="en-US" altLang="zh-CN" sz="2000" b="1"/>
              <a:t>, if </a:t>
            </a:r>
            <a:r>
              <a:rPr lang="en-US" altLang="zh-CN" sz="2000" b="1" i="1"/>
              <a:t>i</a:t>
            </a:r>
            <a:r>
              <a:rPr lang="en-US" altLang="zh-CN" sz="2000" b="1"/>
              <a:t> is a predecessor of </a:t>
            </a:r>
            <a:r>
              <a:rPr lang="en-US" altLang="zh-CN" sz="2000" b="1" i="1"/>
              <a:t>j</a:t>
            </a:r>
            <a:r>
              <a:rPr lang="en-US" altLang="zh-CN" sz="2000" b="1"/>
              <a:t> in the network then </a:t>
            </a:r>
            <a:r>
              <a:rPr lang="en-US" altLang="zh-CN" sz="2000" b="1" i="1"/>
              <a:t>i</a:t>
            </a:r>
            <a:r>
              <a:rPr lang="en-US" altLang="zh-CN" sz="2000" b="1"/>
              <a:t> precedes </a:t>
            </a:r>
            <a:r>
              <a:rPr lang="en-US" altLang="zh-CN" sz="2000" b="1" i="1"/>
              <a:t>j</a:t>
            </a:r>
            <a:r>
              <a:rPr lang="en-US" altLang="zh-CN" sz="2000" b="1"/>
              <a:t> in the linear ordering.</a:t>
            </a:r>
            <a:endParaRPr lang="en-US" altLang="zh-CN" sz="2000" b="1"/>
          </a:p>
        </p:txBody>
      </p:sp>
      <p:sp>
        <p:nvSpPr>
          <p:cNvPr id="84996" name="Text Box 4"/>
          <p:cNvSpPr txBox="1"/>
          <p:nvPr/>
        </p:nvSpPr>
        <p:spPr>
          <a:xfrm>
            <a:off x="457200" y="1524000"/>
            <a:ext cx="79248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50000"/>
              </a:spcBef>
              <a:buNone/>
            </a:pPr>
            <a:r>
              <a:rPr lang="en-US" altLang="zh-CN" sz="2400" b="1">
                <a:ea typeface="MS Hei" pitchFamily="49" charset="-122"/>
              </a:rPr>
              <a:t>〖</a:t>
            </a:r>
            <a:r>
              <a:rPr lang="en-US" altLang="zh-CN" sz="2400" b="1"/>
              <a:t>Example</a:t>
            </a:r>
            <a:r>
              <a:rPr lang="en-US" altLang="zh-CN" sz="2400" b="1">
                <a:ea typeface="MS Hei" pitchFamily="49" charset="-122"/>
              </a:rPr>
              <a:t>〗</a:t>
            </a:r>
            <a:r>
              <a:rPr lang="en-US" altLang="zh-CN" sz="2400" b="1"/>
              <a:t>  </a:t>
            </a:r>
            <a:r>
              <a:rPr lang="en-US" altLang="zh-CN" sz="2000" b="1"/>
              <a:t>One possible suggestion on course schedule for a computer science degree could be:</a:t>
            </a:r>
            <a:endParaRPr lang="en-US" altLang="zh-CN" sz="2000" b="1"/>
          </a:p>
        </p:txBody>
      </p:sp>
      <p:graphicFrame>
        <p:nvGraphicFramePr>
          <p:cNvPr id="84997" name="Object 5"/>
          <p:cNvGraphicFramePr>
            <a:graphicFrameLocks noChangeAspect="1"/>
          </p:cNvGraphicFramePr>
          <p:nvPr/>
        </p:nvGraphicFramePr>
        <p:xfrm>
          <a:off x="914400" y="2424113"/>
          <a:ext cx="6905625" cy="3824287"/>
        </p:xfrm>
        <a:graphic>
          <a:graphicData uri="http://schemas.openxmlformats.org/presentationml/2006/ole">
            <mc:AlternateContent xmlns:mc="http://schemas.openxmlformats.org/markup-compatibility/2006">
              <mc:Choice xmlns:v="urn:schemas-microsoft-com:vml" Requires="v">
                <p:oleObj spid="_x0000_s3077" name="" r:id="rId1" imgW="31165800" imgH="18907125" progId="Word.Document.8">
                  <p:embed/>
                </p:oleObj>
              </mc:Choice>
              <mc:Fallback>
                <p:oleObj name="" r:id="rId1" imgW="31165800" imgH="18907125" progId="Word.Document.8">
                  <p:embed/>
                  <p:pic>
                    <p:nvPicPr>
                      <p:cNvPr id="0" name="图片 3076"/>
                      <p:cNvPicPr/>
                      <p:nvPr/>
                    </p:nvPicPr>
                    <p:blipFill>
                      <a:blip r:embed="rId2"/>
                      <a:stretch>
                        <a:fillRect/>
                      </a:stretch>
                    </p:blipFill>
                    <p:spPr>
                      <a:xfrm>
                        <a:off x="914400" y="2424113"/>
                        <a:ext cx="6905625" cy="3824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strips(downRight)">
                                      <p:cBhvr>
                                        <p:cTn id="7" dur="500"/>
                                        <p:tgtEl>
                                          <p:spTgt spid="84995"/>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6"/>
                                        </p:tgtEl>
                                        <p:attrNameLst>
                                          <p:attrName>style.visibility</p:attrName>
                                        </p:attrNameLst>
                                      </p:cBhvr>
                                      <p:to>
                                        <p:strVal val="visible"/>
                                      </p:to>
                                    </p:set>
                                    <p:animEffect transition="in" filter="wipe(left)">
                                      <p:cBhvr>
                                        <p:cTn id="12" dur="500"/>
                                        <p:tgtEl>
                                          <p:spTgt spid="84996"/>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4997"/>
                                        </p:tgtEl>
                                        <p:attrNameLst>
                                          <p:attrName>style.visibility</p:attrName>
                                        </p:attrNameLst>
                                      </p:cBhvr>
                                      <p:to>
                                        <p:strVal val="visible"/>
                                      </p:to>
                                    </p:set>
                                    <p:animEffect transition="in" filter="wipe(up)">
                                      <p:cBhvr>
                                        <p:cTn id="17" dur="500"/>
                                        <p:tgtEl>
                                          <p:spTgt spid="84997"/>
                                        </p:tgtEl>
                                      </p:cBhvr>
                                    </p:animEffect>
                                  </p:childTnLst>
                                  <p:subTnLst>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§2  Topological Sort</a:t>
            </a:r>
            <a:endParaRPr lang="en-US" altLang="zh-CN" sz="1800" b="1"/>
          </a:p>
        </p:txBody>
      </p:sp>
      <p:sp>
        <p:nvSpPr>
          <p:cNvPr id="67587" name="AutoShape 3" descr="再生纸"/>
          <p:cNvSpPr/>
          <p:nvPr/>
        </p:nvSpPr>
        <p:spPr>
          <a:xfrm>
            <a:off x="762000" y="381000"/>
            <a:ext cx="7543800" cy="1295400"/>
          </a:xfrm>
          <a:prstGeom prst="roundRect">
            <a:avLst>
              <a:gd name="adj" fmla="val 16667"/>
            </a:avLst>
          </a:prstGeom>
          <a:blipFill rotWithShape="0">
            <a:blip r:embed="rId1"/>
          </a:blipFill>
          <a:ln w="25400">
            <a:noFill/>
          </a:ln>
          <a:effectLst>
            <a:outerShdw dist="107763" dir="2699999" algn="ctr" rotWithShape="0">
              <a:schemeClr val="bg2"/>
            </a:outerShdw>
          </a:effectLst>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662305" lvl="0" indent="-662305" eaLnBrk="1" hangingPunct="1">
              <a:spcBef>
                <a:spcPct val="50000"/>
              </a:spcBef>
              <a:buNone/>
            </a:pPr>
            <a:r>
              <a:rPr lang="en-US" altLang="zh-CN" sz="2000" b="1">
                <a:solidFill>
                  <a:schemeClr val="hlink"/>
                </a:solidFill>
              </a:rPr>
              <a:t>Note</a:t>
            </a:r>
            <a:r>
              <a:rPr lang="en-US" altLang="zh-CN" sz="2000" b="1"/>
              <a:t>:  The topological orders may </a:t>
            </a:r>
            <a:r>
              <a:rPr lang="en-US" altLang="zh-CN" sz="2000" b="1">
                <a:solidFill>
                  <a:schemeClr val="hlink"/>
                </a:solidFill>
              </a:rPr>
              <a:t>not be unique</a:t>
            </a:r>
            <a:r>
              <a:rPr lang="en-US" altLang="zh-CN" sz="2000" b="1"/>
              <a:t> for a  network.  For example, there are several ways (topological orders) to meet the degree requirements in computer science.</a:t>
            </a:r>
            <a:endParaRPr lang="en-US" altLang="zh-CN" sz="2000" b="1"/>
          </a:p>
        </p:txBody>
      </p:sp>
      <p:sp>
        <p:nvSpPr>
          <p:cNvPr id="67588" name="AutoShape 4" descr="白色大理石"/>
          <p:cNvSpPr>
            <a:spLocks noChangeArrowheads="1"/>
          </p:cNvSpPr>
          <p:nvPr/>
        </p:nvSpPr>
        <p:spPr bwMode="auto">
          <a:xfrm>
            <a:off x="533400" y="1981200"/>
            <a:ext cx="990600" cy="533400"/>
          </a:xfrm>
          <a:prstGeom prst="bevel">
            <a:avLst>
              <a:gd name="adj" fmla="val 12500"/>
            </a:avLst>
          </a:prstGeom>
          <a:blipFill dpi="0" rotWithShape="0">
            <a:blip r:embed="rId2"/>
            <a:srcRect/>
            <a:tile tx="0" ty="0" sx="100000" sy="100000" flip="none" algn="tl"/>
          </a:blipFill>
          <a:ln w="25400">
            <a:solidFill>
              <a:srgbClr val="C0C0C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Goal</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7589" name="Text Box 5"/>
          <p:cNvSpPr txBox="1"/>
          <p:nvPr/>
        </p:nvSpPr>
        <p:spPr>
          <a:xfrm>
            <a:off x="1600200" y="1905000"/>
            <a:ext cx="7086600" cy="7016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latin typeface="Arial" panose="020B0604020202020204" pitchFamily="34" charset="0"/>
              </a:rPr>
              <a:t>Test an AOV for feasibility, and generate a topological order if possible.</a:t>
            </a:r>
            <a:endParaRPr lang="en-US" altLang="zh-CN" sz="2000" b="1">
              <a:latin typeface="Arial" panose="020B0604020202020204" pitchFamily="34" charset="0"/>
            </a:endParaRPr>
          </a:p>
        </p:txBody>
      </p:sp>
      <p:sp>
        <p:nvSpPr>
          <p:cNvPr id="67590" name="AutoShape 6"/>
          <p:cNvSpPr/>
          <p:nvPr/>
        </p:nvSpPr>
        <p:spPr>
          <a:xfrm>
            <a:off x="685800" y="2743200"/>
            <a:ext cx="7620000" cy="3581400"/>
          </a:xfrm>
          <a:prstGeom prst="foldedCorner">
            <a:avLst>
              <a:gd name="adj" fmla="val 778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82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a:solidFill>
                  <a:schemeClr val="hlink"/>
                </a:solidFill>
                <a:latin typeface="Arial" panose="020B0604020202020204" pitchFamily="34" charset="0"/>
              </a:rPr>
              <a:t>void</a:t>
            </a:r>
            <a:r>
              <a:rPr lang="en-US" altLang="zh-CN" sz="1800" b="1">
                <a:latin typeface="Arial" panose="020B0604020202020204" pitchFamily="34" charset="0"/>
              </a:rPr>
              <a:t> Topsort( Graph G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int</a:t>
            </a:r>
            <a:r>
              <a:rPr lang="en-US" altLang="zh-CN" sz="1800" b="1">
                <a:latin typeface="Arial" panose="020B0604020202020204" pitchFamily="34" charset="0"/>
              </a:rPr>
              <a:t>  Counter;</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Vertex  V, W;</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 Counter = 0; Counter &lt; NumVertex; Counter ++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V = FindNewVertexOfDegreeZero(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V == NotAVertex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Error ( “Graph has a cycle” );   </a:t>
            </a:r>
            <a:r>
              <a:rPr lang="en-US" altLang="zh-CN" sz="1800" b="1">
                <a:solidFill>
                  <a:schemeClr val="hlink"/>
                </a:solidFill>
                <a:latin typeface="Arial" panose="020B0604020202020204" pitchFamily="34" charset="0"/>
              </a:rPr>
              <a:t>break</a:t>
            </a:r>
            <a:r>
              <a:rPr lang="en-US" altLang="zh-CN" sz="1800" b="1">
                <a:latin typeface="Arial" panose="020B0604020202020204" pitchFamily="34" charset="0"/>
              </a:rPr>
              <a:t>;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TopNum[ V ] = Counter; </a:t>
            </a:r>
            <a:r>
              <a:rPr lang="en-US" altLang="zh-CN" sz="1800" b="1">
                <a:solidFill>
                  <a:srgbClr val="009900"/>
                </a:solidFill>
                <a:latin typeface="Arial" panose="020B0604020202020204" pitchFamily="34" charset="0"/>
              </a:rPr>
              <a:t>/* or output V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 each W adjacent from V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Indegree[ W ] –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a:t>
            </a:r>
            <a:endParaRPr lang="en-US" altLang="zh-CN" sz="1800" b="1">
              <a:latin typeface="Arial" panose="020B0604020202020204" pitchFamily="34" charset="0"/>
            </a:endParaRPr>
          </a:p>
        </p:txBody>
      </p:sp>
      <p:sp>
        <p:nvSpPr>
          <p:cNvPr id="67591" name="Text Box 7"/>
          <p:cNvSpPr txBox="1"/>
          <p:nvPr/>
        </p:nvSpPr>
        <p:spPr>
          <a:xfrm>
            <a:off x="5715000" y="3886200"/>
            <a:ext cx="1600200" cy="3667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a:solidFill>
                  <a:srgbClr val="009900"/>
                </a:solidFill>
                <a:latin typeface="Arial" panose="020B0604020202020204" pitchFamily="34" charset="0"/>
              </a:rPr>
              <a:t>/* O( |V| ) */</a:t>
            </a:r>
            <a:endParaRPr lang="en-US" altLang="zh-CN" sz="1800" b="1">
              <a:solidFill>
                <a:srgbClr val="009900"/>
              </a:solidFill>
              <a:latin typeface="Arial" panose="020B0604020202020204" pitchFamily="34" charset="0"/>
            </a:endParaRPr>
          </a:p>
        </p:txBody>
      </p:sp>
      <p:sp>
        <p:nvSpPr>
          <p:cNvPr id="67592" name="Text Box 8"/>
          <p:cNvSpPr txBox="1"/>
          <p:nvPr/>
        </p:nvSpPr>
        <p:spPr>
          <a:xfrm>
            <a:off x="4572000" y="5562600"/>
            <a:ext cx="2514600" cy="6413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b="1">
                <a:solidFill>
                  <a:srgbClr val="FF9933"/>
                </a:solidFill>
                <a:sym typeface="Wingdings" panose="05000000000000000000" pitchFamily="2" charset="2"/>
              </a:rPr>
              <a:t></a:t>
            </a:r>
            <a:r>
              <a:rPr lang="en-US" altLang="zh-CN" sz="2000" b="1">
                <a:sym typeface="Wingdings" panose="05000000000000000000" pitchFamily="2" charset="2"/>
              </a:rPr>
              <a:t> </a:t>
            </a:r>
            <a:r>
              <a:rPr lang="en-US" altLang="zh-CN" sz="2000" b="1" i="1"/>
              <a:t> T</a:t>
            </a:r>
            <a:r>
              <a:rPr lang="en-US" altLang="zh-CN" sz="2000" b="1"/>
              <a:t> = O( |V|</a:t>
            </a:r>
            <a:r>
              <a:rPr lang="en-US" altLang="zh-CN" sz="2000" b="1" baseline="30000"/>
              <a:t>2</a:t>
            </a:r>
            <a:r>
              <a:rPr lang="en-US" altLang="zh-CN" sz="2000" b="1"/>
              <a:t> )</a:t>
            </a:r>
            <a:endParaRPr lang="en-US" altLang="zh-CN" sz="20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box(in)">
                                      <p:cBhvr>
                                        <p:cTn id="7" dur="500"/>
                                        <p:tgtEl>
                                          <p:spTgt spid="6758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67588"/>
                                        </p:tgtEl>
                                        <p:attrNameLst>
                                          <p:attrName>style.visibility</p:attrName>
                                        </p:attrNameLst>
                                      </p:cBhvr>
                                      <p:to>
                                        <p:strVal val="visible"/>
                                      </p:to>
                                    </p:set>
                                    <p:anim calcmode="lin" valueType="num">
                                      <p:cBhvr>
                                        <p:cTn id="12" dur="500" fill="hold"/>
                                        <p:tgtEl>
                                          <p:spTgt spid="67588"/>
                                        </p:tgtEl>
                                        <p:attrNameLst>
                                          <p:attrName>ppt_x</p:attrName>
                                        </p:attrNameLst>
                                      </p:cBhvr>
                                      <p:tavLst>
                                        <p:tav tm="0">
                                          <p:val>
                                            <p:strVal val="#ppt_x"/>
                                          </p:val>
                                        </p:tav>
                                        <p:tav tm="100000">
                                          <p:val>
                                            <p:strVal val="#ppt_x"/>
                                          </p:val>
                                        </p:tav>
                                      </p:tavLst>
                                    </p:anim>
                                    <p:anim calcmode="lin" valueType="num">
                                      <p:cBhvr>
                                        <p:cTn id="13" dur="500" fill="hold"/>
                                        <p:tgtEl>
                                          <p:spTgt spid="67588"/>
                                        </p:tgtEl>
                                        <p:attrNameLst>
                                          <p:attrName>ppt_y</p:attrName>
                                        </p:attrNameLst>
                                      </p:cBhvr>
                                      <p:tavLst>
                                        <p:tav tm="0">
                                          <p:val>
                                            <p:strVal val="#ppt_y-#ppt_h/2"/>
                                          </p:val>
                                        </p:tav>
                                        <p:tav tm="100000">
                                          <p:val>
                                            <p:strVal val="#ppt_y"/>
                                          </p:val>
                                        </p:tav>
                                      </p:tavLst>
                                    </p:anim>
                                    <p:anim calcmode="lin" valueType="num">
                                      <p:cBhvr>
                                        <p:cTn id="14" dur="500" fill="hold"/>
                                        <p:tgtEl>
                                          <p:spTgt spid="67588"/>
                                        </p:tgtEl>
                                        <p:attrNameLst>
                                          <p:attrName>ppt_w</p:attrName>
                                        </p:attrNameLst>
                                      </p:cBhvr>
                                      <p:tavLst>
                                        <p:tav tm="0">
                                          <p:val>
                                            <p:strVal val="#ppt_w"/>
                                          </p:val>
                                        </p:tav>
                                        <p:tav tm="100000">
                                          <p:val>
                                            <p:strVal val="#ppt_w"/>
                                          </p:val>
                                        </p:tav>
                                      </p:tavLst>
                                    </p:anim>
                                    <p:anim calcmode="lin" valueType="num">
                                      <p:cBhvr>
                                        <p:cTn id="15" dur="500" fill="hold"/>
                                        <p:tgtEl>
                                          <p:spTgt spid="67588"/>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67589"/>
                                        </p:tgtEl>
                                        <p:attrNameLst>
                                          <p:attrName>style.visibility</p:attrName>
                                        </p:attrNameLst>
                                      </p:cBhvr>
                                      <p:to>
                                        <p:strVal val="visible"/>
                                      </p:to>
                                    </p:set>
                                    <p:animEffect transition="in" filter="wipe(left)">
                                      <p:cBhvr>
                                        <p:cTn id="19" dur="500"/>
                                        <p:tgtEl>
                                          <p:spTgt spid="67589"/>
                                        </p:tgtEl>
                                      </p:cBhvr>
                                    </p:animEffect>
                                  </p:childTnLst>
                                  <p:subTnLst>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7590"/>
                                        </p:tgtEl>
                                        <p:attrNameLst>
                                          <p:attrName>style.visibility</p:attrName>
                                        </p:attrNameLst>
                                      </p:cBhvr>
                                      <p:to>
                                        <p:strVal val="visible"/>
                                      </p:to>
                                    </p:set>
                                    <p:animEffect transition="in" filter="wipe(up)">
                                      <p:cBhvr>
                                        <p:cTn id="24" dur="500"/>
                                        <p:tgtEl>
                                          <p:spTgt spid="6759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7591"/>
                                        </p:tgtEl>
                                        <p:attrNameLst>
                                          <p:attrName>style.visibility</p:attrName>
                                        </p:attrNameLst>
                                      </p:cBhvr>
                                      <p:to>
                                        <p:strVal val="visible"/>
                                      </p:to>
                                    </p:set>
                                    <p:animEffect transition="in" filter="wipe(left)">
                                      <p:cBhvr>
                                        <p:cTn id="29" dur="500"/>
                                        <p:tgtEl>
                                          <p:spTgt spid="6759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7592"/>
                                        </p:tgtEl>
                                        <p:attrNameLst>
                                          <p:attrName>style.visibility</p:attrName>
                                        </p:attrNameLst>
                                      </p:cBhvr>
                                      <p:to>
                                        <p:strVal val="visible"/>
                                      </p:to>
                                    </p:set>
                                    <p:animEffect transition="in" filter="wipe(up)">
                                      <p:cBhvr>
                                        <p:cTn id="34"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P spid="67588" grpId="0" animBg="1"/>
      <p:bldP spid="67589" grpId="0"/>
      <p:bldP spid="67590" grpId="0" animBg="1"/>
      <p:bldP spid="67591" grpId="0"/>
      <p:bldP spid="675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§2  Topological Sort</a:t>
            </a:r>
            <a:endParaRPr lang="en-US" altLang="zh-CN" sz="1800" b="1"/>
          </a:p>
        </p:txBody>
      </p:sp>
      <p:sp>
        <p:nvSpPr>
          <p:cNvPr id="68611" name="Text Box 3"/>
          <p:cNvSpPr txBox="1"/>
          <p:nvPr/>
        </p:nvSpPr>
        <p:spPr>
          <a:xfrm>
            <a:off x="304800" y="304800"/>
            <a:ext cx="8382000"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0"/>
              </a:spcBef>
              <a:buNone/>
            </a:pPr>
            <a:r>
              <a:rPr lang="en-US" altLang="zh-CN" sz="2800" b="1">
                <a:solidFill>
                  <a:schemeClr val="hlink"/>
                </a:solidFill>
                <a:sym typeface="Wingdings" panose="05000000000000000000" pitchFamily="2" charset="2"/>
              </a:rPr>
              <a:t></a:t>
            </a:r>
            <a:r>
              <a:rPr lang="en-US" altLang="zh-CN" sz="2000" b="1"/>
              <a:t> </a:t>
            </a:r>
            <a:r>
              <a:rPr lang="en-US" altLang="zh-CN" sz="2000" b="1">
                <a:solidFill>
                  <a:schemeClr val="hlink"/>
                </a:solidFill>
              </a:rPr>
              <a:t>Improvement:</a:t>
            </a:r>
            <a:r>
              <a:rPr lang="en-US" altLang="zh-CN" sz="2000" b="1"/>
              <a:t> Keep all the unassigned vertices of degree 0 in a special box (queue or stack).</a:t>
            </a:r>
            <a:endParaRPr lang="en-US" altLang="zh-CN" sz="2000" b="1"/>
          </a:p>
        </p:txBody>
      </p:sp>
      <p:grpSp>
        <p:nvGrpSpPr>
          <p:cNvPr id="68633" name="Group 25"/>
          <p:cNvGrpSpPr>
            <a:grpSpLocks noChangeAspect="1"/>
          </p:cNvGrpSpPr>
          <p:nvPr/>
        </p:nvGrpSpPr>
        <p:grpSpPr>
          <a:xfrm>
            <a:off x="6858000" y="990600"/>
            <a:ext cx="1922463" cy="1387475"/>
            <a:chOff x="672" y="1104"/>
            <a:chExt cx="1728" cy="1248"/>
          </a:xfrm>
        </p:grpSpPr>
        <p:sp>
          <p:nvSpPr>
            <p:cNvPr id="59450" name="Oval 4"/>
            <p:cNvSpPr>
              <a:spLocks noChangeAspect="1"/>
            </p:cNvSpPr>
            <p:nvPr/>
          </p:nvSpPr>
          <p:spPr>
            <a:xfrm>
              <a:off x="1008" y="1104"/>
              <a:ext cx="288" cy="28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1</a:t>
              </a:r>
              <a:endParaRPr lang="en-US" altLang="zh-CN" sz="1600" b="1"/>
            </a:p>
          </p:txBody>
        </p:sp>
        <p:sp>
          <p:nvSpPr>
            <p:cNvPr id="59451" name="Oval 5"/>
            <p:cNvSpPr>
              <a:spLocks noChangeAspect="1"/>
            </p:cNvSpPr>
            <p:nvPr/>
          </p:nvSpPr>
          <p:spPr>
            <a:xfrm>
              <a:off x="1728" y="1104"/>
              <a:ext cx="288" cy="28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2</a:t>
              </a:r>
              <a:endParaRPr lang="en-US" altLang="zh-CN" sz="1600" b="1"/>
            </a:p>
          </p:txBody>
        </p:sp>
        <p:sp>
          <p:nvSpPr>
            <p:cNvPr id="59452" name="Line 6"/>
            <p:cNvSpPr>
              <a:spLocks noChangeAspect="1"/>
            </p:cNvSpPr>
            <p:nvPr/>
          </p:nvSpPr>
          <p:spPr>
            <a:xfrm>
              <a:off x="1296" y="1248"/>
              <a:ext cx="432" cy="0"/>
            </a:xfrm>
            <a:prstGeom prst="line">
              <a:avLst/>
            </a:prstGeom>
            <a:ln w="25400" cap="flat" cmpd="sng">
              <a:solidFill>
                <a:schemeClr val="tx1"/>
              </a:solidFill>
              <a:prstDash val="solid"/>
              <a:headEnd type="none" w="med" len="med"/>
              <a:tailEnd type="triangle" w="med" len="med"/>
            </a:ln>
          </p:spPr>
        </p:sp>
        <p:sp>
          <p:nvSpPr>
            <p:cNvPr id="59453" name="Oval 7"/>
            <p:cNvSpPr>
              <a:spLocks noChangeAspect="1"/>
            </p:cNvSpPr>
            <p:nvPr/>
          </p:nvSpPr>
          <p:spPr>
            <a:xfrm>
              <a:off x="1056" y="2064"/>
              <a:ext cx="288" cy="28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6</a:t>
              </a:r>
              <a:endParaRPr lang="en-US" altLang="zh-CN" sz="1600" b="1"/>
            </a:p>
          </p:txBody>
        </p:sp>
        <p:sp>
          <p:nvSpPr>
            <p:cNvPr id="59454" name="Oval 8"/>
            <p:cNvSpPr>
              <a:spLocks noChangeAspect="1"/>
            </p:cNvSpPr>
            <p:nvPr/>
          </p:nvSpPr>
          <p:spPr>
            <a:xfrm>
              <a:off x="1776" y="2064"/>
              <a:ext cx="288" cy="28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7</a:t>
              </a:r>
              <a:endParaRPr lang="en-US" altLang="zh-CN" sz="1600" b="1"/>
            </a:p>
          </p:txBody>
        </p:sp>
        <p:sp>
          <p:nvSpPr>
            <p:cNvPr id="59455" name="Line 9"/>
            <p:cNvSpPr>
              <a:spLocks noChangeAspect="1"/>
            </p:cNvSpPr>
            <p:nvPr/>
          </p:nvSpPr>
          <p:spPr>
            <a:xfrm>
              <a:off x="1344" y="2208"/>
              <a:ext cx="432" cy="0"/>
            </a:xfrm>
            <a:prstGeom prst="line">
              <a:avLst/>
            </a:prstGeom>
            <a:ln w="25400" cap="flat" cmpd="sng">
              <a:solidFill>
                <a:schemeClr val="tx1"/>
              </a:solidFill>
              <a:prstDash val="solid"/>
              <a:headEnd type="triangle" w="med" len="med"/>
              <a:tailEnd type="none" w="med" len="med"/>
            </a:ln>
          </p:spPr>
        </p:sp>
        <p:sp>
          <p:nvSpPr>
            <p:cNvPr id="59456" name="Oval 10"/>
            <p:cNvSpPr>
              <a:spLocks noChangeAspect="1"/>
            </p:cNvSpPr>
            <p:nvPr/>
          </p:nvSpPr>
          <p:spPr>
            <a:xfrm>
              <a:off x="672" y="1584"/>
              <a:ext cx="288" cy="28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3</a:t>
              </a:r>
              <a:endParaRPr lang="en-US" altLang="zh-CN" sz="1600" b="1"/>
            </a:p>
          </p:txBody>
        </p:sp>
        <p:sp>
          <p:nvSpPr>
            <p:cNvPr id="59457" name="Oval 11"/>
            <p:cNvSpPr>
              <a:spLocks noChangeAspect="1"/>
            </p:cNvSpPr>
            <p:nvPr/>
          </p:nvSpPr>
          <p:spPr>
            <a:xfrm>
              <a:off x="1392" y="1584"/>
              <a:ext cx="288" cy="28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4</a:t>
              </a:r>
              <a:endParaRPr lang="en-US" altLang="zh-CN" sz="1600" b="1"/>
            </a:p>
          </p:txBody>
        </p:sp>
        <p:sp>
          <p:nvSpPr>
            <p:cNvPr id="59458" name="Line 12"/>
            <p:cNvSpPr>
              <a:spLocks noChangeAspect="1"/>
            </p:cNvSpPr>
            <p:nvPr/>
          </p:nvSpPr>
          <p:spPr>
            <a:xfrm>
              <a:off x="960" y="1728"/>
              <a:ext cx="432" cy="0"/>
            </a:xfrm>
            <a:prstGeom prst="line">
              <a:avLst/>
            </a:prstGeom>
            <a:ln w="25400" cap="flat" cmpd="sng">
              <a:solidFill>
                <a:schemeClr val="tx1"/>
              </a:solidFill>
              <a:prstDash val="solid"/>
              <a:headEnd type="triangle" w="med" len="med"/>
              <a:tailEnd type="none" w="med" len="med"/>
            </a:ln>
          </p:spPr>
        </p:sp>
        <p:sp>
          <p:nvSpPr>
            <p:cNvPr id="59459" name="Oval 14"/>
            <p:cNvSpPr>
              <a:spLocks noChangeAspect="1"/>
            </p:cNvSpPr>
            <p:nvPr/>
          </p:nvSpPr>
          <p:spPr>
            <a:xfrm>
              <a:off x="2112" y="1584"/>
              <a:ext cx="288" cy="28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5</a:t>
              </a:r>
              <a:endParaRPr lang="en-US" altLang="zh-CN" sz="1600" b="1"/>
            </a:p>
          </p:txBody>
        </p:sp>
        <p:sp>
          <p:nvSpPr>
            <p:cNvPr id="59460" name="Line 15"/>
            <p:cNvSpPr>
              <a:spLocks noChangeAspect="1"/>
            </p:cNvSpPr>
            <p:nvPr/>
          </p:nvSpPr>
          <p:spPr>
            <a:xfrm>
              <a:off x="1680" y="1728"/>
              <a:ext cx="432" cy="0"/>
            </a:xfrm>
            <a:prstGeom prst="line">
              <a:avLst/>
            </a:prstGeom>
            <a:ln w="25400" cap="flat" cmpd="sng">
              <a:solidFill>
                <a:schemeClr val="hlink"/>
              </a:solidFill>
              <a:prstDash val="solid"/>
              <a:headEnd type="triangle" w="med" len="med"/>
              <a:tailEnd type="none" w="med" len="med"/>
            </a:ln>
          </p:spPr>
        </p:sp>
        <p:sp>
          <p:nvSpPr>
            <p:cNvPr id="59461" name="Line 16"/>
            <p:cNvSpPr>
              <a:spLocks noChangeAspect="1"/>
            </p:cNvSpPr>
            <p:nvPr/>
          </p:nvSpPr>
          <p:spPr>
            <a:xfrm flipH="1">
              <a:off x="816" y="1344"/>
              <a:ext cx="240" cy="240"/>
            </a:xfrm>
            <a:prstGeom prst="line">
              <a:avLst/>
            </a:prstGeom>
            <a:ln w="25400" cap="flat" cmpd="sng">
              <a:solidFill>
                <a:schemeClr val="hlink"/>
              </a:solidFill>
              <a:prstDash val="solid"/>
              <a:headEnd type="none" w="med" len="med"/>
              <a:tailEnd type="triangle" w="med" len="med"/>
            </a:ln>
          </p:spPr>
        </p:sp>
        <p:sp>
          <p:nvSpPr>
            <p:cNvPr id="59462" name="Line 17"/>
            <p:cNvSpPr>
              <a:spLocks noChangeAspect="1"/>
            </p:cNvSpPr>
            <p:nvPr/>
          </p:nvSpPr>
          <p:spPr>
            <a:xfrm flipH="1">
              <a:off x="1920" y="1824"/>
              <a:ext cx="240" cy="240"/>
            </a:xfrm>
            <a:prstGeom prst="line">
              <a:avLst/>
            </a:prstGeom>
            <a:ln w="25400" cap="flat" cmpd="sng">
              <a:solidFill>
                <a:schemeClr val="tx1"/>
              </a:solidFill>
              <a:prstDash val="solid"/>
              <a:headEnd type="none" w="med" len="med"/>
              <a:tailEnd type="triangle" w="med" len="med"/>
            </a:ln>
          </p:spPr>
        </p:sp>
        <p:sp>
          <p:nvSpPr>
            <p:cNvPr id="59463" name="Line 18"/>
            <p:cNvSpPr>
              <a:spLocks noChangeAspect="1"/>
            </p:cNvSpPr>
            <p:nvPr/>
          </p:nvSpPr>
          <p:spPr>
            <a:xfrm>
              <a:off x="1248" y="1344"/>
              <a:ext cx="240" cy="240"/>
            </a:xfrm>
            <a:prstGeom prst="line">
              <a:avLst/>
            </a:prstGeom>
            <a:ln w="25400" cap="flat" cmpd="sng">
              <a:solidFill>
                <a:schemeClr val="tx1"/>
              </a:solidFill>
              <a:prstDash val="solid"/>
              <a:headEnd type="none" w="med" len="med"/>
              <a:tailEnd type="triangle" w="med" len="med"/>
            </a:ln>
          </p:spPr>
        </p:sp>
        <p:sp>
          <p:nvSpPr>
            <p:cNvPr id="59464" name="Line 20"/>
            <p:cNvSpPr>
              <a:spLocks noChangeAspect="1"/>
            </p:cNvSpPr>
            <p:nvPr/>
          </p:nvSpPr>
          <p:spPr>
            <a:xfrm>
              <a:off x="2016" y="1344"/>
              <a:ext cx="240" cy="240"/>
            </a:xfrm>
            <a:prstGeom prst="line">
              <a:avLst/>
            </a:prstGeom>
            <a:ln w="25400" cap="flat" cmpd="sng">
              <a:solidFill>
                <a:schemeClr val="tx1"/>
              </a:solidFill>
              <a:prstDash val="solid"/>
              <a:headEnd type="none" w="med" len="med"/>
              <a:tailEnd type="triangle" w="med" len="med"/>
            </a:ln>
          </p:spPr>
        </p:sp>
        <p:sp>
          <p:nvSpPr>
            <p:cNvPr id="59465" name="Line 21"/>
            <p:cNvSpPr>
              <a:spLocks noChangeAspect="1"/>
            </p:cNvSpPr>
            <p:nvPr/>
          </p:nvSpPr>
          <p:spPr>
            <a:xfrm>
              <a:off x="912" y="1824"/>
              <a:ext cx="240" cy="240"/>
            </a:xfrm>
            <a:prstGeom prst="line">
              <a:avLst/>
            </a:prstGeom>
            <a:ln w="25400" cap="flat" cmpd="sng">
              <a:solidFill>
                <a:schemeClr val="tx1"/>
              </a:solidFill>
              <a:prstDash val="solid"/>
              <a:headEnd type="none" w="med" len="med"/>
              <a:tailEnd type="triangle" w="med" len="med"/>
            </a:ln>
          </p:spPr>
        </p:sp>
        <p:sp>
          <p:nvSpPr>
            <p:cNvPr id="59466" name="Line 22"/>
            <p:cNvSpPr>
              <a:spLocks noChangeAspect="1"/>
            </p:cNvSpPr>
            <p:nvPr/>
          </p:nvSpPr>
          <p:spPr>
            <a:xfrm>
              <a:off x="1632" y="1824"/>
              <a:ext cx="240" cy="240"/>
            </a:xfrm>
            <a:prstGeom prst="line">
              <a:avLst/>
            </a:prstGeom>
            <a:ln w="25400" cap="flat" cmpd="sng">
              <a:solidFill>
                <a:schemeClr val="tx1"/>
              </a:solidFill>
              <a:prstDash val="solid"/>
              <a:headEnd type="none" w="med" len="med"/>
              <a:tailEnd type="triangle" w="med" len="med"/>
            </a:ln>
          </p:spPr>
        </p:sp>
        <p:sp>
          <p:nvSpPr>
            <p:cNvPr id="59467" name="Line 23"/>
            <p:cNvSpPr>
              <a:spLocks noChangeAspect="1"/>
            </p:cNvSpPr>
            <p:nvPr/>
          </p:nvSpPr>
          <p:spPr>
            <a:xfrm flipH="1">
              <a:off x="1536" y="1344"/>
              <a:ext cx="240" cy="240"/>
            </a:xfrm>
            <a:prstGeom prst="line">
              <a:avLst/>
            </a:prstGeom>
            <a:ln w="25400" cap="flat" cmpd="sng">
              <a:solidFill>
                <a:schemeClr val="tx1"/>
              </a:solidFill>
              <a:prstDash val="solid"/>
              <a:headEnd type="none" w="med" len="med"/>
              <a:tailEnd type="triangle" w="med" len="med"/>
            </a:ln>
          </p:spPr>
        </p:sp>
        <p:sp>
          <p:nvSpPr>
            <p:cNvPr id="59468" name="Line 24"/>
            <p:cNvSpPr>
              <a:spLocks noChangeAspect="1"/>
            </p:cNvSpPr>
            <p:nvPr/>
          </p:nvSpPr>
          <p:spPr>
            <a:xfrm flipH="1">
              <a:off x="1200" y="1824"/>
              <a:ext cx="240" cy="240"/>
            </a:xfrm>
            <a:prstGeom prst="line">
              <a:avLst/>
            </a:prstGeom>
            <a:ln w="25400" cap="flat" cmpd="sng">
              <a:solidFill>
                <a:schemeClr val="tx1"/>
              </a:solidFill>
              <a:prstDash val="solid"/>
              <a:headEnd type="none" w="med" len="med"/>
              <a:tailEnd type="triangle" w="med" len="med"/>
            </a:ln>
          </p:spPr>
        </p:sp>
      </p:grpSp>
      <p:sp>
        <p:nvSpPr>
          <p:cNvPr id="68634" name="AutoShape 26"/>
          <p:cNvSpPr/>
          <p:nvPr/>
        </p:nvSpPr>
        <p:spPr>
          <a:xfrm>
            <a:off x="457200" y="1219200"/>
            <a:ext cx="6324600" cy="5029200"/>
          </a:xfrm>
          <a:prstGeom prst="foldedCorner">
            <a:avLst>
              <a:gd name="adj" fmla="val 778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82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a:solidFill>
                  <a:schemeClr val="hlink"/>
                </a:solidFill>
                <a:latin typeface="Arial" panose="020B0604020202020204" pitchFamily="34" charset="0"/>
              </a:rPr>
              <a:t>void</a:t>
            </a:r>
            <a:r>
              <a:rPr lang="en-US" altLang="zh-CN" sz="1800" b="1">
                <a:latin typeface="Arial" panose="020B0604020202020204" pitchFamily="34" charset="0"/>
              </a:rPr>
              <a:t> Topsort( Graph G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Queue  Q;</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int</a:t>
            </a:r>
            <a:r>
              <a:rPr lang="en-US" altLang="zh-CN" sz="1800" b="1">
                <a:latin typeface="Arial" panose="020B0604020202020204" pitchFamily="34" charset="0"/>
              </a:rPr>
              <a:t>  Counter = 0;</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Vertex  V, W;</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Q = CreateQueue( NumVertex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 each vertex V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Indegree[ V ] == 0 )   Enqueue( V, Q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while</a:t>
            </a:r>
            <a:r>
              <a:rPr lang="en-US" altLang="zh-CN" sz="1800" b="1">
                <a:latin typeface="Arial" panose="020B0604020202020204" pitchFamily="34" charset="0"/>
              </a:rPr>
              <a:t> ( !IsEmpty( Q )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V = Dequeue( Q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TopNum[ V ] = ++ Counter; </a:t>
            </a:r>
            <a:r>
              <a:rPr lang="en-US" altLang="zh-CN" sz="1800" b="1">
                <a:solidFill>
                  <a:srgbClr val="009900"/>
                </a:solidFill>
                <a:latin typeface="Arial" panose="020B0604020202020204" pitchFamily="34" charset="0"/>
              </a:rPr>
              <a:t>/* assign next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 each W adjacent from  V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 – Indegree[ W ] == 0 )  Enqueue( W, Q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  </a:t>
            </a:r>
            <a:r>
              <a:rPr lang="en-US" altLang="zh-CN" sz="1800" b="1">
                <a:solidFill>
                  <a:srgbClr val="009900"/>
                </a:solidFill>
                <a:latin typeface="Arial" panose="020B0604020202020204" pitchFamily="34" charset="0"/>
              </a:rPr>
              <a:t>/* end-while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Counter != NumVertex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Error( “Graph has a cycle”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DisposeQueue( Q ); </a:t>
            </a:r>
            <a:r>
              <a:rPr lang="en-US" altLang="zh-CN" sz="1800" b="1">
                <a:solidFill>
                  <a:srgbClr val="009900"/>
                </a:solidFill>
                <a:latin typeface="Arial" panose="020B0604020202020204" pitchFamily="34" charset="0"/>
              </a:rPr>
              <a:t>/* free memory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a:t>
            </a:r>
            <a:endParaRPr lang="en-US" altLang="zh-CN" sz="1800" b="1">
              <a:latin typeface="Arial" panose="020B0604020202020204" pitchFamily="34" charset="0"/>
            </a:endParaRPr>
          </a:p>
        </p:txBody>
      </p:sp>
      <p:grpSp>
        <p:nvGrpSpPr>
          <p:cNvPr id="68654" name="Group 46"/>
          <p:cNvGrpSpPr/>
          <p:nvPr/>
        </p:nvGrpSpPr>
        <p:grpSpPr>
          <a:xfrm>
            <a:off x="6934200" y="2635250"/>
            <a:ext cx="1030288" cy="2546350"/>
            <a:chOff x="4416" y="1584"/>
            <a:chExt cx="649" cy="1604"/>
          </a:xfrm>
        </p:grpSpPr>
        <p:sp>
          <p:nvSpPr>
            <p:cNvPr id="59435" name="Rectangle 27"/>
            <p:cNvSpPr/>
            <p:nvPr/>
          </p:nvSpPr>
          <p:spPr>
            <a:xfrm>
              <a:off x="4704" y="1824"/>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59436" name="Rectangle 28"/>
            <p:cNvSpPr/>
            <p:nvPr/>
          </p:nvSpPr>
          <p:spPr>
            <a:xfrm>
              <a:off x="4464" y="1824"/>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1</a:t>
              </a:r>
              <a:endParaRPr lang="en-US" altLang="zh-CN" sz="1600" b="1" baseline="-25000"/>
            </a:p>
          </p:txBody>
        </p:sp>
        <p:sp>
          <p:nvSpPr>
            <p:cNvPr id="59437" name="Rectangle 29"/>
            <p:cNvSpPr/>
            <p:nvPr/>
          </p:nvSpPr>
          <p:spPr>
            <a:xfrm>
              <a:off x="4416" y="1584"/>
              <a:ext cx="649"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latin typeface="Arial" panose="020B0604020202020204" pitchFamily="34" charset="0"/>
                </a:rPr>
                <a:t>Indegree</a:t>
              </a:r>
              <a:endParaRPr lang="en-US" altLang="zh-CN" sz="1600" b="1">
                <a:latin typeface="Arial" panose="020B0604020202020204" pitchFamily="34" charset="0"/>
              </a:endParaRPr>
            </a:p>
          </p:txBody>
        </p:sp>
        <p:sp>
          <p:nvSpPr>
            <p:cNvPr id="59438" name="Rectangle 30"/>
            <p:cNvSpPr/>
            <p:nvPr/>
          </p:nvSpPr>
          <p:spPr>
            <a:xfrm>
              <a:off x="4704" y="2016"/>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1</a:t>
              </a:r>
              <a:endParaRPr lang="en-US" altLang="zh-CN" sz="1800" b="1"/>
            </a:p>
          </p:txBody>
        </p:sp>
        <p:sp>
          <p:nvSpPr>
            <p:cNvPr id="59439" name="Rectangle 31"/>
            <p:cNvSpPr/>
            <p:nvPr/>
          </p:nvSpPr>
          <p:spPr>
            <a:xfrm>
              <a:off x="4464" y="2016"/>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2</a:t>
              </a:r>
              <a:endParaRPr lang="en-US" altLang="zh-CN" sz="1600" b="1" baseline="-25000"/>
            </a:p>
          </p:txBody>
        </p:sp>
        <p:sp>
          <p:nvSpPr>
            <p:cNvPr id="59440" name="Rectangle 34"/>
            <p:cNvSpPr/>
            <p:nvPr/>
          </p:nvSpPr>
          <p:spPr>
            <a:xfrm>
              <a:off x="4704" y="2208"/>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2</a:t>
              </a:r>
              <a:endParaRPr lang="en-US" altLang="zh-CN" sz="1800" b="1"/>
            </a:p>
          </p:txBody>
        </p:sp>
        <p:sp>
          <p:nvSpPr>
            <p:cNvPr id="59441" name="Rectangle 35"/>
            <p:cNvSpPr/>
            <p:nvPr/>
          </p:nvSpPr>
          <p:spPr>
            <a:xfrm>
              <a:off x="4464" y="2208"/>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3</a:t>
              </a:r>
              <a:endParaRPr lang="en-US" altLang="zh-CN" sz="1600" b="1" baseline="-25000"/>
            </a:p>
          </p:txBody>
        </p:sp>
        <p:sp>
          <p:nvSpPr>
            <p:cNvPr id="59442" name="Rectangle 36"/>
            <p:cNvSpPr/>
            <p:nvPr/>
          </p:nvSpPr>
          <p:spPr>
            <a:xfrm>
              <a:off x="4704" y="240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3</a:t>
              </a:r>
              <a:endParaRPr lang="en-US" altLang="zh-CN" sz="1800" b="1"/>
            </a:p>
          </p:txBody>
        </p:sp>
        <p:sp>
          <p:nvSpPr>
            <p:cNvPr id="59443" name="Rectangle 37"/>
            <p:cNvSpPr/>
            <p:nvPr/>
          </p:nvSpPr>
          <p:spPr>
            <a:xfrm>
              <a:off x="4464" y="2400"/>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4</a:t>
              </a:r>
              <a:endParaRPr lang="en-US" altLang="zh-CN" sz="1600" b="1" baseline="-25000"/>
            </a:p>
          </p:txBody>
        </p:sp>
        <p:sp>
          <p:nvSpPr>
            <p:cNvPr id="59444" name="Rectangle 38"/>
            <p:cNvSpPr/>
            <p:nvPr/>
          </p:nvSpPr>
          <p:spPr>
            <a:xfrm>
              <a:off x="4704" y="2592"/>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1</a:t>
              </a:r>
              <a:endParaRPr lang="en-US" altLang="zh-CN" sz="1800" b="1"/>
            </a:p>
          </p:txBody>
        </p:sp>
        <p:sp>
          <p:nvSpPr>
            <p:cNvPr id="59445" name="Rectangle 39"/>
            <p:cNvSpPr/>
            <p:nvPr/>
          </p:nvSpPr>
          <p:spPr>
            <a:xfrm>
              <a:off x="4464" y="2592"/>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5</a:t>
              </a:r>
              <a:endParaRPr lang="en-US" altLang="zh-CN" sz="1600" b="1" baseline="-25000"/>
            </a:p>
          </p:txBody>
        </p:sp>
        <p:sp>
          <p:nvSpPr>
            <p:cNvPr id="59446" name="Rectangle 40"/>
            <p:cNvSpPr/>
            <p:nvPr/>
          </p:nvSpPr>
          <p:spPr>
            <a:xfrm>
              <a:off x="4704" y="2784"/>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3</a:t>
              </a:r>
              <a:endParaRPr lang="en-US" altLang="zh-CN" sz="1800" b="1"/>
            </a:p>
          </p:txBody>
        </p:sp>
        <p:sp>
          <p:nvSpPr>
            <p:cNvPr id="59447" name="Rectangle 41"/>
            <p:cNvSpPr/>
            <p:nvPr/>
          </p:nvSpPr>
          <p:spPr>
            <a:xfrm>
              <a:off x="4464" y="2784"/>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6</a:t>
              </a:r>
              <a:endParaRPr lang="en-US" altLang="zh-CN" sz="1600" b="1" baseline="-25000"/>
            </a:p>
          </p:txBody>
        </p:sp>
        <p:sp>
          <p:nvSpPr>
            <p:cNvPr id="59448" name="Rectangle 42"/>
            <p:cNvSpPr/>
            <p:nvPr/>
          </p:nvSpPr>
          <p:spPr>
            <a:xfrm>
              <a:off x="4704" y="2976"/>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2</a:t>
              </a:r>
              <a:endParaRPr lang="en-US" altLang="zh-CN" sz="1800" b="1"/>
            </a:p>
          </p:txBody>
        </p:sp>
        <p:sp>
          <p:nvSpPr>
            <p:cNvPr id="59449" name="Rectangle 43"/>
            <p:cNvSpPr/>
            <p:nvPr/>
          </p:nvSpPr>
          <p:spPr>
            <a:xfrm>
              <a:off x="4464" y="2976"/>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7</a:t>
              </a:r>
              <a:endParaRPr lang="en-US" altLang="zh-CN" sz="1600" b="1" baseline="-25000"/>
            </a:p>
          </p:txBody>
        </p:sp>
      </p:grpSp>
      <p:sp>
        <p:nvSpPr>
          <p:cNvPr id="68656" name="Rectangle 48"/>
          <p:cNvSpPr/>
          <p:nvPr/>
        </p:nvSpPr>
        <p:spPr>
          <a:xfrm>
            <a:off x="8077200" y="50292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1</a:t>
            </a:r>
            <a:endParaRPr lang="en-US" altLang="zh-CN" sz="1600" b="1" baseline="-25000"/>
          </a:p>
        </p:txBody>
      </p:sp>
      <p:sp>
        <p:nvSpPr>
          <p:cNvPr id="68666" name="Oval 58"/>
          <p:cNvSpPr/>
          <p:nvPr/>
        </p:nvSpPr>
        <p:spPr>
          <a:xfrm>
            <a:off x="7239000" y="9906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68" name="Rectangle 60"/>
          <p:cNvSpPr/>
          <p:nvPr/>
        </p:nvSpPr>
        <p:spPr>
          <a:xfrm>
            <a:off x="8077200" y="50292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69" name="Rectangle 61"/>
          <p:cNvSpPr/>
          <p:nvPr/>
        </p:nvSpPr>
        <p:spPr>
          <a:xfrm>
            <a:off x="7391400" y="33274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chemeClr val="hlink"/>
                </a:solidFill>
              </a:rPr>
              <a:t>0</a:t>
            </a:r>
            <a:endParaRPr lang="en-US" altLang="zh-CN" sz="1800" b="1">
              <a:solidFill>
                <a:schemeClr val="hlink"/>
              </a:solidFill>
            </a:endParaRPr>
          </a:p>
        </p:txBody>
      </p:sp>
      <p:sp>
        <p:nvSpPr>
          <p:cNvPr id="68670" name="Rectangle 62"/>
          <p:cNvSpPr/>
          <p:nvPr/>
        </p:nvSpPr>
        <p:spPr>
          <a:xfrm>
            <a:off x="8077200" y="46482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2</a:t>
            </a:r>
            <a:endParaRPr lang="en-US" altLang="zh-CN" sz="1600" b="1" baseline="-25000"/>
          </a:p>
        </p:txBody>
      </p:sp>
      <p:sp>
        <p:nvSpPr>
          <p:cNvPr id="68672" name="Rectangle 64"/>
          <p:cNvSpPr/>
          <p:nvPr/>
        </p:nvSpPr>
        <p:spPr>
          <a:xfrm>
            <a:off x="7391400" y="3633788"/>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chemeClr val="hlink"/>
                </a:solidFill>
              </a:rPr>
              <a:t>1</a:t>
            </a:r>
            <a:endParaRPr lang="en-US" altLang="zh-CN" sz="1800" b="1">
              <a:solidFill>
                <a:schemeClr val="hlink"/>
              </a:solidFill>
            </a:endParaRPr>
          </a:p>
        </p:txBody>
      </p:sp>
      <p:sp>
        <p:nvSpPr>
          <p:cNvPr id="68673" name="Rectangle 65"/>
          <p:cNvSpPr/>
          <p:nvPr/>
        </p:nvSpPr>
        <p:spPr>
          <a:xfrm>
            <a:off x="7391400" y="3940175"/>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chemeClr val="hlink"/>
                </a:solidFill>
              </a:rPr>
              <a:t>2</a:t>
            </a:r>
            <a:endParaRPr lang="en-US" altLang="zh-CN" sz="1800" b="1">
              <a:solidFill>
                <a:schemeClr val="hlink"/>
              </a:solidFill>
            </a:endParaRPr>
          </a:p>
        </p:txBody>
      </p:sp>
      <p:sp>
        <p:nvSpPr>
          <p:cNvPr id="68674" name="Rectangle 66"/>
          <p:cNvSpPr/>
          <p:nvPr/>
        </p:nvSpPr>
        <p:spPr>
          <a:xfrm>
            <a:off x="8077200" y="46482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75" name="Oval 67"/>
          <p:cNvSpPr/>
          <p:nvPr/>
        </p:nvSpPr>
        <p:spPr>
          <a:xfrm>
            <a:off x="8035925" y="9906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76" name="Rectangle 68"/>
          <p:cNvSpPr/>
          <p:nvPr/>
        </p:nvSpPr>
        <p:spPr>
          <a:xfrm>
            <a:off x="7391400" y="3940175"/>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1</a:t>
            </a:r>
            <a:endParaRPr lang="en-US" altLang="zh-CN" sz="1800" b="1">
              <a:solidFill>
                <a:srgbClr val="FF0000"/>
              </a:solidFill>
            </a:endParaRPr>
          </a:p>
        </p:txBody>
      </p:sp>
      <p:sp>
        <p:nvSpPr>
          <p:cNvPr id="68677" name="Rectangle 69"/>
          <p:cNvSpPr/>
          <p:nvPr/>
        </p:nvSpPr>
        <p:spPr>
          <a:xfrm>
            <a:off x="7391400" y="4246563"/>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0</a:t>
            </a:r>
            <a:endParaRPr lang="en-US" altLang="zh-CN" sz="1800" b="1">
              <a:solidFill>
                <a:srgbClr val="FF0000"/>
              </a:solidFill>
            </a:endParaRPr>
          </a:p>
        </p:txBody>
      </p:sp>
      <p:sp>
        <p:nvSpPr>
          <p:cNvPr id="68678" name="Rectangle 70"/>
          <p:cNvSpPr/>
          <p:nvPr/>
        </p:nvSpPr>
        <p:spPr>
          <a:xfrm>
            <a:off x="8077200" y="41910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5</a:t>
            </a:r>
            <a:endParaRPr lang="en-US" altLang="zh-CN" sz="1600" b="1" baseline="-25000"/>
          </a:p>
        </p:txBody>
      </p:sp>
      <p:sp>
        <p:nvSpPr>
          <p:cNvPr id="68680" name="Rectangle 72"/>
          <p:cNvSpPr/>
          <p:nvPr/>
        </p:nvSpPr>
        <p:spPr>
          <a:xfrm>
            <a:off x="8077200" y="41910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81" name="Oval 73"/>
          <p:cNvSpPr/>
          <p:nvPr/>
        </p:nvSpPr>
        <p:spPr>
          <a:xfrm>
            <a:off x="8467725" y="15240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82" name="Rectangle 74"/>
          <p:cNvSpPr/>
          <p:nvPr/>
        </p:nvSpPr>
        <p:spPr>
          <a:xfrm>
            <a:off x="7391400" y="3940175"/>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009900"/>
                </a:solidFill>
              </a:rPr>
              <a:t>0</a:t>
            </a:r>
            <a:endParaRPr lang="en-US" altLang="zh-CN" sz="1800" b="1">
              <a:solidFill>
                <a:srgbClr val="009900"/>
              </a:solidFill>
            </a:endParaRPr>
          </a:p>
        </p:txBody>
      </p:sp>
      <p:sp>
        <p:nvSpPr>
          <p:cNvPr id="68683" name="Rectangle 75"/>
          <p:cNvSpPr/>
          <p:nvPr/>
        </p:nvSpPr>
        <p:spPr>
          <a:xfrm>
            <a:off x="8077200" y="38100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4</a:t>
            </a:r>
            <a:endParaRPr lang="en-US" altLang="zh-CN" sz="1600" b="1" baseline="-25000"/>
          </a:p>
        </p:txBody>
      </p:sp>
      <p:sp>
        <p:nvSpPr>
          <p:cNvPr id="68685" name="Rectangle 77"/>
          <p:cNvSpPr/>
          <p:nvPr/>
        </p:nvSpPr>
        <p:spPr>
          <a:xfrm>
            <a:off x="7391400" y="485775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009900"/>
                </a:solidFill>
              </a:rPr>
              <a:t>1</a:t>
            </a:r>
            <a:endParaRPr lang="en-US" altLang="zh-CN" sz="1800" b="1">
              <a:solidFill>
                <a:srgbClr val="009900"/>
              </a:solidFill>
            </a:endParaRPr>
          </a:p>
        </p:txBody>
      </p:sp>
      <p:sp>
        <p:nvSpPr>
          <p:cNvPr id="68687" name="Rectangle 79"/>
          <p:cNvSpPr/>
          <p:nvPr/>
        </p:nvSpPr>
        <p:spPr>
          <a:xfrm>
            <a:off x="8077200" y="27432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6</a:t>
            </a:r>
            <a:endParaRPr lang="en-US" altLang="zh-CN" sz="1600" b="1" baseline="-25000"/>
          </a:p>
        </p:txBody>
      </p:sp>
      <p:sp>
        <p:nvSpPr>
          <p:cNvPr id="68671" name="Rectangle 63"/>
          <p:cNvSpPr/>
          <p:nvPr/>
        </p:nvSpPr>
        <p:spPr>
          <a:xfrm>
            <a:off x="8077200" y="38100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88" name="Oval 80"/>
          <p:cNvSpPr/>
          <p:nvPr/>
        </p:nvSpPr>
        <p:spPr>
          <a:xfrm>
            <a:off x="7653338" y="15240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89" name="Rectangle 81"/>
          <p:cNvSpPr/>
          <p:nvPr/>
        </p:nvSpPr>
        <p:spPr>
          <a:xfrm>
            <a:off x="7391400" y="3633788"/>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chemeClr val="accent2"/>
                </a:solidFill>
              </a:rPr>
              <a:t>0</a:t>
            </a:r>
            <a:endParaRPr lang="en-US" altLang="zh-CN" sz="1800" b="1">
              <a:solidFill>
                <a:schemeClr val="accent2"/>
              </a:solidFill>
            </a:endParaRPr>
          </a:p>
        </p:txBody>
      </p:sp>
      <p:sp>
        <p:nvSpPr>
          <p:cNvPr id="68690" name="Rectangle 82"/>
          <p:cNvSpPr/>
          <p:nvPr/>
        </p:nvSpPr>
        <p:spPr>
          <a:xfrm>
            <a:off x="8077200" y="35052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3</a:t>
            </a:r>
            <a:endParaRPr lang="en-US" altLang="zh-CN" sz="1600" b="1" baseline="-25000"/>
          </a:p>
        </p:txBody>
      </p:sp>
      <p:sp>
        <p:nvSpPr>
          <p:cNvPr id="68691" name="Rectangle 83"/>
          <p:cNvSpPr/>
          <p:nvPr/>
        </p:nvSpPr>
        <p:spPr>
          <a:xfrm>
            <a:off x="7391400" y="45593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chemeClr val="accent2"/>
                </a:solidFill>
              </a:rPr>
              <a:t>2</a:t>
            </a:r>
            <a:endParaRPr lang="en-US" altLang="zh-CN" sz="1800" b="1">
              <a:solidFill>
                <a:schemeClr val="accent2"/>
              </a:solidFill>
            </a:endParaRPr>
          </a:p>
        </p:txBody>
      </p:sp>
      <p:sp>
        <p:nvSpPr>
          <p:cNvPr id="68692" name="Rectangle 84"/>
          <p:cNvSpPr/>
          <p:nvPr/>
        </p:nvSpPr>
        <p:spPr>
          <a:xfrm>
            <a:off x="7391400" y="485775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chemeClr val="accent2"/>
                </a:solidFill>
              </a:rPr>
              <a:t>0</a:t>
            </a:r>
            <a:endParaRPr lang="en-US" altLang="zh-CN" sz="1800" b="1">
              <a:solidFill>
                <a:schemeClr val="accent2"/>
              </a:solidFill>
            </a:endParaRPr>
          </a:p>
        </p:txBody>
      </p:sp>
      <p:sp>
        <p:nvSpPr>
          <p:cNvPr id="68693" name="Rectangle 85"/>
          <p:cNvSpPr/>
          <p:nvPr/>
        </p:nvSpPr>
        <p:spPr>
          <a:xfrm>
            <a:off x="8077200" y="31242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7</a:t>
            </a:r>
            <a:endParaRPr lang="en-US" altLang="zh-CN" sz="1600" b="1" baseline="-25000"/>
          </a:p>
        </p:txBody>
      </p:sp>
      <p:sp>
        <p:nvSpPr>
          <p:cNvPr id="68694" name="Rectangle 86"/>
          <p:cNvSpPr/>
          <p:nvPr/>
        </p:nvSpPr>
        <p:spPr>
          <a:xfrm>
            <a:off x="8077200" y="35052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95" name="Oval 87"/>
          <p:cNvSpPr/>
          <p:nvPr/>
        </p:nvSpPr>
        <p:spPr>
          <a:xfrm>
            <a:off x="6894513" y="15240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96" name="Rectangle 88"/>
          <p:cNvSpPr/>
          <p:nvPr/>
        </p:nvSpPr>
        <p:spPr>
          <a:xfrm>
            <a:off x="7391400" y="45593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1</a:t>
            </a:r>
            <a:endParaRPr lang="en-US" altLang="zh-CN" sz="1800" b="1"/>
          </a:p>
        </p:txBody>
      </p:sp>
      <p:sp>
        <p:nvSpPr>
          <p:cNvPr id="68697" name="Rectangle 89"/>
          <p:cNvSpPr/>
          <p:nvPr/>
        </p:nvSpPr>
        <p:spPr>
          <a:xfrm>
            <a:off x="8077200" y="31242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98" name="Oval 90"/>
          <p:cNvSpPr/>
          <p:nvPr/>
        </p:nvSpPr>
        <p:spPr>
          <a:xfrm>
            <a:off x="8110538" y="20574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699" name="Rectangle 91"/>
          <p:cNvSpPr/>
          <p:nvPr/>
        </p:nvSpPr>
        <p:spPr>
          <a:xfrm>
            <a:off x="7391400" y="45720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D60093"/>
                </a:solidFill>
              </a:rPr>
              <a:t>0</a:t>
            </a:r>
            <a:endParaRPr lang="en-US" altLang="zh-CN" sz="1800" b="1">
              <a:solidFill>
                <a:srgbClr val="D60093"/>
              </a:solidFill>
            </a:endParaRPr>
          </a:p>
        </p:txBody>
      </p:sp>
      <p:sp>
        <p:nvSpPr>
          <p:cNvPr id="68686" name="Rectangle 78"/>
          <p:cNvSpPr/>
          <p:nvPr/>
        </p:nvSpPr>
        <p:spPr>
          <a:xfrm>
            <a:off x="8077200" y="27432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8700" name="Oval 92"/>
          <p:cNvSpPr/>
          <p:nvPr/>
        </p:nvSpPr>
        <p:spPr>
          <a:xfrm>
            <a:off x="7315200" y="20574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68665" name="Group 57"/>
          <p:cNvGrpSpPr/>
          <p:nvPr/>
        </p:nvGrpSpPr>
        <p:grpSpPr>
          <a:xfrm>
            <a:off x="8001000" y="2743200"/>
            <a:ext cx="533400" cy="2667000"/>
            <a:chOff x="5040" y="1728"/>
            <a:chExt cx="336" cy="1680"/>
          </a:xfrm>
        </p:grpSpPr>
        <p:sp>
          <p:nvSpPr>
            <p:cNvPr id="59433" name="Rectangle 55" descr="深色木质"/>
            <p:cNvSpPr/>
            <p:nvPr/>
          </p:nvSpPr>
          <p:spPr>
            <a:xfrm>
              <a:off x="5040" y="1728"/>
              <a:ext cx="48" cy="1680"/>
            </a:xfrm>
            <a:prstGeom prst="rect">
              <a:avLst/>
            </a:prstGeom>
            <a:blipFill rotWithShape="0">
              <a:blip r:embed="rId1"/>
            </a:blipFill>
            <a:ln w="12700"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9434" name="Rectangle 56" descr="深色木质"/>
            <p:cNvSpPr/>
            <p:nvPr/>
          </p:nvSpPr>
          <p:spPr>
            <a:xfrm>
              <a:off x="5328" y="1728"/>
              <a:ext cx="48" cy="1680"/>
            </a:xfrm>
            <a:prstGeom prst="rect">
              <a:avLst/>
            </a:prstGeom>
            <a:blipFill rotWithShape="0">
              <a:blip r:embed="rId1"/>
            </a:blipFill>
            <a:ln w="12700"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68701" name="Text Box 93"/>
          <p:cNvSpPr txBox="1"/>
          <p:nvPr/>
        </p:nvSpPr>
        <p:spPr>
          <a:xfrm>
            <a:off x="3657600" y="1371600"/>
            <a:ext cx="2514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i="1"/>
              <a:t>T</a:t>
            </a:r>
            <a:r>
              <a:rPr lang="en-US" altLang="zh-CN" sz="2000" b="1"/>
              <a:t> = O( |V| + |E| )</a:t>
            </a:r>
            <a:endParaRPr lang="en-US" altLang="zh-CN" sz="20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strips(downRight)">
                                      <p:cBhvr>
                                        <p:cTn id="7" dur="500"/>
                                        <p:tgtEl>
                                          <p:spTgt spid="68611"/>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634"/>
                                        </p:tgtEl>
                                        <p:attrNameLst>
                                          <p:attrName>style.visibility</p:attrName>
                                        </p:attrNameLst>
                                      </p:cBhvr>
                                      <p:to>
                                        <p:strVal val="visible"/>
                                      </p:to>
                                    </p:set>
                                    <p:animEffect transition="in" filter="wipe(up)">
                                      <p:cBhvr>
                                        <p:cTn id="12" dur="500"/>
                                        <p:tgtEl>
                                          <p:spTgt spid="686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8633"/>
                                        </p:tgtEl>
                                        <p:attrNameLst>
                                          <p:attrName>style.visibility</p:attrName>
                                        </p:attrNameLst>
                                      </p:cBhvr>
                                      <p:to>
                                        <p:strVal val="visible"/>
                                      </p:to>
                                    </p:set>
                                    <p:animEffect transition="in" filter="dissolve">
                                      <p:cBhvr>
                                        <p:cTn id="17" dur="500"/>
                                        <p:tgtEl>
                                          <p:spTgt spid="686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8654"/>
                                        </p:tgtEl>
                                        <p:attrNameLst>
                                          <p:attrName>style.visibility</p:attrName>
                                        </p:attrNameLst>
                                      </p:cBhvr>
                                      <p:to>
                                        <p:strVal val="visible"/>
                                      </p:to>
                                    </p:set>
                                    <p:animEffect transition="in" filter="wipe(up)">
                                      <p:cBhvr>
                                        <p:cTn id="22" dur="500"/>
                                        <p:tgtEl>
                                          <p:spTgt spid="686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8665"/>
                                        </p:tgtEl>
                                        <p:attrNameLst>
                                          <p:attrName>style.visibility</p:attrName>
                                        </p:attrNameLst>
                                      </p:cBhvr>
                                      <p:to>
                                        <p:strVal val="visible"/>
                                      </p:to>
                                    </p:set>
                                    <p:animEffect transition="in" filter="wipe(up)">
                                      <p:cBhvr>
                                        <p:cTn id="27" dur="500"/>
                                        <p:tgtEl>
                                          <p:spTgt spid="6866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68656"/>
                                        </p:tgtEl>
                                        <p:attrNameLst>
                                          <p:attrName>style.visibility</p:attrName>
                                        </p:attrNameLst>
                                      </p:cBhvr>
                                      <p:to>
                                        <p:strVal val="visible"/>
                                      </p:to>
                                    </p:set>
                                    <p:anim calcmode="lin" valueType="num">
                                      <p:cBhvr additive="base">
                                        <p:cTn id="32" dur="500" fill="hold"/>
                                        <p:tgtEl>
                                          <p:spTgt spid="68656"/>
                                        </p:tgtEl>
                                        <p:attrNameLst>
                                          <p:attrName>ppt_x</p:attrName>
                                        </p:attrNameLst>
                                      </p:cBhvr>
                                      <p:tavLst>
                                        <p:tav tm="0">
                                          <p:val>
                                            <p:strVal val="#ppt_x"/>
                                          </p:val>
                                        </p:tav>
                                        <p:tav tm="100000">
                                          <p:val>
                                            <p:strVal val="#ppt_x"/>
                                          </p:val>
                                        </p:tav>
                                      </p:tavLst>
                                    </p:anim>
                                    <p:anim calcmode="lin" valueType="num">
                                      <p:cBhvr additive="base">
                                        <p:cTn id="33" dur="500" fill="hold"/>
                                        <p:tgtEl>
                                          <p:spTgt spid="68656"/>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8668"/>
                                        </p:tgtEl>
                                        <p:attrNameLst>
                                          <p:attrName>style.visibility</p:attrName>
                                        </p:attrNameLst>
                                      </p:cBhvr>
                                      <p:to>
                                        <p:strVal val="visible"/>
                                      </p:to>
                                    </p:set>
                                    <p:animEffect transition="in" filter="dissolve">
                                      <p:cBhvr>
                                        <p:cTn id="38" dur="500"/>
                                        <p:tgtEl>
                                          <p:spTgt spid="68668"/>
                                        </p:tgtEl>
                                      </p:cBhvr>
                                    </p:animEffect>
                                  </p:childTnLst>
                                </p:cTn>
                              </p:par>
                            </p:childTnLst>
                          </p:cTn>
                        </p:par>
                        <p:par>
                          <p:cTn id="39" fill="hold">
                            <p:stCondLst>
                              <p:cond delay="500"/>
                            </p:stCondLst>
                            <p:childTnLst>
                              <p:par>
                                <p:cTn id="40" presetID="4" presetClass="entr" presetSubtype="16" fill="hold" grpId="0" nodeType="afterEffect">
                                  <p:stCondLst>
                                    <p:cond delay="0"/>
                                  </p:stCondLst>
                                  <p:childTnLst>
                                    <p:set>
                                      <p:cBhvr>
                                        <p:cTn id="41" dur="1" fill="hold">
                                          <p:stCondLst>
                                            <p:cond delay="0"/>
                                          </p:stCondLst>
                                        </p:cTn>
                                        <p:tgtEl>
                                          <p:spTgt spid="68666"/>
                                        </p:tgtEl>
                                        <p:attrNameLst>
                                          <p:attrName>style.visibility</p:attrName>
                                        </p:attrNameLst>
                                      </p:cBhvr>
                                      <p:to>
                                        <p:strVal val="visible"/>
                                      </p:to>
                                    </p:set>
                                    <p:animEffect transition="in" filter="box(in)">
                                      <p:cBhvr>
                                        <p:cTn id="42" dur="500"/>
                                        <p:tgtEl>
                                          <p:spTgt spid="68666"/>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8669"/>
                                        </p:tgtEl>
                                        <p:attrNameLst>
                                          <p:attrName>style.visibility</p:attrName>
                                        </p:attrNameLst>
                                      </p:cBhvr>
                                      <p:to>
                                        <p:strVal val="visible"/>
                                      </p:to>
                                    </p:set>
                                    <p:animEffect transition="in" filter="box(in)">
                                      <p:cBhvr>
                                        <p:cTn id="47" dur="500"/>
                                        <p:tgtEl>
                                          <p:spTgt spid="68669"/>
                                        </p:tgtEl>
                                      </p:cBhvr>
                                    </p:animEffect>
                                  </p:childTnLst>
                                </p:cTn>
                              </p:par>
                            </p:childTnLst>
                          </p:cTn>
                        </p:par>
                        <p:par>
                          <p:cTn id="48" fill="hold">
                            <p:stCondLst>
                              <p:cond delay="500"/>
                            </p:stCondLst>
                            <p:childTnLst>
                              <p:par>
                                <p:cTn id="49" presetID="2" presetClass="entr" presetSubtype="1" fill="hold" grpId="0" nodeType="afterEffect">
                                  <p:stCondLst>
                                    <p:cond delay="0"/>
                                  </p:stCondLst>
                                  <p:childTnLst>
                                    <p:set>
                                      <p:cBhvr>
                                        <p:cTn id="50" dur="1" fill="hold">
                                          <p:stCondLst>
                                            <p:cond delay="0"/>
                                          </p:stCondLst>
                                        </p:cTn>
                                        <p:tgtEl>
                                          <p:spTgt spid="68670"/>
                                        </p:tgtEl>
                                        <p:attrNameLst>
                                          <p:attrName>style.visibility</p:attrName>
                                        </p:attrNameLst>
                                      </p:cBhvr>
                                      <p:to>
                                        <p:strVal val="visible"/>
                                      </p:to>
                                    </p:set>
                                    <p:anim calcmode="lin" valueType="num">
                                      <p:cBhvr additive="base">
                                        <p:cTn id="51" dur="500" fill="hold"/>
                                        <p:tgtEl>
                                          <p:spTgt spid="68670"/>
                                        </p:tgtEl>
                                        <p:attrNameLst>
                                          <p:attrName>ppt_x</p:attrName>
                                        </p:attrNameLst>
                                      </p:cBhvr>
                                      <p:tavLst>
                                        <p:tav tm="0">
                                          <p:val>
                                            <p:strVal val="#ppt_x"/>
                                          </p:val>
                                        </p:tav>
                                        <p:tav tm="100000">
                                          <p:val>
                                            <p:strVal val="#ppt_x"/>
                                          </p:val>
                                        </p:tav>
                                      </p:tavLst>
                                    </p:anim>
                                    <p:anim calcmode="lin" valueType="num">
                                      <p:cBhvr additive="base">
                                        <p:cTn id="52" dur="500" fill="hold"/>
                                        <p:tgtEl>
                                          <p:spTgt spid="68670"/>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68672"/>
                                        </p:tgtEl>
                                        <p:attrNameLst>
                                          <p:attrName>style.visibility</p:attrName>
                                        </p:attrNameLst>
                                      </p:cBhvr>
                                      <p:to>
                                        <p:strVal val="visible"/>
                                      </p:to>
                                    </p:set>
                                    <p:animEffect transition="in" filter="box(in)">
                                      <p:cBhvr>
                                        <p:cTn id="57" dur="500"/>
                                        <p:tgtEl>
                                          <p:spTgt spid="6867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68673"/>
                                        </p:tgtEl>
                                        <p:attrNameLst>
                                          <p:attrName>style.visibility</p:attrName>
                                        </p:attrNameLst>
                                      </p:cBhvr>
                                      <p:to>
                                        <p:strVal val="visible"/>
                                      </p:to>
                                    </p:set>
                                    <p:animEffect transition="in" filter="box(in)">
                                      <p:cBhvr>
                                        <p:cTn id="62" dur="500"/>
                                        <p:tgtEl>
                                          <p:spTgt spid="6867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68674"/>
                                        </p:tgtEl>
                                        <p:attrNameLst>
                                          <p:attrName>style.visibility</p:attrName>
                                        </p:attrNameLst>
                                      </p:cBhvr>
                                      <p:to>
                                        <p:strVal val="visible"/>
                                      </p:to>
                                    </p:set>
                                    <p:animEffect transition="in" filter="dissolve">
                                      <p:cBhvr>
                                        <p:cTn id="67" dur="500"/>
                                        <p:tgtEl>
                                          <p:spTgt spid="68674"/>
                                        </p:tgtEl>
                                      </p:cBhvr>
                                    </p:animEffect>
                                  </p:childTnLst>
                                </p:cTn>
                              </p:par>
                            </p:childTnLst>
                          </p:cTn>
                        </p:par>
                        <p:par>
                          <p:cTn id="68" fill="hold">
                            <p:stCondLst>
                              <p:cond delay="500"/>
                            </p:stCondLst>
                            <p:childTnLst>
                              <p:par>
                                <p:cTn id="69" presetID="4" presetClass="entr" presetSubtype="16" fill="hold" grpId="0" nodeType="afterEffect">
                                  <p:stCondLst>
                                    <p:cond delay="0"/>
                                  </p:stCondLst>
                                  <p:childTnLst>
                                    <p:set>
                                      <p:cBhvr>
                                        <p:cTn id="70" dur="1" fill="hold">
                                          <p:stCondLst>
                                            <p:cond delay="0"/>
                                          </p:stCondLst>
                                        </p:cTn>
                                        <p:tgtEl>
                                          <p:spTgt spid="68675"/>
                                        </p:tgtEl>
                                        <p:attrNameLst>
                                          <p:attrName>style.visibility</p:attrName>
                                        </p:attrNameLst>
                                      </p:cBhvr>
                                      <p:to>
                                        <p:strVal val="visible"/>
                                      </p:to>
                                    </p:set>
                                    <p:animEffect transition="in" filter="box(in)">
                                      <p:cBhvr>
                                        <p:cTn id="71" dur="500"/>
                                        <p:tgtEl>
                                          <p:spTgt spid="68675"/>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68676"/>
                                        </p:tgtEl>
                                        <p:attrNameLst>
                                          <p:attrName>style.visibility</p:attrName>
                                        </p:attrNameLst>
                                      </p:cBhvr>
                                      <p:to>
                                        <p:strVal val="visible"/>
                                      </p:to>
                                    </p:set>
                                    <p:animEffect transition="in" filter="box(in)">
                                      <p:cBhvr>
                                        <p:cTn id="76" dur="500"/>
                                        <p:tgtEl>
                                          <p:spTgt spid="68676"/>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68677"/>
                                        </p:tgtEl>
                                        <p:attrNameLst>
                                          <p:attrName>style.visibility</p:attrName>
                                        </p:attrNameLst>
                                      </p:cBhvr>
                                      <p:to>
                                        <p:strVal val="visible"/>
                                      </p:to>
                                    </p:set>
                                    <p:animEffect transition="in" filter="box(in)">
                                      <p:cBhvr>
                                        <p:cTn id="81" dur="500"/>
                                        <p:tgtEl>
                                          <p:spTgt spid="68677"/>
                                        </p:tgtEl>
                                      </p:cBhvr>
                                    </p:animEffect>
                                  </p:childTnLst>
                                </p:cTn>
                              </p:par>
                            </p:childTnLst>
                          </p:cTn>
                        </p:par>
                        <p:par>
                          <p:cTn id="82" fill="hold">
                            <p:stCondLst>
                              <p:cond delay="500"/>
                            </p:stCondLst>
                            <p:childTnLst>
                              <p:par>
                                <p:cTn id="83" presetID="2" presetClass="entr" presetSubtype="1" fill="hold" grpId="0" nodeType="afterEffect">
                                  <p:stCondLst>
                                    <p:cond delay="0"/>
                                  </p:stCondLst>
                                  <p:childTnLst>
                                    <p:set>
                                      <p:cBhvr>
                                        <p:cTn id="84" dur="1" fill="hold">
                                          <p:stCondLst>
                                            <p:cond delay="0"/>
                                          </p:stCondLst>
                                        </p:cTn>
                                        <p:tgtEl>
                                          <p:spTgt spid="68678"/>
                                        </p:tgtEl>
                                        <p:attrNameLst>
                                          <p:attrName>style.visibility</p:attrName>
                                        </p:attrNameLst>
                                      </p:cBhvr>
                                      <p:to>
                                        <p:strVal val="visible"/>
                                      </p:to>
                                    </p:set>
                                    <p:anim calcmode="lin" valueType="num">
                                      <p:cBhvr additive="base">
                                        <p:cTn id="85" dur="500" fill="hold"/>
                                        <p:tgtEl>
                                          <p:spTgt spid="68678"/>
                                        </p:tgtEl>
                                        <p:attrNameLst>
                                          <p:attrName>ppt_x</p:attrName>
                                        </p:attrNameLst>
                                      </p:cBhvr>
                                      <p:tavLst>
                                        <p:tav tm="0">
                                          <p:val>
                                            <p:strVal val="#ppt_x"/>
                                          </p:val>
                                        </p:tav>
                                        <p:tav tm="100000">
                                          <p:val>
                                            <p:strVal val="#ppt_x"/>
                                          </p:val>
                                        </p:tav>
                                      </p:tavLst>
                                    </p:anim>
                                    <p:anim calcmode="lin" valueType="num">
                                      <p:cBhvr additive="base">
                                        <p:cTn id="86" dur="500" fill="hold"/>
                                        <p:tgtEl>
                                          <p:spTgt spid="68678"/>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68680"/>
                                        </p:tgtEl>
                                        <p:attrNameLst>
                                          <p:attrName>style.visibility</p:attrName>
                                        </p:attrNameLst>
                                      </p:cBhvr>
                                      <p:to>
                                        <p:strVal val="visible"/>
                                      </p:to>
                                    </p:set>
                                    <p:animEffect transition="in" filter="dissolve">
                                      <p:cBhvr>
                                        <p:cTn id="91" dur="500"/>
                                        <p:tgtEl>
                                          <p:spTgt spid="68680"/>
                                        </p:tgtEl>
                                      </p:cBhvr>
                                    </p:animEffect>
                                  </p:childTnLst>
                                </p:cTn>
                              </p:par>
                            </p:childTnLst>
                          </p:cTn>
                        </p:par>
                        <p:par>
                          <p:cTn id="92" fill="hold">
                            <p:stCondLst>
                              <p:cond delay="500"/>
                            </p:stCondLst>
                            <p:childTnLst>
                              <p:par>
                                <p:cTn id="93" presetID="4" presetClass="entr" presetSubtype="16" fill="hold" grpId="0" nodeType="afterEffect">
                                  <p:stCondLst>
                                    <p:cond delay="0"/>
                                  </p:stCondLst>
                                  <p:childTnLst>
                                    <p:set>
                                      <p:cBhvr>
                                        <p:cTn id="94" dur="1" fill="hold">
                                          <p:stCondLst>
                                            <p:cond delay="0"/>
                                          </p:stCondLst>
                                        </p:cTn>
                                        <p:tgtEl>
                                          <p:spTgt spid="68681"/>
                                        </p:tgtEl>
                                        <p:attrNameLst>
                                          <p:attrName>style.visibility</p:attrName>
                                        </p:attrNameLst>
                                      </p:cBhvr>
                                      <p:to>
                                        <p:strVal val="visible"/>
                                      </p:to>
                                    </p:set>
                                    <p:animEffect transition="in" filter="box(in)">
                                      <p:cBhvr>
                                        <p:cTn id="95" dur="500"/>
                                        <p:tgtEl>
                                          <p:spTgt spid="68681"/>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68682"/>
                                        </p:tgtEl>
                                        <p:attrNameLst>
                                          <p:attrName>style.visibility</p:attrName>
                                        </p:attrNameLst>
                                      </p:cBhvr>
                                      <p:to>
                                        <p:strVal val="visible"/>
                                      </p:to>
                                    </p:set>
                                    <p:animEffect transition="in" filter="box(in)">
                                      <p:cBhvr>
                                        <p:cTn id="100" dur="500"/>
                                        <p:tgtEl>
                                          <p:spTgt spid="68682"/>
                                        </p:tgtEl>
                                      </p:cBhvr>
                                    </p:animEffect>
                                  </p:childTnLst>
                                </p:cTn>
                              </p:par>
                            </p:childTnLst>
                          </p:cTn>
                        </p:par>
                        <p:par>
                          <p:cTn id="101" fill="hold">
                            <p:stCondLst>
                              <p:cond delay="500"/>
                            </p:stCondLst>
                            <p:childTnLst>
                              <p:par>
                                <p:cTn id="102" presetID="2" presetClass="entr" presetSubtype="1" fill="hold" grpId="0" nodeType="afterEffect">
                                  <p:stCondLst>
                                    <p:cond delay="0"/>
                                  </p:stCondLst>
                                  <p:childTnLst>
                                    <p:set>
                                      <p:cBhvr>
                                        <p:cTn id="103" dur="1" fill="hold">
                                          <p:stCondLst>
                                            <p:cond delay="0"/>
                                          </p:stCondLst>
                                        </p:cTn>
                                        <p:tgtEl>
                                          <p:spTgt spid="68683"/>
                                        </p:tgtEl>
                                        <p:attrNameLst>
                                          <p:attrName>style.visibility</p:attrName>
                                        </p:attrNameLst>
                                      </p:cBhvr>
                                      <p:to>
                                        <p:strVal val="visible"/>
                                      </p:to>
                                    </p:set>
                                    <p:anim calcmode="lin" valueType="num">
                                      <p:cBhvr additive="base">
                                        <p:cTn id="104" dur="500" fill="hold"/>
                                        <p:tgtEl>
                                          <p:spTgt spid="68683"/>
                                        </p:tgtEl>
                                        <p:attrNameLst>
                                          <p:attrName>ppt_x</p:attrName>
                                        </p:attrNameLst>
                                      </p:cBhvr>
                                      <p:tavLst>
                                        <p:tav tm="0">
                                          <p:val>
                                            <p:strVal val="#ppt_x"/>
                                          </p:val>
                                        </p:tav>
                                        <p:tav tm="100000">
                                          <p:val>
                                            <p:strVal val="#ppt_x"/>
                                          </p:val>
                                        </p:tav>
                                      </p:tavLst>
                                    </p:anim>
                                    <p:anim calcmode="lin" valueType="num">
                                      <p:cBhvr additive="base">
                                        <p:cTn id="105" dur="500" fill="hold"/>
                                        <p:tgtEl>
                                          <p:spTgt spid="68683"/>
                                        </p:tgtEl>
                                        <p:attrNameLst>
                                          <p:attrName>ppt_y</p:attrName>
                                        </p:attrNameLst>
                                      </p:cBhvr>
                                      <p:tavLst>
                                        <p:tav tm="0">
                                          <p:val>
                                            <p:strVal val="0-#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68685"/>
                                        </p:tgtEl>
                                        <p:attrNameLst>
                                          <p:attrName>style.visibility</p:attrName>
                                        </p:attrNameLst>
                                      </p:cBhvr>
                                      <p:to>
                                        <p:strVal val="visible"/>
                                      </p:to>
                                    </p:set>
                                    <p:animEffect transition="in" filter="box(in)">
                                      <p:cBhvr>
                                        <p:cTn id="110" dur="500"/>
                                        <p:tgtEl>
                                          <p:spTgt spid="68685"/>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68671"/>
                                        </p:tgtEl>
                                        <p:attrNameLst>
                                          <p:attrName>style.visibility</p:attrName>
                                        </p:attrNameLst>
                                      </p:cBhvr>
                                      <p:to>
                                        <p:strVal val="visible"/>
                                      </p:to>
                                    </p:set>
                                    <p:animEffect transition="in" filter="dissolve">
                                      <p:cBhvr>
                                        <p:cTn id="115" dur="500"/>
                                        <p:tgtEl>
                                          <p:spTgt spid="68671"/>
                                        </p:tgtEl>
                                      </p:cBhvr>
                                    </p:animEffect>
                                  </p:childTnLst>
                                </p:cTn>
                              </p:par>
                            </p:childTnLst>
                          </p:cTn>
                        </p:par>
                        <p:par>
                          <p:cTn id="116" fill="hold">
                            <p:stCondLst>
                              <p:cond delay="500"/>
                            </p:stCondLst>
                            <p:childTnLst>
                              <p:par>
                                <p:cTn id="117" presetID="4" presetClass="entr" presetSubtype="16" fill="hold" grpId="0" nodeType="afterEffect">
                                  <p:stCondLst>
                                    <p:cond delay="0"/>
                                  </p:stCondLst>
                                  <p:childTnLst>
                                    <p:set>
                                      <p:cBhvr>
                                        <p:cTn id="118" dur="1" fill="hold">
                                          <p:stCondLst>
                                            <p:cond delay="0"/>
                                          </p:stCondLst>
                                        </p:cTn>
                                        <p:tgtEl>
                                          <p:spTgt spid="68688"/>
                                        </p:tgtEl>
                                        <p:attrNameLst>
                                          <p:attrName>style.visibility</p:attrName>
                                        </p:attrNameLst>
                                      </p:cBhvr>
                                      <p:to>
                                        <p:strVal val="visible"/>
                                      </p:to>
                                    </p:set>
                                    <p:animEffect transition="in" filter="box(in)">
                                      <p:cBhvr>
                                        <p:cTn id="119" dur="500"/>
                                        <p:tgtEl>
                                          <p:spTgt spid="68688"/>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grpId="0" nodeType="clickEffect">
                                  <p:stCondLst>
                                    <p:cond delay="0"/>
                                  </p:stCondLst>
                                  <p:childTnLst>
                                    <p:set>
                                      <p:cBhvr>
                                        <p:cTn id="123" dur="1" fill="hold">
                                          <p:stCondLst>
                                            <p:cond delay="0"/>
                                          </p:stCondLst>
                                        </p:cTn>
                                        <p:tgtEl>
                                          <p:spTgt spid="68689"/>
                                        </p:tgtEl>
                                        <p:attrNameLst>
                                          <p:attrName>style.visibility</p:attrName>
                                        </p:attrNameLst>
                                      </p:cBhvr>
                                      <p:to>
                                        <p:strVal val="visible"/>
                                      </p:to>
                                    </p:set>
                                    <p:animEffect transition="in" filter="box(in)">
                                      <p:cBhvr>
                                        <p:cTn id="124" dur="500"/>
                                        <p:tgtEl>
                                          <p:spTgt spid="68689"/>
                                        </p:tgtEl>
                                      </p:cBhvr>
                                    </p:animEffect>
                                  </p:childTnLst>
                                </p:cTn>
                              </p:par>
                            </p:childTnLst>
                          </p:cTn>
                        </p:par>
                        <p:par>
                          <p:cTn id="125" fill="hold">
                            <p:stCondLst>
                              <p:cond delay="500"/>
                            </p:stCondLst>
                            <p:childTnLst>
                              <p:par>
                                <p:cTn id="126" presetID="2" presetClass="entr" presetSubtype="1" fill="hold" grpId="0" nodeType="afterEffect">
                                  <p:stCondLst>
                                    <p:cond delay="0"/>
                                  </p:stCondLst>
                                  <p:childTnLst>
                                    <p:set>
                                      <p:cBhvr>
                                        <p:cTn id="127" dur="1" fill="hold">
                                          <p:stCondLst>
                                            <p:cond delay="0"/>
                                          </p:stCondLst>
                                        </p:cTn>
                                        <p:tgtEl>
                                          <p:spTgt spid="68690"/>
                                        </p:tgtEl>
                                        <p:attrNameLst>
                                          <p:attrName>style.visibility</p:attrName>
                                        </p:attrNameLst>
                                      </p:cBhvr>
                                      <p:to>
                                        <p:strVal val="visible"/>
                                      </p:to>
                                    </p:set>
                                    <p:anim calcmode="lin" valueType="num">
                                      <p:cBhvr additive="base">
                                        <p:cTn id="128" dur="500" fill="hold"/>
                                        <p:tgtEl>
                                          <p:spTgt spid="68690"/>
                                        </p:tgtEl>
                                        <p:attrNameLst>
                                          <p:attrName>ppt_x</p:attrName>
                                        </p:attrNameLst>
                                      </p:cBhvr>
                                      <p:tavLst>
                                        <p:tav tm="0">
                                          <p:val>
                                            <p:strVal val="#ppt_x"/>
                                          </p:val>
                                        </p:tav>
                                        <p:tav tm="100000">
                                          <p:val>
                                            <p:strVal val="#ppt_x"/>
                                          </p:val>
                                        </p:tav>
                                      </p:tavLst>
                                    </p:anim>
                                    <p:anim calcmode="lin" valueType="num">
                                      <p:cBhvr additive="base">
                                        <p:cTn id="129" dur="500" fill="hold"/>
                                        <p:tgtEl>
                                          <p:spTgt spid="68690"/>
                                        </p:tgtEl>
                                        <p:attrNameLst>
                                          <p:attrName>ppt_y</p:attrName>
                                        </p:attrNameLst>
                                      </p:cBhvr>
                                      <p:tavLst>
                                        <p:tav tm="0">
                                          <p:val>
                                            <p:strVal val="0-#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 presetClass="entr" presetSubtype="16" fill="hold" grpId="0" nodeType="clickEffect">
                                  <p:stCondLst>
                                    <p:cond delay="0"/>
                                  </p:stCondLst>
                                  <p:childTnLst>
                                    <p:set>
                                      <p:cBhvr>
                                        <p:cTn id="133" dur="1" fill="hold">
                                          <p:stCondLst>
                                            <p:cond delay="0"/>
                                          </p:stCondLst>
                                        </p:cTn>
                                        <p:tgtEl>
                                          <p:spTgt spid="68691"/>
                                        </p:tgtEl>
                                        <p:attrNameLst>
                                          <p:attrName>style.visibility</p:attrName>
                                        </p:attrNameLst>
                                      </p:cBhvr>
                                      <p:to>
                                        <p:strVal val="visible"/>
                                      </p:to>
                                    </p:set>
                                    <p:animEffect transition="in" filter="box(in)">
                                      <p:cBhvr>
                                        <p:cTn id="134" dur="500"/>
                                        <p:tgtEl>
                                          <p:spTgt spid="68691"/>
                                        </p:tgtEl>
                                      </p:cBhvr>
                                    </p:animEffect>
                                  </p:childTnLst>
                                </p:cTn>
                              </p:par>
                            </p:childTnLst>
                          </p:cTn>
                        </p:par>
                      </p:childTnLst>
                    </p:cTn>
                  </p:par>
                  <p:par>
                    <p:cTn id="135" fill="hold">
                      <p:stCondLst>
                        <p:cond delay="indefinite"/>
                      </p:stCondLst>
                      <p:childTnLst>
                        <p:par>
                          <p:cTn id="136" fill="hold">
                            <p:stCondLst>
                              <p:cond delay="0"/>
                            </p:stCondLst>
                            <p:childTnLst>
                              <p:par>
                                <p:cTn id="137" presetID="4" presetClass="entr" presetSubtype="16" fill="hold" grpId="0" nodeType="clickEffect">
                                  <p:stCondLst>
                                    <p:cond delay="0"/>
                                  </p:stCondLst>
                                  <p:childTnLst>
                                    <p:set>
                                      <p:cBhvr>
                                        <p:cTn id="138" dur="1" fill="hold">
                                          <p:stCondLst>
                                            <p:cond delay="0"/>
                                          </p:stCondLst>
                                        </p:cTn>
                                        <p:tgtEl>
                                          <p:spTgt spid="68692"/>
                                        </p:tgtEl>
                                        <p:attrNameLst>
                                          <p:attrName>style.visibility</p:attrName>
                                        </p:attrNameLst>
                                      </p:cBhvr>
                                      <p:to>
                                        <p:strVal val="visible"/>
                                      </p:to>
                                    </p:set>
                                    <p:animEffect transition="in" filter="box(in)">
                                      <p:cBhvr>
                                        <p:cTn id="139" dur="500"/>
                                        <p:tgtEl>
                                          <p:spTgt spid="68692"/>
                                        </p:tgtEl>
                                      </p:cBhvr>
                                    </p:animEffect>
                                  </p:childTnLst>
                                </p:cTn>
                              </p:par>
                            </p:childTnLst>
                          </p:cTn>
                        </p:par>
                        <p:par>
                          <p:cTn id="140" fill="hold">
                            <p:stCondLst>
                              <p:cond delay="500"/>
                            </p:stCondLst>
                            <p:childTnLst>
                              <p:par>
                                <p:cTn id="141" presetID="2" presetClass="entr" presetSubtype="1" fill="hold" grpId="0" nodeType="afterEffect">
                                  <p:stCondLst>
                                    <p:cond delay="0"/>
                                  </p:stCondLst>
                                  <p:childTnLst>
                                    <p:set>
                                      <p:cBhvr>
                                        <p:cTn id="142" dur="1" fill="hold">
                                          <p:stCondLst>
                                            <p:cond delay="0"/>
                                          </p:stCondLst>
                                        </p:cTn>
                                        <p:tgtEl>
                                          <p:spTgt spid="68693"/>
                                        </p:tgtEl>
                                        <p:attrNameLst>
                                          <p:attrName>style.visibility</p:attrName>
                                        </p:attrNameLst>
                                      </p:cBhvr>
                                      <p:to>
                                        <p:strVal val="visible"/>
                                      </p:to>
                                    </p:set>
                                    <p:anim calcmode="lin" valueType="num">
                                      <p:cBhvr additive="base">
                                        <p:cTn id="143" dur="500" fill="hold"/>
                                        <p:tgtEl>
                                          <p:spTgt spid="68693"/>
                                        </p:tgtEl>
                                        <p:attrNameLst>
                                          <p:attrName>ppt_x</p:attrName>
                                        </p:attrNameLst>
                                      </p:cBhvr>
                                      <p:tavLst>
                                        <p:tav tm="0">
                                          <p:val>
                                            <p:strVal val="#ppt_x"/>
                                          </p:val>
                                        </p:tav>
                                        <p:tav tm="100000">
                                          <p:val>
                                            <p:strVal val="#ppt_x"/>
                                          </p:val>
                                        </p:tav>
                                      </p:tavLst>
                                    </p:anim>
                                    <p:anim calcmode="lin" valueType="num">
                                      <p:cBhvr additive="base">
                                        <p:cTn id="144" dur="500" fill="hold"/>
                                        <p:tgtEl>
                                          <p:spTgt spid="68693"/>
                                        </p:tgtEl>
                                        <p:attrNameLst>
                                          <p:attrName>ppt_y</p:attrName>
                                        </p:attrNameLst>
                                      </p:cBhvr>
                                      <p:tavLst>
                                        <p:tav tm="0">
                                          <p:val>
                                            <p:strVal val="0-#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68694"/>
                                        </p:tgtEl>
                                        <p:attrNameLst>
                                          <p:attrName>style.visibility</p:attrName>
                                        </p:attrNameLst>
                                      </p:cBhvr>
                                      <p:to>
                                        <p:strVal val="visible"/>
                                      </p:to>
                                    </p:set>
                                    <p:animEffect transition="in" filter="dissolve">
                                      <p:cBhvr>
                                        <p:cTn id="149" dur="500"/>
                                        <p:tgtEl>
                                          <p:spTgt spid="68694"/>
                                        </p:tgtEl>
                                      </p:cBhvr>
                                    </p:animEffect>
                                  </p:childTnLst>
                                </p:cTn>
                              </p:par>
                            </p:childTnLst>
                          </p:cTn>
                        </p:par>
                        <p:par>
                          <p:cTn id="150" fill="hold">
                            <p:stCondLst>
                              <p:cond delay="500"/>
                            </p:stCondLst>
                            <p:childTnLst>
                              <p:par>
                                <p:cTn id="151" presetID="4" presetClass="entr" presetSubtype="16" fill="hold" grpId="0" nodeType="afterEffect">
                                  <p:stCondLst>
                                    <p:cond delay="0"/>
                                  </p:stCondLst>
                                  <p:childTnLst>
                                    <p:set>
                                      <p:cBhvr>
                                        <p:cTn id="152" dur="1" fill="hold">
                                          <p:stCondLst>
                                            <p:cond delay="0"/>
                                          </p:stCondLst>
                                        </p:cTn>
                                        <p:tgtEl>
                                          <p:spTgt spid="68695"/>
                                        </p:tgtEl>
                                        <p:attrNameLst>
                                          <p:attrName>style.visibility</p:attrName>
                                        </p:attrNameLst>
                                      </p:cBhvr>
                                      <p:to>
                                        <p:strVal val="visible"/>
                                      </p:to>
                                    </p:set>
                                    <p:animEffect transition="in" filter="box(in)">
                                      <p:cBhvr>
                                        <p:cTn id="153" dur="500"/>
                                        <p:tgtEl>
                                          <p:spTgt spid="68695"/>
                                        </p:tgtEl>
                                      </p:cBhvr>
                                    </p:animEffect>
                                  </p:childTnLst>
                                </p:cTn>
                              </p:par>
                            </p:childTnLst>
                          </p:cTn>
                        </p:par>
                      </p:childTnLst>
                    </p:cTn>
                  </p:par>
                  <p:par>
                    <p:cTn id="154" fill="hold">
                      <p:stCondLst>
                        <p:cond delay="indefinite"/>
                      </p:stCondLst>
                      <p:childTnLst>
                        <p:par>
                          <p:cTn id="155" fill="hold">
                            <p:stCondLst>
                              <p:cond delay="0"/>
                            </p:stCondLst>
                            <p:childTnLst>
                              <p:par>
                                <p:cTn id="156" presetID="4" presetClass="entr" presetSubtype="16" fill="hold" grpId="0" nodeType="clickEffect">
                                  <p:stCondLst>
                                    <p:cond delay="0"/>
                                  </p:stCondLst>
                                  <p:childTnLst>
                                    <p:set>
                                      <p:cBhvr>
                                        <p:cTn id="157" dur="1" fill="hold">
                                          <p:stCondLst>
                                            <p:cond delay="0"/>
                                          </p:stCondLst>
                                        </p:cTn>
                                        <p:tgtEl>
                                          <p:spTgt spid="68696"/>
                                        </p:tgtEl>
                                        <p:attrNameLst>
                                          <p:attrName>style.visibility</p:attrName>
                                        </p:attrNameLst>
                                      </p:cBhvr>
                                      <p:to>
                                        <p:strVal val="visible"/>
                                      </p:to>
                                    </p:set>
                                    <p:animEffect transition="in" filter="box(in)">
                                      <p:cBhvr>
                                        <p:cTn id="158" dur="500"/>
                                        <p:tgtEl>
                                          <p:spTgt spid="68696"/>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68697"/>
                                        </p:tgtEl>
                                        <p:attrNameLst>
                                          <p:attrName>style.visibility</p:attrName>
                                        </p:attrNameLst>
                                      </p:cBhvr>
                                      <p:to>
                                        <p:strVal val="visible"/>
                                      </p:to>
                                    </p:set>
                                    <p:animEffect transition="in" filter="dissolve">
                                      <p:cBhvr>
                                        <p:cTn id="163" dur="500"/>
                                        <p:tgtEl>
                                          <p:spTgt spid="68697"/>
                                        </p:tgtEl>
                                      </p:cBhvr>
                                    </p:animEffect>
                                  </p:childTnLst>
                                </p:cTn>
                              </p:par>
                            </p:childTnLst>
                          </p:cTn>
                        </p:par>
                        <p:par>
                          <p:cTn id="164" fill="hold">
                            <p:stCondLst>
                              <p:cond delay="500"/>
                            </p:stCondLst>
                            <p:childTnLst>
                              <p:par>
                                <p:cTn id="165" presetID="4" presetClass="entr" presetSubtype="16" fill="hold" grpId="0" nodeType="afterEffect">
                                  <p:stCondLst>
                                    <p:cond delay="0"/>
                                  </p:stCondLst>
                                  <p:childTnLst>
                                    <p:set>
                                      <p:cBhvr>
                                        <p:cTn id="166" dur="1" fill="hold">
                                          <p:stCondLst>
                                            <p:cond delay="0"/>
                                          </p:stCondLst>
                                        </p:cTn>
                                        <p:tgtEl>
                                          <p:spTgt spid="68698"/>
                                        </p:tgtEl>
                                        <p:attrNameLst>
                                          <p:attrName>style.visibility</p:attrName>
                                        </p:attrNameLst>
                                      </p:cBhvr>
                                      <p:to>
                                        <p:strVal val="visible"/>
                                      </p:to>
                                    </p:set>
                                    <p:animEffect transition="in" filter="box(in)">
                                      <p:cBhvr>
                                        <p:cTn id="167" dur="500"/>
                                        <p:tgtEl>
                                          <p:spTgt spid="68698"/>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ntr" presetSubtype="16" fill="hold" grpId="0" nodeType="clickEffect">
                                  <p:stCondLst>
                                    <p:cond delay="0"/>
                                  </p:stCondLst>
                                  <p:childTnLst>
                                    <p:set>
                                      <p:cBhvr>
                                        <p:cTn id="171" dur="1" fill="hold">
                                          <p:stCondLst>
                                            <p:cond delay="0"/>
                                          </p:stCondLst>
                                        </p:cTn>
                                        <p:tgtEl>
                                          <p:spTgt spid="68699"/>
                                        </p:tgtEl>
                                        <p:attrNameLst>
                                          <p:attrName>style.visibility</p:attrName>
                                        </p:attrNameLst>
                                      </p:cBhvr>
                                      <p:to>
                                        <p:strVal val="visible"/>
                                      </p:to>
                                    </p:set>
                                    <p:animEffect transition="in" filter="box(in)">
                                      <p:cBhvr>
                                        <p:cTn id="172" dur="500"/>
                                        <p:tgtEl>
                                          <p:spTgt spid="68699"/>
                                        </p:tgtEl>
                                      </p:cBhvr>
                                    </p:animEffect>
                                  </p:childTnLst>
                                </p:cTn>
                              </p:par>
                            </p:childTnLst>
                          </p:cTn>
                        </p:par>
                        <p:par>
                          <p:cTn id="173" fill="hold">
                            <p:stCondLst>
                              <p:cond delay="500"/>
                            </p:stCondLst>
                            <p:childTnLst>
                              <p:par>
                                <p:cTn id="174" presetID="2" presetClass="entr" presetSubtype="1" fill="hold" grpId="0" nodeType="afterEffect">
                                  <p:stCondLst>
                                    <p:cond delay="0"/>
                                  </p:stCondLst>
                                  <p:childTnLst>
                                    <p:set>
                                      <p:cBhvr>
                                        <p:cTn id="175" dur="1" fill="hold">
                                          <p:stCondLst>
                                            <p:cond delay="0"/>
                                          </p:stCondLst>
                                        </p:cTn>
                                        <p:tgtEl>
                                          <p:spTgt spid="68687"/>
                                        </p:tgtEl>
                                        <p:attrNameLst>
                                          <p:attrName>style.visibility</p:attrName>
                                        </p:attrNameLst>
                                      </p:cBhvr>
                                      <p:to>
                                        <p:strVal val="visible"/>
                                      </p:to>
                                    </p:set>
                                    <p:anim calcmode="lin" valueType="num">
                                      <p:cBhvr additive="base">
                                        <p:cTn id="176" dur="500" fill="hold"/>
                                        <p:tgtEl>
                                          <p:spTgt spid="68687"/>
                                        </p:tgtEl>
                                        <p:attrNameLst>
                                          <p:attrName>ppt_x</p:attrName>
                                        </p:attrNameLst>
                                      </p:cBhvr>
                                      <p:tavLst>
                                        <p:tav tm="0">
                                          <p:val>
                                            <p:strVal val="#ppt_x"/>
                                          </p:val>
                                        </p:tav>
                                        <p:tav tm="100000">
                                          <p:val>
                                            <p:strVal val="#ppt_x"/>
                                          </p:val>
                                        </p:tav>
                                      </p:tavLst>
                                    </p:anim>
                                    <p:anim calcmode="lin" valueType="num">
                                      <p:cBhvr additive="base">
                                        <p:cTn id="177" dur="500" fill="hold"/>
                                        <p:tgtEl>
                                          <p:spTgt spid="68687"/>
                                        </p:tgtEl>
                                        <p:attrNameLst>
                                          <p:attrName>ppt_y</p:attrName>
                                        </p:attrNameLst>
                                      </p:cBhvr>
                                      <p:tavLst>
                                        <p:tav tm="0">
                                          <p:val>
                                            <p:strVal val="0-#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68686"/>
                                        </p:tgtEl>
                                        <p:attrNameLst>
                                          <p:attrName>style.visibility</p:attrName>
                                        </p:attrNameLst>
                                      </p:cBhvr>
                                      <p:to>
                                        <p:strVal val="visible"/>
                                      </p:to>
                                    </p:set>
                                    <p:animEffect transition="in" filter="dissolve">
                                      <p:cBhvr>
                                        <p:cTn id="182" dur="500"/>
                                        <p:tgtEl>
                                          <p:spTgt spid="68686"/>
                                        </p:tgtEl>
                                      </p:cBhvr>
                                    </p:animEffect>
                                  </p:childTnLst>
                                </p:cTn>
                              </p:par>
                            </p:childTnLst>
                          </p:cTn>
                        </p:par>
                        <p:par>
                          <p:cTn id="183" fill="hold">
                            <p:stCondLst>
                              <p:cond delay="500"/>
                            </p:stCondLst>
                            <p:childTnLst>
                              <p:par>
                                <p:cTn id="184" presetID="4" presetClass="entr" presetSubtype="16" fill="hold" grpId="0" nodeType="afterEffect">
                                  <p:stCondLst>
                                    <p:cond delay="0"/>
                                  </p:stCondLst>
                                  <p:childTnLst>
                                    <p:set>
                                      <p:cBhvr>
                                        <p:cTn id="185" dur="1" fill="hold">
                                          <p:stCondLst>
                                            <p:cond delay="0"/>
                                          </p:stCondLst>
                                        </p:cTn>
                                        <p:tgtEl>
                                          <p:spTgt spid="68700"/>
                                        </p:tgtEl>
                                        <p:attrNameLst>
                                          <p:attrName>style.visibility</p:attrName>
                                        </p:attrNameLst>
                                      </p:cBhvr>
                                      <p:to>
                                        <p:strVal val="visible"/>
                                      </p:to>
                                    </p:set>
                                    <p:animEffect transition="in" filter="box(in)">
                                      <p:cBhvr>
                                        <p:cTn id="186" dur="500"/>
                                        <p:tgtEl>
                                          <p:spTgt spid="68700"/>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1" fill="hold" grpId="0" nodeType="clickEffect">
                                  <p:stCondLst>
                                    <p:cond delay="0"/>
                                  </p:stCondLst>
                                  <p:childTnLst>
                                    <p:set>
                                      <p:cBhvr>
                                        <p:cTn id="190" dur="1" fill="hold">
                                          <p:stCondLst>
                                            <p:cond delay="0"/>
                                          </p:stCondLst>
                                        </p:cTn>
                                        <p:tgtEl>
                                          <p:spTgt spid="68701"/>
                                        </p:tgtEl>
                                        <p:attrNameLst>
                                          <p:attrName>style.visibility</p:attrName>
                                        </p:attrNameLst>
                                      </p:cBhvr>
                                      <p:to>
                                        <p:strVal val="visible"/>
                                      </p:to>
                                    </p:set>
                                    <p:animEffect transition="in" filter="wipe(up)">
                                      <p:cBhvr>
                                        <p:cTn id="191" dur="500"/>
                                        <p:tgtEl>
                                          <p:spTgt spid="68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34" grpId="0" animBg="1"/>
      <p:bldP spid="68656" grpId="0" animBg="1"/>
      <p:bldP spid="68666" grpId="0" animBg="1"/>
      <p:bldP spid="68668" grpId="0" animBg="1"/>
      <p:bldP spid="68669" grpId="0" animBg="1"/>
      <p:bldP spid="68670" grpId="0" animBg="1"/>
      <p:bldP spid="68672" grpId="0" animBg="1"/>
      <p:bldP spid="68673" grpId="0" animBg="1"/>
      <p:bldP spid="68674" grpId="0" animBg="1"/>
      <p:bldP spid="68675" grpId="0" animBg="1"/>
      <p:bldP spid="68676" grpId="0" animBg="1"/>
      <p:bldP spid="68677" grpId="0" animBg="1"/>
      <p:bldP spid="68678" grpId="0" animBg="1"/>
      <p:bldP spid="68680" grpId="0" animBg="1"/>
      <p:bldP spid="68681" grpId="0" animBg="1"/>
      <p:bldP spid="68682" grpId="0" animBg="1"/>
      <p:bldP spid="68683" grpId="0" animBg="1"/>
      <p:bldP spid="68685" grpId="0" animBg="1"/>
      <p:bldP spid="68687" grpId="0" animBg="1"/>
      <p:bldP spid="68671" grpId="0" animBg="1"/>
      <p:bldP spid="68688" grpId="0" animBg="1"/>
      <p:bldP spid="68689" grpId="0" animBg="1"/>
      <p:bldP spid="68690" grpId="0" animBg="1"/>
      <p:bldP spid="68691" grpId="0" animBg="1"/>
      <p:bldP spid="68692" grpId="0" animBg="1"/>
      <p:bldP spid="68693" grpId="0" animBg="1"/>
      <p:bldP spid="68694" grpId="0" animBg="1"/>
      <p:bldP spid="68695" grpId="0" animBg="1"/>
      <p:bldP spid="68696" grpId="0" animBg="1"/>
      <p:bldP spid="68697" grpId="0" animBg="1"/>
      <p:bldP spid="68698" grpId="0" animBg="1"/>
      <p:bldP spid="68699" grpId="0" animBg="1"/>
      <p:bldP spid="68686" grpId="0" animBg="1"/>
      <p:bldP spid="68700" grpId="0" animBg="1"/>
      <p:bldP spid="687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ext Box 2"/>
          <p:cNvSpPr txBox="1"/>
          <p:nvPr/>
        </p:nvSpPr>
        <p:spPr>
          <a:xfrm>
            <a:off x="457200" y="76200"/>
            <a:ext cx="5562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a:sym typeface="Webdings" panose="05030102010509060703" pitchFamily="18" charset="2"/>
              </a:rPr>
              <a:t>§3  Shortest Path Algorithms</a:t>
            </a:r>
            <a:endParaRPr lang="en-US" altLang="zh-CN" sz="2400" b="1"/>
          </a:p>
        </p:txBody>
      </p:sp>
      <p:grpSp>
        <p:nvGrpSpPr>
          <p:cNvPr id="69639" name="Group 7"/>
          <p:cNvGrpSpPr/>
          <p:nvPr/>
        </p:nvGrpSpPr>
        <p:grpSpPr>
          <a:xfrm>
            <a:off x="533400" y="609600"/>
            <a:ext cx="8001000" cy="1712913"/>
            <a:chOff x="336" y="528"/>
            <a:chExt cx="5040" cy="1079"/>
          </a:xfrm>
        </p:grpSpPr>
        <p:sp>
          <p:nvSpPr>
            <p:cNvPr id="61484" name="Text Box 4"/>
            <p:cNvSpPr txBox="1"/>
            <p:nvPr/>
          </p:nvSpPr>
          <p:spPr>
            <a:xfrm>
              <a:off x="336" y="528"/>
              <a:ext cx="5040" cy="88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63880" eaLnBrk="1" hangingPunct="1">
                <a:lnSpc>
                  <a:spcPct val="120000"/>
                </a:lnSpc>
                <a:spcBef>
                  <a:spcPct val="50000"/>
                </a:spcBef>
                <a:buNone/>
              </a:pPr>
              <a:r>
                <a:rPr lang="en-US" altLang="zh-CN" sz="2400" b="1"/>
                <a:t>Given a digraph G = ( V, E ), and a cost function </a:t>
              </a:r>
              <a:r>
                <a:rPr lang="en-US" altLang="zh-CN" sz="2400" b="1" i="1"/>
                <a:t>c</a:t>
              </a:r>
              <a:r>
                <a:rPr lang="en-US" altLang="zh-CN" sz="2400" b="1"/>
                <a:t>( </a:t>
              </a:r>
              <a:r>
                <a:rPr lang="en-US" altLang="zh-CN" sz="2400" b="1" i="1"/>
                <a:t>e</a:t>
              </a:r>
              <a:r>
                <a:rPr lang="en-US" altLang="zh-CN" sz="2400" b="1"/>
                <a:t> ) for </a:t>
              </a:r>
              <a:r>
                <a:rPr lang="en-US" altLang="zh-CN" sz="2400" b="1" i="1"/>
                <a:t>e</a:t>
              </a:r>
              <a:r>
                <a:rPr lang="en-US" altLang="zh-CN" sz="2400" b="1"/>
                <a:t> </a:t>
              </a:r>
              <a:r>
                <a:rPr lang="en-US" altLang="zh-CN" sz="2400" b="1">
                  <a:sym typeface="Symbol" panose="05050102010706020507" pitchFamily="18" charset="2"/>
                </a:rPr>
                <a:t> E( G ).   The </a:t>
              </a:r>
              <a:r>
                <a:rPr lang="en-US" altLang="zh-CN" sz="2400" b="1">
                  <a:solidFill>
                    <a:schemeClr val="hlink"/>
                  </a:solidFill>
                  <a:sym typeface="Symbol" panose="05050102010706020507" pitchFamily="18" charset="2"/>
                </a:rPr>
                <a:t>length</a:t>
              </a:r>
              <a:r>
                <a:rPr lang="en-US" altLang="zh-CN" sz="2400" b="1">
                  <a:sym typeface="Symbol" panose="05050102010706020507" pitchFamily="18" charset="2"/>
                </a:rPr>
                <a:t> of a path </a:t>
              </a:r>
              <a:r>
                <a:rPr lang="en-US" altLang="zh-CN" sz="2400" b="1" i="1">
                  <a:sym typeface="Symbol" panose="05050102010706020507" pitchFamily="18" charset="2"/>
                </a:rPr>
                <a:t>P</a:t>
              </a:r>
              <a:r>
                <a:rPr lang="en-US" altLang="zh-CN" sz="2400" b="1">
                  <a:sym typeface="Symbol" panose="05050102010706020507" pitchFamily="18" charset="2"/>
                </a:rPr>
                <a:t> from </a:t>
              </a:r>
              <a:r>
                <a:rPr lang="en-US" altLang="zh-CN" sz="2400" b="1">
                  <a:solidFill>
                    <a:srgbClr val="FF0000"/>
                  </a:solidFill>
                  <a:sym typeface="Symbol" panose="05050102010706020507" pitchFamily="18" charset="2"/>
                </a:rPr>
                <a:t>source</a:t>
              </a:r>
              <a:r>
                <a:rPr lang="en-US" altLang="zh-CN" sz="2400" b="1">
                  <a:sym typeface="Symbol" panose="05050102010706020507" pitchFamily="18" charset="2"/>
                </a:rPr>
                <a:t> to </a:t>
              </a:r>
              <a:r>
                <a:rPr lang="en-US" altLang="zh-CN" sz="2400" b="1">
                  <a:solidFill>
                    <a:schemeClr val="accent1"/>
                  </a:solidFill>
                  <a:sym typeface="Symbol" panose="05050102010706020507" pitchFamily="18" charset="2"/>
                </a:rPr>
                <a:t>destination</a:t>
              </a:r>
              <a:r>
                <a:rPr lang="en-US" altLang="zh-CN" sz="2400" b="1">
                  <a:sym typeface="Symbol" panose="05050102010706020507" pitchFamily="18" charset="2"/>
                </a:rPr>
                <a:t> is                  (also called </a:t>
              </a:r>
              <a:r>
                <a:rPr lang="en-US" altLang="zh-CN" sz="2400" b="1">
                  <a:solidFill>
                    <a:schemeClr val="hlink"/>
                  </a:solidFill>
                  <a:sym typeface="Symbol" panose="05050102010706020507" pitchFamily="18" charset="2"/>
                </a:rPr>
                <a:t>weighted path length</a:t>
              </a:r>
              <a:r>
                <a:rPr lang="en-US" altLang="zh-CN" sz="2400" b="1">
                  <a:sym typeface="Symbol" panose="05050102010706020507" pitchFamily="18" charset="2"/>
                </a:rPr>
                <a:t>).</a:t>
              </a:r>
              <a:endParaRPr lang="en-US" altLang="zh-CN" sz="2400" b="1"/>
            </a:p>
          </p:txBody>
        </p:sp>
        <p:graphicFrame>
          <p:nvGraphicFramePr>
            <p:cNvPr id="61485" name="Object 5"/>
            <p:cNvGraphicFramePr>
              <a:graphicFrameLocks noChangeAspect="1"/>
            </p:cNvGraphicFramePr>
            <p:nvPr/>
          </p:nvGraphicFramePr>
          <p:xfrm>
            <a:off x="1536" y="1104"/>
            <a:ext cx="764" cy="503"/>
          </p:xfrm>
          <a:graphic>
            <a:graphicData uri="http://schemas.openxmlformats.org/presentationml/2006/ole">
              <mc:AlternateContent xmlns:mc="http://schemas.openxmlformats.org/markup-compatibility/2006">
                <mc:Choice xmlns:v="urn:schemas-microsoft-com:vml" Requires="v">
                  <p:oleObj spid="_x0000_s3076" name="" r:id="rId1" imgW="9658350" imgH="6362700" progId="Equation.3">
                    <p:embed/>
                  </p:oleObj>
                </mc:Choice>
                <mc:Fallback>
                  <p:oleObj name="" r:id="rId1" imgW="9658350" imgH="6362700" progId="Equation.3">
                    <p:embed/>
                    <p:pic>
                      <p:nvPicPr>
                        <p:cNvPr id="0" name="图片 3075"/>
                        <p:cNvPicPr/>
                        <p:nvPr/>
                      </p:nvPicPr>
                      <p:blipFill>
                        <a:blip r:embed="rId2"/>
                        <a:stretch>
                          <a:fillRect/>
                        </a:stretch>
                      </p:blipFill>
                      <p:spPr>
                        <a:xfrm>
                          <a:off x="1536" y="1104"/>
                          <a:ext cx="764" cy="503"/>
                        </a:xfrm>
                        <a:prstGeom prst="rect">
                          <a:avLst/>
                        </a:prstGeom>
                        <a:noFill/>
                        <a:ln w="38100">
                          <a:noFill/>
                          <a:miter/>
                        </a:ln>
                      </p:spPr>
                    </p:pic>
                  </p:oleObj>
                </mc:Fallback>
              </mc:AlternateContent>
            </a:graphicData>
          </a:graphic>
        </p:graphicFrame>
      </p:grpSp>
      <p:sp>
        <p:nvSpPr>
          <p:cNvPr id="69638" name="Text Box 6"/>
          <p:cNvSpPr txBox="1"/>
          <p:nvPr/>
        </p:nvSpPr>
        <p:spPr>
          <a:xfrm>
            <a:off x="533400" y="2286000"/>
            <a:ext cx="594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1.  Single-Source Shortest-Path Problem</a:t>
            </a:r>
            <a:endParaRPr lang="en-US" altLang="zh-CN" sz="2400" b="1"/>
          </a:p>
        </p:txBody>
      </p:sp>
      <p:sp>
        <p:nvSpPr>
          <p:cNvPr id="69640" name="Text Box 8"/>
          <p:cNvSpPr txBox="1"/>
          <p:nvPr/>
        </p:nvSpPr>
        <p:spPr>
          <a:xfrm>
            <a:off x="914400" y="2819400"/>
            <a:ext cx="74676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Given as input a weighted graph, </a:t>
            </a:r>
            <a:r>
              <a:rPr lang="en-US" altLang="zh-CN" sz="2400" b="1">
                <a:solidFill>
                  <a:schemeClr val="hlink"/>
                </a:solidFill>
              </a:rPr>
              <a:t>G</a:t>
            </a:r>
            <a:r>
              <a:rPr lang="en-US" altLang="zh-CN" sz="2400" b="1"/>
              <a:t> = ( V, E ), and a distinguished vertex, </a:t>
            </a:r>
            <a:r>
              <a:rPr lang="en-US" altLang="zh-CN" sz="2400" b="1" i="1">
                <a:solidFill>
                  <a:schemeClr val="hlink"/>
                </a:solidFill>
              </a:rPr>
              <a:t>s</a:t>
            </a:r>
            <a:r>
              <a:rPr lang="en-US" altLang="zh-CN" sz="2400" b="1"/>
              <a:t>, find the shortest weighted path from </a:t>
            </a:r>
            <a:r>
              <a:rPr lang="en-US" altLang="zh-CN" sz="2400" b="1" i="1">
                <a:solidFill>
                  <a:schemeClr val="hlink"/>
                </a:solidFill>
              </a:rPr>
              <a:t>s</a:t>
            </a:r>
            <a:r>
              <a:rPr lang="en-US" altLang="zh-CN" sz="2400" b="1"/>
              <a:t> to every other vertex in </a:t>
            </a:r>
            <a:r>
              <a:rPr lang="en-US" altLang="zh-CN" sz="2400" b="1">
                <a:solidFill>
                  <a:schemeClr val="hlink"/>
                </a:solidFill>
              </a:rPr>
              <a:t>G</a:t>
            </a:r>
            <a:r>
              <a:rPr lang="en-US" altLang="zh-CN" sz="2400" b="1"/>
              <a:t>.</a:t>
            </a:r>
            <a:endParaRPr lang="en-US" altLang="zh-CN" sz="2400" b="1"/>
          </a:p>
        </p:txBody>
      </p:sp>
      <p:grpSp>
        <p:nvGrpSpPr>
          <p:cNvPr id="69674" name="Group 42"/>
          <p:cNvGrpSpPr/>
          <p:nvPr/>
        </p:nvGrpSpPr>
        <p:grpSpPr>
          <a:xfrm>
            <a:off x="762000" y="4083050"/>
            <a:ext cx="2306638" cy="1773238"/>
            <a:chOff x="480" y="2716"/>
            <a:chExt cx="1453" cy="1117"/>
          </a:xfrm>
        </p:grpSpPr>
        <p:sp>
          <p:nvSpPr>
            <p:cNvPr id="61453" name="Oval 10"/>
            <p:cNvSpPr>
              <a:spLocks noChangeAspect="1"/>
            </p:cNvSpPr>
            <p:nvPr/>
          </p:nvSpPr>
          <p:spPr>
            <a:xfrm>
              <a:off x="763" y="2784"/>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1</a:t>
              </a:r>
              <a:endParaRPr lang="en-US" altLang="zh-CN" sz="1800" b="1"/>
            </a:p>
          </p:txBody>
        </p:sp>
        <p:sp>
          <p:nvSpPr>
            <p:cNvPr id="61454" name="Oval 11"/>
            <p:cNvSpPr>
              <a:spLocks noChangeAspect="1"/>
            </p:cNvSpPr>
            <p:nvPr/>
          </p:nvSpPr>
          <p:spPr>
            <a:xfrm>
              <a:off x="1368" y="2784"/>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2</a:t>
              </a:r>
              <a:endParaRPr lang="en-US" altLang="zh-CN" sz="1800" b="1"/>
            </a:p>
          </p:txBody>
        </p:sp>
        <p:sp>
          <p:nvSpPr>
            <p:cNvPr id="61455" name="Line 12"/>
            <p:cNvSpPr>
              <a:spLocks noChangeAspect="1"/>
            </p:cNvSpPr>
            <p:nvPr/>
          </p:nvSpPr>
          <p:spPr>
            <a:xfrm>
              <a:off x="1005" y="2905"/>
              <a:ext cx="363" cy="0"/>
            </a:xfrm>
            <a:prstGeom prst="line">
              <a:avLst/>
            </a:prstGeom>
            <a:ln w="25400" cap="flat" cmpd="sng">
              <a:solidFill>
                <a:schemeClr val="tx1"/>
              </a:solidFill>
              <a:prstDash val="solid"/>
              <a:headEnd type="none" w="med" len="med"/>
              <a:tailEnd type="triangle" w="med" len="med"/>
            </a:ln>
          </p:spPr>
        </p:sp>
        <p:sp>
          <p:nvSpPr>
            <p:cNvPr id="61456" name="Oval 13"/>
            <p:cNvSpPr>
              <a:spLocks noChangeAspect="1"/>
            </p:cNvSpPr>
            <p:nvPr/>
          </p:nvSpPr>
          <p:spPr>
            <a:xfrm>
              <a:off x="803" y="3591"/>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6</a:t>
              </a:r>
              <a:endParaRPr lang="en-US" altLang="zh-CN" sz="1800" b="1"/>
            </a:p>
          </p:txBody>
        </p:sp>
        <p:sp>
          <p:nvSpPr>
            <p:cNvPr id="61457" name="Oval 14"/>
            <p:cNvSpPr>
              <a:spLocks noChangeAspect="1"/>
            </p:cNvSpPr>
            <p:nvPr/>
          </p:nvSpPr>
          <p:spPr>
            <a:xfrm>
              <a:off x="1408" y="3591"/>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7</a:t>
              </a:r>
              <a:endParaRPr lang="en-US" altLang="zh-CN" sz="1800" b="1"/>
            </a:p>
          </p:txBody>
        </p:sp>
        <p:sp>
          <p:nvSpPr>
            <p:cNvPr id="61458" name="Line 15"/>
            <p:cNvSpPr>
              <a:spLocks noChangeAspect="1"/>
            </p:cNvSpPr>
            <p:nvPr/>
          </p:nvSpPr>
          <p:spPr>
            <a:xfrm>
              <a:off x="1045" y="3712"/>
              <a:ext cx="363" cy="0"/>
            </a:xfrm>
            <a:prstGeom prst="line">
              <a:avLst/>
            </a:prstGeom>
            <a:ln w="25400" cap="flat" cmpd="sng">
              <a:solidFill>
                <a:schemeClr val="tx1"/>
              </a:solidFill>
              <a:prstDash val="solid"/>
              <a:headEnd type="triangle" w="med" len="med"/>
              <a:tailEnd type="none" w="med" len="med"/>
            </a:ln>
          </p:spPr>
        </p:sp>
        <p:sp>
          <p:nvSpPr>
            <p:cNvPr id="61459" name="Oval 16"/>
            <p:cNvSpPr>
              <a:spLocks noChangeAspect="1"/>
            </p:cNvSpPr>
            <p:nvPr/>
          </p:nvSpPr>
          <p:spPr>
            <a:xfrm>
              <a:off x="480" y="3187"/>
              <a:ext cx="242"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3</a:t>
              </a:r>
              <a:endParaRPr lang="en-US" altLang="zh-CN" sz="1800" b="1"/>
            </a:p>
          </p:txBody>
        </p:sp>
        <p:sp>
          <p:nvSpPr>
            <p:cNvPr id="61460" name="Oval 17"/>
            <p:cNvSpPr>
              <a:spLocks noChangeAspect="1"/>
            </p:cNvSpPr>
            <p:nvPr/>
          </p:nvSpPr>
          <p:spPr>
            <a:xfrm>
              <a:off x="1085" y="3187"/>
              <a:ext cx="243"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4</a:t>
              </a:r>
              <a:endParaRPr lang="en-US" altLang="zh-CN" sz="1800" b="1"/>
            </a:p>
          </p:txBody>
        </p:sp>
        <p:sp>
          <p:nvSpPr>
            <p:cNvPr id="61461" name="Line 18"/>
            <p:cNvSpPr>
              <a:spLocks noChangeAspect="1"/>
            </p:cNvSpPr>
            <p:nvPr/>
          </p:nvSpPr>
          <p:spPr>
            <a:xfrm>
              <a:off x="722" y="3309"/>
              <a:ext cx="363" cy="0"/>
            </a:xfrm>
            <a:prstGeom prst="line">
              <a:avLst/>
            </a:prstGeom>
            <a:ln w="25400" cap="flat" cmpd="sng">
              <a:solidFill>
                <a:schemeClr val="tx1"/>
              </a:solidFill>
              <a:prstDash val="solid"/>
              <a:headEnd type="triangle" w="med" len="med"/>
              <a:tailEnd type="none" w="med" len="med"/>
            </a:ln>
          </p:spPr>
        </p:sp>
        <p:sp>
          <p:nvSpPr>
            <p:cNvPr id="61462" name="Oval 19"/>
            <p:cNvSpPr>
              <a:spLocks noChangeAspect="1"/>
            </p:cNvSpPr>
            <p:nvPr/>
          </p:nvSpPr>
          <p:spPr>
            <a:xfrm>
              <a:off x="1691" y="3187"/>
              <a:ext cx="242"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5</a:t>
              </a:r>
              <a:endParaRPr lang="en-US" altLang="zh-CN" sz="1800" b="1"/>
            </a:p>
          </p:txBody>
        </p:sp>
        <p:sp>
          <p:nvSpPr>
            <p:cNvPr id="61463" name="Line 20"/>
            <p:cNvSpPr>
              <a:spLocks noChangeAspect="1"/>
            </p:cNvSpPr>
            <p:nvPr/>
          </p:nvSpPr>
          <p:spPr>
            <a:xfrm>
              <a:off x="1328" y="3309"/>
              <a:ext cx="363" cy="0"/>
            </a:xfrm>
            <a:prstGeom prst="line">
              <a:avLst/>
            </a:prstGeom>
            <a:ln w="25400" cap="flat" cmpd="sng">
              <a:solidFill>
                <a:schemeClr val="tx1"/>
              </a:solidFill>
              <a:prstDash val="solid"/>
              <a:headEnd type="none" w="med" len="med"/>
              <a:tailEnd type="triangle" w="med" len="med"/>
            </a:ln>
          </p:spPr>
        </p:sp>
        <p:sp>
          <p:nvSpPr>
            <p:cNvPr id="61464" name="Line 21"/>
            <p:cNvSpPr>
              <a:spLocks noChangeAspect="1"/>
            </p:cNvSpPr>
            <p:nvPr/>
          </p:nvSpPr>
          <p:spPr>
            <a:xfrm flipH="1">
              <a:off x="601" y="2986"/>
              <a:ext cx="202" cy="201"/>
            </a:xfrm>
            <a:prstGeom prst="line">
              <a:avLst/>
            </a:prstGeom>
            <a:ln w="25400" cap="flat" cmpd="sng">
              <a:solidFill>
                <a:schemeClr val="tx1"/>
              </a:solidFill>
              <a:prstDash val="solid"/>
              <a:headEnd type="triangle" w="med" len="med"/>
              <a:tailEnd type="none" w="med" len="med"/>
            </a:ln>
          </p:spPr>
        </p:sp>
        <p:sp>
          <p:nvSpPr>
            <p:cNvPr id="61465" name="Line 22"/>
            <p:cNvSpPr>
              <a:spLocks noChangeAspect="1"/>
            </p:cNvSpPr>
            <p:nvPr/>
          </p:nvSpPr>
          <p:spPr>
            <a:xfrm flipH="1">
              <a:off x="1529" y="3389"/>
              <a:ext cx="202" cy="202"/>
            </a:xfrm>
            <a:prstGeom prst="line">
              <a:avLst/>
            </a:prstGeom>
            <a:ln w="25400" cap="flat" cmpd="sng">
              <a:solidFill>
                <a:schemeClr val="tx1"/>
              </a:solidFill>
              <a:prstDash val="solid"/>
              <a:headEnd type="none" w="med" len="med"/>
              <a:tailEnd type="triangle" w="med" len="med"/>
            </a:ln>
          </p:spPr>
        </p:sp>
        <p:sp>
          <p:nvSpPr>
            <p:cNvPr id="61466" name="Line 23"/>
            <p:cNvSpPr>
              <a:spLocks noChangeAspect="1"/>
            </p:cNvSpPr>
            <p:nvPr/>
          </p:nvSpPr>
          <p:spPr>
            <a:xfrm>
              <a:off x="964" y="2986"/>
              <a:ext cx="202" cy="201"/>
            </a:xfrm>
            <a:prstGeom prst="line">
              <a:avLst/>
            </a:prstGeom>
            <a:ln w="25400" cap="flat" cmpd="sng">
              <a:solidFill>
                <a:schemeClr val="tx1"/>
              </a:solidFill>
              <a:prstDash val="solid"/>
              <a:headEnd type="none" w="med" len="med"/>
              <a:tailEnd type="triangle" w="med" len="med"/>
            </a:ln>
          </p:spPr>
        </p:sp>
        <p:sp>
          <p:nvSpPr>
            <p:cNvPr id="61467" name="Line 24"/>
            <p:cNvSpPr>
              <a:spLocks noChangeAspect="1"/>
            </p:cNvSpPr>
            <p:nvPr/>
          </p:nvSpPr>
          <p:spPr>
            <a:xfrm>
              <a:off x="1610" y="2986"/>
              <a:ext cx="202" cy="201"/>
            </a:xfrm>
            <a:prstGeom prst="line">
              <a:avLst/>
            </a:prstGeom>
            <a:ln w="25400" cap="flat" cmpd="sng">
              <a:solidFill>
                <a:schemeClr val="tx1"/>
              </a:solidFill>
              <a:prstDash val="solid"/>
              <a:headEnd type="none" w="med" len="med"/>
              <a:tailEnd type="triangle" w="med" len="med"/>
            </a:ln>
          </p:spPr>
        </p:sp>
        <p:sp>
          <p:nvSpPr>
            <p:cNvPr id="61468" name="Line 25"/>
            <p:cNvSpPr>
              <a:spLocks noChangeAspect="1"/>
            </p:cNvSpPr>
            <p:nvPr/>
          </p:nvSpPr>
          <p:spPr>
            <a:xfrm>
              <a:off x="682" y="3389"/>
              <a:ext cx="202" cy="202"/>
            </a:xfrm>
            <a:prstGeom prst="line">
              <a:avLst/>
            </a:prstGeom>
            <a:ln w="25400" cap="flat" cmpd="sng">
              <a:solidFill>
                <a:schemeClr val="tx1"/>
              </a:solidFill>
              <a:prstDash val="solid"/>
              <a:headEnd type="none" w="med" len="med"/>
              <a:tailEnd type="triangle" w="med" len="med"/>
            </a:ln>
          </p:spPr>
        </p:sp>
        <p:sp>
          <p:nvSpPr>
            <p:cNvPr id="61469" name="Line 26"/>
            <p:cNvSpPr>
              <a:spLocks noChangeAspect="1"/>
            </p:cNvSpPr>
            <p:nvPr/>
          </p:nvSpPr>
          <p:spPr>
            <a:xfrm>
              <a:off x="1287" y="3389"/>
              <a:ext cx="202" cy="202"/>
            </a:xfrm>
            <a:prstGeom prst="line">
              <a:avLst/>
            </a:prstGeom>
            <a:ln w="25400" cap="flat" cmpd="sng">
              <a:solidFill>
                <a:schemeClr val="tx1"/>
              </a:solidFill>
              <a:prstDash val="solid"/>
              <a:headEnd type="none" w="med" len="med"/>
              <a:tailEnd type="triangle" w="med" len="med"/>
            </a:ln>
          </p:spPr>
        </p:sp>
        <p:sp>
          <p:nvSpPr>
            <p:cNvPr id="61470" name="Line 27"/>
            <p:cNvSpPr>
              <a:spLocks noChangeAspect="1"/>
            </p:cNvSpPr>
            <p:nvPr/>
          </p:nvSpPr>
          <p:spPr>
            <a:xfrm flipH="1">
              <a:off x="1207" y="2986"/>
              <a:ext cx="201" cy="201"/>
            </a:xfrm>
            <a:prstGeom prst="line">
              <a:avLst/>
            </a:prstGeom>
            <a:ln w="25400" cap="flat" cmpd="sng">
              <a:solidFill>
                <a:schemeClr val="tx1"/>
              </a:solidFill>
              <a:prstDash val="solid"/>
              <a:headEnd type="none" w="med" len="med"/>
              <a:tailEnd type="triangle" w="med" len="med"/>
            </a:ln>
          </p:spPr>
        </p:sp>
        <p:sp>
          <p:nvSpPr>
            <p:cNvPr id="61471" name="Line 28"/>
            <p:cNvSpPr>
              <a:spLocks noChangeAspect="1"/>
            </p:cNvSpPr>
            <p:nvPr/>
          </p:nvSpPr>
          <p:spPr>
            <a:xfrm flipH="1">
              <a:off x="924" y="3389"/>
              <a:ext cx="202" cy="202"/>
            </a:xfrm>
            <a:prstGeom prst="line">
              <a:avLst/>
            </a:prstGeom>
            <a:ln w="25400" cap="flat" cmpd="sng">
              <a:solidFill>
                <a:schemeClr val="tx1"/>
              </a:solidFill>
              <a:prstDash val="solid"/>
              <a:headEnd type="none" w="med" len="med"/>
              <a:tailEnd type="triangle" w="med" len="med"/>
            </a:ln>
          </p:spPr>
        </p:sp>
        <p:sp>
          <p:nvSpPr>
            <p:cNvPr id="61472" name="Text Box 29"/>
            <p:cNvSpPr txBox="1"/>
            <p:nvPr/>
          </p:nvSpPr>
          <p:spPr>
            <a:xfrm>
              <a:off x="1104" y="2716"/>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2</a:t>
              </a:r>
              <a:endParaRPr lang="en-US" altLang="zh-CN" sz="1600" b="1"/>
            </a:p>
          </p:txBody>
        </p:sp>
        <p:sp>
          <p:nvSpPr>
            <p:cNvPr id="61473" name="Text Box 30"/>
            <p:cNvSpPr txBox="1"/>
            <p:nvPr/>
          </p:nvSpPr>
          <p:spPr>
            <a:xfrm>
              <a:off x="528" y="292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4</a:t>
              </a:r>
              <a:endParaRPr lang="en-US" altLang="zh-CN" sz="1600" b="1"/>
            </a:p>
          </p:txBody>
        </p:sp>
        <p:sp>
          <p:nvSpPr>
            <p:cNvPr id="61474" name="Text Box 31"/>
            <p:cNvSpPr txBox="1"/>
            <p:nvPr/>
          </p:nvSpPr>
          <p:spPr>
            <a:xfrm>
              <a:off x="816" y="3120"/>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2</a:t>
              </a:r>
              <a:endParaRPr lang="en-US" altLang="zh-CN" sz="1600" b="1"/>
            </a:p>
          </p:txBody>
        </p:sp>
        <p:sp>
          <p:nvSpPr>
            <p:cNvPr id="61475" name="Text Box 32"/>
            <p:cNvSpPr txBox="1"/>
            <p:nvPr/>
          </p:nvSpPr>
          <p:spPr>
            <a:xfrm>
              <a:off x="1008" y="292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1</a:t>
              </a:r>
              <a:endParaRPr lang="en-US" altLang="zh-CN" sz="1600" b="1"/>
            </a:p>
          </p:txBody>
        </p:sp>
        <p:sp>
          <p:nvSpPr>
            <p:cNvPr id="61476" name="Text Box 33"/>
            <p:cNvSpPr txBox="1"/>
            <p:nvPr/>
          </p:nvSpPr>
          <p:spPr>
            <a:xfrm>
              <a:off x="1248" y="292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3</a:t>
              </a:r>
              <a:endParaRPr lang="en-US" altLang="zh-CN" sz="1600" b="1"/>
            </a:p>
          </p:txBody>
        </p:sp>
        <p:sp>
          <p:nvSpPr>
            <p:cNvPr id="61477" name="Text Box 34"/>
            <p:cNvSpPr txBox="1"/>
            <p:nvPr/>
          </p:nvSpPr>
          <p:spPr>
            <a:xfrm>
              <a:off x="1632" y="2928"/>
              <a:ext cx="288"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10</a:t>
              </a:r>
              <a:endParaRPr lang="en-US" altLang="zh-CN" sz="1600" b="1"/>
            </a:p>
          </p:txBody>
        </p:sp>
        <p:sp>
          <p:nvSpPr>
            <p:cNvPr id="61478" name="Text Box 35"/>
            <p:cNvSpPr txBox="1"/>
            <p:nvPr/>
          </p:nvSpPr>
          <p:spPr>
            <a:xfrm>
              <a:off x="1392" y="3120"/>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2</a:t>
              </a:r>
              <a:endParaRPr lang="en-US" altLang="zh-CN" sz="1600" b="1"/>
            </a:p>
          </p:txBody>
        </p:sp>
        <p:sp>
          <p:nvSpPr>
            <p:cNvPr id="61479" name="Text Box 36"/>
            <p:cNvSpPr txBox="1"/>
            <p:nvPr/>
          </p:nvSpPr>
          <p:spPr>
            <a:xfrm>
              <a:off x="624" y="340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5</a:t>
              </a:r>
              <a:endParaRPr lang="en-US" altLang="zh-CN" sz="1600" b="1"/>
            </a:p>
          </p:txBody>
        </p:sp>
        <p:sp>
          <p:nvSpPr>
            <p:cNvPr id="61480" name="Text Box 37"/>
            <p:cNvSpPr txBox="1"/>
            <p:nvPr/>
          </p:nvSpPr>
          <p:spPr>
            <a:xfrm>
              <a:off x="912" y="3312"/>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8</a:t>
              </a:r>
              <a:endParaRPr lang="en-US" altLang="zh-CN" sz="1600" b="1"/>
            </a:p>
          </p:txBody>
        </p:sp>
        <p:sp>
          <p:nvSpPr>
            <p:cNvPr id="61481" name="Text Box 38"/>
            <p:cNvSpPr txBox="1"/>
            <p:nvPr/>
          </p:nvSpPr>
          <p:spPr>
            <a:xfrm>
              <a:off x="1344" y="3340"/>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4</a:t>
              </a:r>
              <a:endParaRPr lang="en-US" altLang="zh-CN" sz="1600" b="1"/>
            </a:p>
          </p:txBody>
        </p:sp>
        <p:sp>
          <p:nvSpPr>
            <p:cNvPr id="61482" name="Text Box 39"/>
            <p:cNvSpPr txBox="1"/>
            <p:nvPr/>
          </p:nvSpPr>
          <p:spPr>
            <a:xfrm>
              <a:off x="1632" y="338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6</a:t>
              </a:r>
              <a:endParaRPr lang="en-US" altLang="zh-CN" sz="1600" b="1"/>
            </a:p>
          </p:txBody>
        </p:sp>
        <p:sp>
          <p:nvSpPr>
            <p:cNvPr id="61483" name="Text Box 40"/>
            <p:cNvSpPr txBox="1"/>
            <p:nvPr/>
          </p:nvSpPr>
          <p:spPr>
            <a:xfrm>
              <a:off x="1152" y="3532"/>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1</a:t>
              </a:r>
              <a:endParaRPr lang="en-US" altLang="zh-CN" sz="1600" b="1"/>
            </a:p>
          </p:txBody>
        </p:sp>
      </p:grpSp>
      <p:sp>
        <p:nvSpPr>
          <p:cNvPr id="69675" name="Oval 43"/>
          <p:cNvSpPr/>
          <p:nvPr/>
        </p:nvSpPr>
        <p:spPr>
          <a:xfrm>
            <a:off x="1219200" y="4191000"/>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9676" name="Oval 44"/>
          <p:cNvSpPr/>
          <p:nvPr/>
        </p:nvSpPr>
        <p:spPr>
          <a:xfrm>
            <a:off x="1295400" y="5486400"/>
            <a:ext cx="381000" cy="381000"/>
          </a:xfrm>
          <a:prstGeom prst="ellipse">
            <a:avLst/>
          </a:prstGeom>
          <a:solidFill>
            <a:schemeClr val="accent1">
              <a:alpha val="50195"/>
            </a:scheme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69680" name="Group 48"/>
          <p:cNvGrpSpPr/>
          <p:nvPr/>
        </p:nvGrpSpPr>
        <p:grpSpPr>
          <a:xfrm>
            <a:off x="1524000" y="4572000"/>
            <a:ext cx="838200" cy="1143000"/>
            <a:chOff x="960" y="3024"/>
            <a:chExt cx="528" cy="720"/>
          </a:xfrm>
        </p:grpSpPr>
        <p:sp>
          <p:nvSpPr>
            <p:cNvPr id="61450" name="Line 45"/>
            <p:cNvSpPr/>
            <p:nvPr/>
          </p:nvSpPr>
          <p:spPr>
            <a:xfrm flipH="1">
              <a:off x="1056" y="3744"/>
              <a:ext cx="336" cy="0"/>
            </a:xfrm>
            <a:prstGeom prst="line">
              <a:avLst/>
            </a:prstGeom>
            <a:ln w="50800" cap="flat" cmpd="sng">
              <a:solidFill>
                <a:srgbClr val="FF0000"/>
              </a:solidFill>
              <a:prstDash val="solid"/>
              <a:headEnd type="none" w="med" len="med"/>
              <a:tailEnd type="triangle" w="med" len="med"/>
            </a:ln>
          </p:spPr>
        </p:sp>
        <p:sp>
          <p:nvSpPr>
            <p:cNvPr id="61451" name="Line 46"/>
            <p:cNvSpPr/>
            <p:nvPr/>
          </p:nvSpPr>
          <p:spPr>
            <a:xfrm>
              <a:off x="1296" y="3408"/>
              <a:ext cx="192" cy="192"/>
            </a:xfrm>
            <a:prstGeom prst="line">
              <a:avLst/>
            </a:prstGeom>
            <a:ln w="50800" cap="flat" cmpd="sng">
              <a:solidFill>
                <a:srgbClr val="FF0000"/>
              </a:solidFill>
              <a:prstDash val="solid"/>
              <a:headEnd type="none" w="med" len="med"/>
              <a:tailEnd type="triangle" w="med" len="med"/>
            </a:ln>
          </p:spPr>
        </p:sp>
        <p:sp>
          <p:nvSpPr>
            <p:cNvPr id="61452" name="Line 47"/>
            <p:cNvSpPr/>
            <p:nvPr/>
          </p:nvSpPr>
          <p:spPr>
            <a:xfrm>
              <a:off x="960" y="3024"/>
              <a:ext cx="192" cy="144"/>
            </a:xfrm>
            <a:prstGeom prst="line">
              <a:avLst/>
            </a:prstGeom>
            <a:ln w="50800" cap="flat" cmpd="sng">
              <a:solidFill>
                <a:srgbClr val="FF0000"/>
              </a:solidFill>
              <a:prstDash val="solid"/>
              <a:headEnd type="none" w="med" len="med"/>
              <a:tailEnd type="triangle" w="med" len="med"/>
            </a:ln>
          </p:spPr>
        </p:sp>
      </p:grpSp>
      <p:sp>
        <p:nvSpPr>
          <p:cNvPr id="69720" name="AutoShape 88" descr="再生纸"/>
          <p:cNvSpPr/>
          <p:nvPr/>
        </p:nvSpPr>
        <p:spPr>
          <a:xfrm>
            <a:off x="5943600" y="4038600"/>
            <a:ext cx="2514600" cy="1981200"/>
          </a:xfrm>
          <a:prstGeom prst="roundRect">
            <a:avLst>
              <a:gd name="adj" fmla="val 10903"/>
            </a:avLst>
          </a:prstGeom>
          <a:blipFill rotWithShape="0">
            <a:blip r:embed="rId3"/>
          </a:blipFill>
          <a:ln w="25400">
            <a:noFill/>
          </a:ln>
          <a:effectLst>
            <a:outerShdw dist="107763" dir="2699999" algn="ctr" rotWithShape="0">
              <a:schemeClr val="bg2"/>
            </a:outerShdw>
          </a:effectLst>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olidFill>
                  <a:schemeClr val="hlink"/>
                </a:solidFill>
              </a:rPr>
              <a:t>Note: </a:t>
            </a:r>
            <a:r>
              <a:rPr lang="en-US" altLang="zh-CN" sz="2000" b="1"/>
              <a:t>The shortest path </a:t>
            </a:r>
            <a:r>
              <a:rPr lang="en-US" altLang="zh-CN" sz="2000" b="1">
                <a:solidFill>
                  <a:schemeClr val="hlink"/>
                </a:solidFill>
              </a:rPr>
              <a:t>from </a:t>
            </a:r>
            <a:r>
              <a:rPr lang="en-US" altLang="zh-CN" sz="2000" b="1" i="1">
                <a:solidFill>
                  <a:schemeClr val="hlink"/>
                </a:solidFill>
              </a:rPr>
              <a:t>s</a:t>
            </a:r>
            <a:r>
              <a:rPr lang="en-US" altLang="zh-CN" sz="2000" b="1">
                <a:solidFill>
                  <a:schemeClr val="hlink"/>
                </a:solidFill>
              </a:rPr>
              <a:t> to </a:t>
            </a:r>
            <a:r>
              <a:rPr lang="en-US" altLang="zh-CN" sz="2000" b="1" i="1">
                <a:solidFill>
                  <a:schemeClr val="hlink"/>
                </a:solidFill>
              </a:rPr>
              <a:t>s</a:t>
            </a:r>
            <a:r>
              <a:rPr lang="en-US" altLang="zh-CN" sz="2000" b="1"/>
              <a:t> is defined to be </a:t>
            </a:r>
            <a:r>
              <a:rPr lang="en-US" altLang="zh-CN" sz="2000" b="1">
                <a:solidFill>
                  <a:schemeClr val="hlink"/>
                </a:solidFill>
              </a:rPr>
              <a:t>zero</a:t>
            </a:r>
            <a:r>
              <a:rPr lang="en-US" altLang="zh-CN" sz="2000" b="1"/>
              <a:t>.</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left)">
                                      <p:cBhvr>
                                        <p:cTn id="7" dur="500"/>
                                        <p:tgtEl>
                                          <p:spTgt spid="69634"/>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9639"/>
                                        </p:tgtEl>
                                        <p:attrNameLst>
                                          <p:attrName>style.visibility</p:attrName>
                                        </p:attrNameLst>
                                      </p:cBhvr>
                                      <p:to>
                                        <p:strVal val="visible"/>
                                      </p:to>
                                    </p:set>
                                    <p:animEffect transition="in" filter="strips(downRight)">
                                      <p:cBhvr>
                                        <p:cTn id="12" dur="500"/>
                                        <p:tgtEl>
                                          <p:spTgt spid="696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wipe(left)">
                                      <p:cBhvr>
                                        <p:cTn id="17" dur="500"/>
                                        <p:tgtEl>
                                          <p:spTgt spid="69638"/>
                                        </p:tgtEl>
                                      </p:cBhvr>
                                    </p:animEffect>
                                  </p:childTnLst>
                                  <p:subTnLst>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9640"/>
                                        </p:tgtEl>
                                        <p:attrNameLst>
                                          <p:attrName>style.visibility</p:attrName>
                                        </p:attrNameLst>
                                      </p:cBhvr>
                                      <p:to>
                                        <p:strVal val="visible"/>
                                      </p:to>
                                    </p:set>
                                    <p:animEffect transition="in" filter="wipe(up)">
                                      <p:cBhvr>
                                        <p:cTn id="22" dur="500"/>
                                        <p:tgtEl>
                                          <p:spTgt spid="69640"/>
                                        </p:tgtEl>
                                      </p:cBhvr>
                                    </p:animEffect>
                                  </p:childTnLst>
                                  <p:subTnLst>
                                    <p:audio>
                                      <p:cMediaNode>
                                        <p:cTn display="0" masterRel="sameClick">
                                          <p:stCondLst>
                                            <p:cond evt="begin" delay="0">
                                              <p:tn val="20"/>
                                            </p:cond>
                                          </p:stCondLst>
                                          <p:endCondLst>
                                            <p:cond evt="onStopAudio" delay="0">
                                              <p:tgtEl>
                                                <p:sldTgt/>
                                              </p:tgtEl>
                                            </p:cond>
                                          </p:endCondLst>
                                        </p:cTn>
                                        <p:tgtEl>
                                          <p:sndTgt r:embed="rId4" name="TYPE.WAV"/>
                                        </p:tgtEl>
                                      </p:cMediaNode>
                                    </p:audio>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9674"/>
                                        </p:tgtEl>
                                        <p:attrNameLst>
                                          <p:attrName>style.visibility</p:attrName>
                                        </p:attrNameLst>
                                      </p:cBhvr>
                                      <p:to>
                                        <p:strVal val="visible"/>
                                      </p:to>
                                    </p:set>
                                    <p:animEffect transition="in" filter="dissolve">
                                      <p:cBhvr>
                                        <p:cTn id="27" dur="500"/>
                                        <p:tgtEl>
                                          <p:spTgt spid="6967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69675"/>
                                        </p:tgtEl>
                                        <p:attrNameLst>
                                          <p:attrName>style.visibility</p:attrName>
                                        </p:attrNameLst>
                                      </p:cBhvr>
                                      <p:to>
                                        <p:strVal val="visible"/>
                                      </p:to>
                                    </p:set>
                                    <p:anim calcmode="lin" valueType="num">
                                      <p:cBhvr>
                                        <p:cTn id="32" dur="500" fill="hold"/>
                                        <p:tgtEl>
                                          <p:spTgt spid="69675"/>
                                        </p:tgtEl>
                                        <p:attrNameLst>
                                          <p:attrName>ppt_w</p:attrName>
                                        </p:attrNameLst>
                                      </p:cBhvr>
                                      <p:tavLst>
                                        <p:tav tm="0">
                                          <p:val>
                                            <p:fltVal val="0.000000"/>
                                          </p:val>
                                        </p:tav>
                                        <p:tav tm="100000">
                                          <p:val>
                                            <p:strVal val="#ppt_w"/>
                                          </p:val>
                                        </p:tav>
                                      </p:tavLst>
                                    </p:anim>
                                    <p:anim calcmode="lin" valueType="num">
                                      <p:cBhvr>
                                        <p:cTn id="33" dur="500" fill="hold"/>
                                        <p:tgtEl>
                                          <p:spTgt spid="69675"/>
                                        </p:tgtEl>
                                        <p:attrNameLst>
                                          <p:attrName>ppt_h</p:attrName>
                                        </p:attrNameLst>
                                      </p:cBhvr>
                                      <p:tavLst>
                                        <p:tav tm="0">
                                          <p:val>
                                            <p:fltVal val="0.00000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69676"/>
                                        </p:tgtEl>
                                        <p:attrNameLst>
                                          <p:attrName>style.visibility</p:attrName>
                                        </p:attrNameLst>
                                      </p:cBhvr>
                                      <p:to>
                                        <p:strVal val="visible"/>
                                      </p:to>
                                    </p:set>
                                    <p:anim calcmode="lin" valueType="num">
                                      <p:cBhvr>
                                        <p:cTn id="38" dur="500" fill="hold"/>
                                        <p:tgtEl>
                                          <p:spTgt spid="69676"/>
                                        </p:tgtEl>
                                        <p:attrNameLst>
                                          <p:attrName>ppt_w</p:attrName>
                                        </p:attrNameLst>
                                      </p:cBhvr>
                                      <p:tavLst>
                                        <p:tav tm="0">
                                          <p:val>
                                            <p:fltVal val="0.000000"/>
                                          </p:val>
                                        </p:tav>
                                        <p:tav tm="100000">
                                          <p:val>
                                            <p:strVal val="#ppt_w"/>
                                          </p:val>
                                        </p:tav>
                                      </p:tavLst>
                                    </p:anim>
                                    <p:anim calcmode="lin" valueType="num">
                                      <p:cBhvr>
                                        <p:cTn id="39" dur="500" fill="hold"/>
                                        <p:tgtEl>
                                          <p:spTgt spid="69676"/>
                                        </p:tgtEl>
                                        <p:attrNameLst>
                                          <p:attrName>ppt_h</p:attrName>
                                        </p:attrNameLst>
                                      </p:cBhvr>
                                      <p:tavLst>
                                        <p:tav tm="0">
                                          <p:val>
                                            <p:fltVal val="0.00000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9680"/>
                                        </p:tgtEl>
                                        <p:attrNameLst>
                                          <p:attrName>style.visibility</p:attrName>
                                        </p:attrNameLst>
                                      </p:cBhvr>
                                      <p:to>
                                        <p:strVal val="visible"/>
                                      </p:to>
                                    </p:set>
                                    <p:animEffect transition="in" filter="wipe(up)">
                                      <p:cBhvr>
                                        <p:cTn id="44" dur="500"/>
                                        <p:tgtEl>
                                          <p:spTgt spid="69680"/>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69720"/>
                                        </p:tgtEl>
                                        <p:attrNameLst>
                                          <p:attrName>style.visibility</p:attrName>
                                        </p:attrNameLst>
                                      </p:cBhvr>
                                      <p:to>
                                        <p:strVal val="visible"/>
                                      </p:to>
                                    </p:set>
                                    <p:animEffect transition="in" filter="box(in)">
                                      <p:cBhvr>
                                        <p:cTn id="49" dur="500"/>
                                        <p:tgtEl>
                                          <p:spTgt spid="6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8" grpId="0"/>
      <p:bldP spid="69640" grpId="0"/>
      <p:bldP spid="69675" grpId="0" animBg="1"/>
      <p:bldP spid="69676" grpId="0" animBg="1"/>
      <p:bldP spid="697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ext Box 2"/>
          <p:cNvSpPr txBox="1"/>
          <p:nvPr/>
        </p:nvSpPr>
        <p:spPr>
          <a:xfrm>
            <a:off x="5867400" y="0"/>
            <a:ext cx="3270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§3  Shortest Path Algorithms</a:t>
            </a:r>
            <a:endParaRPr lang="en-US" altLang="zh-CN" sz="1800" b="1">
              <a:sym typeface="Webdings" panose="05030102010509060703" pitchFamily="18" charset="2"/>
            </a:endParaRPr>
          </a:p>
        </p:txBody>
      </p:sp>
      <p:sp>
        <p:nvSpPr>
          <p:cNvPr id="70659" name="Text Box 3"/>
          <p:cNvSpPr txBox="1"/>
          <p:nvPr/>
        </p:nvSpPr>
        <p:spPr>
          <a:xfrm>
            <a:off x="533400" y="304800"/>
            <a:ext cx="441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sym typeface="Wingdings" panose="05000000000000000000" pitchFamily="2" charset="2"/>
              </a:rPr>
              <a:t></a:t>
            </a:r>
            <a:r>
              <a:rPr lang="en-US" altLang="zh-CN" sz="2400" b="1"/>
              <a:t>  Unweighted Shortest Paths</a:t>
            </a:r>
            <a:endParaRPr lang="en-US" altLang="zh-CN" sz="2400" b="1"/>
          </a:p>
        </p:txBody>
      </p:sp>
      <p:grpSp>
        <p:nvGrpSpPr>
          <p:cNvPr id="70692" name="Group 36"/>
          <p:cNvGrpSpPr/>
          <p:nvPr/>
        </p:nvGrpSpPr>
        <p:grpSpPr>
          <a:xfrm>
            <a:off x="1030288" y="1524000"/>
            <a:ext cx="2306637" cy="1665288"/>
            <a:chOff x="480" y="596"/>
            <a:chExt cx="1453" cy="1049"/>
          </a:xfrm>
        </p:grpSpPr>
        <p:sp>
          <p:nvSpPr>
            <p:cNvPr id="62490" name="Oval 5"/>
            <p:cNvSpPr>
              <a:spLocks noChangeAspect="1"/>
            </p:cNvSpPr>
            <p:nvPr/>
          </p:nvSpPr>
          <p:spPr>
            <a:xfrm>
              <a:off x="763" y="596"/>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1</a:t>
              </a:r>
              <a:endParaRPr lang="en-US" altLang="zh-CN" sz="1800" b="1"/>
            </a:p>
          </p:txBody>
        </p:sp>
        <p:sp>
          <p:nvSpPr>
            <p:cNvPr id="62491" name="Oval 6"/>
            <p:cNvSpPr>
              <a:spLocks noChangeAspect="1"/>
            </p:cNvSpPr>
            <p:nvPr/>
          </p:nvSpPr>
          <p:spPr>
            <a:xfrm>
              <a:off x="1368" y="596"/>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2</a:t>
              </a:r>
              <a:endParaRPr lang="en-US" altLang="zh-CN" sz="1800" b="1"/>
            </a:p>
          </p:txBody>
        </p:sp>
        <p:sp>
          <p:nvSpPr>
            <p:cNvPr id="62492" name="Line 7"/>
            <p:cNvSpPr>
              <a:spLocks noChangeAspect="1"/>
            </p:cNvSpPr>
            <p:nvPr/>
          </p:nvSpPr>
          <p:spPr>
            <a:xfrm>
              <a:off x="1005" y="717"/>
              <a:ext cx="363" cy="0"/>
            </a:xfrm>
            <a:prstGeom prst="line">
              <a:avLst/>
            </a:prstGeom>
            <a:ln w="25400" cap="flat" cmpd="sng">
              <a:solidFill>
                <a:schemeClr val="tx1"/>
              </a:solidFill>
              <a:prstDash val="solid"/>
              <a:headEnd type="none" w="med" len="med"/>
              <a:tailEnd type="triangle" w="med" len="med"/>
            </a:ln>
          </p:spPr>
        </p:sp>
        <p:sp>
          <p:nvSpPr>
            <p:cNvPr id="62493" name="Oval 8"/>
            <p:cNvSpPr>
              <a:spLocks noChangeAspect="1"/>
            </p:cNvSpPr>
            <p:nvPr/>
          </p:nvSpPr>
          <p:spPr>
            <a:xfrm>
              <a:off x="803" y="1403"/>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6</a:t>
              </a:r>
              <a:endParaRPr lang="en-US" altLang="zh-CN" sz="1800" b="1"/>
            </a:p>
          </p:txBody>
        </p:sp>
        <p:sp>
          <p:nvSpPr>
            <p:cNvPr id="62494" name="Oval 9"/>
            <p:cNvSpPr>
              <a:spLocks noChangeAspect="1"/>
            </p:cNvSpPr>
            <p:nvPr/>
          </p:nvSpPr>
          <p:spPr>
            <a:xfrm>
              <a:off x="1408" y="1403"/>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7</a:t>
              </a:r>
              <a:endParaRPr lang="en-US" altLang="zh-CN" sz="1800" b="1"/>
            </a:p>
          </p:txBody>
        </p:sp>
        <p:sp>
          <p:nvSpPr>
            <p:cNvPr id="62495" name="Line 10"/>
            <p:cNvSpPr>
              <a:spLocks noChangeAspect="1"/>
            </p:cNvSpPr>
            <p:nvPr/>
          </p:nvSpPr>
          <p:spPr>
            <a:xfrm>
              <a:off x="1045" y="1524"/>
              <a:ext cx="363" cy="0"/>
            </a:xfrm>
            <a:prstGeom prst="line">
              <a:avLst/>
            </a:prstGeom>
            <a:ln w="25400" cap="flat" cmpd="sng">
              <a:solidFill>
                <a:schemeClr val="tx1"/>
              </a:solidFill>
              <a:prstDash val="solid"/>
              <a:headEnd type="triangle" w="med" len="med"/>
              <a:tailEnd type="none" w="med" len="med"/>
            </a:ln>
          </p:spPr>
        </p:sp>
        <p:sp>
          <p:nvSpPr>
            <p:cNvPr id="62496" name="Oval 11"/>
            <p:cNvSpPr>
              <a:spLocks noChangeAspect="1"/>
            </p:cNvSpPr>
            <p:nvPr/>
          </p:nvSpPr>
          <p:spPr>
            <a:xfrm>
              <a:off x="480" y="999"/>
              <a:ext cx="242"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3</a:t>
              </a:r>
              <a:endParaRPr lang="en-US" altLang="zh-CN" sz="1800" b="1"/>
            </a:p>
          </p:txBody>
        </p:sp>
        <p:sp>
          <p:nvSpPr>
            <p:cNvPr id="62497" name="Oval 12"/>
            <p:cNvSpPr>
              <a:spLocks noChangeAspect="1"/>
            </p:cNvSpPr>
            <p:nvPr/>
          </p:nvSpPr>
          <p:spPr>
            <a:xfrm>
              <a:off x="1085" y="999"/>
              <a:ext cx="243"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4</a:t>
              </a:r>
              <a:endParaRPr lang="en-US" altLang="zh-CN" sz="1800" b="1"/>
            </a:p>
          </p:txBody>
        </p:sp>
        <p:sp>
          <p:nvSpPr>
            <p:cNvPr id="62498" name="Line 13"/>
            <p:cNvSpPr>
              <a:spLocks noChangeAspect="1"/>
            </p:cNvSpPr>
            <p:nvPr/>
          </p:nvSpPr>
          <p:spPr>
            <a:xfrm>
              <a:off x="722" y="1121"/>
              <a:ext cx="363" cy="0"/>
            </a:xfrm>
            <a:prstGeom prst="line">
              <a:avLst/>
            </a:prstGeom>
            <a:ln w="25400" cap="flat" cmpd="sng">
              <a:solidFill>
                <a:schemeClr val="tx1"/>
              </a:solidFill>
              <a:prstDash val="solid"/>
              <a:headEnd type="triangle" w="med" len="med"/>
              <a:tailEnd type="none" w="med" len="med"/>
            </a:ln>
          </p:spPr>
        </p:sp>
        <p:sp>
          <p:nvSpPr>
            <p:cNvPr id="62499" name="Oval 14"/>
            <p:cNvSpPr>
              <a:spLocks noChangeAspect="1"/>
            </p:cNvSpPr>
            <p:nvPr/>
          </p:nvSpPr>
          <p:spPr>
            <a:xfrm>
              <a:off x="1691" y="999"/>
              <a:ext cx="242"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5</a:t>
              </a:r>
              <a:endParaRPr lang="en-US" altLang="zh-CN" sz="1800" b="1"/>
            </a:p>
          </p:txBody>
        </p:sp>
        <p:sp>
          <p:nvSpPr>
            <p:cNvPr id="62500" name="Line 15"/>
            <p:cNvSpPr>
              <a:spLocks noChangeAspect="1"/>
            </p:cNvSpPr>
            <p:nvPr/>
          </p:nvSpPr>
          <p:spPr>
            <a:xfrm>
              <a:off x="1328" y="1121"/>
              <a:ext cx="363" cy="0"/>
            </a:xfrm>
            <a:prstGeom prst="line">
              <a:avLst/>
            </a:prstGeom>
            <a:ln w="25400" cap="flat" cmpd="sng">
              <a:solidFill>
                <a:schemeClr val="tx1"/>
              </a:solidFill>
              <a:prstDash val="solid"/>
              <a:headEnd type="none" w="med" len="med"/>
              <a:tailEnd type="triangle" w="med" len="med"/>
            </a:ln>
          </p:spPr>
        </p:sp>
        <p:sp>
          <p:nvSpPr>
            <p:cNvPr id="62501" name="Line 16"/>
            <p:cNvSpPr>
              <a:spLocks noChangeAspect="1"/>
            </p:cNvSpPr>
            <p:nvPr/>
          </p:nvSpPr>
          <p:spPr>
            <a:xfrm flipH="1">
              <a:off x="601" y="798"/>
              <a:ext cx="202" cy="201"/>
            </a:xfrm>
            <a:prstGeom prst="line">
              <a:avLst/>
            </a:prstGeom>
            <a:ln w="25400" cap="flat" cmpd="sng">
              <a:solidFill>
                <a:schemeClr val="tx1"/>
              </a:solidFill>
              <a:prstDash val="solid"/>
              <a:headEnd type="triangle" w="med" len="med"/>
              <a:tailEnd type="none" w="med" len="med"/>
            </a:ln>
          </p:spPr>
        </p:sp>
        <p:sp>
          <p:nvSpPr>
            <p:cNvPr id="62502" name="Line 17"/>
            <p:cNvSpPr>
              <a:spLocks noChangeAspect="1"/>
            </p:cNvSpPr>
            <p:nvPr/>
          </p:nvSpPr>
          <p:spPr>
            <a:xfrm flipH="1">
              <a:off x="1529" y="1201"/>
              <a:ext cx="202" cy="202"/>
            </a:xfrm>
            <a:prstGeom prst="line">
              <a:avLst/>
            </a:prstGeom>
            <a:ln w="25400" cap="flat" cmpd="sng">
              <a:solidFill>
                <a:schemeClr val="tx1"/>
              </a:solidFill>
              <a:prstDash val="solid"/>
              <a:headEnd type="none" w="med" len="med"/>
              <a:tailEnd type="triangle" w="med" len="med"/>
            </a:ln>
          </p:spPr>
        </p:sp>
        <p:sp>
          <p:nvSpPr>
            <p:cNvPr id="62503" name="Line 18"/>
            <p:cNvSpPr>
              <a:spLocks noChangeAspect="1"/>
            </p:cNvSpPr>
            <p:nvPr/>
          </p:nvSpPr>
          <p:spPr>
            <a:xfrm>
              <a:off x="964" y="798"/>
              <a:ext cx="202" cy="201"/>
            </a:xfrm>
            <a:prstGeom prst="line">
              <a:avLst/>
            </a:prstGeom>
            <a:ln w="25400" cap="flat" cmpd="sng">
              <a:solidFill>
                <a:schemeClr val="tx1"/>
              </a:solidFill>
              <a:prstDash val="solid"/>
              <a:headEnd type="none" w="med" len="med"/>
              <a:tailEnd type="triangle" w="med" len="med"/>
            </a:ln>
          </p:spPr>
        </p:sp>
        <p:sp>
          <p:nvSpPr>
            <p:cNvPr id="62504" name="Line 19"/>
            <p:cNvSpPr>
              <a:spLocks noChangeAspect="1"/>
            </p:cNvSpPr>
            <p:nvPr/>
          </p:nvSpPr>
          <p:spPr>
            <a:xfrm>
              <a:off x="1610" y="798"/>
              <a:ext cx="202" cy="201"/>
            </a:xfrm>
            <a:prstGeom prst="line">
              <a:avLst/>
            </a:prstGeom>
            <a:ln w="25400" cap="flat" cmpd="sng">
              <a:solidFill>
                <a:schemeClr val="tx1"/>
              </a:solidFill>
              <a:prstDash val="solid"/>
              <a:headEnd type="none" w="med" len="med"/>
              <a:tailEnd type="triangle" w="med" len="med"/>
            </a:ln>
          </p:spPr>
        </p:sp>
        <p:sp>
          <p:nvSpPr>
            <p:cNvPr id="62505" name="Line 20"/>
            <p:cNvSpPr>
              <a:spLocks noChangeAspect="1"/>
            </p:cNvSpPr>
            <p:nvPr/>
          </p:nvSpPr>
          <p:spPr>
            <a:xfrm>
              <a:off x="682" y="1201"/>
              <a:ext cx="202" cy="202"/>
            </a:xfrm>
            <a:prstGeom prst="line">
              <a:avLst/>
            </a:prstGeom>
            <a:ln w="25400" cap="flat" cmpd="sng">
              <a:solidFill>
                <a:schemeClr val="tx1"/>
              </a:solidFill>
              <a:prstDash val="solid"/>
              <a:headEnd type="none" w="med" len="med"/>
              <a:tailEnd type="triangle" w="med" len="med"/>
            </a:ln>
          </p:spPr>
        </p:sp>
        <p:sp>
          <p:nvSpPr>
            <p:cNvPr id="62506" name="Line 21"/>
            <p:cNvSpPr>
              <a:spLocks noChangeAspect="1"/>
            </p:cNvSpPr>
            <p:nvPr/>
          </p:nvSpPr>
          <p:spPr>
            <a:xfrm>
              <a:off x="1287" y="1201"/>
              <a:ext cx="202" cy="202"/>
            </a:xfrm>
            <a:prstGeom prst="line">
              <a:avLst/>
            </a:prstGeom>
            <a:ln w="25400" cap="flat" cmpd="sng">
              <a:solidFill>
                <a:schemeClr val="tx1"/>
              </a:solidFill>
              <a:prstDash val="solid"/>
              <a:headEnd type="none" w="med" len="med"/>
              <a:tailEnd type="triangle" w="med" len="med"/>
            </a:ln>
          </p:spPr>
        </p:sp>
        <p:sp>
          <p:nvSpPr>
            <p:cNvPr id="62507" name="Line 22"/>
            <p:cNvSpPr>
              <a:spLocks noChangeAspect="1"/>
            </p:cNvSpPr>
            <p:nvPr/>
          </p:nvSpPr>
          <p:spPr>
            <a:xfrm flipH="1">
              <a:off x="1207" y="798"/>
              <a:ext cx="201" cy="201"/>
            </a:xfrm>
            <a:prstGeom prst="line">
              <a:avLst/>
            </a:prstGeom>
            <a:ln w="25400" cap="flat" cmpd="sng">
              <a:solidFill>
                <a:schemeClr val="tx1"/>
              </a:solidFill>
              <a:prstDash val="solid"/>
              <a:headEnd type="none" w="med" len="med"/>
              <a:tailEnd type="triangle" w="med" len="med"/>
            </a:ln>
          </p:spPr>
        </p:sp>
        <p:sp>
          <p:nvSpPr>
            <p:cNvPr id="62508" name="Line 23"/>
            <p:cNvSpPr>
              <a:spLocks noChangeAspect="1"/>
            </p:cNvSpPr>
            <p:nvPr/>
          </p:nvSpPr>
          <p:spPr>
            <a:xfrm flipH="1">
              <a:off x="924" y="1201"/>
              <a:ext cx="202" cy="202"/>
            </a:xfrm>
            <a:prstGeom prst="line">
              <a:avLst/>
            </a:prstGeom>
            <a:ln w="25400" cap="flat" cmpd="sng">
              <a:solidFill>
                <a:schemeClr val="tx1"/>
              </a:solidFill>
              <a:prstDash val="solid"/>
              <a:headEnd type="none" w="med" len="med"/>
              <a:tailEnd type="triangle" w="med" len="med"/>
            </a:ln>
          </p:spPr>
        </p:sp>
      </p:grpSp>
      <p:sp>
        <p:nvSpPr>
          <p:cNvPr id="70690" name="Text Box 34"/>
          <p:cNvSpPr txBox="1"/>
          <p:nvPr/>
        </p:nvSpPr>
        <p:spPr>
          <a:xfrm>
            <a:off x="801688" y="217805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0</a:t>
            </a:r>
            <a:endParaRPr lang="en-US" altLang="zh-CN" sz="1600" b="1">
              <a:solidFill>
                <a:srgbClr val="FF0000"/>
              </a:solidFill>
            </a:endParaRPr>
          </a:p>
        </p:txBody>
      </p:sp>
      <p:sp>
        <p:nvSpPr>
          <p:cNvPr id="70693" name="Oval 37"/>
          <p:cNvSpPr/>
          <p:nvPr/>
        </p:nvSpPr>
        <p:spPr>
          <a:xfrm>
            <a:off x="1030288" y="2178050"/>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694" name="Text Box 38"/>
          <p:cNvSpPr txBox="1"/>
          <p:nvPr/>
        </p:nvSpPr>
        <p:spPr>
          <a:xfrm>
            <a:off x="3773488" y="1431925"/>
            <a:ext cx="1295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olidFill>
                  <a:srgbClr val="FF0000"/>
                </a:solidFill>
              </a:rPr>
              <a:t>0</a:t>
            </a:r>
            <a:r>
              <a:rPr lang="en-US" altLang="zh-CN" sz="2000" b="1"/>
              <a:t>:  </a:t>
            </a:r>
            <a:r>
              <a:rPr lang="en-US" altLang="zh-CN" sz="2400" b="1">
                <a:sym typeface="Wingdings" panose="05000000000000000000" pitchFamily="2" charset="2"/>
              </a:rPr>
              <a:t></a:t>
            </a:r>
            <a:r>
              <a:rPr lang="en-US" altLang="zh-CN" sz="2000" b="1">
                <a:sym typeface="Wingdings" panose="05000000000000000000" pitchFamily="2" charset="2"/>
              </a:rPr>
              <a:t>  </a:t>
            </a:r>
            <a:r>
              <a:rPr lang="en-US" altLang="zh-CN" sz="2000" b="1" i="1">
                <a:sym typeface="Wingdings" panose="05000000000000000000" pitchFamily="2" charset="2"/>
              </a:rPr>
              <a:t>v</a:t>
            </a:r>
            <a:r>
              <a:rPr lang="en-US" altLang="zh-CN" sz="2000" b="1" baseline="-25000">
                <a:sym typeface="Wingdings" panose="05000000000000000000" pitchFamily="2" charset="2"/>
              </a:rPr>
              <a:t>3</a:t>
            </a:r>
            <a:endParaRPr lang="en-US" altLang="zh-CN" sz="2000" b="1"/>
          </a:p>
        </p:txBody>
      </p:sp>
      <p:sp>
        <p:nvSpPr>
          <p:cNvPr id="70695" name="Text Box 39"/>
          <p:cNvSpPr txBox="1"/>
          <p:nvPr/>
        </p:nvSpPr>
        <p:spPr>
          <a:xfrm>
            <a:off x="3773488" y="1889125"/>
            <a:ext cx="990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olidFill>
                  <a:srgbClr val="FF0000"/>
                </a:solidFill>
              </a:rPr>
              <a:t>1</a:t>
            </a:r>
            <a:r>
              <a:rPr lang="en-US" altLang="zh-CN" sz="2000" b="1"/>
              <a:t>:  </a:t>
            </a:r>
            <a:r>
              <a:rPr lang="en-US" altLang="zh-CN" sz="2400" b="1">
                <a:sym typeface="Wingdings" panose="05000000000000000000" pitchFamily="2" charset="2"/>
              </a:rPr>
              <a:t></a:t>
            </a:r>
            <a:endParaRPr lang="en-US" altLang="zh-CN" sz="2000" b="1"/>
          </a:p>
        </p:txBody>
      </p:sp>
      <p:sp>
        <p:nvSpPr>
          <p:cNvPr id="70696" name="Rectangle 40"/>
          <p:cNvSpPr/>
          <p:nvPr/>
        </p:nvSpPr>
        <p:spPr>
          <a:xfrm>
            <a:off x="4535488" y="1949450"/>
            <a:ext cx="1331912"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i="1">
                <a:sym typeface="Wingdings" panose="05000000000000000000" pitchFamily="2" charset="2"/>
              </a:rPr>
              <a:t>v</a:t>
            </a:r>
            <a:r>
              <a:rPr lang="en-US" altLang="zh-CN" sz="2000" b="1" baseline="-25000">
                <a:sym typeface="Wingdings" panose="05000000000000000000" pitchFamily="2" charset="2"/>
              </a:rPr>
              <a:t>1</a:t>
            </a:r>
            <a:r>
              <a:rPr lang="en-US" altLang="zh-CN" sz="2000" b="1">
                <a:sym typeface="Wingdings" panose="05000000000000000000" pitchFamily="2" charset="2"/>
              </a:rPr>
              <a:t> and </a:t>
            </a:r>
            <a:r>
              <a:rPr lang="en-US" altLang="zh-CN" sz="2000" b="1" i="1">
                <a:sym typeface="Wingdings" panose="05000000000000000000" pitchFamily="2" charset="2"/>
              </a:rPr>
              <a:t>v</a:t>
            </a:r>
            <a:r>
              <a:rPr lang="en-US" altLang="zh-CN" sz="2000" b="1" baseline="-25000">
                <a:sym typeface="Wingdings" panose="05000000000000000000" pitchFamily="2" charset="2"/>
              </a:rPr>
              <a:t>6</a:t>
            </a:r>
            <a:endParaRPr lang="en-US" altLang="zh-CN" sz="2000" b="1" baseline="-25000">
              <a:sym typeface="Wingdings" panose="05000000000000000000" pitchFamily="2" charset="2"/>
            </a:endParaRPr>
          </a:p>
        </p:txBody>
      </p:sp>
      <p:sp>
        <p:nvSpPr>
          <p:cNvPr id="70697" name="Text Box 41"/>
          <p:cNvSpPr txBox="1"/>
          <p:nvPr/>
        </p:nvSpPr>
        <p:spPr>
          <a:xfrm>
            <a:off x="1258888" y="149225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1</a:t>
            </a:r>
            <a:endParaRPr lang="en-US" altLang="zh-CN" sz="1600" b="1">
              <a:solidFill>
                <a:srgbClr val="FF0000"/>
              </a:solidFill>
            </a:endParaRPr>
          </a:p>
        </p:txBody>
      </p:sp>
      <p:sp>
        <p:nvSpPr>
          <p:cNvPr id="70698" name="Text Box 42"/>
          <p:cNvSpPr txBox="1"/>
          <p:nvPr/>
        </p:nvSpPr>
        <p:spPr>
          <a:xfrm>
            <a:off x="1335088" y="286385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1</a:t>
            </a:r>
            <a:endParaRPr lang="en-US" altLang="zh-CN" sz="1600" b="1">
              <a:solidFill>
                <a:srgbClr val="FF0000"/>
              </a:solidFill>
            </a:endParaRPr>
          </a:p>
        </p:txBody>
      </p:sp>
      <p:sp>
        <p:nvSpPr>
          <p:cNvPr id="70699" name="Text Box 43"/>
          <p:cNvSpPr txBox="1"/>
          <p:nvPr/>
        </p:nvSpPr>
        <p:spPr>
          <a:xfrm>
            <a:off x="3773488" y="2346325"/>
            <a:ext cx="990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olidFill>
                  <a:srgbClr val="FF0000"/>
                </a:solidFill>
              </a:rPr>
              <a:t>2</a:t>
            </a:r>
            <a:r>
              <a:rPr lang="en-US" altLang="zh-CN" sz="2000" b="1"/>
              <a:t>:  </a:t>
            </a:r>
            <a:r>
              <a:rPr lang="en-US" altLang="zh-CN" sz="2400" b="1">
                <a:sym typeface="Wingdings" panose="05000000000000000000" pitchFamily="2" charset="2"/>
              </a:rPr>
              <a:t></a:t>
            </a:r>
            <a:endParaRPr lang="en-US" altLang="zh-CN" sz="2000" b="1"/>
          </a:p>
        </p:txBody>
      </p:sp>
      <p:sp>
        <p:nvSpPr>
          <p:cNvPr id="70700" name="Rectangle 44"/>
          <p:cNvSpPr/>
          <p:nvPr/>
        </p:nvSpPr>
        <p:spPr>
          <a:xfrm>
            <a:off x="4535488" y="2422525"/>
            <a:ext cx="1331912"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i="1">
                <a:sym typeface="Wingdings" panose="05000000000000000000" pitchFamily="2" charset="2"/>
              </a:rPr>
              <a:t>v</a:t>
            </a:r>
            <a:r>
              <a:rPr lang="en-US" altLang="zh-CN" sz="2000" b="1" baseline="-25000">
                <a:sym typeface="Wingdings" panose="05000000000000000000" pitchFamily="2" charset="2"/>
              </a:rPr>
              <a:t>2</a:t>
            </a:r>
            <a:r>
              <a:rPr lang="en-US" altLang="zh-CN" sz="2000" b="1">
                <a:sym typeface="Wingdings" panose="05000000000000000000" pitchFamily="2" charset="2"/>
              </a:rPr>
              <a:t> and </a:t>
            </a:r>
            <a:r>
              <a:rPr lang="en-US" altLang="zh-CN" sz="2000" b="1" i="1">
                <a:sym typeface="Wingdings" panose="05000000000000000000" pitchFamily="2" charset="2"/>
              </a:rPr>
              <a:t>v</a:t>
            </a:r>
            <a:r>
              <a:rPr lang="en-US" altLang="zh-CN" sz="2000" b="1" baseline="-25000">
                <a:sym typeface="Wingdings" panose="05000000000000000000" pitchFamily="2" charset="2"/>
              </a:rPr>
              <a:t>4</a:t>
            </a:r>
            <a:endParaRPr lang="en-US" altLang="zh-CN" sz="2000" b="1" baseline="-25000">
              <a:sym typeface="Wingdings" panose="05000000000000000000" pitchFamily="2" charset="2"/>
            </a:endParaRPr>
          </a:p>
        </p:txBody>
      </p:sp>
      <p:sp>
        <p:nvSpPr>
          <p:cNvPr id="70701" name="Text Box 45"/>
          <p:cNvSpPr txBox="1"/>
          <p:nvPr/>
        </p:nvSpPr>
        <p:spPr>
          <a:xfrm>
            <a:off x="2782888" y="149225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2</a:t>
            </a:r>
            <a:endParaRPr lang="en-US" altLang="zh-CN" sz="1600" b="1">
              <a:solidFill>
                <a:srgbClr val="FF0000"/>
              </a:solidFill>
            </a:endParaRPr>
          </a:p>
        </p:txBody>
      </p:sp>
      <p:sp>
        <p:nvSpPr>
          <p:cNvPr id="70702" name="Text Box 46"/>
          <p:cNvSpPr txBox="1"/>
          <p:nvPr/>
        </p:nvSpPr>
        <p:spPr>
          <a:xfrm>
            <a:off x="2325688" y="202565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2</a:t>
            </a:r>
            <a:endParaRPr lang="en-US" altLang="zh-CN" sz="1600" b="1">
              <a:solidFill>
                <a:srgbClr val="FF0000"/>
              </a:solidFill>
            </a:endParaRPr>
          </a:p>
        </p:txBody>
      </p:sp>
      <p:sp>
        <p:nvSpPr>
          <p:cNvPr id="70703" name="Text Box 47"/>
          <p:cNvSpPr txBox="1"/>
          <p:nvPr/>
        </p:nvSpPr>
        <p:spPr>
          <a:xfrm>
            <a:off x="3773488" y="2803525"/>
            <a:ext cx="990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olidFill>
                  <a:srgbClr val="FF0000"/>
                </a:solidFill>
              </a:rPr>
              <a:t>3</a:t>
            </a:r>
            <a:r>
              <a:rPr lang="en-US" altLang="zh-CN" sz="2000" b="1"/>
              <a:t>:  </a:t>
            </a:r>
            <a:r>
              <a:rPr lang="en-US" altLang="zh-CN" sz="2400" b="1">
                <a:sym typeface="Wingdings" panose="05000000000000000000" pitchFamily="2" charset="2"/>
              </a:rPr>
              <a:t></a:t>
            </a:r>
            <a:endParaRPr lang="en-US" altLang="zh-CN" sz="2000" b="1"/>
          </a:p>
        </p:txBody>
      </p:sp>
      <p:sp>
        <p:nvSpPr>
          <p:cNvPr id="70704" name="Rectangle 48"/>
          <p:cNvSpPr/>
          <p:nvPr/>
        </p:nvSpPr>
        <p:spPr>
          <a:xfrm>
            <a:off x="4535488" y="2879725"/>
            <a:ext cx="533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i="1">
                <a:sym typeface="Wingdings" panose="05000000000000000000" pitchFamily="2" charset="2"/>
              </a:rPr>
              <a:t>v</a:t>
            </a:r>
            <a:r>
              <a:rPr lang="en-US" altLang="zh-CN" sz="2000" b="1" baseline="-25000">
                <a:sym typeface="Wingdings" panose="05000000000000000000" pitchFamily="2" charset="2"/>
              </a:rPr>
              <a:t>5</a:t>
            </a:r>
            <a:endParaRPr lang="en-US" altLang="zh-CN" sz="2000" b="1" baseline="-25000">
              <a:sym typeface="Wingdings" panose="05000000000000000000" pitchFamily="2" charset="2"/>
            </a:endParaRPr>
          </a:p>
        </p:txBody>
      </p:sp>
      <p:sp>
        <p:nvSpPr>
          <p:cNvPr id="70705" name="Rectangle 49"/>
          <p:cNvSpPr/>
          <p:nvPr/>
        </p:nvSpPr>
        <p:spPr>
          <a:xfrm>
            <a:off x="4803775" y="2879725"/>
            <a:ext cx="950913"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ym typeface="Wingdings" panose="05000000000000000000" pitchFamily="2" charset="2"/>
              </a:rPr>
              <a:t>and </a:t>
            </a:r>
            <a:r>
              <a:rPr lang="en-US" altLang="zh-CN" sz="2000" b="1" i="1">
                <a:sym typeface="Wingdings" panose="05000000000000000000" pitchFamily="2" charset="2"/>
              </a:rPr>
              <a:t>v</a:t>
            </a:r>
            <a:r>
              <a:rPr lang="en-US" altLang="zh-CN" sz="2000" b="1" baseline="-25000">
                <a:sym typeface="Wingdings" panose="05000000000000000000" pitchFamily="2" charset="2"/>
              </a:rPr>
              <a:t>7</a:t>
            </a:r>
            <a:endParaRPr lang="en-US" altLang="zh-CN" sz="2000" b="1" baseline="-25000">
              <a:sym typeface="Wingdings" panose="05000000000000000000" pitchFamily="2" charset="2"/>
            </a:endParaRPr>
          </a:p>
        </p:txBody>
      </p:sp>
      <p:sp>
        <p:nvSpPr>
          <p:cNvPr id="70706" name="Text Box 50"/>
          <p:cNvSpPr txBox="1"/>
          <p:nvPr/>
        </p:nvSpPr>
        <p:spPr>
          <a:xfrm>
            <a:off x="3316288" y="217805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3</a:t>
            </a:r>
            <a:endParaRPr lang="en-US" altLang="zh-CN" sz="1600" b="1">
              <a:solidFill>
                <a:srgbClr val="FF0000"/>
              </a:solidFill>
            </a:endParaRPr>
          </a:p>
        </p:txBody>
      </p:sp>
      <p:sp>
        <p:nvSpPr>
          <p:cNvPr id="70707" name="Text Box 51"/>
          <p:cNvSpPr txBox="1"/>
          <p:nvPr/>
        </p:nvSpPr>
        <p:spPr>
          <a:xfrm>
            <a:off x="2859088" y="286385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3</a:t>
            </a:r>
            <a:endParaRPr lang="en-US" altLang="zh-CN" sz="1600" b="1">
              <a:solidFill>
                <a:srgbClr val="FF0000"/>
              </a:solidFill>
            </a:endParaRPr>
          </a:p>
        </p:txBody>
      </p:sp>
      <p:sp>
        <p:nvSpPr>
          <p:cNvPr id="70708" name="Text Box 52"/>
          <p:cNvSpPr txBox="1"/>
          <p:nvPr/>
        </p:nvSpPr>
        <p:spPr>
          <a:xfrm>
            <a:off x="914400" y="822325"/>
            <a:ext cx="25908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sym typeface="Wingdings" panose="05000000000000000000" pitchFamily="2" charset="2"/>
              </a:rPr>
              <a:t></a:t>
            </a:r>
            <a:r>
              <a:rPr lang="en-US" altLang="zh-CN" sz="2000" b="1">
                <a:sym typeface="Wingdings" panose="05000000000000000000" pitchFamily="2" charset="2"/>
              </a:rPr>
              <a:t> Sketch of the idea</a:t>
            </a:r>
            <a:endParaRPr lang="en-US" altLang="zh-CN" sz="2000" b="1"/>
          </a:p>
        </p:txBody>
      </p:sp>
      <p:sp>
        <p:nvSpPr>
          <p:cNvPr id="70709" name="AutoShape 53" descr="棕色大理石"/>
          <p:cNvSpPr/>
          <p:nvPr/>
        </p:nvSpPr>
        <p:spPr>
          <a:xfrm>
            <a:off x="6019800" y="1736725"/>
            <a:ext cx="2362200" cy="1219200"/>
          </a:xfrm>
          <a:prstGeom prst="bevel">
            <a:avLst>
              <a:gd name="adj" fmla="val 3440"/>
            </a:avLst>
          </a:prstGeom>
          <a:blipFill rotWithShape="0">
            <a:blip r:embed="rId1"/>
          </a:blipFill>
          <a:ln w="25400">
            <a:noFill/>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solidFill>
                  <a:schemeClr val="bg1"/>
                </a:solidFill>
              </a:rPr>
              <a:t>Breadth-first search</a:t>
            </a:r>
            <a:endParaRPr lang="en-US" altLang="zh-CN" sz="2400" b="1">
              <a:solidFill>
                <a:schemeClr val="bg1"/>
              </a:solidFill>
            </a:endParaRPr>
          </a:p>
        </p:txBody>
      </p:sp>
      <p:sp>
        <p:nvSpPr>
          <p:cNvPr id="70710" name="Text Box 54"/>
          <p:cNvSpPr txBox="1"/>
          <p:nvPr/>
        </p:nvSpPr>
        <p:spPr>
          <a:xfrm>
            <a:off x="990600" y="3565525"/>
            <a:ext cx="25908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sym typeface="Wingdings" panose="05000000000000000000" pitchFamily="2" charset="2"/>
              </a:rPr>
              <a:t></a:t>
            </a:r>
            <a:r>
              <a:rPr lang="en-US" altLang="zh-CN" sz="2000" b="1">
                <a:sym typeface="Wingdings" panose="05000000000000000000" pitchFamily="2" charset="2"/>
              </a:rPr>
              <a:t> Implementation</a:t>
            </a:r>
            <a:endParaRPr lang="en-US" altLang="zh-CN" sz="2000" b="1"/>
          </a:p>
        </p:txBody>
      </p:sp>
      <p:sp>
        <p:nvSpPr>
          <p:cNvPr id="70711" name="Rectangle 55"/>
          <p:cNvSpPr/>
          <p:nvPr/>
        </p:nvSpPr>
        <p:spPr>
          <a:xfrm>
            <a:off x="1143000" y="4175125"/>
            <a:ext cx="7315200" cy="7016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472305" lvl="0" indent="-4472305" eaLnBrk="1" hangingPunct="1">
              <a:spcBef>
                <a:spcPct val="50000"/>
              </a:spcBef>
              <a:buNone/>
            </a:pPr>
            <a:r>
              <a:rPr lang="en-US" altLang="zh-CN" sz="2000" b="1">
                <a:sym typeface="Wingdings" panose="05000000000000000000" pitchFamily="2" charset="2"/>
              </a:rPr>
              <a:t>Table[ i ].Dist ::= </a:t>
            </a:r>
            <a:r>
              <a:rPr lang="en-US" altLang="zh-CN" sz="2000" b="1">
                <a:solidFill>
                  <a:schemeClr val="hlink"/>
                </a:solidFill>
                <a:sym typeface="Wingdings" panose="05000000000000000000" pitchFamily="2" charset="2"/>
              </a:rPr>
              <a:t>distance</a:t>
            </a:r>
            <a:r>
              <a:rPr lang="en-US" altLang="zh-CN" sz="2000" b="1">
                <a:sym typeface="Wingdings" panose="05000000000000000000" pitchFamily="2" charset="2"/>
              </a:rPr>
              <a:t> from </a:t>
            </a:r>
            <a:r>
              <a:rPr lang="en-US" altLang="zh-CN" sz="2000" b="1" i="1">
                <a:sym typeface="Wingdings" panose="05000000000000000000" pitchFamily="2" charset="2"/>
              </a:rPr>
              <a:t>s</a:t>
            </a:r>
            <a:r>
              <a:rPr lang="en-US" altLang="zh-CN" sz="2000" b="1">
                <a:sym typeface="Wingdings" panose="05000000000000000000" pitchFamily="2" charset="2"/>
              </a:rPr>
              <a:t> to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a:t>
            </a:r>
            <a:r>
              <a:rPr lang="en-US" altLang="zh-CN" sz="2000" b="1">
                <a:solidFill>
                  <a:srgbClr val="009900"/>
                </a:solidFill>
                <a:sym typeface="Wingdings" panose="05000000000000000000" pitchFamily="2" charset="2"/>
              </a:rPr>
              <a:t>/* initialized to be </a:t>
            </a:r>
            <a:r>
              <a:rPr lang="en-US" altLang="zh-CN" sz="2000" b="1">
                <a:solidFill>
                  <a:srgbClr val="009900"/>
                </a:solidFill>
                <a:sym typeface="Symbol" panose="05050102010706020507" pitchFamily="18" charset="2"/>
              </a:rPr>
              <a:t> except for </a:t>
            </a:r>
            <a:r>
              <a:rPr lang="en-US" altLang="zh-CN" sz="2000" b="1" i="1">
                <a:solidFill>
                  <a:srgbClr val="009900"/>
                </a:solidFill>
                <a:sym typeface="Symbol" panose="05050102010706020507" pitchFamily="18" charset="2"/>
              </a:rPr>
              <a:t>s</a:t>
            </a:r>
            <a:r>
              <a:rPr lang="en-US" altLang="zh-CN" sz="2000" b="1">
                <a:solidFill>
                  <a:srgbClr val="009900"/>
                </a:solidFill>
                <a:sym typeface="Symbol" panose="05050102010706020507" pitchFamily="18" charset="2"/>
              </a:rPr>
              <a:t> */</a:t>
            </a:r>
            <a:endParaRPr lang="en-US" altLang="zh-CN" sz="2000" b="1">
              <a:solidFill>
                <a:srgbClr val="009900"/>
              </a:solidFill>
              <a:sym typeface="Wingdings" panose="05000000000000000000" pitchFamily="2" charset="2"/>
            </a:endParaRPr>
          </a:p>
        </p:txBody>
      </p:sp>
      <p:sp>
        <p:nvSpPr>
          <p:cNvPr id="70712" name="Rectangle 56"/>
          <p:cNvSpPr/>
          <p:nvPr/>
        </p:nvSpPr>
        <p:spPr>
          <a:xfrm>
            <a:off x="1143000" y="4860925"/>
            <a:ext cx="56388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ym typeface="Wingdings" panose="05000000000000000000" pitchFamily="2" charset="2"/>
              </a:rPr>
              <a:t>Table[ i ].Known ::= </a:t>
            </a:r>
            <a:r>
              <a:rPr lang="en-US" altLang="zh-CN" sz="2000" b="1">
                <a:solidFill>
                  <a:schemeClr val="hlink"/>
                </a:solidFill>
                <a:sym typeface="Wingdings" panose="05000000000000000000" pitchFamily="2" charset="2"/>
              </a:rPr>
              <a:t>1</a:t>
            </a:r>
            <a:r>
              <a:rPr lang="en-US" altLang="zh-CN" sz="2000" b="1">
                <a:sym typeface="Wingdings" panose="05000000000000000000" pitchFamily="2" charset="2"/>
              </a:rPr>
              <a:t> if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is checked; or </a:t>
            </a:r>
            <a:r>
              <a:rPr lang="en-US" altLang="zh-CN" sz="2000" b="1">
                <a:solidFill>
                  <a:schemeClr val="hlink"/>
                </a:solidFill>
                <a:sym typeface="Wingdings" panose="05000000000000000000" pitchFamily="2" charset="2"/>
              </a:rPr>
              <a:t>0</a:t>
            </a:r>
            <a:r>
              <a:rPr lang="en-US" altLang="zh-CN" sz="2000" b="1">
                <a:sym typeface="Wingdings" panose="05000000000000000000" pitchFamily="2" charset="2"/>
              </a:rPr>
              <a:t> if not</a:t>
            </a:r>
            <a:endParaRPr lang="en-US" altLang="zh-CN" sz="2000" b="1">
              <a:sym typeface="Wingdings" panose="05000000000000000000" pitchFamily="2" charset="2"/>
            </a:endParaRPr>
          </a:p>
        </p:txBody>
      </p:sp>
      <p:sp>
        <p:nvSpPr>
          <p:cNvPr id="70713" name="Rectangle 57"/>
          <p:cNvSpPr/>
          <p:nvPr/>
        </p:nvSpPr>
        <p:spPr>
          <a:xfrm>
            <a:off x="1143000" y="5241925"/>
            <a:ext cx="7391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ym typeface="Wingdings" panose="05000000000000000000" pitchFamily="2" charset="2"/>
              </a:rPr>
              <a:t>Table[ i ].Path ::= for tracking the path   </a:t>
            </a:r>
            <a:r>
              <a:rPr lang="en-US" altLang="zh-CN" sz="2000" b="1">
                <a:solidFill>
                  <a:srgbClr val="009900"/>
                </a:solidFill>
                <a:sym typeface="Wingdings" panose="05000000000000000000" pitchFamily="2" charset="2"/>
              </a:rPr>
              <a:t>/* initialized to be 0 */</a:t>
            </a:r>
            <a:endParaRPr lang="en-US" altLang="zh-CN" sz="2000" b="1">
              <a:solidFill>
                <a:srgbClr val="009900"/>
              </a:solidFill>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708"/>
                                        </p:tgtEl>
                                        <p:attrNameLst>
                                          <p:attrName>style.visibility</p:attrName>
                                        </p:attrNameLst>
                                      </p:cBhvr>
                                      <p:to>
                                        <p:strVal val="visible"/>
                                      </p:to>
                                    </p:set>
                                    <p:animEffect transition="in" filter="wipe(left)">
                                      <p:cBhvr>
                                        <p:cTn id="12" dur="500"/>
                                        <p:tgtEl>
                                          <p:spTgt spid="707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0692"/>
                                        </p:tgtEl>
                                        <p:attrNameLst>
                                          <p:attrName>style.visibility</p:attrName>
                                        </p:attrNameLst>
                                      </p:cBhvr>
                                      <p:to>
                                        <p:strVal val="visible"/>
                                      </p:to>
                                    </p:set>
                                    <p:animEffect transition="in" filter="dissolve">
                                      <p:cBhvr>
                                        <p:cTn id="17" dur="500"/>
                                        <p:tgtEl>
                                          <p:spTgt spid="70692"/>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70693"/>
                                        </p:tgtEl>
                                        <p:attrNameLst>
                                          <p:attrName>style.visibility</p:attrName>
                                        </p:attrNameLst>
                                      </p:cBhvr>
                                      <p:to>
                                        <p:strVal val="visible"/>
                                      </p:to>
                                    </p:set>
                                    <p:anim calcmode="lin" valueType="num">
                                      <p:cBhvr>
                                        <p:cTn id="22" dur="500" fill="hold"/>
                                        <p:tgtEl>
                                          <p:spTgt spid="70693"/>
                                        </p:tgtEl>
                                        <p:attrNameLst>
                                          <p:attrName>ppt_w</p:attrName>
                                        </p:attrNameLst>
                                      </p:cBhvr>
                                      <p:tavLst>
                                        <p:tav tm="0">
                                          <p:val>
                                            <p:fltVal val="0.000000"/>
                                          </p:val>
                                        </p:tav>
                                        <p:tav tm="100000">
                                          <p:val>
                                            <p:strVal val="#ppt_w"/>
                                          </p:val>
                                        </p:tav>
                                      </p:tavLst>
                                    </p:anim>
                                    <p:anim calcmode="lin" valueType="num">
                                      <p:cBhvr>
                                        <p:cTn id="23" dur="500" fill="hold"/>
                                        <p:tgtEl>
                                          <p:spTgt spid="70693"/>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0694"/>
                                        </p:tgtEl>
                                        <p:attrNameLst>
                                          <p:attrName>style.visibility</p:attrName>
                                        </p:attrNameLst>
                                      </p:cBhvr>
                                      <p:to>
                                        <p:strVal val="visible"/>
                                      </p:to>
                                    </p:set>
                                    <p:animEffect transition="in" filter="wipe(left)">
                                      <p:cBhvr>
                                        <p:cTn id="28" dur="500"/>
                                        <p:tgtEl>
                                          <p:spTgt spid="70694"/>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70690"/>
                                        </p:tgtEl>
                                        <p:attrNameLst>
                                          <p:attrName>style.visibility</p:attrName>
                                        </p:attrNameLst>
                                      </p:cBhvr>
                                      <p:to>
                                        <p:strVal val="visible"/>
                                      </p:to>
                                    </p:set>
                                    <p:animEffect transition="in" filter="box(in)">
                                      <p:cBhvr>
                                        <p:cTn id="33" dur="500"/>
                                        <p:tgtEl>
                                          <p:spTgt spid="7069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0695"/>
                                        </p:tgtEl>
                                        <p:attrNameLst>
                                          <p:attrName>style.visibility</p:attrName>
                                        </p:attrNameLst>
                                      </p:cBhvr>
                                      <p:to>
                                        <p:strVal val="visible"/>
                                      </p:to>
                                    </p:set>
                                    <p:animEffect transition="in" filter="wipe(left)">
                                      <p:cBhvr>
                                        <p:cTn id="38" dur="500"/>
                                        <p:tgtEl>
                                          <p:spTgt spid="7069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0696"/>
                                        </p:tgtEl>
                                        <p:attrNameLst>
                                          <p:attrName>style.visibility</p:attrName>
                                        </p:attrNameLst>
                                      </p:cBhvr>
                                      <p:to>
                                        <p:strVal val="visible"/>
                                      </p:to>
                                    </p:set>
                                    <p:animEffect transition="in" filter="wipe(left)">
                                      <p:cBhvr>
                                        <p:cTn id="43" dur="500"/>
                                        <p:tgtEl>
                                          <p:spTgt spid="70696"/>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70697"/>
                                        </p:tgtEl>
                                        <p:attrNameLst>
                                          <p:attrName>style.visibility</p:attrName>
                                        </p:attrNameLst>
                                      </p:cBhvr>
                                      <p:to>
                                        <p:strVal val="visible"/>
                                      </p:to>
                                    </p:set>
                                    <p:animEffect transition="in" filter="box(in)">
                                      <p:cBhvr>
                                        <p:cTn id="48" dur="500"/>
                                        <p:tgtEl>
                                          <p:spTgt spid="70697"/>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70698"/>
                                        </p:tgtEl>
                                        <p:attrNameLst>
                                          <p:attrName>style.visibility</p:attrName>
                                        </p:attrNameLst>
                                      </p:cBhvr>
                                      <p:to>
                                        <p:strVal val="visible"/>
                                      </p:to>
                                    </p:set>
                                    <p:animEffect transition="in" filter="box(in)">
                                      <p:cBhvr>
                                        <p:cTn id="53" dur="500"/>
                                        <p:tgtEl>
                                          <p:spTgt spid="7069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0699"/>
                                        </p:tgtEl>
                                        <p:attrNameLst>
                                          <p:attrName>style.visibility</p:attrName>
                                        </p:attrNameLst>
                                      </p:cBhvr>
                                      <p:to>
                                        <p:strVal val="visible"/>
                                      </p:to>
                                    </p:set>
                                    <p:animEffect transition="in" filter="wipe(left)">
                                      <p:cBhvr>
                                        <p:cTn id="58" dur="500"/>
                                        <p:tgtEl>
                                          <p:spTgt spid="7069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0700"/>
                                        </p:tgtEl>
                                        <p:attrNameLst>
                                          <p:attrName>style.visibility</p:attrName>
                                        </p:attrNameLst>
                                      </p:cBhvr>
                                      <p:to>
                                        <p:strVal val="visible"/>
                                      </p:to>
                                    </p:set>
                                    <p:animEffect transition="in" filter="wipe(left)">
                                      <p:cBhvr>
                                        <p:cTn id="63" dur="500"/>
                                        <p:tgtEl>
                                          <p:spTgt spid="70700"/>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70701"/>
                                        </p:tgtEl>
                                        <p:attrNameLst>
                                          <p:attrName>style.visibility</p:attrName>
                                        </p:attrNameLst>
                                      </p:cBhvr>
                                      <p:to>
                                        <p:strVal val="visible"/>
                                      </p:to>
                                    </p:set>
                                    <p:animEffect transition="in" filter="box(in)">
                                      <p:cBhvr>
                                        <p:cTn id="68" dur="500"/>
                                        <p:tgtEl>
                                          <p:spTgt spid="70701"/>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70702"/>
                                        </p:tgtEl>
                                        <p:attrNameLst>
                                          <p:attrName>style.visibility</p:attrName>
                                        </p:attrNameLst>
                                      </p:cBhvr>
                                      <p:to>
                                        <p:strVal val="visible"/>
                                      </p:to>
                                    </p:set>
                                    <p:animEffect transition="in" filter="box(in)">
                                      <p:cBhvr>
                                        <p:cTn id="73" dur="500"/>
                                        <p:tgtEl>
                                          <p:spTgt spid="7070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70703"/>
                                        </p:tgtEl>
                                        <p:attrNameLst>
                                          <p:attrName>style.visibility</p:attrName>
                                        </p:attrNameLst>
                                      </p:cBhvr>
                                      <p:to>
                                        <p:strVal val="visible"/>
                                      </p:to>
                                    </p:set>
                                    <p:animEffect transition="in" filter="wipe(left)">
                                      <p:cBhvr>
                                        <p:cTn id="78" dur="500"/>
                                        <p:tgtEl>
                                          <p:spTgt spid="7070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70704"/>
                                        </p:tgtEl>
                                        <p:attrNameLst>
                                          <p:attrName>style.visibility</p:attrName>
                                        </p:attrNameLst>
                                      </p:cBhvr>
                                      <p:to>
                                        <p:strVal val="visible"/>
                                      </p:to>
                                    </p:set>
                                    <p:animEffect transition="in" filter="wipe(left)">
                                      <p:cBhvr>
                                        <p:cTn id="83" dur="500"/>
                                        <p:tgtEl>
                                          <p:spTgt spid="7070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70705"/>
                                        </p:tgtEl>
                                        <p:attrNameLst>
                                          <p:attrName>style.visibility</p:attrName>
                                        </p:attrNameLst>
                                      </p:cBhvr>
                                      <p:to>
                                        <p:strVal val="visible"/>
                                      </p:to>
                                    </p:set>
                                    <p:animEffect transition="in" filter="wipe(left)">
                                      <p:cBhvr>
                                        <p:cTn id="88" dur="500"/>
                                        <p:tgtEl>
                                          <p:spTgt spid="70705"/>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70706"/>
                                        </p:tgtEl>
                                        <p:attrNameLst>
                                          <p:attrName>style.visibility</p:attrName>
                                        </p:attrNameLst>
                                      </p:cBhvr>
                                      <p:to>
                                        <p:strVal val="visible"/>
                                      </p:to>
                                    </p:set>
                                    <p:animEffect transition="in" filter="box(in)">
                                      <p:cBhvr>
                                        <p:cTn id="93" dur="500"/>
                                        <p:tgtEl>
                                          <p:spTgt spid="70706"/>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70707"/>
                                        </p:tgtEl>
                                        <p:attrNameLst>
                                          <p:attrName>style.visibility</p:attrName>
                                        </p:attrNameLst>
                                      </p:cBhvr>
                                      <p:to>
                                        <p:strVal val="visible"/>
                                      </p:to>
                                    </p:set>
                                    <p:animEffect transition="in" filter="box(in)">
                                      <p:cBhvr>
                                        <p:cTn id="98" dur="500"/>
                                        <p:tgtEl>
                                          <p:spTgt spid="7070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70709"/>
                                        </p:tgtEl>
                                        <p:attrNameLst>
                                          <p:attrName>style.visibility</p:attrName>
                                        </p:attrNameLst>
                                      </p:cBhvr>
                                      <p:to>
                                        <p:strVal val="visible"/>
                                      </p:to>
                                    </p:set>
                                    <p:animEffect transition="in" filter="wipe(up)">
                                      <p:cBhvr>
                                        <p:cTn id="103" dur="500"/>
                                        <p:tgtEl>
                                          <p:spTgt spid="7070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70710"/>
                                        </p:tgtEl>
                                        <p:attrNameLst>
                                          <p:attrName>style.visibility</p:attrName>
                                        </p:attrNameLst>
                                      </p:cBhvr>
                                      <p:to>
                                        <p:strVal val="visible"/>
                                      </p:to>
                                    </p:set>
                                    <p:animEffect transition="in" filter="wipe(left)">
                                      <p:cBhvr>
                                        <p:cTn id="108" dur="500"/>
                                        <p:tgtEl>
                                          <p:spTgt spid="7071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70711"/>
                                        </p:tgtEl>
                                        <p:attrNameLst>
                                          <p:attrName>style.visibility</p:attrName>
                                        </p:attrNameLst>
                                      </p:cBhvr>
                                      <p:to>
                                        <p:strVal val="visible"/>
                                      </p:to>
                                    </p:set>
                                    <p:animEffect transition="in" filter="wipe(left)">
                                      <p:cBhvr>
                                        <p:cTn id="113" dur="500"/>
                                        <p:tgtEl>
                                          <p:spTgt spid="7071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70712"/>
                                        </p:tgtEl>
                                        <p:attrNameLst>
                                          <p:attrName>style.visibility</p:attrName>
                                        </p:attrNameLst>
                                      </p:cBhvr>
                                      <p:to>
                                        <p:strVal val="visible"/>
                                      </p:to>
                                    </p:set>
                                    <p:animEffect transition="in" filter="wipe(left)">
                                      <p:cBhvr>
                                        <p:cTn id="118" dur="500"/>
                                        <p:tgtEl>
                                          <p:spTgt spid="7071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70713"/>
                                        </p:tgtEl>
                                        <p:attrNameLst>
                                          <p:attrName>style.visibility</p:attrName>
                                        </p:attrNameLst>
                                      </p:cBhvr>
                                      <p:to>
                                        <p:strVal val="visible"/>
                                      </p:to>
                                    </p:set>
                                    <p:animEffect transition="in" filter="wipe(left)">
                                      <p:cBhvr>
                                        <p:cTn id="123" dur="500"/>
                                        <p:tgtEl>
                                          <p:spTgt spid="70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70690" grpId="0"/>
      <p:bldP spid="70693" grpId="0" animBg="1"/>
      <p:bldP spid="70694" grpId="0"/>
      <p:bldP spid="70695" grpId="0"/>
      <p:bldP spid="70696" grpId="0"/>
      <p:bldP spid="70697" grpId="0"/>
      <p:bldP spid="70698" grpId="0"/>
      <p:bldP spid="70699" grpId="0"/>
      <p:bldP spid="70700" grpId="0"/>
      <p:bldP spid="70701" grpId="0"/>
      <p:bldP spid="70702" grpId="0"/>
      <p:bldP spid="70703" grpId="0"/>
      <p:bldP spid="70704" grpId="0"/>
      <p:bldP spid="70705" grpId="0"/>
      <p:bldP spid="70706" grpId="0"/>
      <p:bldP spid="70707" grpId="0"/>
      <p:bldP spid="70708" grpId="0"/>
      <p:bldP spid="70709" grpId="0" animBg="1"/>
      <p:bldP spid="70710" grpId="0"/>
      <p:bldP spid="70711" grpId="0"/>
      <p:bldP spid="70712" grpId="0"/>
      <p:bldP spid="707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Text Box 2"/>
          <p:cNvSpPr txBox="1"/>
          <p:nvPr/>
        </p:nvSpPr>
        <p:spPr>
          <a:xfrm>
            <a:off x="5867400" y="0"/>
            <a:ext cx="3270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§3  Shortest Path Algorithms</a:t>
            </a:r>
            <a:endParaRPr lang="en-US" altLang="zh-CN" sz="1800" b="1">
              <a:sym typeface="Webdings" panose="05030102010509060703" pitchFamily="18" charset="2"/>
            </a:endParaRPr>
          </a:p>
        </p:txBody>
      </p:sp>
      <p:sp>
        <p:nvSpPr>
          <p:cNvPr id="72708" name="AutoShape 4"/>
          <p:cNvSpPr/>
          <p:nvPr/>
        </p:nvSpPr>
        <p:spPr>
          <a:xfrm>
            <a:off x="609600" y="762000"/>
            <a:ext cx="6019800" cy="5181600"/>
          </a:xfrm>
          <a:prstGeom prst="foldedCorner">
            <a:avLst>
              <a:gd name="adj" fmla="val 778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82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a:solidFill>
                  <a:schemeClr val="hlink"/>
                </a:solidFill>
                <a:latin typeface="Arial" panose="020B0604020202020204" pitchFamily="34" charset="0"/>
              </a:rPr>
              <a:t>void</a:t>
            </a:r>
            <a:r>
              <a:rPr lang="en-US" altLang="zh-CN" sz="1800" b="1">
                <a:latin typeface="Arial" panose="020B0604020202020204" pitchFamily="34" charset="0"/>
              </a:rPr>
              <a:t> Unweighted( Table T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rgbClr val="009900"/>
                </a:solidFill>
                <a:latin typeface="Arial" panose="020B0604020202020204" pitchFamily="34" charset="0"/>
              </a:rPr>
              <a:t>/* T is initialized with the source vertex S given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Queue  Q;</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Vertex  V, W;</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Q = CreateQueue (NumVertex );  MakeEmpty( Q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Enqueue( S, Q ); </a:t>
            </a:r>
            <a:r>
              <a:rPr lang="en-US" altLang="zh-CN" sz="1800" b="1">
                <a:solidFill>
                  <a:srgbClr val="009900"/>
                </a:solidFill>
                <a:latin typeface="Arial" panose="020B0604020202020204" pitchFamily="34" charset="0"/>
              </a:rPr>
              <a:t>/* Enqueue the source vertex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while</a:t>
            </a:r>
            <a:r>
              <a:rPr lang="en-US" altLang="zh-CN" sz="1800" b="1">
                <a:latin typeface="Arial" panose="020B0604020202020204" pitchFamily="34" charset="0"/>
              </a:rPr>
              <a:t> ( !IsEmpty( Q )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V = Dequeue( Q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 each W adjacent from V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T[ W ].Known != </a:t>
            </a:r>
            <a:r>
              <a:rPr lang="en-US" altLang="zh-CN" sz="1800" b="1">
                <a:solidFill>
                  <a:schemeClr val="hlink"/>
                </a:solidFill>
                <a:latin typeface="Arial" panose="020B0604020202020204" pitchFamily="34" charset="0"/>
              </a:rPr>
              <a:t>true</a:t>
            </a:r>
            <a:r>
              <a:rPr lang="en-US" altLang="zh-CN" sz="1800" b="1">
                <a:latin typeface="Arial" panose="020B0604020202020204" pitchFamily="34" charset="0"/>
              </a:rPr>
              <a:t>)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T[ W ].Dist = T[ V ].Dist + 1;</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T[ W ].Path = V;</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T[ W ].Known = true;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Enqueue( W, Q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 </a:t>
            </a:r>
            <a:r>
              <a:rPr lang="en-US" altLang="zh-CN" sz="1800" b="1">
                <a:solidFill>
                  <a:srgbClr val="009900"/>
                </a:solidFill>
                <a:latin typeface="Arial" panose="020B0604020202020204" pitchFamily="34" charset="0"/>
              </a:rPr>
              <a:t>/* end-if Dist == Infinity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 </a:t>
            </a:r>
            <a:r>
              <a:rPr lang="en-US" altLang="zh-CN" sz="1800" b="1">
                <a:solidFill>
                  <a:srgbClr val="009900"/>
                </a:solidFill>
                <a:latin typeface="Arial" panose="020B0604020202020204" pitchFamily="34" charset="0"/>
              </a:rPr>
              <a:t>/* end-while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solidFill>
                  <a:srgbClr val="009900"/>
                </a:solidFill>
                <a:latin typeface="Arial" panose="020B0604020202020204" pitchFamily="34" charset="0"/>
              </a:rPr>
              <a:t>    </a:t>
            </a:r>
            <a:r>
              <a:rPr lang="en-US" altLang="zh-CN" sz="1800" b="1">
                <a:latin typeface="Arial" panose="020B0604020202020204" pitchFamily="34" charset="0"/>
              </a:rPr>
              <a:t>DisposeQueue( Q );</a:t>
            </a:r>
            <a:r>
              <a:rPr lang="en-US" altLang="zh-CN" sz="1800" b="1">
                <a:solidFill>
                  <a:srgbClr val="009900"/>
                </a:solidFill>
                <a:latin typeface="Arial" panose="020B0604020202020204" pitchFamily="34" charset="0"/>
              </a:rPr>
              <a:t> /* free memory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a:t>
            </a:r>
            <a:endParaRPr lang="en-US" altLang="zh-CN" sz="1800" b="1">
              <a:latin typeface="Arial" panose="020B0604020202020204" pitchFamily="34" charset="0"/>
            </a:endParaRPr>
          </a:p>
        </p:txBody>
      </p:sp>
      <p:grpSp>
        <p:nvGrpSpPr>
          <p:cNvPr id="72709" name="Group 5"/>
          <p:cNvGrpSpPr>
            <a:grpSpLocks noChangeAspect="1"/>
          </p:cNvGrpSpPr>
          <p:nvPr/>
        </p:nvGrpSpPr>
        <p:grpSpPr>
          <a:xfrm>
            <a:off x="6858000" y="762000"/>
            <a:ext cx="1843088" cy="1330325"/>
            <a:chOff x="480" y="596"/>
            <a:chExt cx="1453" cy="1049"/>
          </a:xfrm>
        </p:grpSpPr>
        <p:sp>
          <p:nvSpPr>
            <p:cNvPr id="64583" name="Oval 6"/>
            <p:cNvSpPr>
              <a:spLocks noChangeAspect="1"/>
            </p:cNvSpPr>
            <p:nvPr/>
          </p:nvSpPr>
          <p:spPr>
            <a:xfrm>
              <a:off x="763" y="596"/>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1</a:t>
              </a:r>
              <a:endParaRPr lang="en-US" altLang="zh-CN" sz="1600" b="1"/>
            </a:p>
          </p:txBody>
        </p:sp>
        <p:sp>
          <p:nvSpPr>
            <p:cNvPr id="64584" name="Oval 7"/>
            <p:cNvSpPr>
              <a:spLocks noChangeAspect="1"/>
            </p:cNvSpPr>
            <p:nvPr/>
          </p:nvSpPr>
          <p:spPr>
            <a:xfrm>
              <a:off x="1368" y="596"/>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2</a:t>
              </a:r>
              <a:endParaRPr lang="en-US" altLang="zh-CN" sz="1600" b="1"/>
            </a:p>
          </p:txBody>
        </p:sp>
        <p:sp>
          <p:nvSpPr>
            <p:cNvPr id="64585" name="Line 8"/>
            <p:cNvSpPr>
              <a:spLocks noChangeAspect="1"/>
            </p:cNvSpPr>
            <p:nvPr/>
          </p:nvSpPr>
          <p:spPr>
            <a:xfrm>
              <a:off x="1005" y="717"/>
              <a:ext cx="363" cy="0"/>
            </a:xfrm>
            <a:prstGeom prst="line">
              <a:avLst/>
            </a:prstGeom>
            <a:ln w="25400" cap="flat" cmpd="sng">
              <a:solidFill>
                <a:schemeClr val="tx1"/>
              </a:solidFill>
              <a:prstDash val="solid"/>
              <a:headEnd type="none" w="med" len="med"/>
              <a:tailEnd type="triangle" w="med" len="med"/>
            </a:ln>
          </p:spPr>
        </p:sp>
        <p:sp>
          <p:nvSpPr>
            <p:cNvPr id="64586" name="Oval 9"/>
            <p:cNvSpPr>
              <a:spLocks noChangeAspect="1"/>
            </p:cNvSpPr>
            <p:nvPr/>
          </p:nvSpPr>
          <p:spPr>
            <a:xfrm>
              <a:off x="803" y="1403"/>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6</a:t>
              </a:r>
              <a:endParaRPr lang="en-US" altLang="zh-CN" sz="1600" b="1"/>
            </a:p>
          </p:txBody>
        </p:sp>
        <p:sp>
          <p:nvSpPr>
            <p:cNvPr id="64587" name="Oval 10"/>
            <p:cNvSpPr>
              <a:spLocks noChangeAspect="1"/>
            </p:cNvSpPr>
            <p:nvPr/>
          </p:nvSpPr>
          <p:spPr>
            <a:xfrm>
              <a:off x="1408" y="1403"/>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7</a:t>
              </a:r>
              <a:endParaRPr lang="en-US" altLang="zh-CN" sz="1600" b="1"/>
            </a:p>
          </p:txBody>
        </p:sp>
        <p:sp>
          <p:nvSpPr>
            <p:cNvPr id="64588" name="Line 11"/>
            <p:cNvSpPr>
              <a:spLocks noChangeAspect="1"/>
            </p:cNvSpPr>
            <p:nvPr/>
          </p:nvSpPr>
          <p:spPr>
            <a:xfrm>
              <a:off x="1045" y="1524"/>
              <a:ext cx="363" cy="0"/>
            </a:xfrm>
            <a:prstGeom prst="line">
              <a:avLst/>
            </a:prstGeom>
            <a:ln w="25400" cap="flat" cmpd="sng">
              <a:solidFill>
                <a:schemeClr val="tx1"/>
              </a:solidFill>
              <a:prstDash val="solid"/>
              <a:headEnd type="triangle" w="med" len="med"/>
              <a:tailEnd type="none" w="med" len="med"/>
            </a:ln>
          </p:spPr>
        </p:sp>
        <p:sp>
          <p:nvSpPr>
            <p:cNvPr id="64589" name="Oval 12"/>
            <p:cNvSpPr>
              <a:spLocks noChangeAspect="1"/>
            </p:cNvSpPr>
            <p:nvPr/>
          </p:nvSpPr>
          <p:spPr>
            <a:xfrm>
              <a:off x="480" y="999"/>
              <a:ext cx="242"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3</a:t>
              </a:r>
              <a:endParaRPr lang="en-US" altLang="zh-CN" sz="1600" b="1"/>
            </a:p>
          </p:txBody>
        </p:sp>
        <p:sp>
          <p:nvSpPr>
            <p:cNvPr id="64590" name="Oval 13"/>
            <p:cNvSpPr>
              <a:spLocks noChangeAspect="1"/>
            </p:cNvSpPr>
            <p:nvPr/>
          </p:nvSpPr>
          <p:spPr>
            <a:xfrm>
              <a:off x="1085" y="999"/>
              <a:ext cx="243"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4</a:t>
              </a:r>
              <a:endParaRPr lang="en-US" altLang="zh-CN" sz="1600" b="1"/>
            </a:p>
          </p:txBody>
        </p:sp>
        <p:sp>
          <p:nvSpPr>
            <p:cNvPr id="64591" name="Line 14"/>
            <p:cNvSpPr>
              <a:spLocks noChangeAspect="1"/>
            </p:cNvSpPr>
            <p:nvPr/>
          </p:nvSpPr>
          <p:spPr>
            <a:xfrm>
              <a:off x="722" y="1121"/>
              <a:ext cx="363" cy="0"/>
            </a:xfrm>
            <a:prstGeom prst="line">
              <a:avLst/>
            </a:prstGeom>
            <a:ln w="25400" cap="flat" cmpd="sng">
              <a:solidFill>
                <a:schemeClr val="tx1"/>
              </a:solidFill>
              <a:prstDash val="solid"/>
              <a:headEnd type="triangle" w="med" len="med"/>
              <a:tailEnd type="none" w="med" len="med"/>
            </a:ln>
          </p:spPr>
        </p:sp>
        <p:sp>
          <p:nvSpPr>
            <p:cNvPr id="64592" name="Oval 15"/>
            <p:cNvSpPr>
              <a:spLocks noChangeAspect="1"/>
            </p:cNvSpPr>
            <p:nvPr/>
          </p:nvSpPr>
          <p:spPr>
            <a:xfrm>
              <a:off x="1691" y="999"/>
              <a:ext cx="242"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t>v</a:t>
              </a:r>
              <a:r>
                <a:rPr lang="en-US" altLang="zh-CN" sz="1600" b="1" baseline="-25000"/>
                <a:t>5</a:t>
              </a:r>
              <a:endParaRPr lang="en-US" altLang="zh-CN" sz="1600" b="1"/>
            </a:p>
          </p:txBody>
        </p:sp>
        <p:sp>
          <p:nvSpPr>
            <p:cNvPr id="64593" name="Line 16"/>
            <p:cNvSpPr>
              <a:spLocks noChangeAspect="1"/>
            </p:cNvSpPr>
            <p:nvPr/>
          </p:nvSpPr>
          <p:spPr>
            <a:xfrm>
              <a:off x="1328" y="1121"/>
              <a:ext cx="363" cy="0"/>
            </a:xfrm>
            <a:prstGeom prst="line">
              <a:avLst/>
            </a:prstGeom>
            <a:ln w="25400" cap="flat" cmpd="sng">
              <a:solidFill>
                <a:schemeClr val="tx1"/>
              </a:solidFill>
              <a:prstDash val="solid"/>
              <a:headEnd type="none" w="med" len="med"/>
              <a:tailEnd type="triangle" w="med" len="med"/>
            </a:ln>
          </p:spPr>
        </p:sp>
        <p:sp>
          <p:nvSpPr>
            <p:cNvPr id="64594" name="Line 17"/>
            <p:cNvSpPr>
              <a:spLocks noChangeAspect="1"/>
            </p:cNvSpPr>
            <p:nvPr/>
          </p:nvSpPr>
          <p:spPr>
            <a:xfrm flipH="1">
              <a:off x="601" y="798"/>
              <a:ext cx="202" cy="201"/>
            </a:xfrm>
            <a:prstGeom prst="line">
              <a:avLst/>
            </a:prstGeom>
            <a:ln w="25400" cap="flat" cmpd="sng">
              <a:solidFill>
                <a:schemeClr val="tx1"/>
              </a:solidFill>
              <a:prstDash val="solid"/>
              <a:headEnd type="triangle" w="med" len="med"/>
              <a:tailEnd type="none" w="med" len="med"/>
            </a:ln>
          </p:spPr>
        </p:sp>
        <p:sp>
          <p:nvSpPr>
            <p:cNvPr id="64595" name="Line 18"/>
            <p:cNvSpPr>
              <a:spLocks noChangeAspect="1"/>
            </p:cNvSpPr>
            <p:nvPr/>
          </p:nvSpPr>
          <p:spPr>
            <a:xfrm flipH="1">
              <a:off x="1529" y="1201"/>
              <a:ext cx="202" cy="202"/>
            </a:xfrm>
            <a:prstGeom prst="line">
              <a:avLst/>
            </a:prstGeom>
            <a:ln w="25400" cap="flat" cmpd="sng">
              <a:solidFill>
                <a:schemeClr val="tx1"/>
              </a:solidFill>
              <a:prstDash val="solid"/>
              <a:headEnd type="none" w="med" len="med"/>
              <a:tailEnd type="triangle" w="med" len="med"/>
            </a:ln>
          </p:spPr>
        </p:sp>
        <p:sp>
          <p:nvSpPr>
            <p:cNvPr id="64596" name="Line 19"/>
            <p:cNvSpPr>
              <a:spLocks noChangeAspect="1"/>
            </p:cNvSpPr>
            <p:nvPr/>
          </p:nvSpPr>
          <p:spPr>
            <a:xfrm>
              <a:off x="964" y="798"/>
              <a:ext cx="202" cy="201"/>
            </a:xfrm>
            <a:prstGeom prst="line">
              <a:avLst/>
            </a:prstGeom>
            <a:ln w="25400" cap="flat" cmpd="sng">
              <a:solidFill>
                <a:schemeClr val="tx1"/>
              </a:solidFill>
              <a:prstDash val="solid"/>
              <a:headEnd type="none" w="med" len="med"/>
              <a:tailEnd type="triangle" w="med" len="med"/>
            </a:ln>
          </p:spPr>
        </p:sp>
        <p:sp>
          <p:nvSpPr>
            <p:cNvPr id="64597" name="Line 20"/>
            <p:cNvSpPr>
              <a:spLocks noChangeAspect="1"/>
            </p:cNvSpPr>
            <p:nvPr/>
          </p:nvSpPr>
          <p:spPr>
            <a:xfrm>
              <a:off x="1610" y="798"/>
              <a:ext cx="202" cy="201"/>
            </a:xfrm>
            <a:prstGeom prst="line">
              <a:avLst/>
            </a:prstGeom>
            <a:ln w="25400" cap="flat" cmpd="sng">
              <a:solidFill>
                <a:schemeClr val="tx1"/>
              </a:solidFill>
              <a:prstDash val="solid"/>
              <a:headEnd type="none" w="med" len="med"/>
              <a:tailEnd type="triangle" w="med" len="med"/>
            </a:ln>
          </p:spPr>
        </p:sp>
        <p:sp>
          <p:nvSpPr>
            <p:cNvPr id="64598" name="Line 21"/>
            <p:cNvSpPr>
              <a:spLocks noChangeAspect="1"/>
            </p:cNvSpPr>
            <p:nvPr/>
          </p:nvSpPr>
          <p:spPr>
            <a:xfrm>
              <a:off x="682" y="1201"/>
              <a:ext cx="202" cy="202"/>
            </a:xfrm>
            <a:prstGeom prst="line">
              <a:avLst/>
            </a:prstGeom>
            <a:ln w="25400" cap="flat" cmpd="sng">
              <a:solidFill>
                <a:schemeClr val="tx1"/>
              </a:solidFill>
              <a:prstDash val="solid"/>
              <a:headEnd type="none" w="med" len="med"/>
              <a:tailEnd type="triangle" w="med" len="med"/>
            </a:ln>
          </p:spPr>
        </p:sp>
        <p:sp>
          <p:nvSpPr>
            <p:cNvPr id="64599" name="Line 22"/>
            <p:cNvSpPr>
              <a:spLocks noChangeAspect="1"/>
            </p:cNvSpPr>
            <p:nvPr/>
          </p:nvSpPr>
          <p:spPr>
            <a:xfrm>
              <a:off x="1287" y="1201"/>
              <a:ext cx="202" cy="202"/>
            </a:xfrm>
            <a:prstGeom prst="line">
              <a:avLst/>
            </a:prstGeom>
            <a:ln w="25400" cap="flat" cmpd="sng">
              <a:solidFill>
                <a:schemeClr val="tx1"/>
              </a:solidFill>
              <a:prstDash val="solid"/>
              <a:headEnd type="none" w="med" len="med"/>
              <a:tailEnd type="triangle" w="med" len="med"/>
            </a:ln>
          </p:spPr>
        </p:sp>
        <p:sp>
          <p:nvSpPr>
            <p:cNvPr id="64600" name="Line 23"/>
            <p:cNvSpPr>
              <a:spLocks noChangeAspect="1"/>
            </p:cNvSpPr>
            <p:nvPr/>
          </p:nvSpPr>
          <p:spPr>
            <a:xfrm flipH="1">
              <a:off x="1207" y="798"/>
              <a:ext cx="201" cy="201"/>
            </a:xfrm>
            <a:prstGeom prst="line">
              <a:avLst/>
            </a:prstGeom>
            <a:ln w="25400" cap="flat" cmpd="sng">
              <a:solidFill>
                <a:schemeClr val="tx1"/>
              </a:solidFill>
              <a:prstDash val="solid"/>
              <a:headEnd type="none" w="med" len="med"/>
              <a:tailEnd type="triangle" w="med" len="med"/>
            </a:ln>
          </p:spPr>
        </p:sp>
        <p:sp>
          <p:nvSpPr>
            <p:cNvPr id="64601" name="Line 24"/>
            <p:cNvSpPr>
              <a:spLocks noChangeAspect="1"/>
            </p:cNvSpPr>
            <p:nvPr/>
          </p:nvSpPr>
          <p:spPr>
            <a:xfrm flipH="1">
              <a:off x="924" y="1201"/>
              <a:ext cx="202" cy="202"/>
            </a:xfrm>
            <a:prstGeom prst="line">
              <a:avLst/>
            </a:prstGeom>
            <a:ln w="25400" cap="flat" cmpd="sng">
              <a:solidFill>
                <a:schemeClr val="tx1"/>
              </a:solidFill>
              <a:prstDash val="solid"/>
              <a:headEnd type="none" w="med" len="med"/>
              <a:tailEnd type="triangle" w="med" len="med"/>
            </a:ln>
          </p:spPr>
        </p:sp>
      </p:grpSp>
      <p:sp>
        <p:nvSpPr>
          <p:cNvPr id="72729" name="Oval 25"/>
          <p:cNvSpPr/>
          <p:nvPr/>
        </p:nvSpPr>
        <p:spPr>
          <a:xfrm>
            <a:off x="6858000" y="12954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30" name="Text Box 26"/>
          <p:cNvSpPr txBox="1"/>
          <p:nvPr/>
        </p:nvSpPr>
        <p:spPr>
          <a:xfrm>
            <a:off x="6705600" y="103505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0</a:t>
            </a:r>
            <a:endParaRPr lang="en-US" altLang="zh-CN" sz="1600" b="1">
              <a:solidFill>
                <a:srgbClr val="FF0000"/>
              </a:solidFill>
            </a:endParaRPr>
          </a:p>
        </p:txBody>
      </p:sp>
      <p:grpSp>
        <p:nvGrpSpPr>
          <p:cNvPr id="72759" name="Group 55"/>
          <p:cNvGrpSpPr/>
          <p:nvPr/>
        </p:nvGrpSpPr>
        <p:grpSpPr>
          <a:xfrm>
            <a:off x="6781800" y="2743200"/>
            <a:ext cx="1295400" cy="2438400"/>
            <a:chOff x="4416" y="1728"/>
            <a:chExt cx="816" cy="1536"/>
          </a:xfrm>
        </p:grpSpPr>
        <p:sp>
          <p:nvSpPr>
            <p:cNvPr id="64561" name="Rectangle 31"/>
            <p:cNvSpPr/>
            <p:nvPr/>
          </p:nvSpPr>
          <p:spPr>
            <a:xfrm>
              <a:off x="4656" y="19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ym typeface="Symbol" panose="05050102010706020507" pitchFamily="18" charset="2"/>
                </a:rPr>
                <a:t></a:t>
              </a:r>
              <a:endParaRPr lang="en-US" altLang="zh-CN" sz="2000" b="1">
                <a:sym typeface="Symbol" panose="05050102010706020507" pitchFamily="18" charset="2"/>
              </a:endParaRPr>
            </a:p>
          </p:txBody>
        </p:sp>
        <p:sp>
          <p:nvSpPr>
            <p:cNvPr id="64562" name="Rectangle 32"/>
            <p:cNvSpPr/>
            <p:nvPr/>
          </p:nvSpPr>
          <p:spPr>
            <a:xfrm>
              <a:off x="4416" y="1900"/>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1</a:t>
              </a:r>
              <a:endParaRPr lang="en-US" altLang="zh-CN" sz="1600" b="1" baseline="-25000"/>
            </a:p>
          </p:txBody>
        </p:sp>
        <p:sp>
          <p:nvSpPr>
            <p:cNvPr id="64563" name="Rectangle 33"/>
            <p:cNvSpPr/>
            <p:nvPr/>
          </p:nvSpPr>
          <p:spPr>
            <a:xfrm>
              <a:off x="4560" y="1728"/>
              <a:ext cx="672" cy="19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400" b="1">
                  <a:solidFill>
                    <a:srgbClr val="FF0000"/>
                  </a:solidFill>
                  <a:latin typeface="Arial" panose="020B0604020202020204" pitchFamily="34" charset="0"/>
                </a:rPr>
                <a:t>Dist</a:t>
              </a:r>
              <a:r>
                <a:rPr lang="en-US" altLang="zh-CN" sz="1400" b="1">
                  <a:latin typeface="Arial" panose="020B0604020202020204" pitchFamily="34" charset="0"/>
                </a:rPr>
                <a:t> </a:t>
              </a:r>
              <a:r>
                <a:rPr lang="en-US" altLang="zh-CN" sz="1400" b="1">
                  <a:solidFill>
                    <a:schemeClr val="hlink"/>
                  </a:solidFill>
                  <a:latin typeface="Arial" panose="020B0604020202020204" pitchFamily="34" charset="0"/>
                </a:rPr>
                <a:t>Path</a:t>
              </a:r>
              <a:endParaRPr lang="en-US" altLang="zh-CN" sz="1400" b="1">
                <a:solidFill>
                  <a:schemeClr val="hlink"/>
                </a:solidFill>
                <a:latin typeface="Arial" panose="020B0604020202020204" pitchFamily="34" charset="0"/>
              </a:endParaRPr>
            </a:p>
          </p:txBody>
        </p:sp>
        <p:sp>
          <p:nvSpPr>
            <p:cNvPr id="64564" name="Rectangle 34"/>
            <p:cNvSpPr/>
            <p:nvPr/>
          </p:nvSpPr>
          <p:spPr>
            <a:xfrm>
              <a:off x="4656" y="2112"/>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ym typeface="Symbol" panose="05050102010706020507" pitchFamily="18" charset="2"/>
                </a:rPr>
                <a:t></a:t>
              </a:r>
              <a:endParaRPr lang="en-US" altLang="zh-CN" sz="2000" b="1">
                <a:sym typeface="Symbol" panose="05050102010706020507" pitchFamily="18" charset="2"/>
              </a:endParaRPr>
            </a:p>
          </p:txBody>
        </p:sp>
        <p:sp>
          <p:nvSpPr>
            <p:cNvPr id="64565" name="Rectangle 35"/>
            <p:cNvSpPr/>
            <p:nvPr/>
          </p:nvSpPr>
          <p:spPr>
            <a:xfrm>
              <a:off x="4416" y="2092"/>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2</a:t>
              </a:r>
              <a:endParaRPr lang="en-US" altLang="zh-CN" sz="1600" b="1" baseline="-25000"/>
            </a:p>
          </p:txBody>
        </p:sp>
        <p:sp>
          <p:nvSpPr>
            <p:cNvPr id="64566" name="Rectangle 36"/>
            <p:cNvSpPr/>
            <p:nvPr/>
          </p:nvSpPr>
          <p:spPr>
            <a:xfrm>
              <a:off x="4656" y="2304"/>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0</a:t>
              </a:r>
              <a:endParaRPr lang="en-US" altLang="zh-CN" sz="1800" b="1">
                <a:solidFill>
                  <a:srgbClr val="FF0000"/>
                </a:solidFill>
              </a:endParaRPr>
            </a:p>
          </p:txBody>
        </p:sp>
        <p:sp>
          <p:nvSpPr>
            <p:cNvPr id="64567" name="Rectangle 37"/>
            <p:cNvSpPr/>
            <p:nvPr/>
          </p:nvSpPr>
          <p:spPr>
            <a:xfrm>
              <a:off x="4416" y="2284"/>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3</a:t>
              </a:r>
              <a:endParaRPr lang="en-US" altLang="zh-CN" sz="1600" b="1" baseline="-25000"/>
            </a:p>
          </p:txBody>
        </p:sp>
        <p:sp>
          <p:nvSpPr>
            <p:cNvPr id="64568" name="Rectangle 38"/>
            <p:cNvSpPr/>
            <p:nvPr/>
          </p:nvSpPr>
          <p:spPr>
            <a:xfrm>
              <a:off x="4656" y="2496"/>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ym typeface="Symbol" panose="05050102010706020507" pitchFamily="18" charset="2"/>
                </a:rPr>
                <a:t></a:t>
              </a:r>
              <a:endParaRPr lang="en-US" altLang="zh-CN" sz="2000" b="1">
                <a:sym typeface="Symbol" panose="05050102010706020507" pitchFamily="18" charset="2"/>
              </a:endParaRPr>
            </a:p>
          </p:txBody>
        </p:sp>
        <p:sp>
          <p:nvSpPr>
            <p:cNvPr id="64569" name="Rectangle 39"/>
            <p:cNvSpPr/>
            <p:nvPr/>
          </p:nvSpPr>
          <p:spPr>
            <a:xfrm>
              <a:off x="4416" y="2476"/>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4</a:t>
              </a:r>
              <a:endParaRPr lang="en-US" altLang="zh-CN" sz="1600" b="1" baseline="-25000"/>
            </a:p>
          </p:txBody>
        </p:sp>
        <p:sp>
          <p:nvSpPr>
            <p:cNvPr id="64570" name="Rectangle 40"/>
            <p:cNvSpPr/>
            <p:nvPr/>
          </p:nvSpPr>
          <p:spPr>
            <a:xfrm>
              <a:off x="4656" y="2688"/>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ym typeface="Symbol" panose="05050102010706020507" pitchFamily="18" charset="2"/>
                </a:rPr>
                <a:t></a:t>
              </a:r>
              <a:endParaRPr lang="en-US" altLang="zh-CN" sz="2000" b="1">
                <a:sym typeface="Symbol" panose="05050102010706020507" pitchFamily="18" charset="2"/>
              </a:endParaRPr>
            </a:p>
          </p:txBody>
        </p:sp>
        <p:sp>
          <p:nvSpPr>
            <p:cNvPr id="64571" name="Rectangle 41"/>
            <p:cNvSpPr/>
            <p:nvPr/>
          </p:nvSpPr>
          <p:spPr>
            <a:xfrm>
              <a:off x="4416" y="2668"/>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5</a:t>
              </a:r>
              <a:endParaRPr lang="en-US" altLang="zh-CN" sz="1600" b="1" baseline="-25000"/>
            </a:p>
          </p:txBody>
        </p:sp>
        <p:sp>
          <p:nvSpPr>
            <p:cNvPr id="64572" name="Rectangle 42"/>
            <p:cNvSpPr/>
            <p:nvPr/>
          </p:nvSpPr>
          <p:spPr>
            <a:xfrm>
              <a:off x="4656" y="288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ym typeface="Symbol" panose="05050102010706020507" pitchFamily="18" charset="2"/>
                </a:rPr>
                <a:t></a:t>
              </a:r>
              <a:endParaRPr lang="en-US" altLang="zh-CN" sz="2000" b="1">
                <a:sym typeface="Symbol" panose="05050102010706020507" pitchFamily="18" charset="2"/>
              </a:endParaRPr>
            </a:p>
          </p:txBody>
        </p:sp>
        <p:sp>
          <p:nvSpPr>
            <p:cNvPr id="64573" name="Rectangle 43"/>
            <p:cNvSpPr/>
            <p:nvPr/>
          </p:nvSpPr>
          <p:spPr>
            <a:xfrm>
              <a:off x="4416" y="2860"/>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6</a:t>
              </a:r>
              <a:endParaRPr lang="en-US" altLang="zh-CN" sz="1600" b="1" baseline="-25000"/>
            </a:p>
          </p:txBody>
        </p:sp>
        <p:sp>
          <p:nvSpPr>
            <p:cNvPr id="64574" name="Rectangle 44"/>
            <p:cNvSpPr/>
            <p:nvPr/>
          </p:nvSpPr>
          <p:spPr>
            <a:xfrm>
              <a:off x="4656" y="3072"/>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ym typeface="Symbol" panose="05050102010706020507" pitchFamily="18" charset="2"/>
                </a:rPr>
                <a:t></a:t>
              </a:r>
              <a:endParaRPr lang="en-US" altLang="zh-CN" sz="2000" b="1">
                <a:sym typeface="Symbol" panose="05050102010706020507" pitchFamily="18" charset="2"/>
              </a:endParaRPr>
            </a:p>
          </p:txBody>
        </p:sp>
        <p:sp>
          <p:nvSpPr>
            <p:cNvPr id="64575" name="Rectangle 45"/>
            <p:cNvSpPr/>
            <p:nvPr/>
          </p:nvSpPr>
          <p:spPr>
            <a:xfrm>
              <a:off x="4416" y="3052"/>
              <a:ext cx="217"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7</a:t>
              </a:r>
              <a:endParaRPr lang="en-US" altLang="zh-CN" sz="1600" b="1" baseline="-25000"/>
            </a:p>
          </p:txBody>
        </p:sp>
        <p:sp>
          <p:nvSpPr>
            <p:cNvPr id="64576" name="Rectangle 46"/>
            <p:cNvSpPr/>
            <p:nvPr/>
          </p:nvSpPr>
          <p:spPr>
            <a:xfrm>
              <a:off x="4848" y="19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4577" name="Rectangle 47"/>
            <p:cNvSpPr/>
            <p:nvPr/>
          </p:nvSpPr>
          <p:spPr>
            <a:xfrm>
              <a:off x="4848" y="2112"/>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4578" name="Rectangle 48"/>
            <p:cNvSpPr/>
            <p:nvPr/>
          </p:nvSpPr>
          <p:spPr>
            <a:xfrm>
              <a:off x="4848" y="2304"/>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4579" name="Rectangle 49"/>
            <p:cNvSpPr/>
            <p:nvPr/>
          </p:nvSpPr>
          <p:spPr>
            <a:xfrm>
              <a:off x="4848" y="2496"/>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4580" name="Rectangle 50"/>
            <p:cNvSpPr/>
            <p:nvPr/>
          </p:nvSpPr>
          <p:spPr>
            <a:xfrm>
              <a:off x="4848" y="2688"/>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4581" name="Rectangle 51"/>
            <p:cNvSpPr/>
            <p:nvPr/>
          </p:nvSpPr>
          <p:spPr>
            <a:xfrm>
              <a:off x="4848" y="288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4582" name="Rectangle 52"/>
            <p:cNvSpPr/>
            <p:nvPr/>
          </p:nvSpPr>
          <p:spPr>
            <a:xfrm>
              <a:off x="4848" y="3072"/>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grpSp>
      <p:sp>
        <p:nvSpPr>
          <p:cNvPr id="72760" name="Rectangle 56"/>
          <p:cNvSpPr/>
          <p:nvPr/>
        </p:nvSpPr>
        <p:spPr>
          <a:xfrm>
            <a:off x="8153400" y="49530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3</a:t>
            </a:r>
            <a:endParaRPr lang="en-US" altLang="zh-CN" sz="1600" b="1" baseline="-25000"/>
          </a:p>
        </p:txBody>
      </p:sp>
      <p:sp>
        <p:nvSpPr>
          <p:cNvPr id="72762" name="Rectangle 58"/>
          <p:cNvSpPr/>
          <p:nvPr/>
        </p:nvSpPr>
        <p:spPr>
          <a:xfrm>
            <a:off x="8153400" y="30480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7</a:t>
            </a:r>
            <a:endParaRPr lang="en-US" altLang="zh-CN" sz="1600" b="1" baseline="-25000"/>
          </a:p>
        </p:txBody>
      </p:sp>
      <p:sp>
        <p:nvSpPr>
          <p:cNvPr id="72763" name="Rectangle 59"/>
          <p:cNvSpPr/>
          <p:nvPr/>
        </p:nvSpPr>
        <p:spPr>
          <a:xfrm>
            <a:off x="8153400" y="49530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64" name="Rectangle 60"/>
          <p:cNvSpPr/>
          <p:nvPr/>
        </p:nvSpPr>
        <p:spPr>
          <a:xfrm>
            <a:off x="7162800" y="30480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1</a:t>
            </a:r>
            <a:endParaRPr lang="en-US" altLang="zh-CN" sz="1800" b="1">
              <a:solidFill>
                <a:srgbClr val="FF0000"/>
              </a:solidFill>
            </a:endParaRPr>
          </a:p>
        </p:txBody>
      </p:sp>
      <p:sp>
        <p:nvSpPr>
          <p:cNvPr id="72765" name="Rectangle 61"/>
          <p:cNvSpPr/>
          <p:nvPr/>
        </p:nvSpPr>
        <p:spPr>
          <a:xfrm>
            <a:off x="7467600" y="30480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solidFill>
                  <a:schemeClr val="hlink"/>
                </a:solidFill>
              </a:rPr>
              <a:t>3</a:t>
            </a:r>
            <a:endParaRPr lang="en-US" altLang="zh-CN" sz="1600" b="1" baseline="-25000">
              <a:solidFill>
                <a:schemeClr val="hlink"/>
              </a:solidFill>
            </a:endParaRPr>
          </a:p>
        </p:txBody>
      </p:sp>
      <p:sp>
        <p:nvSpPr>
          <p:cNvPr id="72766" name="Rectangle 62"/>
          <p:cNvSpPr/>
          <p:nvPr/>
        </p:nvSpPr>
        <p:spPr>
          <a:xfrm>
            <a:off x="8153400" y="49530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1</a:t>
            </a:r>
            <a:endParaRPr lang="en-US" altLang="zh-CN" sz="1600" b="1" baseline="-25000"/>
          </a:p>
        </p:txBody>
      </p:sp>
      <p:sp>
        <p:nvSpPr>
          <p:cNvPr id="72767" name="Rectangle 63"/>
          <p:cNvSpPr/>
          <p:nvPr/>
        </p:nvSpPr>
        <p:spPr>
          <a:xfrm>
            <a:off x="7162800" y="45720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1</a:t>
            </a:r>
            <a:endParaRPr lang="en-US" altLang="zh-CN" sz="1800" b="1">
              <a:solidFill>
                <a:srgbClr val="FF0000"/>
              </a:solidFill>
            </a:endParaRPr>
          </a:p>
        </p:txBody>
      </p:sp>
      <p:sp>
        <p:nvSpPr>
          <p:cNvPr id="72768" name="Rectangle 64"/>
          <p:cNvSpPr/>
          <p:nvPr/>
        </p:nvSpPr>
        <p:spPr>
          <a:xfrm>
            <a:off x="7467600" y="45720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solidFill>
                  <a:schemeClr val="hlink"/>
                </a:solidFill>
              </a:rPr>
              <a:t>3</a:t>
            </a:r>
            <a:endParaRPr lang="en-US" altLang="zh-CN" sz="1600" b="1" baseline="-25000">
              <a:solidFill>
                <a:schemeClr val="hlink"/>
              </a:solidFill>
            </a:endParaRPr>
          </a:p>
        </p:txBody>
      </p:sp>
      <p:sp>
        <p:nvSpPr>
          <p:cNvPr id="72769" name="Rectangle 65"/>
          <p:cNvSpPr/>
          <p:nvPr/>
        </p:nvSpPr>
        <p:spPr>
          <a:xfrm>
            <a:off x="8153400" y="45720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6</a:t>
            </a:r>
            <a:endParaRPr lang="en-US" altLang="zh-CN" sz="1600" b="1" baseline="-25000"/>
          </a:p>
        </p:txBody>
      </p:sp>
      <p:sp>
        <p:nvSpPr>
          <p:cNvPr id="72770" name="Text Box 66"/>
          <p:cNvSpPr txBox="1"/>
          <p:nvPr/>
        </p:nvSpPr>
        <p:spPr>
          <a:xfrm>
            <a:off x="7239000" y="45720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1</a:t>
            </a:r>
            <a:endParaRPr lang="en-US" altLang="zh-CN" sz="1600" b="1">
              <a:solidFill>
                <a:srgbClr val="FF0000"/>
              </a:solidFill>
            </a:endParaRPr>
          </a:p>
        </p:txBody>
      </p:sp>
      <p:sp>
        <p:nvSpPr>
          <p:cNvPr id="72771" name="Text Box 67"/>
          <p:cNvSpPr txBox="1"/>
          <p:nvPr/>
        </p:nvSpPr>
        <p:spPr>
          <a:xfrm>
            <a:off x="7239000" y="205740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1</a:t>
            </a:r>
            <a:endParaRPr lang="en-US" altLang="zh-CN" sz="1600" b="1">
              <a:solidFill>
                <a:srgbClr val="FF0000"/>
              </a:solidFill>
            </a:endParaRPr>
          </a:p>
        </p:txBody>
      </p:sp>
      <p:sp>
        <p:nvSpPr>
          <p:cNvPr id="72772" name="Rectangle 68"/>
          <p:cNvSpPr/>
          <p:nvPr/>
        </p:nvSpPr>
        <p:spPr>
          <a:xfrm>
            <a:off x="8153400" y="49530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73" name="Oval 69"/>
          <p:cNvSpPr/>
          <p:nvPr/>
        </p:nvSpPr>
        <p:spPr>
          <a:xfrm>
            <a:off x="7239000" y="7620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74" name="Rectangle 70"/>
          <p:cNvSpPr/>
          <p:nvPr/>
        </p:nvSpPr>
        <p:spPr>
          <a:xfrm>
            <a:off x="7162800" y="33528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2</a:t>
            </a:r>
            <a:endParaRPr lang="en-US" altLang="zh-CN" sz="1800" b="1">
              <a:solidFill>
                <a:srgbClr val="FF0000"/>
              </a:solidFill>
            </a:endParaRPr>
          </a:p>
        </p:txBody>
      </p:sp>
      <p:sp>
        <p:nvSpPr>
          <p:cNvPr id="72775" name="Text Box 71"/>
          <p:cNvSpPr txBox="1"/>
          <p:nvPr/>
        </p:nvSpPr>
        <p:spPr>
          <a:xfrm>
            <a:off x="8001000" y="45720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2</a:t>
            </a:r>
            <a:endParaRPr lang="en-US" altLang="zh-CN" sz="1600" b="1">
              <a:solidFill>
                <a:srgbClr val="FF0000"/>
              </a:solidFill>
            </a:endParaRPr>
          </a:p>
        </p:txBody>
      </p:sp>
      <p:sp>
        <p:nvSpPr>
          <p:cNvPr id="72776" name="Rectangle 72"/>
          <p:cNvSpPr/>
          <p:nvPr/>
        </p:nvSpPr>
        <p:spPr>
          <a:xfrm>
            <a:off x="7467600" y="33528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solidFill>
                  <a:schemeClr val="hlink"/>
                </a:solidFill>
              </a:rPr>
              <a:t>1</a:t>
            </a:r>
            <a:endParaRPr lang="en-US" altLang="zh-CN" sz="1600" b="1" baseline="-25000">
              <a:solidFill>
                <a:schemeClr val="hlink"/>
              </a:solidFill>
            </a:endParaRPr>
          </a:p>
        </p:txBody>
      </p:sp>
      <p:sp>
        <p:nvSpPr>
          <p:cNvPr id="72777" name="Rectangle 73"/>
          <p:cNvSpPr/>
          <p:nvPr/>
        </p:nvSpPr>
        <p:spPr>
          <a:xfrm>
            <a:off x="8153400" y="41910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2</a:t>
            </a:r>
            <a:endParaRPr lang="en-US" altLang="zh-CN" sz="1600" b="1" baseline="-25000"/>
          </a:p>
        </p:txBody>
      </p:sp>
      <p:sp>
        <p:nvSpPr>
          <p:cNvPr id="72778" name="Rectangle 74"/>
          <p:cNvSpPr/>
          <p:nvPr/>
        </p:nvSpPr>
        <p:spPr>
          <a:xfrm>
            <a:off x="7162800" y="39624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2</a:t>
            </a:r>
            <a:endParaRPr lang="en-US" altLang="zh-CN" sz="1800" b="1">
              <a:solidFill>
                <a:srgbClr val="FF0000"/>
              </a:solidFill>
            </a:endParaRPr>
          </a:p>
        </p:txBody>
      </p:sp>
      <p:sp>
        <p:nvSpPr>
          <p:cNvPr id="72779" name="Text Box 75"/>
          <p:cNvSpPr txBox="1"/>
          <p:nvPr/>
        </p:nvSpPr>
        <p:spPr>
          <a:xfrm>
            <a:off x="7391400" y="114300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2</a:t>
            </a:r>
            <a:endParaRPr lang="en-US" altLang="zh-CN" sz="1600" b="1">
              <a:solidFill>
                <a:srgbClr val="FF0000"/>
              </a:solidFill>
            </a:endParaRPr>
          </a:p>
        </p:txBody>
      </p:sp>
      <p:sp>
        <p:nvSpPr>
          <p:cNvPr id="72780" name="Rectangle 76"/>
          <p:cNvSpPr/>
          <p:nvPr/>
        </p:nvSpPr>
        <p:spPr>
          <a:xfrm>
            <a:off x="7467600" y="39624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solidFill>
                  <a:schemeClr val="hlink"/>
                </a:solidFill>
              </a:rPr>
              <a:t>1</a:t>
            </a:r>
            <a:endParaRPr lang="en-US" altLang="zh-CN" sz="1600" b="1" baseline="-25000">
              <a:solidFill>
                <a:schemeClr val="hlink"/>
              </a:solidFill>
            </a:endParaRPr>
          </a:p>
        </p:txBody>
      </p:sp>
      <p:sp>
        <p:nvSpPr>
          <p:cNvPr id="72781" name="Rectangle 77"/>
          <p:cNvSpPr/>
          <p:nvPr/>
        </p:nvSpPr>
        <p:spPr>
          <a:xfrm>
            <a:off x="8153400" y="38100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4</a:t>
            </a:r>
            <a:endParaRPr lang="en-US" altLang="zh-CN" sz="1600" b="1" baseline="-25000"/>
          </a:p>
        </p:txBody>
      </p:sp>
      <p:sp>
        <p:nvSpPr>
          <p:cNvPr id="72782" name="Rectangle 78"/>
          <p:cNvSpPr/>
          <p:nvPr/>
        </p:nvSpPr>
        <p:spPr>
          <a:xfrm>
            <a:off x="8153400" y="45720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83" name="Oval 79"/>
          <p:cNvSpPr/>
          <p:nvPr/>
        </p:nvSpPr>
        <p:spPr>
          <a:xfrm>
            <a:off x="7272338" y="1787525"/>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84" name="Rectangle 80"/>
          <p:cNvSpPr/>
          <p:nvPr/>
        </p:nvSpPr>
        <p:spPr>
          <a:xfrm>
            <a:off x="8153400" y="41910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85" name="Oval 81"/>
          <p:cNvSpPr/>
          <p:nvPr/>
        </p:nvSpPr>
        <p:spPr>
          <a:xfrm>
            <a:off x="8001000" y="7620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86" name="Rectangle 82"/>
          <p:cNvSpPr/>
          <p:nvPr/>
        </p:nvSpPr>
        <p:spPr>
          <a:xfrm>
            <a:off x="7162800" y="42672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3</a:t>
            </a:r>
            <a:endParaRPr lang="en-US" altLang="zh-CN" sz="1800" b="1">
              <a:solidFill>
                <a:srgbClr val="FF0000"/>
              </a:solidFill>
            </a:endParaRPr>
          </a:p>
        </p:txBody>
      </p:sp>
      <p:sp>
        <p:nvSpPr>
          <p:cNvPr id="72787" name="Text Box 83"/>
          <p:cNvSpPr txBox="1"/>
          <p:nvPr/>
        </p:nvSpPr>
        <p:spPr>
          <a:xfrm>
            <a:off x="8610600" y="106680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3</a:t>
            </a:r>
            <a:endParaRPr lang="en-US" altLang="zh-CN" sz="1600" b="1">
              <a:solidFill>
                <a:srgbClr val="FF0000"/>
              </a:solidFill>
            </a:endParaRPr>
          </a:p>
        </p:txBody>
      </p:sp>
      <p:sp>
        <p:nvSpPr>
          <p:cNvPr id="72788" name="Rectangle 84"/>
          <p:cNvSpPr/>
          <p:nvPr/>
        </p:nvSpPr>
        <p:spPr>
          <a:xfrm>
            <a:off x="7467600" y="42672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solidFill>
                  <a:schemeClr val="hlink"/>
                </a:solidFill>
              </a:rPr>
              <a:t>2</a:t>
            </a:r>
            <a:endParaRPr lang="en-US" altLang="zh-CN" sz="1600" b="1" baseline="-25000">
              <a:solidFill>
                <a:schemeClr val="hlink"/>
              </a:solidFill>
            </a:endParaRPr>
          </a:p>
        </p:txBody>
      </p:sp>
      <p:sp>
        <p:nvSpPr>
          <p:cNvPr id="72789" name="Rectangle 85"/>
          <p:cNvSpPr/>
          <p:nvPr/>
        </p:nvSpPr>
        <p:spPr>
          <a:xfrm>
            <a:off x="8153400" y="3429000"/>
            <a:ext cx="369888" cy="361950"/>
          </a:xfrm>
          <a:prstGeom prst="rect">
            <a:avLst/>
          </a:prstGeom>
          <a:noFill/>
          <a:ln w="254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i="1"/>
              <a:t>v</a:t>
            </a:r>
            <a:r>
              <a:rPr lang="en-US" altLang="zh-CN" sz="1600" b="1" baseline="-25000"/>
              <a:t>5</a:t>
            </a:r>
            <a:endParaRPr lang="en-US" altLang="zh-CN" sz="1600" b="1" baseline="-25000"/>
          </a:p>
        </p:txBody>
      </p:sp>
      <p:sp>
        <p:nvSpPr>
          <p:cNvPr id="72790" name="Rectangle 86"/>
          <p:cNvSpPr/>
          <p:nvPr/>
        </p:nvSpPr>
        <p:spPr>
          <a:xfrm>
            <a:off x="8153400" y="38100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91" name="Oval 87"/>
          <p:cNvSpPr/>
          <p:nvPr/>
        </p:nvSpPr>
        <p:spPr>
          <a:xfrm>
            <a:off x="7620000" y="12954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92" name="Rectangle 88"/>
          <p:cNvSpPr/>
          <p:nvPr/>
        </p:nvSpPr>
        <p:spPr>
          <a:xfrm>
            <a:off x="7162800" y="48768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3</a:t>
            </a:r>
            <a:endParaRPr lang="en-US" altLang="zh-CN" sz="1800" b="1">
              <a:solidFill>
                <a:srgbClr val="FF0000"/>
              </a:solidFill>
            </a:endParaRPr>
          </a:p>
        </p:txBody>
      </p:sp>
      <p:sp>
        <p:nvSpPr>
          <p:cNvPr id="72793" name="Text Box 89"/>
          <p:cNvSpPr txBox="1"/>
          <p:nvPr/>
        </p:nvSpPr>
        <p:spPr>
          <a:xfrm>
            <a:off x="8077200" y="2025650"/>
            <a:ext cx="304800"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3</a:t>
            </a:r>
            <a:endParaRPr lang="en-US" altLang="zh-CN" sz="1600" b="1">
              <a:solidFill>
                <a:srgbClr val="FF0000"/>
              </a:solidFill>
            </a:endParaRPr>
          </a:p>
        </p:txBody>
      </p:sp>
      <p:sp>
        <p:nvSpPr>
          <p:cNvPr id="72794" name="Rectangle 90"/>
          <p:cNvSpPr/>
          <p:nvPr/>
        </p:nvSpPr>
        <p:spPr>
          <a:xfrm>
            <a:off x="7467600" y="4876800"/>
            <a:ext cx="304800" cy="304800"/>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a:solidFill>
                  <a:schemeClr val="hlink"/>
                </a:solidFill>
              </a:rPr>
              <a:t>4</a:t>
            </a:r>
            <a:endParaRPr lang="en-US" altLang="zh-CN" sz="1600" b="1" baseline="-25000">
              <a:solidFill>
                <a:schemeClr val="hlink"/>
              </a:solidFill>
            </a:endParaRPr>
          </a:p>
        </p:txBody>
      </p:sp>
      <p:sp>
        <p:nvSpPr>
          <p:cNvPr id="72795" name="Rectangle 91"/>
          <p:cNvSpPr/>
          <p:nvPr/>
        </p:nvSpPr>
        <p:spPr>
          <a:xfrm>
            <a:off x="8172450" y="34290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96" name="Oval 92"/>
          <p:cNvSpPr/>
          <p:nvPr/>
        </p:nvSpPr>
        <p:spPr>
          <a:xfrm>
            <a:off x="8416925" y="1258888"/>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61" name="Rectangle 57"/>
          <p:cNvSpPr/>
          <p:nvPr/>
        </p:nvSpPr>
        <p:spPr>
          <a:xfrm>
            <a:off x="8153400" y="3048000"/>
            <a:ext cx="381000" cy="3810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97" name="Oval 93"/>
          <p:cNvSpPr/>
          <p:nvPr/>
        </p:nvSpPr>
        <p:spPr>
          <a:xfrm>
            <a:off x="8035925" y="1787525"/>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2731" name="Group 27"/>
          <p:cNvGrpSpPr/>
          <p:nvPr/>
        </p:nvGrpSpPr>
        <p:grpSpPr>
          <a:xfrm>
            <a:off x="8077200" y="2743200"/>
            <a:ext cx="533400" cy="2667000"/>
            <a:chOff x="5040" y="1728"/>
            <a:chExt cx="336" cy="1680"/>
          </a:xfrm>
        </p:grpSpPr>
        <p:sp>
          <p:nvSpPr>
            <p:cNvPr id="64559" name="Rectangle 28" descr="深色木质"/>
            <p:cNvSpPr/>
            <p:nvPr/>
          </p:nvSpPr>
          <p:spPr>
            <a:xfrm>
              <a:off x="5040" y="1728"/>
              <a:ext cx="48" cy="1680"/>
            </a:xfrm>
            <a:prstGeom prst="rect">
              <a:avLst/>
            </a:prstGeom>
            <a:blipFill rotWithShape="0">
              <a:blip r:embed="rId1"/>
            </a:blipFill>
            <a:ln w="12700"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64560" name="Rectangle 29" descr="深色木质"/>
            <p:cNvSpPr/>
            <p:nvPr/>
          </p:nvSpPr>
          <p:spPr>
            <a:xfrm>
              <a:off x="5328" y="1728"/>
              <a:ext cx="48" cy="1680"/>
            </a:xfrm>
            <a:prstGeom prst="rect">
              <a:avLst/>
            </a:prstGeom>
            <a:blipFill rotWithShape="0">
              <a:blip r:embed="rId1"/>
            </a:blipFill>
            <a:ln w="12700"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2798" name="Text Box 94"/>
          <p:cNvSpPr txBox="1"/>
          <p:nvPr/>
        </p:nvSpPr>
        <p:spPr>
          <a:xfrm>
            <a:off x="6858000" y="5562600"/>
            <a:ext cx="2057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i="1"/>
              <a:t>T</a:t>
            </a:r>
            <a:r>
              <a:rPr lang="en-US" altLang="zh-CN" sz="2000" b="1"/>
              <a:t> = O( |V| + |E| )</a:t>
            </a:r>
            <a:endParaRPr lang="en-US" altLang="zh-CN" sz="20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strips(downRight)">
                                      <p:cBhvr>
                                        <p:cTn id="7" dur="500"/>
                                        <p:tgtEl>
                                          <p:spTgt spid="727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2709"/>
                                        </p:tgtEl>
                                        <p:attrNameLst>
                                          <p:attrName>style.visibility</p:attrName>
                                        </p:attrNameLst>
                                      </p:cBhvr>
                                      <p:to>
                                        <p:strVal val="visible"/>
                                      </p:to>
                                    </p:set>
                                    <p:animEffect transition="in" filter="dissolve">
                                      <p:cBhvr>
                                        <p:cTn id="12" dur="500"/>
                                        <p:tgtEl>
                                          <p:spTgt spid="7270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2729"/>
                                        </p:tgtEl>
                                        <p:attrNameLst>
                                          <p:attrName>style.visibility</p:attrName>
                                        </p:attrNameLst>
                                      </p:cBhvr>
                                      <p:to>
                                        <p:strVal val="visible"/>
                                      </p:to>
                                    </p:set>
                                    <p:anim calcmode="lin" valueType="num">
                                      <p:cBhvr>
                                        <p:cTn id="17" dur="500" fill="hold"/>
                                        <p:tgtEl>
                                          <p:spTgt spid="72729"/>
                                        </p:tgtEl>
                                        <p:attrNameLst>
                                          <p:attrName>ppt_w</p:attrName>
                                        </p:attrNameLst>
                                      </p:cBhvr>
                                      <p:tavLst>
                                        <p:tav tm="0">
                                          <p:val>
                                            <p:fltVal val="0.000000"/>
                                          </p:val>
                                        </p:tav>
                                        <p:tav tm="100000">
                                          <p:val>
                                            <p:strVal val="#ppt_w"/>
                                          </p:val>
                                        </p:tav>
                                      </p:tavLst>
                                    </p:anim>
                                    <p:anim calcmode="lin" valueType="num">
                                      <p:cBhvr>
                                        <p:cTn id="18" dur="500" fill="hold"/>
                                        <p:tgtEl>
                                          <p:spTgt spid="72729"/>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2730"/>
                                        </p:tgtEl>
                                        <p:attrNameLst>
                                          <p:attrName>style.visibility</p:attrName>
                                        </p:attrNameLst>
                                      </p:cBhvr>
                                      <p:to>
                                        <p:strVal val="visible"/>
                                      </p:to>
                                    </p:set>
                                    <p:animEffect transition="in" filter="box(in)">
                                      <p:cBhvr>
                                        <p:cTn id="23" dur="500"/>
                                        <p:tgtEl>
                                          <p:spTgt spid="727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2759"/>
                                        </p:tgtEl>
                                        <p:attrNameLst>
                                          <p:attrName>style.visibility</p:attrName>
                                        </p:attrNameLst>
                                      </p:cBhvr>
                                      <p:to>
                                        <p:strVal val="visible"/>
                                      </p:to>
                                    </p:set>
                                    <p:animEffect transition="in" filter="wipe(up)">
                                      <p:cBhvr>
                                        <p:cTn id="28" dur="500"/>
                                        <p:tgtEl>
                                          <p:spTgt spid="7275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2731"/>
                                        </p:tgtEl>
                                        <p:attrNameLst>
                                          <p:attrName>style.visibility</p:attrName>
                                        </p:attrNameLst>
                                      </p:cBhvr>
                                      <p:to>
                                        <p:strVal val="visible"/>
                                      </p:to>
                                    </p:set>
                                    <p:animEffect transition="in" filter="wipe(up)">
                                      <p:cBhvr>
                                        <p:cTn id="33" dur="500"/>
                                        <p:tgtEl>
                                          <p:spTgt spid="7273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72760"/>
                                        </p:tgtEl>
                                        <p:attrNameLst>
                                          <p:attrName>style.visibility</p:attrName>
                                        </p:attrNameLst>
                                      </p:cBhvr>
                                      <p:to>
                                        <p:strVal val="visible"/>
                                      </p:to>
                                    </p:set>
                                    <p:anim calcmode="lin" valueType="num">
                                      <p:cBhvr additive="base">
                                        <p:cTn id="38" dur="500" fill="hold"/>
                                        <p:tgtEl>
                                          <p:spTgt spid="72760"/>
                                        </p:tgtEl>
                                        <p:attrNameLst>
                                          <p:attrName>ppt_x</p:attrName>
                                        </p:attrNameLst>
                                      </p:cBhvr>
                                      <p:tavLst>
                                        <p:tav tm="0">
                                          <p:val>
                                            <p:strVal val="#ppt_x"/>
                                          </p:val>
                                        </p:tav>
                                        <p:tav tm="100000">
                                          <p:val>
                                            <p:strVal val="#ppt_x"/>
                                          </p:val>
                                        </p:tav>
                                      </p:tavLst>
                                    </p:anim>
                                    <p:anim calcmode="lin" valueType="num">
                                      <p:cBhvr additive="base">
                                        <p:cTn id="39" dur="500" fill="hold"/>
                                        <p:tgtEl>
                                          <p:spTgt spid="72760"/>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2763"/>
                                        </p:tgtEl>
                                        <p:attrNameLst>
                                          <p:attrName>style.visibility</p:attrName>
                                        </p:attrNameLst>
                                      </p:cBhvr>
                                      <p:to>
                                        <p:strVal val="visible"/>
                                      </p:to>
                                    </p:set>
                                    <p:animEffect transition="in" filter="dissolve">
                                      <p:cBhvr>
                                        <p:cTn id="44" dur="500"/>
                                        <p:tgtEl>
                                          <p:spTgt spid="72763"/>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72764"/>
                                        </p:tgtEl>
                                        <p:attrNameLst>
                                          <p:attrName>style.visibility</p:attrName>
                                        </p:attrNameLst>
                                      </p:cBhvr>
                                      <p:to>
                                        <p:strVal val="visible"/>
                                      </p:to>
                                    </p:set>
                                    <p:animEffect transition="in" filter="box(in)">
                                      <p:cBhvr>
                                        <p:cTn id="49" dur="500"/>
                                        <p:tgtEl>
                                          <p:spTgt spid="72764"/>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72770"/>
                                        </p:tgtEl>
                                        <p:attrNameLst>
                                          <p:attrName>style.visibility</p:attrName>
                                        </p:attrNameLst>
                                      </p:cBhvr>
                                      <p:to>
                                        <p:strVal val="visible"/>
                                      </p:to>
                                    </p:set>
                                    <p:animEffect transition="in" filter="box(in)">
                                      <p:cBhvr>
                                        <p:cTn id="54" dur="500"/>
                                        <p:tgtEl>
                                          <p:spTgt spid="72770"/>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72765"/>
                                        </p:tgtEl>
                                        <p:attrNameLst>
                                          <p:attrName>style.visibility</p:attrName>
                                        </p:attrNameLst>
                                      </p:cBhvr>
                                      <p:to>
                                        <p:strVal val="visible"/>
                                      </p:to>
                                    </p:set>
                                    <p:animEffect transition="in" filter="box(in)">
                                      <p:cBhvr>
                                        <p:cTn id="59" dur="500"/>
                                        <p:tgtEl>
                                          <p:spTgt spid="72765"/>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1" fill="hold" grpId="0" nodeType="clickEffect">
                                  <p:stCondLst>
                                    <p:cond delay="0"/>
                                  </p:stCondLst>
                                  <p:childTnLst>
                                    <p:set>
                                      <p:cBhvr>
                                        <p:cTn id="63" dur="1" fill="hold">
                                          <p:stCondLst>
                                            <p:cond delay="0"/>
                                          </p:stCondLst>
                                        </p:cTn>
                                        <p:tgtEl>
                                          <p:spTgt spid="72766"/>
                                        </p:tgtEl>
                                        <p:attrNameLst>
                                          <p:attrName>style.visibility</p:attrName>
                                        </p:attrNameLst>
                                      </p:cBhvr>
                                      <p:to>
                                        <p:strVal val="visible"/>
                                      </p:to>
                                    </p:set>
                                    <p:anim calcmode="lin" valueType="num">
                                      <p:cBhvr additive="base">
                                        <p:cTn id="64" dur="500" fill="hold"/>
                                        <p:tgtEl>
                                          <p:spTgt spid="72766"/>
                                        </p:tgtEl>
                                        <p:attrNameLst>
                                          <p:attrName>ppt_x</p:attrName>
                                        </p:attrNameLst>
                                      </p:cBhvr>
                                      <p:tavLst>
                                        <p:tav tm="0">
                                          <p:val>
                                            <p:strVal val="#ppt_x"/>
                                          </p:val>
                                        </p:tav>
                                        <p:tav tm="100000">
                                          <p:val>
                                            <p:strVal val="#ppt_x"/>
                                          </p:val>
                                        </p:tav>
                                      </p:tavLst>
                                    </p:anim>
                                    <p:anim calcmode="lin" valueType="num">
                                      <p:cBhvr additive="base">
                                        <p:cTn id="65" dur="500" fill="hold"/>
                                        <p:tgtEl>
                                          <p:spTgt spid="72766"/>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72767"/>
                                        </p:tgtEl>
                                        <p:attrNameLst>
                                          <p:attrName>style.visibility</p:attrName>
                                        </p:attrNameLst>
                                      </p:cBhvr>
                                      <p:to>
                                        <p:strVal val="visible"/>
                                      </p:to>
                                    </p:set>
                                    <p:animEffect transition="in" filter="box(in)">
                                      <p:cBhvr>
                                        <p:cTn id="70" dur="500"/>
                                        <p:tgtEl>
                                          <p:spTgt spid="72767"/>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72771"/>
                                        </p:tgtEl>
                                        <p:attrNameLst>
                                          <p:attrName>style.visibility</p:attrName>
                                        </p:attrNameLst>
                                      </p:cBhvr>
                                      <p:to>
                                        <p:strVal val="visible"/>
                                      </p:to>
                                    </p:set>
                                    <p:animEffect transition="in" filter="box(in)">
                                      <p:cBhvr>
                                        <p:cTn id="75" dur="500"/>
                                        <p:tgtEl>
                                          <p:spTgt spid="72771"/>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72768"/>
                                        </p:tgtEl>
                                        <p:attrNameLst>
                                          <p:attrName>style.visibility</p:attrName>
                                        </p:attrNameLst>
                                      </p:cBhvr>
                                      <p:to>
                                        <p:strVal val="visible"/>
                                      </p:to>
                                    </p:set>
                                    <p:animEffect transition="in" filter="box(in)">
                                      <p:cBhvr>
                                        <p:cTn id="80" dur="500"/>
                                        <p:tgtEl>
                                          <p:spTgt spid="72768"/>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72769"/>
                                        </p:tgtEl>
                                        <p:attrNameLst>
                                          <p:attrName>style.visibility</p:attrName>
                                        </p:attrNameLst>
                                      </p:cBhvr>
                                      <p:to>
                                        <p:strVal val="visible"/>
                                      </p:to>
                                    </p:set>
                                    <p:anim calcmode="lin" valueType="num">
                                      <p:cBhvr additive="base">
                                        <p:cTn id="85" dur="500" fill="hold"/>
                                        <p:tgtEl>
                                          <p:spTgt spid="72769"/>
                                        </p:tgtEl>
                                        <p:attrNameLst>
                                          <p:attrName>ppt_x</p:attrName>
                                        </p:attrNameLst>
                                      </p:cBhvr>
                                      <p:tavLst>
                                        <p:tav tm="0">
                                          <p:val>
                                            <p:strVal val="#ppt_x"/>
                                          </p:val>
                                        </p:tav>
                                        <p:tav tm="100000">
                                          <p:val>
                                            <p:strVal val="#ppt_x"/>
                                          </p:val>
                                        </p:tav>
                                      </p:tavLst>
                                    </p:anim>
                                    <p:anim calcmode="lin" valueType="num">
                                      <p:cBhvr additive="base">
                                        <p:cTn id="86" dur="500" fill="hold"/>
                                        <p:tgtEl>
                                          <p:spTgt spid="72769"/>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72772"/>
                                        </p:tgtEl>
                                        <p:attrNameLst>
                                          <p:attrName>style.visibility</p:attrName>
                                        </p:attrNameLst>
                                      </p:cBhvr>
                                      <p:to>
                                        <p:strVal val="visible"/>
                                      </p:to>
                                    </p:set>
                                    <p:animEffect transition="in" filter="dissolve">
                                      <p:cBhvr>
                                        <p:cTn id="91" dur="500"/>
                                        <p:tgtEl>
                                          <p:spTgt spid="72772"/>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grpId="0" nodeType="clickEffect">
                                  <p:stCondLst>
                                    <p:cond delay="0"/>
                                  </p:stCondLst>
                                  <p:childTnLst>
                                    <p:set>
                                      <p:cBhvr>
                                        <p:cTn id="95" dur="1" fill="hold">
                                          <p:stCondLst>
                                            <p:cond delay="0"/>
                                          </p:stCondLst>
                                        </p:cTn>
                                        <p:tgtEl>
                                          <p:spTgt spid="72773"/>
                                        </p:tgtEl>
                                        <p:attrNameLst>
                                          <p:attrName>style.visibility</p:attrName>
                                        </p:attrNameLst>
                                      </p:cBhvr>
                                      <p:to>
                                        <p:strVal val="visible"/>
                                      </p:to>
                                    </p:set>
                                    <p:anim calcmode="lin" valueType="num">
                                      <p:cBhvr>
                                        <p:cTn id="96" dur="500" fill="hold"/>
                                        <p:tgtEl>
                                          <p:spTgt spid="72773"/>
                                        </p:tgtEl>
                                        <p:attrNameLst>
                                          <p:attrName>ppt_w</p:attrName>
                                        </p:attrNameLst>
                                      </p:cBhvr>
                                      <p:tavLst>
                                        <p:tav tm="0">
                                          <p:val>
                                            <p:fltVal val="0.000000"/>
                                          </p:val>
                                        </p:tav>
                                        <p:tav tm="100000">
                                          <p:val>
                                            <p:strVal val="#ppt_w"/>
                                          </p:val>
                                        </p:tav>
                                      </p:tavLst>
                                    </p:anim>
                                    <p:anim calcmode="lin" valueType="num">
                                      <p:cBhvr>
                                        <p:cTn id="97" dur="500" fill="hold"/>
                                        <p:tgtEl>
                                          <p:spTgt spid="72773"/>
                                        </p:tgtEl>
                                        <p:attrNameLst>
                                          <p:attrName>ppt_h</p:attrName>
                                        </p:attrNameLst>
                                      </p:cBhvr>
                                      <p:tavLst>
                                        <p:tav tm="0">
                                          <p:val>
                                            <p:fltVal val="0.00000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72774"/>
                                        </p:tgtEl>
                                        <p:attrNameLst>
                                          <p:attrName>style.visibility</p:attrName>
                                        </p:attrNameLst>
                                      </p:cBhvr>
                                      <p:to>
                                        <p:strVal val="visible"/>
                                      </p:to>
                                    </p:set>
                                    <p:animEffect transition="in" filter="box(in)">
                                      <p:cBhvr>
                                        <p:cTn id="102" dur="500"/>
                                        <p:tgtEl>
                                          <p:spTgt spid="72774"/>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72775"/>
                                        </p:tgtEl>
                                        <p:attrNameLst>
                                          <p:attrName>style.visibility</p:attrName>
                                        </p:attrNameLst>
                                      </p:cBhvr>
                                      <p:to>
                                        <p:strVal val="visible"/>
                                      </p:to>
                                    </p:set>
                                    <p:animEffect transition="in" filter="box(in)">
                                      <p:cBhvr>
                                        <p:cTn id="107" dur="500"/>
                                        <p:tgtEl>
                                          <p:spTgt spid="72775"/>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72776"/>
                                        </p:tgtEl>
                                        <p:attrNameLst>
                                          <p:attrName>style.visibility</p:attrName>
                                        </p:attrNameLst>
                                      </p:cBhvr>
                                      <p:to>
                                        <p:strVal val="visible"/>
                                      </p:to>
                                    </p:set>
                                    <p:animEffect transition="in" filter="box(in)">
                                      <p:cBhvr>
                                        <p:cTn id="112" dur="500"/>
                                        <p:tgtEl>
                                          <p:spTgt spid="72776"/>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72777"/>
                                        </p:tgtEl>
                                        <p:attrNameLst>
                                          <p:attrName>style.visibility</p:attrName>
                                        </p:attrNameLst>
                                      </p:cBhvr>
                                      <p:to>
                                        <p:strVal val="visible"/>
                                      </p:to>
                                    </p:set>
                                    <p:anim calcmode="lin" valueType="num">
                                      <p:cBhvr additive="base">
                                        <p:cTn id="117" dur="500" fill="hold"/>
                                        <p:tgtEl>
                                          <p:spTgt spid="72777"/>
                                        </p:tgtEl>
                                        <p:attrNameLst>
                                          <p:attrName>ppt_x</p:attrName>
                                        </p:attrNameLst>
                                      </p:cBhvr>
                                      <p:tavLst>
                                        <p:tav tm="0">
                                          <p:val>
                                            <p:strVal val="#ppt_x"/>
                                          </p:val>
                                        </p:tav>
                                        <p:tav tm="100000">
                                          <p:val>
                                            <p:strVal val="#ppt_x"/>
                                          </p:val>
                                        </p:tav>
                                      </p:tavLst>
                                    </p:anim>
                                    <p:anim calcmode="lin" valueType="num">
                                      <p:cBhvr additive="base">
                                        <p:cTn id="118" dur="500" fill="hold"/>
                                        <p:tgtEl>
                                          <p:spTgt spid="72777"/>
                                        </p:tgtEl>
                                        <p:attrNameLst>
                                          <p:attrName>ppt_y</p:attrName>
                                        </p:attrNameLst>
                                      </p:cBhvr>
                                      <p:tavLst>
                                        <p:tav tm="0">
                                          <p:val>
                                            <p:strVal val="0-#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grpId="0" nodeType="clickEffect">
                                  <p:stCondLst>
                                    <p:cond delay="0"/>
                                  </p:stCondLst>
                                  <p:childTnLst>
                                    <p:set>
                                      <p:cBhvr>
                                        <p:cTn id="122" dur="1" fill="hold">
                                          <p:stCondLst>
                                            <p:cond delay="0"/>
                                          </p:stCondLst>
                                        </p:cTn>
                                        <p:tgtEl>
                                          <p:spTgt spid="72778"/>
                                        </p:tgtEl>
                                        <p:attrNameLst>
                                          <p:attrName>style.visibility</p:attrName>
                                        </p:attrNameLst>
                                      </p:cBhvr>
                                      <p:to>
                                        <p:strVal val="visible"/>
                                      </p:to>
                                    </p:set>
                                    <p:animEffect transition="in" filter="box(in)">
                                      <p:cBhvr>
                                        <p:cTn id="123" dur="500"/>
                                        <p:tgtEl>
                                          <p:spTgt spid="72778"/>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16" fill="hold" grpId="0" nodeType="clickEffect">
                                  <p:stCondLst>
                                    <p:cond delay="0"/>
                                  </p:stCondLst>
                                  <p:childTnLst>
                                    <p:set>
                                      <p:cBhvr>
                                        <p:cTn id="127" dur="1" fill="hold">
                                          <p:stCondLst>
                                            <p:cond delay="0"/>
                                          </p:stCondLst>
                                        </p:cTn>
                                        <p:tgtEl>
                                          <p:spTgt spid="72779"/>
                                        </p:tgtEl>
                                        <p:attrNameLst>
                                          <p:attrName>style.visibility</p:attrName>
                                        </p:attrNameLst>
                                      </p:cBhvr>
                                      <p:to>
                                        <p:strVal val="visible"/>
                                      </p:to>
                                    </p:set>
                                    <p:animEffect transition="in" filter="box(in)">
                                      <p:cBhvr>
                                        <p:cTn id="128" dur="500"/>
                                        <p:tgtEl>
                                          <p:spTgt spid="72779"/>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grpId="0" nodeType="clickEffect">
                                  <p:stCondLst>
                                    <p:cond delay="0"/>
                                  </p:stCondLst>
                                  <p:childTnLst>
                                    <p:set>
                                      <p:cBhvr>
                                        <p:cTn id="132" dur="1" fill="hold">
                                          <p:stCondLst>
                                            <p:cond delay="0"/>
                                          </p:stCondLst>
                                        </p:cTn>
                                        <p:tgtEl>
                                          <p:spTgt spid="72780"/>
                                        </p:tgtEl>
                                        <p:attrNameLst>
                                          <p:attrName>style.visibility</p:attrName>
                                        </p:attrNameLst>
                                      </p:cBhvr>
                                      <p:to>
                                        <p:strVal val="visible"/>
                                      </p:to>
                                    </p:set>
                                    <p:animEffect transition="in" filter="box(in)">
                                      <p:cBhvr>
                                        <p:cTn id="133" dur="500"/>
                                        <p:tgtEl>
                                          <p:spTgt spid="72780"/>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1" fill="hold" grpId="0" nodeType="clickEffect">
                                  <p:stCondLst>
                                    <p:cond delay="0"/>
                                  </p:stCondLst>
                                  <p:childTnLst>
                                    <p:set>
                                      <p:cBhvr>
                                        <p:cTn id="137" dur="1" fill="hold">
                                          <p:stCondLst>
                                            <p:cond delay="0"/>
                                          </p:stCondLst>
                                        </p:cTn>
                                        <p:tgtEl>
                                          <p:spTgt spid="72781"/>
                                        </p:tgtEl>
                                        <p:attrNameLst>
                                          <p:attrName>style.visibility</p:attrName>
                                        </p:attrNameLst>
                                      </p:cBhvr>
                                      <p:to>
                                        <p:strVal val="visible"/>
                                      </p:to>
                                    </p:set>
                                    <p:anim calcmode="lin" valueType="num">
                                      <p:cBhvr additive="base">
                                        <p:cTn id="138" dur="500" fill="hold"/>
                                        <p:tgtEl>
                                          <p:spTgt spid="72781"/>
                                        </p:tgtEl>
                                        <p:attrNameLst>
                                          <p:attrName>ppt_x</p:attrName>
                                        </p:attrNameLst>
                                      </p:cBhvr>
                                      <p:tavLst>
                                        <p:tav tm="0">
                                          <p:val>
                                            <p:strVal val="#ppt_x"/>
                                          </p:val>
                                        </p:tav>
                                        <p:tav tm="100000">
                                          <p:val>
                                            <p:strVal val="#ppt_x"/>
                                          </p:val>
                                        </p:tav>
                                      </p:tavLst>
                                    </p:anim>
                                    <p:anim calcmode="lin" valueType="num">
                                      <p:cBhvr additive="base">
                                        <p:cTn id="139" dur="500" fill="hold"/>
                                        <p:tgtEl>
                                          <p:spTgt spid="72781"/>
                                        </p:tgtEl>
                                        <p:attrNameLst>
                                          <p:attrName>ppt_y</p:attrName>
                                        </p:attrNameLst>
                                      </p:cBhvr>
                                      <p:tavLst>
                                        <p:tav tm="0">
                                          <p:val>
                                            <p:strVal val="0-#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72782"/>
                                        </p:tgtEl>
                                        <p:attrNameLst>
                                          <p:attrName>style.visibility</p:attrName>
                                        </p:attrNameLst>
                                      </p:cBhvr>
                                      <p:to>
                                        <p:strVal val="visible"/>
                                      </p:to>
                                    </p:set>
                                    <p:animEffect transition="in" filter="dissolve">
                                      <p:cBhvr>
                                        <p:cTn id="144" dur="500"/>
                                        <p:tgtEl>
                                          <p:spTgt spid="72782"/>
                                        </p:tgtEl>
                                      </p:cBhvr>
                                    </p:animEffect>
                                  </p:childTnLst>
                                </p:cTn>
                              </p:par>
                            </p:childTnLst>
                          </p:cTn>
                        </p:par>
                      </p:childTnLst>
                    </p:cTn>
                  </p:par>
                  <p:par>
                    <p:cTn id="145" fill="hold">
                      <p:stCondLst>
                        <p:cond delay="indefinite"/>
                      </p:stCondLst>
                      <p:childTnLst>
                        <p:par>
                          <p:cTn id="146" fill="hold">
                            <p:stCondLst>
                              <p:cond delay="0"/>
                            </p:stCondLst>
                            <p:childTnLst>
                              <p:par>
                                <p:cTn id="147" presetID="23" presetClass="entr" presetSubtype="16" fill="hold" grpId="0" nodeType="clickEffect">
                                  <p:stCondLst>
                                    <p:cond delay="0"/>
                                  </p:stCondLst>
                                  <p:childTnLst>
                                    <p:set>
                                      <p:cBhvr>
                                        <p:cTn id="148" dur="1" fill="hold">
                                          <p:stCondLst>
                                            <p:cond delay="0"/>
                                          </p:stCondLst>
                                        </p:cTn>
                                        <p:tgtEl>
                                          <p:spTgt spid="72783"/>
                                        </p:tgtEl>
                                        <p:attrNameLst>
                                          <p:attrName>style.visibility</p:attrName>
                                        </p:attrNameLst>
                                      </p:cBhvr>
                                      <p:to>
                                        <p:strVal val="visible"/>
                                      </p:to>
                                    </p:set>
                                    <p:anim calcmode="lin" valueType="num">
                                      <p:cBhvr>
                                        <p:cTn id="149" dur="500" fill="hold"/>
                                        <p:tgtEl>
                                          <p:spTgt spid="72783"/>
                                        </p:tgtEl>
                                        <p:attrNameLst>
                                          <p:attrName>ppt_w</p:attrName>
                                        </p:attrNameLst>
                                      </p:cBhvr>
                                      <p:tavLst>
                                        <p:tav tm="0">
                                          <p:val>
                                            <p:fltVal val="0.000000"/>
                                          </p:val>
                                        </p:tav>
                                        <p:tav tm="100000">
                                          <p:val>
                                            <p:strVal val="#ppt_w"/>
                                          </p:val>
                                        </p:tav>
                                      </p:tavLst>
                                    </p:anim>
                                    <p:anim calcmode="lin" valueType="num">
                                      <p:cBhvr>
                                        <p:cTn id="150" dur="500" fill="hold"/>
                                        <p:tgtEl>
                                          <p:spTgt spid="72783"/>
                                        </p:tgtEl>
                                        <p:attrNameLst>
                                          <p:attrName>ppt_h</p:attrName>
                                        </p:attrNameLst>
                                      </p:cBhvr>
                                      <p:tavLst>
                                        <p:tav tm="0">
                                          <p:val>
                                            <p:fltVal val="0.000000"/>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72784"/>
                                        </p:tgtEl>
                                        <p:attrNameLst>
                                          <p:attrName>style.visibility</p:attrName>
                                        </p:attrNameLst>
                                      </p:cBhvr>
                                      <p:to>
                                        <p:strVal val="visible"/>
                                      </p:to>
                                    </p:set>
                                    <p:animEffect transition="in" filter="dissolve">
                                      <p:cBhvr>
                                        <p:cTn id="155" dur="500"/>
                                        <p:tgtEl>
                                          <p:spTgt spid="72784"/>
                                        </p:tgtEl>
                                      </p:cBhvr>
                                    </p:animEffect>
                                  </p:childTnLst>
                                </p:cTn>
                              </p:par>
                            </p:childTnLst>
                          </p:cTn>
                        </p:par>
                      </p:childTnLst>
                    </p:cTn>
                  </p:par>
                  <p:par>
                    <p:cTn id="156" fill="hold">
                      <p:stCondLst>
                        <p:cond delay="indefinite"/>
                      </p:stCondLst>
                      <p:childTnLst>
                        <p:par>
                          <p:cTn id="157" fill="hold">
                            <p:stCondLst>
                              <p:cond delay="0"/>
                            </p:stCondLst>
                            <p:childTnLst>
                              <p:par>
                                <p:cTn id="158" presetID="23" presetClass="entr" presetSubtype="16" fill="hold" grpId="0" nodeType="clickEffect">
                                  <p:stCondLst>
                                    <p:cond delay="0"/>
                                  </p:stCondLst>
                                  <p:childTnLst>
                                    <p:set>
                                      <p:cBhvr>
                                        <p:cTn id="159" dur="1" fill="hold">
                                          <p:stCondLst>
                                            <p:cond delay="0"/>
                                          </p:stCondLst>
                                        </p:cTn>
                                        <p:tgtEl>
                                          <p:spTgt spid="72785"/>
                                        </p:tgtEl>
                                        <p:attrNameLst>
                                          <p:attrName>style.visibility</p:attrName>
                                        </p:attrNameLst>
                                      </p:cBhvr>
                                      <p:to>
                                        <p:strVal val="visible"/>
                                      </p:to>
                                    </p:set>
                                    <p:anim calcmode="lin" valueType="num">
                                      <p:cBhvr>
                                        <p:cTn id="160" dur="500" fill="hold"/>
                                        <p:tgtEl>
                                          <p:spTgt spid="72785"/>
                                        </p:tgtEl>
                                        <p:attrNameLst>
                                          <p:attrName>ppt_w</p:attrName>
                                        </p:attrNameLst>
                                      </p:cBhvr>
                                      <p:tavLst>
                                        <p:tav tm="0">
                                          <p:val>
                                            <p:fltVal val="0.000000"/>
                                          </p:val>
                                        </p:tav>
                                        <p:tav tm="100000">
                                          <p:val>
                                            <p:strVal val="#ppt_w"/>
                                          </p:val>
                                        </p:tav>
                                      </p:tavLst>
                                    </p:anim>
                                    <p:anim calcmode="lin" valueType="num">
                                      <p:cBhvr>
                                        <p:cTn id="161" dur="500" fill="hold"/>
                                        <p:tgtEl>
                                          <p:spTgt spid="72785"/>
                                        </p:tgtEl>
                                        <p:attrNameLst>
                                          <p:attrName>ppt_h</p:attrName>
                                        </p:attrNameLst>
                                      </p:cBhvr>
                                      <p:tavLst>
                                        <p:tav tm="0">
                                          <p:val>
                                            <p:fltVal val="0.000000"/>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4" presetClass="entr" presetSubtype="16" fill="hold" grpId="0" nodeType="clickEffect">
                                  <p:stCondLst>
                                    <p:cond delay="0"/>
                                  </p:stCondLst>
                                  <p:childTnLst>
                                    <p:set>
                                      <p:cBhvr>
                                        <p:cTn id="165" dur="1" fill="hold">
                                          <p:stCondLst>
                                            <p:cond delay="0"/>
                                          </p:stCondLst>
                                        </p:cTn>
                                        <p:tgtEl>
                                          <p:spTgt spid="72786"/>
                                        </p:tgtEl>
                                        <p:attrNameLst>
                                          <p:attrName>style.visibility</p:attrName>
                                        </p:attrNameLst>
                                      </p:cBhvr>
                                      <p:to>
                                        <p:strVal val="visible"/>
                                      </p:to>
                                    </p:set>
                                    <p:animEffect transition="in" filter="box(in)">
                                      <p:cBhvr>
                                        <p:cTn id="166" dur="500"/>
                                        <p:tgtEl>
                                          <p:spTgt spid="72786"/>
                                        </p:tgtEl>
                                      </p:cBhvr>
                                    </p:animEffect>
                                  </p:childTnLst>
                                </p:cTn>
                              </p:par>
                            </p:childTnLst>
                          </p:cTn>
                        </p:par>
                      </p:childTnLst>
                    </p:cTn>
                  </p:par>
                  <p:par>
                    <p:cTn id="167" fill="hold">
                      <p:stCondLst>
                        <p:cond delay="indefinite"/>
                      </p:stCondLst>
                      <p:childTnLst>
                        <p:par>
                          <p:cTn id="168" fill="hold">
                            <p:stCondLst>
                              <p:cond delay="0"/>
                            </p:stCondLst>
                            <p:childTnLst>
                              <p:par>
                                <p:cTn id="169" presetID="4" presetClass="entr" presetSubtype="16" fill="hold" grpId="0" nodeType="clickEffect">
                                  <p:stCondLst>
                                    <p:cond delay="0"/>
                                  </p:stCondLst>
                                  <p:childTnLst>
                                    <p:set>
                                      <p:cBhvr>
                                        <p:cTn id="170" dur="1" fill="hold">
                                          <p:stCondLst>
                                            <p:cond delay="0"/>
                                          </p:stCondLst>
                                        </p:cTn>
                                        <p:tgtEl>
                                          <p:spTgt spid="72787"/>
                                        </p:tgtEl>
                                        <p:attrNameLst>
                                          <p:attrName>style.visibility</p:attrName>
                                        </p:attrNameLst>
                                      </p:cBhvr>
                                      <p:to>
                                        <p:strVal val="visible"/>
                                      </p:to>
                                    </p:set>
                                    <p:animEffect transition="in" filter="box(in)">
                                      <p:cBhvr>
                                        <p:cTn id="171" dur="500"/>
                                        <p:tgtEl>
                                          <p:spTgt spid="72787"/>
                                        </p:tgtEl>
                                      </p:cBhvr>
                                    </p:animEffect>
                                  </p:childTnLst>
                                </p:cTn>
                              </p:par>
                            </p:childTnLst>
                          </p:cTn>
                        </p:par>
                      </p:childTnLst>
                    </p:cTn>
                  </p:par>
                  <p:par>
                    <p:cTn id="172" fill="hold">
                      <p:stCondLst>
                        <p:cond delay="indefinite"/>
                      </p:stCondLst>
                      <p:childTnLst>
                        <p:par>
                          <p:cTn id="173" fill="hold">
                            <p:stCondLst>
                              <p:cond delay="0"/>
                            </p:stCondLst>
                            <p:childTnLst>
                              <p:par>
                                <p:cTn id="174" presetID="4" presetClass="entr" presetSubtype="16" fill="hold" grpId="0" nodeType="clickEffect">
                                  <p:stCondLst>
                                    <p:cond delay="0"/>
                                  </p:stCondLst>
                                  <p:childTnLst>
                                    <p:set>
                                      <p:cBhvr>
                                        <p:cTn id="175" dur="1" fill="hold">
                                          <p:stCondLst>
                                            <p:cond delay="0"/>
                                          </p:stCondLst>
                                        </p:cTn>
                                        <p:tgtEl>
                                          <p:spTgt spid="72788"/>
                                        </p:tgtEl>
                                        <p:attrNameLst>
                                          <p:attrName>style.visibility</p:attrName>
                                        </p:attrNameLst>
                                      </p:cBhvr>
                                      <p:to>
                                        <p:strVal val="visible"/>
                                      </p:to>
                                    </p:set>
                                    <p:animEffect transition="in" filter="box(in)">
                                      <p:cBhvr>
                                        <p:cTn id="176" dur="500"/>
                                        <p:tgtEl>
                                          <p:spTgt spid="72788"/>
                                        </p:tgtEl>
                                      </p:cBhvr>
                                    </p:animEffect>
                                  </p:childTnLst>
                                </p:cTn>
                              </p:par>
                            </p:childTnLst>
                          </p:cTn>
                        </p:par>
                      </p:childTnLst>
                    </p:cTn>
                  </p:par>
                  <p:par>
                    <p:cTn id="177" fill="hold">
                      <p:stCondLst>
                        <p:cond delay="indefinite"/>
                      </p:stCondLst>
                      <p:childTnLst>
                        <p:par>
                          <p:cTn id="178" fill="hold">
                            <p:stCondLst>
                              <p:cond delay="0"/>
                            </p:stCondLst>
                            <p:childTnLst>
                              <p:par>
                                <p:cTn id="179" presetID="2" presetClass="entr" presetSubtype="1" fill="hold" grpId="0" nodeType="clickEffect">
                                  <p:stCondLst>
                                    <p:cond delay="0"/>
                                  </p:stCondLst>
                                  <p:childTnLst>
                                    <p:set>
                                      <p:cBhvr>
                                        <p:cTn id="180" dur="1" fill="hold">
                                          <p:stCondLst>
                                            <p:cond delay="0"/>
                                          </p:stCondLst>
                                        </p:cTn>
                                        <p:tgtEl>
                                          <p:spTgt spid="72789"/>
                                        </p:tgtEl>
                                        <p:attrNameLst>
                                          <p:attrName>style.visibility</p:attrName>
                                        </p:attrNameLst>
                                      </p:cBhvr>
                                      <p:to>
                                        <p:strVal val="visible"/>
                                      </p:to>
                                    </p:set>
                                    <p:anim calcmode="lin" valueType="num">
                                      <p:cBhvr additive="base">
                                        <p:cTn id="181" dur="500" fill="hold"/>
                                        <p:tgtEl>
                                          <p:spTgt spid="72789"/>
                                        </p:tgtEl>
                                        <p:attrNameLst>
                                          <p:attrName>ppt_x</p:attrName>
                                        </p:attrNameLst>
                                      </p:cBhvr>
                                      <p:tavLst>
                                        <p:tav tm="0">
                                          <p:val>
                                            <p:strVal val="#ppt_x"/>
                                          </p:val>
                                        </p:tav>
                                        <p:tav tm="100000">
                                          <p:val>
                                            <p:strVal val="#ppt_x"/>
                                          </p:val>
                                        </p:tav>
                                      </p:tavLst>
                                    </p:anim>
                                    <p:anim calcmode="lin" valueType="num">
                                      <p:cBhvr additive="base">
                                        <p:cTn id="182" dur="500" fill="hold"/>
                                        <p:tgtEl>
                                          <p:spTgt spid="72789"/>
                                        </p:tgtEl>
                                        <p:attrNameLst>
                                          <p:attrName>ppt_y</p:attrName>
                                        </p:attrNameLst>
                                      </p:cBhvr>
                                      <p:tavLst>
                                        <p:tav tm="0">
                                          <p:val>
                                            <p:strVal val="0-#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72790"/>
                                        </p:tgtEl>
                                        <p:attrNameLst>
                                          <p:attrName>style.visibility</p:attrName>
                                        </p:attrNameLst>
                                      </p:cBhvr>
                                      <p:to>
                                        <p:strVal val="visible"/>
                                      </p:to>
                                    </p:set>
                                    <p:animEffect transition="in" filter="dissolve">
                                      <p:cBhvr>
                                        <p:cTn id="187" dur="500"/>
                                        <p:tgtEl>
                                          <p:spTgt spid="72790"/>
                                        </p:tgtEl>
                                      </p:cBhvr>
                                    </p:animEffect>
                                  </p:childTnLst>
                                </p:cTn>
                              </p:par>
                            </p:childTnLst>
                          </p:cTn>
                        </p:par>
                      </p:childTnLst>
                    </p:cTn>
                  </p:par>
                  <p:par>
                    <p:cTn id="188" fill="hold">
                      <p:stCondLst>
                        <p:cond delay="indefinite"/>
                      </p:stCondLst>
                      <p:childTnLst>
                        <p:par>
                          <p:cTn id="189" fill="hold">
                            <p:stCondLst>
                              <p:cond delay="0"/>
                            </p:stCondLst>
                            <p:childTnLst>
                              <p:par>
                                <p:cTn id="190" presetID="23" presetClass="entr" presetSubtype="16" fill="hold" grpId="0" nodeType="clickEffect">
                                  <p:stCondLst>
                                    <p:cond delay="0"/>
                                  </p:stCondLst>
                                  <p:childTnLst>
                                    <p:set>
                                      <p:cBhvr>
                                        <p:cTn id="191" dur="1" fill="hold">
                                          <p:stCondLst>
                                            <p:cond delay="0"/>
                                          </p:stCondLst>
                                        </p:cTn>
                                        <p:tgtEl>
                                          <p:spTgt spid="72791"/>
                                        </p:tgtEl>
                                        <p:attrNameLst>
                                          <p:attrName>style.visibility</p:attrName>
                                        </p:attrNameLst>
                                      </p:cBhvr>
                                      <p:to>
                                        <p:strVal val="visible"/>
                                      </p:to>
                                    </p:set>
                                    <p:anim calcmode="lin" valueType="num">
                                      <p:cBhvr>
                                        <p:cTn id="192" dur="500" fill="hold"/>
                                        <p:tgtEl>
                                          <p:spTgt spid="72791"/>
                                        </p:tgtEl>
                                        <p:attrNameLst>
                                          <p:attrName>ppt_w</p:attrName>
                                        </p:attrNameLst>
                                      </p:cBhvr>
                                      <p:tavLst>
                                        <p:tav tm="0">
                                          <p:val>
                                            <p:fltVal val="0.000000"/>
                                          </p:val>
                                        </p:tav>
                                        <p:tav tm="100000">
                                          <p:val>
                                            <p:strVal val="#ppt_w"/>
                                          </p:val>
                                        </p:tav>
                                      </p:tavLst>
                                    </p:anim>
                                    <p:anim calcmode="lin" valueType="num">
                                      <p:cBhvr>
                                        <p:cTn id="193" dur="500" fill="hold"/>
                                        <p:tgtEl>
                                          <p:spTgt spid="72791"/>
                                        </p:tgtEl>
                                        <p:attrNameLst>
                                          <p:attrName>ppt_h</p:attrName>
                                        </p:attrNameLst>
                                      </p:cBhvr>
                                      <p:tavLst>
                                        <p:tav tm="0">
                                          <p:val>
                                            <p:fltVal val="0.000000"/>
                                          </p:val>
                                        </p:tav>
                                        <p:tav tm="100000">
                                          <p:val>
                                            <p:strVal val="#ppt_h"/>
                                          </p:val>
                                        </p:tav>
                                      </p:tavLst>
                                    </p:anim>
                                  </p:childTnLst>
                                </p:cTn>
                              </p:par>
                            </p:childTnLst>
                          </p:cTn>
                        </p:par>
                      </p:childTnLst>
                    </p:cTn>
                  </p:par>
                  <p:par>
                    <p:cTn id="194" fill="hold">
                      <p:stCondLst>
                        <p:cond delay="indefinite"/>
                      </p:stCondLst>
                      <p:childTnLst>
                        <p:par>
                          <p:cTn id="195" fill="hold">
                            <p:stCondLst>
                              <p:cond delay="0"/>
                            </p:stCondLst>
                            <p:childTnLst>
                              <p:par>
                                <p:cTn id="196" presetID="4" presetClass="entr" presetSubtype="16" fill="hold" grpId="0" nodeType="clickEffect">
                                  <p:stCondLst>
                                    <p:cond delay="0"/>
                                  </p:stCondLst>
                                  <p:childTnLst>
                                    <p:set>
                                      <p:cBhvr>
                                        <p:cTn id="197" dur="1" fill="hold">
                                          <p:stCondLst>
                                            <p:cond delay="0"/>
                                          </p:stCondLst>
                                        </p:cTn>
                                        <p:tgtEl>
                                          <p:spTgt spid="72792"/>
                                        </p:tgtEl>
                                        <p:attrNameLst>
                                          <p:attrName>style.visibility</p:attrName>
                                        </p:attrNameLst>
                                      </p:cBhvr>
                                      <p:to>
                                        <p:strVal val="visible"/>
                                      </p:to>
                                    </p:set>
                                    <p:animEffect transition="in" filter="box(in)">
                                      <p:cBhvr>
                                        <p:cTn id="198" dur="500"/>
                                        <p:tgtEl>
                                          <p:spTgt spid="72792"/>
                                        </p:tgtEl>
                                      </p:cBhvr>
                                    </p:animEffect>
                                  </p:childTnLst>
                                </p:cTn>
                              </p:par>
                            </p:childTnLst>
                          </p:cTn>
                        </p:par>
                      </p:childTnLst>
                    </p:cTn>
                  </p:par>
                  <p:par>
                    <p:cTn id="199" fill="hold">
                      <p:stCondLst>
                        <p:cond delay="indefinite"/>
                      </p:stCondLst>
                      <p:childTnLst>
                        <p:par>
                          <p:cTn id="200" fill="hold">
                            <p:stCondLst>
                              <p:cond delay="0"/>
                            </p:stCondLst>
                            <p:childTnLst>
                              <p:par>
                                <p:cTn id="201" presetID="4" presetClass="entr" presetSubtype="16" fill="hold" grpId="0" nodeType="clickEffect">
                                  <p:stCondLst>
                                    <p:cond delay="0"/>
                                  </p:stCondLst>
                                  <p:childTnLst>
                                    <p:set>
                                      <p:cBhvr>
                                        <p:cTn id="202" dur="1" fill="hold">
                                          <p:stCondLst>
                                            <p:cond delay="0"/>
                                          </p:stCondLst>
                                        </p:cTn>
                                        <p:tgtEl>
                                          <p:spTgt spid="72793"/>
                                        </p:tgtEl>
                                        <p:attrNameLst>
                                          <p:attrName>style.visibility</p:attrName>
                                        </p:attrNameLst>
                                      </p:cBhvr>
                                      <p:to>
                                        <p:strVal val="visible"/>
                                      </p:to>
                                    </p:set>
                                    <p:animEffect transition="in" filter="box(in)">
                                      <p:cBhvr>
                                        <p:cTn id="203" dur="500"/>
                                        <p:tgtEl>
                                          <p:spTgt spid="72793"/>
                                        </p:tgtEl>
                                      </p:cBhvr>
                                    </p:animEffect>
                                  </p:childTnLst>
                                </p:cTn>
                              </p:par>
                            </p:childTnLst>
                          </p:cTn>
                        </p:par>
                      </p:childTnLst>
                    </p:cTn>
                  </p:par>
                  <p:par>
                    <p:cTn id="204" fill="hold">
                      <p:stCondLst>
                        <p:cond delay="indefinite"/>
                      </p:stCondLst>
                      <p:childTnLst>
                        <p:par>
                          <p:cTn id="205" fill="hold">
                            <p:stCondLst>
                              <p:cond delay="0"/>
                            </p:stCondLst>
                            <p:childTnLst>
                              <p:par>
                                <p:cTn id="206" presetID="4" presetClass="entr" presetSubtype="16" fill="hold" grpId="0" nodeType="clickEffect">
                                  <p:stCondLst>
                                    <p:cond delay="0"/>
                                  </p:stCondLst>
                                  <p:childTnLst>
                                    <p:set>
                                      <p:cBhvr>
                                        <p:cTn id="207" dur="1" fill="hold">
                                          <p:stCondLst>
                                            <p:cond delay="0"/>
                                          </p:stCondLst>
                                        </p:cTn>
                                        <p:tgtEl>
                                          <p:spTgt spid="72794"/>
                                        </p:tgtEl>
                                        <p:attrNameLst>
                                          <p:attrName>style.visibility</p:attrName>
                                        </p:attrNameLst>
                                      </p:cBhvr>
                                      <p:to>
                                        <p:strVal val="visible"/>
                                      </p:to>
                                    </p:set>
                                    <p:animEffect transition="in" filter="box(in)">
                                      <p:cBhvr>
                                        <p:cTn id="208" dur="500"/>
                                        <p:tgtEl>
                                          <p:spTgt spid="72794"/>
                                        </p:tgtEl>
                                      </p:cBhvr>
                                    </p:animEffect>
                                  </p:childTnLst>
                                </p:cTn>
                              </p:par>
                            </p:childTnLst>
                          </p:cTn>
                        </p:par>
                      </p:childTnLst>
                    </p:cTn>
                  </p:par>
                  <p:par>
                    <p:cTn id="209" fill="hold">
                      <p:stCondLst>
                        <p:cond delay="indefinite"/>
                      </p:stCondLst>
                      <p:childTnLst>
                        <p:par>
                          <p:cTn id="210" fill="hold">
                            <p:stCondLst>
                              <p:cond delay="0"/>
                            </p:stCondLst>
                            <p:childTnLst>
                              <p:par>
                                <p:cTn id="211" presetID="2" presetClass="entr" presetSubtype="1" fill="hold" grpId="0" nodeType="clickEffect">
                                  <p:stCondLst>
                                    <p:cond delay="0"/>
                                  </p:stCondLst>
                                  <p:childTnLst>
                                    <p:set>
                                      <p:cBhvr>
                                        <p:cTn id="212" dur="1" fill="hold">
                                          <p:stCondLst>
                                            <p:cond delay="0"/>
                                          </p:stCondLst>
                                        </p:cTn>
                                        <p:tgtEl>
                                          <p:spTgt spid="72762"/>
                                        </p:tgtEl>
                                        <p:attrNameLst>
                                          <p:attrName>style.visibility</p:attrName>
                                        </p:attrNameLst>
                                      </p:cBhvr>
                                      <p:to>
                                        <p:strVal val="visible"/>
                                      </p:to>
                                    </p:set>
                                    <p:anim calcmode="lin" valueType="num">
                                      <p:cBhvr additive="base">
                                        <p:cTn id="213" dur="500" fill="hold"/>
                                        <p:tgtEl>
                                          <p:spTgt spid="72762"/>
                                        </p:tgtEl>
                                        <p:attrNameLst>
                                          <p:attrName>ppt_x</p:attrName>
                                        </p:attrNameLst>
                                      </p:cBhvr>
                                      <p:tavLst>
                                        <p:tav tm="0">
                                          <p:val>
                                            <p:strVal val="#ppt_x"/>
                                          </p:val>
                                        </p:tav>
                                        <p:tav tm="100000">
                                          <p:val>
                                            <p:strVal val="#ppt_x"/>
                                          </p:val>
                                        </p:tav>
                                      </p:tavLst>
                                    </p:anim>
                                    <p:anim calcmode="lin" valueType="num">
                                      <p:cBhvr additive="base">
                                        <p:cTn id="214" dur="500" fill="hold"/>
                                        <p:tgtEl>
                                          <p:spTgt spid="72762"/>
                                        </p:tgtEl>
                                        <p:attrNameLst>
                                          <p:attrName>ppt_y</p:attrName>
                                        </p:attrNameLst>
                                      </p:cBhvr>
                                      <p:tavLst>
                                        <p:tav tm="0">
                                          <p:val>
                                            <p:strVal val="0-#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72795"/>
                                        </p:tgtEl>
                                        <p:attrNameLst>
                                          <p:attrName>style.visibility</p:attrName>
                                        </p:attrNameLst>
                                      </p:cBhvr>
                                      <p:to>
                                        <p:strVal val="visible"/>
                                      </p:to>
                                    </p:set>
                                    <p:animEffect transition="in" filter="dissolve">
                                      <p:cBhvr>
                                        <p:cTn id="219" dur="500"/>
                                        <p:tgtEl>
                                          <p:spTgt spid="72795"/>
                                        </p:tgtEl>
                                      </p:cBhvr>
                                    </p:animEffect>
                                  </p:childTnLst>
                                </p:cTn>
                              </p:par>
                            </p:childTnLst>
                          </p:cTn>
                        </p:par>
                      </p:childTnLst>
                    </p:cTn>
                  </p:par>
                  <p:par>
                    <p:cTn id="220" fill="hold">
                      <p:stCondLst>
                        <p:cond delay="indefinite"/>
                      </p:stCondLst>
                      <p:childTnLst>
                        <p:par>
                          <p:cTn id="221" fill="hold">
                            <p:stCondLst>
                              <p:cond delay="0"/>
                            </p:stCondLst>
                            <p:childTnLst>
                              <p:par>
                                <p:cTn id="222" presetID="23" presetClass="entr" presetSubtype="16" fill="hold" grpId="0" nodeType="clickEffect">
                                  <p:stCondLst>
                                    <p:cond delay="0"/>
                                  </p:stCondLst>
                                  <p:childTnLst>
                                    <p:set>
                                      <p:cBhvr>
                                        <p:cTn id="223" dur="1" fill="hold">
                                          <p:stCondLst>
                                            <p:cond delay="0"/>
                                          </p:stCondLst>
                                        </p:cTn>
                                        <p:tgtEl>
                                          <p:spTgt spid="72796"/>
                                        </p:tgtEl>
                                        <p:attrNameLst>
                                          <p:attrName>style.visibility</p:attrName>
                                        </p:attrNameLst>
                                      </p:cBhvr>
                                      <p:to>
                                        <p:strVal val="visible"/>
                                      </p:to>
                                    </p:set>
                                    <p:anim calcmode="lin" valueType="num">
                                      <p:cBhvr>
                                        <p:cTn id="224" dur="500" fill="hold"/>
                                        <p:tgtEl>
                                          <p:spTgt spid="72796"/>
                                        </p:tgtEl>
                                        <p:attrNameLst>
                                          <p:attrName>ppt_w</p:attrName>
                                        </p:attrNameLst>
                                      </p:cBhvr>
                                      <p:tavLst>
                                        <p:tav tm="0">
                                          <p:val>
                                            <p:fltVal val="0.000000"/>
                                          </p:val>
                                        </p:tav>
                                        <p:tav tm="100000">
                                          <p:val>
                                            <p:strVal val="#ppt_w"/>
                                          </p:val>
                                        </p:tav>
                                      </p:tavLst>
                                    </p:anim>
                                    <p:anim calcmode="lin" valueType="num">
                                      <p:cBhvr>
                                        <p:cTn id="225" dur="500" fill="hold"/>
                                        <p:tgtEl>
                                          <p:spTgt spid="72796"/>
                                        </p:tgtEl>
                                        <p:attrNameLst>
                                          <p:attrName>ppt_h</p:attrName>
                                        </p:attrNameLst>
                                      </p:cBhvr>
                                      <p:tavLst>
                                        <p:tav tm="0">
                                          <p:val>
                                            <p:fltVal val="0.000000"/>
                                          </p:val>
                                        </p:tav>
                                        <p:tav tm="100000">
                                          <p:val>
                                            <p:strVal val="#ppt_h"/>
                                          </p:val>
                                        </p:tav>
                                      </p:tavLst>
                                    </p:anim>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72761"/>
                                        </p:tgtEl>
                                        <p:attrNameLst>
                                          <p:attrName>style.visibility</p:attrName>
                                        </p:attrNameLst>
                                      </p:cBhvr>
                                      <p:to>
                                        <p:strVal val="visible"/>
                                      </p:to>
                                    </p:set>
                                    <p:animEffect transition="in" filter="dissolve">
                                      <p:cBhvr>
                                        <p:cTn id="230" dur="500"/>
                                        <p:tgtEl>
                                          <p:spTgt spid="72761"/>
                                        </p:tgtEl>
                                      </p:cBhvr>
                                    </p:animEffect>
                                  </p:childTnLst>
                                </p:cTn>
                              </p:par>
                            </p:childTnLst>
                          </p:cTn>
                        </p:par>
                      </p:childTnLst>
                    </p:cTn>
                  </p:par>
                  <p:par>
                    <p:cTn id="231" fill="hold">
                      <p:stCondLst>
                        <p:cond delay="indefinite"/>
                      </p:stCondLst>
                      <p:childTnLst>
                        <p:par>
                          <p:cTn id="232" fill="hold">
                            <p:stCondLst>
                              <p:cond delay="0"/>
                            </p:stCondLst>
                            <p:childTnLst>
                              <p:par>
                                <p:cTn id="233" presetID="23" presetClass="entr" presetSubtype="16" fill="hold" grpId="0" nodeType="clickEffect">
                                  <p:stCondLst>
                                    <p:cond delay="0"/>
                                  </p:stCondLst>
                                  <p:childTnLst>
                                    <p:set>
                                      <p:cBhvr>
                                        <p:cTn id="234" dur="1" fill="hold">
                                          <p:stCondLst>
                                            <p:cond delay="0"/>
                                          </p:stCondLst>
                                        </p:cTn>
                                        <p:tgtEl>
                                          <p:spTgt spid="72797"/>
                                        </p:tgtEl>
                                        <p:attrNameLst>
                                          <p:attrName>style.visibility</p:attrName>
                                        </p:attrNameLst>
                                      </p:cBhvr>
                                      <p:to>
                                        <p:strVal val="visible"/>
                                      </p:to>
                                    </p:set>
                                    <p:anim calcmode="lin" valueType="num">
                                      <p:cBhvr>
                                        <p:cTn id="235" dur="500" fill="hold"/>
                                        <p:tgtEl>
                                          <p:spTgt spid="72797"/>
                                        </p:tgtEl>
                                        <p:attrNameLst>
                                          <p:attrName>ppt_w</p:attrName>
                                        </p:attrNameLst>
                                      </p:cBhvr>
                                      <p:tavLst>
                                        <p:tav tm="0">
                                          <p:val>
                                            <p:fltVal val="0.000000"/>
                                          </p:val>
                                        </p:tav>
                                        <p:tav tm="100000">
                                          <p:val>
                                            <p:strVal val="#ppt_w"/>
                                          </p:val>
                                        </p:tav>
                                      </p:tavLst>
                                    </p:anim>
                                    <p:anim calcmode="lin" valueType="num">
                                      <p:cBhvr>
                                        <p:cTn id="236" dur="500" fill="hold"/>
                                        <p:tgtEl>
                                          <p:spTgt spid="72797"/>
                                        </p:tgtEl>
                                        <p:attrNameLst>
                                          <p:attrName>ppt_h</p:attrName>
                                        </p:attrNameLst>
                                      </p:cBhvr>
                                      <p:tavLst>
                                        <p:tav tm="0">
                                          <p:val>
                                            <p:fltVal val="0.000000"/>
                                          </p:val>
                                        </p:tav>
                                        <p:tav tm="100000">
                                          <p:val>
                                            <p:strVal val="#ppt_h"/>
                                          </p:val>
                                        </p:tav>
                                      </p:tavLst>
                                    </p:anim>
                                  </p:childTnLst>
                                </p:cTn>
                              </p:par>
                            </p:childTnLst>
                          </p:cTn>
                        </p:par>
                      </p:childTnLst>
                    </p:cTn>
                  </p:par>
                  <p:par>
                    <p:cTn id="237" fill="hold">
                      <p:stCondLst>
                        <p:cond delay="indefinite"/>
                      </p:stCondLst>
                      <p:childTnLst>
                        <p:par>
                          <p:cTn id="238" fill="hold">
                            <p:stCondLst>
                              <p:cond delay="0"/>
                            </p:stCondLst>
                            <p:childTnLst>
                              <p:par>
                                <p:cTn id="239" presetID="22" presetClass="entr" presetSubtype="1" fill="hold" grpId="0" nodeType="clickEffect">
                                  <p:stCondLst>
                                    <p:cond delay="0"/>
                                  </p:stCondLst>
                                  <p:childTnLst>
                                    <p:set>
                                      <p:cBhvr>
                                        <p:cTn id="240" dur="1" fill="hold">
                                          <p:stCondLst>
                                            <p:cond delay="0"/>
                                          </p:stCondLst>
                                        </p:cTn>
                                        <p:tgtEl>
                                          <p:spTgt spid="72798"/>
                                        </p:tgtEl>
                                        <p:attrNameLst>
                                          <p:attrName>style.visibility</p:attrName>
                                        </p:attrNameLst>
                                      </p:cBhvr>
                                      <p:to>
                                        <p:strVal val="visible"/>
                                      </p:to>
                                    </p:set>
                                    <p:animEffect transition="in" filter="wipe(up)">
                                      <p:cBhvr>
                                        <p:cTn id="241" dur="500"/>
                                        <p:tgtEl>
                                          <p:spTgt spid="72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p:bldP spid="72729" grpId="0" animBg="1"/>
      <p:bldP spid="72730" grpId="0"/>
      <p:bldP spid="72760" grpId="0" animBg="1"/>
      <p:bldP spid="72762" grpId="0" animBg="1"/>
      <p:bldP spid="72763" grpId="0" animBg="1"/>
      <p:bldP spid="72764" grpId="0" animBg="1"/>
      <p:bldP spid="72765" grpId="0" animBg="1"/>
      <p:bldP spid="72766" grpId="0" animBg="1"/>
      <p:bldP spid="72767" grpId="0" animBg="1"/>
      <p:bldP spid="72768" grpId="0" animBg="1"/>
      <p:bldP spid="72769" grpId="0" animBg="1"/>
      <p:bldP spid="72770" grpId="0"/>
      <p:bldP spid="72771" grpId="0"/>
      <p:bldP spid="72772" grpId="0" animBg="1"/>
      <p:bldP spid="72773" grpId="0" animBg="1"/>
      <p:bldP spid="72774" grpId="0" animBg="1"/>
      <p:bldP spid="72775" grpId="0"/>
      <p:bldP spid="72776" grpId="0" animBg="1"/>
      <p:bldP spid="72777" grpId="0" animBg="1"/>
      <p:bldP spid="72778" grpId="0" animBg="1"/>
      <p:bldP spid="72779" grpId="0"/>
      <p:bldP spid="72780" grpId="0" animBg="1"/>
      <p:bldP spid="72781" grpId="0" animBg="1"/>
      <p:bldP spid="72782" grpId="0" animBg="1"/>
      <p:bldP spid="72783" grpId="0" animBg="1"/>
      <p:bldP spid="72784" grpId="0" animBg="1"/>
      <p:bldP spid="72785" grpId="0" animBg="1"/>
      <p:bldP spid="72786" grpId="0" animBg="1"/>
      <p:bldP spid="72787" grpId="0"/>
      <p:bldP spid="72788" grpId="0" animBg="1"/>
      <p:bldP spid="72789" grpId="0" animBg="1"/>
      <p:bldP spid="72790" grpId="0" animBg="1"/>
      <p:bldP spid="72791" grpId="0" animBg="1"/>
      <p:bldP spid="72792" grpId="0" animBg="1"/>
      <p:bldP spid="72793" grpId="0"/>
      <p:bldP spid="72794" grpId="0" animBg="1"/>
      <p:bldP spid="72795" grpId="0" animBg="1"/>
      <p:bldP spid="72796" grpId="0" animBg="1"/>
      <p:bldP spid="72761" grpId="0" animBg="1"/>
      <p:bldP spid="72797" grpId="0" animBg="1"/>
      <p:bldP spid="727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ext Box 2"/>
          <p:cNvSpPr txBox="1"/>
          <p:nvPr/>
        </p:nvSpPr>
        <p:spPr>
          <a:xfrm>
            <a:off x="5867400" y="0"/>
            <a:ext cx="3270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§3  Shortest Path Algorithms</a:t>
            </a:r>
            <a:endParaRPr lang="en-US" altLang="zh-CN" sz="1800" b="1">
              <a:sym typeface="Webdings" panose="05030102010509060703" pitchFamily="18" charset="2"/>
            </a:endParaRPr>
          </a:p>
        </p:txBody>
      </p:sp>
      <p:sp>
        <p:nvSpPr>
          <p:cNvPr id="73731" name="Text Box 3"/>
          <p:cNvSpPr txBox="1"/>
          <p:nvPr/>
        </p:nvSpPr>
        <p:spPr>
          <a:xfrm>
            <a:off x="381000" y="304800"/>
            <a:ext cx="6629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sym typeface="Wingdings" panose="05000000000000000000" pitchFamily="2" charset="2"/>
              </a:rPr>
              <a:t></a:t>
            </a:r>
            <a:r>
              <a:rPr lang="en-US" altLang="zh-CN" sz="2400" b="1"/>
              <a:t>  </a:t>
            </a:r>
            <a:r>
              <a:rPr lang="en-US" altLang="zh-CN" sz="2400" b="1" i="1"/>
              <a:t>Dijkstra</a:t>
            </a:r>
            <a:r>
              <a:rPr lang="en-US" altLang="zh-CN" sz="2400" b="1"/>
              <a:t>’s Algorithm (</a:t>
            </a:r>
            <a:r>
              <a:rPr lang="en-US" altLang="zh-CN" sz="2000" b="1"/>
              <a:t>for weighted shortest paths</a:t>
            </a:r>
            <a:r>
              <a:rPr lang="en-US" altLang="zh-CN" sz="2400" b="1"/>
              <a:t>)</a:t>
            </a:r>
            <a:endParaRPr lang="en-US" altLang="zh-CN" sz="2400" b="1"/>
          </a:p>
        </p:txBody>
      </p:sp>
      <p:sp>
        <p:nvSpPr>
          <p:cNvPr id="73732" name="Text Box 4"/>
          <p:cNvSpPr txBox="1"/>
          <p:nvPr/>
        </p:nvSpPr>
        <p:spPr>
          <a:xfrm>
            <a:off x="685800" y="838200"/>
            <a:ext cx="8001000" cy="16256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Let </a:t>
            </a:r>
            <a:r>
              <a:rPr lang="en-US" altLang="zh-CN" sz="2400" b="1" i="1"/>
              <a:t>S</a:t>
            </a:r>
            <a:r>
              <a:rPr lang="en-US" altLang="zh-CN" sz="2400" b="1"/>
              <a:t> = { </a:t>
            </a:r>
            <a:r>
              <a:rPr lang="en-US" altLang="zh-CN" sz="2400" b="1" i="1"/>
              <a:t>s</a:t>
            </a:r>
            <a:r>
              <a:rPr lang="en-US" altLang="zh-CN" sz="2400" b="1"/>
              <a:t> and </a:t>
            </a:r>
            <a:r>
              <a:rPr lang="en-US" altLang="zh-CN" sz="2400" b="1" i="1"/>
              <a:t>v</a:t>
            </a:r>
            <a:r>
              <a:rPr lang="en-US" altLang="zh-CN" sz="2400" b="1" i="1" baseline="-25000"/>
              <a:t>i</a:t>
            </a:r>
            <a:r>
              <a:rPr lang="en-US" altLang="zh-CN" sz="2400" b="1"/>
              <a:t>’s whose shortest paths have been found }</a:t>
            </a:r>
            <a:endParaRPr lang="en-US" altLang="zh-CN" sz="2400" b="1"/>
          </a:p>
          <a:p>
            <a:pPr marL="0" lvl="0" indent="0" eaLnBrk="1" hangingPunct="1">
              <a:buNone/>
            </a:pPr>
            <a:r>
              <a:rPr lang="en-US" altLang="zh-CN" sz="2400" b="1"/>
              <a:t>For any </a:t>
            </a:r>
            <a:r>
              <a:rPr lang="en-US" altLang="zh-CN" sz="2400" b="1" i="1"/>
              <a:t>u</a:t>
            </a:r>
            <a:r>
              <a:rPr lang="en-US" altLang="zh-CN" sz="2400" b="1"/>
              <a:t> </a:t>
            </a:r>
            <a:r>
              <a:rPr lang="en-US" altLang="zh-CN" sz="2400" b="1">
                <a:sym typeface="Symbol" panose="05050102010706020507" pitchFamily="18" charset="2"/>
              </a:rPr>
              <a:t> </a:t>
            </a:r>
            <a:r>
              <a:rPr lang="en-US" altLang="zh-CN" sz="2400" b="1" i="1">
                <a:sym typeface="Symbol" panose="05050102010706020507" pitchFamily="18" charset="2"/>
              </a:rPr>
              <a:t>S</a:t>
            </a:r>
            <a:r>
              <a:rPr lang="en-US" altLang="zh-CN" sz="2400" b="1">
                <a:sym typeface="Symbol" panose="05050102010706020507" pitchFamily="18" charset="2"/>
              </a:rPr>
              <a:t>,  define  </a:t>
            </a:r>
            <a:r>
              <a:rPr lang="en-US" altLang="zh-CN" sz="2000" b="1">
                <a:solidFill>
                  <a:schemeClr val="hlink"/>
                </a:solidFill>
                <a:latin typeface="Arial" panose="020B0604020202020204" pitchFamily="34" charset="0"/>
                <a:sym typeface="Symbol" panose="05050102010706020507" pitchFamily="18" charset="2"/>
              </a:rPr>
              <a:t>distance [ u ] </a:t>
            </a:r>
            <a:r>
              <a:rPr lang="en-US" altLang="zh-CN" sz="2400" b="1">
                <a:solidFill>
                  <a:schemeClr val="hlink"/>
                </a:solidFill>
                <a:sym typeface="Symbol" panose="05050102010706020507" pitchFamily="18" charset="2"/>
              </a:rPr>
              <a:t>= minimal length of path { </a:t>
            </a:r>
            <a:r>
              <a:rPr lang="en-US" altLang="zh-CN" sz="2400" b="1" i="1">
                <a:solidFill>
                  <a:schemeClr val="hlink"/>
                </a:solidFill>
              </a:rPr>
              <a:t>s</a:t>
            </a:r>
            <a:r>
              <a:rPr lang="en-US" altLang="zh-CN" sz="2400" b="1" baseline="-25000">
                <a:solidFill>
                  <a:schemeClr val="hlink"/>
                </a:solidFill>
              </a:rPr>
              <a:t> </a:t>
            </a:r>
            <a:r>
              <a:rPr lang="en-US" altLang="zh-CN" sz="2400" b="1">
                <a:solidFill>
                  <a:schemeClr val="hlink"/>
                </a:solidFill>
                <a:sym typeface="Symbol" panose="05050102010706020507" pitchFamily="18" charset="2"/>
              </a:rPr>
              <a:t> ( </a:t>
            </a:r>
            <a:r>
              <a:rPr lang="en-US" altLang="zh-CN" sz="2400" b="1" i="1">
                <a:solidFill>
                  <a:schemeClr val="hlink"/>
                </a:solidFill>
              </a:rPr>
              <a:t>v</a:t>
            </a:r>
            <a:r>
              <a:rPr lang="en-US" altLang="zh-CN" sz="2400" b="1" i="1" baseline="-25000">
                <a:solidFill>
                  <a:schemeClr val="hlink"/>
                </a:solidFill>
              </a:rPr>
              <a:t>i</a:t>
            </a:r>
            <a:r>
              <a:rPr lang="en-US" altLang="zh-CN" sz="2400" b="1">
                <a:solidFill>
                  <a:schemeClr val="hlink"/>
                </a:solidFill>
              </a:rPr>
              <a:t> </a:t>
            </a:r>
            <a:r>
              <a:rPr lang="en-US" altLang="zh-CN" sz="2400" b="1">
                <a:solidFill>
                  <a:schemeClr val="hlink"/>
                </a:solidFill>
                <a:sym typeface="Symbol" panose="05050102010706020507" pitchFamily="18" charset="2"/>
              </a:rPr>
              <a:t> </a:t>
            </a:r>
            <a:r>
              <a:rPr lang="en-US" altLang="zh-CN" sz="2400" b="1" i="1">
                <a:solidFill>
                  <a:schemeClr val="hlink"/>
                </a:solidFill>
                <a:sym typeface="Symbol" panose="05050102010706020507" pitchFamily="18" charset="2"/>
              </a:rPr>
              <a:t>S</a:t>
            </a:r>
            <a:r>
              <a:rPr lang="en-US" altLang="zh-CN" sz="2400" b="1">
                <a:solidFill>
                  <a:schemeClr val="hlink"/>
                </a:solidFill>
                <a:sym typeface="Symbol" panose="05050102010706020507" pitchFamily="18" charset="2"/>
              </a:rPr>
              <a:t> )  </a:t>
            </a:r>
            <a:r>
              <a:rPr lang="en-US" altLang="zh-CN" sz="2400" b="1" i="1">
                <a:solidFill>
                  <a:schemeClr val="hlink"/>
                </a:solidFill>
                <a:sym typeface="Symbol" panose="05050102010706020507" pitchFamily="18" charset="2"/>
              </a:rPr>
              <a:t>u</a:t>
            </a:r>
            <a:r>
              <a:rPr lang="en-US" altLang="zh-CN" sz="2400" b="1">
                <a:solidFill>
                  <a:schemeClr val="hlink"/>
                </a:solidFill>
                <a:sym typeface="Symbol" panose="05050102010706020507" pitchFamily="18" charset="2"/>
              </a:rPr>
              <a:t> }</a:t>
            </a:r>
            <a:r>
              <a:rPr lang="en-US" altLang="zh-CN" sz="2400" b="1">
                <a:sym typeface="Symbol" panose="05050102010706020507" pitchFamily="18" charset="2"/>
              </a:rPr>
              <a:t>.  If the paths are generated in </a:t>
            </a:r>
            <a:r>
              <a:rPr lang="en-US" altLang="zh-CN" sz="2400" b="1">
                <a:solidFill>
                  <a:schemeClr val="hlink"/>
                </a:solidFill>
                <a:sym typeface="Symbol" panose="05050102010706020507" pitchFamily="18" charset="2"/>
              </a:rPr>
              <a:t>non-decreasing</a:t>
            </a:r>
            <a:r>
              <a:rPr lang="en-US" altLang="zh-CN" sz="2400" b="1">
                <a:sym typeface="Symbol" panose="05050102010706020507" pitchFamily="18" charset="2"/>
              </a:rPr>
              <a:t> order, then</a:t>
            </a:r>
            <a:endParaRPr lang="en-US" altLang="zh-CN" sz="2400" b="1">
              <a:sym typeface="Symbol" panose="05050102010706020507" pitchFamily="18" charset="2"/>
            </a:endParaRPr>
          </a:p>
        </p:txBody>
      </p:sp>
      <p:sp>
        <p:nvSpPr>
          <p:cNvPr id="73733" name="Text Box 5"/>
          <p:cNvSpPr txBox="1"/>
          <p:nvPr/>
        </p:nvSpPr>
        <p:spPr>
          <a:xfrm>
            <a:off x="838200" y="2438400"/>
            <a:ext cx="7772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ym typeface="Wingdings" panose="05000000000000000000" pitchFamily="2" charset="2"/>
              </a:rPr>
              <a:t>  the shortest path must go through </a:t>
            </a:r>
            <a:r>
              <a:rPr lang="en-US" altLang="zh-CN" sz="2400" b="1">
                <a:solidFill>
                  <a:schemeClr val="hlink"/>
                </a:solidFill>
                <a:sym typeface="Wingdings" panose="05000000000000000000" pitchFamily="2" charset="2"/>
              </a:rPr>
              <a:t>ONLY</a:t>
            </a:r>
            <a:r>
              <a:rPr lang="en-US" altLang="zh-CN" sz="2400" b="1">
                <a:sym typeface="Wingdings" panose="05000000000000000000" pitchFamily="2" charset="2"/>
              </a:rPr>
              <a:t> </a:t>
            </a:r>
            <a:r>
              <a:rPr lang="en-US" altLang="zh-CN" sz="2400" b="1" i="1"/>
              <a:t>v</a:t>
            </a:r>
            <a:r>
              <a:rPr lang="en-US" altLang="zh-CN" sz="2400" b="1" i="1" baseline="-25000"/>
              <a:t>i</a:t>
            </a:r>
            <a:r>
              <a:rPr lang="en-US" altLang="zh-CN" sz="2400" b="1"/>
              <a:t> </a:t>
            </a:r>
            <a:r>
              <a:rPr lang="en-US" altLang="zh-CN" sz="2400" b="1">
                <a:sym typeface="Symbol" panose="05050102010706020507" pitchFamily="18" charset="2"/>
              </a:rPr>
              <a:t> </a:t>
            </a:r>
            <a:r>
              <a:rPr lang="en-US" altLang="zh-CN" sz="2400" b="1" i="1">
                <a:sym typeface="Symbol" panose="05050102010706020507" pitchFamily="18" charset="2"/>
              </a:rPr>
              <a:t>S</a:t>
            </a:r>
            <a:r>
              <a:rPr lang="en-US" altLang="zh-CN" sz="2400" b="1">
                <a:sym typeface="Symbol" panose="05050102010706020507" pitchFamily="18" charset="2"/>
              </a:rPr>
              <a:t> ;</a:t>
            </a:r>
            <a:endParaRPr lang="en-US" altLang="zh-CN" sz="2400" b="1">
              <a:sym typeface="Symbol" panose="05050102010706020507" pitchFamily="18" charset="2"/>
            </a:endParaRPr>
          </a:p>
        </p:txBody>
      </p:sp>
      <p:sp>
        <p:nvSpPr>
          <p:cNvPr id="66565" name="AutoShape 6"/>
          <p:cNvSpPr/>
          <p:nvPr/>
        </p:nvSpPr>
        <p:spPr>
          <a:xfrm flipV="1">
            <a:off x="609600" y="3276600"/>
            <a:ext cx="6096000" cy="1524000"/>
          </a:xfrm>
          <a:prstGeom prst="wedgeEllipseCallout">
            <a:avLst>
              <a:gd name="adj1" fmla="val 41690"/>
              <a:gd name="adj2" fmla="val 87500"/>
            </a:avLst>
          </a:prstGeom>
          <a:gradFill rotWithShape="0">
            <a:gsLst>
              <a:gs pos="0">
                <a:srgbClr val="CFCFCF"/>
              </a:gs>
              <a:gs pos="100000">
                <a:srgbClr val="FFFFFF"/>
              </a:gs>
            </a:gsLst>
            <a:lin ang="5400000" scaled="1"/>
            <a:tileRect/>
          </a:gradFill>
          <a:ln w="12700" cap="flat" cmpd="sng">
            <a:solidFill>
              <a:schemeClr val="tx1"/>
            </a:solidFill>
            <a:prstDash val="solid"/>
            <a:miter/>
            <a:headEnd type="none" w="med" len="med"/>
            <a:tailEnd type="none" w="med" len="med"/>
          </a:ln>
        </p:spPr>
        <p:txBody>
          <a:bodyPr rot="10800000"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    Why?  If it is not true, then</a:t>
            </a:r>
            <a:endParaRPr lang="en-US" altLang="zh-CN" sz="2400" b="1"/>
          </a:p>
          <a:p>
            <a:pPr marL="0" lvl="0" indent="0" algn="ctr" eaLnBrk="1" hangingPunct="1">
              <a:spcBef>
                <a:spcPct val="0"/>
              </a:spcBef>
              <a:buNone/>
            </a:pPr>
            <a:r>
              <a:rPr lang="en-US" altLang="zh-CN" sz="2400" b="1"/>
              <a:t>there must be a vertex </a:t>
            </a:r>
            <a:r>
              <a:rPr lang="en-US" altLang="zh-CN" sz="2400" b="1" i="1"/>
              <a:t>w</a:t>
            </a:r>
            <a:r>
              <a:rPr lang="en-US" altLang="zh-CN" sz="2400" b="1"/>
              <a:t> on this path</a:t>
            </a:r>
            <a:endParaRPr lang="en-US" altLang="zh-CN" sz="2400" b="1"/>
          </a:p>
          <a:p>
            <a:pPr marL="0" lvl="0" indent="0" algn="ctr" eaLnBrk="1" hangingPunct="1">
              <a:spcBef>
                <a:spcPct val="0"/>
              </a:spcBef>
              <a:buNone/>
            </a:pPr>
            <a:r>
              <a:rPr lang="en-US" altLang="zh-CN" sz="2400" b="1"/>
              <a:t>that is not in </a:t>
            </a:r>
            <a:r>
              <a:rPr lang="en-US" altLang="zh-CN" sz="2400" b="1" i="1"/>
              <a:t>S</a:t>
            </a:r>
            <a:r>
              <a:rPr lang="en-US" altLang="zh-CN" sz="2400" b="1"/>
              <a:t>.  Then ...</a:t>
            </a:r>
            <a:endParaRPr lang="en-US" altLang="zh-CN" sz="2400" b="1"/>
          </a:p>
        </p:txBody>
      </p:sp>
      <p:sp>
        <p:nvSpPr>
          <p:cNvPr id="73735" name="Text Box 7"/>
          <p:cNvSpPr txBox="1"/>
          <p:nvPr/>
        </p:nvSpPr>
        <p:spPr>
          <a:xfrm>
            <a:off x="838200" y="2927350"/>
            <a:ext cx="7696200" cy="12001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9255" lvl="0" indent="-389255" eaLnBrk="1" hangingPunct="1">
              <a:spcBef>
                <a:spcPct val="50000"/>
              </a:spcBef>
              <a:buNone/>
            </a:pPr>
            <a:r>
              <a:rPr lang="en-US" altLang="zh-CN" sz="2400" b="1">
                <a:sym typeface="Wingdings" panose="05000000000000000000" pitchFamily="2" charset="2"/>
              </a:rPr>
              <a:t>  </a:t>
            </a:r>
            <a:r>
              <a:rPr lang="en-US" altLang="zh-CN" sz="2400" b="1" i="1">
                <a:sym typeface="Wingdings" panose="05000000000000000000" pitchFamily="2" charset="2"/>
              </a:rPr>
              <a:t>u</a:t>
            </a:r>
            <a:r>
              <a:rPr lang="en-US" altLang="zh-CN" sz="2400" b="1">
                <a:sym typeface="Wingdings" panose="05000000000000000000" pitchFamily="2" charset="2"/>
              </a:rPr>
              <a:t> is chosen so that </a:t>
            </a:r>
            <a:r>
              <a:rPr lang="en-US" altLang="zh-CN" sz="2000" b="1">
                <a:solidFill>
                  <a:schemeClr val="hlink"/>
                </a:solidFill>
                <a:latin typeface="Arial" panose="020B0604020202020204" pitchFamily="34" charset="0"/>
                <a:sym typeface="Symbol" panose="05050102010706020507" pitchFamily="18" charset="2"/>
              </a:rPr>
              <a:t>distance[ u ] </a:t>
            </a:r>
            <a:r>
              <a:rPr lang="en-US" altLang="zh-CN" sz="2400" b="1">
                <a:solidFill>
                  <a:schemeClr val="hlink"/>
                </a:solidFill>
                <a:sym typeface="Symbol" panose="05050102010706020507" pitchFamily="18" charset="2"/>
              </a:rPr>
              <a:t>= min{</a:t>
            </a:r>
            <a:r>
              <a:rPr lang="en-US" altLang="zh-CN" sz="2000" b="1">
                <a:solidFill>
                  <a:schemeClr val="hlink"/>
                </a:solidFill>
                <a:latin typeface="Arial" panose="020B0604020202020204" pitchFamily="34" charset="0"/>
                <a:sym typeface="Symbol" panose="05050102010706020507" pitchFamily="18" charset="2"/>
              </a:rPr>
              <a:t>distance[ w ]</a:t>
            </a:r>
            <a:r>
              <a:rPr lang="en-US" altLang="zh-CN" sz="2400" b="1">
                <a:solidFill>
                  <a:schemeClr val="hlink"/>
                </a:solidFill>
                <a:sym typeface="Symbol" panose="05050102010706020507" pitchFamily="18" charset="2"/>
              </a:rPr>
              <a:t> | </a:t>
            </a:r>
            <a:r>
              <a:rPr lang="en-US" altLang="zh-CN" sz="2400" b="1" i="1">
                <a:solidFill>
                  <a:schemeClr val="hlink"/>
                </a:solidFill>
                <a:sym typeface="Symbol" panose="05050102010706020507" pitchFamily="18" charset="2"/>
              </a:rPr>
              <a:t>w</a:t>
            </a:r>
            <a:r>
              <a:rPr lang="en-US" altLang="zh-CN" sz="2400" b="1">
                <a:solidFill>
                  <a:schemeClr val="hlink"/>
                </a:solidFill>
                <a:sym typeface="Symbol" panose="05050102010706020507" pitchFamily="18" charset="2"/>
              </a:rPr>
              <a:t></a:t>
            </a:r>
            <a:r>
              <a:rPr lang="en-US" altLang="zh-CN" sz="2400" b="1" i="1">
                <a:solidFill>
                  <a:schemeClr val="hlink"/>
                </a:solidFill>
                <a:sym typeface="Symbol" panose="05050102010706020507" pitchFamily="18" charset="2"/>
              </a:rPr>
              <a:t>S</a:t>
            </a:r>
            <a:r>
              <a:rPr lang="en-US" altLang="zh-CN" sz="2400" b="1">
                <a:solidFill>
                  <a:schemeClr val="hlink"/>
                </a:solidFill>
                <a:sym typeface="Symbol" panose="05050102010706020507" pitchFamily="18" charset="2"/>
              </a:rPr>
              <a:t> }  </a:t>
            </a:r>
            <a:r>
              <a:rPr lang="en-US" altLang="zh-CN" sz="2400" b="1">
                <a:sym typeface="Symbol" panose="05050102010706020507" pitchFamily="18" charset="2"/>
              </a:rPr>
              <a:t>(If </a:t>
            </a:r>
            <a:r>
              <a:rPr lang="en-US" altLang="zh-CN" sz="2400" b="1" i="1">
                <a:sym typeface="Symbol" panose="05050102010706020507" pitchFamily="18" charset="2"/>
              </a:rPr>
              <a:t>u</a:t>
            </a:r>
            <a:r>
              <a:rPr lang="en-US" altLang="zh-CN" sz="2400" b="1">
                <a:sym typeface="Symbol" panose="05050102010706020507" pitchFamily="18" charset="2"/>
              </a:rPr>
              <a:t> is not unique, then we may select any of them) ;  </a:t>
            </a:r>
            <a:r>
              <a:rPr lang="en-US" altLang="zh-CN" sz="2000" b="1">
                <a:solidFill>
                  <a:srgbClr val="009900"/>
                </a:solidFill>
                <a:latin typeface="Arial" panose="020B0604020202020204" pitchFamily="34" charset="0"/>
                <a:sym typeface="Symbol" panose="05050102010706020507" pitchFamily="18" charset="2"/>
              </a:rPr>
              <a:t>/* Greedy Method */</a:t>
            </a:r>
            <a:endParaRPr lang="en-US" altLang="zh-CN" sz="2000" b="1">
              <a:solidFill>
                <a:srgbClr val="009900"/>
              </a:solidFill>
              <a:latin typeface="Arial" panose="020B0604020202020204" pitchFamily="34" charset="0"/>
              <a:sym typeface="Symbol" panose="05050102010706020507" pitchFamily="18" charset="2"/>
            </a:endParaRPr>
          </a:p>
        </p:txBody>
      </p:sp>
      <p:sp>
        <p:nvSpPr>
          <p:cNvPr id="73736" name="Text Box 8"/>
          <p:cNvSpPr txBox="1"/>
          <p:nvPr/>
        </p:nvSpPr>
        <p:spPr>
          <a:xfrm>
            <a:off x="838200" y="4086225"/>
            <a:ext cx="7543800" cy="15525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9255" lvl="0" indent="-389255" eaLnBrk="1" hangingPunct="1">
              <a:spcBef>
                <a:spcPct val="50000"/>
              </a:spcBef>
              <a:buNone/>
            </a:pPr>
            <a:r>
              <a:rPr lang="en-US" altLang="zh-CN" sz="2400" b="1">
                <a:sym typeface="Wingdings" panose="05000000000000000000" pitchFamily="2" charset="2"/>
              </a:rPr>
              <a:t>  if </a:t>
            </a:r>
            <a:r>
              <a:rPr lang="en-US" altLang="zh-CN" sz="2000" b="1">
                <a:latin typeface="Arial" panose="020B0604020202020204" pitchFamily="34" charset="0"/>
                <a:sym typeface="Wingdings" panose="05000000000000000000" pitchFamily="2" charset="2"/>
              </a:rPr>
              <a:t>distance [ </a:t>
            </a:r>
            <a:r>
              <a:rPr lang="en-US" altLang="zh-CN" sz="2000" b="1" i="1">
                <a:sym typeface="Wingdings" panose="05000000000000000000" pitchFamily="2" charset="2"/>
              </a:rPr>
              <a:t>u</a:t>
            </a:r>
            <a:r>
              <a:rPr lang="en-US" altLang="zh-CN" sz="2000" b="1" baseline="-25000">
                <a:sym typeface="Wingdings" panose="05000000000000000000" pitchFamily="2" charset="2"/>
              </a:rPr>
              <a:t>1</a:t>
            </a:r>
            <a:r>
              <a:rPr lang="en-US" altLang="zh-CN" sz="2000" b="1">
                <a:latin typeface="Arial" panose="020B0604020202020204" pitchFamily="34" charset="0"/>
                <a:sym typeface="Wingdings" panose="05000000000000000000" pitchFamily="2" charset="2"/>
              </a:rPr>
              <a:t> ] &lt; distance [ </a:t>
            </a:r>
            <a:r>
              <a:rPr lang="en-US" altLang="zh-CN" sz="2000" b="1" i="1">
                <a:sym typeface="Wingdings" panose="05000000000000000000" pitchFamily="2" charset="2"/>
              </a:rPr>
              <a:t>u</a:t>
            </a:r>
            <a:r>
              <a:rPr lang="en-US" altLang="zh-CN" sz="2000" b="1" baseline="-25000">
                <a:sym typeface="Wingdings" panose="05000000000000000000" pitchFamily="2" charset="2"/>
              </a:rPr>
              <a:t>2</a:t>
            </a:r>
            <a:r>
              <a:rPr lang="en-US" altLang="zh-CN" sz="2000" b="1">
                <a:latin typeface="Arial" panose="020B0604020202020204" pitchFamily="34" charset="0"/>
                <a:sym typeface="Wingdings" panose="05000000000000000000" pitchFamily="2" charset="2"/>
              </a:rPr>
              <a:t> ]</a:t>
            </a:r>
            <a:r>
              <a:rPr lang="en-US" altLang="zh-CN" sz="2400" b="1">
                <a:sym typeface="Wingdings" panose="05000000000000000000" pitchFamily="2" charset="2"/>
              </a:rPr>
              <a:t> and we add </a:t>
            </a:r>
            <a:r>
              <a:rPr lang="en-US" altLang="zh-CN" sz="2400" b="1" i="1">
                <a:sym typeface="Wingdings" panose="05000000000000000000" pitchFamily="2" charset="2"/>
              </a:rPr>
              <a:t>u</a:t>
            </a:r>
            <a:r>
              <a:rPr lang="en-US" altLang="zh-CN" sz="2400" b="1" baseline="-25000">
                <a:sym typeface="Wingdings" panose="05000000000000000000" pitchFamily="2" charset="2"/>
              </a:rPr>
              <a:t>1</a:t>
            </a:r>
            <a:r>
              <a:rPr lang="en-US" altLang="zh-CN" sz="2400" b="1">
                <a:sym typeface="Wingdings" panose="05000000000000000000" pitchFamily="2" charset="2"/>
              </a:rPr>
              <a:t> into </a:t>
            </a:r>
            <a:r>
              <a:rPr lang="en-US" altLang="zh-CN" sz="2400" b="1" i="1">
                <a:sym typeface="Wingdings" panose="05000000000000000000" pitchFamily="2" charset="2"/>
              </a:rPr>
              <a:t>S</a:t>
            </a:r>
            <a:r>
              <a:rPr lang="en-US" altLang="zh-CN" sz="2400" b="1">
                <a:sym typeface="Wingdings" panose="05000000000000000000" pitchFamily="2" charset="2"/>
              </a:rPr>
              <a:t>, then </a:t>
            </a:r>
            <a:r>
              <a:rPr lang="en-US" altLang="zh-CN" sz="2000" b="1">
                <a:latin typeface="Arial" panose="020B0604020202020204" pitchFamily="34" charset="0"/>
                <a:sym typeface="Wingdings" panose="05000000000000000000" pitchFamily="2" charset="2"/>
              </a:rPr>
              <a:t>distance [ </a:t>
            </a:r>
            <a:r>
              <a:rPr lang="en-US" altLang="zh-CN" sz="2000" b="1" i="1">
                <a:sym typeface="Wingdings" panose="05000000000000000000" pitchFamily="2" charset="2"/>
              </a:rPr>
              <a:t>u</a:t>
            </a:r>
            <a:r>
              <a:rPr lang="en-US" altLang="zh-CN" sz="2000" b="1" baseline="-25000">
                <a:sym typeface="Wingdings" panose="05000000000000000000" pitchFamily="2" charset="2"/>
              </a:rPr>
              <a:t>2</a:t>
            </a:r>
            <a:r>
              <a:rPr lang="en-US" altLang="zh-CN" sz="2000" b="1">
                <a:latin typeface="Arial" panose="020B0604020202020204" pitchFamily="34" charset="0"/>
                <a:sym typeface="Wingdings" panose="05000000000000000000" pitchFamily="2" charset="2"/>
              </a:rPr>
              <a:t> ]</a:t>
            </a:r>
            <a:r>
              <a:rPr lang="en-US" altLang="zh-CN" sz="2400" b="1">
                <a:sym typeface="Wingdings" panose="05000000000000000000" pitchFamily="2" charset="2"/>
              </a:rPr>
              <a:t> may change.  If so, a shorter path from </a:t>
            </a:r>
            <a:r>
              <a:rPr lang="en-US" altLang="zh-CN" sz="2400" b="1" i="1"/>
              <a:t>s</a:t>
            </a:r>
            <a:r>
              <a:rPr lang="en-US" altLang="zh-CN" sz="2400" b="1"/>
              <a:t> to </a:t>
            </a:r>
            <a:r>
              <a:rPr lang="en-US" altLang="zh-CN" sz="2400" b="1" i="1"/>
              <a:t>u</a:t>
            </a:r>
            <a:r>
              <a:rPr lang="en-US" altLang="zh-CN" sz="2400" b="1" baseline="-25000"/>
              <a:t>2</a:t>
            </a:r>
            <a:r>
              <a:rPr lang="en-US" altLang="zh-CN" sz="2400" b="1"/>
              <a:t> must go through </a:t>
            </a:r>
            <a:r>
              <a:rPr lang="en-US" altLang="zh-CN" sz="2400" b="1" i="1"/>
              <a:t>u</a:t>
            </a:r>
            <a:r>
              <a:rPr lang="en-US" altLang="zh-CN" sz="2400" b="1" baseline="-25000"/>
              <a:t>1</a:t>
            </a:r>
            <a:r>
              <a:rPr lang="en-US" altLang="zh-CN" sz="2400" b="1"/>
              <a:t> and </a:t>
            </a:r>
            <a:r>
              <a:rPr lang="en-US" altLang="zh-CN" sz="2000" b="1">
                <a:solidFill>
                  <a:schemeClr val="hlink"/>
                </a:solidFill>
                <a:latin typeface="Arial" panose="020B0604020202020204" pitchFamily="34" charset="0"/>
                <a:sym typeface="Wingdings" panose="05000000000000000000" pitchFamily="2" charset="2"/>
              </a:rPr>
              <a:t>distance’ [ </a:t>
            </a:r>
            <a:r>
              <a:rPr lang="en-US" altLang="zh-CN" sz="2000" b="1" i="1">
                <a:solidFill>
                  <a:schemeClr val="hlink"/>
                </a:solidFill>
                <a:sym typeface="Wingdings" panose="05000000000000000000" pitchFamily="2" charset="2"/>
              </a:rPr>
              <a:t>u</a:t>
            </a:r>
            <a:r>
              <a:rPr lang="en-US" altLang="zh-CN" sz="2000" b="1" baseline="-25000">
                <a:solidFill>
                  <a:schemeClr val="hlink"/>
                </a:solidFill>
                <a:sym typeface="Wingdings" panose="05000000000000000000" pitchFamily="2" charset="2"/>
              </a:rPr>
              <a:t>2</a:t>
            </a:r>
            <a:r>
              <a:rPr lang="en-US" altLang="zh-CN" sz="2000" b="1">
                <a:solidFill>
                  <a:schemeClr val="hlink"/>
                </a:solidFill>
                <a:latin typeface="Arial" panose="020B0604020202020204" pitchFamily="34" charset="0"/>
                <a:sym typeface="Wingdings" panose="05000000000000000000" pitchFamily="2" charset="2"/>
              </a:rPr>
              <a:t> ]</a:t>
            </a:r>
            <a:r>
              <a:rPr lang="en-US" altLang="zh-CN" sz="2400" b="1">
                <a:solidFill>
                  <a:schemeClr val="hlink"/>
                </a:solidFill>
                <a:sym typeface="Wingdings" panose="05000000000000000000" pitchFamily="2" charset="2"/>
              </a:rPr>
              <a:t> = </a:t>
            </a:r>
            <a:r>
              <a:rPr lang="en-US" altLang="zh-CN" sz="2000" b="1">
                <a:solidFill>
                  <a:schemeClr val="hlink"/>
                </a:solidFill>
                <a:latin typeface="Arial" panose="020B0604020202020204" pitchFamily="34" charset="0"/>
                <a:sym typeface="Wingdings" panose="05000000000000000000" pitchFamily="2" charset="2"/>
              </a:rPr>
              <a:t>distance [ </a:t>
            </a:r>
            <a:r>
              <a:rPr lang="en-US" altLang="zh-CN" sz="2000" b="1" i="1">
                <a:solidFill>
                  <a:schemeClr val="hlink"/>
                </a:solidFill>
                <a:sym typeface="Wingdings" panose="05000000000000000000" pitchFamily="2" charset="2"/>
              </a:rPr>
              <a:t>u</a:t>
            </a:r>
            <a:r>
              <a:rPr lang="en-US" altLang="zh-CN" sz="2000" b="1" baseline="-25000">
                <a:solidFill>
                  <a:schemeClr val="hlink"/>
                </a:solidFill>
                <a:sym typeface="Wingdings" panose="05000000000000000000" pitchFamily="2" charset="2"/>
              </a:rPr>
              <a:t>1</a:t>
            </a:r>
            <a:r>
              <a:rPr lang="en-US" altLang="zh-CN" sz="2000" b="1">
                <a:solidFill>
                  <a:schemeClr val="hlink"/>
                </a:solidFill>
                <a:latin typeface="Arial" panose="020B0604020202020204" pitchFamily="34" charset="0"/>
                <a:sym typeface="Wingdings" panose="05000000000000000000" pitchFamily="2" charset="2"/>
              </a:rPr>
              <a:t> ]</a:t>
            </a:r>
            <a:r>
              <a:rPr lang="en-US" altLang="zh-CN" sz="2400" b="1">
                <a:solidFill>
                  <a:schemeClr val="hlink"/>
                </a:solidFill>
                <a:sym typeface="Wingdings" panose="05000000000000000000" pitchFamily="2" charset="2"/>
              </a:rPr>
              <a:t> + </a:t>
            </a:r>
            <a:r>
              <a:rPr lang="en-US" altLang="zh-CN" sz="2000" b="1">
                <a:solidFill>
                  <a:schemeClr val="hlink"/>
                </a:solidFill>
                <a:latin typeface="Arial" panose="020B0604020202020204" pitchFamily="34" charset="0"/>
                <a:sym typeface="Wingdings" panose="05000000000000000000" pitchFamily="2" charset="2"/>
              </a:rPr>
              <a:t>length</a:t>
            </a:r>
            <a:r>
              <a:rPr lang="en-US" altLang="zh-CN" sz="2400" b="1">
                <a:solidFill>
                  <a:schemeClr val="hlink"/>
                </a:solidFill>
                <a:sym typeface="Wingdings" panose="05000000000000000000" pitchFamily="2" charset="2"/>
              </a:rPr>
              <a:t>(&lt; </a:t>
            </a:r>
            <a:r>
              <a:rPr lang="en-US" altLang="zh-CN" sz="2400" b="1" i="1">
                <a:solidFill>
                  <a:schemeClr val="hlink"/>
                </a:solidFill>
              </a:rPr>
              <a:t>u</a:t>
            </a:r>
            <a:r>
              <a:rPr lang="en-US" altLang="zh-CN" sz="2400" b="1" baseline="-25000">
                <a:solidFill>
                  <a:schemeClr val="hlink"/>
                </a:solidFill>
              </a:rPr>
              <a:t>1</a:t>
            </a:r>
            <a:r>
              <a:rPr lang="en-US" altLang="zh-CN" sz="2400" b="1">
                <a:solidFill>
                  <a:schemeClr val="hlink"/>
                </a:solidFill>
              </a:rPr>
              <a:t>, </a:t>
            </a:r>
            <a:r>
              <a:rPr lang="en-US" altLang="zh-CN" sz="2400" b="1" i="1">
                <a:solidFill>
                  <a:schemeClr val="hlink"/>
                </a:solidFill>
              </a:rPr>
              <a:t>u</a:t>
            </a:r>
            <a:r>
              <a:rPr lang="en-US" altLang="zh-CN" sz="2400" b="1" baseline="-25000">
                <a:solidFill>
                  <a:schemeClr val="hlink"/>
                </a:solidFill>
              </a:rPr>
              <a:t>2</a:t>
            </a:r>
            <a:r>
              <a:rPr lang="en-US" altLang="zh-CN" sz="2400" b="1">
                <a:solidFill>
                  <a:schemeClr val="hlink"/>
                </a:solidFill>
              </a:rPr>
              <a:t>&gt;)</a:t>
            </a:r>
            <a:r>
              <a:rPr lang="en-US" altLang="zh-CN" sz="2400" b="1"/>
              <a:t>.</a:t>
            </a:r>
            <a:endParaRPr lang="en-US" altLang="zh-CN" sz="2400" b="1"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wipe(left)">
                                      <p:cBhvr>
                                        <p:cTn id="7" dur="500"/>
                                        <p:tgtEl>
                                          <p:spTgt spid="73731"/>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73732"/>
                                        </p:tgtEl>
                                        <p:attrNameLst>
                                          <p:attrName>style.visibility</p:attrName>
                                        </p:attrNameLst>
                                      </p:cBhvr>
                                      <p:to>
                                        <p:strVal val="visible"/>
                                      </p:to>
                                    </p:set>
                                    <p:animEffect transition="in" filter="strips(downRight)">
                                      <p:cBhvr>
                                        <p:cTn id="11" dur="500"/>
                                        <p:tgtEl>
                                          <p:spTgt spid="7373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3733"/>
                                        </p:tgtEl>
                                        <p:attrNameLst>
                                          <p:attrName>style.visibility</p:attrName>
                                        </p:attrNameLst>
                                      </p:cBhvr>
                                      <p:to>
                                        <p:strVal val="visible"/>
                                      </p:to>
                                    </p:set>
                                    <p:animEffect transition="in" filter="wipe(left)">
                                      <p:cBhvr>
                                        <p:cTn id="16" dur="500"/>
                                        <p:tgtEl>
                                          <p:spTgt spid="73733"/>
                                        </p:tgtEl>
                                      </p:cBhvr>
                                    </p:animEffect>
                                  </p:childTnLst>
                                  <p:subTnLst>
                                    <p:audio>
                                      <p:cMediaNode>
                                        <p:cTn display="0" masterRel="sameClick">
                                          <p:stCondLst>
                                            <p:cond evt="begin" delay="0">
                                              <p:tn val="14"/>
                                            </p:cond>
                                          </p:stCondLst>
                                          <p:endCondLst>
                                            <p:cond evt="onStopAudio" delay="0">
                                              <p:tgtEl>
                                                <p:sldTgt/>
                                              </p:tgtEl>
                                            </p:cond>
                                          </p:endCondLst>
                                        </p:cTn>
                                        <p:tgtEl>
                                          <p:sndTgt r:embed="rId1" name="TYPE.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66565"/>
                                        </p:tgtEl>
                                        <p:attrNameLst>
                                          <p:attrName>style.visibility</p:attrName>
                                        </p:attrNameLst>
                                      </p:cBhvr>
                                      <p:to>
                                        <p:strVal val="visible"/>
                                      </p:to>
                                    </p:set>
                                    <p:animEffect transition="in" filter="strips(downLeft)">
                                      <p:cBhvr>
                                        <p:cTn id="21" dur="500"/>
                                        <p:tgtEl>
                                          <p:spTgt spid="66565"/>
                                        </p:tgtEl>
                                      </p:cBhvr>
                                    </p:animEffect>
                                  </p:childTnLst>
                                  <p:subTnLst>
                                    <p:set>
                                      <p:cBhvr override="childStyle">
                                        <p:cTn dur="1" fill="hold" display="0" masterRel="nextClick" afterEffect="1"/>
                                        <p:tgtEl>
                                          <p:spTgt spid="66565"/>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3735"/>
                                        </p:tgtEl>
                                        <p:attrNameLst>
                                          <p:attrName>style.visibility</p:attrName>
                                        </p:attrNameLst>
                                      </p:cBhvr>
                                      <p:to>
                                        <p:strVal val="visible"/>
                                      </p:to>
                                    </p:set>
                                    <p:animEffect transition="in" filter="wipe(left)">
                                      <p:cBhvr>
                                        <p:cTn id="26" dur="500"/>
                                        <p:tgtEl>
                                          <p:spTgt spid="73735"/>
                                        </p:tgtEl>
                                      </p:cBhvr>
                                    </p:animEffect>
                                  </p:childTnLst>
                                  <p:subTnLst>
                                    <p:audio>
                                      <p:cMediaNode>
                                        <p:cTn display="0" masterRel="sameClick">
                                          <p:stCondLst>
                                            <p:cond evt="begin" delay="0">
                                              <p:tn val="24"/>
                                            </p:cond>
                                          </p:stCondLst>
                                          <p:endCondLst>
                                            <p:cond evt="onStopAudio" delay="0">
                                              <p:tgtEl>
                                                <p:sldTgt/>
                                              </p:tgtEl>
                                            </p:cond>
                                          </p:endCondLst>
                                        </p:cTn>
                                        <p:tgtEl>
                                          <p:sndTgt r:embed="rId1" name="TYPE.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3736"/>
                                        </p:tgtEl>
                                        <p:attrNameLst>
                                          <p:attrName>style.visibility</p:attrName>
                                        </p:attrNameLst>
                                      </p:cBhvr>
                                      <p:to>
                                        <p:strVal val="visible"/>
                                      </p:to>
                                    </p:set>
                                    <p:animEffect transition="in" filter="wipe(left)">
                                      <p:cBhvr>
                                        <p:cTn id="31" dur="500"/>
                                        <p:tgtEl>
                                          <p:spTgt spid="73736"/>
                                        </p:tgtEl>
                                      </p:cBhvr>
                                    </p:animEffect>
                                  </p:childTnLst>
                                  <p:subTnLst>
                                    <p:audio>
                                      <p:cMediaNode>
                                        <p:cTn display="0" masterRel="sameClick">
                                          <p:stCondLst>
                                            <p:cond evt="begin" delay="0">
                                              <p:tn val="29"/>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p:bldP spid="73733" grpId="0"/>
      <p:bldP spid="66565" grpId="0" animBg="1"/>
      <p:bldP spid="73735" grpId="0"/>
      <p:bldP spid="737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Text Box 2"/>
          <p:cNvSpPr txBox="1"/>
          <p:nvPr/>
        </p:nvSpPr>
        <p:spPr>
          <a:xfrm>
            <a:off x="5867400" y="0"/>
            <a:ext cx="3270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§3  Shortest Path Algorithms</a:t>
            </a:r>
            <a:endParaRPr lang="en-US" altLang="zh-CN" sz="1800" b="1">
              <a:sym typeface="Webdings" panose="05030102010509060703" pitchFamily="18" charset="2"/>
            </a:endParaRPr>
          </a:p>
        </p:txBody>
      </p:sp>
      <p:sp>
        <p:nvSpPr>
          <p:cNvPr id="74755" name="AutoShape 3"/>
          <p:cNvSpPr/>
          <p:nvPr/>
        </p:nvSpPr>
        <p:spPr>
          <a:xfrm>
            <a:off x="533400" y="381000"/>
            <a:ext cx="5486400" cy="5029200"/>
          </a:xfrm>
          <a:prstGeom prst="foldedCorner">
            <a:avLst>
              <a:gd name="adj" fmla="val 778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82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a:solidFill>
                  <a:schemeClr val="hlink"/>
                </a:solidFill>
                <a:latin typeface="Arial" panose="020B0604020202020204" pitchFamily="34" charset="0"/>
              </a:rPr>
              <a:t>void</a:t>
            </a:r>
            <a:r>
              <a:rPr lang="en-US" altLang="zh-CN" sz="1800" b="1">
                <a:latin typeface="Arial" panose="020B0604020202020204" pitchFamily="34" charset="0"/>
              </a:rPr>
              <a:t> Dijkstra( Table T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rgbClr val="009900"/>
                </a:solidFill>
                <a:latin typeface="Arial" panose="020B0604020202020204" pitchFamily="34" charset="0"/>
              </a:rPr>
              <a:t>/* T is initialized by Figure 9.30 on p.303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Vertex  V, W;</a:t>
            </a:r>
            <a:endParaRPr lang="en-US" altLang="zh-CN" sz="1800" b="1">
              <a:latin typeface="Arial" panose="020B0604020202020204" pitchFamily="34" charset="0"/>
            </a:endParaRPr>
          </a:p>
          <a:p>
            <a:pPr marL="0" lvl="0" indent="0" eaLnBrk="1" hangingPunct="1">
              <a:spcBef>
                <a:spcPct val="0"/>
              </a:spcBef>
              <a:buNone/>
            </a:pPr>
            <a:r>
              <a:rPr lang="en-US" altLang="zh-CN" sz="1800" b="1">
                <a:solidFill>
                  <a:schemeClr val="hlink"/>
                </a:solidFill>
                <a:latin typeface="Arial" panose="020B0604020202020204" pitchFamily="34" charset="0"/>
              </a:rPr>
              <a:t>    for</a:t>
            </a:r>
            <a:r>
              <a:rPr lang="en-US" altLang="zh-CN" sz="1800" b="1">
                <a:latin typeface="Arial" panose="020B0604020202020204" pitchFamily="34" charset="0"/>
              </a:rPr>
              <a:t> ( ; ;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V = smallest unknown distance vertex;</a:t>
            </a:r>
            <a:endParaRPr lang="en-US" altLang="zh-CN" sz="1800" b="1">
              <a:latin typeface="Arial" panose="020B0604020202020204" pitchFamily="34" charset="0"/>
            </a:endParaRPr>
          </a:p>
          <a:p>
            <a:pPr marL="0" lvl="0" indent="0" eaLnBrk="1" hangingPunct="1">
              <a:spcBef>
                <a:spcPct val="0"/>
              </a:spcBef>
              <a:buNone/>
            </a:pPr>
            <a:r>
              <a:rPr lang="en-US" altLang="zh-CN" sz="1800" b="1">
                <a:solidFill>
                  <a:schemeClr val="hlink"/>
                </a:solidFill>
                <a:latin typeface="Arial" panose="020B0604020202020204" pitchFamily="34" charset="0"/>
              </a:rPr>
              <a:t>        if</a:t>
            </a:r>
            <a:r>
              <a:rPr lang="en-US" altLang="zh-CN" sz="1800" b="1">
                <a:latin typeface="Arial" panose="020B0604020202020204" pitchFamily="34" charset="0"/>
              </a:rPr>
              <a:t> ( V == NotAVertex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break;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T[ V ].Known = true;</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 each W adjacent from V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!T[ W ].Known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T[ V ].Dist + Cvw &lt; T[ W ].Dist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Decrease( T[ W ].Dist  to</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T[ V ].Dist + Cvw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T[ W ].Path = V;</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 </a:t>
            </a:r>
            <a:r>
              <a:rPr lang="en-US" altLang="zh-CN" sz="1800" b="1">
                <a:solidFill>
                  <a:srgbClr val="009900"/>
                </a:solidFill>
                <a:latin typeface="Arial" panose="020B0604020202020204" pitchFamily="34" charset="0"/>
              </a:rPr>
              <a:t>/* end-if update W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 </a:t>
            </a:r>
            <a:r>
              <a:rPr lang="en-US" altLang="zh-CN" sz="1800" b="1">
                <a:solidFill>
                  <a:srgbClr val="009900"/>
                </a:solidFill>
                <a:latin typeface="Arial" panose="020B0604020202020204" pitchFamily="34" charset="0"/>
              </a:rPr>
              <a:t>/* end-for( ; ; )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a:t>
            </a:r>
            <a:endParaRPr lang="en-US" altLang="zh-CN" sz="1800" b="1">
              <a:latin typeface="Arial" panose="020B0604020202020204" pitchFamily="34" charset="0"/>
            </a:endParaRPr>
          </a:p>
        </p:txBody>
      </p:sp>
      <p:grpSp>
        <p:nvGrpSpPr>
          <p:cNvPr id="74756" name="Group 4"/>
          <p:cNvGrpSpPr/>
          <p:nvPr/>
        </p:nvGrpSpPr>
        <p:grpSpPr>
          <a:xfrm>
            <a:off x="6248400" y="381000"/>
            <a:ext cx="2306638" cy="1773238"/>
            <a:chOff x="480" y="2716"/>
            <a:chExt cx="1453" cy="1117"/>
          </a:xfrm>
        </p:grpSpPr>
        <p:sp>
          <p:nvSpPr>
            <p:cNvPr id="68673" name="Oval 5"/>
            <p:cNvSpPr>
              <a:spLocks noChangeAspect="1"/>
            </p:cNvSpPr>
            <p:nvPr/>
          </p:nvSpPr>
          <p:spPr>
            <a:xfrm>
              <a:off x="763" y="2784"/>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1</a:t>
              </a:r>
              <a:endParaRPr lang="en-US" altLang="zh-CN" sz="1800" b="1"/>
            </a:p>
          </p:txBody>
        </p:sp>
        <p:sp>
          <p:nvSpPr>
            <p:cNvPr id="68674" name="Oval 6"/>
            <p:cNvSpPr>
              <a:spLocks noChangeAspect="1"/>
            </p:cNvSpPr>
            <p:nvPr/>
          </p:nvSpPr>
          <p:spPr>
            <a:xfrm>
              <a:off x="1368" y="2784"/>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2</a:t>
              </a:r>
              <a:endParaRPr lang="en-US" altLang="zh-CN" sz="1800" b="1"/>
            </a:p>
          </p:txBody>
        </p:sp>
        <p:sp>
          <p:nvSpPr>
            <p:cNvPr id="68675" name="Line 7"/>
            <p:cNvSpPr>
              <a:spLocks noChangeAspect="1"/>
            </p:cNvSpPr>
            <p:nvPr/>
          </p:nvSpPr>
          <p:spPr>
            <a:xfrm>
              <a:off x="1005" y="2905"/>
              <a:ext cx="363" cy="0"/>
            </a:xfrm>
            <a:prstGeom prst="line">
              <a:avLst/>
            </a:prstGeom>
            <a:ln w="25400" cap="flat" cmpd="sng">
              <a:solidFill>
                <a:schemeClr val="tx1"/>
              </a:solidFill>
              <a:prstDash val="solid"/>
              <a:headEnd type="none" w="med" len="med"/>
              <a:tailEnd type="triangle" w="med" len="med"/>
            </a:ln>
          </p:spPr>
        </p:sp>
        <p:sp>
          <p:nvSpPr>
            <p:cNvPr id="68676" name="Oval 8"/>
            <p:cNvSpPr>
              <a:spLocks noChangeAspect="1"/>
            </p:cNvSpPr>
            <p:nvPr/>
          </p:nvSpPr>
          <p:spPr>
            <a:xfrm>
              <a:off x="803" y="3591"/>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6</a:t>
              </a:r>
              <a:endParaRPr lang="en-US" altLang="zh-CN" sz="1800" b="1"/>
            </a:p>
          </p:txBody>
        </p:sp>
        <p:sp>
          <p:nvSpPr>
            <p:cNvPr id="68677" name="Oval 9"/>
            <p:cNvSpPr>
              <a:spLocks noChangeAspect="1"/>
            </p:cNvSpPr>
            <p:nvPr/>
          </p:nvSpPr>
          <p:spPr>
            <a:xfrm>
              <a:off x="1408" y="3591"/>
              <a:ext cx="242" cy="24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7</a:t>
              </a:r>
              <a:endParaRPr lang="en-US" altLang="zh-CN" sz="1800" b="1"/>
            </a:p>
          </p:txBody>
        </p:sp>
        <p:sp>
          <p:nvSpPr>
            <p:cNvPr id="68678" name="Line 10"/>
            <p:cNvSpPr>
              <a:spLocks noChangeAspect="1"/>
            </p:cNvSpPr>
            <p:nvPr/>
          </p:nvSpPr>
          <p:spPr>
            <a:xfrm>
              <a:off x="1045" y="3712"/>
              <a:ext cx="363" cy="0"/>
            </a:xfrm>
            <a:prstGeom prst="line">
              <a:avLst/>
            </a:prstGeom>
            <a:ln w="25400" cap="flat" cmpd="sng">
              <a:solidFill>
                <a:schemeClr val="tx1"/>
              </a:solidFill>
              <a:prstDash val="solid"/>
              <a:headEnd type="triangle" w="med" len="med"/>
              <a:tailEnd type="none" w="med" len="med"/>
            </a:ln>
          </p:spPr>
        </p:sp>
        <p:sp>
          <p:nvSpPr>
            <p:cNvPr id="68679" name="Oval 11"/>
            <p:cNvSpPr>
              <a:spLocks noChangeAspect="1"/>
            </p:cNvSpPr>
            <p:nvPr/>
          </p:nvSpPr>
          <p:spPr>
            <a:xfrm>
              <a:off x="480" y="3187"/>
              <a:ext cx="242"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3</a:t>
              </a:r>
              <a:endParaRPr lang="en-US" altLang="zh-CN" sz="1800" b="1"/>
            </a:p>
          </p:txBody>
        </p:sp>
        <p:sp>
          <p:nvSpPr>
            <p:cNvPr id="68680" name="Oval 12"/>
            <p:cNvSpPr>
              <a:spLocks noChangeAspect="1"/>
            </p:cNvSpPr>
            <p:nvPr/>
          </p:nvSpPr>
          <p:spPr>
            <a:xfrm>
              <a:off x="1085" y="3187"/>
              <a:ext cx="243"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4</a:t>
              </a:r>
              <a:endParaRPr lang="en-US" altLang="zh-CN" sz="1800" b="1"/>
            </a:p>
          </p:txBody>
        </p:sp>
        <p:sp>
          <p:nvSpPr>
            <p:cNvPr id="68681" name="Line 13"/>
            <p:cNvSpPr>
              <a:spLocks noChangeAspect="1"/>
            </p:cNvSpPr>
            <p:nvPr/>
          </p:nvSpPr>
          <p:spPr>
            <a:xfrm>
              <a:off x="722" y="3309"/>
              <a:ext cx="363" cy="0"/>
            </a:xfrm>
            <a:prstGeom prst="line">
              <a:avLst/>
            </a:prstGeom>
            <a:ln w="25400" cap="flat" cmpd="sng">
              <a:solidFill>
                <a:schemeClr val="tx1"/>
              </a:solidFill>
              <a:prstDash val="solid"/>
              <a:headEnd type="triangle" w="med" len="med"/>
              <a:tailEnd type="none" w="med" len="med"/>
            </a:ln>
          </p:spPr>
        </p:sp>
        <p:sp>
          <p:nvSpPr>
            <p:cNvPr id="68682" name="Oval 14"/>
            <p:cNvSpPr>
              <a:spLocks noChangeAspect="1"/>
            </p:cNvSpPr>
            <p:nvPr/>
          </p:nvSpPr>
          <p:spPr>
            <a:xfrm>
              <a:off x="1691" y="3187"/>
              <a:ext cx="242" cy="243"/>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t>v</a:t>
              </a:r>
              <a:r>
                <a:rPr lang="en-US" altLang="zh-CN" sz="1800" b="1" baseline="-25000"/>
                <a:t>5</a:t>
              </a:r>
              <a:endParaRPr lang="en-US" altLang="zh-CN" sz="1800" b="1"/>
            </a:p>
          </p:txBody>
        </p:sp>
        <p:sp>
          <p:nvSpPr>
            <p:cNvPr id="68683" name="Line 15"/>
            <p:cNvSpPr>
              <a:spLocks noChangeAspect="1"/>
            </p:cNvSpPr>
            <p:nvPr/>
          </p:nvSpPr>
          <p:spPr>
            <a:xfrm>
              <a:off x="1328" y="3309"/>
              <a:ext cx="363" cy="0"/>
            </a:xfrm>
            <a:prstGeom prst="line">
              <a:avLst/>
            </a:prstGeom>
            <a:ln w="25400" cap="flat" cmpd="sng">
              <a:solidFill>
                <a:schemeClr val="tx1"/>
              </a:solidFill>
              <a:prstDash val="solid"/>
              <a:headEnd type="none" w="med" len="med"/>
              <a:tailEnd type="triangle" w="med" len="med"/>
            </a:ln>
          </p:spPr>
        </p:sp>
        <p:sp>
          <p:nvSpPr>
            <p:cNvPr id="68684" name="Line 16"/>
            <p:cNvSpPr>
              <a:spLocks noChangeAspect="1"/>
            </p:cNvSpPr>
            <p:nvPr/>
          </p:nvSpPr>
          <p:spPr>
            <a:xfrm flipH="1">
              <a:off x="601" y="2986"/>
              <a:ext cx="202" cy="201"/>
            </a:xfrm>
            <a:prstGeom prst="line">
              <a:avLst/>
            </a:prstGeom>
            <a:ln w="25400" cap="flat" cmpd="sng">
              <a:solidFill>
                <a:schemeClr val="tx1"/>
              </a:solidFill>
              <a:prstDash val="solid"/>
              <a:headEnd type="triangle" w="med" len="med"/>
              <a:tailEnd type="none" w="med" len="med"/>
            </a:ln>
          </p:spPr>
        </p:sp>
        <p:sp>
          <p:nvSpPr>
            <p:cNvPr id="68685" name="Line 17"/>
            <p:cNvSpPr>
              <a:spLocks noChangeAspect="1"/>
            </p:cNvSpPr>
            <p:nvPr/>
          </p:nvSpPr>
          <p:spPr>
            <a:xfrm flipH="1">
              <a:off x="1529" y="3389"/>
              <a:ext cx="202" cy="202"/>
            </a:xfrm>
            <a:prstGeom prst="line">
              <a:avLst/>
            </a:prstGeom>
            <a:ln w="25400" cap="flat" cmpd="sng">
              <a:solidFill>
                <a:schemeClr val="tx1"/>
              </a:solidFill>
              <a:prstDash val="solid"/>
              <a:headEnd type="none" w="med" len="med"/>
              <a:tailEnd type="triangle" w="med" len="med"/>
            </a:ln>
          </p:spPr>
        </p:sp>
        <p:sp>
          <p:nvSpPr>
            <p:cNvPr id="68686" name="Line 18"/>
            <p:cNvSpPr>
              <a:spLocks noChangeAspect="1"/>
            </p:cNvSpPr>
            <p:nvPr/>
          </p:nvSpPr>
          <p:spPr>
            <a:xfrm>
              <a:off x="964" y="2986"/>
              <a:ext cx="202" cy="201"/>
            </a:xfrm>
            <a:prstGeom prst="line">
              <a:avLst/>
            </a:prstGeom>
            <a:ln w="25400" cap="flat" cmpd="sng">
              <a:solidFill>
                <a:schemeClr val="tx1"/>
              </a:solidFill>
              <a:prstDash val="solid"/>
              <a:headEnd type="none" w="med" len="med"/>
              <a:tailEnd type="triangle" w="med" len="med"/>
            </a:ln>
          </p:spPr>
        </p:sp>
        <p:sp>
          <p:nvSpPr>
            <p:cNvPr id="68687" name="Line 19"/>
            <p:cNvSpPr>
              <a:spLocks noChangeAspect="1"/>
            </p:cNvSpPr>
            <p:nvPr/>
          </p:nvSpPr>
          <p:spPr>
            <a:xfrm>
              <a:off x="1610" y="2986"/>
              <a:ext cx="202" cy="201"/>
            </a:xfrm>
            <a:prstGeom prst="line">
              <a:avLst/>
            </a:prstGeom>
            <a:ln w="25400" cap="flat" cmpd="sng">
              <a:solidFill>
                <a:schemeClr val="tx1"/>
              </a:solidFill>
              <a:prstDash val="solid"/>
              <a:headEnd type="none" w="med" len="med"/>
              <a:tailEnd type="triangle" w="med" len="med"/>
            </a:ln>
          </p:spPr>
        </p:sp>
        <p:sp>
          <p:nvSpPr>
            <p:cNvPr id="68688" name="Line 20"/>
            <p:cNvSpPr>
              <a:spLocks noChangeAspect="1"/>
            </p:cNvSpPr>
            <p:nvPr/>
          </p:nvSpPr>
          <p:spPr>
            <a:xfrm>
              <a:off x="682" y="3389"/>
              <a:ext cx="202" cy="202"/>
            </a:xfrm>
            <a:prstGeom prst="line">
              <a:avLst/>
            </a:prstGeom>
            <a:ln w="25400" cap="flat" cmpd="sng">
              <a:solidFill>
                <a:schemeClr val="tx1"/>
              </a:solidFill>
              <a:prstDash val="solid"/>
              <a:headEnd type="none" w="med" len="med"/>
              <a:tailEnd type="triangle" w="med" len="med"/>
            </a:ln>
          </p:spPr>
        </p:sp>
        <p:sp>
          <p:nvSpPr>
            <p:cNvPr id="68689" name="Line 21"/>
            <p:cNvSpPr>
              <a:spLocks noChangeAspect="1"/>
            </p:cNvSpPr>
            <p:nvPr/>
          </p:nvSpPr>
          <p:spPr>
            <a:xfrm>
              <a:off x="1287" y="3389"/>
              <a:ext cx="202" cy="202"/>
            </a:xfrm>
            <a:prstGeom prst="line">
              <a:avLst/>
            </a:prstGeom>
            <a:ln w="25400" cap="flat" cmpd="sng">
              <a:solidFill>
                <a:schemeClr val="tx1"/>
              </a:solidFill>
              <a:prstDash val="solid"/>
              <a:headEnd type="none" w="med" len="med"/>
              <a:tailEnd type="triangle" w="med" len="med"/>
            </a:ln>
          </p:spPr>
        </p:sp>
        <p:sp>
          <p:nvSpPr>
            <p:cNvPr id="68690" name="Line 22"/>
            <p:cNvSpPr>
              <a:spLocks noChangeAspect="1"/>
            </p:cNvSpPr>
            <p:nvPr/>
          </p:nvSpPr>
          <p:spPr>
            <a:xfrm flipH="1">
              <a:off x="1207" y="2986"/>
              <a:ext cx="201" cy="201"/>
            </a:xfrm>
            <a:prstGeom prst="line">
              <a:avLst/>
            </a:prstGeom>
            <a:ln w="25400" cap="flat" cmpd="sng">
              <a:solidFill>
                <a:schemeClr val="tx1"/>
              </a:solidFill>
              <a:prstDash val="solid"/>
              <a:headEnd type="none" w="med" len="med"/>
              <a:tailEnd type="triangle" w="med" len="med"/>
            </a:ln>
          </p:spPr>
        </p:sp>
        <p:sp>
          <p:nvSpPr>
            <p:cNvPr id="68691" name="Line 23"/>
            <p:cNvSpPr>
              <a:spLocks noChangeAspect="1"/>
            </p:cNvSpPr>
            <p:nvPr/>
          </p:nvSpPr>
          <p:spPr>
            <a:xfrm flipH="1">
              <a:off x="924" y="3389"/>
              <a:ext cx="202" cy="202"/>
            </a:xfrm>
            <a:prstGeom prst="line">
              <a:avLst/>
            </a:prstGeom>
            <a:ln w="25400" cap="flat" cmpd="sng">
              <a:solidFill>
                <a:schemeClr val="tx1"/>
              </a:solidFill>
              <a:prstDash val="solid"/>
              <a:headEnd type="none" w="med" len="med"/>
              <a:tailEnd type="triangle" w="med" len="med"/>
            </a:ln>
          </p:spPr>
        </p:sp>
        <p:sp>
          <p:nvSpPr>
            <p:cNvPr id="68692" name="Text Box 24"/>
            <p:cNvSpPr txBox="1"/>
            <p:nvPr/>
          </p:nvSpPr>
          <p:spPr>
            <a:xfrm>
              <a:off x="1104" y="2716"/>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2</a:t>
              </a:r>
              <a:endParaRPr lang="en-US" altLang="zh-CN" sz="1600" b="1"/>
            </a:p>
          </p:txBody>
        </p:sp>
        <p:sp>
          <p:nvSpPr>
            <p:cNvPr id="68693" name="Text Box 25"/>
            <p:cNvSpPr txBox="1"/>
            <p:nvPr/>
          </p:nvSpPr>
          <p:spPr>
            <a:xfrm>
              <a:off x="528" y="292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4</a:t>
              </a:r>
              <a:endParaRPr lang="en-US" altLang="zh-CN" sz="1600" b="1"/>
            </a:p>
          </p:txBody>
        </p:sp>
        <p:sp>
          <p:nvSpPr>
            <p:cNvPr id="68694" name="Text Box 26"/>
            <p:cNvSpPr txBox="1"/>
            <p:nvPr/>
          </p:nvSpPr>
          <p:spPr>
            <a:xfrm>
              <a:off x="816" y="3120"/>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2</a:t>
              </a:r>
              <a:endParaRPr lang="en-US" altLang="zh-CN" sz="1600" b="1"/>
            </a:p>
          </p:txBody>
        </p:sp>
        <p:sp>
          <p:nvSpPr>
            <p:cNvPr id="68695" name="Text Box 27"/>
            <p:cNvSpPr txBox="1"/>
            <p:nvPr/>
          </p:nvSpPr>
          <p:spPr>
            <a:xfrm>
              <a:off x="1008" y="292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1</a:t>
              </a:r>
              <a:endParaRPr lang="en-US" altLang="zh-CN" sz="1600" b="1"/>
            </a:p>
          </p:txBody>
        </p:sp>
        <p:sp>
          <p:nvSpPr>
            <p:cNvPr id="68696" name="Text Box 28"/>
            <p:cNvSpPr txBox="1"/>
            <p:nvPr/>
          </p:nvSpPr>
          <p:spPr>
            <a:xfrm>
              <a:off x="1248" y="292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3</a:t>
              </a:r>
              <a:endParaRPr lang="en-US" altLang="zh-CN" sz="1600" b="1"/>
            </a:p>
          </p:txBody>
        </p:sp>
        <p:sp>
          <p:nvSpPr>
            <p:cNvPr id="68697" name="Text Box 29"/>
            <p:cNvSpPr txBox="1"/>
            <p:nvPr/>
          </p:nvSpPr>
          <p:spPr>
            <a:xfrm>
              <a:off x="1632" y="2928"/>
              <a:ext cx="288"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10</a:t>
              </a:r>
              <a:endParaRPr lang="en-US" altLang="zh-CN" sz="1600" b="1"/>
            </a:p>
          </p:txBody>
        </p:sp>
        <p:sp>
          <p:nvSpPr>
            <p:cNvPr id="68698" name="Text Box 30"/>
            <p:cNvSpPr txBox="1"/>
            <p:nvPr/>
          </p:nvSpPr>
          <p:spPr>
            <a:xfrm>
              <a:off x="1392" y="3120"/>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2</a:t>
              </a:r>
              <a:endParaRPr lang="en-US" altLang="zh-CN" sz="1600" b="1"/>
            </a:p>
          </p:txBody>
        </p:sp>
        <p:sp>
          <p:nvSpPr>
            <p:cNvPr id="68699" name="Text Box 31"/>
            <p:cNvSpPr txBox="1"/>
            <p:nvPr/>
          </p:nvSpPr>
          <p:spPr>
            <a:xfrm>
              <a:off x="624" y="340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5</a:t>
              </a:r>
              <a:endParaRPr lang="en-US" altLang="zh-CN" sz="1600" b="1"/>
            </a:p>
          </p:txBody>
        </p:sp>
        <p:sp>
          <p:nvSpPr>
            <p:cNvPr id="68700" name="Text Box 32"/>
            <p:cNvSpPr txBox="1"/>
            <p:nvPr/>
          </p:nvSpPr>
          <p:spPr>
            <a:xfrm>
              <a:off x="912" y="3312"/>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8</a:t>
              </a:r>
              <a:endParaRPr lang="en-US" altLang="zh-CN" sz="1600" b="1"/>
            </a:p>
          </p:txBody>
        </p:sp>
        <p:sp>
          <p:nvSpPr>
            <p:cNvPr id="68701" name="Text Box 33"/>
            <p:cNvSpPr txBox="1"/>
            <p:nvPr/>
          </p:nvSpPr>
          <p:spPr>
            <a:xfrm>
              <a:off x="1344" y="3340"/>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4</a:t>
              </a:r>
              <a:endParaRPr lang="en-US" altLang="zh-CN" sz="1600" b="1"/>
            </a:p>
          </p:txBody>
        </p:sp>
        <p:sp>
          <p:nvSpPr>
            <p:cNvPr id="68702" name="Text Box 34"/>
            <p:cNvSpPr txBox="1"/>
            <p:nvPr/>
          </p:nvSpPr>
          <p:spPr>
            <a:xfrm>
              <a:off x="1632" y="3388"/>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6</a:t>
              </a:r>
              <a:endParaRPr lang="en-US" altLang="zh-CN" sz="1600" b="1"/>
            </a:p>
          </p:txBody>
        </p:sp>
        <p:sp>
          <p:nvSpPr>
            <p:cNvPr id="68703" name="Text Box 35"/>
            <p:cNvSpPr txBox="1"/>
            <p:nvPr/>
          </p:nvSpPr>
          <p:spPr>
            <a:xfrm>
              <a:off x="1152" y="3532"/>
              <a:ext cx="192" cy="2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1</a:t>
              </a:r>
              <a:endParaRPr lang="en-US" altLang="zh-CN" sz="1600" b="1"/>
            </a:p>
          </p:txBody>
        </p:sp>
      </p:grpSp>
      <p:grpSp>
        <p:nvGrpSpPr>
          <p:cNvPr id="74788" name="Group 36"/>
          <p:cNvGrpSpPr>
            <a:grpSpLocks noChangeAspect="1"/>
          </p:cNvGrpSpPr>
          <p:nvPr/>
        </p:nvGrpSpPr>
        <p:grpSpPr>
          <a:xfrm>
            <a:off x="6592888" y="2265363"/>
            <a:ext cx="1684337" cy="3170237"/>
            <a:chOff x="4416" y="1728"/>
            <a:chExt cx="816" cy="1536"/>
          </a:xfrm>
        </p:grpSpPr>
        <p:sp>
          <p:nvSpPr>
            <p:cNvPr id="68651" name="Rectangle 37"/>
            <p:cNvSpPr>
              <a:spLocks noChangeAspect="1"/>
            </p:cNvSpPr>
            <p:nvPr/>
          </p:nvSpPr>
          <p:spPr>
            <a:xfrm>
              <a:off x="4656" y="19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sym typeface="Symbol" panose="05050102010706020507" pitchFamily="18" charset="2"/>
                </a:rPr>
                <a:t>0</a:t>
              </a:r>
              <a:endParaRPr lang="en-US" altLang="zh-CN" sz="1800" b="1">
                <a:solidFill>
                  <a:srgbClr val="FF0000"/>
                </a:solidFill>
                <a:sym typeface="Symbol" panose="05050102010706020507" pitchFamily="18" charset="2"/>
              </a:endParaRPr>
            </a:p>
          </p:txBody>
        </p:sp>
        <p:sp>
          <p:nvSpPr>
            <p:cNvPr id="68652" name="Rectangle 38"/>
            <p:cNvSpPr>
              <a:spLocks noChangeAspect="1"/>
            </p:cNvSpPr>
            <p:nvPr/>
          </p:nvSpPr>
          <p:spPr>
            <a:xfrm>
              <a:off x="4416" y="1889"/>
              <a:ext cx="175" cy="177"/>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i="1"/>
                <a:t>v</a:t>
              </a:r>
              <a:r>
                <a:rPr lang="en-US" altLang="zh-CN" sz="1800" b="1" baseline="-25000"/>
                <a:t>1</a:t>
              </a:r>
              <a:endParaRPr lang="en-US" altLang="zh-CN" sz="1800" b="1" baseline="-25000"/>
            </a:p>
          </p:txBody>
        </p:sp>
        <p:sp>
          <p:nvSpPr>
            <p:cNvPr id="68653" name="Rectangle 39"/>
            <p:cNvSpPr>
              <a:spLocks noChangeAspect="1"/>
            </p:cNvSpPr>
            <p:nvPr/>
          </p:nvSpPr>
          <p:spPr>
            <a:xfrm>
              <a:off x="4560" y="1728"/>
              <a:ext cx="672" cy="17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a:solidFill>
                    <a:srgbClr val="FF0000"/>
                  </a:solidFill>
                  <a:latin typeface="Arial" panose="020B0604020202020204" pitchFamily="34" charset="0"/>
                </a:rPr>
                <a:t>Dist </a:t>
              </a:r>
              <a:r>
                <a:rPr lang="en-US" altLang="zh-CN" sz="1800" b="1">
                  <a:solidFill>
                    <a:schemeClr val="hlink"/>
                  </a:solidFill>
                  <a:latin typeface="Arial" panose="020B0604020202020204" pitchFamily="34" charset="0"/>
                </a:rPr>
                <a:t>Path</a:t>
              </a:r>
              <a:endParaRPr lang="en-US" altLang="zh-CN" sz="1800" b="1">
                <a:solidFill>
                  <a:schemeClr val="hlink"/>
                </a:solidFill>
                <a:latin typeface="Arial" panose="020B0604020202020204" pitchFamily="34" charset="0"/>
              </a:endParaRPr>
            </a:p>
          </p:txBody>
        </p:sp>
        <p:sp>
          <p:nvSpPr>
            <p:cNvPr id="68654" name="Rectangle 40"/>
            <p:cNvSpPr>
              <a:spLocks noChangeAspect="1"/>
            </p:cNvSpPr>
            <p:nvPr/>
          </p:nvSpPr>
          <p:spPr>
            <a:xfrm>
              <a:off x="4656" y="2112"/>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ym typeface="Symbol" panose="05050102010706020507" pitchFamily="18" charset="2"/>
                </a:rPr>
                <a:t></a:t>
              </a:r>
              <a:endParaRPr lang="en-US" altLang="zh-CN" sz="1800" b="1">
                <a:sym typeface="Symbol" panose="05050102010706020507" pitchFamily="18" charset="2"/>
              </a:endParaRPr>
            </a:p>
          </p:txBody>
        </p:sp>
        <p:sp>
          <p:nvSpPr>
            <p:cNvPr id="68655" name="Rectangle 41"/>
            <p:cNvSpPr>
              <a:spLocks noChangeAspect="1"/>
            </p:cNvSpPr>
            <p:nvPr/>
          </p:nvSpPr>
          <p:spPr>
            <a:xfrm>
              <a:off x="4416" y="2080"/>
              <a:ext cx="175" cy="178"/>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i="1"/>
                <a:t>v</a:t>
              </a:r>
              <a:r>
                <a:rPr lang="en-US" altLang="zh-CN" sz="1800" b="1" baseline="-25000"/>
                <a:t>2</a:t>
              </a:r>
              <a:endParaRPr lang="en-US" altLang="zh-CN" sz="1800" b="1" baseline="-25000"/>
            </a:p>
          </p:txBody>
        </p:sp>
        <p:sp>
          <p:nvSpPr>
            <p:cNvPr id="68656" name="Rectangle 42"/>
            <p:cNvSpPr>
              <a:spLocks noChangeAspect="1"/>
            </p:cNvSpPr>
            <p:nvPr/>
          </p:nvSpPr>
          <p:spPr>
            <a:xfrm>
              <a:off x="4656" y="2304"/>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ym typeface="Symbol" panose="05050102010706020507" pitchFamily="18" charset="2"/>
                </a:rPr>
                <a:t></a:t>
              </a:r>
              <a:endParaRPr lang="en-US" altLang="zh-CN" sz="1800" b="1">
                <a:sym typeface="Symbol" panose="05050102010706020507" pitchFamily="18" charset="2"/>
              </a:endParaRPr>
            </a:p>
          </p:txBody>
        </p:sp>
        <p:sp>
          <p:nvSpPr>
            <p:cNvPr id="68657" name="Rectangle 43"/>
            <p:cNvSpPr>
              <a:spLocks noChangeAspect="1"/>
            </p:cNvSpPr>
            <p:nvPr/>
          </p:nvSpPr>
          <p:spPr>
            <a:xfrm>
              <a:off x="4416" y="2273"/>
              <a:ext cx="175" cy="177"/>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i="1"/>
                <a:t>v</a:t>
              </a:r>
              <a:r>
                <a:rPr lang="en-US" altLang="zh-CN" sz="1800" b="1" baseline="-25000"/>
                <a:t>3</a:t>
              </a:r>
              <a:endParaRPr lang="en-US" altLang="zh-CN" sz="1800" b="1" baseline="-25000"/>
            </a:p>
          </p:txBody>
        </p:sp>
        <p:sp>
          <p:nvSpPr>
            <p:cNvPr id="68658" name="Rectangle 44"/>
            <p:cNvSpPr>
              <a:spLocks noChangeAspect="1"/>
            </p:cNvSpPr>
            <p:nvPr/>
          </p:nvSpPr>
          <p:spPr>
            <a:xfrm>
              <a:off x="4656" y="2496"/>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ym typeface="Symbol" panose="05050102010706020507" pitchFamily="18" charset="2"/>
                </a:rPr>
                <a:t></a:t>
              </a:r>
              <a:endParaRPr lang="en-US" altLang="zh-CN" sz="1800" b="1">
                <a:sym typeface="Symbol" panose="05050102010706020507" pitchFamily="18" charset="2"/>
              </a:endParaRPr>
            </a:p>
          </p:txBody>
        </p:sp>
        <p:sp>
          <p:nvSpPr>
            <p:cNvPr id="68659" name="Rectangle 45"/>
            <p:cNvSpPr>
              <a:spLocks noChangeAspect="1"/>
            </p:cNvSpPr>
            <p:nvPr/>
          </p:nvSpPr>
          <p:spPr>
            <a:xfrm>
              <a:off x="4416" y="2464"/>
              <a:ext cx="175" cy="178"/>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i="1"/>
                <a:t>v</a:t>
              </a:r>
              <a:r>
                <a:rPr lang="en-US" altLang="zh-CN" sz="1800" b="1" baseline="-25000"/>
                <a:t>4</a:t>
              </a:r>
              <a:endParaRPr lang="en-US" altLang="zh-CN" sz="1800" b="1" baseline="-25000"/>
            </a:p>
          </p:txBody>
        </p:sp>
        <p:sp>
          <p:nvSpPr>
            <p:cNvPr id="68660" name="Rectangle 46"/>
            <p:cNvSpPr>
              <a:spLocks noChangeAspect="1"/>
            </p:cNvSpPr>
            <p:nvPr/>
          </p:nvSpPr>
          <p:spPr>
            <a:xfrm>
              <a:off x="4656" y="2688"/>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ym typeface="Symbol" panose="05050102010706020507" pitchFamily="18" charset="2"/>
                </a:rPr>
                <a:t></a:t>
              </a:r>
              <a:endParaRPr lang="en-US" altLang="zh-CN" sz="1800" b="1">
                <a:sym typeface="Symbol" panose="05050102010706020507" pitchFamily="18" charset="2"/>
              </a:endParaRPr>
            </a:p>
          </p:txBody>
        </p:sp>
        <p:sp>
          <p:nvSpPr>
            <p:cNvPr id="68661" name="Rectangle 47"/>
            <p:cNvSpPr>
              <a:spLocks noChangeAspect="1"/>
            </p:cNvSpPr>
            <p:nvPr/>
          </p:nvSpPr>
          <p:spPr>
            <a:xfrm>
              <a:off x="4416" y="2656"/>
              <a:ext cx="175" cy="178"/>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i="1"/>
                <a:t>v</a:t>
              </a:r>
              <a:r>
                <a:rPr lang="en-US" altLang="zh-CN" sz="1800" b="1" baseline="-25000"/>
                <a:t>5</a:t>
              </a:r>
              <a:endParaRPr lang="en-US" altLang="zh-CN" sz="1800" b="1" baseline="-25000"/>
            </a:p>
          </p:txBody>
        </p:sp>
        <p:sp>
          <p:nvSpPr>
            <p:cNvPr id="68662" name="Rectangle 48"/>
            <p:cNvSpPr>
              <a:spLocks noChangeAspect="1"/>
            </p:cNvSpPr>
            <p:nvPr/>
          </p:nvSpPr>
          <p:spPr>
            <a:xfrm>
              <a:off x="4656" y="288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ym typeface="Symbol" panose="05050102010706020507" pitchFamily="18" charset="2"/>
                </a:rPr>
                <a:t></a:t>
              </a:r>
              <a:endParaRPr lang="en-US" altLang="zh-CN" sz="1800" b="1">
                <a:sym typeface="Symbol" panose="05050102010706020507" pitchFamily="18" charset="2"/>
              </a:endParaRPr>
            </a:p>
          </p:txBody>
        </p:sp>
        <p:sp>
          <p:nvSpPr>
            <p:cNvPr id="68663" name="Rectangle 49"/>
            <p:cNvSpPr>
              <a:spLocks noChangeAspect="1"/>
            </p:cNvSpPr>
            <p:nvPr/>
          </p:nvSpPr>
          <p:spPr>
            <a:xfrm>
              <a:off x="4416" y="2849"/>
              <a:ext cx="175" cy="177"/>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i="1"/>
                <a:t>v</a:t>
              </a:r>
              <a:r>
                <a:rPr lang="en-US" altLang="zh-CN" sz="1800" b="1" baseline="-25000"/>
                <a:t>6</a:t>
              </a:r>
              <a:endParaRPr lang="en-US" altLang="zh-CN" sz="1800" b="1" baseline="-25000"/>
            </a:p>
          </p:txBody>
        </p:sp>
        <p:sp>
          <p:nvSpPr>
            <p:cNvPr id="68664" name="Rectangle 50"/>
            <p:cNvSpPr>
              <a:spLocks noChangeAspect="1"/>
            </p:cNvSpPr>
            <p:nvPr/>
          </p:nvSpPr>
          <p:spPr>
            <a:xfrm>
              <a:off x="4656" y="3072"/>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ym typeface="Symbol" panose="05050102010706020507" pitchFamily="18" charset="2"/>
                </a:rPr>
                <a:t></a:t>
              </a:r>
              <a:endParaRPr lang="en-US" altLang="zh-CN" sz="1800" b="1">
                <a:sym typeface="Symbol" panose="05050102010706020507" pitchFamily="18" charset="2"/>
              </a:endParaRPr>
            </a:p>
          </p:txBody>
        </p:sp>
        <p:sp>
          <p:nvSpPr>
            <p:cNvPr id="68665" name="Rectangle 51"/>
            <p:cNvSpPr>
              <a:spLocks noChangeAspect="1"/>
            </p:cNvSpPr>
            <p:nvPr/>
          </p:nvSpPr>
          <p:spPr>
            <a:xfrm>
              <a:off x="4416" y="3040"/>
              <a:ext cx="175" cy="178"/>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i="1"/>
                <a:t>v</a:t>
              </a:r>
              <a:r>
                <a:rPr lang="en-US" altLang="zh-CN" sz="1800" b="1" baseline="-25000"/>
                <a:t>7</a:t>
              </a:r>
              <a:endParaRPr lang="en-US" altLang="zh-CN" sz="1800" b="1" baseline="-25000"/>
            </a:p>
          </p:txBody>
        </p:sp>
        <p:sp>
          <p:nvSpPr>
            <p:cNvPr id="68666" name="Rectangle 52"/>
            <p:cNvSpPr>
              <a:spLocks noChangeAspect="1"/>
            </p:cNvSpPr>
            <p:nvPr/>
          </p:nvSpPr>
          <p:spPr>
            <a:xfrm>
              <a:off x="4848" y="19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8667" name="Rectangle 53"/>
            <p:cNvSpPr>
              <a:spLocks noChangeAspect="1"/>
            </p:cNvSpPr>
            <p:nvPr/>
          </p:nvSpPr>
          <p:spPr>
            <a:xfrm>
              <a:off x="4848" y="2112"/>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8668" name="Rectangle 54"/>
            <p:cNvSpPr>
              <a:spLocks noChangeAspect="1"/>
            </p:cNvSpPr>
            <p:nvPr/>
          </p:nvSpPr>
          <p:spPr>
            <a:xfrm>
              <a:off x="4848" y="2304"/>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8669" name="Rectangle 55"/>
            <p:cNvSpPr>
              <a:spLocks noChangeAspect="1"/>
            </p:cNvSpPr>
            <p:nvPr/>
          </p:nvSpPr>
          <p:spPr>
            <a:xfrm>
              <a:off x="4848" y="2496"/>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8670" name="Rectangle 56"/>
            <p:cNvSpPr>
              <a:spLocks noChangeAspect="1"/>
            </p:cNvSpPr>
            <p:nvPr/>
          </p:nvSpPr>
          <p:spPr>
            <a:xfrm>
              <a:off x="4848" y="2688"/>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8671" name="Rectangle 57"/>
            <p:cNvSpPr>
              <a:spLocks noChangeAspect="1"/>
            </p:cNvSpPr>
            <p:nvPr/>
          </p:nvSpPr>
          <p:spPr>
            <a:xfrm>
              <a:off x="4848" y="288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sp>
          <p:nvSpPr>
            <p:cNvPr id="68672" name="Rectangle 58"/>
            <p:cNvSpPr>
              <a:spLocks noChangeAspect="1"/>
            </p:cNvSpPr>
            <p:nvPr/>
          </p:nvSpPr>
          <p:spPr>
            <a:xfrm>
              <a:off x="4848" y="3072"/>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0</a:t>
              </a:r>
              <a:endParaRPr lang="en-US" altLang="zh-CN" sz="1800" b="1"/>
            </a:p>
          </p:txBody>
        </p:sp>
      </p:grpSp>
      <p:sp>
        <p:nvSpPr>
          <p:cNvPr id="74813" name="Oval 61"/>
          <p:cNvSpPr/>
          <p:nvPr/>
        </p:nvSpPr>
        <p:spPr>
          <a:xfrm>
            <a:off x="6705600" y="495300"/>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4816" name="Group 64"/>
          <p:cNvGrpSpPr/>
          <p:nvPr/>
        </p:nvGrpSpPr>
        <p:grpSpPr>
          <a:xfrm>
            <a:off x="7081838" y="3048000"/>
            <a:ext cx="798512" cy="400050"/>
            <a:chOff x="4464" y="1968"/>
            <a:chExt cx="503" cy="252"/>
          </a:xfrm>
        </p:grpSpPr>
        <p:sp>
          <p:nvSpPr>
            <p:cNvPr id="68649" name="Rectangle 60"/>
            <p:cNvSpPr>
              <a:spLocks noChangeAspect="1"/>
            </p:cNvSpPr>
            <p:nvPr/>
          </p:nvSpPr>
          <p:spPr>
            <a:xfrm>
              <a:off x="4464"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2</a:t>
              </a:r>
              <a:endParaRPr lang="en-US" altLang="zh-CN" sz="1800" b="1">
                <a:solidFill>
                  <a:srgbClr val="FF0000"/>
                </a:solidFill>
              </a:endParaRPr>
            </a:p>
          </p:txBody>
        </p:sp>
        <p:sp>
          <p:nvSpPr>
            <p:cNvPr id="68650" name="Rectangle 63"/>
            <p:cNvSpPr>
              <a:spLocks noChangeAspect="1"/>
            </p:cNvSpPr>
            <p:nvPr/>
          </p:nvSpPr>
          <p:spPr>
            <a:xfrm>
              <a:off x="4715"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solidFill>
                    <a:schemeClr val="hlink"/>
                  </a:solidFill>
                </a:rPr>
                <a:t>v</a:t>
              </a:r>
              <a:r>
                <a:rPr lang="en-US" altLang="zh-CN" sz="1800" b="1" baseline="-25000">
                  <a:solidFill>
                    <a:schemeClr val="hlink"/>
                  </a:solidFill>
                </a:rPr>
                <a:t>1</a:t>
              </a:r>
              <a:endParaRPr lang="en-US" altLang="zh-CN" sz="1800" b="1" baseline="-25000">
                <a:solidFill>
                  <a:schemeClr val="hlink"/>
                </a:solidFill>
              </a:endParaRPr>
            </a:p>
          </p:txBody>
        </p:sp>
      </p:grpSp>
      <p:grpSp>
        <p:nvGrpSpPr>
          <p:cNvPr id="74817" name="Group 65"/>
          <p:cNvGrpSpPr/>
          <p:nvPr/>
        </p:nvGrpSpPr>
        <p:grpSpPr>
          <a:xfrm>
            <a:off x="7081838" y="3846513"/>
            <a:ext cx="798512" cy="400050"/>
            <a:chOff x="4464" y="1968"/>
            <a:chExt cx="503" cy="252"/>
          </a:xfrm>
        </p:grpSpPr>
        <p:sp>
          <p:nvSpPr>
            <p:cNvPr id="68647" name="Rectangle 66"/>
            <p:cNvSpPr>
              <a:spLocks noChangeAspect="1"/>
            </p:cNvSpPr>
            <p:nvPr/>
          </p:nvSpPr>
          <p:spPr>
            <a:xfrm>
              <a:off x="4464"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1</a:t>
              </a:r>
              <a:endParaRPr lang="en-US" altLang="zh-CN" sz="1800" b="1">
                <a:solidFill>
                  <a:srgbClr val="FF0000"/>
                </a:solidFill>
              </a:endParaRPr>
            </a:p>
          </p:txBody>
        </p:sp>
        <p:sp>
          <p:nvSpPr>
            <p:cNvPr id="68648" name="Rectangle 67"/>
            <p:cNvSpPr>
              <a:spLocks noChangeAspect="1"/>
            </p:cNvSpPr>
            <p:nvPr/>
          </p:nvSpPr>
          <p:spPr>
            <a:xfrm>
              <a:off x="4715"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solidFill>
                    <a:schemeClr val="hlink"/>
                  </a:solidFill>
                </a:rPr>
                <a:t>v</a:t>
              </a:r>
              <a:r>
                <a:rPr lang="en-US" altLang="zh-CN" sz="1800" b="1" baseline="-25000">
                  <a:solidFill>
                    <a:schemeClr val="hlink"/>
                  </a:solidFill>
                </a:rPr>
                <a:t>1</a:t>
              </a:r>
              <a:endParaRPr lang="en-US" altLang="zh-CN" sz="1800" b="1" baseline="-25000">
                <a:solidFill>
                  <a:schemeClr val="hlink"/>
                </a:solidFill>
              </a:endParaRPr>
            </a:p>
          </p:txBody>
        </p:sp>
      </p:grpSp>
      <p:sp>
        <p:nvSpPr>
          <p:cNvPr id="74820" name="Oval 68"/>
          <p:cNvSpPr/>
          <p:nvPr/>
        </p:nvSpPr>
        <p:spPr>
          <a:xfrm>
            <a:off x="7200900" y="1143000"/>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4821" name="Group 69"/>
          <p:cNvGrpSpPr/>
          <p:nvPr/>
        </p:nvGrpSpPr>
        <p:grpSpPr>
          <a:xfrm>
            <a:off x="7081838" y="3446463"/>
            <a:ext cx="798512" cy="400050"/>
            <a:chOff x="4464" y="1968"/>
            <a:chExt cx="503" cy="252"/>
          </a:xfrm>
        </p:grpSpPr>
        <p:sp>
          <p:nvSpPr>
            <p:cNvPr id="68645" name="Rectangle 70"/>
            <p:cNvSpPr>
              <a:spLocks noChangeAspect="1"/>
            </p:cNvSpPr>
            <p:nvPr/>
          </p:nvSpPr>
          <p:spPr>
            <a:xfrm>
              <a:off x="4464"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3</a:t>
              </a:r>
              <a:endParaRPr lang="en-US" altLang="zh-CN" sz="1800" b="1">
                <a:solidFill>
                  <a:srgbClr val="FF0000"/>
                </a:solidFill>
              </a:endParaRPr>
            </a:p>
          </p:txBody>
        </p:sp>
        <p:sp>
          <p:nvSpPr>
            <p:cNvPr id="68646" name="Rectangle 71"/>
            <p:cNvSpPr>
              <a:spLocks noChangeAspect="1"/>
            </p:cNvSpPr>
            <p:nvPr/>
          </p:nvSpPr>
          <p:spPr>
            <a:xfrm>
              <a:off x="4715"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solidFill>
                    <a:schemeClr val="hlink"/>
                  </a:solidFill>
                </a:rPr>
                <a:t>v</a:t>
              </a:r>
              <a:r>
                <a:rPr lang="en-US" altLang="zh-CN" sz="1800" b="1" baseline="-25000">
                  <a:solidFill>
                    <a:schemeClr val="hlink"/>
                  </a:solidFill>
                </a:rPr>
                <a:t>4</a:t>
              </a:r>
              <a:endParaRPr lang="en-US" altLang="zh-CN" sz="1800" b="1" baseline="-25000">
                <a:solidFill>
                  <a:schemeClr val="hlink"/>
                </a:solidFill>
              </a:endParaRPr>
            </a:p>
          </p:txBody>
        </p:sp>
      </p:grpSp>
      <p:grpSp>
        <p:nvGrpSpPr>
          <p:cNvPr id="74824" name="Group 72"/>
          <p:cNvGrpSpPr/>
          <p:nvPr/>
        </p:nvGrpSpPr>
        <p:grpSpPr>
          <a:xfrm>
            <a:off x="7081838" y="4248150"/>
            <a:ext cx="798512" cy="400050"/>
            <a:chOff x="4464" y="1968"/>
            <a:chExt cx="503" cy="252"/>
          </a:xfrm>
        </p:grpSpPr>
        <p:sp>
          <p:nvSpPr>
            <p:cNvPr id="68643" name="Rectangle 73"/>
            <p:cNvSpPr>
              <a:spLocks noChangeAspect="1"/>
            </p:cNvSpPr>
            <p:nvPr/>
          </p:nvSpPr>
          <p:spPr>
            <a:xfrm>
              <a:off x="4464"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3</a:t>
              </a:r>
              <a:endParaRPr lang="en-US" altLang="zh-CN" sz="1800" b="1">
                <a:solidFill>
                  <a:srgbClr val="FF0000"/>
                </a:solidFill>
              </a:endParaRPr>
            </a:p>
          </p:txBody>
        </p:sp>
        <p:sp>
          <p:nvSpPr>
            <p:cNvPr id="68644" name="Rectangle 74"/>
            <p:cNvSpPr>
              <a:spLocks noChangeAspect="1"/>
            </p:cNvSpPr>
            <p:nvPr/>
          </p:nvSpPr>
          <p:spPr>
            <a:xfrm>
              <a:off x="4715"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solidFill>
                    <a:schemeClr val="hlink"/>
                  </a:solidFill>
                </a:rPr>
                <a:t>v</a:t>
              </a:r>
              <a:r>
                <a:rPr lang="en-US" altLang="zh-CN" sz="1800" b="1" baseline="-25000">
                  <a:solidFill>
                    <a:schemeClr val="hlink"/>
                  </a:solidFill>
                </a:rPr>
                <a:t>4</a:t>
              </a:r>
              <a:endParaRPr lang="en-US" altLang="zh-CN" sz="1800" b="1" baseline="-25000">
                <a:solidFill>
                  <a:schemeClr val="hlink"/>
                </a:solidFill>
              </a:endParaRPr>
            </a:p>
          </p:txBody>
        </p:sp>
      </p:grpSp>
      <p:grpSp>
        <p:nvGrpSpPr>
          <p:cNvPr id="74827" name="Group 75"/>
          <p:cNvGrpSpPr/>
          <p:nvPr/>
        </p:nvGrpSpPr>
        <p:grpSpPr>
          <a:xfrm>
            <a:off x="7081838" y="4648200"/>
            <a:ext cx="798512" cy="400050"/>
            <a:chOff x="4464" y="1968"/>
            <a:chExt cx="503" cy="252"/>
          </a:xfrm>
        </p:grpSpPr>
        <p:sp>
          <p:nvSpPr>
            <p:cNvPr id="68641" name="Rectangle 76"/>
            <p:cNvSpPr>
              <a:spLocks noChangeAspect="1"/>
            </p:cNvSpPr>
            <p:nvPr/>
          </p:nvSpPr>
          <p:spPr>
            <a:xfrm>
              <a:off x="4464"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9</a:t>
              </a:r>
              <a:endParaRPr lang="en-US" altLang="zh-CN" sz="1800" b="1">
                <a:solidFill>
                  <a:srgbClr val="FF0000"/>
                </a:solidFill>
              </a:endParaRPr>
            </a:p>
          </p:txBody>
        </p:sp>
        <p:sp>
          <p:nvSpPr>
            <p:cNvPr id="68642" name="Rectangle 77"/>
            <p:cNvSpPr>
              <a:spLocks noChangeAspect="1"/>
            </p:cNvSpPr>
            <p:nvPr/>
          </p:nvSpPr>
          <p:spPr>
            <a:xfrm>
              <a:off x="4715"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solidFill>
                    <a:schemeClr val="hlink"/>
                  </a:solidFill>
                </a:rPr>
                <a:t>v</a:t>
              </a:r>
              <a:r>
                <a:rPr lang="en-US" altLang="zh-CN" sz="1800" b="1" baseline="-25000">
                  <a:solidFill>
                    <a:schemeClr val="hlink"/>
                  </a:solidFill>
                </a:rPr>
                <a:t>4</a:t>
              </a:r>
              <a:endParaRPr lang="en-US" altLang="zh-CN" sz="1800" b="1" baseline="-25000">
                <a:solidFill>
                  <a:schemeClr val="hlink"/>
                </a:solidFill>
              </a:endParaRPr>
            </a:p>
          </p:txBody>
        </p:sp>
      </p:grpSp>
      <p:grpSp>
        <p:nvGrpSpPr>
          <p:cNvPr id="74830" name="Group 78"/>
          <p:cNvGrpSpPr/>
          <p:nvPr/>
        </p:nvGrpSpPr>
        <p:grpSpPr>
          <a:xfrm>
            <a:off x="7081838" y="5048250"/>
            <a:ext cx="798512" cy="400050"/>
            <a:chOff x="4464" y="1968"/>
            <a:chExt cx="503" cy="252"/>
          </a:xfrm>
        </p:grpSpPr>
        <p:sp>
          <p:nvSpPr>
            <p:cNvPr id="68639" name="Rectangle 79"/>
            <p:cNvSpPr>
              <a:spLocks noChangeAspect="1"/>
            </p:cNvSpPr>
            <p:nvPr/>
          </p:nvSpPr>
          <p:spPr>
            <a:xfrm>
              <a:off x="4464"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5</a:t>
              </a:r>
              <a:endParaRPr lang="en-US" altLang="zh-CN" sz="1800" b="1">
                <a:solidFill>
                  <a:srgbClr val="FF0000"/>
                </a:solidFill>
              </a:endParaRPr>
            </a:p>
          </p:txBody>
        </p:sp>
        <p:sp>
          <p:nvSpPr>
            <p:cNvPr id="68640" name="Rectangle 80"/>
            <p:cNvSpPr>
              <a:spLocks noChangeAspect="1"/>
            </p:cNvSpPr>
            <p:nvPr/>
          </p:nvSpPr>
          <p:spPr>
            <a:xfrm>
              <a:off x="4715"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solidFill>
                    <a:schemeClr val="hlink"/>
                  </a:solidFill>
                </a:rPr>
                <a:t>v</a:t>
              </a:r>
              <a:r>
                <a:rPr lang="en-US" altLang="zh-CN" sz="1800" b="1" baseline="-25000">
                  <a:solidFill>
                    <a:schemeClr val="hlink"/>
                  </a:solidFill>
                </a:rPr>
                <a:t>4</a:t>
              </a:r>
              <a:endParaRPr lang="en-US" altLang="zh-CN" sz="1800" b="1" baseline="-25000">
                <a:solidFill>
                  <a:schemeClr val="hlink"/>
                </a:solidFill>
              </a:endParaRPr>
            </a:p>
          </p:txBody>
        </p:sp>
      </p:grpSp>
      <p:sp>
        <p:nvSpPr>
          <p:cNvPr id="74833" name="Oval 81"/>
          <p:cNvSpPr/>
          <p:nvPr/>
        </p:nvSpPr>
        <p:spPr>
          <a:xfrm>
            <a:off x="7653338" y="495300"/>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4834" name="Oval 82"/>
          <p:cNvSpPr/>
          <p:nvPr/>
        </p:nvSpPr>
        <p:spPr>
          <a:xfrm>
            <a:off x="6248400" y="1143000"/>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4835" name="Group 83"/>
          <p:cNvGrpSpPr/>
          <p:nvPr/>
        </p:nvGrpSpPr>
        <p:grpSpPr>
          <a:xfrm>
            <a:off x="7081838" y="4648200"/>
            <a:ext cx="798512" cy="400050"/>
            <a:chOff x="4464" y="1968"/>
            <a:chExt cx="503" cy="252"/>
          </a:xfrm>
        </p:grpSpPr>
        <p:sp>
          <p:nvSpPr>
            <p:cNvPr id="68637" name="Rectangle 84"/>
            <p:cNvSpPr>
              <a:spLocks noChangeAspect="1"/>
            </p:cNvSpPr>
            <p:nvPr/>
          </p:nvSpPr>
          <p:spPr>
            <a:xfrm>
              <a:off x="4464"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8</a:t>
              </a:r>
              <a:endParaRPr lang="en-US" altLang="zh-CN" sz="1800" b="1">
                <a:solidFill>
                  <a:srgbClr val="FF0000"/>
                </a:solidFill>
              </a:endParaRPr>
            </a:p>
          </p:txBody>
        </p:sp>
        <p:sp>
          <p:nvSpPr>
            <p:cNvPr id="68638" name="Rectangle 85"/>
            <p:cNvSpPr>
              <a:spLocks noChangeAspect="1"/>
            </p:cNvSpPr>
            <p:nvPr/>
          </p:nvSpPr>
          <p:spPr>
            <a:xfrm>
              <a:off x="4715"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solidFill>
                    <a:schemeClr val="hlink"/>
                  </a:solidFill>
                </a:rPr>
                <a:t>v</a:t>
              </a:r>
              <a:r>
                <a:rPr lang="en-US" altLang="zh-CN" sz="1800" b="1" baseline="-25000">
                  <a:solidFill>
                    <a:schemeClr val="hlink"/>
                  </a:solidFill>
                </a:rPr>
                <a:t>3</a:t>
              </a:r>
              <a:endParaRPr lang="en-US" altLang="zh-CN" sz="1800" b="1" baseline="-25000">
                <a:solidFill>
                  <a:schemeClr val="hlink"/>
                </a:solidFill>
              </a:endParaRPr>
            </a:p>
          </p:txBody>
        </p:sp>
      </p:grpSp>
      <p:sp>
        <p:nvSpPr>
          <p:cNvPr id="74838" name="Oval 86"/>
          <p:cNvSpPr/>
          <p:nvPr/>
        </p:nvSpPr>
        <p:spPr>
          <a:xfrm>
            <a:off x="8189913" y="1143000"/>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4839" name="Oval 87"/>
          <p:cNvSpPr/>
          <p:nvPr/>
        </p:nvSpPr>
        <p:spPr>
          <a:xfrm>
            <a:off x="7732713" y="1752600"/>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4840" name="Group 88"/>
          <p:cNvGrpSpPr/>
          <p:nvPr/>
        </p:nvGrpSpPr>
        <p:grpSpPr>
          <a:xfrm>
            <a:off x="7081838" y="4648200"/>
            <a:ext cx="798512" cy="400050"/>
            <a:chOff x="4464" y="1968"/>
            <a:chExt cx="503" cy="252"/>
          </a:xfrm>
        </p:grpSpPr>
        <p:sp>
          <p:nvSpPr>
            <p:cNvPr id="68635" name="Rectangle 89"/>
            <p:cNvSpPr>
              <a:spLocks noChangeAspect="1"/>
            </p:cNvSpPr>
            <p:nvPr/>
          </p:nvSpPr>
          <p:spPr>
            <a:xfrm>
              <a:off x="4464"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solidFill>
                    <a:srgbClr val="FF0000"/>
                  </a:solidFill>
                </a:rPr>
                <a:t>6</a:t>
              </a:r>
              <a:endParaRPr lang="en-US" altLang="zh-CN" sz="1800" b="1">
                <a:solidFill>
                  <a:srgbClr val="FF0000"/>
                </a:solidFill>
              </a:endParaRPr>
            </a:p>
          </p:txBody>
        </p:sp>
        <p:sp>
          <p:nvSpPr>
            <p:cNvPr id="68636" name="Rectangle 90"/>
            <p:cNvSpPr>
              <a:spLocks noChangeAspect="1"/>
            </p:cNvSpPr>
            <p:nvPr/>
          </p:nvSpPr>
          <p:spPr>
            <a:xfrm>
              <a:off x="4715" y="1968"/>
              <a:ext cx="252" cy="252"/>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a:solidFill>
                    <a:schemeClr val="hlink"/>
                  </a:solidFill>
                </a:rPr>
                <a:t>v</a:t>
              </a:r>
              <a:r>
                <a:rPr lang="en-US" altLang="zh-CN" sz="1800" b="1" baseline="-25000">
                  <a:solidFill>
                    <a:schemeClr val="hlink"/>
                  </a:solidFill>
                </a:rPr>
                <a:t>7</a:t>
              </a:r>
              <a:endParaRPr lang="en-US" altLang="zh-CN" sz="1800" b="1" baseline="-25000">
                <a:solidFill>
                  <a:schemeClr val="hlink"/>
                </a:solidFill>
              </a:endParaRPr>
            </a:p>
          </p:txBody>
        </p:sp>
      </p:grpSp>
      <p:sp>
        <p:nvSpPr>
          <p:cNvPr id="74843" name="Oval 91"/>
          <p:cNvSpPr/>
          <p:nvPr/>
        </p:nvSpPr>
        <p:spPr>
          <a:xfrm>
            <a:off x="6781800" y="1752600"/>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4846" name="Line 94"/>
          <p:cNvSpPr/>
          <p:nvPr/>
        </p:nvSpPr>
        <p:spPr>
          <a:xfrm>
            <a:off x="1600200" y="1828800"/>
            <a:ext cx="3657600" cy="0"/>
          </a:xfrm>
          <a:prstGeom prst="line">
            <a:avLst/>
          </a:prstGeom>
          <a:ln w="25400" cap="flat" cmpd="sng">
            <a:solidFill>
              <a:srgbClr val="FF0000"/>
            </a:solidFill>
            <a:prstDash val="solid"/>
            <a:headEnd type="none" w="med" len="med"/>
            <a:tailEnd type="none" w="med" len="med"/>
          </a:ln>
        </p:spPr>
      </p:sp>
      <p:grpSp>
        <p:nvGrpSpPr>
          <p:cNvPr id="74849" name="Group 97"/>
          <p:cNvGrpSpPr/>
          <p:nvPr/>
        </p:nvGrpSpPr>
        <p:grpSpPr>
          <a:xfrm>
            <a:off x="2514600" y="3733800"/>
            <a:ext cx="2895600" cy="304800"/>
            <a:chOff x="1584" y="2352"/>
            <a:chExt cx="1824" cy="192"/>
          </a:xfrm>
        </p:grpSpPr>
        <p:sp>
          <p:nvSpPr>
            <p:cNvPr id="68633" name="Line 95"/>
            <p:cNvSpPr/>
            <p:nvPr/>
          </p:nvSpPr>
          <p:spPr>
            <a:xfrm>
              <a:off x="1584" y="2352"/>
              <a:ext cx="1680" cy="0"/>
            </a:xfrm>
            <a:prstGeom prst="line">
              <a:avLst/>
            </a:prstGeom>
            <a:ln w="25400" cap="flat" cmpd="sng">
              <a:solidFill>
                <a:srgbClr val="FF0000"/>
              </a:solidFill>
              <a:prstDash val="solid"/>
              <a:headEnd type="none" w="med" len="med"/>
              <a:tailEnd type="none" w="med" len="med"/>
            </a:ln>
          </p:spPr>
        </p:sp>
        <p:sp>
          <p:nvSpPr>
            <p:cNvPr id="68634" name="Line 96"/>
            <p:cNvSpPr/>
            <p:nvPr/>
          </p:nvSpPr>
          <p:spPr>
            <a:xfrm>
              <a:off x="2208" y="2544"/>
              <a:ext cx="1200" cy="0"/>
            </a:xfrm>
            <a:prstGeom prst="line">
              <a:avLst/>
            </a:prstGeom>
            <a:ln w="25400" cap="flat" cmpd="sng">
              <a:solidFill>
                <a:srgbClr val="FF0000"/>
              </a:solidFill>
              <a:prstDash val="solid"/>
              <a:headEnd type="none" w="med" len="med"/>
              <a:tailEnd type="none" w="med" len="med"/>
            </a:ln>
          </p:spPr>
        </p:sp>
      </p:grpSp>
      <p:sp>
        <p:nvSpPr>
          <p:cNvPr id="74850" name="Rectangle 98"/>
          <p:cNvSpPr/>
          <p:nvPr/>
        </p:nvSpPr>
        <p:spPr>
          <a:xfrm>
            <a:off x="2057400" y="1233488"/>
            <a:ext cx="1352550" cy="3667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a:solidFill>
                  <a:srgbClr val="009900"/>
                </a:solidFill>
                <a:latin typeface="Arial" panose="020B0604020202020204" pitchFamily="34" charset="0"/>
              </a:rPr>
              <a:t>/* O( |V| ) */</a:t>
            </a:r>
            <a:endParaRPr lang="en-US" altLang="zh-CN" sz="1800" b="1">
              <a:solidFill>
                <a:srgbClr val="009900"/>
              </a:solidFill>
              <a:latin typeface="Arial" panose="020B0604020202020204" pitchFamily="34" charset="0"/>
            </a:endParaRPr>
          </a:p>
        </p:txBody>
      </p:sp>
      <p:sp>
        <p:nvSpPr>
          <p:cNvPr id="74852" name="Rectangle 100"/>
          <p:cNvSpPr/>
          <p:nvPr/>
        </p:nvSpPr>
        <p:spPr>
          <a:xfrm>
            <a:off x="0" y="5589588"/>
            <a:ext cx="8893175" cy="11874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a:solidFill>
                  <a:schemeClr val="hlink"/>
                </a:solidFill>
              </a:rPr>
              <a:t>If the graph is </a:t>
            </a:r>
            <a:r>
              <a:rPr lang="en-US" altLang="zh-CN" sz="2400" b="1">
                <a:solidFill>
                  <a:srgbClr val="FF0000"/>
                </a:solidFill>
              </a:rPr>
              <a:t>acyclic</a:t>
            </a:r>
            <a:r>
              <a:rPr lang="en-US" altLang="zh-CN" sz="2400" b="1">
                <a:solidFill>
                  <a:schemeClr val="hlink"/>
                </a:solidFill>
              </a:rPr>
              <a:t>, vertices may be selected in </a:t>
            </a:r>
            <a:r>
              <a:rPr lang="en-US" altLang="zh-CN" sz="2400" b="1">
                <a:solidFill>
                  <a:srgbClr val="FF0000"/>
                </a:solidFill>
              </a:rPr>
              <a:t>topological order</a:t>
            </a:r>
            <a:r>
              <a:rPr lang="en-US" altLang="zh-CN" sz="2400" b="1">
                <a:solidFill>
                  <a:schemeClr val="hlink"/>
                </a:solidFill>
              </a:rPr>
              <a:t> since when a vertex is selected, its distance can no longer be lowered without any incoming edges from unknown nodes.</a:t>
            </a:r>
            <a:endParaRPr lang="en-US" altLang="zh-CN" sz="2400" b="1">
              <a:solidFill>
                <a:schemeClr val="hlink"/>
              </a:solidFill>
            </a:endParaRPr>
          </a:p>
        </p:txBody>
      </p:sp>
      <p:sp>
        <p:nvSpPr>
          <p:cNvPr id="68632" name="AutoShape 101"/>
          <p:cNvSpPr/>
          <p:nvPr/>
        </p:nvSpPr>
        <p:spPr>
          <a:xfrm flipV="1">
            <a:off x="3851275" y="2133600"/>
            <a:ext cx="2808288" cy="863600"/>
          </a:xfrm>
          <a:prstGeom prst="wedgeEllipseCallout">
            <a:avLst>
              <a:gd name="adj1" fmla="val -42597"/>
              <a:gd name="adj2" fmla="val 83088"/>
            </a:avLst>
          </a:prstGeom>
          <a:gradFill rotWithShape="0">
            <a:gsLst>
              <a:gs pos="0">
                <a:srgbClr val="CFCFCF"/>
              </a:gs>
              <a:gs pos="100000">
                <a:srgbClr val="FFFFFF"/>
              </a:gs>
            </a:gsLst>
            <a:lin ang="5400000" scaled="1"/>
            <a:tileRect/>
          </a:gradFill>
          <a:ln w="12700" cap="flat" cmpd="sng">
            <a:solidFill>
              <a:schemeClr val="tx1"/>
            </a:solidFill>
            <a:prstDash val="solid"/>
            <a:miter/>
            <a:headEnd type="none" w="med" len="med"/>
            <a:tailEnd type="none" w="med" len="med"/>
          </a:ln>
        </p:spPr>
        <p:txBody>
          <a:bodyPr rot="10800000"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    We can use heap</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strips(downRight)">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dissolve">
                                      <p:cBhvr>
                                        <p:cTn id="12" dur="500"/>
                                        <p:tgtEl>
                                          <p:spTgt spid="747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4788"/>
                                        </p:tgtEl>
                                        <p:attrNameLst>
                                          <p:attrName>style.visibility</p:attrName>
                                        </p:attrNameLst>
                                      </p:cBhvr>
                                      <p:to>
                                        <p:strVal val="visible"/>
                                      </p:to>
                                    </p:set>
                                    <p:animEffect transition="in" filter="wipe(up)">
                                      <p:cBhvr>
                                        <p:cTn id="17" dur="500"/>
                                        <p:tgtEl>
                                          <p:spTgt spid="7478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74813"/>
                                        </p:tgtEl>
                                        <p:attrNameLst>
                                          <p:attrName>style.visibility</p:attrName>
                                        </p:attrNameLst>
                                      </p:cBhvr>
                                      <p:to>
                                        <p:strVal val="visible"/>
                                      </p:to>
                                    </p:set>
                                    <p:anim calcmode="lin" valueType="num">
                                      <p:cBhvr>
                                        <p:cTn id="22" dur="500" fill="hold"/>
                                        <p:tgtEl>
                                          <p:spTgt spid="74813"/>
                                        </p:tgtEl>
                                        <p:attrNameLst>
                                          <p:attrName>ppt_w</p:attrName>
                                        </p:attrNameLst>
                                      </p:cBhvr>
                                      <p:tavLst>
                                        <p:tav tm="0">
                                          <p:val>
                                            <p:fltVal val="0.000000"/>
                                          </p:val>
                                        </p:tav>
                                        <p:tav tm="100000">
                                          <p:val>
                                            <p:strVal val="#ppt_w"/>
                                          </p:val>
                                        </p:tav>
                                      </p:tavLst>
                                    </p:anim>
                                    <p:anim calcmode="lin" valueType="num">
                                      <p:cBhvr>
                                        <p:cTn id="23" dur="500" fill="hold"/>
                                        <p:tgtEl>
                                          <p:spTgt spid="74813"/>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4816"/>
                                        </p:tgtEl>
                                        <p:attrNameLst>
                                          <p:attrName>style.visibility</p:attrName>
                                        </p:attrNameLst>
                                      </p:cBhvr>
                                      <p:to>
                                        <p:strVal val="visible"/>
                                      </p:to>
                                    </p:set>
                                    <p:animEffect transition="in" filter="wipe(up)">
                                      <p:cBhvr>
                                        <p:cTn id="28" dur="500"/>
                                        <p:tgtEl>
                                          <p:spTgt spid="748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4817"/>
                                        </p:tgtEl>
                                        <p:attrNameLst>
                                          <p:attrName>style.visibility</p:attrName>
                                        </p:attrNameLst>
                                      </p:cBhvr>
                                      <p:to>
                                        <p:strVal val="visible"/>
                                      </p:to>
                                    </p:set>
                                    <p:animEffect transition="in" filter="wipe(up)">
                                      <p:cBhvr>
                                        <p:cTn id="33" dur="500"/>
                                        <p:tgtEl>
                                          <p:spTgt spid="74817"/>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74820"/>
                                        </p:tgtEl>
                                        <p:attrNameLst>
                                          <p:attrName>style.visibility</p:attrName>
                                        </p:attrNameLst>
                                      </p:cBhvr>
                                      <p:to>
                                        <p:strVal val="visible"/>
                                      </p:to>
                                    </p:set>
                                    <p:anim calcmode="lin" valueType="num">
                                      <p:cBhvr>
                                        <p:cTn id="38" dur="500" fill="hold"/>
                                        <p:tgtEl>
                                          <p:spTgt spid="74820"/>
                                        </p:tgtEl>
                                        <p:attrNameLst>
                                          <p:attrName>ppt_w</p:attrName>
                                        </p:attrNameLst>
                                      </p:cBhvr>
                                      <p:tavLst>
                                        <p:tav tm="0">
                                          <p:val>
                                            <p:fltVal val="0.000000"/>
                                          </p:val>
                                        </p:tav>
                                        <p:tav tm="100000">
                                          <p:val>
                                            <p:strVal val="#ppt_w"/>
                                          </p:val>
                                        </p:tav>
                                      </p:tavLst>
                                    </p:anim>
                                    <p:anim calcmode="lin" valueType="num">
                                      <p:cBhvr>
                                        <p:cTn id="39" dur="500" fill="hold"/>
                                        <p:tgtEl>
                                          <p:spTgt spid="74820"/>
                                        </p:tgtEl>
                                        <p:attrNameLst>
                                          <p:attrName>ppt_h</p:attrName>
                                        </p:attrNameLst>
                                      </p:cBhvr>
                                      <p:tavLst>
                                        <p:tav tm="0">
                                          <p:val>
                                            <p:fltVal val="0.00000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74821"/>
                                        </p:tgtEl>
                                        <p:attrNameLst>
                                          <p:attrName>style.visibility</p:attrName>
                                        </p:attrNameLst>
                                      </p:cBhvr>
                                      <p:to>
                                        <p:strVal val="visible"/>
                                      </p:to>
                                    </p:set>
                                    <p:animEffect transition="in" filter="wipe(up)">
                                      <p:cBhvr>
                                        <p:cTn id="44" dur="500"/>
                                        <p:tgtEl>
                                          <p:spTgt spid="7482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74824"/>
                                        </p:tgtEl>
                                        <p:attrNameLst>
                                          <p:attrName>style.visibility</p:attrName>
                                        </p:attrNameLst>
                                      </p:cBhvr>
                                      <p:to>
                                        <p:strVal val="visible"/>
                                      </p:to>
                                    </p:set>
                                    <p:animEffect transition="in" filter="wipe(up)">
                                      <p:cBhvr>
                                        <p:cTn id="49" dur="500"/>
                                        <p:tgtEl>
                                          <p:spTgt spid="748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74827"/>
                                        </p:tgtEl>
                                        <p:attrNameLst>
                                          <p:attrName>style.visibility</p:attrName>
                                        </p:attrNameLst>
                                      </p:cBhvr>
                                      <p:to>
                                        <p:strVal val="visible"/>
                                      </p:to>
                                    </p:set>
                                    <p:animEffect transition="in" filter="wipe(up)">
                                      <p:cBhvr>
                                        <p:cTn id="54" dur="500"/>
                                        <p:tgtEl>
                                          <p:spTgt spid="748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74830"/>
                                        </p:tgtEl>
                                        <p:attrNameLst>
                                          <p:attrName>style.visibility</p:attrName>
                                        </p:attrNameLst>
                                      </p:cBhvr>
                                      <p:to>
                                        <p:strVal val="visible"/>
                                      </p:to>
                                    </p:set>
                                    <p:animEffect transition="in" filter="wipe(up)">
                                      <p:cBhvr>
                                        <p:cTn id="59" dur="500"/>
                                        <p:tgtEl>
                                          <p:spTgt spid="74830"/>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74833"/>
                                        </p:tgtEl>
                                        <p:attrNameLst>
                                          <p:attrName>style.visibility</p:attrName>
                                        </p:attrNameLst>
                                      </p:cBhvr>
                                      <p:to>
                                        <p:strVal val="visible"/>
                                      </p:to>
                                    </p:set>
                                    <p:anim calcmode="lin" valueType="num">
                                      <p:cBhvr>
                                        <p:cTn id="64" dur="500" fill="hold"/>
                                        <p:tgtEl>
                                          <p:spTgt spid="74833"/>
                                        </p:tgtEl>
                                        <p:attrNameLst>
                                          <p:attrName>ppt_w</p:attrName>
                                        </p:attrNameLst>
                                      </p:cBhvr>
                                      <p:tavLst>
                                        <p:tav tm="0">
                                          <p:val>
                                            <p:fltVal val="0.000000"/>
                                          </p:val>
                                        </p:tav>
                                        <p:tav tm="100000">
                                          <p:val>
                                            <p:strVal val="#ppt_w"/>
                                          </p:val>
                                        </p:tav>
                                      </p:tavLst>
                                    </p:anim>
                                    <p:anim calcmode="lin" valueType="num">
                                      <p:cBhvr>
                                        <p:cTn id="65" dur="500" fill="hold"/>
                                        <p:tgtEl>
                                          <p:spTgt spid="74833"/>
                                        </p:tgtEl>
                                        <p:attrNameLst>
                                          <p:attrName>ppt_h</p:attrName>
                                        </p:attrNameLst>
                                      </p:cBhvr>
                                      <p:tavLst>
                                        <p:tav tm="0">
                                          <p:val>
                                            <p:fltVal val="0.00000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74834"/>
                                        </p:tgtEl>
                                        <p:attrNameLst>
                                          <p:attrName>style.visibility</p:attrName>
                                        </p:attrNameLst>
                                      </p:cBhvr>
                                      <p:to>
                                        <p:strVal val="visible"/>
                                      </p:to>
                                    </p:set>
                                    <p:anim calcmode="lin" valueType="num">
                                      <p:cBhvr>
                                        <p:cTn id="70" dur="500" fill="hold"/>
                                        <p:tgtEl>
                                          <p:spTgt spid="74834"/>
                                        </p:tgtEl>
                                        <p:attrNameLst>
                                          <p:attrName>ppt_w</p:attrName>
                                        </p:attrNameLst>
                                      </p:cBhvr>
                                      <p:tavLst>
                                        <p:tav tm="0">
                                          <p:val>
                                            <p:fltVal val="0.000000"/>
                                          </p:val>
                                        </p:tav>
                                        <p:tav tm="100000">
                                          <p:val>
                                            <p:strVal val="#ppt_w"/>
                                          </p:val>
                                        </p:tav>
                                      </p:tavLst>
                                    </p:anim>
                                    <p:anim calcmode="lin" valueType="num">
                                      <p:cBhvr>
                                        <p:cTn id="71" dur="500" fill="hold"/>
                                        <p:tgtEl>
                                          <p:spTgt spid="74834"/>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74835"/>
                                        </p:tgtEl>
                                        <p:attrNameLst>
                                          <p:attrName>style.visibility</p:attrName>
                                        </p:attrNameLst>
                                      </p:cBhvr>
                                      <p:to>
                                        <p:strVal val="visible"/>
                                      </p:to>
                                    </p:set>
                                    <p:animEffect transition="in" filter="wipe(up)">
                                      <p:cBhvr>
                                        <p:cTn id="76" dur="500"/>
                                        <p:tgtEl>
                                          <p:spTgt spid="74835"/>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74838"/>
                                        </p:tgtEl>
                                        <p:attrNameLst>
                                          <p:attrName>style.visibility</p:attrName>
                                        </p:attrNameLst>
                                      </p:cBhvr>
                                      <p:to>
                                        <p:strVal val="visible"/>
                                      </p:to>
                                    </p:set>
                                    <p:anim calcmode="lin" valueType="num">
                                      <p:cBhvr>
                                        <p:cTn id="81" dur="500" fill="hold"/>
                                        <p:tgtEl>
                                          <p:spTgt spid="74838"/>
                                        </p:tgtEl>
                                        <p:attrNameLst>
                                          <p:attrName>ppt_w</p:attrName>
                                        </p:attrNameLst>
                                      </p:cBhvr>
                                      <p:tavLst>
                                        <p:tav tm="0">
                                          <p:val>
                                            <p:fltVal val="0.000000"/>
                                          </p:val>
                                        </p:tav>
                                        <p:tav tm="100000">
                                          <p:val>
                                            <p:strVal val="#ppt_w"/>
                                          </p:val>
                                        </p:tav>
                                      </p:tavLst>
                                    </p:anim>
                                    <p:anim calcmode="lin" valueType="num">
                                      <p:cBhvr>
                                        <p:cTn id="82" dur="500" fill="hold"/>
                                        <p:tgtEl>
                                          <p:spTgt spid="74838"/>
                                        </p:tgtEl>
                                        <p:attrNameLst>
                                          <p:attrName>ppt_h</p:attrName>
                                        </p:attrNameLst>
                                      </p:cBhvr>
                                      <p:tavLst>
                                        <p:tav tm="0">
                                          <p:val>
                                            <p:fltVal val="0.00000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74839"/>
                                        </p:tgtEl>
                                        <p:attrNameLst>
                                          <p:attrName>style.visibility</p:attrName>
                                        </p:attrNameLst>
                                      </p:cBhvr>
                                      <p:to>
                                        <p:strVal val="visible"/>
                                      </p:to>
                                    </p:set>
                                    <p:anim calcmode="lin" valueType="num">
                                      <p:cBhvr>
                                        <p:cTn id="87" dur="500" fill="hold"/>
                                        <p:tgtEl>
                                          <p:spTgt spid="74839"/>
                                        </p:tgtEl>
                                        <p:attrNameLst>
                                          <p:attrName>ppt_w</p:attrName>
                                        </p:attrNameLst>
                                      </p:cBhvr>
                                      <p:tavLst>
                                        <p:tav tm="0">
                                          <p:val>
                                            <p:fltVal val="0.000000"/>
                                          </p:val>
                                        </p:tav>
                                        <p:tav tm="100000">
                                          <p:val>
                                            <p:strVal val="#ppt_w"/>
                                          </p:val>
                                        </p:tav>
                                      </p:tavLst>
                                    </p:anim>
                                    <p:anim calcmode="lin" valueType="num">
                                      <p:cBhvr>
                                        <p:cTn id="88" dur="500" fill="hold"/>
                                        <p:tgtEl>
                                          <p:spTgt spid="74839"/>
                                        </p:tgtEl>
                                        <p:attrNameLst>
                                          <p:attrName>ppt_h</p:attrName>
                                        </p:attrNameLst>
                                      </p:cBhvr>
                                      <p:tavLst>
                                        <p:tav tm="0">
                                          <p:val>
                                            <p:fltVal val="0.00000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74840"/>
                                        </p:tgtEl>
                                        <p:attrNameLst>
                                          <p:attrName>style.visibility</p:attrName>
                                        </p:attrNameLst>
                                      </p:cBhvr>
                                      <p:to>
                                        <p:strVal val="visible"/>
                                      </p:to>
                                    </p:set>
                                    <p:animEffect transition="in" filter="wipe(up)">
                                      <p:cBhvr>
                                        <p:cTn id="93" dur="500"/>
                                        <p:tgtEl>
                                          <p:spTgt spid="74840"/>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74843"/>
                                        </p:tgtEl>
                                        <p:attrNameLst>
                                          <p:attrName>style.visibility</p:attrName>
                                        </p:attrNameLst>
                                      </p:cBhvr>
                                      <p:to>
                                        <p:strVal val="visible"/>
                                      </p:to>
                                    </p:set>
                                    <p:anim calcmode="lin" valueType="num">
                                      <p:cBhvr>
                                        <p:cTn id="98" dur="500" fill="hold"/>
                                        <p:tgtEl>
                                          <p:spTgt spid="74843"/>
                                        </p:tgtEl>
                                        <p:attrNameLst>
                                          <p:attrName>ppt_w</p:attrName>
                                        </p:attrNameLst>
                                      </p:cBhvr>
                                      <p:tavLst>
                                        <p:tav tm="0">
                                          <p:val>
                                            <p:fltVal val="0.000000"/>
                                          </p:val>
                                        </p:tav>
                                        <p:tav tm="100000">
                                          <p:val>
                                            <p:strVal val="#ppt_w"/>
                                          </p:val>
                                        </p:tav>
                                      </p:tavLst>
                                    </p:anim>
                                    <p:anim calcmode="lin" valueType="num">
                                      <p:cBhvr>
                                        <p:cTn id="99" dur="500" fill="hold"/>
                                        <p:tgtEl>
                                          <p:spTgt spid="74843"/>
                                        </p:tgtEl>
                                        <p:attrNameLst>
                                          <p:attrName>ppt_h</p:attrName>
                                        </p:attrNameLst>
                                      </p:cBhvr>
                                      <p:tavLst>
                                        <p:tav tm="0">
                                          <p:val>
                                            <p:fltVal val="0.00000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4850"/>
                                        </p:tgtEl>
                                        <p:attrNameLst>
                                          <p:attrName>style.visibility</p:attrName>
                                        </p:attrNameLst>
                                      </p:cBhvr>
                                      <p:to>
                                        <p:strVal val="visible"/>
                                      </p:to>
                                    </p:set>
                                    <p:animEffect transition="in" filter="wipe(left)">
                                      <p:cBhvr>
                                        <p:cTn id="104" dur="500"/>
                                        <p:tgtEl>
                                          <p:spTgt spid="7485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74846"/>
                                        </p:tgtEl>
                                        <p:attrNameLst>
                                          <p:attrName>style.visibility</p:attrName>
                                        </p:attrNameLst>
                                      </p:cBhvr>
                                      <p:to>
                                        <p:strVal val="visible"/>
                                      </p:to>
                                    </p:set>
                                    <p:animEffect transition="in" filter="wipe(left)">
                                      <p:cBhvr>
                                        <p:cTn id="109" dur="500"/>
                                        <p:tgtEl>
                                          <p:spTgt spid="74846"/>
                                        </p:tgtEl>
                                      </p:cBhvr>
                                    </p:animEffect>
                                  </p:childTnLst>
                                </p:cTn>
                              </p:par>
                            </p:childTnLst>
                          </p:cTn>
                        </p:par>
                      </p:childTnLst>
                    </p:cTn>
                  </p:par>
                  <p:par>
                    <p:cTn id="110" fill="hold">
                      <p:stCondLst>
                        <p:cond delay="indefinite"/>
                      </p:stCondLst>
                      <p:childTnLst>
                        <p:par>
                          <p:cTn id="111" fill="hold">
                            <p:stCondLst>
                              <p:cond delay="0"/>
                            </p:stCondLst>
                            <p:childTnLst>
                              <p:par>
                                <p:cTn id="112" presetID="18" presetClass="entr" presetSubtype="6" fill="hold" nodeType="clickEffect">
                                  <p:stCondLst>
                                    <p:cond delay="0"/>
                                  </p:stCondLst>
                                  <p:childTnLst>
                                    <p:set>
                                      <p:cBhvr>
                                        <p:cTn id="113" dur="1" fill="hold">
                                          <p:stCondLst>
                                            <p:cond delay="0"/>
                                          </p:stCondLst>
                                        </p:cTn>
                                        <p:tgtEl>
                                          <p:spTgt spid="74849"/>
                                        </p:tgtEl>
                                        <p:attrNameLst>
                                          <p:attrName>style.visibility</p:attrName>
                                        </p:attrNameLst>
                                      </p:cBhvr>
                                      <p:to>
                                        <p:strVal val="visible"/>
                                      </p:to>
                                    </p:set>
                                    <p:animEffect transition="in" filter="strips(downRight)">
                                      <p:cBhvr>
                                        <p:cTn id="114" dur="500"/>
                                        <p:tgtEl>
                                          <p:spTgt spid="74849"/>
                                        </p:tgtEl>
                                      </p:cBhvr>
                                    </p:animEffec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grpId="0" nodeType="clickEffect">
                                  <p:stCondLst>
                                    <p:cond delay="0"/>
                                  </p:stCondLst>
                                  <p:childTnLst>
                                    <p:set>
                                      <p:cBhvr>
                                        <p:cTn id="118" dur="1" fill="hold">
                                          <p:stCondLst>
                                            <p:cond delay="0"/>
                                          </p:stCondLst>
                                        </p:cTn>
                                        <p:tgtEl>
                                          <p:spTgt spid="68632"/>
                                        </p:tgtEl>
                                        <p:attrNameLst>
                                          <p:attrName>style.visibility</p:attrName>
                                        </p:attrNameLst>
                                      </p:cBhvr>
                                      <p:to>
                                        <p:strVal val="visible"/>
                                      </p:to>
                                    </p:set>
                                    <p:animEffect transition="in" filter="strips(downLeft)">
                                      <p:cBhvr>
                                        <p:cTn id="119" dur="500"/>
                                        <p:tgtEl>
                                          <p:spTgt spid="68632"/>
                                        </p:tgtEl>
                                      </p:cBhvr>
                                    </p:animEffect>
                                  </p:childTnLst>
                                  <p:subTnLst>
                                    <p:set>
                                      <p:cBhvr override="childStyle">
                                        <p:cTn dur="1" fill="hold" display="0" masterRel="nextClick" afterEffect="1"/>
                                        <p:tgtEl>
                                          <p:spTgt spid="68632"/>
                                        </p:tgtEl>
                                        <p:attrNameLst>
                                          <p:attrName>style.visibility</p:attrName>
                                        </p:attrNameLst>
                                      </p:cBhvr>
                                      <p:to>
                                        <p:strVal val="hidden"/>
                                      </p:to>
                                    </p:set>
                                    <p:audio>
                                      <p:cMediaNode>
                                        <p:cTn display="0" masterRel="sameClick">
                                          <p:stCondLst>
                                            <p:cond evt="begin" delay="0">
                                              <p:tn val="117"/>
                                            </p:cond>
                                          </p:stCondLst>
                                          <p:endCondLst>
                                            <p:cond evt="onStopAudio" delay="0">
                                              <p:tgtEl>
                                                <p:sldTgt/>
                                              </p:tgtEl>
                                            </p:cond>
                                          </p:endCondLst>
                                        </p:cTn>
                                        <p:tgtEl>
                                          <p:sndTgt r:embed="rId1" name="WHOOSH.WAV"/>
                                        </p:tgtEl>
                                      </p:cMediaNode>
                                    </p:audio>
                                  </p:sub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74852"/>
                                        </p:tgtEl>
                                        <p:attrNameLst>
                                          <p:attrName>style.visibility</p:attrName>
                                        </p:attrNameLst>
                                      </p:cBhvr>
                                      <p:to>
                                        <p:strVal val="visible"/>
                                      </p:to>
                                    </p:set>
                                    <p:animEffect transition="in" filter="wipe(up)">
                                      <p:cBhvr>
                                        <p:cTn id="124" dur="500"/>
                                        <p:tgtEl>
                                          <p:spTgt spid="74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p:bldP spid="74813" grpId="0" animBg="1"/>
      <p:bldP spid="74820" grpId="0" animBg="1"/>
      <p:bldP spid="74833" grpId="0" animBg="1"/>
      <p:bldP spid="74834" grpId="0" animBg="1"/>
      <p:bldP spid="74838" grpId="0" animBg="1"/>
      <p:bldP spid="74839" grpId="0" animBg="1"/>
      <p:bldP spid="74843" grpId="0" animBg="1"/>
      <p:bldP spid="74850" grpId="0"/>
      <p:bldP spid="74852" grpId="0"/>
      <p:bldP spid="686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Text Box 2"/>
          <p:cNvSpPr txBox="1"/>
          <p:nvPr/>
        </p:nvSpPr>
        <p:spPr>
          <a:xfrm>
            <a:off x="5867400" y="0"/>
            <a:ext cx="3270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§3  Shortest Path Algorithms</a:t>
            </a:r>
            <a:endParaRPr lang="en-US" altLang="zh-CN" sz="1800" b="1">
              <a:sym typeface="Webdings" panose="05030102010509060703" pitchFamily="18" charset="2"/>
            </a:endParaRPr>
          </a:p>
        </p:txBody>
      </p:sp>
      <p:sp>
        <p:nvSpPr>
          <p:cNvPr id="70658" name="Text Box 3"/>
          <p:cNvSpPr txBox="1"/>
          <p:nvPr/>
        </p:nvSpPr>
        <p:spPr>
          <a:xfrm>
            <a:off x="468313" y="0"/>
            <a:ext cx="7923212"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a:solidFill>
                  <a:schemeClr val="hlink"/>
                </a:solidFill>
                <a:sym typeface="Wingdings" panose="05000000000000000000" pitchFamily="2" charset="2"/>
              </a:rPr>
              <a:t></a:t>
            </a:r>
            <a:r>
              <a:rPr lang="en-US" altLang="zh-CN" sz="2400" b="1"/>
              <a:t> AOE ( Activity On Edge ) Networks</a:t>
            </a:r>
            <a:endParaRPr lang="en-US" altLang="zh-CN" sz="2400" b="1"/>
          </a:p>
          <a:p>
            <a:pPr marL="0" lvl="0" indent="0" eaLnBrk="1" hangingPunct="1">
              <a:spcBef>
                <a:spcPct val="0"/>
              </a:spcBef>
              <a:buNone/>
            </a:pPr>
            <a:r>
              <a:rPr lang="en-US" altLang="zh-CN" sz="2000" b="1"/>
              <a:t>                                                        </a:t>
            </a:r>
            <a:r>
              <a:rPr lang="en-US" altLang="zh-CN" sz="2400" b="1"/>
              <a:t>——  scheduling a project</a:t>
            </a:r>
            <a:endParaRPr lang="en-US" altLang="zh-CN" sz="2400" b="1"/>
          </a:p>
        </p:txBody>
      </p:sp>
      <p:sp>
        <p:nvSpPr>
          <p:cNvPr id="70659" name="Text Box 4"/>
          <p:cNvSpPr txBox="1"/>
          <p:nvPr/>
        </p:nvSpPr>
        <p:spPr>
          <a:xfrm>
            <a:off x="684213" y="4797425"/>
            <a:ext cx="4572000" cy="7016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000" b="1">
                <a:solidFill>
                  <a:schemeClr val="hlink"/>
                </a:solidFill>
                <a:sym typeface="Wingdings" panose="05000000000000000000" pitchFamily="2" charset="2"/>
              </a:rPr>
              <a:t>  EC[ </a:t>
            </a:r>
            <a:r>
              <a:rPr lang="en-US" altLang="zh-CN" sz="2000" b="1" i="1">
                <a:solidFill>
                  <a:schemeClr val="hlink"/>
                </a:solidFill>
                <a:sym typeface="Wingdings" panose="05000000000000000000" pitchFamily="2" charset="2"/>
              </a:rPr>
              <a:t>j</a:t>
            </a:r>
            <a:r>
              <a:rPr lang="en-US" altLang="zh-CN" sz="2000" b="1">
                <a:solidFill>
                  <a:schemeClr val="hlink"/>
                </a:solidFill>
                <a:sym typeface="Wingdings" panose="05000000000000000000" pitchFamily="2" charset="2"/>
              </a:rPr>
              <a:t> ] \ LC[ </a:t>
            </a:r>
            <a:r>
              <a:rPr lang="en-US" altLang="zh-CN" sz="2000" b="1" i="1">
                <a:solidFill>
                  <a:schemeClr val="hlink"/>
                </a:solidFill>
                <a:sym typeface="Wingdings" panose="05000000000000000000" pitchFamily="2" charset="2"/>
              </a:rPr>
              <a:t>j</a:t>
            </a:r>
            <a:r>
              <a:rPr lang="en-US" altLang="zh-CN" sz="2000" b="1">
                <a:solidFill>
                  <a:schemeClr val="hlink"/>
                </a:solidFill>
                <a:sym typeface="Wingdings" panose="05000000000000000000" pitchFamily="2" charset="2"/>
              </a:rPr>
              <a:t> ]</a:t>
            </a:r>
            <a:r>
              <a:rPr lang="en-US" altLang="zh-CN" sz="2000" b="1">
                <a:sym typeface="Wingdings" panose="05000000000000000000" pitchFamily="2" charset="2"/>
              </a:rPr>
              <a:t> ::= the earliest \ latest completion time for node </a:t>
            </a:r>
            <a:r>
              <a:rPr lang="en-US" altLang="zh-CN" sz="2000" b="1" i="1">
                <a:sym typeface="Wingdings" panose="05000000000000000000" pitchFamily="2" charset="2"/>
              </a:rPr>
              <a:t>v</a:t>
            </a:r>
            <a:r>
              <a:rPr lang="en-US" altLang="zh-CN" sz="2000" b="1" i="1" baseline="-25000">
                <a:sym typeface="Wingdings" panose="05000000000000000000" pitchFamily="2" charset="2"/>
              </a:rPr>
              <a:t>j</a:t>
            </a:r>
            <a:endParaRPr lang="en-US" altLang="zh-CN" sz="2000" b="1"/>
          </a:p>
        </p:txBody>
      </p:sp>
      <p:sp>
        <p:nvSpPr>
          <p:cNvPr id="70660" name="Text Box 5"/>
          <p:cNvSpPr txBox="1"/>
          <p:nvPr/>
        </p:nvSpPr>
        <p:spPr>
          <a:xfrm>
            <a:off x="755650" y="4221163"/>
            <a:ext cx="42672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a:sym typeface="Webdings" panose="05030102010509060703" pitchFamily="18" charset="2"/>
              </a:rPr>
              <a:t> </a:t>
            </a:r>
            <a:r>
              <a:rPr lang="en-US" altLang="zh-CN" sz="2000" b="1">
                <a:solidFill>
                  <a:schemeClr val="hlink"/>
                </a:solidFill>
                <a:sym typeface="Webdings" panose="05030102010509060703" pitchFamily="18" charset="2"/>
              </a:rPr>
              <a:t>CPM </a:t>
            </a:r>
            <a:r>
              <a:rPr lang="en-US" altLang="zh-CN" sz="2000" b="1">
                <a:sym typeface="Webdings" panose="05030102010509060703" pitchFamily="18" charset="2"/>
              </a:rPr>
              <a:t>( </a:t>
            </a:r>
            <a:r>
              <a:rPr lang="en-US" altLang="zh-CN" sz="2000" b="1">
                <a:latin typeface="Arial" panose="020B0604020202020204" pitchFamily="34" charset="0"/>
                <a:sym typeface="Webdings" panose="05030102010509060703" pitchFamily="18" charset="2"/>
              </a:rPr>
              <a:t>Critical Path Method</a:t>
            </a:r>
            <a:r>
              <a:rPr lang="en-US" altLang="zh-CN" sz="2000" b="1">
                <a:sym typeface="Webdings" panose="05030102010509060703" pitchFamily="18" charset="2"/>
              </a:rPr>
              <a:t> )</a:t>
            </a:r>
            <a:endParaRPr lang="en-US" altLang="zh-CN" sz="2000" b="1"/>
          </a:p>
        </p:txBody>
      </p:sp>
      <p:grpSp>
        <p:nvGrpSpPr>
          <p:cNvPr id="70661" name="Group 6"/>
          <p:cNvGrpSpPr/>
          <p:nvPr/>
        </p:nvGrpSpPr>
        <p:grpSpPr>
          <a:xfrm>
            <a:off x="4859338" y="4562475"/>
            <a:ext cx="3840162" cy="1981200"/>
            <a:chOff x="3120" y="2736"/>
            <a:chExt cx="2419" cy="1248"/>
          </a:xfrm>
        </p:grpSpPr>
        <p:sp>
          <p:nvSpPr>
            <p:cNvPr id="70749" name="Oval 7"/>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50" name="Line 8"/>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51" name="Line 9"/>
            <p:cNvSpPr/>
            <p:nvPr/>
          </p:nvSpPr>
          <p:spPr>
            <a:xfrm flipH="1">
              <a:off x="4310" y="3533"/>
              <a:ext cx="307" cy="0"/>
            </a:xfrm>
            <a:prstGeom prst="line">
              <a:avLst/>
            </a:prstGeom>
            <a:ln w="19050" cap="flat" cmpd="sng">
              <a:solidFill>
                <a:schemeClr val="tx1"/>
              </a:solidFill>
              <a:prstDash val="solid"/>
              <a:headEnd type="none" w="med" len="med"/>
              <a:tailEnd type="none" w="med" len="med"/>
            </a:ln>
          </p:spPr>
        </p:sp>
        <p:sp>
          <p:nvSpPr>
            <p:cNvPr id="70752" name="Line 10"/>
            <p:cNvSpPr/>
            <p:nvPr/>
          </p:nvSpPr>
          <p:spPr>
            <a:xfrm flipH="1">
              <a:off x="3120" y="3533"/>
              <a:ext cx="883" cy="0"/>
            </a:xfrm>
            <a:prstGeom prst="line">
              <a:avLst/>
            </a:prstGeom>
            <a:ln w="19050" cap="flat" cmpd="sng">
              <a:solidFill>
                <a:schemeClr val="tx1"/>
              </a:solidFill>
              <a:prstDash val="solid"/>
              <a:headEnd type="arrow" w="sm" len="lg"/>
              <a:tailEnd type="none" w="med" len="med"/>
            </a:ln>
          </p:spPr>
        </p:sp>
        <p:sp>
          <p:nvSpPr>
            <p:cNvPr id="70753" name="Text Box 11"/>
            <p:cNvSpPr txBox="1"/>
            <p:nvPr/>
          </p:nvSpPr>
          <p:spPr>
            <a:xfrm>
              <a:off x="3120" y="3312"/>
              <a:ext cx="845" cy="196"/>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80000"/>
                </a:lnSpc>
                <a:spcBef>
                  <a:spcPct val="0"/>
                </a:spcBef>
                <a:buNone/>
              </a:pPr>
              <a:r>
                <a:rPr lang="en-US" altLang="zh-CN" sz="1800" b="1">
                  <a:ea typeface="楷体_GB2312"/>
                </a:rPr>
                <a:t>Lasting Time</a:t>
              </a:r>
              <a:endParaRPr lang="en-US" altLang="zh-CN" sz="1800" b="1">
                <a:ea typeface="楷体_GB2312"/>
              </a:endParaRPr>
            </a:p>
          </p:txBody>
        </p:sp>
        <p:sp>
          <p:nvSpPr>
            <p:cNvPr id="70754" name="Text Box 12"/>
            <p:cNvSpPr txBox="1"/>
            <p:nvPr/>
          </p:nvSpPr>
          <p:spPr>
            <a:xfrm>
              <a:off x="3120" y="3600"/>
              <a:ext cx="845" cy="196"/>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80000"/>
                </a:lnSpc>
                <a:spcBef>
                  <a:spcPct val="0"/>
                </a:spcBef>
                <a:buNone/>
              </a:pPr>
              <a:r>
                <a:rPr lang="en-US" altLang="zh-CN" sz="1800" b="1">
                  <a:solidFill>
                    <a:srgbClr val="00CC00"/>
                  </a:solidFill>
                  <a:ea typeface="楷体_GB2312"/>
                </a:rPr>
                <a:t>Slack Time</a:t>
              </a:r>
              <a:endParaRPr lang="en-US" altLang="zh-CN" sz="1800" b="1">
                <a:solidFill>
                  <a:srgbClr val="00CC00"/>
                </a:solidFill>
                <a:ea typeface="楷体_GB2312"/>
              </a:endParaRPr>
            </a:p>
          </p:txBody>
        </p:sp>
        <p:sp>
          <p:nvSpPr>
            <p:cNvPr id="70755" name="AutoShape 13"/>
            <p:cNvSpPr/>
            <p:nvPr/>
          </p:nvSpPr>
          <p:spPr>
            <a:xfrm>
              <a:off x="4617" y="3024"/>
              <a:ext cx="922" cy="394"/>
            </a:xfrm>
            <a:prstGeom prst="wedgeEllipseCallout">
              <a:avLst>
                <a:gd name="adj1" fmla="val -67787"/>
                <a:gd name="adj2" fmla="val 53301"/>
              </a:avLst>
            </a:prstGeom>
            <a:solidFill>
              <a:srgbClr val="FFFFFF"/>
            </a:solidFill>
            <a:ln w="19050" cap="flat" cmpd="sng">
              <a:solidFill>
                <a:schemeClr val="tx1"/>
              </a:solidFill>
              <a:prstDash val="solid"/>
              <a:miter/>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80000"/>
                </a:lnSpc>
                <a:spcBef>
                  <a:spcPct val="0"/>
                </a:spcBef>
                <a:buNone/>
              </a:pPr>
              <a:r>
                <a:rPr lang="en-US" altLang="zh-CN" sz="1800" b="1">
                  <a:solidFill>
                    <a:schemeClr val="hlink"/>
                  </a:solidFill>
                  <a:ea typeface="楷体_GB2312"/>
                </a:rPr>
                <a:t>EC Time</a:t>
              </a:r>
              <a:endParaRPr lang="en-US" altLang="zh-CN" sz="1800" b="1">
                <a:solidFill>
                  <a:schemeClr val="accent2"/>
                </a:solidFill>
                <a:ea typeface="楷体_GB2312"/>
              </a:endParaRPr>
            </a:p>
          </p:txBody>
        </p:sp>
        <p:sp>
          <p:nvSpPr>
            <p:cNvPr id="70756" name="AutoShape 14"/>
            <p:cNvSpPr/>
            <p:nvPr/>
          </p:nvSpPr>
          <p:spPr>
            <a:xfrm>
              <a:off x="4617" y="3610"/>
              <a:ext cx="922" cy="374"/>
            </a:xfrm>
            <a:prstGeom prst="wedgeEllipseCallout">
              <a:avLst>
                <a:gd name="adj1" fmla="val -69199"/>
                <a:gd name="adj2" fmla="val -35296"/>
              </a:avLst>
            </a:prstGeom>
            <a:solidFill>
              <a:srgbClr val="FFFFFF"/>
            </a:solidFill>
            <a:ln w="19050" cap="flat" cmpd="sng">
              <a:solidFill>
                <a:schemeClr val="tx1"/>
              </a:solidFill>
              <a:prstDash val="solid"/>
              <a:miter/>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80000"/>
                </a:lnSpc>
                <a:spcBef>
                  <a:spcPct val="0"/>
                </a:spcBef>
                <a:buNone/>
              </a:pPr>
              <a:r>
                <a:rPr lang="en-US" altLang="zh-CN" sz="1800" b="1">
                  <a:solidFill>
                    <a:srgbClr val="FF0000"/>
                  </a:solidFill>
                  <a:ea typeface="楷体_GB2312"/>
                </a:rPr>
                <a:t>LC Time</a:t>
              </a:r>
              <a:endParaRPr lang="en-US" altLang="zh-CN" sz="1800" b="1">
                <a:solidFill>
                  <a:srgbClr val="FF0000"/>
                </a:solidFill>
                <a:ea typeface="楷体_GB2312"/>
              </a:endParaRPr>
            </a:p>
          </p:txBody>
        </p:sp>
        <p:sp>
          <p:nvSpPr>
            <p:cNvPr id="70757" name="AutoShape 15"/>
            <p:cNvSpPr/>
            <p:nvPr/>
          </p:nvSpPr>
          <p:spPr>
            <a:xfrm>
              <a:off x="3744" y="2736"/>
              <a:ext cx="1248" cy="336"/>
            </a:xfrm>
            <a:prstGeom prst="wedgeEllipseCallout">
              <a:avLst>
                <a:gd name="adj1" fmla="val -19472"/>
                <a:gd name="adj2" fmla="val 182736"/>
              </a:avLst>
            </a:prstGeom>
            <a:gradFill rotWithShape="0">
              <a:gsLst>
                <a:gs pos="0">
                  <a:srgbClr val="FFFFFF"/>
                </a:gs>
                <a:gs pos="100000">
                  <a:srgbClr val="E2E2E2"/>
                </a:gs>
              </a:gsLst>
              <a:lin ang="540000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 Index of  vertex</a:t>
              </a:r>
              <a:endParaRPr lang="en-US" altLang="zh-CN" sz="2000" b="1"/>
            </a:p>
          </p:txBody>
        </p:sp>
      </p:grpSp>
      <p:sp>
        <p:nvSpPr>
          <p:cNvPr id="70662" name="AutoShape 101"/>
          <p:cNvSpPr/>
          <p:nvPr/>
        </p:nvSpPr>
        <p:spPr>
          <a:xfrm flipV="1">
            <a:off x="5364163" y="3302000"/>
            <a:ext cx="2971800" cy="609600"/>
          </a:xfrm>
          <a:prstGeom prst="wedgeEllipseCallout">
            <a:avLst>
              <a:gd name="adj1" fmla="val -74949"/>
              <a:gd name="adj2" fmla="val 119269"/>
            </a:avLst>
          </a:prstGeom>
          <a:gradFill rotWithShape="0">
            <a:gsLst>
              <a:gs pos="0">
                <a:srgbClr val="E8E8E8"/>
              </a:gs>
              <a:gs pos="100000">
                <a:srgbClr val="FFFFFF"/>
              </a:gs>
            </a:gsLst>
            <a:lin ang="5400000" scaled="1"/>
            <a:tileRect/>
          </a:gradFill>
          <a:ln w="25400" cap="flat" cmpd="sng">
            <a:solidFill>
              <a:schemeClr val="tx1"/>
            </a:solidFill>
            <a:prstDash val="solid"/>
            <a:miter/>
            <a:headEnd type="none" w="med" len="med"/>
            <a:tailEnd type="none" w="med" len="med"/>
          </a:ln>
        </p:spPr>
        <p:txBody>
          <a:bodyPr rot="10800000"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Dummy activity</a:t>
            </a:r>
            <a:endParaRPr lang="en-US" altLang="zh-CN" sz="2400" b="1"/>
          </a:p>
        </p:txBody>
      </p:sp>
      <p:grpSp>
        <p:nvGrpSpPr>
          <p:cNvPr id="70663" name="Group 106"/>
          <p:cNvGrpSpPr/>
          <p:nvPr/>
        </p:nvGrpSpPr>
        <p:grpSpPr>
          <a:xfrm>
            <a:off x="409575" y="1196975"/>
            <a:ext cx="8458200" cy="2838450"/>
            <a:chOff x="240" y="672"/>
            <a:chExt cx="5328" cy="1788"/>
          </a:xfrm>
        </p:grpSpPr>
        <p:grpSp>
          <p:nvGrpSpPr>
            <p:cNvPr id="70682" name="Group 107"/>
            <p:cNvGrpSpPr/>
            <p:nvPr/>
          </p:nvGrpSpPr>
          <p:grpSpPr>
            <a:xfrm>
              <a:off x="672" y="864"/>
              <a:ext cx="492" cy="492"/>
              <a:chOff x="672" y="864"/>
              <a:chExt cx="492" cy="492"/>
            </a:xfrm>
          </p:grpSpPr>
          <p:grpSp>
            <p:nvGrpSpPr>
              <p:cNvPr id="70744" name="Group 108"/>
              <p:cNvGrpSpPr/>
              <p:nvPr/>
            </p:nvGrpSpPr>
            <p:grpSpPr>
              <a:xfrm>
                <a:off x="672" y="864"/>
                <a:ext cx="492" cy="492"/>
                <a:chOff x="4003" y="3226"/>
                <a:chExt cx="614" cy="615"/>
              </a:xfrm>
            </p:grpSpPr>
            <p:sp>
              <p:nvSpPr>
                <p:cNvPr id="70746" name="Oval 109"/>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47" name="Line 110"/>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48" name="Line 111"/>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0745" name="Rectangle 112"/>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grpSp>
        <p:grpSp>
          <p:nvGrpSpPr>
            <p:cNvPr id="70683" name="Group 113"/>
            <p:cNvGrpSpPr/>
            <p:nvPr/>
          </p:nvGrpSpPr>
          <p:grpSpPr>
            <a:xfrm>
              <a:off x="1632" y="672"/>
              <a:ext cx="492" cy="492"/>
              <a:chOff x="672" y="864"/>
              <a:chExt cx="492" cy="492"/>
            </a:xfrm>
          </p:grpSpPr>
          <p:grpSp>
            <p:nvGrpSpPr>
              <p:cNvPr id="70739" name="Group 114"/>
              <p:cNvGrpSpPr/>
              <p:nvPr/>
            </p:nvGrpSpPr>
            <p:grpSpPr>
              <a:xfrm>
                <a:off x="672" y="864"/>
                <a:ext cx="492" cy="492"/>
                <a:chOff x="4003" y="3226"/>
                <a:chExt cx="614" cy="615"/>
              </a:xfrm>
            </p:grpSpPr>
            <p:sp>
              <p:nvSpPr>
                <p:cNvPr id="70741" name="Oval 115"/>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42" name="Line 116"/>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43" name="Line 117"/>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0740" name="Rectangle 118"/>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grpSp>
        <p:grpSp>
          <p:nvGrpSpPr>
            <p:cNvPr id="70684" name="Group 119"/>
            <p:cNvGrpSpPr/>
            <p:nvPr/>
          </p:nvGrpSpPr>
          <p:grpSpPr>
            <a:xfrm>
              <a:off x="1680" y="1344"/>
              <a:ext cx="492" cy="492"/>
              <a:chOff x="672" y="864"/>
              <a:chExt cx="492" cy="492"/>
            </a:xfrm>
          </p:grpSpPr>
          <p:grpSp>
            <p:nvGrpSpPr>
              <p:cNvPr id="70734" name="Group 120"/>
              <p:cNvGrpSpPr/>
              <p:nvPr/>
            </p:nvGrpSpPr>
            <p:grpSpPr>
              <a:xfrm>
                <a:off x="672" y="864"/>
                <a:ext cx="492" cy="492"/>
                <a:chOff x="4003" y="3226"/>
                <a:chExt cx="614" cy="615"/>
              </a:xfrm>
            </p:grpSpPr>
            <p:sp>
              <p:nvSpPr>
                <p:cNvPr id="70736" name="Oval 121"/>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37" name="Line 122"/>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38" name="Line 123"/>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0735" name="Rectangle 124"/>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grpSp>
        <p:grpSp>
          <p:nvGrpSpPr>
            <p:cNvPr id="70685" name="Group 125"/>
            <p:cNvGrpSpPr/>
            <p:nvPr/>
          </p:nvGrpSpPr>
          <p:grpSpPr>
            <a:xfrm>
              <a:off x="1296" y="1920"/>
              <a:ext cx="492" cy="492"/>
              <a:chOff x="672" y="864"/>
              <a:chExt cx="492" cy="492"/>
            </a:xfrm>
          </p:grpSpPr>
          <p:grpSp>
            <p:nvGrpSpPr>
              <p:cNvPr id="70729" name="Group 126"/>
              <p:cNvGrpSpPr/>
              <p:nvPr/>
            </p:nvGrpSpPr>
            <p:grpSpPr>
              <a:xfrm>
                <a:off x="672" y="864"/>
                <a:ext cx="492" cy="492"/>
                <a:chOff x="4003" y="3226"/>
                <a:chExt cx="614" cy="615"/>
              </a:xfrm>
            </p:grpSpPr>
            <p:sp>
              <p:nvSpPr>
                <p:cNvPr id="70731" name="Oval 127"/>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32" name="Line 128"/>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33" name="Line 129"/>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0730" name="Rectangle 130"/>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grpSp>
        <p:grpSp>
          <p:nvGrpSpPr>
            <p:cNvPr id="70686" name="Group 131"/>
            <p:cNvGrpSpPr/>
            <p:nvPr/>
          </p:nvGrpSpPr>
          <p:grpSpPr>
            <a:xfrm>
              <a:off x="2592" y="1008"/>
              <a:ext cx="492" cy="492"/>
              <a:chOff x="672" y="864"/>
              <a:chExt cx="492" cy="492"/>
            </a:xfrm>
          </p:grpSpPr>
          <p:grpSp>
            <p:nvGrpSpPr>
              <p:cNvPr id="70724" name="Group 132"/>
              <p:cNvGrpSpPr/>
              <p:nvPr/>
            </p:nvGrpSpPr>
            <p:grpSpPr>
              <a:xfrm>
                <a:off x="672" y="864"/>
                <a:ext cx="492" cy="492"/>
                <a:chOff x="4003" y="3226"/>
                <a:chExt cx="614" cy="615"/>
              </a:xfrm>
            </p:grpSpPr>
            <p:sp>
              <p:nvSpPr>
                <p:cNvPr id="70726" name="Oval 133"/>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27" name="Line 134"/>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28" name="Line 135"/>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0725" name="Rectangle 136"/>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4</a:t>
                </a:r>
                <a:endParaRPr lang="en-US" altLang="zh-CN" sz="2400" b="1"/>
              </a:p>
            </p:txBody>
          </p:sp>
        </p:grpSp>
        <p:grpSp>
          <p:nvGrpSpPr>
            <p:cNvPr id="70687" name="Group 137"/>
            <p:cNvGrpSpPr/>
            <p:nvPr/>
          </p:nvGrpSpPr>
          <p:grpSpPr>
            <a:xfrm>
              <a:off x="2592" y="1968"/>
              <a:ext cx="492" cy="492"/>
              <a:chOff x="672" y="864"/>
              <a:chExt cx="492" cy="492"/>
            </a:xfrm>
          </p:grpSpPr>
          <p:grpSp>
            <p:nvGrpSpPr>
              <p:cNvPr id="70719" name="Group 138"/>
              <p:cNvGrpSpPr/>
              <p:nvPr/>
            </p:nvGrpSpPr>
            <p:grpSpPr>
              <a:xfrm>
                <a:off x="672" y="864"/>
                <a:ext cx="492" cy="492"/>
                <a:chOff x="4003" y="3226"/>
                <a:chExt cx="614" cy="615"/>
              </a:xfrm>
            </p:grpSpPr>
            <p:sp>
              <p:nvSpPr>
                <p:cNvPr id="70721" name="Oval 139"/>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22" name="Line 140"/>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23" name="Line 141"/>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0720" name="Rectangle 142"/>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5</a:t>
                </a:r>
                <a:endParaRPr lang="en-US" altLang="zh-CN" sz="2400" b="1"/>
              </a:p>
            </p:txBody>
          </p:sp>
        </p:grpSp>
        <p:grpSp>
          <p:nvGrpSpPr>
            <p:cNvPr id="70688" name="Group 143"/>
            <p:cNvGrpSpPr/>
            <p:nvPr/>
          </p:nvGrpSpPr>
          <p:grpSpPr>
            <a:xfrm>
              <a:off x="3600" y="672"/>
              <a:ext cx="492" cy="492"/>
              <a:chOff x="672" y="864"/>
              <a:chExt cx="492" cy="492"/>
            </a:xfrm>
          </p:grpSpPr>
          <p:grpSp>
            <p:nvGrpSpPr>
              <p:cNvPr id="70714" name="Group 144"/>
              <p:cNvGrpSpPr/>
              <p:nvPr/>
            </p:nvGrpSpPr>
            <p:grpSpPr>
              <a:xfrm>
                <a:off x="672" y="864"/>
                <a:ext cx="492" cy="492"/>
                <a:chOff x="4003" y="3226"/>
                <a:chExt cx="614" cy="615"/>
              </a:xfrm>
            </p:grpSpPr>
            <p:sp>
              <p:nvSpPr>
                <p:cNvPr id="70716" name="Oval 145"/>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17" name="Line 146"/>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18" name="Line 147"/>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0715" name="Rectangle 148"/>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6</a:t>
                </a:r>
                <a:endParaRPr lang="en-US" altLang="zh-CN" sz="2400" b="1"/>
              </a:p>
            </p:txBody>
          </p:sp>
        </p:grpSp>
        <p:grpSp>
          <p:nvGrpSpPr>
            <p:cNvPr id="70689" name="Group 149"/>
            <p:cNvGrpSpPr/>
            <p:nvPr/>
          </p:nvGrpSpPr>
          <p:grpSpPr>
            <a:xfrm>
              <a:off x="3600" y="1344"/>
              <a:ext cx="492" cy="492"/>
              <a:chOff x="672" y="864"/>
              <a:chExt cx="492" cy="492"/>
            </a:xfrm>
          </p:grpSpPr>
          <p:grpSp>
            <p:nvGrpSpPr>
              <p:cNvPr id="70709" name="Group 150"/>
              <p:cNvGrpSpPr/>
              <p:nvPr/>
            </p:nvGrpSpPr>
            <p:grpSpPr>
              <a:xfrm>
                <a:off x="672" y="864"/>
                <a:ext cx="492" cy="492"/>
                <a:chOff x="4003" y="3226"/>
                <a:chExt cx="614" cy="615"/>
              </a:xfrm>
            </p:grpSpPr>
            <p:sp>
              <p:nvSpPr>
                <p:cNvPr id="70711" name="Oval 151"/>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12" name="Line 152"/>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13" name="Line 153"/>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0710" name="Rectangle 154"/>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7</a:t>
                </a:r>
                <a:endParaRPr lang="en-US" altLang="zh-CN" sz="2400" b="1"/>
              </a:p>
            </p:txBody>
          </p:sp>
        </p:grpSp>
        <p:grpSp>
          <p:nvGrpSpPr>
            <p:cNvPr id="70690" name="Group 155"/>
            <p:cNvGrpSpPr/>
            <p:nvPr/>
          </p:nvGrpSpPr>
          <p:grpSpPr>
            <a:xfrm>
              <a:off x="4608" y="1104"/>
              <a:ext cx="492" cy="492"/>
              <a:chOff x="672" y="864"/>
              <a:chExt cx="492" cy="492"/>
            </a:xfrm>
          </p:grpSpPr>
          <p:grpSp>
            <p:nvGrpSpPr>
              <p:cNvPr id="70704" name="Group 156"/>
              <p:cNvGrpSpPr/>
              <p:nvPr/>
            </p:nvGrpSpPr>
            <p:grpSpPr>
              <a:xfrm>
                <a:off x="672" y="864"/>
                <a:ext cx="492" cy="492"/>
                <a:chOff x="4003" y="3226"/>
                <a:chExt cx="614" cy="615"/>
              </a:xfrm>
            </p:grpSpPr>
            <p:sp>
              <p:nvSpPr>
                <p:cNvPr id="70706" name="Oval 157"/>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0707" name="Line 158"/>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0708" name="Line 159"/>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0705" name="Rectangle 160"/>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8</a:t>
                </a:r>
                <a:endParaRPr lang="en-US" altLang="zh-CN" sz="2400" b="1"/>
              </a:p>
            </p:txBody>
          </p:sp>
        </p:grpSp>
        <p:sp>
          <p:nvSpPr>
            <p:cNvPr id="70691" name="Line 161"/>
            <p:cNvSpPr/>
            <p:nvPr/>
          </p:nvSpPr>
          <p:spPr>
            <a:xfrm flipV="1">
              <a:off x="1152" y="960"/>
              <a:ext cx="480" cy="96"/>
            </a:xfrm>
            <a:prstGeom prst="line">
              <a:avLst/>
            </a:prstGeom>
            <a:ln w="25400" cap="flat" cmpd="sng">
              <a:solidFill>
                <a:schemeClr val="tx1"/>
              </a:solidFill>
              <a:prstDash val="solid"/>
              <a:headEnd type="none" w="med" len="med"/>
              <a:tailEnd type="triangle" w="med" len="med"/>
            </a:ln>
          </p:spPr>
        </p:sp>
        <p:sp>
          <p:nvSpPr>
            <p:cNvPr id="70692" name="Line 162"/>
            <p:cNvSpPr/>
            <p:nvPr/>
          </p:nvSpPr>
          <p:spPr>
            <a:xfrm>
              <a:off x="1152" y="1200"/>
              <a:ext cx="528" cy="336"/>
            </a:xfrm>
            <a:prstGeom prst="line">
              <a:avLst/>
            </a:prstGeom>
            <a:ln w="25400" cap="flat" cmpd="sng">
              <a:solidFill>
                <a:schemeClr val="tx1"/>
              </a:solidFill>
              <a:prstDash val="solid"/>
              <a:headEnd type="none" w="med" len="med"/>
              <a:tailEnd type="triangle" w="med" len="med"/>
            </a:ln>
          </p:spPr>
        </p:sp>
        <p:sp>
          <p:nvSpPr>
            <p:cNvPr id="70693" name="Line 163"/>
            <p:cNvSpPr/>
            <p:nvPr/>
          </p:nvSpPr>
          <p:spPr>
            <a:xfrm>
              <a:off x="1056" y="1344"/>
              <a:ext cx="288" cy="672"/>
            </a:xfrm>
            <a:prstGeom prst="line">
              <a:avLst/>
            </a:prstGeom>
            <a:ln w="25400" cap="flat" cmpd="sng">
              <a:solidFill>
                <a:schemeClr val="tx1"/>
              </a:solidFill>
              <a:prstDash val="solid"/>
              <a:headEnd type="none" w="med" len="med"/>
              <a:tailEnd type="triangle" w="med" len="med"/>
            </a:ln>
          </p:spPr>
        </p:sp>
        <p:sp>
          <p:nvSpPr>
            <p:cNvPr id="70694" name="Line 164"/>
            <p:cNvSpPr/>
            <p:nvPr/>
          </p:nvSpPr>
          <p:spPr>
            <a:xfrm>
              <a:off x="2112" y="912"/>
              <a:ext cx="528" cy="240"/>
            </a:xfrm>
            <a:prstGeom prst="line">
              <a:avLst/>
            </a:prstGeom>
            <a:ln w="25400" cap="flat" cmpd="sng">
              <a:solidFill>
                <a:schemeClr val="tx1"/>
              </a:solidFill>
              <a:prstDash val="solid"/>
              <a:headEnd type="none" w="med" len="med"/>
              <a:tailEnd type="triangle" w="med" len="med"/>
            </a:ln>
          </p:spPr>
        </p:sp>
        <p:sp>
          <p:nvSpPr>
            <p:cNvPr id="70695" name="Line 165"/>
            <p:cNvSpPr/>
            <p:nvPr/>
          </p:nvSpPr>
          <p:spPr>
            <a:xfrm flipV="1">
              <a:off x="2160" y="1392"/>
              <a:ext cx="480" cy="240"/>
            </a:xfrm>
            <a:prstGeom prst="line">
              <a:avLst/>
            </a:prstGeom>
            <a:ln w="25400" cap="flat" cmpd="sng">
              <a:solidFill>
                <a:schemeClr val="tx1"/>
              </a:solidFill>
              <a:prstDash val="solid"/>
              <a:headEnd type="none" w="med" len="med"/>
              <a:tailEnd type="triangle" w="med" len="med"/>
            </a:ln>
          </p:spPr>
        </p:sp>
        <p:sp>
          <p:nvSpPr>
            <p:cNvPr id="70696" name="Line 166"/>
            <p:cNvSpPr/>
            <p:nvPr/>
          </p:nvSpPr>
          <p:spPr>
            <a:xfrm>
              <a:off x="1776" y="2160"/>
              <a:ext cx="816" cy="0"/>
            </a:xfrm>
            <a:prstGeom prst="line">
              <a:avLst/>
            </a:prstGeom>
            <a:ln w="25400" cap="flat" cmpd="sng">
              <a:solidFill>
                <a:schemeClr val="tx1"/>
              </a:solidFill>
              <a:prstDash val="solid"/>
              <a:headEnd type="none" w="med" len="med"/>
              <a:tailEnd type="triangle" w="med" len="med"/>
            </a:ln>
          </p:spPr>
        </p:sp>
        <p:sp>
          <p:nvSpPr>
            <p:cNvPr id="70697" name="Line 167"/>
            <p:cNvSpPr/>
            <p:nvPr/>
          </p:nvSpPr>
          <p:spPr>
            <a:xfrm flipV="1">
              <a:off x="3072" y="1776"/>
              <a:ext cx="624" cy="432"/>
            </a:xfrm>
            <a:prstGeom prst="line">
              <a:avLst/>
            </a:prstGeom>
            <a:ln w="25400" cap="flat" cmpd="sng">
              <a:solidFill>
                <a:schemeClr val="tx1"/>
              </a:solidFill>
              <a:prstDash val="solid"/>
              <a:headEnd type="none" w="med" len="med"/>
              <a:tailEnd type="triangle" w="med" len="med"/>
            </a:ln>
          </p:spPr>
        </p:sp>
        <p:sp>
          <p:nvSpPr>
            <p:cNvPr id="70698" name="Line 168"/>
            <p:cNvSpPr/>
            <p:nvPr/>
          </p:nvSpPr>
          <p:spPr>
            <a:xfrm>
              <a:off x="3072" y="1344"/>
              <a:ext cx="528" cy="240"/>
            </a:xfrm>
            <a:prstGeom prst="line">
              <a:avLst/>
            </a:prstGeom>
            <a:ln w="25400" cap="flat" cmpd="sng">
              <a:solidFill>
                <a:schemeClr val="tx1"/>
              </a:solidFill>
              <a:prstDash val="solid"/>
              <a:headEnd type="none" w="med" len="med"/>
              <a:tailEnd type="triangle" w="med" len="med"/>
            </a:ln>
          </p:spPr>
        </p:sp>
        <p:sp>
          <p:nvSpPr>
            <p:cNvPr id="70699" name="Line 169"/>
            <p:cNvSpPr/>
            <p:nvPr/>
          </p:nvSpPr>
          <p:spPr>
            <a:xfrm flipV="1">
              <a:off x="3072" y="912"/>
              <a:ext cx="528" cy="240"/>
            </a:xfrm>
            <a:prstGeom prst="line">
              <a:avLst/>
            </a:prstGeom>
            <a:ln w="25400" cap="flat" cmpd="sng">
              <a:solidFill>
                <a:schemeClr val="tx1"/>
              </a:solidFill>
              <a:prstDash val="solid"/>
              <a:headEnd type="none" w="med" len="med"/>
              <a:tailEnd type="triangle" w="med" len="med"/>
            </a:ln>
          </p:spPr>
        </p:sp>
        <p:sp>
          <p:nvSpPr>
            <p:cNvPr id="70700" name="Line 170"/>
            <p:cNvSpPr/>
            <p:nvPr/>
          </p:nvSpPr>
          <p:spPr>
            <a:xfrm>
              <a:off x="4080" y="912"/>
              <a:ext cx="576" cy="288"/>
            </a:xfrm>
            <a:prstGeom prst="line">
              <a:avLst/>
            </a:prstGeom>
            <a:ln w="25400" cap="flat" cmpd="sng">
              <a:solidFill>
                <a:schemeClr val="tx1"/>
              </a:solidFill>
              <a:prstDash val="solid"/>
              <a:headEnd type="none" w="med" len="med"/>
              <a:tailEnd type="triangle" w="med" len="med"/>
            </a:ln>
          </p:spPr>
        </p:sp>
        <p:sp>
          <p:nvSpPr>
            <p:cNvPr id="70701" name="Line 171"/>
            <p:cNvSpPr/>
            <p:nvPr/>
          </p:nvSpPr>
          <p:spPr>
            <a:xfrm flipV="1">
              <a:off x="4080" y="1392"/>
              <a:ext cx="528" cy="192"/>
            </a:xfrm>
            <a:prstGeom prst="line">
              <a:avLst/>
            </a:prstGeom>
            <a:ln w="25400" cap="flat" cmpd="sng">
              <a:solidFill>
                <a:schemeClr val="tx1"/>
              </a:solidFill>
              <a:prstDash val="solid"/>
              <a:headEnd type="none" w="med" len="med"/>
              <a:tailEnd type="triangle" w="med" len="med"/>
            </a:ln>
          </p:spPr>
        </p:sp>
        <p:sp>
          <p:nvSpPr>
            <p:cNvPr id="70702" name="Rectangle 172"/>
            <p:cNvSpPr/>
            <p:nvPr/>
          </p:nvSpPr>
          <p:spPr>
            <a:xfrm>
              <a:off x="240" y="1008"/>
              <a:ext cx="43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start</a:t>
              </a:r>
              <a:endParaRPr lang="en-US" altLang="zh-CN" sz="2000" b="1">
                <a:solidFill>
                  <a:schemeClr val="hlink"/>
                </a:solidFill>
              </a:endParaRPr>
            </a:p>
          </p:txBody>
        </p:sp>
        <p:sp>
          <p:nvSpPr>
            <p:cNvPr id="70703" name="Rectangle 173"/>
            <p:cNvSpPr/>
            <p:nvPr/>
          </p:nvSpPr>
          <p:spPr>
            <a:xfrm>
              <a:off x="5136" y="1248"/>
              <a:ext cx="43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finish</a:t>
              </a:r>
              <a:endParaRPr lang="en-US" altLang="zh-CN" sz="2000" b="1">
                <a:solidFill>
                  <a:schemeClr val="hlink"/>
                </a:solidFill>
              </a:endParaRPr>
            </a:p>
          </p:txBody>
        </p:sp>
      </p:grpSp>
      <p:grpSp>
        <p:nvGrpSpPr>
          <p:cNvPr id="70664" name="Group 174"/>
          <p:cNvGrpSpPr/>
          <p:nvPr/>
        </p:nvGrpSpPr>
        <p:grpSpPr>
          <a:xfrm>
            <a:off x="1857375" y="1425575"/>
            <a:ext cx="5562600" cy="2133600"/>
            <a:chOff x="1152" y="816"/>
            <a:chExt cx="3504" cy="1344"/>
          </a:xfrm>
        </p:grpSpPr>
        <p:sp>
          <p:nvSpPr>
            <p:cNvPr id="70671" name="Rectangle 175"/>
            <p:cNvSpPr/>
            <p:nvPr/>
          </p:nvSpPr>
          <p:spPr>
            <a:xfrm>
              <a:off x="1152" y="816"/>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a0=6</a:t>
              </a:r>
              <a:endParaRPr lang="en-US" altLang="zh-CN" sz="2000" b="1"/>
            </a:p>
          </p:txBody>
        </p:sp>
        <p:sp>
          <p:nvSpPr>
            <p:cNvPr id="70672" name="Rectangle 176"/>
            <p:cNvSpPr/>
            <p:nvPr/>
          </p:nvSpPr>
          <p:spPr>
            <a:xfrm>
              <a:off x="1296" y="1152"/>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a1=4</a:t>
              </a:r>
              <a:endParaRPr lang="en-US" altLang="zh-CN" sz="2000" b="1"/>
            </a:p>
          </p:txBody>
        </p:sp>
        <p:sp>
          <p:nvSpPr>
            <p:cNvPr id="70673" name="Rectangle 177"/>
            <p:cNvSpPr/>
            <p:nvPr/>
          </p:nvSpPr>
          <p:spPr>
            <a:xfrm>
              <a:off x="1221" y="1632"/>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a2=5</a:t>
              </a:r>
              <a:endParaRPr lang="en-US" altLang="zh-CN" sz="2000" b="1"/>
            </a:p>
          </p:txBody>
        </p:sp>
        <p:sp>
          <p:nvSpPr>
            <p:cNvPr id="70674" name="Rectangle 178"/>
            <p:cNvSpPr/>
            <p:nvPr/>
          </p:nvSpPr>
          <p:spPr>
            <a:xfrm>
              <a:off x="2208" y="816"/>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a3=1</a:t>
              </a:r>
              <a:endParaRPr lang="en-US" altLang="zh-CN" sz="2000" b="1"/>
            </a:p>
          </p:txBody>
        </p:sp>
        <p:sp>
          <p:nvSpPr>
            <p:cNvPr id="70675" name="Rectangle 179"/>
            <p:cNvSpPr/>
            <p:nvPr/>
          </p:nvSpPr>
          <p:spPr>
            <a:xfrm>
              <a:off x="2160" y="1344"/>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a4=1</a:t>
              </a:r>
              <a:endParaRPr lang="en-US" altLang="zh-CN" sz="2000" b="1"/>
            </a:p>
          </p:txBody>
        </p:sp>
        <p:sp>
          <p:nvSpPr>
            <p:cNvPr id="70676" name="Rectangle 180"/>
            <p:cNvSpPr/>
            <p:nvPr/>
          </p:nvSpPr>
          <p:spPr>
            <a:xfrm>
              <a:off x="1968" y="2016"/>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a5=2</a:t>
              </a:r>
              <a:endParaRPr lang="en-US" altLang="zh-CN" sz="2000" b="1"/>
            </a:p>
          </p:txBody>
        </p:sp>
        <p:sp>
          <p:nvSpPr>
            <p:cNvPr id="70677" name="Rectangle 181"/>
            <p:cNvSpPr/>
            <p:nvPr/>
          </p:nvSpPr>
          <p:spPr>
            <a:xfrm>
              <a:off x="3072" y="864"/>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a6=9</a:t>
              </a:r>
              <a:endParaRPr lang="en-US" altLang="zh-CN" sz="2000" b="1"/>
            </a:p>
          </p:txBody>
        </p:sp>
        <p:sp>
          <p:nvSpPr>
            <p:cNvPr id="70678" name="Rectangle 182"/>
            <p:cNvSpPr/>
            <p:nvPr/>
          </p:nvSpPr>
          <p:spPr>
            <a:xfrm>
              <a:off x="3168" y="1248"/>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a7=7</a:t>
              </a:r>
              <a:endParaRPr lang="en-US" altLang="zh-CN" sz="2000" b="1"/>
            </a:p>
          </p:txBody>
        </p:sp>
        <p:sp>
          <p:nvSpPr>
            <p:cNvPr id="70679" name="Rectangle 183"/>
            <p:cNvSpPr/>
            <p:nvPr/>
          </p:nvSpPr>
          <p:spPr>
            <a:xfrm>
              <a:off x="3120" y="1824"/>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a8=4</a:t>
              </a:r>
              <a:endParaRPr lang="en-US" altLang="zh-CN" sz="2000" b="1"/>
            </a:p>
          </p:txBody>
        </p:sp>
        <p:sp>
          <p:nvSpPr>
            <p:cNvPr id="70680" name="Rectangle 184"/>
            <p:cNvSpPr/>
            <p:nvPr/>
          </p:nvSpPr>
          <p:spPr>
            <a:xfrm>
              <a:off x="4272" y="864"/>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a9=2</a:t>
              </a:r>
              <a:endParaRPr lang="en-US" altLang="zh-CN" sz="2000" b="1"/>
            </a:p>
          </p:txBody>
        </p:sp>
        <p:sp>
          <p:nvSpPr>
            <p:cNvPr id="70681" name="Rectangle 185"/>
            <p:cNvSpPr/>
            <p:nvPr/>
          </p:nvSpPr>
          <p:spPr>
            <a:xfrm>
              <a:off x="4080" y="1296"/>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a10=4</a:t>
              </a:r>
              <a:endParaRPr lang="en-US" altLang="zh-CN" sz="2000" b="1"/>
            </a:p>
          </p:txBody>
        </p:sp>
      </p:grpSp>
      <p:sp>
        <p:nvSpPr>
          <p:cNvPr id="70665" name="Line 196"/>
          <p:cNvSpPr/>
          <p:nvPr/>
        </p:nvSpPr>
        <p:spPr>
          <a:xfrm flipV="1">
            <a:off x="4560888" y="2492375"/>
            <a:ext cx="0" cy="762000"/>
          </a:xfrm>
          <a:prstGeom prst="line">
            <a:avLst/>
          </a:prstGeom>
          <a:ln w="25400" cap="flat" cmpd="sng">
            <a:solidFill>
              <a:schemeClr val="tx1"/>
            </a:solidFill>
            <a:prstDash val="dash"/>
            <a:headEnd type="none" w="med" len="med"/>
            <a:tailEnd type="triangle" w="med" len="med"/>
          </a:ln>
        </p:spPr>
      </p:sp>
      <p:sp>
        <p:nvSpPr>
          <p:cNvPr id="70666" name="Rectangle 197"/>
          <p:cNvSpPr/>
          <p:nvPr/>
        </p:nvSpPr>
        <p:spPr>
          <a:xfrm>
            <a:off x="3914775" y="2797175"/>
            <a:ext cx="6096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a11=0</a:t>
            </a:r>
            <a:endParaRPr lang="en-US" altLang="zh-CN" sz="2000" b="1"/>
          </a:p>
        </p:txBody>
      </p:sp>
      <p:sp>
        <p:nvSpPr>
          <p:cNvPr id="145619" name="Line 211"/>
          <p:cNvSpPr/>
          <p:nvPr/>
        </p:nvSpPr>
        <p:spPr>
          <a:xfrm flipV="1">
            <a:off x="1452563" y="1501775"/>
            <a:ext cx="1524000" cy="304800"/>
          </a:xfrm>
          <a:prstGeom prst="line">
            <a:avLst/>
          </a:prstGeom>
          <a:ln w="76200" cap="flat" cmpd="sng">
            <a:solidFill>
              <a:srgbClr val="FF0000"/>
            </a:solidFill>
            <a:prstDash val="dashDot"/>
            <a:headEnd type="none" w="med" len="med"/>
            <a:tailEnd type="none" w="med" len="med"/>
          </a:ln>
        </p:spPr>
      </p:sp>
      <p:sp>
        <p:nvSpPr>
          <p:cNvPr id="145620" name="Line 212"/>
          <p:cNvSpPr/>
          <p:nvPr/>
        </p:nvSpPr>
        <p:spPr>
          <a:xfrm>
            <a:off x="2976563" y="1501775"/>
            <a:ext cx="1524000" cy="533400"/>
          </a:xfrm>
          <a:prstGeom prst="line">
            <a:avLst/>
          </a:prstGeom>
          <a:ln w="76200" cap="flat" cmpd="sng">
            <a:solidFill>
              <a:srgbClr val="FF0000"/>
            </a:solidFill>
            <a:prstDash val="dashDot"/>
            <a:headEnd type="none" w="med" len="med"/>
            <a:tailEnd type="none" w="med" len="med"/>
          </a:ln>
        </p:spPr>
      </p:sp>
      <p:sp>
        <p:nvSpPr>
          <p:cNvPr id="145621" name="Line 213"/>
          <p:cNvSpPr/>
          <p:nvPr/>
        </p:nvSpPr>
        <p:spPr>
          <a:xfrm flipV="1">
            <a:off x="4500563" y="1501775"/>
            <a:ext cx="1600200" cy="533400"/>
          </a:xfrm>
          <a:prstGeom prst="line">
            <a:avLst/>
          </a:prstGeom>
          <a:ln w="76200" cap="flat" cmpd="sng">
            <a:solidFill>
              <a:srgbClr val="FF0000"/>
            </a:solidFill>
            <a:prstDash val="dashDot"/>
            <a:headEnd type="none" w="med" len="med"/>
            <a:tailEnd type="none" w="med" len="med"/>
          </a:ln>
        </p:spPr>
      </p:sp>
      <p:sp>
        <p:nvSpPr>
          <p:cNvPr id="145622" name="Line 214"/>
          <p:cNvSpPr/>
          <p:nvPr/>
        </p:nvSpPr>
        <p:spPr>
          <a:xfrm>
            <a:off x="6100763" y="1501775"/>
            <a:ext cx="1600200" cy="685800"/>
          </a:xfrm>
          <a:prstGeom prst="line">
            <a:avLst/>
          </a:prstGeom>
          <a:ln w="76200" cap="flat" cmpd="sng">
            <a:solidFill>
              <a:srgbClr val="FF0000"/>
            </a:solidFill>
            <a:prstDash val="dashDot"/>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strips(downRight)">
                                      <p:cBhvr>
                                        <p:cTn id="7" dur="500"/>
                                        <p:tgtEl>
                                          <p:spTgt spid="70662"/>
                                        </p:tgtEl>
                                      </p:cBhvr>
                                    </p:animEffect>
                                  </p:childTnLst>
                                  <p:subTnLst>
                                    <p:set>
                                      <p:cBhvr override="childStyle">
                                        <p:cTn dur="1" fill="hold" display="0" masterRel="nextClick" afterEffect="1"/>
                                        <p:tgtEl>
                                          <p:spTgt spid="70662"/>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5619"/>
                                        </p:tgtEl>
                                        <p:attrNameLst>
                                          <p:attrName>style.visibility</p:attrName>
                                        </p:attrNameLst>
                                      </p:cBhvr>
                                      <p:to>
                                        <p:strVal val="visible"/>
                                      </p:to>
                                    </p:set>
                                    <p:animEffect transition="in" filter="wipe(left)">
                                      <p:cBhvr>
                                        <p:cTn id="12" dur="500"/>
                                        <p:tgtEl>
                                          <p:spTgt spid="14561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5620"/>
                                        </p:tgtEl>
                                        <p:attrNameLst>
                                          <p:attrName>style.visibility</p:attrName>
                                        </p:attrNameLst>
                                      </p:cBhvr>
                                      <p:to>
                                        <p:strVal val="visible"/>
                                      </p:to>
                                    </p:set>
                                    <p:animEffect transition="in" filter="wipe(left)">
                                      <p:cBhvr>
                                        <p:cTn id="16" dur="500"/>
                                        <p:tgtEl>
                                          <p:spTgt spid="145620"/>
                                        </p:tgtEl>
                                      </p:cBhvr>
                                    </p:animEffect>
                                  </p:childTnLst>
                                  <p:subTnLst>
                                    <p:audio>
                                      <p:cMediaNode>
                                        <p:cTn display="0" masterRel="sameClick">
                                          <p:stCondLst>
                                            <p:cond evt="begin" delay="0">
                                              <p:tn val="14"/>
                                            </p:cond>
                                          </p:stCondLst>
                                          <p:endCondLst>
                                            <p:cond evt="onStopAudio" delay="0">
                                              <p:tgtEl>
                                                <p:sldTgt/>
                                              </p:tgtEl>
                                            </p:cond>
                                          </p:endCondLst>
                                        </p:cTn>
                                        <p:tgtEl>
                                          <p:sndTgt r:embed="rId2" name="LASER.WAV"/>
                                        </p:tgtEl>
                                      </p:cMediaNode>
                                    </p:audio>
                                  </p:sub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45621"/>
                                        </p:tgtEl>
                                        <p:attrNameLst>
                                          <p:attrName>style.visibility</p:attrName>
                                        </p:attrNameLst>
                                      </p:cBhvr>
                                      <p:to>
                                        <p:strVal val="visible"/>
                                      </p:to>
                                    </p:set>
                                    <p:animEffect transition="in" filter="wipe(left)">
                                      <p:cBhvr>
                                        <p:cTn id="20" dur="500"/>
                                        <p:tgtEl>
                                          <p:spTgt spid="145621"/>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45622"/>
                                        </p:tgtEl>
                                        <p:attrNameLst>
                                          <p:attrName>style.visibility</p:attrName>
                                        </p:attrNameLst>
                                      </p:cBhvr>
                                      <p:to>
                                        <p:strVal val="visible"/>
                                      </p:to>
                                    </p:set>
                                    <p:animEffect transition="in" filter="wipe(left)">
                                      <p:cBhvr>
                                        <p:cTn id="24" dur="500"/>
                                        <p:tgtEl>
                                          <p:spTgt spid="145622"/>
                                        </p:tgtEl>
                                      </p:cBhvr>
                                    </p:animEffect>
                                  </p:childTnLst>
                                  <p:subTnLst>
                                    <p:audio>
                                      <p:cMediaNode>
                                        <p:cTn display="0" masterRel="sameClick">
                                          <p:stCondLst>
                                            <p:cond evt="begin" delay="0">
                                              <p:tn val="22"/>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Text Box 4"/>
          <p:cNvSpPr txBox="1"/>
          <p:nvPr/>
        </p:nvSpPr>
        <p:spPr>
          <a:xfrm>
            <a:off x="5867400" y="0"/>
            <a:ext cx="3270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§3  Shortest Path Algorithms</a:t>
            </a:r>
            <a:endParaRPr lang="en-US" altLang="zh-CN" sz="1800" b="1">
              <a:sym typeface="Webdings" panose="05030102010509060703" pitchFamily="18" charset="2"/>
            </a:endParaRPr>
          </a:p>
        </p:txBody>
      </p:sp>
      <p:sp>
        <p:nvSpPr>
          <p:cNvPr id="88069" name="Text Box 5"/>
          <p:cNvSpPr txBox="1"/>
          <p:nvPr/>
        </p:nvSpPr>
        <p:spPr>
          <a:xfrm>
            <a:off x="381000" y="304800"/>
            <a:ext cx="792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ea typeface="MS Hei" pitchFamily="49" charset="-122"/>
              </a:rPr>
              <a:t>〖</a:t>
            </a:r>
            <a:r>
              <a:rPr lang="en-US" altLang="zh-CN" sz="2400" b="1"/>
              <a:t>Example</a:t>
            </a:r>
            <a:r>
              <a:rPr lang="en-US" altLang="zh-CN" sz="2400" b="1">
                <a:ea typeface="MS Hei" pitchFamily="49" charset="-122"/>
              </a:rPr>
              <a:t>〗</a:t>
            </a:r>
            <a:r>
              <a:rPr lang="en-US" altLang="zh-CN" sz="2400" b="1"/>
              <a:t>  AOE network of a hypothetical project</a:t>
            </a:r>
            <a:endParaRPr lang="en-US" altLang="zh-CN" sz="2400" b="1"/>
          </a:p>
        </p:txBody>
      </p:sp>
      <p:grpSp>
        <p:nvGrpSpPr>
          <p:cNvPr id="88070" name="Group 6"/>
          <p:cNvGrpSpPr/>
          <p:nvPr/>
        </p:nvGrpSpPr>
        <p:grpSpPr>
          <a:xfrm>
            <a:off x="381000" y="762000"/>
            <a:ext cx="8458200" cy="2838450"/>
            <a:chOff x="240" y="672"/>
            <a:chExt cx="5328" cy="1788"/>
          </a:xfrm>
        </p:grpSpPr>
        <p:grpSp>
          <p:nvGrpSpPr>
            <p:cNvPr id="72757" name="Group 7"/>
            <p:cNvGrpSpPr/>
            <p:nvPr/>
          </p:nvGrpSpPr>
          <p:grpSpPr>
            <a:xfrm>
              <a:off x="672" y="864"/>
              <a:ext cx="492" cy="492"/>
              <a:chOff x="672" y="864"/>
              <a:chExt cx="492" cy="492"/>
            </a:xfrm>
          </p:grpSpPr>
          <p:grpSp>
            <p:nvGrpSpPr>
              <p:cNvPr id="72819" name="Group 8"/>
              <p:cNvGrpSpPr/>
              <p:nvPr/>
            </p:nvGrpSpPr>
            <p:grpSpPr>
              <a:xfrm>
                <a:off x="672" y="864"/>
                <a:ext cx="492" cy="492"/>
                <a:chOff x="4003" y="3226"/>
                <a:chExt cx="614" cy="615"/>
              </a:xfrm>
            </p:grpSpPr>
            <p:sp>
              <p:nvSpPr>
                <p:cNvPr id="72821" name="Oval 9"/>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822" name="Line 10"/>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2823" name="Line 11"/>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2820" name="Rectangle 12"/>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grpSp>
        <p:grpSp>
          <p:nvGrpSpPr>
            <p:cNvPr id="72758" name="Group 13"/>
            <p:cNvGrpSpPr/>
            <p:nvPr/>
          </p:nvGrpSpPr>
          <p:grpSpPr>
            <a:xfrm>
              <a:off x="1632" y="672"/>
              <a:ext cx="492" cy="492"/>
              <a:chOff x="672" y="864"/>
              <a:chExt cx="492" cy="492"/>
            </a:xfrm>
          </p:grpSpPr>
          <p:grpSp>
            <p:nvGrpSpPr>
              <p:cNvPr id="72814" name="Group 14"/>
              <p:cNvGrpSpPr/>
              <p:nvPr/>
            </p:nvGrpSpPr>
            <p:grpSpPr>
              <a:xfrm>
                <a:off x="672" y="864"/>
                <a:ext cx="492" cy="492"/>
                <a:chOff x="4003" y="3226"/>
                <a:chExt cx="614" cy="615"/>
              </a:xfrm>
            </p:grpSpPr>
            <p:sp>
              <p:nvSpPr>
                <p:cNvPr id="72816" name="Oval 15"/>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817" name="Line 16"/>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2818" name="Line 17"/>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2815" name="Rectangle 18"/>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grpSp>
        <p:grpSp>
          <p:nvGrpSpPr>
            <p:cNvPr id="72759" name="Group 19"/>
            <p:cNvGrpSpPr/>
            <p:nvPr/>
          </p:nvGrpSpPr>
          <p:grpSpPr>
            <a:xfrm>
              <a:off x="1680" y="1344"/>
              <a:ext cx="492" cy="492"/>
              <a:chOff x="672" y="864"/>
              <a:chExt cx="492" cy="492"/>
            </a:xfrm>
          </p:grpSpPr>
          <p:grpSp>
            <p:nvGrpSpPr>
              <p:cNvPr id="72809" name="Group 20"/>
              <p:cNvGrpSpPr/>
              <p:nvPr/>
            </p:nvGrpSpPr>
            <p:grpSpPr>
              <a:xfrm>
                <a:off x="672" y="864"/>
                <a:ext cx="492" cy="492"/>
                <a:chOff x="4003" y="3226"/>
                <a:chExt cx="614" cy="615"/>
              </a:xfrm>
            </p:grpSpPr>
            <p:sp>
              <p:nvSpPr>
                <p:cNvPr id="72811" name="Oval 21"/>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812" name="Line 22"/>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2813" name="Line 23"/>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2810" name="Rectangle 24"/>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grpSp>
        <p:grpSp>
          <p:nvGrpSpPr>
            <p:cNvPr id="72760" name="Group 25"/>
            <p:cNvGrpSpPr/>
            <p:nvPr/>
          </p:nvGrpSpPr>
          <p:grpSpPr>
            <a:xfrm>
              <a:off x="1296" y="1920"/>
              <a:ext cx="492" cy="492"/>
              <a:chOff x="672" y="864"/>
              <a:chExt cx="492" cy="492"/>
            </a:xfrm>
          </p:grpSpPr>
          <p:grpSp>
            <p:nvGrpSpPr>
              <p:cNvPr id="72804" name="Group 26"/>
              <p:cNvGrpSpPr/>
              <p:nvPr/>
            </p:nvGrpSpPr>
            <p:grpSpPr>
              <a:xfrm>
                <a:off x="672" y="864"/>
                <a:ext cx="492" cy="492"/>
                <a:chOff x="4003" y="3226"/>
                <a:chExt cx="614" cy="615"/>
              </a:xfrm>
            </p:grpSpPr>
            <p:sp>
              <p:nvSpPr>
                <p:cNvPr id="72806" name="Oval 27"/>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807" name="Line 28"/>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2808" name="Line 29"/>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2805" name="Rectangle 30"/>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grpSp>
        <p:grpSp>
          <p:nvGrpSpPr>
            <p:cNvPr id="72761" name="Group 31"/>
            <p:cNvGrpSpPr/>
            <p:nvPr/>
          </p:nvGrpSpPr>
          <p:grpSpPr>
            <a:xfrm>
              <a:off x="2592" y="1008"/>
              <a:ext cx="492" cy="492"/>
              <a:chOff x="672" y="864"/>
              <a:chExt cx="492" cy="492"/>
            </a:xfrm>
          </p:grpSpPr>
          <p:grpSp>
            <p:nvGrpSpPr>
              <p:cNvPr id="72799" name="Group 32"/>
              <p:cNvGrpSpPr/>
              <p:nvPr/>
            </p:nvGrpSpPr>
            <p:grpSpPr>
              <a:xfrm>
                <a:off x="672" y="864"/>
                <a:ext cx="492" cy="492"/>
                <a:chOff x="4003" y="3226"/>
                <a:chExt cx="614" cy="615"/>
              </a:xfrm>
            </p:grpSpPr>
            <p:sp>
              <p:nvSpPr>
                <p:cNvPr id="72801" name="Oval 33"/>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802" name="Line 34"/>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2803" name="Line 35"/>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2800" name="Rectangle 36"/>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4</a:t>
                </a:r>
                <a:endParaRPr lang="en-US" altLang="zh-CN" sz="2400" b="1"/>
              </a:p>
            </p:txBody>
          </p:sp>
        </p:grpSp>
        <p:grpSp>
          <p:nvGrpSpPr>
            <p:cNvPr id="72762" name="Group 37"/>
            <p:cNvGrpSpPr/>
            <p:nvPr/>
          </p:nvGrpSpPr>
          <p:grpSpPr>
            <a:xfrm>
              <a:off x="2592" y="1968"/>
              <a:ext cx="492" cy="492"/>
              <a:chOff x="672" y="864"/>
              <a:chExt cx="492" cy="492"/>
            </a:xfrm>
          </p:grpSpPr>
          <p:grpSp>
            <p:nvGrpSpPr>
              <p:cNvPr id="72794" name="Group 38"/>
              <p:cNvGrpSpPr/>
              <p:nvPr/>
            </p:nvGrpSpPr>
            <p:grpSpPr>
              <a:xfrm>
                <a:off x="672" y="864"/>
                <a:ext cx="492" cy="492"/>
                <a:chOff x="4003" y="3226"/>
                <a:chExt cx="614" cy="615"/>
              </a:xfrm>
            </p:grpSpPr>
            <p:sp>
              <p:nvSpPr>
                <p:cNvPr id="72796" name="Oval 39"/>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97" name="Line 40"/>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2798" name="Line 41"/>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2795" name="Rectangle 42"/>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5</a:t>
                </a:r>
                <a:endParaRPr lang="en-US" altLang="zh-CN" sz="2400" b="1"/>
              </a:p>
            </p:txBody>
          </p:sp>
        </p:grpSp>
        <p:grpSp>
          <p:nvGrpSpPr>
            <p:cNvPr id="72763" name="Group 43"/>
            <p:cNvGrpSpPr/>
            <p:nvPr/>
          </p:nvGrpSpPr>
          <p:grpSpPr>
            <a:xfrm>
              <a:off x="3600" y="672"/>
              <a:ext cx="492" cy="492"/>
              <a:chOff x="672" y="864"/>
              <a:chExt cx="492" cy="492"/>
            </a:xfrm>
          </p:grpSpPr>
          <p:grpSp>
            <p:nvGrpSpPr>
              <p:cNvPr id="72789" name="Group 44"/>
              <p:cNvGrpSpPr/>
              <p:nvPr/>
            </p:nvGrpSpPr>
            <p:grpSpPr>
              <a:xfrm>
                <a:off x="672" y="864"/>
                <a:ext cx="492" cy="492"/>
                <a:chOff x="4003" y="3226"/>
                <a:chExt cx="614" cy="615"/>
              </a:xfrm>
            </p:grpSpPr>
            <p:sp>
              <p:nvSpPr>
                <p:cNvPr id="72791" name="Oval 45"/>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92" name="Line 46"/>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2793" name="Line 47"/>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2790" name="Rectangle 48"/>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6</a:t>
                </a:r>
                <a:endParaRPr lang="en-US" altLang="zh-CN" sz="2400" b="1"/>
              </a:p>
            </p:txBody>
          </p:sp>
        </p:grpSp>
        <p:grpSp>
          <p:nvGrpSpPr>
            <p:cNvPr id="72764" name="Group 49"/>
            <p:cNvGrpSpPr/>
            <p:nvPr/>
          </p:nvGrpSpPr>
          <p:grpSpPr>
            <a:xfrm>
              <a:off x="3600" y="1344"/>
              <a:ext cx="492" cy="492"/>
              <a:chOff x="672" y="864"/>
              <a:chExt cx="492" cy="492"/>
            </a:xfrm>
          </p:grpSpPr>
          <p:grpSp>
            <p:nvGrpSpPr>
              <p:cNvPr id="72784" name="Group 50"/>
              <p:cNvGrpSpPr/>
              <p:nvPr/>
            </p:nvGrpSpPr>
            <p:grpSpPr>
              <a:xfrm>
                <a:off x="672" y="864"/>
                <a:ext cx="492" cy="492"/>
                <a:chOff x="4003" y="3226"/>
                <a:chExt cx="614" cy="615"/>
              </a:xfrm>
            </p:grpSpPr>
            <p:sp>
              <p:nvSpPr>
                <p:cNvPr id="72786" name="Oval 51"/>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87" name="Line 52"/>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2788" name="Line 53"/>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2785" name="Rectangle 54"/>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7</a:t>
                </a:r>
                <a:endParaRPr lang="en-US" altLang="zh-CN" sz="2400" b="1"/>
              </a:p>
            </p:txBody>
          </p:sp>
        </p:grpSp>
        <p:grpSp>
          <p:nvGrpSpPr>
            <p:cNvPr id="72765" name="Group 55"/>
            <p:cNvGrpSpPr/>
            <p:nvPr/>
          </p:nvGrpSpPr>
          <p:grpSpPr>
            <a:xfrm>
              <a:off x="4608" y="1104"/>
              <a:ext cx="492" cy="492"/>
              <a:chOff x="672" y="864"/>
              <a:chExt cx="492" cy="492"/>
            </a:xfrm>
          </p:grpSpPr>
          <p:grpSp>
            <p:nvGrpSpPr>
              <p:cNvPr id="72779" name="Group 56"/>
              <p:cNvGrpSpPr/>
              <p:nvPr/>
            </p:nvGrpSpPr>
            <p:grpSpPr>
              <a:xfrm>
                <a:off x="672" y="864"/>
                <a:ext cx="492" cy="492"/>
                <a:chOff x="4003" y="3226"/>
                <a:chExt cx="614" cy="615"/>
              </a:xfrm>
            </p:grpSpPr>
            <p:sp>
              <p:nvSpPr>
                <p:cNvPr id="72781" name="Oval 57"/>
                <p:cNvSpPr/>
                <p:nvPr/>
              </p:nvSpPr>
              <p:spPr>
                <a:xfrm>
                  <a:off x="4003" y="3226"/>
                  <a:ext cx="614" cy="615"/>
                </a:xfrm>
                <a:prstGeom prst="ellipse">
                  <a:avLst/>
                </a:prstGeom>
                <a:noFill/>
                <a:ln w="19050" cap="flat" cmpd="sng">
                  <a:solidFill>
                    <a:schemeClr val="tx1"/>
                  </a:solidFill>
                  <a:prstDash val="solid"/>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2782" name="Line 58"/>
                <p:cNvSpPr/>
                <p:nvPr/>
              </p:nvSpPr>
              <p:spPr>
                <a:xfrm>
                  <a:off x="4310" y="3226"/>
                  <a:ext cx="0" cy="615"/>
                </a:xfrm>
                <a:prstGeom prst="line">
                  <a:avLst/>
                </a:prstGeom>
                <a:ln w="19050" cap="flat" cmpd="sng">
                  <a:solidFill>
                    <a:schemeClr val="tx1"/>
                  </a:solidFill>
                  <a:prstDash val="solid"/>
                  <a:headEnd type="none" w="med" len="med"/>
                  <a:tailEnd type="none" w="med" len="med"/>
                </a:ln>
              </p:spPr>
            </p:sp>
            <p:sp>
              <p:nvSpPr>
                <p:cNvPr id="72783" name="Line 59"/>
                <p:cNvSpPr/>
                <p:nvPr/>
              </p:nvSpPr>
              <p:spPr>
                <a:xfrm flipH="1">
                  <a:off x="4310" y="3533"/>
                  <a:ext cx="307" cy="0"/>
                </a:xfrm>
                <a:prstGeom prst="line">
                  <a:avLst/>
                </a:prstGeom>
                <a:ln w="19050" cap="flat" cmpd="sng">
                  <a:solidFill>
                    <a:schemeClr val="tx1"/>
                  </a:solidFill>
                  <a:prstDash val="solid"/>
                  <a:headEnd type="none" w="med" len="med"/>
                  <a:tailEnd type="none" w="med" len="med"/>
                </a:ln>
              </p:spPr>
            </p:sp>
          </p:grpSp>
          <p:sp>
            <p:nvSpPr>
              <p:cNvPr id="72780" name="Rectangle 60"/>
              <p:cNvSpPr/>
              <p:nvPr/>
            </p:nvSpPr>
            <p:spPr>
              <a:xfrm>
                <a:off x="672" y="960"/>
                <a:ext cx="240"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8</a:t>
                </a:r>
                <a:endParaRPr lang="en-US" altLang="zh-CN" sz="2400" b="1"/>
              </a:p>
            </p:txBody>
          </p:sp>
        </p:grpSp>
        <p:sp>
          <p:nvSpPr>
            <p:cNvPr id="72766" name="Line 61"/>
            <p:cNvSpPr/>
            <p:nvPr/>
          </p:nvSpPr>
          <p:spPr>
            <a:xfrm flipV="1">
              <a:off x="1152" y="960"/>
              <a:ext cx="480" cy="96"/>
            </a:xfrm>
            <a:prstGeom prst="line">
              <a:avLst/>
            </a:prstGeom>
            <a:ln w="25400" cap="flat" cmpd="sng">
              <a:solidFill>
                <a:schemeClr val="tx1"/>
              </a:solidFill>
              <a:prstDash val="solid"/>
              <a:headEnd type="none" w="med" len="med"/>
              <a:tailEnd type="triangle" w="med" len="med"/>
            </a:ln>
          </p:spPr>
        </p:sp>
        <p:sp>
          <p:nvSpPr>
            <p:cNvPr id="72767" name="Line 62"/>
            <p:cNvSpPr/>
            <p:nvPr/>
          </p:nvSpPr>
          <p:spPr>
            <a:xfrm>
              <a:off x="1152" y="1200"/>
              <a:ext cx="528" cy="336"/>
            </a:xfrm>
            <a:prstGeom prst="line">
              <a:avLst/>
            </a:prstGeom>
            <a:ln w="25400" cap="flat" cmpd="sng">
              <a:solidFill>
                <a:schemeClr val="tx1"/>
              </a:solidFill>
              <a:prstDash val="solid"/>
              <a:headEnd type="none" w="med" len="med"/>
              <a:tailEnd type="triangle" w="med" len="med"/>
            </a:ln>
          </p:spPr>
        </p:sp>
        <p:sp>
          <p:nvSpPr>
            <p:cNvPr id="72768" name="Line 63"/>
            <p:cNvSpPr/>
            <p:nvPr/>
          </p:nvSpPr>
          <p:spPr>
            <a:xfrm>
              <a:off x="1056" y="1344"/>
              <a:ext cx="288" cy="672"/>
            </a:xfrm>
            <a:prstGeom prst="line">
              <a:avLst/>
            </a:prstGeom>
            <a:ln w="25400" cap="flat" cmpd="sng">
              <a:solidFill>
                <a:schemeClr val="tx1"/>
              </a:solidFill>
              <a:prstDash val="solid"/>
              <a:headEnd type="none" w="med" len="med"/>
              <a:tailEnd type="triangle" w="med" len="med"/>
            </a:ln>
          </p:spPr>
        </p:sp>
        <p:sp>
          <p:nvSpPr>
            <p:cNvPr id="72769" name="Line 64"/>
            <p:cNvSpPr/>
            <p:nvPr/>
          </p:nvSpPr>
          <p:spPr>
            <a:xfrm>
              <a:off x="2112" y="912"/>
              <a:ext cx="528" cy="240"/>
            </a:xfrm>
            <a:prstGeom prst="line">
              <a:avLst/>
            </a:prstGeom>
            <a:ln w="25400" cap="flat" cmpd="sng">
              <a:solidFill>
                <a:schemeClr val="tx1"/>
              </a:solidFill>
              <a:prstDash val="solid"/>
              <a:headEnd type="none" w="med" len="med"/>
              <a:tailEnd type="triangle" w="med" len="med"/>
            </a:ln>
          </p:spPr>
        </p:sp>
        <p:sp>
          <p:nvSpPr>
            <p:cNvPr id="72770" name="Line 65"/>
            <p:cNvSpPr/>
            <p:nvPr/>
          </p:nvSpPr>
          <p:spPr>
            <a:xfrm flipV="1">
              <a:off x="2160" y="1392"/>
              <a:ext cx="480" cy="240"/>
            </a:xfrm>
            <a:prstGeom prst="line">
              <a:avLst/>
            </a:prstGeom>
            <a:ln w="25400" cap="flat" cmpd="sng">
              <a:solidFill>
                <a:schemeClr val="tx1"/>
              </a:solidFill>
              <a:prstDash val="solid"/>
              <a:headEnd type="none" w="med" len="med"/>
              <a:tailEnd type="triangle" w="med" len="med"/>
            </a:ln>
          </p:spPr>
        </p:sp>
        <p:sp>
          <p:nvSpPr>
            <p:cNvPr id="72771" name="Line 66"/>
            <p:cNvSpPr/>
            <p:nvPr/>
          </p:nvSpPr>
          <p:spPr>
            <a:xfrm>
              <a:off x="1776" y="2160"/>
              <a:ext cx="816" cy="0"/>
            </a:xfrm>
            <a:prstGeom prst="line">
              <a:avLst/>
            </a:prstGeom>
            <a:ln w="25400" cap="flat" cmpd="sng">
              <a:solidFill>
                <a:schemeClr val="tx1"/>
              </a:solidFill>
              <a:prstDash val="solid"/>
              <a:headEnd type="none" w="med" len="med"/>
              <a:tailEnd type="triangle" w="med" len="med"/>
            </a:ln>
          </p:spPr>
        </p:sp>
        <p:sp>
          <p:nvSpPr>
            <p:cNvPr id="72772" name="Line 67"/>
            <p:cNvSpPr/>
            <p:nvPr/>
          </p:nvSpPr>
          <p:spPr>
            <a:xfrm flipV="1">
              <a:off x="3072" y="1776"/>
              <a:ext cx="624" cy="432"/>
            </a:xfrm>
            <a:prstGeom prst="line">
              <a:avLst/>
            </a:prstGeom>
            <a:ln w="25400" cap="flat" cmpd="sng">
              <a:solidFill>
                <a:schemeClr val="tx1"/>
              </a:solidFill>
              <a:prstDash val="solid"/>
              <a:headEnd type="none" w="med" len="med"/>
              <a:tailEnd type="triangle" w="med" len="med"/>
            </a:ln>
          </p:spPr>
        </p:sp>
        <p:sp>
          <p:nvSpPr>
            <p:cNvPr id="72773" name="Line 68"/>
            <p:cNvSpPr/>
            <p:nvPr/>
          </p:nvSpPr>
          <p:spPr>
            <a:xfrm>
              <a:off x="3072" y="1344"/>
              <a:ext cx="528" cy="240"/>
            </a:xfrm>
            <a:prstGeom prst="line">
              <a:avLst/>
            </a:prstGeom>
            <a:ln w="25400" cap="flat" cmpd="sng">
              <a:solidFill>
                <a:schemeClr val="tx1"/>
              </a:solidFill>
              <a:prstDash val="solid"/>
              <a:headEnd type="none" w="med" len="med"/>
              <a:tailEnd type="triangle" w="med" len="med"/>
            </a:ln>
          </p:spPr>
        </p:sp>
        <p:sp>
          <p:nvSpPr>
            <p:cNvPr id="72774" name="Line 69"/>
            <p:cNvSpPr/>
            <p:nvPr/>
          </p:nvSpPr>
          <p:spPr>
            <a:xfrm flipV="1">
              <a:off x="3072" y="912"/>
              <a:ext cx="528" cy="240"/>
            </a:xfrm>
            <a:prstGeom prst="line">
              <a:avLst/>
            </a:prstGeom>
            <a:ln w="25400" cap="flat" cmpd="sng">
              <a:solidFill>
                <a:schemeClr val="tx1"/>
              </a:solidFill>
              <a:prstDash val="solid"/>
              <a:headEnd type="none" w="med" len="med"/>
              <a:tailEnd type="triangle" w="med" len="med"/>
            </a:ln>
          </p:spPr>
        </p:sp>
        <p:sp>
          <p:nvSpPr>
            <p:cNvPr id="72775" name="Line 70"/>
            <p:cNvSpPr/>
            <p:nvPr/>
          </p:nvSpPr>
          <p:spPr>
            <a:xfrm>
              <a:off x="4080" y="912"/>
              <a:ext cx="576" cy="288"/>
            </a:xfrm>
            <a:prstGeom prst="line">
              <a:avLst/>
            </a:prstGeom>
            <a:ln w="25400" cap="flat" cmpd="sng">
              <a:solidFill>
                <a:schemeClr val="tx1"/>
              </a:solidFill>
              <a:prstDash val="solid"/>
              <a:headEnd type="none" w="med" len="med"/>
              <a:tailEnd type="triangle" w="med" len="med"/>
            </a:ln>
          </p:spPr>
        </p:sp>
        <p:sp>
          <p:nvSpPr>
            <p:cNvPr id="72776" name="Line 71"/>
            <p:cNvSpPr/>
            <p:nvPr/>
          </p:nvSpPr>
          <p:spPr>
            <a:xfrm flipV="1">
              <a:off x="4080" y="1392"/>
              <a:ext cx="528" cy="192"/>
            </a:xfrm>
            <a:prstGeom prst="line">
              <a:avLst/>
            </a:prstGeom>
            <a:ln w="25400" cap="flat" cmpd="sng">
              <a:solidFill>
                <a:schemeClr val="tx1"/>
              </a:solidFill>
              <a:prstDash val="solid"/>
              <a:headEnd type="none" w="med" len="med"/>
              <a:tailEnd type="triangle" w="med" len="med"/>
            </a:ln>
          </p:spPr>
        </p:sp>
        <p:sp>
          <p:nvSpPr>
            <p:cNvPr id="72777" name="Rectangle 72"/>
            <p:cNvSpPr/>
            <p:nvPr/>
          </p:nvSpPr>
          <p:spPr>
            <a:xfrm>
              <a:off x="240" y="1008"/>
              <a:ext cx="43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start</a:t>
              </a:r>
              <a:endParaRPr lang="en-US" altLang="zh-CN" sz="2000" b="1">
                <a:solidFill>
                  <a:schemeClr val="hlink"/>
                </a:solidFill>
              </a:endParaRPr>
            </a:p>
          </p:txBody>
        </p:sp>
        <p:sp>
          <p:nvSpPr>
            <p:cNvPr id="72778" name="Rectangle 73"/>
            <p:cNvSpPr/>
            <p:nvPr/>
          </p:nvSpPr>
          <p:spPr>
            <a:xfrm>
              <a:off x="5136" y="1248"/>
              <a:ext cx="43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finish</a:t>
              </a:r>
              <a:endParaRPr lang="en-US" altLang="zh-CN" sz="2000" b="1">
                <a:solidFill>
                  <a:schemeClr val="hlink"/>
                </a:solidFill>
              </a:endParaRPr>
            </a:p>
          </p:txBody>
        </p:sp>
      </p:grpSp>
      <p:grpSp>
        <p:nvGrpSpPr>
          <p:cNvPr id="88138" name="Group 74"/>
          <p:cNvGrpSpPr/>
          <p:nvPr/>
        </p:nvGrpSpPr>
        <p:grpSpPr>
          <a:xfrm>
            <a:off x="1828800" y="990600"/>
            <a:ext cx="5562600" cy="2133600"/>
            <a:chOff x="1152" y="816"/>
            <a:chExt cx="3504" cy="1344"/>
          </a:xfrm>
        </p:grpSpPr>
        <p:sp>
          <p:nvSpPr>
            <p:cNvPr id="72746" name="Rectangle 75"/>
            <p:cNvSpPr/>
            <p:nvPr/>
          </p:nvSpPr>
          <p:spPr>
            <a:xfrm>
              <a:off x="1152" y="816"/>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a0=6</a:t>
              </a:r>
              <a:endParaRPr lang="en-US" altLang="zh-CN" sz="2000" b="1"/>
            </a:p>
          </p:txBody>
        </p:sp>
        <p:sp>
          <p:nvSpPr>
            <p:cNvPr id="72747" name="Rectangle 76"/>
            <p:cNvSpPr/>
            <p:nvPr/>
          </p:nvSpPr>
          <p:spPr>
            <a:xfrm>
              <a:off x="1296" y="1152"/>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a1=4</a:t>
              </a:r>
              <a:endParaRPr lang="en-US" altLang="zh-CN" sz="2000" b="1"/>
            </a:p>
          </p:txBody>
        </p:sp>
        <p:sp>
          <p:nvSpPr>
            <p:cNvPr id="72748" name="Rectangle 77"/>
            <p:cNvSpPr/>
            <p:nvPr/>
          </p:nvSpPr>
          <p:spPr>
            <a:xfrm>
              <a:off x="1221" y="1632"/>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a2=5</a:t>
              </a:r>
              <a:endParaRPr lang="en-US" altLang="zh-CN" sz="2000" b="1"/>
            </a:p>
          </p:txBody>
        </p:sp>
        <p:sp>
          <p:nvSpPr>
            <p:cNvPr id="72749" name="Rectangle 78"/>
            <p:cNvSpPr/>
            <p:nvPr/>
          </p:nvSpPr>
          <p:spPr>
            <a:xfrm>
              <a:off x="2208" y="816"/>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a3=1</a:t>
              </a:r>
              <a:endParaRPr lang="en-US" altLang="zh-CN" sz="2000" b="1"/>
            </a:p>
          </p:txBody>
        </p:sp>
        <p:sp>
          <p:nvSpPr>
            <p:cNvPr id="72750" name="Rectangle 79"/>
            <p:cNvSpPr/>
            <p:nvPr/>
          </p:nvSpPr>
          <p:spPr>
            <a:xfrm>
              <a:off x="2160" y="1344"/>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a4=1</a:t>
              </a:r>
              <a:endParaRPr lang="en-US" altLang="zh-CN" sz="2000" b="1"/>
            </a:p>
          </p:txBody>
        </p:sp>
        <p:sp>
          <p:nvSpPr>
            <p:cNvPr id="72751" name="Rectangle 80"/>
            <p:cNvSpPr/>
            <p:nvPr/>
          </p:nvSpPr>
          <p:spPr>
            <a:xfrm>
              <a:off x="1968" y="2016"/>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a5=2</a:t>
              </a:r>
              <a:endParaRPr lang="en-US" altLang="zh-CN" sz="2000" b="1"/>
            </a:p>
          </p:txBody>
        </p:sp>
        <p:sp>
          <p:nvSpPr>
            <p:cNvPr id="72752" name="Rectangle 81"/>
            <p:cNvSpPr/>
            <p:nvPr/>
          </p:nvSpPr>
          <p:spPr>
            <a:xfrm>
              <a:off x="3072" y="864"/>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a6=9</a:t>
              </a:r>
              <a:endParaRPr lang="en-US" altLang="zh-CN" sz="2000" b="1"/>
            </a:p>
          </p:txBody>
        </p:sp>
        <p:sp>
          <p:nvSpPr>
            <p:cNvPr id="72753" name="Rectangle 82"/>
            <p:cNvSpPr/>
            <p:nvPr/>
          </p:nvSpPr>
          <p:spPr>
            <a:xfrm>
              <a:off x="3168" y="1248"/>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a7=7</a:t>
              </a:r>
              <a:endParaRPr lang="en-US" altLang="zh-CN" sz="2000" b="1"/>
            </a:p>
          </p:txBody>
        </p:sp>
        <p:sp>
          <p:nvSpPr>
            <p:cNvPr id="72754" name="Rectangle 83"/>
            <p:cNvSpPr/>
            <p:nvPr/>
          </p:nvSpPr>
          <p:spPr>
            <a:xfrm>
              <a:off x="3120" y="1824"/>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a8=4</a:t>
              </a:r>
              <a:endParaRPr lang="en-US" altLang="zh-CN" sz="2000" b="1"/>
            </a:p>
          </p:txBody>
        </p:sp>
        <p:sp>
          <p:nvSpPr>
            <p:cNvPr id="72755" name="Rectangle 84"/>
            <p:cNvSpPr/>
            <p:nvPr/>
          </p:nvSpPr>
          <p:spPr>
            <a:xfrm>
              <a:off x="4272" y="864"/>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a9=2</a:t>
              </a:r>
              <a:endParaRPr lang="en-US" altLang="zh-CN" sz="2000" b="1"/>
            </a:p>
          </p:txBody>
        </p:sp>
        <p:sp>
          <p:nvSpPr>
            <p:cNvPr id="72756" name="Rectangle 85"/>
            <p:cNvSpPr/>
            <p:nvPr/>
          </p:nvSpPr>
          <p:spPr>
            <a:xfrm>
              <a:off x="4080" y="1296"/>
              <a:ext cx="384" cy="144"/>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a10=4</a:t>
              </a:r>
              <a:endParaRPr lang="en-US" altLang="zh-CN" sz="2000" b="1"/>
            </a:p>
          </p:txBody>
        </p:sp>
      </p:grpSp>
      <p:sp>
        <p:nvSpPr>
          <p:cNvPr id="88150" name="Text Box 86"/>
          <p:cNvSpPr txBox="1"/>
          <p:nvPr/>
        </p:nvSpPr>
        <p:spPr>
          <a:xfrm>
            <a:off x="457200" y="3581400"/>
            <a:ext cx="80772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latin typeface="Arial" panose="020B0604020202020204" pitchFamily="34" charset="0"/>
                <a:sym typeface="Wingdings" panose="05000000000000000000" pitchFamily="2" charset="2"/>
              </a:rPr>
              <a:t>  Calculation of </a:t>
            </a:r>
            <a:r>
              <a:rPr lang="en-US" altLang="zh-CN" sz="2000" b="1">
                <a:solidFill>
                  <a:schemeClr val="hlink"/>
                </a:solidFill>
                <a:latin typeface="Arial" panose="020B0604020202020204" pitchFamily="34" charset="0"/>
                <a:sym typeface="Wingdings" panose="05000000000000000000" pitchFamily="2" charset="2"/>
              </a:rPr>
              <a:t>EC</a:t>
            </a:r>
            <a:r>
              <a:rPr lang="en-US" altLang="zh-CN" sz="2000" b="1">
                <a:latin typeface="Arial" panose="020B0604020202020204" pitchFamily="34" charset="0"/>
                <a:sym typeface="Wingdings" panose="05000000000000000000" pitchFamily="2" charset="2"/>
              </a:rPr>
              <a:t>:  Start from v0, for any a</a:t>
            </a:r>
            <a:r>
              <a:rPr lang="en-US" altLang="zh-CN" sz="2000" b="1" baseline="-25000">
                <a:latin typeface="Arial" panose="020B0604020202020204" pitchFamily="34" charset="0"/>
                <a:sym typeface="Wingdings" panose="05000000000000000000" pitchFamily="2" charset="2"/>
              </a:rPr>
              <a:t>i</a:t>
            </a:r>
            <a:r>
              <a:rPr lang="en-US" altLang="zh-CN" sz="2000" b="1">
                <a:latin typeface="Arial" panose="020B0604020202020204" pitchFamily="34" charset="0"/>
                <a:sym typeface="Wingdings" panose="05000000000000000000" pitchFamily="2" charset="2"/>
              </a:rPr>
              <a:t> = &lt;v, w&gt;, we have</a:t>
            </a:r>
            <a:endParaRPr lang="en-US" altLang="zh-CN" sz="2000" b="1">
              <a:latin typeface="Arial" panose="020B0604020202020204" pitchFamily="34" charset="0"/>
            </a:endParaRPr>
          </a:p>
        </p:txBody>
      </p:sp>
      <p:graphicFrame>
        <p:nvGraphicFramePr>
          <p:cNvPr id="88151" name="Object 87"/>
          <p:cNvGraphicFramePr>
            <a:graphicFrameLocks noChangeAspect="1"/>
          </p:cNvGraphicFramePr>
          <p:nvPr/>
        </p:nvGraphicFramePr>
        <p:xfrm>
          <a:off x="2514600" y="3951288"/>
          <a:ext cx="3759200" cy="522287"/>
        </p:xfrm>
        <a:graphic>
          <a:graphicData uri="http://schemas.openxmlformats.org/presentationml/2006/ole">
            <mc:AlternateContent xmlns:mc="http://schemas.openxmlformats.org/markup-compatibility/2006">
              <mc:Choice xmlns:v="urn:schemas-microsoft-com:vml" Requires="v">
                <p:oleObj spid="_x0000_s3077" name="" r:id="rId1" imgW="32251650" imgH="5048250" progId="Equation.3">
                  <p:embed/>
                </p:oleObj>
              </mc:Choice>
              <mc:Fallback>
                <p:oleObj name="" r:id="rId1" imgW="32251650" imgH="5048250" progId="Equation.3">
                  <p:embed/>
                  <p:pic>
                    <p:nvPicPr>
                      <p:cNvPr id="0" name="图片 3076"/>
                      <p:cNvPicPr/>
                      <p:nvPr/>
                    </p:nvPicPr>
                    <p:blipFill>
                      <a:blip r:embed="rId2"/>
                      <a:stretch>
                        <a:fillRect/>
                      </a:stretch>
                    </p:blipFill>
                    <p:spPr>
                      <a:xfrm>
                        <a:off x="2514600" y="3951288"/>
                        <a:ext cx="3759200" cy="522287"/>
                      </a:xfrm>
                      <a:prstGeom prst="rect">
                        <a:avLst/>
                      </a:prstGeom>
                      <a:noFill/>
                      <a:ln w="38100">
                        <a:noFill/>
                        <a:miter/>
                      </a:ln>
                    </p:spPr>
                  </p:pic>
                </p:oleObj>
              </mc:Fallback>
            </mc:AlternateContent>
          </a:graphicData>
        </a:graphic>
      </p:graphicFrame>
      <p:grpSp>
        <p:nvGrpSpPr>
          <p:cNvPr id="88152" name="Group 88"/>
          <p:cNvGrpSpPr/>
          <p:nvPr/>
        </p:nvGrpSpPr>
        <p:grpSpPr>
          <a:xfrm>
            <a:off x="1447800" y="762000"/>
            <a:ext cx="6629400" cy="2514600"/>
            <a:chOff x="912" y="672"/>
            <a:chExt cx="4176" cy="1584"/>
          </a:xfrm>
        </p:grpSpPr>
        <p:sp>
          <p:nvSpPr>
            <p:cNvPr id="72737" name="Text Box 89"/>
            <p:cNvSpPr txBox="1"/>
            <p:nvPr/>
          </p:nvSpPr>
          <p:spPr>
            <a:xfrm>
              <a:off x="912" y="864"/>
              <a:ext cx="240"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rPr>
                <a:t>0</a:t>
              </a:r>
              <a:endParaRPr lang="en-US" altLang="zh-CN" sz="2400" b="1"/>
            </a:p>
          </p:txBody>
        </p:sp>
        <p:sp>
          <p:nvSpPr>
            <p:cNvPr id="72738" name="Text Box 90"/>
            <p:cNvSpPr txBox="1"/>
            <p:nvPr/>
          </p:nvSpPr>
          <p:spPr>
            <a:xfrm>
              <a:off x="1872" y="672"/>
              <a:ext cx="240"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rPr>
                <a:t>6</a:t>
              </a:r>
              <a:endParaRPr lang="en-US" altLang="zh-CN" sz="2400" b="1"/>
            </a:p>
          </p:txBody>
        </p:sp>
        <p:sp>
          <p:nvSpPr>
            <p:cNvPr id="72739" name="Text Box 91"/>
            <p:cNvSpPr txBox="1"/>
            <p:nvPr/>
          </p:nvSpPr>
          <p:spPr>
            <a:xfrm>
              <a:off x="1920" y="1344"/>
              <a:ext cx="240"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rPr>
                <a:t>4</a:t>
              </a:r>
              <a:endParaRPr lang="en-US" altLang="zh-CN" sz="2400" b="1"/>
            </a:p>
          </p:txBody>
        </p:sp>
        <p:sp>
          <p:nvSpPr>
            <p:cNvPr id="72740" name="Text Box 92"/>
            <p:cNvSpPr txBox="1"/>
            <p:nvPr/>
          </p:nvSpPr>
          <p:spPr>
            <a:xfrm>
              <a:off x="1536" y="1920"/>
              <a:ext cx="240"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rPr>
                <a:t>5</a:t>
              </a:r>
              <a:endParaRPr lang="en-US" altLang="zh-CN" sz="2400" b="1"/>
            </a:p>
          </p:txBody>
        </p:sp>
        <p:sp>
          <p:nvSpPr>
            <p:cNvPr id="72741" name="Text Box 93"/>
            <p:cNvSpPr txBox="1"/>
            <p:nvPr/>
          </p:nvSpPr>
          <p:spPr>
            <a:xfrm>
              <a:off x="2832" y="1008"/>
              <a:ext cx="240"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rPr>
                <a:t>7</a:t>
              </a:r>
              <a:endParaRPr lang="en-US" altLang="zh-CN" sz="2400" b="1"/>
            </a:p>
          </p:txBody>
        </p:sp>
        <p:sp>
          <p:nvSpPr>
            <p:cNvPr id="72742" name="Text Box 94"/>
            <p:cNvSpPr txBox="1"/>
            <p:nvPr/>
          </p:nvSpPr>
          <p:spPr>
            <a:xfrm>
              <a:off x="2832" y="1968"/>
              <a:ext cx="240"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rPr>
                <a:t>7</a:t>
              </a:r>
              <a:endParaRPr lang="en-US" altLang="zh-CN" sz="2400" b="1"/>
            </a:p>
          </p:txBody>
        </p:sp>
        <p:sp>
          <p:nvSpPr>
            <p:cNvPr id="72743" name="Text Box 95"/>
            <p:cNvSpPr txBox="1"/>
            <p:nvPr/>
          </p:nvSpPr>
          <p:spPr>
            <a:xfrm>
              <a:off x="3840" y="720"/>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a:solidFill>
                    <a:schemeClr val="hlink"/>
                  </a:solidFill>
                </a:rPr>
                <a:t>16</a:t>
              </a:r>
              <a:endParaRPr lang="en-US" altLang="zh-CN" sz="2400" b="1"/>
            </a:p>
          </p:txBody>
        </p:sp>
        <p:sp>
          <p:nvSpPr>
            <p:cNvPr id="72744" name="Text Box 96"/>
            <p:cNvSpPr txBox="1"/>
            <p:nvPr/>
          </p:nvSpPr>
          <p:spPr>
            <a:xfrm>
              <a:off x="3840" y="1392"/>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a:solidFill>
                    <a:schemeClr val="hlink"/>
                  </a:solidFill>
                </a:rPr>
                <a:t>14</a:t>
              </a:r>
              <a:endParaRPr lang="en-US" altLang="zh-CN" sz="2400" b="1"/>
            </a:p>
          </p:txBody>
        </p:sp>
        <p:sp>
          <p:nvSpPr>
            <p:cNvPr id="72745" name="Text Box 97"/>
            <p:cNvSpPr txBox="1"/>
            <p:nvPr/>
          </p:nvSpPr>
          <p:spPr>
            <a:xfrm>
              <a:off x="4800" y="1152"/>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a:solidFill>
                    <a:schemeClr val="hlink"/>
                  </a:solidFill>
                </a:rPr>
                <a:t>18</a:t>
              </a:r>
              <a:endParaRPr lang="en-US" altLang="zh-CN" sz="2400" b="1"/>
            </a:p>
          </p:txBody>
        </p:sp>
      </p:grpSp>
      <p:sp>
        <p:nvSpPr>
          <p:cNvPr id="88162" name="Line 98"/>
          <p:cNvSpPr/>
          <p:nvPr/>
        </p:nvSpPr>
        <p:spPr>
          <a:xfrm flipV="1">
            <a:off x="4532313" y="2057400"/>
            <a:ext cx="0" cy="762000"/>
          </a:xfrm>
          <a:prstGeom prst="line">
            <a:avLst/>
          </a:prstGeom>
          <a:ln w="25400" cap="flat" cmpd="sng">
            <a:solidFill>
              <a:schemeClr val="tx1"/>
            </a:solidFill>
            <a:prstDash val="dash"/>
            <a:headEnd type="none" w="med" len="med"/>
            <a:tailEnd type="triangle" w="med" len="med"/>
          </a:ln>
        </p:spPr>
      </p:sp>
      <p:sp>
        <p:nvSpPr>
          <p:cNvPr id="88163" name="Rectangle 99"/>
          <p:cNvSpPr/>
          <p:nvPr/>
        </p:nvSpPr>
        <p:spPr>
          <a:xfrm>
            <a:off x="3886200" y="2362200"/>
            <a:ext cx="6096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a11=0</a:t>
            </a:r>
            <a:endParaRPr lang="en-US" altLang="zh-CN" sz="2000" b="1"/>
          </a:p>
        </p:txBody>
      </p:sp>
      <p:sp>
        <p:nvSpPr>
          <p:cNvPr id="88165" name="Text Box 101"/>
          <p:cNvSpPr txBox="1"/>
          <p:nvPr/>
        </p:nvSpPr>
        <p:spPr>
          <a:xfrm>
            <a:off x="457200" y="4419600"/>
            <a:ext cx="8077200" cy="7016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9255" lvl="0" indent="-389255" eaLnBrk="1" hangingPunct="1">
              <a:spcBef>
                <a:spcPct val="50000"/>
              </a:spcBef>
              <a:buNone/>
            </a:pPr>
            <a:r>
              <a:rPr lang="en-US" altLang="zh-CN" sz="2000" b="1">
                <a:latin typeface="Arial" panose="020B0604020202020204" pitchFamily="34" charset="0"/>
                <a:sym typeface="Wingdings" panose="05000000000000000000" pitchFamily="2" charset="2"/>
              </a:rPr>
              <a:t>  Calculation of </a:t>
            </a:r>
            <a:r>
              <a:rPr lang="en-US" altLang="zh-CN" sz="2000" b="1">
                <a:solidFill>
                  <a:srgbClr val="FF0000"/>
                </a:solidFill>
                <a:latin typeface="Arial" panose="020B0604020202020204" pitchFamily="34" charset="0"/>
                <a:sym typeface="Wingdings" panose="05000000000000000000" pitchFamily="2" charset="2"/>
              </a:rPr>
              <a:t>LC</a:t>
            </a:r>
            <a:r>
              <a:rPr lang="en-US" altLang="zh-CN" sz="2000" b="1">
                <a:latin typeface="Arial" panose="020B0604020202020204" pitchFamily="34" charset="0"/>
                <a:sym typeface="Wingdings" panose="05000000000000000000" pitchFamily="2" charset="2"/>
              </a:rPr>
              <a:t>:  Start from the last vertex v8, for any a</a:t>
            </a:r>
            <a:r>
              <a:rPr lang="en-US" altLang="zh-CN" sz="2000" b="1" baseline="-25000">
                <a:latin typeface="Arial" panose="020B0604020202020204" pitchFamily="34" charset="0"/>
                <a:sym typeface="Wingdings" panose="05000000000000000000" pitchFamily="2" charset="2"/>
              </a:rPr>
              <a:t>i</a:t>
            </a:r>
            <a:r>
              <a:rPr lang="en-US" altLang="zh-CN" sz="2000" b="1">
                <a:latin typeface="Arial" panose="020B0604020202020204" pitchFamily="34" charset="0"/>
                <a:sym typeface="Wingdings" panose="05000000000000000000" pitchFamily="2" charset="2"/>
              </a:rPr>
              <a:t> = &lt;v, w&gt;, we have</a:t>
            </a:r>
            <a:endParaRPr lang="en-US" altLang="zh-CN" sz="2000" b="1">
              <a:latin typeface="Arial" panose="020B0604020202020204" pitchFamily="34" charset="0"/>
            </a:endParaRPr>
          </a:p>
        </p:txBody>
      </p:sp>
      <p:graphicFrame>
        <p:nvGraphicFramePr>
          <p:cNvPr id="88166" name="Object 102"/>
          <p:cNvGraphicFramePr>
            <a:graphicFrameLocks noChangeAspect="1"/>
          </p:cNvGraphicFramePr>
          <p:nvPr/>
        </p:nvGraphicFramePr>
        <p:xfrm>
          <a:off x="2667000" y="4800600"/>
          <a:ext cx="3282950" cy="519113"/>
        </p:xfrm>
        <a:graphic>
          <a:graphicData uri="http://schemas.openxmlformats.org/presentationml/2006/ole">
            <mc:AlternateContent xmlns:mc="http://schemas.openxmlformats.org/markup-compatibility/2006">
              <mc:Choice xmlns:v="urn:schemas-microsoft-com:vml" Requires="v">
                <p:oleObj spid="_x0000_s3078" name="" r:id="rId3" imgW="31813500" imgH="5048250" progId="Equation.3">
                  <p:embed/>
                </p:oleObj>
              </mc:Choice>
              <mc:Fallback>
                <p:oleObj name="" r:id="rId3" imgW="31813500" imgH="5048250" progId="Equation.3">
                  <p:embed/>
                  <p:pic>
                    <p:nvPicPr>
                      <p:cNvPr id="0" name="图片 3077"/>
                      <p:cNvPicPr/>
                      <p:nvPr/>
                    </p:nvPicPr>
                    <p:blipFill>
                      <a:blip r:embed="rId4"/>
                      <a:stretch>
                        <a:fillRect/>
                      </a:stretch>
                    </p:blipFill>
                    <p:spPr>
                      <a:xfrm>
                        <a:off x="2667000" y="4800600"/>
                        <a:ext cx="3282950" cy="519113"/>
                      </a:xfrm>
                      <a:prstGeom prst="rect">
                        <a:avLst/>
                      </a:prstGeom>
                      <a:noFill/>
                      <a:ln w="38100">
                        <a:noFill/>
                        <a:miter/>
                      </a:ln>
                    </p:spPr>
                  </p:pic>
                </p:oleObj>
              </mc:Fallback>
            </mc:AlternateContent>
          </a:graphicData>
        </a:graphic>
      </p:graphicFrame>
      <p:grpSp>
        <p:nvGrpSpPr>
          <p:cNvPr id="88167" name="Group 103"/>
          <p:cNvGrpSpPr/>
          <p:nvPr/>
        </p:nvGrpSpPr>
        <p:grpSpPr>
          <a:xfrm>
            <a:off x="1447800" y="1066800"/>
            <a:ext cx="6705600" cy="2514600"/>
            <a:chOff x="912" y="672"/>
            <a:chExt cx="4224" cy="1584"/>
          </a:xfrm>
        </p:grpSpPr>
        <p:sp>
          <p:nvSpPr>
            <p:cNvPr id="72728" name="Text Box 104"/>
            <p:cNvSpPr txBox="1"/>
            <p:nvPr/>
          </p:nvSpPr>
          <p:spPr>
            <a:xfrm>
              <a:off x="4800" y="1152"/>
              <a:ext cx="336"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a:solidFill>
                    <a:srgbClr val="FF0000"/>
                  </a:solidFill>
                </a:rPr>
                <a:t>18</a:t>
              </a:r>
              <a:endParaRPr lang="en-US" altLang="zh-CN" sz="1800" b="1">
                <a:solidFill>
                  <a:srgbClr val="FF0000"/>
                </a:solidFill>
              </a:endParaRPr>
            </a:p>
          </p:txBody>
        </p:sp>
        <p:sp>
          <p:nvSpPr>
            <p:cNvPr id="72729" name="Text Box 105"/>
            <p:cNvSpPr txBox="1"/>
            <p:nvPr/>
          </p:nvSpPr>
          <p:spPr>
            <a:xfrm>
              <a:off x="3792" y="720"/>
              <a:ext cx="336"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a:solidFill>
                    <a:srgbClr val="FF0000"/>
                  </a:solidFill>
                </a:rPr>
                <a:t>16</a:t>
              </a:r>
              <a:endParaRPr lang="en-US" altLang="zh-CN" sz="1800" b="1">
                <a:solidFill>
                  <a:srgbClr val="FF0000"/>
                </a:solidFill>
              </a:endParaRPr>
            </a:p>
          </p:txBody>
        </p:sp>
        <p:sp>
          <p:nvSpPr>
            <p:cNvPr id="72730" name="Text Box 106"/>
            <p:cNvSpPr txBox="1"/>
            <p:nvPr/>
          </p:nvSpPr>
          <p:spPr>
            <a:xfrm>
              <a:off x="3792" y="1392"/>
              <a:ext cx="336"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a:solidFill>
                    <a:srgbClr val="FF0000"/>
                  </a:solidFill>
                </a:rPr>
                <a:t>14</a:t>
              </a:r>
              <a:endParaRPr lang="en-US" altLang="zh-CN" sz="1800" b="1">
                <a:solidFill>
                  <a:srgbClr val="FF0000"/>
                </a:solidFill>
              </a:endParaRPr>
            </a:p>
          </p:txBody>
        </p:sp>
        <p:sp>
          <p:nvSpPr>
            <p:cNvPr id="72731" name="Text Box 107"/>
            <p:cNvSpPr txBox="1"/>
            <p:nvPr/>
          </p:nvSpPr>
          <p:spPr>
            <a:xfrm>
              <a:off x="2832" y="1008"/>
              <a:ext cx="28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rgbClr val="FF0000"/>
                  </a:solidFill>
                </a:rPr>
                <a:t>7</a:t>
              </a:r>
              <a:endParaRPr lang="en-US" altLang="zh-CN" sz="1800" b="1">
                <a:solidFill>
                  <a:srgbClr val="FF0000"/>
                </a:solidFill>
              </a:endParaRPr>
            </a:p>
          </p:txBody>
        </p:sp>
        <p:sp>
          <p:nvSpPr>
            <p:cNvPr id="72732" name="Text Box 108"/>
            <p:cNvSpPr txBox="1"/>
            <p:nvPr/>
          </p:nvSpPr>
          <p:spPr>
            <a:xfrm>
              <a:off x="2832" y="1968"/>
              <a:ext cx="28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rgbClr val="FF0000"/>
                  </a:solidFill>
                </a:rPr>
                <a:t>7</a:t>
              </a:r>
              <a:endParaRPr lang="en-US" altLang="zh-CN" sz="1800" b="1">
                <a:solidFill>
                  <a:srgbClr val="FF0000"/>
                </a:solidFill>
              </a:endParaRPr>
            </a:p>
          </p:txBody>
        </p:sp>
        <p:sp>
          <p:nvSpPr>
            <p:cNvPr id="72733" name="Text Box 109"/>
            <p:cNvSpPr txBox="1"/>
            <p:nvPr/>
          </p:nvSpPr>
          <p:spPr>
            <a:xfrm>
              <a:off x="1536" y="1920"/>
              <a:ext cx="28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rgbClr val="FF0000"/>
                  </a:solidFill>
                </a:rPr>
                <a:t>5</a:t>
              </a:r>
              <a:endParaRPr lang="en-US" altLang="zh-CN" sz="1800" b="1">
                <a:solidFill>
                  <a:srgbClr val="FF0000"/>
                </a:solidFill>
              </a:endParaRPr>
            </a:p>
          </p:txBody>
        </p:sp>
        <p:sp>
          <p:nvSpPr>
            <p:cNvPr id="72734" name="Text Box 110"/>
            <p:cNvSpPr txBox="1"/>
            <p:nvPr/>
          </p:nvSpPr>
          <p:spPr>
            <a:xfrm>
              <a:off x="1920" y="1344"/>
              <a:ext cx="28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rgbClr val="FF0000"/>
                  </a:solidFill>
                </a:rPr>
                <a:t>6</a:t>
              </a:r>
              <a:endParaRPr lang="en-US" altLang="zh-CN" sz="1800" b="1">
                <a:solidFill>
                  <a:srgbClr val="FF0000"/>
                </a:solidFill>
              </a:endParaRPr>
            </a:p>
          </p:txBody>
        </p:sp>
        <p:sp>
          <p:nvSpPr>
            <p:cNvPr id="72735" name="Text Box 111"/>
            <p:cNvSpPr txBox="1"/>
            <p:nvPr/>
          </p:nvSpPr>
          <p:spPr>
            <a:xfrm>
              <a:off x="1872" y="672"/>
              <a:ext cx="28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rgbClr val="FF0000"/>
                  </a:solidFill>
                </a:rPr>
                <a:t>6</a:t>
              </a:r>
              <a:endParaRPr lang="en-US" altLang="zh-CN" sz="1800" b="1">
                <a:solidFill>
                  <a:srgbClr val="FF0000"/>
                </a:solidFill>
              </a:endParaRPr>
            </a:p>
          </p:txBody>
        </p:sp>
        <p:sp>
          <p:nvSpPr>
            <p:cNvPr id="72736" name="Text Box 112"/>
            <p:cNvSpPr txBox="1"/>
            <p:nvPr/>
          </p:nvSpPr>
          <p:spPr>
            <a:xfrm>
              <a:off x="912" y="864"/>
              <a:ext cx="28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rgbClr val="FF0000"/>
                  </a:solidFill>
                </a:rPr>
                <a:t>0</a:t>
              </a:r>
              <a:endParaRPr lang="en-US" altLang="zh-CN" sz="1800" b="1">
                <a:solidFill>
                  <a:srgbClr val="FF0000"/>
                </a:solidFill>
              </a:endParaRPr>
            </a:p>
          </p:txBody>
        </p:sp>
      </p:grpSp>
      <p:grpSp>
        <p:nvGrpSpPr>
          <p:cNvPr id="88177" name="Group 113"/>
          <p:cNvGrpSpPr/>
          <p:nvPr/>
        </p:nvGrpSpPr>
        <p:grpSpPr>
          <a:xfrm>
            <a:off x="457200" y="5334000"/>
            <a:ext cx="5683250" cy="446088"/>
            <a:chOff x="288" y="3360"/>
            <a:chExt cx="3580" cy="281"/>
          </a:xfrm>
        </p:grpSpPr>
        <p:sp>
          <p:nvSpPr>
            <p:cNvPr id="72726" name="Text Box 114"/>
            <p:cNvSpPr txBox="1"/>
            <p:nvPr/>
          </p:nvSpPr>
          <p:spPr>
            <a:xfrm>
              <a:off x="288" y="3360"/>
              <a:ext cx="2016" cy="2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9255" lvl="0" indent="-389255" eaLnBrk="1" hangingPunct="1">
                <a:spcBef>
                  <a:spcPct val="50000"/>
                </a:spcBef>
                <a:buNone/>
              </a:pPr>
              <a:r>
                <a:rPr lang="en-US" altLang="zh-CN" sz="2000" b="1">
                  <a:latin typeface="Arial" panose="020B0604020202020204" pitchFamily="34" charset="0"/>
                  <a:sym typeface="Wingdings" panose="05000000000000000000" pitchFamily="2" charset="2"/>
                </a:rPr>
                <a:t>  </a:t>
              </a:r>
              <a:r>
                <a:rPr lang="en-US" altLang="zh-CN" sz="2000" b="1">
                  <a:solidFill>
                    <a:srgbClr val="33CC33"/>
                  </a:solidFill>
                  <a:latin typeface="Arial" panose="020B0604020202020204" pitchFamily="34" charset="0"/>
                  <a:sym typeface="Wingdings" panose="05000000000000000000" pitchFamily="2" charset="2"/>
                </a:rPr>
                <a:t>Slack Time</a:t>
              </a:r>
              <a:r>
                <a:rPr lang="en-US" altLang="zh-CN" sz="2000" b="1">
                  <a:latin typeface="Arial" panose="020B0604020202020204" pitchFamily="34" charset="0"/>
                  <a:sym typeface="Wingdings" panose="05000000000000000000" pitchFamily="2" charset="2"/>
                </a:rPr>
                <a:t> of &lt;v,w&gt; = </a:t>
              </a:r>
              <a:endParaRPr lang="en-US" altLang="zh-CN" sz="2000" b="1">
                <a:latin typeface="Arial" panose="020B0604020202020204" pitchFamily="34" charset="0"/>
              </a:endParaRPr>
            </a:p>
          </p:txBody>
        </p:sp>
        <p:graphicFrame>
          <p:nvGraphicFramePr>
            <p:cNvPr id="72727" name="Object 115"/>
            <p:cNvGraphicFramePr>
              <a:graphicFrameLocks noChangeAspect="1"/>
            </p:cNvGraphicFramePr>
            <p:nvPr/>
          </p:nvGraphicFramePr>
          <p:xfrm>
            <a:off x="2256" y="3360"/>
            <a:ext cx="1612" cy="281"/>
          </p:xfrm>
          <a:graphic>
            <a:graphicData uri="http://schemas.openxmlformats.org/presentationml/2006/ole">
              <mc:AlternateContent xmlns:mc="http://schemas.openxmlformats.org/markup-compatibility/2006">
                <mc:Choice xmlns:v="urn:schemas-microsoft-com:vml" Requires="v">
                  <p:oleObj spid="_x0000_s3079" name="" r:id="rId5" imgW="23698200" imgH="4171950" progId="Equation.3">
                    <p:embed/>
                  </p:oleObj>
                </mc:Choice>
                <mc:Fallback>
                  <p:oleObj name="" r:id="rId5" imgW="23698200" imgH="4171950" progId="Equation.3">
                    <p:embed/>
                    <p:pic>
                      <p:nvPicPr>
                        <p:cNvPr id="0" name="图片 3078"/>
                        <p:cNvPicPr/>
                        <p:nvPr/>
                      </p:nvPicPr>
                      <p:blipFill>
                        <a:blip r:embed="rId6"/>
                        <a:stretch>
                          <a:fillRect/>
                        </a:stretch>
                      </p:blipFill>
                      <p:spPr>
                        <a:xfrm>
                          <a:off x="2256" y="3360"/>
                          <a:ext cx="1612" cy="281"/>
                        </a:xfrm>
                        <a:prstGeom prst="rect">
                          <a:avLst/>
                        </a:prstGeom>
                        <a:noFill/>
                        <a:ln w="38100">
                          <a:noFill/>
                          <a:miter/>
                        </a:ln>
                      </p:spPr>
                    </p:pic>
                  </p:oleObj>
                </mc:Fallback>
              </mc:AlternateContent>
            </a:graphicData>
          </a:graphic>
        </p:graphicFrame>
      </p:grpSp>
      <p:sp>
        <p:nvSpPr>
          <p:cNvPr id="88180" name="Text Box 116"/>
          <p:cNvSpPr txBox="1"/>
          <p:nvPr/>
        </p:nvSpPr>
        <p:spPr>
          <a:xfrm>
            <a:off x="1981200" y="1752600"/>
            <a:ext cx="3810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rgbClr val="33CC33"/>
                </a:solidFill>
              </a:rPr>
              <a:t>2</a:t>
            </a:r>
            <a:endParaRPr lang="en-US" altLang="zh-CN" sz="2400" b="1">
              <a:solidFill>
                <a:srgbClr val="33CC33"/>
              </a:solidFill>
            </a:endParaRPr>
          </a:p>
        </p:txBody>
      </p:sp>
      <p:sp>
        <p:nvSpPr>
          <p:cNvPr id="88181" name="Text Box 117"/>
          <p:cNvSpPr txBox="1"/>
          <p:nvPr/>
        </p:nvSpPr>
        <p:spPr>
          <a:xfrm>
            <a:off x="5334000" y="2819400"/>
            <a:ext cx="457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rgbClr val="33CC33"/>
                </a:solidFill>
              </a:rPr>
              <a:t>3</a:t>
            </a:r>
            <a:endParaRPr lang="en-US" altLang="zh-CN" sz="2400" b="1">
              <a:solidFill>
                <a:srgbClr val="33CC33"/>
              </a:solidFill>
            </a:endParaRPr>
          </a:p>
        </p:txBody>
      </p:sp>
      <p:sp>
        <p:nvSpPr>
          <p:cNvPr id="88182" name="Text Box 118"/>
          <p:cNvSpPr txBox="1"/>
          <p:nvPr/>
        </p:nvSpPr>
        <p:spPr>
          <a:xfrm>
            <a:off x="3657600" y="2057400"/>
            <a:ext cx="457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rgbClr val="33CC33"/>
                </a:solidFill>
              </a:rPr>
              <a:t>2</a:t>
            </a:r>
            <a:endParaRPr lang="en-US" altLang="zh-CN" sz="2400" b="1">
              <a:solidFill>
                <a:srgbClr val="33CC33"/>
              </a:solidFill>
            </a:endParaRPr>
          </a:p>
        </p:txBody>
      </p:sp>
      <p:sp>
        <p:nvSpPr>
          <p:cNvPr id="88183" name="Text Box 119"/>
          <p:cNvSpPr txBox="1"/>
          <p:nvPr/>
        </p:nvSpPr>
        <p:spPr>
          <a:xfrm>
            <a:off x="457200" y="5791200"/>
            <a:ext cx="80772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a:latin typeface="Arial" panose="020B0604020202020204" pitchFamily="34" charset="0"/>
                <a:sym typeface="Wingdings" panose="05000000000000000000" pitchFamily="2" charset="2"/>
              </a:rPr>
              <a:t>  </a:t>
            </a:r>
            <a:r>
              <a:rPr lang="en-US" altLang="zh-CN" sz="2000" b="1">
                <a:solidFill>
                  <a:srgbClr val="FF0000"/>
                </a:solidFill>
                <a:latin typeface="Arial" panose="020B0604020202020204" pitchFamily="34" charset="0"/>
                <a:sym typeface="Wingdings" panose="05000000000000000000" pitchFamily="2" charset="2"/>
              </a:rPr>
              <a:t>Critical Path</a:t>
            </a:r>
            <a:r>
              <a:rPr lang="en-US" altLang="zh-CN" sz="2000" b="1">
                <a:latin typeface="Arial" panose="020B0604020202020204" pitchFamily="34" charset="0"/>
                <a:sym typeface="Wingdings" panose="05000000000000000000" pitchFamily="2" charset="2"/>
              </a:rPr>
              <a:t> ::= path consisting entirely of zero-slack edges.</a:t>
            </a:r>
            <a:endParaRPr lang="en-US" altLang="zh-CN" sz="2000" b="1">
              <a:latin typeface="Arial" panose="020B0604020202020204" pitchFamily="34" charset="0"/>
              <a:sym typeface="Wingdings" panose="05000000000000000000" pitchFamily="2" charset="2"/>
            </a:endParaRPr>
          </a:p>
        </p:txBody>
      </p:sp>
      <p:sp>
        <p:nvSpPr>
          <p:cNvPr id="88184" name="Line 120"/>
          <p:cNvSpPr/>
          <p:nvPr/>
        </p:nvSpPr>
        <p:spPr>
          <a:xfrm flipV="1">
            <a:off x="1447800" y="1143000"/>
            <a:ext cx="1524000" cy="304800"/>
          </a:xfrm>
          <a:prstGeom prst="line">
            <a:avLst/>
          </a:prstGeom>
          <a:ln w="76200" cap="flat" cmpd="sng">
            <a:solidFill>
              <a:srgbClr val="FF0000"/>
            </a:solidFill>
            <a:prstDash val="dashDot"/>
            <a:headEnd type="none" w="med" len="med"/>
            <a:tailEnd type="none" w="med" len="med"/>
          </a:ln>
        </p:spPr>
      </p:sp>
      <p:sp>
        <p:nvSpPr>
          <p:cNvPr id="88185" name="Line 121"/>
          <p:cNvSpPr/>
          <p:nvPr/>
        </p:nvSpPr>
        <p:spPr>
          <a:xfrm>
            <a:off x="2971800" y="1143000"/>
            <a:ext cx="1524000" cy="533400"/>
          </a:xfrm>
          <a:prstGeom prst="line">
            <a:avLst/>
          </a:prstGeom>
          <a:ln w="76200" cap="flat" cmpd="sng">
            <a:solidFill>
              <a:srgbClr val="FF0000"/>
            </a:solidFill>
            <a:prstDash val="dashDot"/>
            <a:headEnd type="none" w="med" len="med"/>
            <a:tailEnd type="none" w="med" len="med"/>
          </a:ln>
        </p:spPr>
      </p:sp>
      <p:sp>
        <p:nvSpPr>
          <p:cNvPr id="88186" name="Line 122"/>
          <p:cNvSpPr/>
          <p:nvPr/>
        </p:nvSpPr>
        <p:spPr>
          <a:xfrm flipV="1">
            <a:off x="4495800" y="1143000"/>
            <a:ext cx="1600200" cy="533400"/>
          </a:xfrm>
          <a:prstGeom prst="line">
            <a:avLst/>
          </a:prstGeom>
          <a:ln w="76200" cap="flat" cmpd="sng">
            <a:solidFill>
              <a:srgbClr val="FF0000"/>
            </a:solidFill>
            <a:prstDash val="dashDot"/>
            <a:headEnd type="none" w="med" len="med"/>
            <a:tailEnd type="none" w="med" len="med"/>
          </a:ln>
        </p:spPr>
      </p:sp>
      <p:sp>
        <p:nvSpPr>
          <p:cNvPr id="88187" name="Line 123"/>
          <p:cNvSpPr/>
          <p:nvPr/>
        </p:nvSpPr>
        <p:spPr>
          <a:xfrm>
            <a:off x="6096000" y="1143000"/>
            <a:ext cx="1600200" cy="685800"/>
          </a:xfrm>
          <a:prstGeom prst="line">
            <a:avLst/>
          </a:prstGeom>
          <a:ln w="76200" cap="flat" cmpd="sng">
            <a:solidFill>
              <a:srgbClr val="FF0000"/>
            </a:solidFill>
            <a:prstDash val="dashDot"/>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wipe(left)">
                                      <p:cBhvr>
                                        <p:cTn id="7" dur="500"/>
                                        <p:tgtEl>
                                          <p:spTgt spid="88069"/>
                                        </p:tgtEl>
                                      </p:cBhvr>
                                    </p:animEffect>
                                  </p:childTnLst>
                                  <p:subTnLst>
                                    <p:audio>
                                      <p:cMediaNode>
                                        <p:cTn display="0" masterRel="sameClick">
                                          <p:stCondLst>
                                            <p:cond evt="begin" delay="0">
                                              <p:tn val="5"/>
                                            </p:cond>
                                          </p:stCondLst>
                                          <p:endCondLst>
                                            <p:cond evt="onStopAudio" delay="0">
                                              <p:tgtEl>
                                                <p:sldTgt/>
                                              </p:tgtEl>
                                            </p:cond>
                                          </p:endCondLst>
                                        </p:cTn>
                                        <p:tgtEl>
                                          <p:sndTgt r:embed="rId7" name="TYPE.WAV"/>
                                        </p:tgtEl>
                                      </p:cMediaNode>
                                    </p:audio>
                                  </p:sub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8070"/>
                                        </p:tgtEl>
                                        <p:attrNameLst>
                                          <p:attrName>style.visibility</p:attrName>
                                        </p:attrNameLst>
                                      </p:cBhvr>
                                      <p:to>
                                        <p:strVal val="visible"/>
                                      </p:to>
                                    </p:set>
                                    <p:animEffect transition="in" filter="wipe(left)">
                                      <p:cBhvr>
                                        <p:cTn id="11" dur="500"/>
                                        <p:tgtEl>
                                          <p:spTgt spid="88070"/>
                                        </p:tgtEl>
                                      </p:cBhvr>
                                    </p:animEffect>
                                  </p:childTnLst>
                                  <p:subTnLst>
                                    <p:audio>
                                      <p:cMediaNode>
                                        <p:cTn display="0" masterRel="sameClick">
                                          <p:stCondLst>
                                            <p:cond evt="begin" delay="0">
                                              <p:tn val="9"/>
                                            </p:cond>
                                          </p:stCondLst>
                                          <p:endCondLst>
                                            <p:cond evt="onStopAudio" delay="0">
                                              <p:tgtEl>
                                                <p:sldTgt/>
                                              </p:tgtEl>
                                            </p:cond>
                                          </p:endCondLst>
                                        </p:cTn>
                                        <p:tgtEl>
                                          <p:sndTgt r:embed="rId8" name="CAMERA.WAV"/>
                                        </p:tgtEl>
                                      </p:cMediaNode>
                                    </p:audio>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8138"/>
                                        </p:tgtEl>
                                        <p:attrNameLst>
                                          <p:attrName>style.visibility</p:attrName>
                                        </p:attrNameLst>
                                      </p:cBhvr>
                                      <p:to>
                                        <p:strVal val="visible"/>
                                      </p:to>
                                    </p:set>
                                    <p:animEffect transition="in" filter="wipe(left)">
                                      <p:cBhvr>
                                        <p:cTn id="16" dur="500"/>
                                        <p:tgtEl>
                                          <p:spTgt spid="88138"/>
                                        </p:tgtEl>
                                      </p:cBhvr>
                                    </p:animEffect>
                                  </p:childTnLst>
                                  <p:subTnLst>
                                    <p:audio>
                                      <p:cMediaNode>
                                        <p:cTn display="0" masterRel="sameClick">
                                          <p:stCondLst>
                                            <p:cond evt="begin" delay="0">
                                              <p:tn val="14"/>
                                            </p:cond>
                                          </p:stCondLst>
                                          <p:endCondLst>
                                            <p:cond evt="onStopAudio" delay="0">
                                              <p:tgtEl>
                                                <p:sldTgt/>
                                              </p:tgtEl>
                                            </p:cond>
                                          </p:endCondLst>
                                        </p:cTn>
                                        <p:tgtEl>
                                          <p:sndTgt r:embed="rId7" name="TYPE.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8162"/>
                                        </p:tgtEl>
                                        <p:attrNameLst>
                                          <p:attrName>style.visibility</p:attrName>
                                        </p:attrNameLst>
                                      </p:cBhvr>
                                      <p:to>
                                        <p:strVal val="visible"/>
                                      </p:to>
                                    </p:set>
                                    <p:animEffect transition="in" filter="wipe(down)">
                                      <p:cBhvr>
                                        <p:cTn id="21" dur="500"/>
                                        <p:tgtEl>
                                          <p:spTgt spid="88162"/>
                                        </p:tgtEl>
                                      </p:cBhvr>
                                    </p:animEffect>
                                  </p:childTnLst>
                                  <p:subTnLst>
                                    <p:audio>
                                      <p:cMediaNode>
                                        <p:cTn display="0" masterRel="sameClick">
                                          <p:stCondLst>
                                            <p:cond evt="begin" delay="0">
                                              <p:tn val="19"/>
                                            </p:cond>
                                          </p:stCondLst>
                                          <p:endCondLst>
                                            <p:cond evt="onStopAudio" delay="0">
                                              <p:tgtEl>
                                                <p:sldTgt/>
                                              </p:tgtEl>
                                            </p:cond>
                                          </p:endCondLst>
                                        </p:cTn>
                                        <p:tgtEl>
                                          <p:sndTgt r:embed="rId9" name="LASER.WAV"/>
                                        </p:tgtEl>
                                      </p:cMediaNode>
                                    </p:audio>
                                  </p:sub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881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8150"/>
                                        </p:tgtEl>
                                        <p:attrNameLst>
                                          <p:attrName>style.visibility</p:attrName>
                                        </p:attrNameLst>
                                      </p:cBhvr>
                                      <p:to>
                                        <p:strVal val="visible"/>
                                      </p:to>
                                    </p:set>
                                    <p:animEffect transition="in" filter="wipe(left)">
                                      <p:cBhvr>
                                        <p:cTn id="29" dur="500"/>
                                        <p:tgtEl>
                                          <p:spTgt spid="88150"/>
                                        </p:tgtEl>
                                      </p:cBhvr>
                                    </p:animEffect>
                                  </p:childTnLst>
                                  <p:subTnLst>
                                    <p:audio>
                                      <p:cMediaNode>
                                        <p:cTn display="0" masterRel="sameClick">
                                          <p:stCondLst>
                                            <p:cond evt="begin" delay="0">
                                              <p:tn val="27"/>
                                            </p:cond>
                                          </p:stCondLst>
                                          <p:endCondLst>
                                            <p:cond evt="onStopAudio" delay="0">
                                              <p:tgtEl>
                                                <p:sldTgt/>
                                              </p:tgtEl>
                                            </p:cond>
                                          </p:endCondLst>
                                        </p:cTn>
                                        <p:tgtEl>
                                          <p:sndTgt r:embed="rId7" name="TYPE.WAV"/>
                                        </p:tgtEl>
                                      </p:cMediaNode>
                                    </p:audio>
                                  </p:sub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88151"/>
                                        </p:tgtEl>
                                        <p:attrNameLst>
                                          <p:attrName>style.visibility</p:attrName>
                                        </p:attrNameLst>
                                      </p:cBhvr>
                                      <p:to>
                                        <p:strVal val="visible"/>
                                      </p:to>
                                    </p:set>
                                    <p:animEffect transition="in" filter="wipe(left)">
                                      <p:cBhvr>
                                        <p:cTn id="33" dur="500"/>
                                        <p:tgtEl>
                                          <p:spTgt spid="88151"/>
                                        </p:tgtEl>
                                      </p:cBhvr>
                                    </p:animEffect>
                                  </p:childTnLst>
                                  <p:subTnLst>
                                    <p:audio>
                                      <p:cMediaNode>
                                        <p:cTn display="0" masterRel="sameClick">
                                          <p:stCondLst>
                                            <p:cond evt="begin" delay="0">
                                              <p:tn val="31"/>
                                            </p:cond>
                                          </p:stCondLst>
                                          <p:endCondLst>
                                            <p:cond evt="onStopAudio" delay="0">
                                              <p:tgtEl>
                                                <p:sldTgt/>
                                              </p:tgtEl>
                                            </p:cond>
                                          </p:endCondLst>
                                        </p:cTn>
                                        <p:tgtEl>
                                          <p:sndTgt r:embed="rId8" name="CAMERA.WAV"/>
                                        </p:tgtEl>
                                      </p:cMediaNode>
                                    </p:audio>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8152"/>
                                        </p:tgtEl>
                                        <p:attrNameLst>
                                          <p:attrName>style.visibility</p:attrName>
                                        </p:attrNameLst>
                                      </p:cBhvr>
                                      <p:to>
                                        <p:strVal val="visible"/>
                                      </p:to>
                                    </p:set>
                                    <p:animEffect transition="in" filter="wipe(left)">
                                      <p:cBhvr>
                                        <p:cTn id="38" dur="500"/>
                                        <p:tgtEl>
                                          <p:spTgt spid="88152"/>
                                        </p:tgtEl>
                                      </p:cBhvr>
                                    </p:animEffect>
                                  </p:childTnLst>
                                  <p:subTnLst>
                                    <p:audio>
                                      <p:cMediaNode>
                                        <p:cTn display="0" masterRel="sameClick">
                                          <p:stCondLst>
                                            <p:cond evt="begin" delay="0">
                                              <p:tn val="36"/>
                                            </p:cond>
                                          </p:stCondLst>
                                          <p:endCondLst>
                                            <p:cond evt="onStopAudio" delay="0">
                                              <p:tgtEl>
                                                <p:sldTgt/>
                                              </p:tgtEl>
                                            </p:cond>
                                          </p:endCondLst>
                                        </p:cTn>
                                        <p:tgtEl>
                                          <p:sndTgt r:embed="rId7" name="TYPE.WAV"/>
                                        </p:tgtEl>
                                      </p:cMediaNode>
                                    </p:audio>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8165"/>
                                        </p:tgtEl>
                                        <p:attrNameLst>
                                          <p:attrName>style.visibility</p:attrName>
                                        </p:attrNameLst>
                                      </p:cBhvr>
                                      <p:to>
                                        <p:strVal val="visible"/>
                                      </p:to>
                                    </p:set>
                                    <p:animEffect transition="in" filter="wipe(left)">
                                      <p:cBhvr>
                                        <p:cTn id="43" dur="500"/>
                                        <p:tgtEl>
                                          <p:spTgt spid="88165"/>
                                        </p:tgtEl>
                                      </p:cBhvr>
                                    </p:animEffect>
                                  </p:childTnLst>
                                  <p:subTnLst>
                                    <p:audio>
                                      <p:cMediaNode>
                                        <p:cTn display="0" masterRel="sameClick">
                                          <p:stCondLst>
                                            <p:cond evt="begin" delay="0">
                                              <p:tn val="41"/>
                                            </p:cond>
                                          </p:stCondLst>
                                          <p:endCondLst>
                                            <p:cond evt="onStopAudio" delay="0">
                                              <p:tgtEl>
                                                <p:sldTgt/>
                                              </p:tgtEl>
                                            </p:cond>
                                          </p:endCondLst>
                                        </p:cTn>
                                        <p:tgtEl>
                                          <p:sndTgt r:embed="rId7" name="TYPE.WAV"/>
                                        </p:tgtEl>
                                      </p:cMediaNode>
                                    </p:audio>
                                  </p:sub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88166"/>
                                        </p:tgtEl>
                                        <p:attrNameLst>
                                          <p:attrName>style.visibility</p:attrName>
                                        </p:attrNameLst>
                                      </p:cBhvr>
                                      <p:to>
                                        <p:strVal val="visible"/>
                                      </p:to>
                                    </p:set>
                                    <p:animEffect transition="in" filter="wipe(left)">
                                      <p:cBhvr>
                                        <p:cTn id="47" dur="500"/>
                                        <p:tgtEl>
                                          <p:spTgt spid="88166"/>
                                        </p:tgtEl>
                                      </p:cBhvr>
                                    </p:animEffect>
                                  </p:childTnLst>
                                  <p:subTnLst>
                                    <p:audio>
                                      <p:cMediaNode>
                                        <p:cTn display="0" masterRel="sameClick">
                                          <p:stCondLst>
                                            <p:cond evt="begin" delay="0">
                                              <p:tn val="45"/>
                                            </p:cond>
                                          </p:stCondLst>
                                          <p:endCondLst>
                                            <p:cond evt="onStopAudio" delay="0">
                                              <p:tgtEl>
                                                <p:sldTgt/>
                                              </p:tgtEl>
                                            </p:cond>
                                          </p:endCondLst>
                                        </p:cTn>
                                        <p:tgtEl>
                                          <p:sndTgt r:embed="rId8" name="CAMERA.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88167"/>
                                        </p:tgtEl>
                                        <p:attrNameLst>
                                          <p:attrName>style.visibility</p:attrName>
                                        </p:attrNameLst>
                                      </p:cBhvr>
                                      <p:to>
                                        <p:strVal val="visible"/>
                                      </p:to>
                                    </p:set>
                                    <p:animEffect transition="in" filter="wipe(right)">
                                      <p:cBhvr>
                                        <p:cTn id="52" dur="500"/>
                                        <p:tgtEl>
                                          <p:spTgt spid="88167"/>
                                        </p:tgtEl>
                                      </p:cBhvr>
                                    </p:animEffect>
                                  </p:childTnLst>
                                  <p:subTnLst>
                                    <p:audio>
                                      <p:cMediaNode>
                                        <p:cTn display="0" masterRel="sameClick">
                                          <p:stCondLst>
                                            <p:cond evt="begin" delay="0">
                                              <p:tn val="50"/>
                                            </p:cond>
                                          </p:stCondLst>
                                          <p:endCondLst>
                                            <p:cond evt="onStopAudio" delay="0">
                                              <p:tgtEl>
                                                <p:sldTgt/>
                                              </p:tgtEl>
                                            </p:cond>
                                          </p:endCondLst>
                                        </p:cTn>
                                        <p:tgtEl>
                                          <p:sndTgt r:embed="rId7" name="TYPE.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8177"/>
                                        </p:tgtEl>
                                        <p:attrNameLst>
                                          <p:attrName>style.visibility</p:attrName>
                                        </p:attrNameLst>
                                      </p:cBhvr>
                                      <p:to>
                                        <p:strVal val="visible"/>
                                      </p:to>
                                    </p:set>
                                    <p:animEffect transition="in" filter="wipe(left)">
                                      <p:cBhvr>
                                        <p:cTn id="57" dur="500"/>
                                        <p:tgtEl>
                                          <p:spTgt spid="8817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88180"/>
                                        </p:tgtEl>
                                        <p:attrNameLst>
                                          <p:attrName>style.visibility</p:attrName>
                                        </p:attrNameLst>
                                      </p:cBhvr>
                                      <p:to>
                                        <p:strVal val="visible"/>
                                      </p:to>
                                    </p:set>
                                    <p:animEffect transition="in" filter="box(out)">
                                      <p:cBhvr>
                                        <p:cTn id="62" dur="500"/>
                                        <p:tgtEl>
                                          <p:spTgt spid="88180"/>
                                        </p:tgtEl>
                                      </p:cBhvr>
                                    </p:animEffect>
                                  </p:childTnLst>
                                  <p:subTnLst>
                                    <p:audio>
                                      <p:cMediaNode>
                                        <p:cTn display="0" masterRel="sameClick">
                                          <p:stCondLst>
                                            <p:cond evt="begin" delay="0">
                                              <p:tn val="60"/>
                                            </p:cond>
                                          </p:stCondLst>
                                          <p:endCondLst>
                                            <p:cond evt="onStopAudio" delay="0">
                                              <p:tgtEl>
                                                <p:sldTgt/>
                                              </p:tgtEl>
                                            </p:cond>
                                          </p:endCondLst>
                                        </p:cTn>
                                        <p:tgtEl>
                                          <p:sndTgt r:embed="rId10" name="DING.WAV"/>
                                        </p:tgtEl>
                                      </p:cMediaNode>
                                    </p:audio>
                                  </p:subTnLst>
                                </p:cTn>
                              </p:par>
                            </p:childTnLst>
                          </p:cTn>
                        </p:par>
                        <p:par>
                          <p:cTn id="63" fill="hold">
                            <p:stCondLst>
                              <p:cond delay="500"/>
                            </p:stCondLst>
                            <p:childTnLst>
                              <p:par>
                                <p:cTn id="64" presetID="4" presetClass="entr" presetSubtype="32" fill="hold" grpId="0" nodeType="afterEffect">
                                  <p:stCondLst>
                                    <p:cond delay="0"/>
                                  </p:stCondLst>
                                  <p:childTnLst>
                                    <p:set>
                                      <p:cBhvr>
                                        <p:cTn id="65" dur="1" fill="hold">
                                          <p:stCondLst>
                                            <p:cond delay="0"/>
                                          </p:stCondLst>
                                        </p:cTn>
                                        <p:tgtEl>
                                          <p:spTgt spid="88181"/>
                                        </p:tgtEl>
                                        <p:attrNameLst>
                                          <p:attrName>style.visibility</p:attrName>
                                        </p:attrNameLst>
                                      </p:cBhvr>
                                      <p:to>
                                        <p:strVal val="visible"/>
                                      </p:to>
                                    </p:set>
                                    <p:animEffect transition="in" filter="box(out)">
                                      <p:cBhvr>
                                        <p:cTn id="66" dur="500"/>
                                        <p:tgtEl>
                                          <p:spTgt spid="88181"/>
                                        </p:tgtEl>
                                      </p:cBhvr>
                                    </p:animEffect>
                                  </p:childTnLst>
                                  <p:subTnLst>
                                    <p:audio>
                                      <p:cMediaNode>
                                        <p:cTn display="0" masterRel="sameClick">
                                          <p:stCondLst>
                                            <p:cond evt="begin" delay="0">
                                              <p:tn val="64"/>
                                            </p:cond>
                                          </p:stCondLst>
                                          <p:endCondLst>
                                            <p:cond evt="onStopAudio" delay="0">
                                              <p:tgtEl>
                                                <p:sldTgt/>
                                              </p:tgtEl>
                                            </p:cond>
                                          </p:endCondLst>
                                        </p:cTn>
                                        <p:tgtEl>
                                          <p:sndTgt r:embed="rId10" name="DING.WAV"/>
                                        </p:tgtEl>
                                      </p:cMediaNode>
                                    </p:audio>
                                  </p:subTnLst>
                                </p:cTn>
                              </p:par>
                            </p:childTnLst>
                          </p:cTn>
                        </p:par>
                        <p:par>
                          <p:cTn id="67" fill="hold">
                            <p:stCondLst>
                              <p:cond delay="1000"/>
                            </p:stCondLst>
                            <p:childTnLst>
                              <p:par>
                                <p:cTn id="68" presetID="4" presetClass="entr" presetSubtype="32" fill="hold" grpId="0" nodeType="afterEffect">
                                  <p:stCondLst>
                                    <p:cond delay="0"/>
                                  </p:stCondLst>
                                  <p:childTnLst>
                                    <p:set>
                                      <p:cBhvr>
                                        <p:cTn id="69" dur="1" fill="hold">
                                          <p:stCondLst>
                                            <p:cond delay="0"/>
                                          </p:stCondLst>
                                        </p:cTn>
                                        <p:tgtEl>
                                          <p:spTgt spid="88182"/>
                                        </p:tgtEl>
                                        <p:attrNameLst>
                                          <p:attrName>style.visibility</p:attrName>
                                        </p:attrNameLst>
                                      </p:cBhvr>
                                      <p:to>
                                        <p:strVal val="visible"/>
                                      </p:to>
                                    </p:set>
                                    <p:animEffect transition="in" filter="box(out)">
                                      <p:cBhvr>
                                        <p:cTn id="70" dur="500"/>
                                        <p:tgtEl>
                                          <p:spTgt spid="88182"/>
                                        </p:tgtEl>
                                      </p:cBhvr>
                                    </p:animEffect>
                                  </p:childTnLst>
                                  <p:subTnLst>
                                    <p:audio>
                                      <p:cMediaNode>
                                        <p:cTn display="0" masterRel="sameClick">
                                          <p:stCondLst>
                                            <p:cond evt="begin" delay="0">
                                              <p:tn val="68"/>
                                            </p:cond>
                                          </p:stCondLst>
                                          <p:endCondLst>
                                            <p:cond evt="onStopAudio" delay="0">
                                              <p:tgtEl>
                                                <p:sldTgt/>
                                              </p:tgtEl>
                                            </p:cond>
                                          </p:endCondLst>
                                        </p:cTn>
                                        <p:tgtEl>
                                          <p:sndTgt r:embed="rId10" name="DING.WAV"/>
                                        </p:tgtEl>
                                      </p:cMediaNode>
                                    </p:audio>
                                  </p:sub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8183"/>
                                        </p:tgtEl>
                                        <p:attrNameLst>
                                          <p:attrName>style.visibility</p:attrName>
                                        </p:attrNameLst>
                                      </p:cBhvr>
                                      <p:to>
                                        <p:strVal val="visible"/>
                                      </p:to>
                                    </p:set>
                                    <p:animEffect transition="in" filter="wipe(left)">
                                      <p:cBhvr>
                                        <p:cTn id="75" dur="500"/>
                                        <p:tgtEl>
                                          <p:spTgt spid="88183"/>
                                        </p:tgtEl>
                                      </p:cBhvr>
                                    </p:animEffect>
                                  </p:childTnLst>
                                  <p:subTnLst>
                                    <p:audio>
                                      <p:cMediaNode>
                                        <p:cTn display="0" masterRel="sameClick">
                                          <p:stCondLst>
                                            <p:cond evt="begin" delay="0">
                                              <p:tn val="73"/>
                                            </p:cond>
                                          </p:stCondLst>
                                          <p:endCondLst>
                                            <p:cond evt="onStopAudio" delay="0">
                                              <p:tgtEl>
                                                <p:sldTgt/>
                                              </p:tgtEl>
                                            </p:cond>
                                          </p:endCondLst>
                                        </p:cTn>
                                        <p:tgtEl>
                                          <p:sndTgt r:embed="rId7" name="TYPE.WAV"/>
                                        </p:tgtEl>
                                      </p:cMediaNode>
                                    </p:audio>
                                  </p:sub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88184"/>
                                        </p:tgtEl>
                                        <p:attrNameLst>
                                          <p:attrName>style.visibility</p:attrName>
                                        </p:attrNameLst>
                                      </p:cBhvr>
                                      <p:to>
                                        <p:strVal val="visible"/>
                                      </p:to>
                                    </p:set>
                                    <p:animEffect transition="in" filter="wipe(left)">
                                      <p:cBhvr>
                                        <p:cTn id="80" dur="500"/>
                                        <p:tgtEl>
                                          <p:spTgt spid="88184"/>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88185"/>
                                        </p:tgtEl>
                                        <p:attrNameLst>
                                          <p:attrName>style.visibility</p:attrName>
                                        </p:attrNameLst>
                                      </p:cBhvr>
                                      <p:to>
                                        <p:strVal val="visible"/>
                                      </p:to>
                                    </p:set>
                                    <p:animEffect transition="in" filter="wipe(left)">
                                      <p:cBhvr>
                                        <p:cTn id="84" dur="500"/>
                                        <p:tgtEl>
                                          <p:spTgt spid="88185"/>
                                        </p:tgtEl>
                                      </p:cBhvr>
                                    </p:animEffect>
                                  </p:childTnLst>
                                  <p:subTnLst>
                                    <p:audio>
                                      <p:cMediaNode>
                                        <p:cTn display="0" masterRel="sameClick">
                                          <p:stCondLst>
                                            <p:cond evt="begin" delay="0">
                                              <p:tn val="82"/>
                                            </p:cond>
                                          </p:stCondLst>
                                          <p:endCondLst>
                                            <p:cond evt="onStopAudio" delay="0">
                                              <p:tgtEl>
                                                <p:sldTgt/>
                                              </p:tgtEl>
                                            </p:cond>
                                          </p:endCondLst>
                                        </p:cTn>
                                        <p:tgtEl>
                                          <p:sndTgt r:embed="rId9" name="LASER.WAV"/>
                                        </p:tgtEl>
                                      </p:cMediaNode>
                                    </p:audio>
                                  </p:subTnLst>
                                </p:cTn>
                              </p:par>
                            </p:childTnLst>
                          </p:cTn>
                        </p:par>
                        <p:par>
                          <p:cTn id="85" fill="hold">
                            <p:stCondLst>
                              <p:cond delay="1000"/>
                            </p:stCondLst>
                            <p:childTnLst>
                              <p:par>
                                <p:cTn id="86" presetID="22" presetClass="entr" presetSubtype="8" fill="hold" nodeType="afterEffect">
                                  <p:stCondLst>
                                    <p:cond delay="0"/>
                                  </p:stCondLst>
                                  <p:childTnLst>
                                    <p:set>
                                      <p:cBhvr>
                                        <p:cTn id="87" dur="1" fill="hold">
                                          <p:stCondLst>
                                            <p:cond delay="0"/>
                                          </p:stCondLst>
                                        </p:cTn>
                                        <p:tgtEl>
                                          <p:spTgt spid="88186"/>
                                        </p:tgtEl>
                                        <p:attrNameLst>
                                          <p:attrName>style.visibility</p:attrName>
                                        </p:attrNameLst>
                                      </p:cBhvr>
                                      <p:to>
                                        <p:strVal val="visible"/>
                                      </p:to>
                                    </p:set>
                                    <p:animEffect transition="in" filter="wipe(left)">
                                      <p:cBhvr>
                                        <p:cTn id="88" dur="500"/>
                                        <p:tgtEl>
                                          <p:spTgt spid="88186"/>
                                        </p:tgtEl>
                                      </p:cBhvr>
                                    </p:animEffect>
                                  </p:childTnLst>
                                </p:cTn>
                              </p:par>
                            </p:childTnLst>
                          </p:cTn>
                        </p:par>
                        <p:par>
                          <p:cTn id="89" fill="hold">
                            <p:stCondLst>
                              <p:cond delay="1500"/>
                            </p:stCondLst>
                            <p:childTnLst>
                              <p:par>
                                <p:cTn id="90" presetID="22" presetClass="entr" presetSubtype="8" fill="hold" nodeType="afterEffect">
                                  <p:stCondLst>
                                    <p:cond delay="0"/>
                                  </p:stCondLst>
                                  <p:childTnLst>
                                    <p:set>
                                      <p:cBhvr>
                                        <p:cTn id="91" dur="1" fill="hold">
                                          <p:stCondLst>
                                            <p:cond delay="0"/>
                                          </p:stCondLst>
                                        </p:cTn>
                                        <p:tgtEl>
                                          <p:spTgt spid="88187"/>
                                        </p:tgtEl>
                                        <p:attrNameLst>
                                          <p:attrName>style.visibility</p:attrName>
                                        </p:attrNameLst>
                                      </p:cBhvr>
                                      <p:to>
                                        <p:strVal val="visible"/>
                                      </p:to>
                                    </p:set>
                                    <p:animEffect transition="in" filter="wipe(left)">
                                      <p:cBhvr>
                                        <p:cTn id="92" dur="500"/>
                                        <p:tgtEl>
                                          <p:spTgt spid="88187"/>
                                        </p:tgtEl>
                                      </p:cBhvr>
                                    </p:animEffect>
                                  </p:childTnLst>
                                  <p:subTnLst>
                                    <p:audio>
                                      <p:cMediaNode>
                                        <p:cTn display="0" masterRel="sameClick">
                                          <p:stCondLst>
                                            <p:cond evt="begin" delay="0">
                                              <p:tn val="90"/>
                                            </p:cond>
                                          </p:stCondLst>
                                          <p:endCondLst>
                                            <p:cond evt="onStopAudio" delay="0">
                                              <p:tgtEl>
                                                <p:sldTgt/>
                                              </p:tgtEl>
                                            </p:cond>
                                          </p:endCondLst>
                                        </p:cTn>
                                        <p:tgtEl>
                                          <p:sndTgt r:embed="rId9"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150" grpId="0"/>
      <p:bldP spid="88163" grpId="0"/>
      <p:bldP spid="88165" grpId="0"/>
      <p:bldP spid="88180" grpId="0"/>
      <p:bldP spid="88181" grpId="0"/>
      <p:bldP spid="88182" grpId="0"/>
      <p:bldP spid="881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3188" name="Group 4"/>
          <p:cNvGrpSpPr/>
          <p:nvPr/>
        </p:nvGrpSpPr>
        <p:grpSpPr>
          <a:xfrm>
            <a:off x="596900" y="596900"/>
            <a:ext cx="6400800" cy="701675"/>
            <a:chOff x="240" y="1632"/>
            <a:chExt cx="4032" cy="442"/>
          </a:xfrm>
        </p:grpSpPr>
        <p:grpSp>
          <p:nvGrpSpPr>
            <p:cNvPr id="40976" name="Group 5"/>
            <p:cNvGrpSpPr/>
            <p:nvPr/>
          </p:nvGrpSpPr>
          <p:grpSpPr>
            <a:xfrm>
              <a:off x="576" y="1680"/>
              <a:ext cx="768" cy="240"/>
              <a:chOff x="912" y="2256"/>
              <a:chExt cx="768" cy="240"/>
            </a:xfrm>
          </p:grpSpPr>
          <p:sp>
            <p:nvSpPr>
              <p:cNvPr id="40978" name="Oval 6"/>
              <p:cNvSpPr/>
              <p:nvPr/>
            </p:nvSpPr>
            <p:spPr>
              <a:xfrm>
                <a:off x="912" y="2256"/>
                <a:ext cx="240" cy="240"/>
              </a:xfrm>
              <a:prstGeom prst="ellipse">
                <a:avLst/>
              </a:prstGeom>
              <a:noFill/>
              <a:ln w="25400" cap="flat" cmpd="sng">
                <a:solidFill>
                  <a:schemeClr val="tx1"/>
                </a:solidFill>
                <a:prstDash val="solid"/>
                <a:headEnd type="none" w="med" len="med"/>
                <a:tailEnd type="none" w="med" len="med"/>
              </a:ln>
            </p:spPr>
            <p:txBody>
              <a:bodyPr wrap="none" tIns="0" bIns="8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i="1" baseline="-25000"/>
                  <a:t>i</a:t>
                </a:r>
                <a:endParaRPr lang="en-US" altLang="zh-CN" sz="2000" b="1" i="1"/>
              </a:p>
            </p:txBody>
          </p:sp>
          <p:sp>
            <p:nvSpPr>
              <p:cNvPr id="40979" name="Oval 7"/>
              <p:cNvSpPr/>
              <p:nvPr/>
            </p:nvSpPr>
            <p:spPr>
              <a:xfrm>
                <a:off x="1440" y="2256"/>
                <a:ext cx="240" cy="240"/>
              </a:xfrm>
              <a:prstGeom prst="ellipse">
                <a:avLst/>
              </a:prstGeom>
              <a:noFill/>
              <a:ln w="25400" cap="flat" cmpd="sng">
                <a:solidFill>
                  <a:schemeClr val="tx1"/>
                </a:solidFill>
                <a:prstDash val="solid"/>
                <a:headEnd type="none" w="med" len="med"/>
                <a:tailEnd type="none" w="med" len="med"/>
              </a:ln>
            </p:spPr>
            <p:txBody>
              <a:bodyPr wrap="none" tIns="0" bIns="8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i="1" baseline="-25000"/>
                  <a:t>j</a:t>
                </a:r>
                <a:endParaRPr lang="en-US" altLang="zh-CN" sz="2000" b="1" i="1"/>
              </a:p>
            </p:txBody>
          </p:sp>
          <p:sp>
            <p:nvSpPr>
              <p:cNvPr id="40980" name="Line 8"/>
              <p:cNvSpPr/>
              <p:nvPr/>
            </p:nvSpPr>
            <p:spPr>
              <a:xfrm>
                <a:off x="1152" y="2373"/>
                <a:ext cx="288" cy="0"/>
              </a:xfrm>
              <a:prstGeom prst="line">
                <a:avLst/>
              </a:prstGeom>
              <a:ln w="25400" cap="flat" cmpd="sng">
                <a:solidFill>
                  <a:schemeClr val="tx1"/>
                </a:solidFill>
                <a:prstDash val="solid"/>
                <a:headEnd type="none" w="med" len="med"/>
                <a:tailEnd type="none" w="med" len="med"/>
              </a:ln>
            </p:spPr>
          </p:sp>
        </p:grpSp>
        <p:sp>
          <p:nvSpPr>
            <p:cNvPr id="40977" name="Text Box 9"/>
            <p:cNvSpPr txBox="1"/>
            <p:nvPr/>
          </p:nvSpPr>
          <p:spPr>
            <a:xfrm>
              <a:off x="240" y="1632"/>
              <a:ext cx="4032" cy="442"/>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and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are </a:t>
              </a:r>
              <a:r>
                <a:rPr lang="en-US" altLang="zh-CN" sz="2000" b="1">
                  <a:solidFill>
                    <a:schemeClr val="hlink"/>
                  </a:solidFill>
                  <a:sym typeface="Wingdings" panose="05000000000000000000" pitchFamily="2" charset="2"/>
                </a:rPr>
                <a:t>adjacent</a:t>
              </a:r>
              <a:r>
                <a:rPr lang="en-US" altLang="zh-CN" sz="2000" b="1">
                  <a:sym typeface="Wingdings" panose="05000000000000000000" pitchFamily="2" charset="2"/>
                </a:rPr>
                <a:t> ; </a:t>
              </a:r>
              <a:endParaRPr lang="en-US" altLang="zh-CN" sz="2000" b="1">
                <a:sym typeface="Wingdings" panose="05000000000000000000" pitchFamily="2" charset="2"/>
              </a:endParaRPr>
            </a:p>
            <a:p>
              <a:pPr marL="485775" lvl="0" indent="-485775" eaLnBrk="1" hangingPunct="1">
                <a:spcBef>
                  <a:spcPct val="0"/>
                </a:spcBef>
                <a:buNone/>
              </a:pPr>
              <a:r>
                <a:rPr lang="en-US" altLang="zh-CN" sz="2000" b="1">
                  <a:sym typeface="Wingdings" panose="05000000000000000000" pitchFamily="2" charset="2"/>
                </a:rPr>
                <a:t>                             (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 is </a:t>
              </a:r>
              <a:r>
                <a:rPr lang="en-US" altLang="zh-CN" sz="2000" b="1">
                  <a:solidFill>
                    <a:schemeClr val="hlink"/>
                  </a:solidFill>
                  <a:sym typeface="Wingdings" panose="05000000000000000000" pitchFamily="2" charset="2"/>
                </a:rPr>
                <a:t>incident on</a:t>
              </a:r>
              <a:r>
                <a:rPr lang="en-US" altLang="zh-CN" sz="2000" b="1">
                  <a:sym typeface="Wingdings" panose="05000000000000000000" pitchFamily="2" charset="2"/>
                </a:rPr>
                <a:t>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and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a:t>
              </a:r>
              <a:endParaRPr lang="en-US" altLang="zh-CN" sz="2000" b="1">
                <a:sym typeface="Wingdings" panose="05000000000000000000" pitchFamily="2" charset="2"/>
              </a:endParaRPr>
            </a:p>
          </p:txBody>
        </p:sp>
      </p:grpSp>
      <p:grpSp>
        <p:nvGrpSpPr>
          <p:cNvPr id="93194" name="Group 10"/>
          <p:cNvGrpSpPr/>
          <p:nvPr/>
        </p:nvGrpSpPr>
        <p:grpSpPr>
          <a:xfrm>
            <a:off x="596900" y="1435100"/>
            <a:ext cx="7848600" cy="701675"/>
            <a:chOff x="240" y="2352"/>
            <a:chExt cx="4944" cy="442"/>
          </a:xfrm>
        </p:grpSpPr>
        <p:grpSp>
          <p:nvGrpSpPr>
            <p:cNvPr id="40971" name="Group 11"/>
            <p:cNvGrpSpPr/>
            <p:nvPr/>
          </p:nvGrpSpPr>
          <p:grpSpPr>
            <a:xfrm>
              <a:off x="576" y="2400"/>
              <a:ext cx="768" cy="240"/>
              <a:chOff x="912" y="2784"/>
              <a:chExt cx="768" cy="240"/>
            </a:xfrm>
          </p:grpSpPr>
          <p:sp>
            <p:nvSpPr>
              <p:cNvPr id="40973" name="Oval 12"/>
              <p:cNvSpPr/>
              <p:nvPr/>
            </p:nvSpPr>
            <p:spPr>
              <a:xfrm>
                <a:off x="912" y="2784"/>
                <a:ext cx="240" cy="240"/>
              </a:xfrm>
              <a:prstGeom prst="ellipse">
                <a:avLst/>
              </a:prstGeom>
              <a:noFill/>
              <a:ln w="25400" cap="flat" cmpd="sng">
                <a:solidFill>
                  <a:schemeClr val="tx1"/>
                </a:solidFill>
                <a:prstDash val="solid"/>
                <a:headEnd type="none" w="med" len="med"/>
                <a:tailEnd type="none" w="med" len="med"/>
              </a:ln>
            </p:spPr>
            <p:txBody>
              <a:bodyPr wrap="none" tIns="0" bIns="8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i="1" baseline="-25000"/>
                  <a:t>i</a:t>
                </a:r>
                <a:endParaRPr lang="en-US" altLang="zh-CN" sz="2000" b="1" i="1"/>
              </a:p>
            </p:txBody>
          </p:sp>
          <p:sp>
            <p:nvSpPr>
              <p:cNvPr id="40974" name="Oval 13"/>
              <p:cNvSpPr/>
              <p:nvPr/>
            </p:nvSpPr>
            <p:spPr>
              <a:xfrm>
                <a:off x="1440" y="2784"/>
                <a:ext cx="240" cy="240"/>
              </a:xfrm>
              <a:prstGeom prst="ellipse">
                <a:avLst/>
              </a:prstGeom>
              <a:noFill/>
              <a:ln w="25400" cap="flat" cmpd="sng">
                <a:solidFill>
                  <a:schemeClr val="tx1"/>
                </a:solidFill>
                <a:prstDash val="solid"/>
                <a:headEnd type="none" w="med" len="med"/>
                <a:tailEnd type="none" w="med" len="med"/>
              </a:ln>
            </p:spPr>
            <p:txBody>
              <a:bodyPr wrap="none" tIns="0" bIns="8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i="1" baseline="-25000"/>
                  <a:t>j</a:t>
                </a:r>
                <a:endParaRPr lang="en-US" altLang="zh-CN" sz="2000" b="1" i="1"/>
              </a:p>
            </p:txBody>
          </p:sp>
          <p:sp>
            <p:nvSpPr>
              <p:cNvPr id="40975" name="Line 14"/>
              <p:cNvSpPr/>
              <p:nvPr/>
            </p:nvSpPr>
            <p:spPr>
              <a:xfrm>
                <a:off x="1152" y="2901"/>
                <a:ext cx="288" cy="0"/>
              </a:xfrm>
              <a:prstGeom prst="line">
                <a:avLst/>
              </a:prstGeom>
              <a:ln w="25400" cap="flat" cmpd="sng">
                <a:solidFill>
                  <a:schemeClr val="tx1"/>
                </a:solidFill>
                <a:prstDash val="solid"/>
                <a:headEnd type="none" w="med" len="med"/>
                <a:tailEnd type="triangle" w="sm" len="med"/>
              </a:ln>
            </p:spPr>
          </p:sp>
        </p:grpSp>
        <p:sp>
          <p:nvSpPr>
            <p:cNvPr id="40972" name="Text Box 15"/>
            <p:cNvSpPr txBox="1"/>
            <p:nvPr/>
          </p:nvSpPr>
          <p:spPr>
            <a:xfrm>
              <a:off x="240" y="2352"/>
              <a:ext cx="4944" cy="442"/>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is </a:t>
              </a:r>
              <a:r>
                <a:rPr lang="en-US" altLang="zh-CN" sz="2000" b="1">
                  <a:solidFill>
                    <a:schemeClr val="hlink"/>
                  </a:solidFill>
                  <a:sym typeface="Wingdings" panose="05000000000000000000" pitchFamily="2" charset="2"/>
                </a:rPr>
                <a:t>adjacent</a:t>
              </a:r>
              <a:r>
                <a:rPr lang="en-US" altLang="zh-CN" sz="2000" b="1">
                  <a:sym typeface="Wingdings" panose="05000000000000000000" pitchFamily="2" charset="2"/>
                </a:rPr>
                <a:t> </a:t>
              </a:r>
              <a:r>
                <a:rPr lang="en-US" altLang="zh-CN" sz="2000" b="1">
                  <a:solidFill>
                    <a:srgbClr val="FF0000"/>
                  </a:solidFill>
                  <a:sym typeface="Wingdings" panose="05000000000000000000" pitchFamily="2" charset="2"/>
                </a:rPr>
                <a:t>to</a:t>
              </a:r>
              <a:r>
                <a:rPr lang="en-US" altLang="zh-CN" sz="2000" b="1">
                  <a:sym typeface="Wingdings" panose="05000000000000000000" pitchFamily="2" charset="2"/>
                </a:rPr>
                <a:t>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i="1">
                  <a:sym typeface="Wingdings" panose="05000000000000000000" pitchFamily="2" charset="2"/>
                </a:rPr>
                <a:t> </a:t>
              </a:r>
              <a:r>
                <a:rPr lang="en-US" altLang="zh-CN" sz="2000" b="1">
                  <a:sym typeface="Wingdings" panose="05000000000000000000" pitchFamily="2" charset="2"/>
                </a:rPr>
                <a:t>;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is </a:t>
              </a:r>
              <a:r>
                <a:rPr lang="en-US" altLang="zh-CN" sz="2000" b="1">
                  <a:solidFill>
                    <a:schemeClr val="hlink"/>
                  </a:solidFill>
                  <a:sym typeface="Wingdings" panose="05000000000000000000" pitchFamily="2" charset="2"/>
                </a:rPr>
                <a:t>adjacent</a:t>
              </a:r>
              <a:r>
                <a:rPr lang="en-US" altLang="zh-CN" sz="2000" b="1">
                  <a:sym typeface="Wingdings" panose="05000000000000000000" pitchFamily="2" charset="2"/>
                </a:rPr>
                <a:t> </a:t>
              </a:r>
              <a:r>
                <a:rPr lang="en-US" altLang="zh-CN" sz="2000" b="1">
                  <a:solidFill>
                    <a:srgbClr val="FF0000"/>
                  </a:solidFill>
                  <a:sym typeface="Wingdings" panose="05000000000000000000" pitchFamily="2" charset="2"/>
                </a:rPr>
                <a:t>from</a:t>
              </a:r>
              <a:r>
                <a:rPr lang="en-US" altLang="zh-CN" sz="2000" b="1">
                  <a:sym typeface="Wingdings" panose="05000000000000000000" pitchFamily="2" charset="2"/>
                </a:rPr>
                <a:t>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i="1">
                  <a:sym typeface="Wingdings" panose="05000000000000000000" pitchFamily="2" charset="2"/>
                </a:rPr>
                <a:t> </a:t>
              </a:r>
              <a:r>
                <a:rPr lang="en-US" altLang="zh-CN" sz="2000" b="1">
                  <a:sym typeface="Wingdings" panose="05000000000000000000" pitchFamily="2" charset="2"/>
                </a:rPr>
                <a:t>; </a:t>
              </a:r>
              <a:endParaRPr lang="en-US" altLang="zh-CN" sz="2000" b="1">
                <a:sym typeface="Wingdings" panose="05000000000000000000" pitchFamily="2" charset="2"/>
              </a:endParaRPr>
            </a:p>
            <a:p>
              <a:pPr marL="485775" lvl="0" indent="-485775" eaLnBrk="1" hangingPunct="1">
                <a:spcBef>
                  <a:spcPct val="0"/>
                </a:spcBef>
                <a:buNone/>
              </a:pPr>
              <a:r>
                <a:rPr lang="en-US" altLang="zh-CN" sz="2000" b="1">
                  <a:sym typeface="Wingdings" panose="05000000000000000000" pitchFamily="2" charset="2"/>
                </a:rPr>
                <a:t>                             &lt;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&gt; is </a:t>
              </a:r>
              <a:r>
                <a:rPr lang="en-US" altLang="zh-CN" sz="2000" b="1">
                  <a:solidFill>
                    <a:schemeClr val="hlink"/>
                  </a:solidFill>
                  <a:sym typeface="Wingdings" panose="05000000000000000000" pitchFamily="2" charset="2"/>
                </a:rPr>
                <a:t>incident on</a:t>
              </a:r>
              <a:r>
                <a:rPr lang="en-US" altLang="zh-CN" sz="2000" b="1">
                  <a:sym typeface="Wingdings" panose="05000000000000000000" pitchFamily="2" charset="2"/>
                </a:rPr>
                <a:t>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and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a:sym typeface="Wingdings" panose="05000000000000000000" pitchFamily="2" charset="2"/>
                </a:rPr>
                <a:t> </a:t>
              </a:r>
              <a:endParaRPr lang="en-US" altLang="zh-CN" sz="2000" b="1">
                <a:sym typeface="Wingdings" panose="05000000000000000000" pitchFamily="2" charset="2"/>
              </a:endParaRPr>
            </a:p>
          </p:txBody>
        </p:sp>
      </p:grpSp>
      <p:sp>
        <p:nvSpPr>
          <p:cNvPr id="93200" name="Text Box 16"/>
          <p:cNvSpPr txBox="1"/>
          <p:nvPr/>
        </p:nvSpPr>
        <p:spPr>
          <a:xfrm>
            <a:off x="596900" y="2197100"/>
            <a:ext cx="8382000" cy="3968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Subgraph G’ </a:t>
            </a:r>
            <a:r>
              <a:rPr lang="en-US" altLang="zh-CN" sz="2000" b="1">
                <a:solidFill>
                  <a:schemeClr val="hlink"/>
                </a:solidFill>
                <a:sym typeface="Symbol" panose="05050102010706020507" pitchFamily="18" charset="2"/>
              </a:rPr>
              <a:t> G </a:t>
            </a:r>
            <a:r>
              <a:rPr lang="en-US" altLang="zh-CN" sz="2000" b="1">
                <a:sym typeface="Wingdings" panose="05000000000000000000" pitchFamily="2" charset="2"/>
              </a:rPr>
              <a:t>::= V( G’ ) </a:t>
            </a:r>
            <a:r>
              <a:rPr lang="en-US" altLang="zh-CN" sz="2000" b="1">
                <a:sym typeface="Symbol" panose="05050102010706020507" pitchFamily="18" charset="2"/>
              </a:rPr>
              <a:t> V( G )  &amp;&amp;  </a:t>
            </a:r>
            <a:r>
              <a:rPr lang="en-US" altLang="zh-CN" sz="2000" b="1">
                <a:sym typeface="Wingdings" panose="05000000000000000000" pitchFamily="2" charset="2"/>
              </a:rPr>
              <a:t>E( G’ ) </a:t>
            </a:r>
            <a:r>
              <a:rPr lang="en-US" altLang="zh-CN" sz="2000" b="1">
                <a:sym typeface="Symbol" panose="05050102010706020507" pitchFamily="18" charset="2"/>
              </a:rPr>
              <a:t> E( G ) </a:t>
            </a:r>
            <a:endParaRPr lang="en-US" altLang="zh-CN" sz="2000" b="1">
              <a:sym typeface="Symbol" panose="05050102010706020507" pitchFamily="18" charset="2"/>
            </a:endParaRPr>
          </a:p>
        </p:txBody>
      </p:sp>
      <p:sp>
        <p:nvSpPr>
          <p:cNvPr id="93201" name="Text Box 17"/>
          <p:cNvSpPr txBox="1"/>
          <p:nvPr/>
        </p:nvSpPr>
        <p:spPr>
          <a:xfrm>
            <a:off x="596900" y="2654300"/>
            <a:ext cx="8001000" cy="7016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Path (</a:t>
            </a:r>
            <a:r>
              <a:rPr lang="en-US" altLang="zh-CN" sz="2000" b="1">
                <a:solidFill>
                  <a:schemeClr val="hlink"/>
                </a:solidFill>
                <a:sym typeface="Symbol" panose="05050102010706020507" pitchFamily="18" charset="2"/>
              </a:rPr>
              <a:t> G) from </a:t>
            </a:r>
            <a:r>
              <a:rPr lang="en-US" altLang="zh-CN" sz="2000" b="1" i="1">
                <a:solidFill>
                  <a:schemeClr val="hlink"/>
                </a:solidFill>
                <a:sym typeface="Symbol" panose="05050102010706020507" pitchFamily="18" charset="2"/>
              </a:rPr>
              <a:t>v</a:t>
            </a:r>
            <a:r>
              <a:rPr lang="en-US" altLang="zh-CN" sz="2000" b="1" i="1" baseline="-25000">
                <a:solidFill>
                  <a:schemeClr val="hlink"/>
                </a:solidFill>
                <a:sym typeface="Symbol" panose="05050102010706020507" pitchFamily="18" charset="2"/>
              </a:rPr>
              <a:t>p</a:t>
            </a:r>
            <a:r>
              <a:rPr lang="en-US" altLang="zh-CN" sz="2000" b="1" i="1">
                <a:solidFill>
                  <a:schemeClr val="hlink"/>
                </a:solidFill>
                <a:sym typeface="Symbol" panose="05050102010706020507" pitchFamily="18" charset="2"/>
              </a:rPr>
              <a:t> </a:t>
            </a:r>
            <a:r>
              <a:rPr lang="en-US" altLang="zh-CN" sz="2000" b="1">
                <a:solidFill>
                  <a:schemeClr val="hlink"/>
                </a:solidFill>
                <a:sym typeface="Symbol" panose="05050102010706020507" pitchFamily="18" charset="2"/>
              </a:rPr>
              <a:t>to</a:t>
            </a:r>
            <a:r>
              <a:rPr lang="en-US" altLang="zh-CN" sz="2000" b="1" i="1">
                <a:solidFill>
                  <a:schemeClr val="hlink"/>
                </a:solidFill>
                <a:sym typeface="Symbol" panose="05050102010706020507" pitchFamily="18" charset="2"/>
              </a:rPr>
              <a:t> v</a:t>
            </a:r>
            <a:r>
              <a:rPr lang="en-US" altLang="zh-CN" sz="2000" b="1" i="1" baseline="-25000">
                <a:solidFill>
                  <a:schemeClr val="hlink"/>
                </a:solidFill>
                <a:sym typeface="Symbol" panose="05050102010706020507" pitchFamily="18" charset="2"/>
              </a:rPr>
              <a:t>q</a:t>
            </a:r>
            <a:r>
              <a:rPr lang="en-US" altLang="zh-CN" sz="2000" b="1">
                <a:solidFill>
                  <a:schemeClr val="hlink"/>
                </a:solidFill>
                <a:sym typeface="Symbol" panose="05050102010706020507" pitchFamily="18" charset="2"/>
              </a:rPr>
              <a:t> </a:t>
            </a:r>
            <a:r>
              <a:rPr lang="en-US" altLang="zh-CN" sz="2000" b="1">
                <a:sym typeface="Wingdings" panose="05000000000000000000" pitchFamily="2" charset="2"/>
              </a:rPr>
              <a:t>::= { </a:t>
            </a:r>
            <a:r>
              <a:rPr lang="en-US" altLang="zh-CN" sz="2000" b="1" i="1">
                <a:sym typeface="Symbol" panose="05050102010706020507" pitchFamily="18" charset="2"/>
              </a:rPr>
              <a:t>v</a:t>
            </a:r>
            <a:r>
              <a:rPr lang="en-US" altLang="zh-CN" sz="2000" b="1" i="1" baseline="-25000">
                <a:sym typeface="Symbol" panose="05050102010706020507" pitchFamily="18" charset="2"/>
              </a:rPr>
              <a:t>p</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i</a:t>
            </a:r>
            <a:r>
              <a:rPr lang="en-US" altLang="zh-CN" sz="2000" b="1" baseline="-25000">
                <a:sym typeface="Symbol" panose="05050102010706020507" pitchFamily="18" charset="2"/>
              </a:rPr>
              <a:t>1</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i</a:t>
            </a:r>
            <a:r>
              <a:rPr lang="en-US" altLang="zh-CN" sz="2000" b="1" baseline="-25000">
                <a:sym typeface="Symbol" panose="05050102010706020507" pitchFamily="18" charset="2"/>
              </a:rPr>
              <a:t>2</a:t>
            </a:r>
            <a:r>
              <a:rPr lang="en-US" altLang="zh-CN" sz="2000" b="1">
                <a:sym typeface="Symbol" panose="05050102010706020507" pitchFamily="18" charset="2"/>
              </a:rPr>
              <a:t>, , </a:t>
            </a:r>
            <a:r>
              <a:rPr lang="en-US" altLang="zh-CN" sz="2000" b="1" i="1">
                <a:sym typeface="Symbol" panose="05050102010706020507" pitchFamily="18" charset="2"/>
              </a:rPr>
              <a:t>v</a:t>
            </a:r>
            <a:r>
              <a:rPr lang="en-US" altLang="zh-CN" sz="2000" b="1" i="1" baseline="-25000">
                <a:sym typeface="Symbol" panose="05050102010706020507" pitchFamily="18" charset="2"/>
              </a:rPr>
              <a:t>in</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q</a:t>
            </a:r>
            <a:r>
              <a:rPr lang="en-US" altLang="zh-CN" sz="2000" b="1">
                <a:sym typeface="Symbol" panose="05050102010706020507" pitchFamily="18" charset="2"/>
              </a:rPr>
              <a:t> } such that ( </a:t>
            </a:r>
            <a:r>
              <a:rPr lang="en-US" altLang="zh-CN" sz="2000" b="1" i="1">
                <a:sym typeface="Symbol" panose="05050102010706020507" pitchFamily="18" charset="2"/>
              </a:rPr>
              <a:t>v</a:t>
            </a:r>
            <a:r>
              <a:rPr lang="en-US" altLang="zh-CN" sz="2000" b="1" i="1" baseline="-25000">
                <a:sym typeface="Symbol" panose="05050102010706020507" pitchFamily="18" charset="2"/>
              </a:rPr>
              <a:t>p</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i</a:t>
            </a:r>
            <a:r>
              <a:rPr lang="en-US" altLang="zh-CN" sz="2000" b="1" baseline="-25000">
                <a:sym typeface="Symbol" panose="05050102010706020507" pitchFamily="18" charset="2"/>
              </a:rPr>
              <a:t>1 </a:t>
            </a:r>
            <a:r>
              <a:rPr lang="en-US" altLang="zh-CN" sz="2000" b="1">
                <a:sym typeface="Symbol" panose="05050102010706020507" pitchFamily="18" charset="2"/>
              </a:rPr>
              <a:t>), ( </a:t>
            </a:r>
            <a:r>
              <a:rPr lang="en-US" altLang="zh-CN" sz="2000" b="1" i="1">
                <a:sym typeface="Symbol" panose="05050102010706020507" pitchFamily="18" charset="2"/>
              </a:rPr>
              <a:t>v</a:t>
            </a:r>
            <a:r>
              <a:rPr lang="en-US" altLang="zh-CN" sz="2000" b="1" i="1" baseline="-25000">
                <a:sym typeface="Symbol" panose="05050102010706020507" pitchFamily="18" charset="2"/>
              </a:rPr>
              <a:t>i</a:t>
            </a:r>
            <a:r>
              <a:rPr lang="en-US" altLang="zh-CN" sz="2000" b="1" baseline="-25000">
                <a:sym typeface="Symbol" panose="05050102010706020507" pitchFamily="18" charset="2"/>
              </a:rPr>
              <a:t>1</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i</a:t>
            </a:r>
            <a:r>
              <a:rPr lang="en-US" altLang="zh-CN" sz="2000" b="1" baseline="-25000">
                <a:sym typeface="Symbol" panose="05050102010706020507" pitchFamily="18" charset="2"/>
              </a:rPr>
              <a:t>2 </a:t>
            </a:r>
            <a:r>
              <a:rPr lang="en-US" altLang="zh-CN" sz="2000" b="1">
                <a:sym typeface="Symbol" panose="05050102010706020507" pitchFamily="18" charset="2"/>
              </a:rPr>
              <a:t>), , ( </a:t>
            </a:r>
            <a:r>
              <a:rPr lang="en-US" altLang="zh-CN" sz="2000" b="1" i="1">
                <a:sym typeface="Symbol" panose="05050102010706020507" pitchFamily="18" charset="2"/>
              </a:rPr>
              <a:t>v</a:t>
            </a:r>
            <a:r>
              <a:rPr lang="en-US" altLang="zh-CN" sz="2000" b="1" i="1" baseline="-25000">
                <a:sym typeface="Symbol" panose="05050102010706020507" pitchFamily="18" charset="2"/>
              </a:rPr>
              <a:t>in</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q</a:t>
            </a:r>
            <a:r>
              <a:rPr lang="en-US" altLang="zh-CN" sz="2000" b="1">
                <a:sym typeface="Symbol" panose="05050102010706020507" pitchFamily="18" charset="2"/>
              </a:rPr>
              <a:t> ) or &lt; </a:t>
            </a:r>
            <a:r>
              <a:rPr lang="en-US" altLang="zh-CN" sz="2000" b="1" i="1">
                <a:sym typeface="Symbol" panose="05050102010706020507" pitchFamily="18" charset="2"/>
              </a:rPr>
              <a:t>v</a:t>
            </a:r>
            <a:r>
              <a:rPr lang="en-US" altLang="zh-CN" sz="2000" b="1" i="1" baseline="-25000">
                <a:sym typeface="Symbol" panose="05050102010706020507" pitchFamily="18" charset="2"/>
              </a:rPr>
              <a:t>p</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i</a:t>
            </a:r>
            <a:r>
              <a:rPr lang="en-US" altLang="zh-CN" sz="2000" b="1" baseline="-25000">
                <a:sym typeface="Symbol" panose="05050102010706020507" pitchFamily="18" charset="2"/>
              </a:rPr>
              <a:t>1 </a:t>
            </a:r>
            <a:r>
              <a:rPr lang="en-US" altLang="zh-CN" sz="2000" b="1">
                <a:sym typeface="Symbol" panose="05050102010706020507" pitchFamily="18" charset="2"/>
              </a:rPr>
              <a:t>&gt;, , &lt; </a:t>
            </a:r>
            <a:r>
              <a:rPr lang="en-US" altLang="zh-CN" sz="2000" b="1" i="1">
                <a:sym typeface="Symbol" panose="05050102010706020507" pitchFamily="18" charset="2"/>
              </a:rPr>
              <a:t>v</a:t>
            </a:r>
            <a:r>
              <a:rPr lang="en-US" altLang="zh-CN" sz="2000" b="1" i="1" baseline="-25000">
                <a:sym typeface="Symbol" panose="05050102010706020507" pitchFamily="18" charset="2"/>
              </a:rPr>
              <a:t>in</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q</a:t>
            </a:r>
            <a:r>
              <a:rPr lang="en-US" altLang="zh-CN" sz="2000" b="1">
                <a:sym typeface="Symbol" panose="05050102010706020507" pitchFamily="18" charset="2"/>
              </a:rPr>
              <a:t> &gt; belong to E( G ) </a:t>
            </a:r>
            <a:endParaRPr lang="en-US" altLang="zh-CN" sz="2000" b="1">
              <a:sym typeface="Symbol" panose="05050102010706020507" pitchFamily="18" charset="2"/>
            </a:endParaRPr>
          </a:p>
        </p:txBody>
      </p:sp>
      <p:sp>
        <p:nvSpPr>
          <p:cNvPr id="93202" name="Text Box 18"/>
          <p:cNvSpPr txBox="1"/>
          <p:nvPr/>
        </p:nvSpPr>
        <p:spPr>
          <a:xfrm>
            <a:off x="596900" y="3492500"/>
            <a:ext cx="8382000" cy="3968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857500" lvl="0" indent="-2857500" eaLnBrk="1" hangingPunct="1">
              <a:spcBef>
                <a:spcPct val="0"/>
              </a:spcBef>
              <a:buNone/>
            </a:pPr>
            <a:r>
              <a:rPr lang="en-US" altLang="zh-CN" sz="2000" b="1">
                <a:solidFill>
                  <a:schemeClr val="hlink"/>
                </a:solidFill>
                <a:sym typeface="Wingdings" panose="05000000000000000000" pitchFamily="2" charset="2"/>
              </a:rPr>
              <a:t>  Length of a path </a:t>
            </a:r>
            <a:r>
              <a:rPr lang="en-US" altLang="zh-CN" sz="2000" b="1">
                <a:sym typeface="Wingdings" panose="05000000000000000000" pitchFamily="2" charset="2"/>
              </a:rPr>
              <a:t>::=  number of edges on the path</a:t>
            </a:r>
            <a:endParaRPr lang="en-US" altLang="zh-CN" sz="2000" b="1">
              <a:sym typeface="Wingdings" panose="05000000000000000000" pitchFamily="2" charset="2"/>
            </a:endParaRPr>
          </a:p>
        </p:txBody>
      </p:sp>
      <p:sp>
        <p:nvSpPr>
          <p:cNvPr id="93203" name="Text Box 19"/>
          <p:cNvSpPr txBox="1"/>
          <p:nvPr/>
        </p:nvSpPr>
        <p:spPr>
          <a:xfrm>
            <a:off x="596900" y="3949700"/>
            <a:ext cx="8382000" cy="7016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Simple path</a:t>
            </a:r>
            <a:r>
              <a:rPr lang="en-US" altLang="zh-CN" sz="2000" b="1">
                <a:solidFill>
                  <a:schemeClr val="hlink"/>
                </a:solidFill>
                <a:sym typeface="Symbol" panose="05050102010706020507" pitchFamily="18" charset="2"/>
              </a:rPr>
              <a:t> </a:t>
            </a:r>
            <a:r>
              <a:rPr lang="en-US" altLang="zh-CN" sz="2000" b="1">
                <a:sym typeface="Wingdings" panose="05000000000000000000" pitchFamily="2"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p,</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i</a:t>
            </a:r>
            <a:r>
              <a:rPr lang="en-US" altLang="zh-CN" sz="2000" b="1" baseline="-25000">
                <a:sym typeface="Symbol" panose="05050102010706020507" pitchFamily="18" charset="2"/>
              </a:rPr>
              <a:t>1</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i</a:t>
            </a:r>
            <a:r>
              <a:rPr lang="en-US" altLang="zh-CN" sz="2000" b="1" baseline="-25000">
                <a:sym typeface="Symbol" panose="05050102010706020507" pitchFamily="18" charset="2"/>
              </a:rPr>
              <a:t>2</a:t>
            </a:r>
            <a:r>
              <a:rPr lang="en-US" altLang="zh-CN" sz="2000" b="1">
                <a:sym typeface="Symbol" panose="05050102010706020507" pitchFamily="18" charset="2"/>
              </a:rPr>
              <a:t>, , </a:t>
            </a:r>
            <a:r>
              <a:rPr lang="en-US" altLang="zh-CN" sz="2000" b="1" i="1">
                <a:sym typeface="Symbol" panose="05050102010706020507" pitchFamily="18" charset="2"/>
              </a:rPr>
              <a:t>v</a:t>
            </a:r>
            <a:r>
              <a:rPr lang="en-US" altLang="zh-CN" sz="2000" b="1" i="1" baseline="-25000">
                <a:sym typeface="Symbol" panose="05050102010706020507" pitchFamily="18" charset="2"/>
              </a:rPr>
              <a:t>in </a:t>
            </a:r>
            <a:r>
              <a:rPr lang="en-US" altLang="zh-CN" sz="2000" b="1">
                <a:sym typeface="Symbol" panose="05050102010706020507" pitchFamily="18" charset="2"/>
              </a:rPr>
              <a:t>, </a:t>
            </a:r>
            <a:r>
              <a:rPr lang="en-US" altLang="zh-CN" sz="2000" b="1" i="1">
                <a:sym typeface="Symbol" panose="05050102010706020507" pitchFamily="18" charset="2"/>
              </a:rPr>
              <a:t>v</a:t>
            </a:r>
            <a:r>
              <a:rPr lang="en-US" altLang="zh-CN" sz="2000" b="1" i="1" baseline="-25000">
                <a:sym typeface="Symbol" panose="05050102010706020507" pitchFamily="18" charset="2"/>
              </a:rPr>
              <a:t>q</a:t>
            </a:r>
            <a:r>
              <a:rPr lang="en-US" altLang="zh-CN" sz="2000" b="1">
                <a:sym typeface="Symbol" panose="05050102010706020507" pitchFamily="18" charset="2"/>
              </a:rPr>
              <a:t> are distinct except </a:t>
            </a:r>
            <a:r>
              <a:rPr lang="en-US" altLang="zh-CN" sz="2000" b="1" i="1">
                <a:sym typeface="Symbol" panose="05050102010706020507" pitchFamily="18" charset="2"/>
              </a:rPr>
              <a:t>v</a:t>
            </a:r>
            <a:r>
              <a:rPr lang="en-US" altLang="zh-CN" sz="2000" b="1" i="1" baseline="-25000">
                <a:sym typeface="Symbol" panose="05050102010706020507" pitchFamily="18" charset="2"/>
              </a:rPr>
              <a:t>p</a:t>
            </a:r>
            <a:r>
              <a:rPr lang="en-US" altLang="zh-CN" sz="2000" b="1" i="1">
                <a:sym typeface="Symbol" panose="05050102010706020507" pitchFamily="18" charset="2"/>
              </a:rPr>
              <a:t> </a:t>
            </a:r>
            <a:r>
              <a:rPr lang="en-US" altLang="zh-CN" sz="2000" b="1">
                <a:sym typeface="Symbol" panose="05050102010706020507" pitchFamily="18" charset="2"/>
              </a:rPr>
              <a:t>and</a:t>
            </a:r>
            <a:r>
              <a:rPr lang="en-US" altLang="zh-CN" sz="2000" b="1" i="1">
                <a:sym typeface="Symbol" panose="05050102010706020507" pitchFamily="18" charset="2"/>
              </a:rPr>
              <a:t> v</a:t>
            </a:r>
            <a:r>
              <a:rPr lang="en-US" altLang="zh-CN" sz="2000" b="1" i="1" baseline="-25000">
                <a:sym typeface="Symbol" panose="05050102010706020507" pitchFamily="18" charset="2"/>
              </a:rPr>
              <a:t>q</a:t>
            </a:r>
            <a:r>
              <a:rPr lang="en-US" altLang="zh-CN" sz="2000" b="1">
                <a:sym typeface="Symbol" panose="05050102010706020507" pitchFamily="18" charset="2"/>
              </a:rPr>
              <a:t> </a:t>
            </a:r>
            <a:endParaRPr lang="en-US" altLang="zh-CN" sz="2000" b="1">
              <a:sym typeface="Symbol" panose="05050102010706020507" pitchFamily="18" charset="2"/>
            </a:endParaRPr>
          </a:p>
          <a:p>
            <a:pPr marL="485775" lvl="0" indent="-485775" eaLnBrk="1" hangingPunct="1">
              <a:spcBef>
                <a:spcPct val="0"/>
              </a:spcBef>
              <a:buNone/>
            </a:pPr>
            <a:r>
              <a:rPr lang="en-US" altLang="zh-CN" sz="2000" b="1">
                <a:sym typeface="Symbol" panose="05050102010706020507" pitchFamily="18" charset="2"/>
              </a:rPr>
              <a:t> </a:t>
            </a:r>
            <a:endParaRPr lang="en-US" altLang="zh-CN" sz="2000" b="1">
              <a:sym typeface="Symbol" panose="05050102010706020507" pitchFamily="18" charset="2"/>
            </a:endParaRPr>
          </a:p>
        </p:txBody>
      </p:sp>
      <p:sp>
        <p:nvSpPr>
          <p:cNvPr id="93204" name="Text Box 20"/>
          <p:cNvSpPr txBox="1"/>
          <p:nvPr/>
        </p:nvSpPr>
        <p:spPr>
          <a:xfrm>
            <a:off x="596900" y="4330700"/>
            <a:ext cx="8382000" cy="3968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Cycle</a:t>
            </a:r>
            <a:r>
              <a:rPr lang="en-US" altLang="zh-CN" sz="2000" b="1">
                <a:solidFill>
                  <a:schemeClr val="hlink"/>
                </a:solidFill>
                <a:sym typeface="Symbol" panose="05050102010706020507" pitchFamily="18" charset="2"/>
              </a:rPr>
              <a:t> </a:t>
            </a:r>
            <a:r>
              <a:rPr lang="en-US" altLang="zh-CN" sz="2000" b="1">
                <a:sym typeface="Wingdings" panose="05000000000000000000" pitchFamily="2" charset="2"/>
              </a:rPr>
              <a:t>::= </a:t>
            </a:r>
            <a:r>
              <a:rPr lang="en-US" altLang="zh-CN" sz="2000" b="1">
                <a:sym typeface="Symbol" panose="05050102010706020507" pitchFamily="18" charset="2"/>
              </a:rPr>
              <a:t>simple path with </a:t>
            </a:r>
            <a:r>
              <a:rPr lang="en-US" altLang="zh-CN" sz="2000" b="1" i="1">
                <a:sym typeface="Symbol" panose="05050102010706020507" pitchFamily="18" charset="2"/>
              </a:rPr>
              <a:t>v</a:t>
            </a:r>
            <a:r>
              <a:rPr lang="en-US" altLang="zh-CN" sz="2000" b="1" i="1" baseline="-25000">
                <a:sym typeface="Symbol" panose="05050102010706020507" pitchFamily="18" charset="2"/>
              </a:rPr>
              <a:t>p</a:t>
            </a:r>
            <a:r>
              <a:rPr lang="en-US" altLang="zh-CN" sz="2000" b="1" i="1">
                <a:sym typeface="Symbol" panose="05050102010706020507" pitchFamily="18" charset="2"/>
              </a:rPr>
              <a:t> </a:t>
            </a:r>
            <a:r>
              <a:rPr lang="en-US" altLang="zh-CN" sz="2000" b="1">
                <a:sym typeface="Symbol" panose="05050102010706020507" pitchFamily="18" charset="2"/>
              </a:rPr>
              <a:t>=</a:t>
            </a:r>
            <a:r>
              <a:rPr lang="en-US" altLang="zh-CN" sz="2000" b="1" i="1">
                <a:sym typeface="Symbol" panose="05050102010706020507" pitchFamily="18" charset="2"/>
              </a:rPr>
              <a:t> v</a:t>
            </a:r>
            <a:r>
              <a:rPr lang="en-US" altLang="zh-CN" sz="2000" b="1" i="1" baseline="-25000">
                <a:sym typeface="Symbol" panose="05050102010706020507" pitchFamily="18" charset="2"/>
              </a:rPr>
              <a:t>q</a:t>
            </a:r>
            <a:r>
              <a:rPr lang="en-US" altLang="zh-CN" sz="2000" b="1">
                <a:sym typeface="Symbol" panose="05050102010706020507" pitchFamily="18" charset="2"/>
              </a:rPr>
              <a:t> </a:t>
            </a:r>
            <a:endParaRPr lang="en-US" altLang="zh-CN" sz="2000" b="1">
              <a:sym typeface="Symbol" panose="05050102010706020507" pitchFamily="18" charset="2"/>
            </a:endParaRPr>
          </a:p>
        </p:txBody>
      </p:sp>
      <p:sp>
        <p:nvSpPr>
          <p:cNvPr id="93205" name="Text Box 21"/>
          <p:cNvSpPr txBox="1"/>
          <p:nvPr/>
        </p:nvSpPr>
        <p:spPr>
          <a:xfrm>
            <a:off x="596900" y="4787900"/>
            <a:ext cx="8382000" cy="7016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i="1">
                <a:sym typeface="Wingdings" panose="05000000000000000000" pitchFamily="2" charset="2"/>
              </a:rPr>
              <a:t> </a:t>
            </a:r>
            <a:r>
              <a:rPr lang="en-US" altLang="zh-CN" sz="2000" b="1">
                <a:sym typeface="Wingdings" panose="05000000000000000000" pitchFamily="2" charset="2"/>
              </a:rPr>
              <a:t>and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i="1">
                <a:sym typeface="Wingdings" panose="05000000000000000000" pitchFamily="2" charset="2"/>
              </a:rPr>
              <a:t> </a:t>
            </a:r>
            <a:r>
              <a:rPr lang="en-US" altLang="zh-CN" sz="2000" b="1">
                <a:sym typeface="Wingdings" panose="05000000000000000000" pitchFamily="2" charset="2"/>
              </a:rPr>
              <a:t>in an undirected G are</a:t>
            </a:r>
            <a:r>
              <a:rPr lang="en-US" altLang="zh-CN" sz="2000" b="1" i="1">
                <a:sym typeface="Wingdings" panose="05000000000000000000" pitchFamily="2" charset="2"/>
              </a:rPr>
              <a:t> </a:t>
            </a:r>
            <a:r>
              <a:rPr lang="en-US" altLang="zh-CN" sz="2000" b="1">
                <a:solidFill>
                  <a:schemeClr val="hlink"/>
                </a:solidFill>
                <a:sym typeface="Wingdings" panose="05000000000000000000" pitchFamily="2" charset="2"/>
              </a:rPr>
              <a:t>connected</a:t>
            </a:r>
            <a:r>
              <a:rPr lang="en-US" altLang="zh-CN" sz="2000" b="1">
                <a:solidFill>
                  <a:schemeClr val="hlink"/>
                </a:solidFill>
                <a:sym typeface="Symbol" panose="05050102010706020507" pitchFamily="18" charset="2"/>
              </a:rPr>
              <a:t> </a:t>
            </a:r>
            <a:r>
              <a:rPr lang="en-US" altLang="zh-CN" sz="2000" b="1">
                <a:sym typeface="Wingdings" panose="05000000000000000000" pitchFamily="2" charset="2"/>
              </a:rPr>
              <a:t>if there is a path from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i="1">
                <a:sym typeface="Wingdings" panose="05000000000000000000" pitchFamily="2" charset="2"/>
              </a:rPr>
              <a:t> </a:t>
            </a:r>
            <a:r>
              <a:rPr lang="en-US" altLang="zh-CN" sz="2000" b="1">
                <a:sym typeface="Wingdings" panose="05000000000000000000" pitchFamily="2" charset="2"/>
              </a:rPr>
              <a:t>to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i="1">
                <a:sym typeface="Wingdings" panose="05000000000000000000" pitchFamily="2" charset="2"/>
              </a:rPr>
              <a:t> </a:t>
            </a:r>
            <a:r>
              <a:rPr lang="en-US" altLang="zh-CN" sz="2000" b="1">
                <a:sym typeface="Wingdings" panose="05000000000000000000" pitchFamily="2" charset="2"/>
              </a:rPr>
              <a:t>(and hence there is also a path from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i="1">
                <a:sym typeface="Wingdings" panose="05000000000000000000" pitchFamily="2" charset="2"/>
              </a:rPr>
              <a:t> </a:t>
            </a:r>
            <a:r>
              <a:rPr lang="en-US" altLang="zh-CN" sz="2000" b="1">
                <a:sym typeface="Wingdings" panose="05000000000000000000" pitchFamily="2" charset="2"/>
              </a:rPr>
              <a:t>to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a:t>
            </a:r>
            <a:endParaRPr lang="en-US" altLang="zh-CN" sz="2000" b="1" i="1">
              <a:sym typeface="Wingdings" panose="05000000000000000000" pitchFamily="2" charset="2"/>
            </a:endParaRPr>
          </a:p>
        </p:txBody>
      </p:sp>
      <p:sp>
        <p:nvSpPr>
          <p:cNvPr id="93206" name="Text Box 22"/>
          <p:cNvSpPr txBox="1"/>
          <p:nvPr/>
        </p:nvSpPr>
        <p:spPr>
          <a:xfrm>
            <a:off x="596900" y="5549900"/>
            <a:ext cx="8382000" cy="7016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a:t>
            </a:r>
            <a:r>
              <a:rPr lang="en-US" altLang="zh-CN" sz="2000" b="1">
                <a:sym typeface="Wingdings" panose="05000000000000000000" pitchFamily="2" charset="2"/>
              </a:rPr>
              <a:t>An undirected graph G is</a:t>
            </a:r>
            <a:r>
              <a:rPr lang="en-US" altLang="zh-CN" sz="2000" b="1" i="1">
                <a:sym typeface="Wingdings" panose="05000000000000000000" pitchFamily="2" charset="2"/>
              </a:rPr>
              <a:t> </a:t>
            </a:r>
            <a:r>
              <a:rPr lang="en-US" altLang="zh-CN" sz="2000" b="1">
                <a:solidFill>
                  <a:schemeClr val="hlink"/>
                </a:solidFill>
                <a:sym typeface="Wingdings" panose="05000000000000000000" pitchFamily="2" charset="2"/>
              </a:rPr>
              <a:t>connected</a:t>
            </a:r>
            <a:r>
              <a:rPr lang="en-US" altLang="zh-CN" sz="2000" b="1">
                <a:solidFill>
                  <a:schemeClr val="hlink"/>
                </a:solidFill>
                <a:sym typeface="Symbol" panose="05050102010706020507" pitchFamily="18" charset="2"/>
              </a:rPr>
              <a:t> </a:t>
            </a:r>
            <a:r>
              <a:rPr lang="en-US" altLang="zh-CN" sz="2000" b="1">
                <a:sym typeface="Wingdings" panose="05000000000000000000" pitchFamily="2" charset="2"/>
              </a:rPr>
              <a:t>if every pair of distinct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i="1">
                <a:sym typeface="Wingdings" panose="05000000000000000000" pitchFamily="2" charset="2"/>
              </a:rPr>
              <a:t> </a:t>
            </a:r>
            <a:r>
              <a:rPr lang="en-US" altLang="zh-CN" sz="2000" b="1">
                <a:sym typeface="Wingdings" panose="05000000000000000000" pitchFamily="2" charset="2"/>
              </a:rPr>
              <a:t>and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i="1">
                <a:sym typeface="Wingdings" panose="05000000000000000000" pitchFamily="2" charset="2"/>
              </a:rPr>
              <a:t> </a:t>
            </a:r>
            <a:r>
              <a:rPr lang="en-US" altLang="zh-CN" sz="2000" b="1">
                <a:sym typeface="Wingdings" panose="05000000000000000000" pitchFamily="2" charset="2"/>
              </a:rPr>
              <a:t>are connected</a:t>
            </a:r>
            <a:endParaRPr lang="en-US" altLang="zh-CN" sz="2000" b="1" i="1">
              <a:sym typeface="Wingdings" panose="05000000000000000000" pitchFamily="2" charset="2"/>
            </a:endParaRPr>
          </a:p>
        </p:txBody>
      </p:sp>
      <p:sp>
        <p:nvSpPr>
          <p:cNvPr id="40970" name="Text Box 23"/>
          <p:cNvSpPr txBox="1"/>
          <p:nvPr/>
        </p:nvSpPr>
        <p:spPr>
          <a:xfrm>
            <a:off x="7302500" y="215900"/>
            <a:ext cx="2051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§1  Definitions</a:t>
            </a:r>
            <a:endParaRPr lang="en-US" altLang="zh-CN" sz="1800" b="1">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strips(downRight)">
                                      <p:cBhvr>
                                        <p:cTn id="7" dur="500"/>
                                        <p:tgtEl>
                                          <p:spTgt spid="93188"/>
                                        </p:tgtEl>
                                      </p:cBhvr>
                                    </p:animEffect>
                                  </p:childTnLst>
                                  <p:subTnLst>
                                    <p:audio>
                                      <p:cMediaNode>
                                        <p:cTn display="0" masterRel="sameClick">
                                          <p:stCondLst>
                                            <p:cond evt="begin" delay="0">
                                              <p:tn val="5"/>
                                            </p:cond>
                                          </p:stCondLst>
                                          <p:endCondLst>
                                            <p:cond evt="onStopAudio" delay="0">
                                              <p:tgtEl>
                                                <p:sldTgt/>
                                              </p:tgtEl>
                                            </p:cond>
                                          </p:endCondLst>
                                        </p:cTn>
                                        <p:tgtEl>
                                          <p:sndTgt r:embed="rId1"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3194"/>
                                        </p:tgtEl>
                                        <p:attrNameLst>
                                          <p:attrName>style.visibility</p:attrName>
                                        </p:attrNameLst>
                                      </p:cBhvr>
                                      <p:to>
                                        <p:strVal val="visible"/>
                                      </p:to>
                                    </p:set>
                                    <p:animEffect transition="in" filter="strips(downRight)">
                                      <p:cBhvr>
                                        <p:cTn id="12" dur="500"/>
                                        <p:tgtEl>
                                          <p:spTgt spid="93194"/>
                                        </p:tgtEl>
                                      </p:cBhvr>
                                    </p:animEffect>
                                  </p:childTnLst>
                                  <p:subTnLst>
                                    <p:audio>
                                      <p:cMediaNode>
                                        <p:cTn display="0" masterRel="sameClick">
                                          <p:stCondLst>
                                            <p:cond evt="begin" delay="0">
                                              <p:tn val="10"/>
                                            </p:cond>
                                          </p:stCondLst>
                                          <p:endCondLst>
                                            <p:cond evt="onStopAudio" delay="0">
                                              <p:tgtEl>
                                                <p:sldTgt/>
                                              </p:tgtEl>
                                            </p:cond>
                                          </p:endCondLst>
                                        </p:cTn>
                                        <p:tgtEl>
                                          <p:sndTgt r:embed="rId1"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200"/>
                                        </p:tgtEl>
                                        <p:attrNameLst>
                                          <p:attrName>style.visibility</p:attrName>
                                        </p:attrNameLst>
                                      </p:cBhvr>
                                      <p:to>
                                        <p:strVal val="visible"/>
                                      </p:to>
                                    </p:set>
                                    <p:animEffect transition="in" filter="strips(downRight)">
                                      <p:cBhvr>
                                        <p:cTn id="17" dur="500"/>
                                        <p:tgtEl>
                                          <p:spTgt spid="93200"/>
                                        </p:tgtEl>
                                      </p:cBhvr>
                                    </p:animEffect>
                                  </p:childTnLst>
                                  <p:subTnLst>
                                    <p:audio>
                                      <p:cMediaNode>
                                        <p:cTn display="0" masterRel="sameClick">
                                          <p:stCondLst>
                                            <p:cond evt="begin" delay="0">
                                              <p:tn val="15"/>
                                            </p:cond>
                                          </p:stCondLst>
                                          <p:endCondLst>
                                            <p:cond evt="onStopAudio" delay="0">
                                              <p:tgtEl>
                                                <p:sldTgt/>
                                              </p:tgtEl>
                                            </p:cond>
                                          </p:endCondLst>
                                        </p:cTn>
                                        <p:tgtEl>
                                          <p:sndTgt r:embed="rId1"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3201"/>
                                        </p:tgtEl>
                                        <p:attrNameLst>
                                          <p:attrName>style.visibility</p:attrName>
                                        </p:attrNameLst>
                                      </p:cBhvr>
                                      <p:to>
                                        <p:strVal val="visible"/>
                                      </p:to>
                                    </p:set>
                                    <p:animEffect transition="in" filter="strips(downRight)">
                                      <p:cBhvr>
                                        <p:cTn id="22" dur="500"/>
                                        <p:tgtEl>
                                          <p:spTgt spid="93201"/>
                                        </p:tgtEl>
                                      </p:cBhvr>
                                    </p:animEffect>
                                  </p:childTnLst>
                                  <p:subTnLst>
                                    <p:audio>
                                      <p:cMediaNode>
                                        <p:cTn display="0" masterRel="sameClick">
                                          <p:stCondLst>
                                            <p:cond evt="begin" delay="0">
                                              <p:tn val="20"/>
                                            </p:cond>
                                          </p:stCondLst>
                                          <p:endCondLst>
                                            <p:cond evt="onStopAudio" delay="0">
                                              <p:tgtEl>
                                                <p:sldTgt/>
                                              </p:tgtEl>
                                            </p:cond>
                                          </p:endCondLst>
                                        </p:cTn>
                                        <p:tgtEl>
                                          <p:sndTgt r:embed="rId1"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3202"/>
                                        </p:tgtEl>
                                        <p:attrNameLst>
                                          <p:attrName>style.visibility</p:attrName>
                                        </p:attrNameLst>
                                      </p:cBhvr>
                                      <p:to>
                                        <p:strVal val="visible"/>
                                      </p:to>
                                    </p:set>
                                    <p:animEffect transition="in" filter="strips(downRight)">
                                      <p:cBhvr>
                                        <p:cTn id="27" dur="500"/>
                                        <p:tgtEl>
                                          <p:spTgt spid="93202"/>
                                        </p:tgtEl>
                                      </p:cBhvr>
                                    </p:animEffect>
                                  </p:childTnLst>
                                  <p:subTnLst>
                                    <p:audio>
                                      <p:cMediaNode>
                                        <p:cTn display="0" masterRel="sameClick">
                                          <p:stCondLst>
                                            <p:cond evt="begin" delay="0">
                                              <p:tn val="25"/>
                                            </p:cond>
                                          </p:stCondLst>
                                          <p:endCondLst>
                                            <p:cond evt="onStopAudio" delay="0">
                                              <p:tgtEl>
                                                <p:sldTgt/>
                                              </p:tgtEl>
                                            </p:cond>
                                          </p:endCondLst>
                                        </p:cTn>
                                        <p:tgtEl>
                                          <p:sndTgt r:embed="rId1"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3203"/>
                                        </p:tgtEl>
                                        <p:attrNameLst>
                                          <p:attrName>style.visibility</p:attrName>
                                        </p:attrNameLst>
                                      </p:cBhvr>
                                      <p:to>
                                        <p:strVal val="visible"/>
                                      </p:to>
                                    </p:set>
                                    <p:animEffect transition="in" filter="strips(downRight)">
                                      <p:cBhvr>
                                        <p:cTn id="32" dur="500"/>
                                        <p:tgtEl>
                                          <p:spTgt spid="93203"/>
                                        </p:tgtEl>
                                      </p:cBhvr>
                                    </p:animEffect>
                                  </p:childTnLst>
                                  <p:subTnLst>
                                    <p:audio>
                                      <p:cMediaNode>
                                        <p:cTn display="0" masterRel="sameClick">
                                          <p:stCondLst>
                                            <p:cond evt="begin" delay="0">
                                              <p:tn val="30"/>
                                            </p:cond>
                                          </p:stCondLst>
                                          <p:endCondLst>
                                            <p:cond evt="onStopAudio" delay="0">
                                              <p:tgtEl>
                                                <p:sldTgt/>
                                              </p:tgtEl>
                                            </p:cond>
                                          </p:endCondLst>
                                        </p:cTn>
                                        <p:tgtEl>
                                          <p:sndTgt r:embed="rId1" name="PROJCTOR.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3204"/>
                                        </p:tgtEl>
                                        <p:attrNameLst>
                                          <p:attrName>style.visibility</p:attrName>
                                        </p:attrNameLst>
                                      </p:cBhvr>
                                      <p:to>
                                        <p:strVal val="visible"/>
                                      </p:to>
                                    </p:set>
                                    <p:animEffect transition="in" filter="strips(downRight)">
                                      <p:cBhvr>
                                        <p:cTn id="37" dur="500"/>
                                        <p:tgtEl>
                                          <p:spTgt spid="93204"/>
                                        </p:tgtEl>
                                      </p:cBhvr>
                                    </p:animEffect>
                                  </p:childTnLst>
                                  <p:subTnLst>
                                    <p:audio>
                                      <p:cMediaNode>
                                        <p:cTn display="0" masterRel="sameClick">
                                          <p:stCondLst>
                                            <p:cond evt="begin" delay="0">
                                              <p:tn val="35"/>
                                            </p:cond>
                                          </p:stCondLst>
                                          <p:endCondLst>
                                            <p:cond evt="onStopAudio" delay="0">
                                              <p:tgtEl>
                                                <p:sldTgt/>
                                              </p:tgtEl>
                                            </p:cond>
                                          </p:endCondLst>
                                        </p:cTn>
                                        <p:tgtEl>
                                          <p:sndTgt r:embed="rId1" name="PROJCTOR.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3205"/>
                                        </p:tgtEl>
                                        <p:attrNameLst>
                                          <p:attrName>style.visibility</p:attrName>
                                        </p:attrNameLst>
                                      </p:cBhvr>
                                      <p:to>
                                        <p:strVal val="visible"/>
                                      </p:to>
                                    </p:set>
                                    <p:animEffect transition="in" filter="strips(downRight)">
                                      <p:cBhvr>
                                        <p:cTn id="42" dur="500"/>
                                        <p:tgtEl>
                                          <p:spTgt spid="93205"/>
                                        </p:tgtEl>
                                      </p:cBhvr>
                                    </p:animEffect>
                                  </p:childTnLst>
                                  <p:subTnLst>
                                    <p:audio>
                                      <p:cMediaNode>
                                        <p:cTn display="0" masterRel="sameClick">
                                          <p:stCondLst>
                                            <p:cond evt="begin" delay="0">
                                              <p:tn val="40"/>
                                            </p:cond>
                                          </p:stCondLst>
                                          <p:endCondLst>
                                            <p:cond evt="onStopAudio" delay="0">
                                              <p:tgtEl>
                                                <p:sldTgt/>
                                              </p:tgtEl>
                                            </p:cond>
                                          </p:endCondLst>
                                        </p:cTn>
                                        <p:tgtEl>
                                          <p:sndTgt r:embed="rId1" name="PROJCTOR.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3206"/>
                                        </p:tgtEl>
                                        <p:attrNameLst>
                                          <p:attrName>style.visibility</p:attrName>
                                        </p:attrNameLst>
                                      </p:cBhvr>
                                      <p:to>
                                        <p:strVal val="visible"/>
                                      </p:to>
                                    </p:set>
                                    <p:animEffect transition="in" filter="strips(downRight)">
                                      <p:cBhvr>
                                        <p:cTn id="47" dur="500"/>
                                        <p:tgtEl>
                                          <p:spTgt spid="93206"/>
                                        </p:tgtEl>
                                      </p:cBhvr>
                                    </p:animEffect>
                                  </p:childTnLst>
                                  <p:subTnLst>
                                    <p:audio>
                                      <p:cMediaNode>
                                        <p:cTn display="0" masterRel="sameClick">
                                          <p:stCondLst>
                                            <p:cond evt="begin" delay="0">
                                              <p:tn val="45"/>
                                            </p:cond>
                                          </p:stCondLst>
                                          <p:endCondLst>
                                            <p:cond evt="onStopAudio" delay="0">
                                              <p:tgtEl>
                                                <p:sldTgt/>
                                              </p:tgtEl>
                                            </p:cond>
                                          </p:endCondLst>
                                        </p:cTn>
                                        <p:tgtEl>
                                          <p:sndTgt r:embed="rId1"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0" grpId="0"/>
      <p:bldP spid="93201" grpId="0"/>
      <p:bldP spid="93202" grpId="0"/>
      <p:bldP spid="93203" grpId="0"/>
      <p:bldP spid="93204" grpId="0"/>
      <p:bldP spid="93205" grpId="0"/>
      <p:bldP spid="9320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8" name="Text Box 4"/>
          <p:cNvSpPr txBox="1"/>
          <p:nvPr/>
        </p:nvSpPr>
        <p:spPr>
          <a:xfrm>
            <a:off x="457200" y="304800"/>
            <a:ext cx="5029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a:sym typeface="Webdings" panose="05030102010509060703" pitchFamily="18" charset="2"/>
              </a:rPr>
              <a:t>§4  Network Flow Problems</a:t>
            </a:r>
            <a:endParaRPr lang="en-US" altLang="zh-CN" sz="2400" b="1"/>
          </a:p>
        </p:txBody>
      </p:sp>
      <p:sp>
        <p:nvSpPr>
          <p:cNvPr id="98309" name="Text Box 5"/>
          <p:cNvSpPr txBox="1"/>
          <p:nvPr/>
        </p:nvSpPr>
        <p:spPr>
          <a:xfrm>
            <a:off x="304800" y="914400"/>
            <a:ext cx="792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50000"/>
              </a:spcBef>
              <a:buNone/>
            </a:pPr>
            <a:r>
              <a:rPr lang="en-US" altLang="zh-CN" sz="2400" b="1">
                <a:ea typeface="MS Hei" pitchFamily="49" charset="-122"/>
              </a:rPr>
              <a:t>〖</a:t>
            </a:r>
            <a:r>
              <a:rPr lang="en-US" altLang="zh-CN" sz="2400" b="1"/>
              <a:t>Example</a:t>
            </a:r>
            <a:r>
              <a:rPr lang="en-US" altLang="zh-CN" sz="2400" b="1">
                <a:ea typeface="MS Hei" pitchFamily="49" charset="-122"/>
              </a:rPr>
              <a:t>〗</a:t>
            </a:r>
            <a:r>
              <a:rPr lang="en-US" altLang="zh-CN" sz="2400" b="1"/>
              <a:t>  Consider the following network of pipes:</a:t>
            </a:r>
            <a:endParaRPr lang="en-US" altLang="zh-CN" sz="2400" b="1"/>
          </a:p>
        </p:txBody>
      </p:sp>
      <p:grpSp>
        <p:nvGrpSpPr>
          <p:cNvPr id="98310" name="Group 6"/>
          <p:cNvGrpSpPr/>
          <p:nvPr/>
        </p:nvGrpSpPr>
        <p:grpSpPr>
          <a:xfrm>
            <a:off x="762000" y="1752600"/>
            <a:ext cx="2971800" cy="3429000"/>
            <a:chOff x="288" y="960"/>
            <a:chExt cx="1872" cy="2160"/>
          </a:xfrm>
        </p:grpSpPr>
        <p:grpSp>
          <p:nvGrpSpPr>
            <p:cNvPr id="73748" name="Group 7"/>
            <p:cNvGrpSpPr/>
            <p:nvPr/>
          </p:nvGrpSpPr>
          <p:grpSpPr>
            <a:xfrm rot="-2613909">
              <a:off x="912" y="2256"/>
              <a:ext cx="96" cy="816"/>
              <a:chOff x="3216" y="2160"/>
              <a:chExt cx="96" cy="816"/>
            </a:xfrm>
          </p:grpSpPr>
          <p:sp>
            <p:nvSpPr>
              <p:cNvPr id="73802" name="Rectangle 8"/>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803" name="Rectangle 9"/>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804" name="Rectangle 10"/>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3749" name="Group 11"/>
            <p:cNvGrpSpPr/>
            <p:nvPr/>
          </p:nvGrpSpPr>
          <p:grpSpPr>
            <a:xfrm rot="2540776">
              <a:off x="864" y="1008"/>
              <a:ext cx="144" cy="816"/>
              <a:chOff x="3024" y="2160"/>
              <a:chExt cx="144" cy="816"/>
            </a:xfrm>
          </p:grpSpPr>
          <p:sp>
            <p:nvSpPr>
              <p:cNvPr id="73798" name="Rectangle 12"/>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99" name="Rectangle 13"/>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800" name="Rectangle 14"/>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801" name="Rectangle 15"/>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3750" name="Rectangle 16"/>
            <p:cNvSpPr/>
            <p:nvPr/>
          </p:nvSpPr>
          <p:spPr>
            <a:xfrm rot="-5400000">
              <a:off x="1200" y="1296"/>
              <a:ext cx="48" cy="912"/>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3751" name="Group 17"/>
            <p:cNvGrpSpPr/>
            <p:nvPr/>
          </p:nvGrpSpPr>
          <p:grpSpPr>
            <a:xfrm rot="-3551060">
              <a:off x="1128" y="1491"/>
              <a:ext cx="192" cy="1104"/>
              <a:chOff x="1440" y="1824"/>
              <a:chExt cx="192" cy="816"/>
            </a:xfrm>
          </p:grpSpPr>
          <p:sp>
            <p:nvSpPr>
              <p:cNvPr id="73792" name="Rectangle 18"/>
              <p:cNvSpPr/>
              <p:nvPr/>
            </p:nvSpPr>
            <p:spPr>
              <a:xfrm>
                <a:off x="1440" y="1824"/>
                <a:ext cx="192"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3793" name="Group 19"/>
              <p:cNvGrpSpPr/>
              <p:nvPr/>
            </p:nvGrpSpPr>
            <p:grpSpPr>
              <a:xfrm>
                <a:off x="1440" y="1824"/>
                <a:ext cx="192" cy="816"/>
                <a:chOff x="1440" y="1824"/>
                <a:chExt cx="192" cy="816"/>
              </a:xfrm>
            </p:grpSpPr>
            <p:sp>
              <p:nvSpPr>
                <p:cNvPr id="73794" name="Rectangle 20"/>
                <p:cNvSpPr/>
                <p:nvPr/>
              </p:nvSpPr>
              <p:spPr>
                <a:xfrm>
                  <a:off x="1440"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95" name="Rectangle 21"/>
                <p:cNvSpPr/>
                <p:nvPr/>
              </p:nvSpPr>
              <p:spPr>
                <a:xfrm>
                  <a:off x="1488"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96" name="Rectangle 22"/>
                <p:cNvSpPr/>
                <p:nvPr/>
              </p:nvSpPr>
              <p:spPr>
                <a:xfrm>
                  <a:off x="1536"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97" name="Rectangle 23"/>
                <p:cNvSpPr/>
                <p:nvPr/>
              </p:nvSpPr>
              <p:spPr>
                <a:xfrm>
                  <a:off x="1584"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grpSp>
          <p:nvGrpSpPr>
            <p:cNvPr id="73752" name="Group 24"/>
            <p:cNvGrpSpPr/>
            <p:nvPr/>
          </p:nvGrpSpPr>
          <p:grpSpPr>
            <a:xfrm>
              <a:off x="600" y="1776"/>
              <a:ext cx="144" cy="576"/>
              <a:chOff x="3024" y="2160"/>
              <a:chExt cx="144" cy="816"/>
            </a:xfrm>
          </p:grpSpPr>
          <p:sp>
            <p:nvSpPr>
              <p:cNvPr id="73788" name="Rectangle 25"/>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89" name="Rectangle 26"/>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90" name="Rectangle 27"/>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91" name="Rectangle 28"/>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3753" name="Group 29"/>
            <p:cNvGrpSpPr/>
            <p:nvPr/>
          </p:nvGrpSpPr>
          <p:grpSpPr>
            <a:xfrm>
              <a:off x="1750" y="1824"/>
              <a:ext cx="96" cy="480"/>
              <a:chOff x="3216" y="2160"/>
              <a:chExt cx="96" cy="816"/>
            </a:xfrm>
          </p:grpSpPr>
          <p:sp>
            <p:nvSpPr>
              <p:cNvPr id="73785" name="Rectangle 30"/>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86" name="Rectangle 3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87" name="Rectangle 32"/>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3754" name="Group 33"/>
            <p:cNvGrpSpPr/>
            <p:nvPr/>
          </p:nvGrpSpPr>
          <p:grpSpPr>
            <a:xfrm rot="2381442">
              <a:off x="1440" y="2256"/>
              <a:ext cx="144" cy="816"/>
              <a:chOff x="3024" y="2160"/>
              <a:chExt cx="144" cy="816"/>
            </a:xfrm>
          </p:grpSpPr>
          <p:sp>
            <p:nvSpPr>
              <p:cNvPr id="73781" name="Rectangle 34"/>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82" name="Rectangle 35"/>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83" name="Rectangle 36"/>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84" name="Rectangle 37"/>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3755" name="Group 38"/>
            <p:cNvGrpSpPr/>
            <p:nvPr/>
          </p:nvGrpSpPr>
          <p:grpSpPr>
            <a:xfrm rot="-2332971">
              <a:off x="1440" y="1008"/>
              <a:ext cx="96" cy="816"/>
              <a:chOff x="3216" y="2160"/>
              <a:chExt cx="96" cy="816"/>
            </a:xfrm>
          </p:grpSpPr>
          <p:sp>
            <p:nvSpPr>
              <p:cNvPr id="73778" name="Rectangle 39"/>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79" name="Rectangle 40"/>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80" name="Rectangle 4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3756" name="Oval 42"/>
            <p:cNvSpPr/>
            <p:nvPr/>
          </p:nvSpPr>
          <p:spPr>
            <a:xfrm>
              <a:off x="1104" y="960"/>
              <a:ext cx="288" cy="288"/>
            </a:xfrm>
            <a:prstGeom prst="ellipse">
              <a:avLst/>
            </a:prstGeom>
            <a:solidFill>
              <a:srgbClr val="FF00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s</a:t>
              </a:r>
              <a:endParaRPr lang="en-US" altLang="zh-CN" sz="2400" b="1" i="1">
                <a:solidFill>
                  <a:schemeClr val="bg1"/>
                </a:solidFill>
              </a:endParaRPr>
            </a:p>
          </p:txBody>
        </p:sp>
        <p:sp>
          <p:nvSpPr>
            <p:cNvPr id="73757" name="Oval 43"/>
            <p:cNvSpPr/>
            <p:nvPr/>
          </p:nvSpPr>
          <p:spPr>
            <a:xfrm>
              <a:off x="1632" y="2208"/>
              <a:ext cx="288" cy="288"/>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d</a:t>
              </a:r>
              <a:endParaRPr lang="en-US" altLang="zh-CN" sz="2400" b="1" i="1"/>
            </a:p>
          </p:txBody>
        </p:sp>
        <p:sp>
          <p:nvSpPr>
            <p:cNvPr id="73758" name="Oval 44"/>
            <p:cNvSpPr/>
            <p:nvPr/>
          </p:nvSpPr>
          <p:spPr>
            <a:xfrm>
              <a:off x="528" y="2208"/>
              <a:ext cx="288" cy="288"/>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c</a:t>
              </a:r>
              <a:endParaRPr lang="en-US" altLang="zh-CN" sz="2400" b="1" i="1"/>
            </a:p>
          </p:txBody>
        </p:sp>
        <p:sp>
          <p:nvSpPr>
            <p:cNvPr id="73759" name="Oval 45"/>
            <p:cNvSpPr/>
            <p:nvPr/>
          </p:nvSpPr>
          <p:spPr>
            <a:xfrm>
              <a:off x="1632" y="1632"/>
              <a:ext cx="288" cy="288"/>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b</a:t>
              </a:r>
              <a:endParaRPr lang="en-US" altLang="zh-CN" sz="2400" b="1" i="1"/>
            </a:p>
          </p:txBody>
        </p:sp>
        <p:sp>
          <p:nvSpPr>
            <p:cNvPr id="73760" name="Oval 46"/>
            <p:cNvSpPr/>
            <p:nvPr/>
          </p:nvSpPr>
          <p:spPr>
            <a:xfrm>
              <a:off x="528" y="1584"/>
              <a:ext cx="288" cy="288"/>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a</a:t>
              </a:r>
              <a:endParaRPr lang="en-US" altLang="zh-CN" sz="2400" b="1" i="1"/>
            </a:p>
          </p:txBody>
        </p:sp>
        <p:sp>
          <p:nvSpPr>
            <p:cNvPr id="73761" name="Oval 47"/>
            <p:cNvSpPr/>
            <p:nvPr/>
          </p:nvSpPr>
          <p:spPr>
            <a:xfrm>
              <a:off x="1104" y="2832"/>
              <a:ext cx="288" cy="288"/>
            </a:xfrm>
            <a:prstGeom prst="ellipse">
              <a:avLst/>
            </a:prstGeom>
            <a:solidFill>
              <a:srgbClr val="0099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t</a:t>
              </a:r>
              <a:endParaRPr lang="en-US" altLang="zh-CN" sz="2400" b="1" i="1">
                <a:solidFill>
                  <a:schemeClr val="bg1"/>
                </a:solidFill>
              </a:endParaRPr>
            </a:p>
          </p:txBody>
        </p:sp>
        <p:sp>
          <p:nvSpPr>
            <p:cNvPr id="73762" name="Line 48"/>
            <p:cNvSpPr/>
            <p:nvPr/>
          </p:nvSpPr>
          <p:spPr>
            <a:xfrm flipH="1">
              <a:off x="720" y="1152"/>
              <a:ext cx="288" cy="288"/>
            </a:xfrm>
            <a:prstGeom prst="line">
              <a:avLst/>
            </a:prstGeom>
            <a:ln w="25400" cap="flat" cmpd="sng">
              <a:solidFill>
                <a:schemeClr val="tx1"/>
              </a:solidFill>
              <a:prstDash val="solid"/>
              <a:headEnd type="none" w="med" len="med"/>
              <a:tailEnd type="triangle" w="med" len="med"/>
            </a:ln>
          </p:spPr>
        </p:sp>
        <p:sp>
          <p:nvSpPr>
            <p:cNvPr id="73763" name="Line 49"/>
            <p:cNvSpPr/>
            <p:nvPr/>
          </p:nvSpPr>
          <p:spPr>
            <a:xfrm>
              <a:off x="1488" y="1200"/>
              <a:ext cx="240" cy="288"/>
            </a:xfrm>
            <a:prstGeom prst="line">
              <a:avLst/>
            </a:prstGeom>
            <a:ln w="25400" cap="flat" cmpd="sng">
              <a:solidFill>
                <a:schemeClr val="tx1"/>
              </a:solidFill>
              <a:prstDash val="solid"/>
              <a:headEnd type="none" w="med" len="med"/>
              <a:tailEnd type="triangle" w="med" len="med"/>
            </a:ln>
          </p:spPr>
        </p:sp>
        <p:sp>
          <p:nvSpPr>
            <p:cNvPr id="73764" name="Line 50"/>
            <p:cNvSpPr/>
            <p:nvPr/>
          </p:nvSpPr>
          <p:spPr>
            <a:xfrm>
              <a:off x="528" y="1920"/>
              <a:ext cx="0" cy="288"/>
            </a:xfrm>
            <a:prstGeom prst="line">
              <a:avLst/>
            </a:prstGeom>
            <a:ln w="25400" cap="flat" cmpd="sng">
              <a:solidFill>
                <a:schemeClr val="tx1"/>
              </a:solidFill>
              <a:prstDash val="solid"/>
              <a:headEnd type="none" w="med" len="med"/>
              <a:tailEnd type="triangle" w="med" len="med"/>
            </a:ln>
          </p:spPr>
        </p:sp>
        <p:sp>
          <p:nvSpPr>
            <p:cNvPr id="73765" name="Line 51"/>
            <p:cNvSpPr/>
            <p:nvPr/>
          </p:nvSpPr>
          <p:spPr>
            <a:xfrm>
              <a:off x="1920" y="1920"/>
              <a:ext cx="0" cy="288"/>
            </a:xfrm>
            <a:prstGeom prst="line">
              <a:avLst/>
            </a:prstGeom>
            <a:ln w="25400" cap="flat" cmpd="sng">
              <a:solidFill>
                <a:schemeClr val="tx1"/>
              </a:solidFill>
              <a:prstDash val="solid"/>
              <a:headEnd type="none" w="med" len="med"/>
              <a:tailEnd type="triangle" w="med" len="med"/>
            </a:ln>
          </p:spPr>
        </p:sp>
        <p:sp>
          <p:nvSpPr>
            <p:cNvPr id="73766" name="Line 52"/>
            <p:cNvSpPr/>
            <p:nvPr/>
          </p:nvSpPr>
          <p:spPr>
            <a:xfrm>
              <a:off x="1008" y="1680"/>
              <a:ext cx="432" cy="0"/>
            </a:xfrm>
            <a:prstGeom prst="line">
              <a:avLst/>
            </a:prstGeom>
            <a:ln w="25400" cap="flat" cmpd="sng">
              <a:solidFill>
                <a:schemeClr val="tx1"/>
              </a:solidFill>
              <a:prstDash val="solid"/>
              <a:headEnd type="none" w="med" len="med"/>
              <a:tailEnd type="triangle" w="med" len="med"/>
            </a:ln>
          </p:spPr>
        </p:sp>
        <p:sp>
          <p:nvSpPr>
            <p:cNvPr id="73767" name="Line 53"/>
            <p:cNvSpPr/>
            <p:nvPr/>
          </p:nvSpPr>
          <p:spPr>
            <a:xfrm>
              <a:off x="864" y="2016"/>
              <a:ext cx="528" cy="336"/>
            </a:xfrm>
            <a:prstGeom prst="line">
              <a:avLst/>
            </a:prstGeom>
            <a:ln w="25400" cap="flat" cmpd="sng">
              <a:solidFill>
                <a:schemeClr val="tx1"/>
              </a:solidFill>
              <a:prstDash val="solid"/>
              <a:headEnd type="none" w="med" len="med"/>
              <a:tailEnd type="triangle" w="med" len="med"/>
            </a:ln>
          </p:spPr>
        </p:sp>
        <p:sp>
          <p:nvSpPr>
            <p:cNvPr id="73768" name="Line 54"/>
            <p:cNvSpPr/>
            <p:nvPr/>
          </p:nvSpPr>
          <p:spPr>
            <a:xfrm>
              <a:off x="720" y="2640"/>
              <a:ext cx="240" cy="240"/>
            </a:xfrm>
            <a:prstGeom prst="line">
              <a:avLst/>
            </a:prstGeom>
            <a:ln w="25400" cap="flat" cmpd="sng">
              <a:solidFill>
                <a:schemeClr val="tx1"/>
              </a:solidFill>
              <a:prstDash val="solid"/>
              <a:headEnd type="none" w="med" len="med"/>
              <a:tailEnd type="triangle" w="med" len="med"/>
            </a:ln>
          </p:spPr>
        </p:sp>
        <p:sp>
          <p:nvSpPr>
            <p:cNvPr id="73769" name="Line 55"/>
            <p:cNvSpPr/>
            <p:nvPr/>
          </p:nvSpPr>
          <p:spPr>
            <a:xfrm flipH="1">
              <a:off x="1536" y="2640"/>
              <a:ext cx="240" cy="288"/>
            </a:xfrm>
            <a:prstGeom prst="line">
              <a:avLst/>
            </a:prstGeom>
            <a:ln w="25400" cap="flat" cmpd="sng">
              <a:solidFill>
                <a:schemeClr val="tx1"/>
              </a:solidFill>
              <a:prstDash val="solid"/>
              <a:headEnd type="none" w="med" len="med"/>
              <a:tailEnd type="triangle" w="med" len="med"/>
            </a:ln>
          </p:spPr>
        </p:sp>
        <p:sp>
          <p:nvSpPr>
            <p:cNvPr id="73770" name="Text Box 56"/>
            <p:cNvSpPr txBox="1"/>
            <p:nvPr/>
          </p:nvSpPr>
          <p:spPr>
            <a:xfrm>
              <a:off x="672" y="1113"/>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t>3</a:t>
              </a:r>
              <a:endParaRPr lang="en-US" altLang="zh-CN" sz="1800" b="1"/>
            </a:p>
          </p:txBody>
        </p:sp>
        <p:sp>
          <p:nvSpPr>
            <p:cNvPr id="73771" name="Text Box 57"/>
            <p:cNvSpPr txBox="1"/>
            <p:nvPr/>
          </p:nvSpPr>
          <p:spPr>
            <a:xfrm>
              <a:off x="288" y="1920"/>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t>3</a:t>
              </a:r>
              <a:endParaRPr lang="en-US" altLang="zh-CN" sz="1800" b="1"/>
            </a:p>
          </p:txBody>
        </p:sp>
        <p:sp>
          <p:nvSpPr>
            <p:cNvPr id="73772" name="Text Box 58"/>
            <p:cNvSpPr txBox="1"/>
            <p:nvPr/>
          </p:nvSpPr>
          <p:spPr>
            <a:xfrm>
              <a:off x="1584" y="2697"/>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t>3</a:t>
              </a:r>
              <a:endParaRPr lang="en-US" altLang="zh-CN" sz="1800" b="1"/>
            </a:p>
          </p:txBody>
        </p:sp>
        <p:sp>
          <p:nvSpPr>
            <p:cNvPr id="73773" name="Text Box 59"/>
            <p:cNvSpPr txBox="1"/>
            <p:nvPr/>
          </p:nvSpPr>
          <p:spPr>
            <a:xfrm>
              <a:off x="1488" y="1104"/>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t>2</a:t>
              </a:r>
              <a:endParaRPr lang="en-US" altLang="zh-CN" sz="1800" b="1"/>
            </a:p>
          </p:txBody>
        </p:sp>
        <p:sp>
          <p:nvSpPr>
            <p:cNvPr id="73774" name="Text Box 60"/>
            <p:cNvSpPr txBox="1"/>
            <p:nvPr/>
          </p:nvSpPr>
          <p:spPr>
            <a:xfrm>
              <a:off x="1872" y="1920"/>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t>2</a:t>
              </a:r>
              <a:endParaRPr lang="en-US" altLang="zh-CN" sz="1800" b="1"/>
            </a:p>
          </p:txBody>
        </p:sp>
        <p:sp>
          <p:nvSpPr>
            <p:cNvPr id="73775" name="Text Box 61"/>
            <p:cNvSpPr txBox="1"/>
            <p:nvPr/>
          </p:nvSpPr>
          <p:spPr>
            <a:xfrm>
              <a:off x="624" y="2688"/>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t>2</a:t>
              </a:r>
              <a:endParaRPr lang="en-US" altLang="zh-CN" sz="1800" b="1"/>
            </a:p>
          </p:txBody>
        </p:sp>
        <p:sp>
          <p:nvSpPr>
            <p:cNvPr id="73776" name="Text Box 62"/>
            <p:cNvSpPr txBox="1"/>
            <p:nvPr/>
          </p:nvSpPr>
          <p:spPr>
            <a:xfrm>
              <a:off x="1056" y="1488"/>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t>1</a:t>
              </a:r>
              <a:endParaRPr lang="en-US" altLang="zh-CN" sz="1800" b="1"/>
            </a:p>
          </p:txBody>
        </p:sp>
        <p:sp>
          <p:nvSpPr>
            <p:cNvPr id="73777" name="Text Box 63"/>
            <p:cNvSpPr txBox="1"/>
            <p:nvPr/>
          </p:nvSpPr>
          <p:spPr>
            <a:xfrm>
              <a:off x="960" y="2169"/>
              <a:ext cx="28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t>4</a:t>
              </a:r>
              <a:endParaRPr lang="en-US" altLang="zh-CN" sz="1800" b="1"/>
            </a:p>
          </p:txBody>
        </p:sp>
      </p:grpSp>
      <p:grpSp>
        <p:nvGrpSpPr>
          <p:cNvPr id="98368" name="Group 64"/>
          <p:cNvGrpSpPr/>
          <p:nvPr/>
        </p:nvGrpSpPr>
        <p:grpSpPr>
          <a:xfrm>
            <a:off x="1646238" y="1968500"/>
            <a:ext cx="1155700" cy="1082675"/>
            <a:chOff x="1037" y="1240"/>
            <a:chExt cx="728" cy="682"/>
          </a:xfrm>
        </p:grpSpPr>
        <p:sp>
          <p:nvSpPr>
            <p:cNvPr id="73746" name="Rectangle 65"/>
            <p:cNvSpPr/>
            <p:nvPr/>
          </p:nvSpPr>
          <p:spPr>
            <a:xfrm rot="2540776">
              <a:off x="1037" y="1240"/>
              <a:ext cx="159" cy="637"/>
            </a:xfrm>
            <a:prstGeom prst="rect">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47" name="Rectangle 66"/>
            <p:cNvSpPr/>
            <p:nvPr/>
          </p:nvSpPr>
          <p:spPr>
            <a:xfrm rot="-2332971">
              <a:off x="1666" y="1282"/>
              <a:ext cx="99" cy="640"/>
            </a:xfrm>
            <a:prstGeom prst="rect">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98371" name="AutoShape 67"/>
          <p:cNvSpPr/>
          <p:nvPr/>
        </p:nvSpPr>
        <p:spPr>
          <a:xfrm>
            <a:off x="685800" y="1447800"/>
            <a:ext cx="1143000" cy="457200"/>
          </a:xfrm>
          <a:prstGeom prst="wedgeEllipseCallout">
            <a:avLst>
              <a:gd name="adj1" fmla="val 72222"/>
              <a:gd name="adj2" fmla="val 46875"/>
            </a:avLst>
          </a:prstGeom>
          <a:gradFill rotWithShape="0">
            <a:gsLst>
              <a:gs pos="0">
                <a:srgbClr val="FFFFFF"/>
              </a:gs>
              <a:gs pos="100000">
                <a:srgbClr val="C0C0C0"/>
              </a:gs>
            </a:gsLst>
            <a:lin ang="2700000" scaled="1"/>
            <a:tileRect/>
          </a:gradFill>
          <a:ln w="12700" cap="flat" cmpd="sng">
            <a:solidFill>
              <a:schemeClr val="tx1"/>
            </a:solidFill>
            <a:prstDash val="solid"/>
            <a:miter/>
            <a:headEnd type="none" w="med" len="med"/>
            <a:tailEnd type="none" w="med" len="med"/>
          </a:ln>
        </p:spPr>
        <p:txBody>
          <a:bodyPr lIns="18000" tIns="10800" rIns="18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solidFill>
                  <a:srgbClr val="FF0000"/>
                </a:solidFill>
              </a:rPr>
              <a:t>source</a:t>
            </a:r>
            <a:endParaRPr lang="en-US" altLang="zh-CN" sz="2000" b="1" i="1">
              <a:solidFill>
                <a:srgbClr val="FF0000"/>
              </a:solidFill>
            </a:endParaRPr>
          </a:p>
        </p:txBody>
      </p:sp>
      <p:sp>
        <p:nvSpPr>
          <p:cNvPr id="98372" name="AutoShape 68"/>
          <p:cNvSpPr/>
          <p:nvPr/>
        </p:nvSpPr>
        <p:spPr>
          <a:xfrm>
            <a:off x="609600" y="5105400"/>
            <a:ext cx="1143000" cy="457200"/>
          </a:xfrm>
          <a:prstGeom prst="wedgeEllipseCallout">
            <a:avLst>
              <a:gd name="adj1" fmla="val 78889"/>
              <a:gd name="adj2" fmla="val -72917"/>
            </a:avLst>
          </a:prstGeom>
          <a:gradFill rotWithShape="0">
            <a:gsLst>
              <a:gs pos="0">
                <a:srgbClr val="FFFFFF"/>
              </a:gs>
              <a:gs pos="100000">
                <a:srgbClr val="C0C0C0"/>
              </a:gs>
            </a:gsLst>
            <a:lin ang="2700000" scaled="1"/>
            <a:tileRect/>
          </a:gradFill>
          <a:ln w="12700" cap="flat" cmpd="sng">
            <a:solidFill>
              <a:schemeClr val="tx1"/>
            </a:solidFill>
            <a:prstDash val="solid"/>
            <a:miter/>
            <a:headEnd type="none" w="med" len="med"/>
            <a:tailEnd type="none" w="med" len="med"/>
          </a:ln>
        </p:spPr>
        <p:txBody>
          <a:bodyPr lIns="18000" tIns="10800" rIns="18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solidFill>
                  <a:srgbClr val="009900"/>
                </a:solidFill>
              </a:rPr>
              <a:t>sink</a:t>
            </a:r>
            <a:endParaRPr lang="en-US" altLang="zh-CN" sz="2000" b="1" i="1">
              <a:solidFill>
                <a:srgbClr val="009900"/>
              </a:solidFill>
            </a:endParaRPr>
          </a:p>
        </p:txBody>
      </p:sp>
      <p:sp>
        <p:nvSpPr>
          <p:cNvPr id="98373" name="AutoShape 69" descr="再生纸"/>
          <p:cNvSpPr/>
          <p:nvPr/>
        </p:nvSpPr>
        <p:spPr>
          <a:xfrm>
            <a:off x="3886200" y="1524000"/>
            <a:ext cx="4495800" cy="1752600"/>
          </a:xfrm>
          <a:prstGeom prst="roundRect">
            <a:avLst>
              <a:gd name="adj" fmla="val 16667"/>
            </a:avLst>
          </a:prstGeom>
          <a:blipFill rotWithShape="0">
            <a:blip r:embed="rId1"/>
          </a:blipFill>
          <a:ln w="25400">
            <a:noFill/>
          </a:ln>
          <a:effectLst>
            <a:outerShdw dist="107763" dir="2699999" algn="ctr" rotWithShape="0">
              <a:schemeClr val="bg2"/>
            </a:outerShdw>
          </a:effectLst>
        </p:spPr>
        <p:txBody>
          <a:bodyPr lIns="162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662305" lvl="0" indent="-662305" eaLnBrk="1" hangingPunct="1">
              <a:spcBef>
                <a:spcPct val="25000"/>
              </a:spcBef>
              <a:buNone/>
            </a:pPr>
            <a:r>
              <a:rPr lang="en-US" altLang="zh-CN" sz="2400" b="1">
                <a:solidFill>
                  <a:schemeClr val="hlink"/>
                </a:solidFill>
              </a:rPr>
              <a:t>Note:</a:t>
            </a:r>
            <a:r>
              <a:rPr lang="en-US" altLang="zh-CN" sz="2400" b="1"/>
              <a:t>  Total coming in (</a:t>
            </a:r>
            <a:r>
              <a:rPr lang="en-US" altLang="zh-CN" sz="2400" b="1" i="1"/>
              <a:t>v</a:t>
            </a:r>
            <a:r>
              <a:rPr lang="en-US" altLang="zh-CN" sz="2400" b="1"/>
              <a:t>) </a:t>
            </a:r>
            <a:endParaRPr lang="en-US" altLang="zh-CN" sz="2400" b="1"/>
          </a:p>
          <a:p>
            <a:pPr marL="662305" lvl="0" indent="-662305" eaLnBrk="1" hangingPunct="1">
              <a:spcBef>
                <a:spcPct val="25000"/>
              </a:spcBef>
              <a:buNone/>
            </a:pPr>
            <a:r>
              <a:rPr lang="en-US" altLang="zh-CN" sz="2400" b="1"/>
              <a:t>            </a:t>
            </a:r>
            <a:r>
              <a:rPr lang="en-US" altLang="zh-CN" sz="2400" b="1">
                <a:sym typeface="Symbol" panose="05050102010706020507" pitchFamily="18" charset="2"/>
              </a:rPr>
              <a:t> Total going out (</a:t>
            </a:r>
            <a:r>
              <a:rPr lang="en-US" altLang="zh-CN" sz="2400" b="1" i="1">
                <a:sym typeface="Symbol" panose="05050102010706020507" pitchFamily="18" charset="2"/>
              </a:rPr>
              <a:t>v</a:t>
            </a:r>
            <a:r>
              <a:rPr lang="en-US" altLang="zh-CN" sz="2400" b="1">
                <a:sym typeface="Symbol" panose="05050102010706020507" pitchFamily="18" charset="2"/>
              </a:rPr>
              <a:t>)</a:t>
            </a:r>
            <a:endParaRPr lang="en-US" altLang="zh-CN" sz="2400" b="1">
              <a:sym typeface="Symbol" panose="05050102010706020507" pitchFamily="18" charset="2"/>
            </a:endParaRPr>
          </a:p>
          <a:p>
            <a:pPr marL="662305" lvl="0" indent="-662305" eaLnBrk="1" hangingPunct="1">
              <a:spcBef>
                <a:spcPct val="25000"/>
              </a:spcBef>
              <a:buNone/>
            </a:pPr>
            <a:r>
              <a:rPr lang="en-US" altLang="zh-CN" sz="2400" b="1">
                <a:sym typeface="Symbol" panose="05050102010706020507" pitchFamily="18" charset="2"/>
              </a:rPr>
              <a:t>            where </a:t>
            </a:r>
            <a:r>
              <a:rPr lang="en-US" altLang="zh-CN" sz="2400" b="1" i="1">
                <a:sym typeface="Symbol" panose="05050102010706020507" pitchFamily="18" charset="2"/>
              </a:rPr>
              <a:t>v</a:t>
            </a:r>
            <a:r>
              <a:rPr lang="en-US" altLang="zh-CN" sz="2400" b="1">
                <a:sym typeface="Symbol" panose="05050102010706020507" pitchFamily="18" charset="2"/>
              </a:rPr>
              <a:t>  { </a:t>
            </a:r>
            <a:r>
              <a:rPr lang="en-US" altLang="zh-CN" sz="2400" b="1" i="1">
                <a:solidFill>
                  <a:srgbClr val="FF0000"/>
                </a:solidFill>
                <a:sym typeface="Symbol" panose="05050102010706020507" pitchFamily="18" charset="2"/>
              </a:rPr>
              <a:t>s</a:t>
            </a:r>
            <a:r>
              <a:rPr lang="en-US" altLang="zh-CN" sz="2400" b="1">
                <a:sym typeface="Symbol" panose="05050102010706020507" pitchFamily="18" charset="2"/>
              </a:rPr>
              <a:t>, </a:t>
            </a:r>
            <a:r>
              <a:rPr lang="en-US" altLang="zh-CN" sz="2400" b="1" i="1">
                <a:solidFill>
                  <a:srgbClr val="009900"/>
                </a:solidFill>
                <a:sym typeface="Symbol" panose="05050102010706020507" pitchFamily="18" charset="2"/>
              </a:rPr>
              <a:t>t</a:t>
            </a:r>
            <a:r>
              <a:rPr lang="en-US" altLang="zh-CN" sz="2400" b="1">
                <a:sym typeface="Symbol" panose="05050102010706020507" pitchFamily="18" charset="2"/>
              </a:rPr>
              <a:t> }</a:t>
            </a:r>
            <a:endParaRPr lang="en-US" altLang="zh-CN" sz="2400"/>
          </a:p>
        </p:txBody>
      </p:sp>
      <p:grpSp>
        <p:nvGrpSpPr>
          <p:cNvPr id="98374" name="Group 70"/>
          <p:cNvGrpSpPr/>
          <p:nvPr/>
        </p:nvGrpSpPr>
        <p:grpSpPr>
          <a:xfrm>
            <a:off x="3886200" y="3613150"/>
            <a:ext cx="4267200" cy="1187450"/>
            <a:chOff x="2448" y="2276"/>
            <a:chExt cx="2688" cy="748"/>
          </a:xfrm>
        </p:grpSpPr>
        <p:pic>
          <p:nvPicPr>
            <p:cNvPr id="73744" name="Picture 71" descr="DARTS"/>
            <p:cNvPicPr>
              <a:picLocks noChangeAspect="1"/>
            </p:cNvPicPr>
            <p:nvPr/>
          </p:nvPicPr>
          <p:blipFill>
            <a:blip r:embed="rId2"/>
            <a:stretch>
              <a:fillRect/>
            </a:stretch>
          </p:blipFill>
          <p:spPr>
            <a:xfrm>
              <a:off x="2448" y="2372"/>
              <a:ext cx="432" cy="432"/>
            </a:xfrm>
            <a:prstGeom prst="rect">
              <a:avLst/>
            </a:prstGeom>
            <a:noFill/>
            <a:ln w="9525">
              <a:noFill/>
            </a:ln>
          </p:spPr>
        </p:pic>
        <p:sp>
          <p:nvSpPr>
            <p:cNvPr id="73745" name="Text Box 72"/>
            <p:cNvSpPr txBox="1"/>
            <p:nvPr/>
          </p:nvSpPr>
          <p:spPr>
            <a:xfrm>
              <a:off x="2928" y="2276"/>
              <a:ext cx="2208" cy="74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Determine the maximum amount of flow that can pass from </a:t>
              </a:r>
              <a:r>
                <a:rPr lang="en-US" altLang="zh-CN" sz="2400" b="1" i="1">
                  <a:solidFill>
                    <a:srgbClr val="FF0000"/>
                  </a:solidFill>
                </a:rPr>
                <a:t>s</a:t>
              </a:r>
              <a:r>
                <a:rPr lang="en-US" altLang="zh-CN" sz="2400" b="1"/>
                <a:t> to </a:t>
              </a:r>
              <a:r>
                <a:rPr lang="en-US" altLang="zh-CN" sz="2400" b="1" i="1">
                  <a:solidFill>
                    <a:srgbClr val="009900"/>
                  </a:solidFill>
                </a:rPr>
                <a:t>t</a:t>
              </a:r>
              <a:r>
                <a:rPr lang="en-US" altLang="zh-CN" sz="2400" b="1"/>
                <a:t>.</a:t>
              </a:r>
              <a:endParaRPr lang="en-US" altLang="zh-CN" sz="2400" b="1"/>
            </a:p>
          </p:txBody>
        </p:sp>
      </p:grpSp>
      <p:grpSp>
        <p:nvGrpSpPr>
          <p:cNvPr id="98377" name="Group 73"/>
          <p:cNvGrpSpPr/>
          <p:nvPr/>
        </p:nvGrpSpPr>
        <p:grpSpPr>
          <a:xfrm>
            <a:off x="1255713" y="3200400"/>
            <a:ext cx="1979612" cy="547688"/>
            <a:chOff x="791" y="2016"/>
            <a:chExt cx="1247" cy="345"/>
          </a:xfrm>
        </p:grpSpPr>
        <p:sp>
          <p:nvSpPr>
            <p:cNvPr id="73741" name="Rectangle 74"/>
            <p:cNvSpPr/>
            <p:nvPr/>
          </p:nvSpPr>
          <p:spPr>
            <a:xfrm>
              <a:off x="1942" y="2035"/>
              <a:ext cx="96" cy="322"/>
            </a:xfrm>
            <a:prstGeom prst="rect">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42" name="Rectangle 75"/>
            <p:cNvSpPr/>
            <p:nvPr/>
          </p:nvSpPr>
          <p:spPr>
            <a:xfrm>
              <a:off x="791" y="2016"/>
              <a:ext cx="96" cy="345"/>
            </a:xfrm>
            <a:prstGeom prst="rect">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43" name="Rectangle 76"/>
            <p:cNvSpPr/>
            <p:nvPr/>
          </p:nvSpPr>
          <p:spPr>
            <a:xfrm rot="-3551060">
              <a:off x="1428" y="1573"/>
              <a:ext cx="48" cy="1104"/>
            </a:xfrm>
            <a:prstGeom prst="rect">
              <a:avLst/>
            </a:prstGeom>
            <a:solidFill>
              <a:schemeClr val="hlink"/>
            </a:solidFill>
            <a:ln w="635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98381" name="Group 77"/>
          <p:cNvGrpSpPr/>
          <p:nvPr/>
        </p:nvGrpSpPr>
        <p:grpSpPr>
          <a:xfrm>
            <a:off x="1755775" y="3948113"/>
            <a:ext cx="1054100" cy="1012825"/>
            <a:chOff x="1106" y="2487"/>
            <a:chExt cx="664" cy="638"/>
          </a:xfrm>
        </p:grpSpPr>
        <p:sp>
          <p:nvSpPr>
            <p:cNvPr id="73739" name="Rectangle 78"/>
            <p:cNvSpPr/>
            <p:nvPr/>
          </p:nvSpPr>
          <p:spPr>
            <a:xfrm rot="-2613909">
              <a:off x="1106" y="2487"/>
              <a:ext cx="111" cy="638"/>
            </a:xfrm>
            <a:prstGeom prst="rect">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3740" name="Rectangle 79"/>
            <p:cNvSpPr/>
            <p:nvPr/>
          </p:nvSpPr>
          <p:spPr>
            <a:xfrm rot="2381442">
              <a:off x="1624" y="2540"/>
              <a:ext cx="146" cy="545"/>
            </a:xfrm>
            <a:prstGeom prst="rect">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wipe(left)">
                                      <p:cBhvr>
                                        <p:cTn id="7" dur="500"/>
                                        <p:tgtEl>
                                          <p:spTgt spid="98308"/>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9"/>
                                        </p:tgtEl>
                                        <p:attrNameLst>
                                          <p:attrName>style.visibility</p:attrName>
                                        </p:attrNameLst>
                                      </p:cBhvr>
                                      <p:to>
                                        <p:strVal val="visible"/>
                                      </p:to>
                                    </p:set>
                                    <p:animEffect transition="in" filter="wipe(left)">
                                      <p:cBhvr>
                                        <p:cTn id="12" dur="500"/>
                                        <p:tgtEl>
                                          <p:spTgt spid="98309"/>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8310"/>
                                        </p:tgtEl>
                                        <p:attrNameLst>
                                          <p:attrName>style.visibility</p:attrName>
                                        </p:attrNameLst>
                                      </p:cBhvr>
                                      <p:to>
                                        <p:strVal val="visible"/>
                                      </p:to>
                                    </p:set>
                                    <p:animEffect transition="in" filter="wipe(up)">
                                      <p:cBhvr>
                                        <p:cTn id="16" dur="500"/>
                                        <p:tgtEl>
                                          <p:spTgt spid="98310"/>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98371"/>
                                        </p:tgtEl>
                                        <p:attrNameLst>
                                          <p:attrName>style.visibility</p:attrName>
                                        </p:attrNameLst>
                                      </p:cBhvr>
                                      <p:to>
                                        <p:strVal val="visible"/>
                                      </p:to>
                                    </p:set>
                                    <p:animEffect transition="in" filter="strips(upLeft)">
                                      <p:cBhvr>
                                        <p:cTn id="21" dur="500"/>
                                        <p:tgtEl>
                                          <p:spTgt spid="98371"/>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98372"/>
                                        </p:tgtEl>
                                        <p:attrNameLst>
                                          <p:attrName>style.visibility</p:attrName>
                                        </p:attrNameLst>
                                      </p:cBhvr>
                                      <p:to>
                                        <p:strVal val="visible"/>
                                      </p:to>
                                    </p:set>
                                    <p:animEffect transition="in" filter="strips(downLeft)">
                                      <p:cBhvr>
                                        <p:cTn id="26" dur="500"/>
                                        <p:tgtEl>
                                          <p:spTgt spid="9837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98373"/>
                                        </p:tgtEl>
                                        <p:attrNameLst>
                                          <p:attrName>style.visibility</p:attrName>
                                        </p:attrNameLst>
                                      </p:cBhvr>
                                      <p:to>
                                        <p:strVal val="visible"/>
                                      </p:to>
                                    </p:set>
                                    <p:animEffect transition="in" filter="box(in)">
                                      <p:cBhvr>
                                        <p:cTn id="31" dur="500"/>
                                        <p:tgtEl>
                                          <p:spTgt spid="9837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98374"/>
                                        </p:tgtEl>
                                        <p:attrNameLst>
                                          <p:attrName>style.visibility</p:attrName>
                                        </p:attrNameLst>
                                      </p:cBhvr>
                                      <p:to>
                                        <p:strVal val="visible"/>
                                      </p:to>
                                    </p:set>
                                    <p:anim calcmode="lin" valueType="num">
                                      <p:cBhvr additive="base">
                                        <p:cTn id="36" dur="500" fill="hold"/>
                                        <p:tgtEl>
                                          <p:spTgt spid="98374"/>
                                        </p:tgtEl>
                                        <p:attrNameLst>
                                          <p:attrName>ppt_x</p:attrName>
                                        </p:attrNameLst>
                                      </p:cBhvr>
                                      <p:tavLst>
                                        <p:tav tm="0">
                                          <p:val>
                                            <p:strVal val="1+#ppt_w/2"/>
                                          </p:val>
                                        </p:tav>
                                        <p:tav tm="100000">
                                          <p:val>
                                            <p:strVal val="#ppt_x"/>
                                          </p:val>
                                        </p:tav>
                                      </p:tavLst>
                                    </p:anim>
                                    <p:anim calcmode="lin" valueType="num">
                                      <p:cBhvr additive="base">
                                        <p:cTn id="37" dur="500" fill="hold"/>
                                        <p:tgtEl>
                                          <p:spTgt spid="9837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8368"/>
                                        </p:tgtEl>
                                        <p:attrNameLst>
                                          <p:attrName>style.visibility</p:attrName>
                                        </p:attrNameLst>
                                      </p:cBhvr>
                                      <p:to>
                                        <p:strVal val="visible"/>
                                      </p:to>
                                    </p:set>
                                    <p:animEffect transition="in" filter="wipe(up)">
                                      <p:cBhvr>
                                        <p:cTn id="42" dur="500"/>
                                        <p:tgtEl>
                                          <p:spTgt spid="983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8377"/>
                                        </p:tgtEl>
                                        <p:attrNameLst>
                                          <p:attrName>style.visibility</p:attrName>
                                        </p:attrNameLst>
                                      </p:cBhvr>
                                      <p:to>
                                        <p:strVal val="visible"/>
                                      </p:to>
                                    </p:set>
                                    <p:animEffect transition="in" filter="wipe(up)">
                                      <p:cBhvr>
                                        <p:cTn id="47" dur="500"/>
                                        <p:tgtEl>
                                          <p:spTgt spid="9837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8381"/>
                                        </p:tgtEl>
                                        <p:attrNameLst>
                                          <p:attrName>style.visibility</p:attrName>
                                        </p:attrNameLst>
                                      </p:cBhvr>
                                      <p:to>
                                        <p:strVal val="visible"/>
                                      </p:to>
                                    </p:set>
                                    <p:animEffect transition="in" filter="wipe(up)">
                                      <p:cBhvr>
                                        <p:cTn id="52" dur="500"/>
                                        <p:tgtEl>
                                          <p:spTgt spid="98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09" grpId="0"/>
      <p:bldP spid="98371" grpId="0" animBg="1"/>
      <p:bldP spid="98372" grpId="0" animBg="1"/>
      <p:bldP spid="9837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9330" name="Group 2"/>
          <p:cNvGrpSpPr/>
          <p:nvPr/>
        </p:nvGrpSpPr>
        <p:grpSpPr>
          <a:xfrm>
            <a:off x="3949700" y="1130300"/>
            <a:ext cx="1420813" cy="2573338"/>
            <a:chOff x="2352" y="576"/>
            <a:chExt cx="895" cy="1621"/>
          </a:xfrm>
        </p:grpSpPr>
        <p:sp>
          <p:nvSpPr>
            <p:cNvPr id="75952" name="Rectangle 3"/>
            <p:cNvSpPr>
              <a:spLocks noChangeAspect="1"/>
            </p:cNvSpPr>
            <p:nvPr/>
          </p:nvSpPr>
          <p:spPr>
            <a:xfrm rot="2381442">
              <a:off x="2928" y="1536"/>
              <a:ext cx="39" cy="661"/>
            </a:xfrm>
            <a:prstGeom prst="rect">
              <a:avLst/>
            </a:prstGeom>
            <a:solidFill>
              <a:srgbClr val="FF0000"/>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53" name="Rectangle 4"/>
            <p:cNvSpPr>
              <a:spLocks noChangeAspect="1"/>
            </p:cNvSpPr>
            <p:nvPr/>
          </p:nvSpPr>
          <p:spPr>
            <a:xfrm rot="-3551060">
              <a:off x="2780" y="916"/>
              <a:ext cx="39" cy="895"/>
            </a:xfrm>
            <a:prstGeom prst="rect">
              <a:avLst/>
            </a:prstGeom>
            <a:solidFill>
              <a:srgbClr val="FF0000"/>
            </a:solidFill>
            <a:ln w="635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54" name="Rectangle 5"/>
            <p:cNvSpPr>
              <a:spLocks noChangeAspect="1"/>
            </p:cNvSpPr>
            <p:nvPr/>
          </p:nvSpPr>
          <p:spPr>
            <a:xfrm rot="2381442">
              <a:off x="2592" y="576"/>
              <a:ext cx="39" cy="661"/>
            </a:xfrm>
            <a:prstGeom prst="rect">
              <a:avLst/>
            </a:prstGeom>
            <a:solidFill>
              <a:srgbClr val="FF0000"/>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99334" name="Group 6"/>
          <p:cNvGrpSpPr/>
          <p:nvPr/>
        </p:nvGrpSpPr>
        <p:grpSpPr>
          <a:xfrm flipH="1">
            <a:off x="3873500" y="1130300"/>
            <a:ext cx="504825" cy="2600325"/>
            <a:chOff x="2976" y="576"/>
            <a:chExt cx="318" cy="1638"/>
          </a:xfrm>
        </p:grpSpPr>
        <p:grpSp>
          <p:nvGrpSpPr>
            <p:cNvPr id="75941" name="Group 7"/>
            <p:cNvGrpSpPr/>
            <p:nvPr/>
          </p:nvGrpSpPr>
          <p:grpSpPr>
            <a:xfrm>
              <a:off x="2976" y="1536"/>
              <a:ext cx="96" cy="678"/>
              <a:chOff x="2976" y="1536"/>
              <a:chExt cx="96" cy="678"/>
            </a:xfrm>
          </p:grpSpPr>
          <p:sp>
            <p:nvSpPr>
              <p:cNvPr id="75950" name="Rectangle 8"/>
              <p:cNvSpPr>
                <a:spLocks noChangeAspect="1"/>
              </p:cNvSpPr>
              <p:nvPr/>
            </p:nvSpPr>
            <p:spPr>
              <a:xfrm rot="2381442">
                <a:off x="2976" y="1553"/>
                <a:ext cx="96" cy="661"/>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51" name="Rectangle 9"/>
              <p:cNvSpPr>
                <a:spLocks noChangeAspect="1"/>
              </p:cNvSpPr>
              <p:nvPr/>
            </p:nvSpPr>
            <p:spPr>
              <a:xfrm rot="2381442">
                <a:off x="2982" y="1536"/>
                <a:ext cx="39" cy="661"/>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942" name="Group 10"/>
            <p:cNvGrpSpPr>
              <a:grpSpLocks noChangeAspect="1"/>
            </p:cNvGrpSpPr>
            <p:nvPr/>
          </p:nvGrpSpPr>
          <p:grpSpPr>
            <a:xfrm>
              <a:off x="3216" y="1200"/>
              <a:ext cx="78" cy="389"/>
              <a:chOff x="3216" y="2160"/>
              <a:chExt cx="96" cy="816"/>
            </a:xfrm>
          </p:grpSpPr>
          <p:sp>
            <p:nvSpPr>
              <p:cNvPr id="75947" name="Rectangle 11"/>
              <p:cNvSpPr>
                <a:spLocks noChangeAspect="1"/>
              </p:cNvSpPr>
              <p:nvPr/>
            </p:nvSpPr>
            <p:spPr>
              <a:xfrm>
                <a:off x="3216" y="2160"/>
                <a:ext cx="96"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48" name="Rectangle 12"/>
              <p:cNvSpPr>
                <a:spLocks noChangeAspect="1"/>
              </p:cNvSpPr>
              <p:nvPr/>
            </p:nvSpPr>
            <p:spPr>
              <a:xfrm>
                <a:off x="3216"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49" name="Rectangle 13"/>
              <p:cNvSpPr>
                <a:spLocks noChangeAspect="1"/>
              </p:cNvSpPr>
              <p:nvPr/>
            </p:nvSpPr>
            <p:spPr>
              <a:xfrm>
                <a:off x="326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943" name="Group 14"/>
            <p:cNvGrpSpPr>
              <a:grpSpLocks noChangeAspect="1"/>
            </p:cNvGrpSpPr>
            <p:nvPr/>
          </p:nvGrpSpPr>
          <p:grpSpPr>
            <a:xfrm rot="-2332971">
              <a:off x="3024" y="576"/>
              <a:ext cx="79" cy="661"/>
              <a:chOff x="3216" y="2160"/>
              <a:chExt cx="96" cy="816"/>
            </a:xfrm>
          </p:grpSpPr>
          <p:sp>
            <p:nvSpPr>
              <p:cNvPr id="75944" name="Rectangle 15"/>
              <p:cNvSpPr>
                <a:spLocks noChangeAspect="1"/>
              </p:cNvSpPr>
              <p:nvPr/>
            </p:nvSpPr>
            <p:spPr>
              <a:xfrm>
                <a:off x="3216" y="2160"/>
                <a:ext cx="96"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45" name="Rectangle 16"/>
              <p:cNvSpPr>
                <a:spLocks noChangeAspect="1"/>
              </p:cNvSpPr>
              <p:nvPr/>
            </p:nvSpPr>
            <p:spPr>
              <a:xfrm>
                <a:off x="3216"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46" name="Rectangle 17"/>
              <p:cNvSpPr>
                <a:spLocks noChangeAspect="1"/>
              </p:cNvSpPr>
              <p:nvPr/>
            </p:nvSpPr>
            <p:spPr>
              <a:xfrm>
                <a:off x="326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grpSp>
        <p:nvGrpSpPr>
          <p:cNvPr id="99346" name="Group 18"/>
          <p:cNvGrpSpPr/>
          <p:nvPr/>
        </p:nvGrpSpPr>
        <p:grpSpPr>
          <a:xfrm>
            <a:off x="4940300" y="1130300"/>
            <a:ext cx="504825" cy="2600325"/>
            <a:chOff x="2976" y="576"/>
            <a:chExt cx="318" cy="1638"/>
          </a:xfrm>
        </p:grpSpPr>
        <p:grpSp>
          <p:nvGrpSpPr>
            <p:cNvPr id="75930" name="Group 19"/>
            <p:cNvGrpSpPr/>
            <p:nvPr/>
          </p:nvGrpSpPr>
          <p:grpSpPr>
            <a:xfrm>
              <a:off x="2976" y="1536"/>
              <a:ext cx="96" cy="678"/>
              <a:chOff x="2976" y="1536"/>
              <a:chExt cx="96" cy="678"/>
            </a:xfrm>
          </p:grpSpPr>
          <p:sp>
            <p:nvSpPr>
              <p:cNvPr id="75939" name="Rectangle 20"/>
              <p:cNvSpPr>
                <a:spLocks noChangeAspect="1"/>
              </p:cNvSpPr>
              <p:nvPr/>
            </p:nvSpPr>
            <p:spPr>
              <a:xfrm rot="2381442">
                <a:off x="2976" y="1553"/>
                <a:ext cx="96" cy="661"/>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40" name="Rectangle 21"/>
              <p:cNvSpPr>
                <a:spLocks noChangeAspect="1"/>
              </p:cNvSpPr>
              <p:nvPr/>
            </p:nvSpPr>
            <p:spPr>
              <a:xfrm rot="2381442">
                <a:off x="2982" y="1536"/>
                <a:ext cx="39" cy="661"/>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931" name="Group 22"/>
            <p:cNvGrpSpPr>
              <a:grpSpLocks noChangeAspect="1"/>
            </p:cNvGrpSpPr>
            <p:nvPr/>
          </p:nvGrpSpPr>
          <p:grpSpPr>
            <a:xfrm>
              <a:off x="3216" y="1200"/>
              <a:ext cx="78" cy="389"/>
              <a:chOff x="3216" y="2160"/>
              <a:chExt cx="96" cy="816"/>
            </a:xfrm>
          </p:grpSpPr>
          <p:sp>
            <p:nvSpPr>
              <p:cNvPr id="75936" name="Rectangle 23"/>
              <p:cNvSpPr>
                <a:spLocks noChangeAspect="1"/>
              </p:cNvSpPr>
              <p:nvPr/>
            </p:nvSpPr>
            <p:spPr>
              <a:xfrm>
                <a:off x="3216" y="2160"/>
                <a:ext cx="96"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37" name="Rectangle 24"/>
              <p:cNvSpPr>
                <a:spLocks noChangeAspect="1"/>
              </p:cNvSpPr>
              <p:nvPr/>
            </p:nvSpPr>
            <p:spPr>
              <a:xfrm>
                <a:off x="3216"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38" name="Rectangle 25"/>
              <p:cNvSpPr>
                <a:spLocks noChangeAspect="1"/>
              </p:cNvSpPr>
              <p:nvPr/>
            </p:nvSpPr>
            <p:spPr>
              <a:xfrm>
                <a:off x="326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932" name="Group 26"/>
            <p:cNvGrpSpPr>
              <a:grpSpLocks noChangeAspect="1"/>
            </p:cNvGrpSpPr>
            <p:nvPr/>
          </p:nvGrpSpPr>
          <p:grpSpPr>
            <a:xfrm rot="-2332971">
              <a:off x="3024" y="576"/>
              <a:ext cx="79" cy="661"/>
              <a:chOff x="3216" y="2160"/>
              <a:chExt cx="96" cy="816"/>
            </a:xfrm>
          </p:grpSpPr>
          <p:sp>
            <p:nvSpPr>
              <p:cNvPr id="75933" name="Rectangle 27"/>
              <p:cNvSpPr>
                <a:spLocks noChangeAspect="1"/>
              </p:cNvSpPr>
              <p:nvPr/>
            </p:nvSpPr>
            <p:spPr>
              <a:xfrm>
                <a:off x="3216" y="2160"/>
                <a:ext cx="96"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34" name="Rectangle 28"/>
              <p:cNvSpPr>
                <a:spLocks noChangeAspect="1"/>
              </p:cNvSpPr>
              <p:nvPr/>
            </p:nvSpPr>
            <p:spPr>
              <a:xfrm>
                <a:off x="3216"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35" name="Rectangle 29"/>
              <p:cNvSpPr>
                <a:spLocks noChangeAspect="1"/>
              </p:cNvSpPr>
              <p:nvPr/>
            </p:nvSpPr>
            <p:spPr>
              <a:xfrm>
                <a:off x="326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sp>
        <p:nvSpPr>
          <p:cNvPr id="75780" name="Text Box 30"/>
          <p:cNvSpPr txBox="1"/>
          <p:nvPr/>
        </p:nvSpPr>
        <p:spPr>
          <a:xfrm>
            <a:off x="6235700" y="215900"/>
            <a:ext cx="3117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§4  Network Flow Problems</a:t>
            </a:r>
            <a:endParaRPr lang="en-US" altLang="zh-CN" sz="1800" b="1">
              <a:sym typeface="Webdings" panose="05030102010509060703" pitchFamily="18" charset="2"/>
            </a:endParaRPr>
          </a:p>
        </p:txBody>
      </p:sp>
      <p:sp>
        <p:nvSpPr>
          <p:cNvPr id="99359" name="Text Box 31"/>
          <p:cNvSpPr txBox="1"/>
          <p:nvPr/>
        </p:nvSpPr>
        <p:spPr>
          <a:xfrm>
            <a:off x="673100" y="368300"/>
            <a:ext cx="3505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1.  A Simple Algorithm</a:t>
            </a:r>
            <a:endParaRPr lang="en-US" altLang="zh-CN" sz="2400" b="1"/>
          </a:p>
        </p:txBody>
      </p:sp>
      <p:grpSp>
        <p:nvGrpSpPr>
          <p:cNvPr id="99360" name="Group 32"/>
          <p:cNvGrpSpPr>
            <a:grpSpLocks noChangeAspect="1"/>
          </p:cNvGrpSpPr>
          <p:nvPr/>
        </p:nvGrpSpPr>
        <p:grpSpPr>
          <a:xfrm>
            <a:off x="855663" y="977900"/>
            <a:ext cx="2408237" cy="3206750"/>
            <a:chOff x="240" y="528"/>
            <a:chExt cx="1687" cy="2246"/>
          </a:xfrm>
        </p:grpSpPr>
        <p:grpSp>
          <p:nvGrpSpPr>
            <p:cNvPr id="75872" name="Group 33"/>
            <p:cNvGrpSpPr>
              <a:grpSpLocks noChangeAspect="1"/>
            </p:cNvGrpSpPr>
            <p:nvPr/>
          </p:nvGrpSpPr>
          <p:grpSpPr>
            <a:xfrm rot="-2613909">
              <a:off x="802" y="1696"/>
              <a:ext cx="87" cy="735"/>
              <a:chOff x="3216" y="2160"/>
              <a:chExt cx="96" cy="816"/>
            </a:xfrm>
          </p:grpSpPr>
          <p:sp>
            <p:nvSpPr>
              <p:cNvPr id="75927" name="Rectangle 34"/>
              <p:cNvSpPr>
                <a:spLocks noChangeAspect="1"/>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28" name="Rectangle 35"/>
              <p:cNvSpPr>
                <a:spLocks noChangeAspect="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29" name="Rectangle 36"/>
              <p:cNvSpPr>
                <a:spLocks noChangeAspect="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873" name="Group 37"/>
            <p:cNvGrpSpPr>
              <a:grpSpLocks noChangeAspect="1"/>
            </p:cNvGrpSpPr>
            <p:nvPr/>
          </p:nvGrpSpPr>
          <p:grpSpPr>
            <a:xfrm rot="2540776">
              <a:off x="759" y="571"/>
              <a:ext cx="130" cy="735"/>
              <a:chOff x="3024" y="2160"/>
              <a:chExt cx="144" cy="816"/>
            </a:xfrm>
          </p:grpSpPr>
          <p:sp>
            <p:nvSpPr>
              <p:cNvPr id="75923" name="Rectangle 38"/>
              <p:cNvSpPr>
                <a:spLocks noChangeAspect="1"/>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24" name="Rectangle 39"/>
              <p:cNvSpPr>
                <a:spLocks noChangeAspect="1"/>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25" name="Rectangle 40"/>
              <p:cNvSpPr>
                <a:spLocks noChangeAspect="1"/>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26" name="Rectangle 41"/>
              <p:cNvSpPr>
                <a:spLocks noChangeAspect="1"/>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5874" name="Rectangle 42"/>
            <p:cNvSpPr>
              <a:spLocks noChangeAspect="1"/>
            </p:cNvSpPr>
            <p:nvPr/>
          </p:nvSpPr>
          <p:spPr>
            <a:xfrm rot="-5400000">
              <a:off x="1062" y="831"/>
              <a:ext cx="43" cy="821"/>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5875" name="Group 43"/>
            <p:cNvGrpSpPr>
              <a:grpSpLocks noChangeAspect="1"/>
            </p:cNvGrpSpPr>
            <p:nvPr/>
          </p:nvGrpSpPr>
          <p:grpSpPr>
            <a:xfrm rot="-3551060">
              <a:off x="997" y="1006"/>
              <a:ext cx="173" cy="995"/>
              <a:chOff x="1440" y="1824"/>
              <a:chExt cx="192" cy="816"/>
            </a:xfrm>
          </p:grpSpPr>
          <p:sp>
            <p:nvSpPr>
              <p:cNvPr id="75917" name="Rectangle 44"/>
              <p:cNvSpPr>
                <a:spLocks noChangeAspect="1"/>
              </p:cNvSpPr>
              <p:nvPr/>
            </p:nvSpPr>
            <p:spPr>
              <a:xfrm>
                <a:off x="1440" y="1824"/>
                <a:ext cx="192"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5918" name="Group 45"/>
              <p:cNvGrpSpPr>
                <a:grpSpLocks noChangeAspect="1"/>
              </p:cNvGrpSpPr>
              <p:nvPr/>
            </p:nvGrpSpPr>
            <p:grpSpPr>
              <a:xfrm>
                <a:off x="1440" y="1824"/>
                <a:ext cx="192" cy="816"/>
                <a:chOff x="1440" y="1824"/>
                <a:chExt cx="192" cy="816"/>
              </a:xfrm>
            </p:grpSpPr>
            <p:sp>
              <p:nvSpPr>
                <p:cNvPr id="75919" name="Rectangle 46"/>
                <p:cNvSpPr>
                  <a:spLocks noChangeAspect="1"/>
                </p:cNvSpPr>
                <p:nvPr/>
              </p:nvSpPr>
              <p:spPr>
                <a:xfrm>
                  <a:off x="1440"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20" name="Rectangle 47"/>
                <p:cNvSpPr>
                  <a:spLocks noChangeAspect="1"/>
                </p:cNvSpPr>
                <p:nvPr/>
              </p:nvSpPr>
              <p:spPr>
                <a:xfrm>
                  <a:off x="1488"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21" name="Rectangle 48"/>
                <p:cNvSpPr>
                  <a:spLocks noChangeAspect="1"/>
                </p:cNvSpPr>
                <p:nvPr/>
              </p:nvSpPr>
              <p:spPr>
                <a:xfrm>
                  <a:off x="1536"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22" name="Rectangle 49"/>
                <p:cNvSpPr>
                  <a:spLocks noChangeAspect="1"/>
                </p:cNvSpPr>
                <p:nvPr/>
              </p:nvSpPr>
              <p:spPr>
                <a:xfrm>
                  <a:off x="1584"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grpSp>
          <p:nvGrpSpPr>
            <p:cNvPr id="75876" name="Group 50"/>
            <p:cNvGrpSpPr>
              <a:grpSpLocks noChangeAspect="1"/>
            </p:cNvGrpSpPr>
            <p:nvPr/>
          </p:nvGrpSpPr>
          <p:grpSpPr>
            <a:xfrm>
              <a:off x="521" y="1263"/>
              <a:ext cx="130" cy="519"/>
              <a:chOff x="3024" y="2160"/>
              <a:chExt cx="144" cy="816"/>
            </a:xfrm>
          </p:grpSpPr>
          <p:sp>
            <p:nvSpPr>
              <p:cNvPr id="75913" name="Rectangle 51"/>
              <p:cNvSpPr>
                <a:spLocks noChangeAspect="1"/>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14" name="Rectangle 52"/>
              <p:cNvSpPr>
                <a:spLocks noChangeAspect="1"/>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15" name="Rectangle 53"/>
              <p:cNvSpPr>
                <a:spLocks noChangeAspect="1"/>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16" name="Rectangle 54"/>
              <p:cNvSpPr>
                <a:spLocks noChangeAspect="1"/>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877" name="Group 55"/>
            <p:cNvGrpSpPr>
              <a:grpSpLocks noChangeAspect="1"/>
            </p:cNvGrpSpPr>
            <p:nvPr/>
          </p:nvGrpSpPr>
          <p:grpSpPr>
            <a:xfrm>
              <a:off x="1558" y="1306"/>
              <a:ext cx="86" cy="433"/>
              <a:chOff x="3216" y="2160"/>
              <a:chExt cx="96" cy="816"/>
            </a:xfrm>
          </p:grpSpPr>
          <p:sp>
            <p:nvSpPr>
              <p:cNvPr id="75910" name="Rectangle 56"/>
              <p:cNvSpPr>
                <a:spLocks noChangeAspect="1"/>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11" name="Rectangle 57"/>
              <p:cNvSpPr>
                <a:spLocks noChangeAspect="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12" name="Rectangle 58"/>
              <p:cNvSpPr>
                <a:spLocks noChangeAspect="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878" name="Group 59"/>
            <p:cNvGrpSpPr>
              <a:grpSpLocks noChangeAspect="1"/>
            </p:cNvGrpSpPr>
            <p:nvPr/>
          </p:nvGrpSpPr>
          <p:grpSpPr>
            <a:xfrm rot="2381442">
              <a:off x="1278" y="1696"/>
              <a:ext cx="130" cy="735"/>
              <a:chOff x="3024" y="2160"/>
              <a:chExt cx="144" cy="816"/>
            </a:xfrm>
          </p:grpSpPr>
          <p:sp>
            <p:nvSpPr>
              <p:cNvPr id="75906" name="Rectangle 60"/>
              <p:cNvSpPr>
                <a:spLocks noChangeAspect="1"/>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07" name="Rectangle 61"/>
              <p:cNvSpPr>
                <a:spLocks noChangeAspect="1"/>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08" name="Rectangle 62"/>
              <p:cNvSpPr>
                <a:spLocks noChangeAspect="1"/>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09" name="Rectangle 63"/>
              <p:cNvSpPr>
                <a:spLocks noChangeAspect="1"/>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879" name="Group 64"/>
            <p:cNvGrpSpPr>
              <a:grpSpLocks noChangeAspect="1"/>
            </p:cNvGrpSpPr>
            <p:nvPr/>
          </p:nvGrpSpPr>
          <p:grpSpPr>
            <a:xfrm rot="-2332971">
              <a:off x="1278" y="571"/>
              <a:ext cx="87" cy="735"/>
              <a:chOff x="3216" y="2160"/>
              <a:chExt cx="96" cy="816"/>
            </a:xfrm>
          </p:grpSpPr>
          <p:sp>
            <p:nvSpPr>
              <p:cNvPr id="75903" name="Rectangle 65"/>
              <p:cNvSpPr>
                <a:spLocks noChangeAspect="1"/>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04" name="Rectangle 66"/>
              <p:cNvSpPr>
                <a:spLocks noChangeAspect="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905" name="Rectangle 67"/>
              <p:cNvSpPr>
                <a:spLocks noChangeAspect="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5880" name="Oval 68"/>
            <p:cNvSpPr>
              <a:spLocks noChangeAspect="1"/>
            </p:cNvSpPr>
            <p:nvPr/>
          </p:nvSpPr>
          <p:spPr>
            <a:xfrm>
              <a:off x="975" y="528"/>
              <a:ext cx="260" cy="259"/>
            </a:xfrm>
            <a:prstGeom prst="ellipse">
              <a:avLst/>
            </a:prstGeom>
            <a:solidFill>
              <a:srgbClr val="FF00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s</a:t>
              </a:r>
              <a:endParaRPr lang="en-US" altLang="zh-CN" sz="2400" b="1" i="1">
                <a:solidFill>
                  <a:schemeClr val="bg1"/>
                </a:solidFill>
              </a:endParaRPr>
            </a:p>
          </p:txBody>
        </p:sp>
        <p:sp>
          <p:nvSpPr>
            <p:cNvPr id="75881" name="Oval 69"/>
            <p:cNvSpPr>
              <a:spLocks noChangeAspect="1"/>
            </p:cNvSpPr>
            <p:nvPr/>
          </p:nvSpPr>
          <p:spPr>
            <a:xfrm>
              <a:off x="1451" y="1652"/>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d</a:t>
              </a:r>
              <a:endParaRPr lang="en-US" altLang="zh-CN" sz="2400" b="1" i="1"/>
            </a:p>
          </p:txBody>
        </p:sp>
        <p:sp>
          <p:nvSpPr>
            <p:cNvPr id="75882" name="Oval 70"/>
            <p:cNvSpPr>
              <a:spLocks noChangeAspect="1"/>
            </p:cNvSpPr>
            <p:nvPr/>
          </p:nvSpPr>
          <p:spPr>
            <a:xfrm>
              <a:off x="456" y="1652"/>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c</a:t>
              </a:r>
              <a:endParaRPr lang="en-US" altLang="zh-CN" sz="2400" b="1" i="1"/>
            </a:p>
          </p:txBody>
        </p:sp>
        <p:sp>
          <p:nvSpPr>
            <p:cNvPr id="75883" name="Oval 71"/>
            <p:cNvSpPr>
              <a:spLocks noChangeAspect="1"/>
            </p:cNvSpPr>
            <p:nvPr/>
          </p:nvSpPr>
          <p:spPr>
            <a:xfrm>
              <a:off x="1451" y="1133"/>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b</a:t>
              </a:r>
              <a:endParaRPr lang="en-US" altLang="zh-CN" sz="2400" b="1" i="1"/>
            </a:p>
          </p:txBody>
        </p:sp>
        <p:sp>
          <p:nvSpPr>
            <p:cNvPr id="75884" name="Oval 72"/>
            <p:cNvSpPr>
              <a:spLocks noChangeAspect="1"/>
            </p:cNvSpPr>
            <p:nvPr/>
          </p:nvSpPr>
          <p:spPr>
            <a:xfrm>
              <a:off x="456" y="1090"/>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a</a:t>
              </a:r>
              <a:endParaRPr lang="en-US" altLang="zh-CN" sz="2400" b="1" i="1"/>
            </a:p>
          </p:txBody>
        </p:sp>
        <p:sp>
          <p:nvSpPr>
            <p:cNvPr id="75885" name="Oval 73"/>
            <p:cNvSpPr>
              <a:spLocks noChangeAspect="1"/>
            </p:cNvSpPr>
            <p:nvPr/>
          </p:nvSpPr>
          <p:spPr>
            <a:xfrm>
              <a:off x="975" y="2215"/>
              <a:ext cx="260" cy="259"/>
            </a:xfrm>
            <a:prstGeom prst="ellipse">
              <a:avLst/>
            </a:prstGeom>
            <a:solidFill>
              <a:srgbClr val="0099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t</a:t>
              </a:r>
              <a:endParaRPr lang="en-US" altLang="zh-CN" sz="2400" b="1" i="1">
                <a:solidFill>
                  <a:schemeClr val="bg1"/>
                </a:solidFill>
              </a:endParaRPr>
            </a:p>
          </p:txBody>
        </p:sp>
        <p:sp>
          <p:nvSpPr>
            <p:cNvPr id="75886" name="Line 74"/>
            <p:cNvSpPr>
              <a:spLocks noChangeAspect="1"/>
            </p:cNvSpPr>
            <p:nvPr/>
          </p:nvSpPr>
          <p:spPr>
            <a:xfrm flipH="1">
              <a:off x="629" y="701"/>
              <a:ext cx="260" cy="259"/>
            </a:xfrm>
            <a:prstGeom prst="line">
              <a:avLst/>
            </a:prstGeom>
            <a:ln w="25400" cap="flat" cmpd="sng">
              <a:solidFill>
                <a:schemeClr val="tx1"/>
              </a:solidFill>
              <a:prstDash val="solid"/>
              <a:headEnd type="none" w="med" len="med"/>
              <a:tailEnd type="triangle" w="med" len="med"/>
            </a:ln>
          </p:spPr>
        </p:sp>
        <p:sp>
          <p:nvSpPr>
            <p:cNvPr id="75887" name="Line 75"/>
            <p:cNvSpPr>
              <a:spLocks noChangeAspect="1"/>
            </p:cNvSpPr>
            <p:nvPr/>
          </p:nvSpPr>
          <p:spPr>
            <a:xfrm>
              <a:off x="1321" y="744"/>
              <a:ext cx="217" cy="260"/>
            </a:xfrm>
            <a:prstGeom prst="line">
              <a:avLst/>
            </a:prstGeom>
            <a:ln w="25400" cap="flat" cmpd="sng">
              <a:solidFill>
                <a:schemeClr val="tx1"/>
              </a:solidFill>
              <a:prstDash val="solid"/>
              <a:headEnd type="none" w="med" len="med"/>
              <a:tailEnd type="triangle" w="med" len="med"/>
            </a:ln>
          </p:spPr>
        </p:sp>
        <p:sp>
          <p:nvSpPr>
            <p:cNvPr id="75888" name="Line 76"/>
            <p:cNvSpPr>
              <a:spLocks noChangeAspect="1"/>
            </p:cNvSpPr>
            <p:nvPr/>
          </p:nvSpPr>
          <p:spPr>
            <a:xfrm>
              <a:off x="456" y="1393"/>
              <a:ext cx="0" cy="259"/>
            </a:xfrm>
            <a:prstGeom prst="line">
              <a:avLst/>
            </a:prstGeom>
            <a:ln w="25400" cap="flat" cmpd="sng">
              <a:solidFill>
                <a:schemeClr val="tx1"/>
              </a:solidFill>
              <a:prstDash val="solid"/>
              <a:headEnd type="none" w="med" len="med"/>
              <a:tailEnd type="triangle" w="med" len="med"/>
            </a:ln>
          </p:spPr>
        </p:sp>
        <p:sp>
          <p:nvSpPr>
            <p:cNvPr id="75889" name="Line 77"/>
            <p:cNvSpPr>
              <a:spLocks noChangeAspect="1"/>
            </p:cNvSpPr>
            <p:nvPr/>
          </p:nvSpPr>
          <p:spPr>
            <a:xfrm>
              <a:off x="1711" y="1393"/>
              <a:ext cx="0" cy="259"/>
            </a:xfrm>
            <a:prstGeom prst="line">
              <a:avLst/>
            </a:prstGeom>
            <a:ln w="25400" cap="flat" cmpd="sng">
              <a:solidFill>
                <a:schemeClr val="tx1"/>
              </a:solidFill>
              <a:prstDash val="solid"/>
              <a:headEnd type="none" w="med" len="med"/>
              <a:tailEnd type="triangle" w="med" len="med"/>
            </a:ln>
          </p:spPr>
        </p:sp>
        <p:sp>
          <p:nvSpPr>
            <p:cNvPr id="75890" name="Line 78"/>
            <p:cNvSpPr>
              <a:spLocks noChangeAspect="1"/>
            </p:cNvSpPr>
            <p:nvPr/>
          </p:nvSpPr>
          <p:spPr>
            <a:xfrm>
              <a:off x="889" y="1177"/>
              <a:ext cx="389" cy="0"/>
            </a:xfrm>
            <a:prstGeom prst="line">
              <a:avLst/>
            </a:prstGeom>
            <a:ln w="25400" cap="flat" cmpd="sng">
              <a:solidFill>
                <a:schemeClr val="tx1"/>
              </a:solidFill>
              <a:prstDash val="solid"/>
              <a:headEnd type="none" w="med" len="med"/>
              <a:tailEnd type="triangle" w="med" len="med"/>
            </a:ln>
          </p:spPr>
        </p:sp>
        <p:sp>
          <p:nvSpPr>
            <p:cNvPr id="75891" name="Line 79"/>
            <p:cNvSpPr>
              <a:spLocks noChangeAspect="1"/>
            </p:cNvSpPr>
            <p:nvPr/>
          </p:nvSpPr>
          <p:spPr>
            <a:xfrm>
              <a:off x="759" y="1479"/>
              <a:ext cx="476" cy="303"/>
            </a:xfrm>
            <a:prstGeom prst="line">
              <a:avLst/>
            </a:prstGeom>
            <a:ln w="25400" cap="flat" cmpd="sng">
              <a:solidFill>
                <a:schemeClr val="tx1"/>
              </a:solidFill>
              <a:prstDash val="solid"/>
              <a:headEnd type="none" w="med" len="med"/>
              <a:tailEnd type="triangle" w="med" len="med"/>
            </a:ln>
          </p:spPr>
        </p:sp>
        <p:sp>
          <p:nvSpPr>
            <p:cNvPr id="75892" name="Line 80"/>
            <p:cNvSpPr>
              <a:spLocks noChangeAspect="1"/>
            </p:cNvSpPr>
            <p:nvPr/>
          </p:nvSpPr>
          <p:spPr>
            <a:xfrm>
              <a:off x="629" y="2042"/>
              <a:ext cx="217" cy="216"/>
            </a:xfrm>
            <a:prstGeom prst="line">
              <a:avLst/>
            </a:prstGeom>
            <a:ln w="25400" cap="flat" cmpd="sng">
              <a:solidFill>
                <a:schemeClr val="tx1"/>
              </a:solidFill>
              <a:prstDash val="solid"/>
              <a:headEnd type="none" w="med" len="med"/>
              <a:tailEnd type="triangle" w="med" len="med"/>
            </a:ln>
          </p:spPr>
        </p:sp>
        <p:sp>
          <p:nvSpPr>
            <p:cNvPr id="75893" name="Line 81"/>
            <p:cNvSpPr>
              <a:spLocks noChangeAspect="1"/>
            </p:cNvSpPr>
            <p:nvPr/>
          </p:nvSpPr>
          <p:spPr>
            <a:xfrm flipH="1">
              <a:off x="1365" y="2042"/>
              <a:ext cx="216" cy="259"/>
            </a:xfrm>
            <a:prstGeom prst="line">
              <a:avLst/>
            </a:prstGeom>
            <a:ln w="25400" cap="flat" cmpd="sng">
              <a:solidFill>
                <a:schemeClr val="tx1"/>
              </a:solidFill>
              <a:prstDash val="solid"/>
              <a:headEnd type="none" w="med" len="med"/>
              <a:tailEnd type="triangle" w="med" len="med"/>
            </a:ln>
          </p:spPr>
        </p:sp>
        <p:sp>
          <p:nvSpPr>
            <p:cNvPr id="75894" name="Text Box 82"/>
            <p:cNvSpPr txBox="1">
              <a:spLocks noChangeAspect="1"/>
            </p:cNvSpPr>
            <p:nvPr/>
          </p:nvSpPr>
          <p:spPr>
            <a:xfrm>
              <a:off x="586" y="666"/>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3</a:t>
              </a:r>
              <a:endParaRPr lang="en-US" altLang="zh-CN" sz="1600" b="1"/>
            </a:p>
          </p:txBody>
        </p:sp>
        <p:sp>
          <p:nvSpPr>
            <p:cNvPr id="75895" name="Text Box 83"/>
            <p:cNvSpPr txBox="1">
              <a:spLocks noChangeAspect="1"/>
            </p:cNvSpPr>
            <p:nvPr/>
          </p:nvSpPr>
          <p:spPr>
            <a:xfrm>
              <a:off x="240" y="1393"/>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3</a:t>
              </a:r>
              <a:endParaRPr lang="en-US" altLang="zh-CN" sz="1600" b="1"/>
            </a:p>
          </p:txBody>
        </p:sp>
        <p:sp>
          <p:nvSpPr>
            <p:cNvPr id="75896" name="Text Box 84"/>
            <p:cNvSpPr txBox="1">
              <a:spLocks noChangeAspect="1"/>
            </p:cNvSpPr>
            <p:nvPr/>
          </p:nvSpPr>
          <p:spPr>
            <a:xfrm>
              <a:off x="1408" y="2094"/>
              <a:ext cx="259" cy="23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3</a:t>
              </a:r>
              <a:endParaRPr lang="en-US" altLang="zh-CN" sz="1600" b="1"/>
            </a:p>
          </p:txBody>
        </p:sp>
        <p:sp>
          <p:nvSpPr>
            <p:cNvPr id="75897" name="Text Box 85"/>
            <p:cNvSpPr txBox="1">
              <a:spLocks noChangeAspect="1"/>
            </p:cNvSpPr>
            <p:nvPr/>
          </p:nvSpPr>
          <p:spPr>
            <a:xfrm>
              <a:off x="1321" y="658"/>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2</a:t>
              </a:r>
              <a:endParaRPr lang="en-US" altLang="zh-CN" sz="1600" b="1"/>
            </a:p>
          </p:txBody>
        </p:sp>
        <p:sp>
          <p:nvSpPr>
            <p:cNvPr id="75898" name="Text Box 86"/>
            <p:cNvSpPr txBox="1">
              <a:spLocks noChangeAspect="1"/>
            </p:cNvSpPr>
            <p:nvPr/>
          </p:nvSpPr>
          <p:spPr>
            <a:xfrm>
              <a:off x="1667" y="1393"/>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2</a:t>
              </a:r>
              <a:endParaRPr lang="en-US" altLang="zh-CN" sz="1600" b="1"/>
            </a:p>
          </p:txBody>
        </p:sp>
        <p:sp>
          <p:nvSpPr>
            <p:cNvPr id="75899" name="Text Box 87"/>
            <p:cNvSpPr txBox="1">
              <a:spLocks noChangeAspect="1"/>
            </p:cNvSpPr>
            <p:nvPr/>
          </p:nvSpPr>
          <p:spPr>
            <a:xfrm>
              <a:off x="542" y="2085"/>
              <a:ext cx="260" cy="23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2</a:t>
              </a:r>
              <a:endParaRPr lang="en-US" altLang="zh-CN" sz="1600" b="1"/>
            </a:p>
          </p:txBody>
        </p:sp>
        <p:sp>
          <p:nvSpPr>
            <p:cNvPr id="75900" name="Text Box 88"/>
            <p:cNvSpPr txBox="1">
              <a:spLocks noChangeAspect="1"/>
            </p:cNvSpPr>
            <p:nvPr/>
          </p:nvSpPr>
          <p:spPr>
            <a:xfrm>
              <a:off x="932" y="1004"/>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1</a:t>
              </a:r>
              <a:endParaRPr lang="en-US" altLang="zh-CN" sz="1600" b="1"/>
            </a:p>
          </p:txBody>
        </p:sp>
        <p:sp>
          <p:nvSpPr>
            <p:cNvPr id="75901" name="Text Box 89"/>
            <p:cNvSpPr txBox="1">
              <a:spLocks noChangeAspect="1"/>
            </p:cNvSpPr>
            <p:nvPr/>
          </p:nvSpPr>
          <p:spPr>
            <a:xfrm>
              <a:off x="846" y="1617"/>
              <a:ext cx="259" cy="23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4</a:t>
              </a:r>
              <a:endParaRPr lang="en-US" altLang="zh-CN" sz="1600" b="1"/>
            </a:p>
          </p:txBody>
        </p:sp>
        <p:sp>
          <p:nvSpPr>
            <p:cNvPr id="75902" name="Text Box 90"/>
            <p:cNvSpPr txBox="1">
              <a:spLocks noChangeAspect="1"/>
            </p:cNvSpPr>
            <p:nvPr/>
          </p:nvSpPr>
          <p:spPr>
            <a:xfrm>
              <a:off x="912" y="2496"/>
              <a:ext cx="336" cy="27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i="1"/>
                <a:t>G</a:t>
              </a:r>
              <a:endParaRPr lang="en-US" altLang="zh-CN" sz="2000" b="1" i="1"/>
            </a:p>
          </p:txBody>
        </p:sp>
      </p:grpSp>
      <p:grpSp>
        <p:nvGrpSpPr>
          <p:cNvPr id="99419" name="Group 91"/>
          <p:cNvGrpSpPr>
            <a:grpSpLocks noChangeAspect="1"/>
          </p:cNvGrpSpPr>
          <p:nvPr/>
        </p:nvGrpSpPr>
        <p:grpSpPr>
          <a:xfrm>
            <a:off x="3757613" y="977900"/>
            <a:ext cx="1792287" cy="3206750"/>
            <a:chOff x="2225" y="576"/>
            <a:chExt cx="1255" cy="2246"/>
          </a:xfrm>
        </p:grpSpPr>
        <p:sp>
          <p:nvSpPr>
            <p:cNvPr id="75857" name="Oval 92"/>
            <p:cNvSpPr>
              <a:spLocks noChangeAspect="1"/>
            </p:cNvSpPr>
            <p:nvPr/>
          </p:nvSpPr>
          <p:spPr>
            <a:xfrm>
              <a:off x="2744" y="576"/>
              <a:ext cx="260" cy="259"/>
            </a:xfrm>
            <a:prstGeom prst="ellipse">
              <a:avLst/>
            </a:prstGeom>
            <a:solidFill>
              <a:srgbClr val="FF00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s</a:t>
              </a:r>
              <a:endParaRPr lang="en-US" altLang="zh-CN" sz="2400" b="1" i="1">
                <a:solidFill>
                  <a:schemeClr val="bg1"/>
                </a:solidFill>
              </a:endParaRPr>
            </a:p>
          </p:txBody>
        </p:sp>
        <p:sp>
          <p:nvSpPr>
            <p:cNvPr id="75858" name="Oval 93"/>
            <p:cNvSpPr>
              <a:spLocks noChangeAspect="1"/>
            </p:cNvSpPr>
            <p:nvPr/>
          </p:nvSpPr>
          <p:spPr>
            <a:xfrm>
              <a:off x="3220" y="1700"/>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d</a:t>
              </a:r>
              <a:endParaRPr lang="en-US" altLang="zh-CN" sz="2400" b="1" i="1"/>
            </a:p>
          </p:txBody>
        </p:sp>
        <p:sp>
          <p:nvSpPr>
            <p:cNvPr id="75859" name="Oval 94"/>
            <p:cNvSpPr>
              <a:spLocks noChangeAspect="1"/>
            </p:cNvSpPr>
            <p:nvPr/>
          </p:nvSpPr>
          <p:spPr>
            <a:xfrm>
              <a:off x="2225" y="1700"/>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c</a:t>
              </a:r>
              <a:endParaRPr lang="en-US" altLang="zh-CN" sz="2400" b="1" i="1"/>
            </a:p>
          </p:txBody>
        </p:sp>
        <p:sp>
          <p:nvSpPr>
            <p:cNvPr id="75860" name="Oval 95"/>
            <p:cNvSpPr>
              <a:spLocks noChangeAspect="1"/>
            </p:cNvSpPr>
            <p:nvPr/>
          </p:nvSpPr>
          <p:spPr>
            <a:xfrm>
              <a:off x="3220" y="1181"/>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b</a:t>
              </a:r>
              <a:endParaRPr lang="en-US" altLang="zh-CN" sz="2400" b="1" i="1"/>
            </a:p>
          </p:txBody>
        </p:sp>
        <p:sp>
          <p:nvSpPr>
            <p:cNvPr id="75861" name="Oval 96"/>
            <p:cNvSpPr>
              <a:spLocks noChangeAspect="1"/>
            </p:cNvSpPr>
            <p:nvPr/>
          </p:nvSpPr>
          <p:spPr>
            <a:xfrm>
              <a:off x="2225" y="1138"/>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a</a:t>
              </a:r>
              <a:endParaRPr lang="en-US" altLang="zh-CN" sz="2400" b="1" i="1"/>
            </a:p>
          </p:txBody>
        </p:sp>
        <p:sp>
          <p:nvSpPr>
            <p:cNvPr id="75862" name="Oval 97"/>
            <p:cNvSpPr>
              <a:spLocks noChangeAspect="1"/>
            </p:cNvSpPr>
            <p:nvPr/>
          </p:nvSpPr>
          <p:spPr>
            <a:xfrm>
              <a:off x="2744" y="2263"/>
              <a:ext cx="260" cy="259"/>
            </a:xfrm>
            <a:prstGeom prst="ellipse">
              <a:avLst/>
            </a:prstGeom>
            <a:solidFill>
              <a:srgbClr val="0099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t</a:t>
              </a:r>
              <a:endParaRPr lang="en-US" altLang="zh-CN" sz="2400" b="1" i="1">
                <a:solidFill>
                  <a:schemeClr val="bg1"/>
                </a:solidFill>
              </a:endParaRPr>
            </a:p>
          </p:txBody>
        </p:sp>
        <p:sp>
          <p:nvSpPr>
            <p:cNvPr id="75863" name="Line 98"/>
            <p:cNvSpPr>
              <a:spLocks noChangeAspect="1"/>
            </p:cNvSpPr>
            <p:nvPr/>
          </p:nvSpPr>
          <p:spPr>
            <a:xfrm flipH="1">
              <a:off x="2448" y="816"/>
              <a:ext cx="336" cy="384"/>
            </a:xfrm>
            <a:prstGeom prst="line">
              <a:avLst/>
            </a:prstGeom>
            <a:ln w="25400" cap="flat" cmpd="sng">
              <a:solidFill>
                <a:schemeClr val="tx1"/>
              </a:solidFill>
              <a:prstDash val="dash"/>
              <a:headEnd type="none" w="med" len="med"/>
              <a:tailEnd type="triangle" w="med" len="med"/>
            </a:ln>
          </p:spPr>
        </p:sp>
        <p:sp>
          <p:nvSpPr>
            <p:cNvPr id="75864" name="Line 99"/>
            <p:cNvSpPr>
              <a:spLocks noChangeAspect="1"/>
            </p:cNvSpPr>
            <p:nvPr/>
          </p:nvSpPr>
          <p:spPr>
            <a:xfrm>
              <a:off x="2976" y="816"/>
              <a:ext cx="336" cy="384"/>
            </a:xfrm>
            <a:prstGeom prst="line">
              <a:avLst/>
            </a:prstGeom>
            <a:ln w="25400" cap="flat" cmpd="sng">
              <a:solidFill>
                <a:schemeClr val="tx1"/>
              </a:solidFill>
              <a:prstDash val="dash"/>
              <a:headEnd type="none" w="med" len="med"/>
              <a:tailEnd type="triangle" w="med" len="med"/>
            </a:ln>
          </p:spPr>
        </p:sp>
        <p:sp>
          <p:nvSpPr>
            <p:cNvPr id="75865" name="Line 100"/>
            <p:cNvSpPr>
              <a:spLocks noChangeAspect="1"/>
            </p:cNvSpPr>
            <p:nvPr/>
          </p:nvSpPr>
          <p:spPr>
            <a:xfrm>
              <a:off x="2352" y="1392"/>
              <a:ext cx="0" cy="288"/>
            </a:xfrm>
            <a:prstGeom prst="line">
              <a:avLst/>
            </a:prstGeom>
            <a:ln w="25400" cap="flat" cmpd="sng">
              <a:solidFill>
                <a:schemeClr val="tx1"/>
              </a:solidFill>
              <a:prstDash val="dash"/>
              <a:headEnd type="none" w="med" len="med"/>
              <a:tailEnd type="triangle" w="med" len="med"/>
            </a:ln>
          </p:spPr>
        </p:sp>
        <p:sp>
          <p:nvSpPr>
            <p:cNvPr id="75866" name="Line 101"/>
            <p:cNvSpPr>
              <a:spLocks noChangeAspect="1"/>
            </p:cNvSpPr>
            <p:nvPr/>
          </p:nvSpPr>
          <p:spPr>
            <a:xfrm>
              <a:off x="3360" y="1440"/>
              <a:ext cx="0" cy="288"/>
            </a:xfrm>
            <a:prstGeom prst="line">
              <a:avLst/>
            </a:prstGeom>
            <a:ln w="25400" cap="flat" cmpd="sng">
              <a:solidFill>
                <a:schemeClr val="tx1"/>
              </a:solidFill>
              <a:prstDash val="dash"/>
              <a:headEnd type="none" w="med" len="med"/>
              <a:tailEnd type="triangle" w="med" len="med"/>
            </a:ln>
          </p:spPr>
        </p:sp>
        <p:sp>
          <p:nvSpPr>
            <p:cNvPr id="75867" name="Line 102"/>
            <p:cNvSpPr>
              <a:spLocks noChangeAspect="1"/>
            </p:cNvSpPr>
            <p:nvPr/>
          </p:nvSpPr>
          <p:spPr>
            <a:xfrm>
              <a:off x="2400" y="1968"/>
              <a:ext cx="384" cy="336"/>
            </a:xfrm>
            <a:prstGeom prst="line">
              <a:avLst/>
            </a:prstGeom>
            <a:ln w="25400" cap="flat" cmpd="sng">
              <a:solidFill>
                <a:schemeClr val="tx1"/>
              </a:solidFill>
              <a:prstDash val="dash"/>
              <a:headEnd type="none" w="med" len="med"/>
              <a:tailEnd type="triangle" w="med" len="med"/>
            </a:ln>
          </p:spPr>
        </p:sp>
        <p:sp>
          <p:nvSpPr>
            <p:cNvPr id="75868" name="Line 103"/>
            <p:cNvSpPr>
              <a:spLocks noChangeAspect="1"/>
            </p:cNvSpPr>
            <p:nvPr/>
          </p:nvSpPr>
          <p:spPr>
            <a:xfrm flipH="1">
              <a:off x="2976" y="1968"/>
              <a:ext cx="336" cy="336"/>
            </a:xfrm>
            <a:prstGeom prst="line">
              <a:avLst/>
            </a:prstGeom>
            <a:ln w="25400" cap="flat" cmpd="sng">
              <a:solidFill>
                <a:schemeClr val="tx1"/>
              </a:solidFill>
              <a:prstDash val="dash"/>
              <a:headEnd type="none" w="med" len="med"/>
              <a:tailEnd type="triangle" w="med" len="med"/>
            </a:ln>
          </p:spPr>
        </p:sp>
        <p:sp>
          <p:nvSpPr>
            <p:cNvPr id="75869" name="Line 104"/>
            <p:cNvSpPr>
              <a:spLocks noChangeAspect="1"/>
            </p:cNvSpPr>
            <p:nvPr/>
          </p:nvSpPr>
          <p:spPr>
            <a:xfrm>
              <a:off x="2496" y="1296"/>
              <a:ext cx="720" cy="0"/>
            </a:xfrm>
            <a:prstGeom prst="line">
              <a:avLst/>
            </a:prstGeom>
            <a:ln w="25400" cap="flat" cmpd="sng">
              <a:solidFill>
                <a:schemeClr val="tx1"/>
              </a:solidFill>
              <a:prstDash val="dash"/>
              <a:headEnd type="none" w="med" len="med"/>
              <a:tailEnd type="triangle" w="med" len="med"/>
            </a:ln>
          </p:spPr>
        </p:sp>
        <p:sp>
          <p:nvSpPr>
            <p:cNvPr id="75870" name="Line 105"/>
            <p:cNvSpPr>
              <a:spLocks noChangeAspect="1"/>
            </p:cNvSpPr>
            <p:nvPr/>
          </p:nvSpPr>
          <p:spPr>
            <a:xfrm>
              <a:off x="2448" y="1344"/>
              <a:ext cx="768" cy="432"/>
            </a:xfrm>
            <a:prstGeom prst="line">
              <a:avLst/>
            </a:prstGeom>
            <a:ln w="25400" cap="flat" cmpd="sng">
              <a:solidFill>
                <a:schemeClr val="tx1"/>
              </a:solidFill>
              <a:prstDash val="dash"/>
              <a:headEnd type="none" w="med" len="med"/>
              <a:tailEnd type="triangle" w="med" len="med"/>
            </a:ln>
          </p:spPr>
        </p:sp>
        <p:sp>
          <p:nvSpPr>
            <p:cNvPr id="75871" name="Text Box 106"/>
            <p:cNvSpPr txBox="1">
              <a:spLocks noChangeAspect="1"/>
            </p:cNvSpPr>
            <p:nvPr/>
          </p:nvSpPr>
          <p:spPr>
            <a:xfrm>
              <a:off x="2496" y="2544"/>
              <a:ext cx="768" cy="27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a:t>Flow </a:t>
              </a:r>
              <a:r>
                <a:rPr lang="en-US" altLang="zh-CN" sz="2000" b="1" i="1">
                  <a:solidFill>
                    <a:srgbClr val="D60093"/>
                  </a:solidFill>
                </a:rPr>
                <a:t>G</a:t>
              </a:r>
              <a:r>
                <a:rPr lang="en-US" altLang="zh-CN" sz="2000" b="1" i="1" baseline="-25000">
                  <a:solidFill>
                    <a:srgbClr val="D60093"/>
                  </a:solidFill>
                </a:rPr>
                <a:t>f</a:t>
              </a:r>
              <a:endParaRPr lang="en-US" altLang="zh-CN" sz="2000" b="1" i="1">
                <a:solidFill>
                  <a:srgbClr val="D60093"/>
                </a:solidFill>
              </a:endParaRPr>
            </a:p>
          </p:txBody>
        </p:sp>
      </p:grpSp>
      <p:grpSp>
        <p:nvGrpSpPr>
          <p:cNvPr id="99435" name="Group 107"/>
          <p:cNvGrpSpPr>
            <a:grpSpLocks noChangeAspect="1"/>
          </p:cNvGrpSpPr>
          <p:nvPr/>
        </p:nvGrpSpPr>
        <p:grpSpPr>
          <a:xfrm>
            <a:off x="6235700" y="977900"/>
            <a:ext cx="1795463" cy="3181350"/>
            <a:chOff x="3960" y="598"/>
            <a:chExt cx="1255" cy="2224"/>
          </a:xfrm>
        </p:grpSpPr>
        <p:grpSp>
          <p:nvGrpSpPr>
            <p:cNvPr id="75807" name="Group 108"/>
            <p:cNvGrpSpPr>
              <a:grpSpLocks noChangeAspect="1"/>
            </p:cNvGrpSpPr>
            <p:nvPr/>
          </p:nvGrpSpPr>
          <p:grpSpPr>
            <a:xfrm rot="-2613909">
              <a:off x="4306" y="1766"/>
              <a:ext cx="87" cy="735"/>
              <a:chOff x="3216" y="2160"/>
              <a:chExt cx="96" cy="816"/>
            </a:xfrm>
          </p:grpSpPr>
          <p:sp>
            <p:nvSpPr>
              <p:cNvPr id="75854" name="Rectangle 109"/>
              <p:cNvSpPr>
                <a:spLocks noChangeAspect="1"/>
              </p:cNvSpPr>
              <p:nvPr/>
            </p:nvSpPr>
            <p:spPr>
              <a:xfrm>
                <a:off x="3216" y="2160"/>
                <a:ext cx="96"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55" name="Rectangle 110"/>
              <p:cNvSpPr>
                <a:spLocks noChangeAspect="1"/>
              </p:cNvSpPr>
              <p:nvPr/>
            </p:nvSpPr>
            <p:spPr>
              <a:xfrm>
                <a:off x="3216"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56" name="Rectangle 111"/>
              <p:cNvSpPr>
                <a:spLocks noChangeAspect="1"/>
              </p:cNvSpPr>
              <p:nvPr/>
            </p:nvSpPr>
            <p:spPr>
              <a:xfrm>
                <a:off x="326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808" name="Group 112"/>
            <p:cNvGrpSpPr>
              <a:grpSpLocks noChangeAspect="1"/>
            </p:cNvGrpSpPr>
            <p:nvPr/>
          </p:nvGrpSpPr>
          <p:grpSpPr>
            <a:xfrm rot="2540776">
              <a:off x="4263" y="641"/>
              <a:ext cx="130" cy="735"/>
              <a:chOff x="3024" y="2160"/>
              <a:chExt cx="144" cy="816"/>
            </a:xfrm>
          </p:grpSpPr>
          <p:sp>
            <p:nvSpPr>
              <p:cNvPr id="75850" name="Rectangle 113"/>
              <p:cNvSpPr>
                <a:spLocks noChangeAspect="1"/>
              </p:cNvSpPr>
              <p:nvPr/>
            </p:nvSpPr>
            <p:spPr>
              <a:xfrm>
                <a:off x="3024" y="2160"/>
                <a:ext cx="144"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51" name="Rectangle 114"/>
              <p:cNvSpPr>
                <a:spLocks noChangeAspect="1"/>
              </p:cNvSpPr>
              <p:nvPr/>
            </p:nvSpPr>
            <p:spPr>
              <a:xfrm>
                <a:off x="302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52" name="Rectangle 115"/>
              <p:cNvSpPr>
                <a:spLocks noChangeAspect="1"/>
              </p:cNvSpPr>
              <p:nvPr/>
            </p:nvSpPr>
            <p:spPr>
              <a:xfrm>
                <a:off x="3072"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53" name="Rectangle 116"/>
              <p:cNvSpPr>
                <a:spLocks noChangeAspect="1"/>
              </p:cNvSpPr>
              <p:nvPr/>
            </p:nvSpPr>
            <p:spPr>
              <a:xfrm>
                <a:off x="3120"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5809" name="Rectangle 117"/>
            <p:cNvSpPr>
              <a:spLocks noChangeAspect="1"/>
            </p:cNvSpPr>
            <p:nvPr/>
          </p:nvSpPr>
          <p:spPr>
            <a:xfrm rot="-5400000">
              <a:off x="4565" y="907"/>
              <a:ext cx="43" cy="821"/>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5810" name="Group 118"/>
            <p:cNvGrpSpPr>
              <a:grpSpLocks noChangeAspect="1"/>
            </p:cNvGrpSpPr>
            <p:nvPr/>
          </p:nvGrpSpPr>
          <p:grpSpPr>
            <a:xfrm rot="-3551060">
              <a:off x="4501" y="1076"/>
              <a:ext cx="173" cy="995"/>
              <a:chOff x="1440" y="1824"/>
              <a:chExt cx="192" cy="816"/>
            </a:xfrm>
          </p:grpSpPr>
          <p:sp>
            <p:nvSpPr>
              <p:cNvPr id="75844" name="Rectangle 119"/>
              <p:cNvSpPr>
                <a:spLocks noChangeAspect="1"/>
              </p:cNvSpPr>
              <p:nvPr/>
            </p:nvSpPr>
            <p:spPr>
              <a:xfrm>
                <a:off x="1440" y="1824"/>
                <a:ext cx="192"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5845" name="Group 120"/>
              <p:cNvGrpSpPr>
                <a:grpSpLocks noChangeAspect="1"/>
              </p:cNvGrpSpPr>
              <p:nvPr/>
            </p:nvGrpSpPr>
            <p:grpSpPr>
              <a:xfrm>
                <a:off x="1440" y="1824"/>
                <a:ext cx="192" cy="816"/>
                <a:chOff x="1440" y="1824"/>
                <a:chExt cx="192" cy="816"/>
              </a:xfrm>
            </p:grpSpPr>
            <p:sp>
              <p:nvSpPr>
                <p:cNvPr id="75846" name="Rectangle 121"/>
                <p:cNvSpPr>
                  <a:spLocks noChangeAspect="1"/>
                </p:cNvSpPr>
                <p:nvPr/>
              </p:nvSpPr>
              <p:spPr>
                <a:xfrm>
                  <a:off x="1440" y="1824"/>
                  <a:ext cx="48" cy="816"/>
                </a:xfrm>
                <a:prstGeom prst="rect">
                  <a:avLst/>
                </a:prstGeom>
                <a:solidFill>
                  <a:schemeClr val="hlink"/>
                </a:solidFill>
                <a:ln w="635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47" name="Rectangle 122"/>
                <p:cNvSpPr>
                  <a:spLocks noChangeAspect="1"/>
                </p:cNvSpPr>
                <p:nvPr/>
              </p:nvSpPr>
              <p:spPr>
                <a:xfrm>
                  <a:off x="1488" y="1824"/>
                  <a:ext cx="48" cy="816"/>
                </a:xfrm>
                <a:prstGeom prst="rect">
                  <a:avLst/>
                </a:prstGeom>
                <a:solidFill>
                  <a:schemeClr val="hlink"/>
                </a:solidFill>
                <a:ln w="635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48" name="Rectangle 123"/>
                <p:cNvSpPr>
                  <a:spLocks noChangeAspect="1"/>
                </p:cNvSpPr>
                <p:nvPr/>
              </p:nvSpPr>
              <p:spPr>
                <a:xfrm>
                  <a:off x="1536" y="1824"/>
                  <a:ext cx="48" cy="816"/>
                </a:xfrm>
                <a:prstGeom prst="rect">
                  <a:avLst/>
                </a:prstGeom>
                <a:solidFill>
                  <a:schemeClr val="hlink"/>
                </a:solidFill>
                <a:ln w="635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49" name="Rectangle 124"/>
                <p:cNvSpPr>
                  <a:spLocks noChangeAspect="1"/>
                </p:cNvSpPr>
                <p:nvPr/>
              </p:nvSpPr>
              <p:spPr>
                <a:xfrm>
                  <a:off x="1584" y="1824"/>
                  <a:ext cx="48" cy="816"/>
                </a:xfrm>
                <a:prstGeom prst="rect">
                  <a:avLst/>
                </a:prstGeom>
                <a:solidFill>
                  <a:schemeClr val="hlink"/>
                </a:solidFill>
                <a:ln w="635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grpSp>
          <p:nvGrpSpPr>
            <p:cNvPr id="75811" name="Group 125"/>
            <p:cNvGrpSpPr>
              <a:grpSpLocks noChangeAspect="1"/>
            </p:cNvGrpSpPr>
            <p:nvPr/>
          </p:nvGrpSpPr>
          <p:grpSpPr>
            <a:xfrm>
              <a:off x="4025" y="1333"/>
              <a:ext cx="130" cy="519"/>
              <a:chOff x="3024" y="2160"/>
              <a:chExt cx="144" cy="816"/>
            </a:xfrm>
          </p:grpSpPr>
          <p:sp>
            <p:nvSpPr>
              <p:cNvPr id="75840" name="Rectangle 126"/>
              <p:cNvSpPr>
                <a:spLocks noChangeAspect="1"/>
              </p:cNvSpPr>
              <p:nvPr/>
            </p:nvSpPr>
            <p:spPr>
              <a:xfrm>
                <a:off x="3024" y="2160"/>
                <a:ext cx="144"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41" name="Rectangle 127"/>
              <p:cNvSpPr>
                <a:spLocks noChangeAspect="1"/>
              </p:cNvSpPr>
              <p:nvPr/>
            </p:nvSpPr>
            <p:spPr>
              <a:xfrm>
                <a:off x="302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42" name="Rectangle 128"/>
              <p:cNvSpPr>
                <a:spLocks noChangeAspect="1"/>
              </p:cNvSpPr>
              <p:nvPr/>
            </p:nvSpPr>
            <p:spPr>
              <a:xfrm>
                <a:off x="3072"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43" name="Rectangle 129"/>
              <p:cNvSpPr>
                <a:spLocks noChangeAspect="1"/>
              </p:cNvSpPr>
              <p:nvPr/>
            </p:nvSpPr>
            <p:spPr>
              <a:xfrm>
                <a:off x="3120"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812" name="Group 130"/>
            <p:cNvGrpSpPr>
              <a:grpSpLocks noChangeAspect="1"/>
            </p:cNvGrpSpPr>
            <p:nvPr/>
          </p:nvGrpSpPr>
          <p:grpSpPr>
            <a:xfrm>
              <a:off x="5062" y="1376"/>
              <a:ext cx="86" cy="433"/>
              <a:chOff x="3216" y="2160"/>
              <a:chExt cx="96" cy="816"/>
            </a:xfrm>
          </p:grpSpPr>
          <p:sp>
            <p:nvSpPr>
              <p:cNvPr id="75837" name="Rectangle 131"/>
              <p:cNvSpPr>
                <a:spLocks noChangeAspect="1"/>
              </p:cNvSpPr>
              <p:nvPr/>
            </p:nvSpPr>
            <p:spPr>
              <a:xfrm>
                <a:off x="3216" y="2160"/>
                <a:ext cx="96"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38" name="Rectangle 132"/>
              <p:cNvSpPr>
                <a:spLocks noChangeAspect="1"/>
              </p:cNvSpPr>
              <p:nvPr/>
            </p:nvSpPr>
            <p:spPr>
              <a:xfrm>
                <a:off x="3216"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39" name="Rectangle 133"/>
              <p:cNvSpPr>
                <a:spLocks noChangeAspect="1"/>
              </p:cNvSpPr>
              <p:nvPr/>
            </p:nvSpPr>
            <p:spPr>
              <a:xfrm>
                <a:off x="326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813" name="Group 134"/>
            <p:cNvGrpSpPr>
              <a:grpSpLocks noChangeAspect="1"/>
            </p:cNvGrpSpPr>
            <p:nvPr/>
          </p:nvGrpSpPr>
          <p:grpSpPr>
            <a:xfrm rot="2381442">
              <a:off x="4782" y="1766"/>
              <a:ext cx="130" cy="735"/>
              <a:chOff x="3024" y="2160"/>
              <a:chExt cx="144" cy="816"/>
            </a:xfrm>
          </p:grpSpPr>
          <p:sp>
            <p:nvSpPr>
              <p:cNvPr id="75833" name="Rectangle 135"/>
              <p:cNvSpPr>
                <a:spLocks noChangeAspect="1"/>
              </p:cNvSpPr>
              <p:nvPr/>
            </p:nvSpPr>
            <p:spPr>
              <a:xfrm>
                <a:off x="3024" y="2160"/>
                <a:ext cx="144"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34" name="Rectangle 136"/>
              <p:cNvSpPr>
                <a:spLocks noChangeAspect="1"/>
              </p:cNvSpPr>
              <p:nvPr/>
            </p:nvSpPr>
            <p:spPr>
              <a:xfrm>
                <a:off x="302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35" name="Rectangle 137"/>
              <p:cNvSpPr>
                <a:spLocks noChangeAspect="1"/>
              </p:cNvSpPr>
              <p:nvPr/>
            </p:nvSpPr>
            <p:spPr>
              <a:xfrm>
                <a:off x="3072"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36" name="Rectangle 138"/>
              <p:cNvSpPr>
                <a:spLocks noChangeAspect="1"/>
              </p:cNvSpPr>
              <p:nvPr/>
            </p:nvSpPr>
            <p:spPr>
              <a:xfrm>
                <a:off x="3120"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5814" name="Group 139"/>
            <p:cNvGrpSpPr>
              <a:grpSpLocks noChangeAspect="1"/>
            </p:cNvGrpSpPr>
            <p:nvPr/>
          </p:nvGrpSpPr>
          <p:grpSpPr>
            <a:xfrm rot="-2332971">
              <a:off x="4782" y="641"/>
              <a:ext cx="87" cy="735"/>
              <a:chOff x="3216" y="2160"/>
              <a:chExt cx="96" cy="816"/>
            </a:xfrm>
          </p:grpSpPr>
          <p:sp>
            <p:nvSpPr>
              <p:cNvPr id="75830" name="Rectangle 140"/>
              <p:cNvSpPr>
                <a:spLocks noChangeAspect="1"/>
              </p:cNvSpPr>
              <p:nvPr/>
            </p:nvSpPr>
            <p:spPr>
              <a:xfrm>
                <a:off x="3216" y="2160"/>
                <a:ext cx="96" cy="816"/>
              </a:xfrm>
              <a:prstGeom prst="rect">
                <a:avLst/>
              </a:prstGeom>
              <a:solidFill>
                <a:schemeClr val="hlink"/>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31" name="Rectangle 141"/>
              <p:cNvSpPr>
                <a:spLocks noChangeAspect="1"/>
              </p:cNvSpPr>
              <p:nvPr/>
            </p:nvSpPr>
            <p:spPr>
              <a:xfrm>
                <a:off x="3216"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5832" name="Rectangle 142"/>
              <p:cNvSpPr>
                <a:spLocks noChangeAspect="1"/>
              </p:cNvSpPr>
              <p:nvPr/>
            </p:nvSpPr>
            <p:spPr>
              <a:xfrm>
                <a:off x="3264" y="2160"/>
                <a:ext cx="48" cy="816"/>
              </a:xfrm>
              <a:prstGeom prst="rect">
                <a:avLst/>
              </a:prstGeom>
              <a:solidFill>
                <a:schemeClr val="hlink"/>
              </a:solidFill>
              <a:ln w="127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5815" name="Oval 143"/>
            <p:cNvSpPr>
              <a:spLocks noChangeAspect="1"/>
            </p:cNvSpPr>
            <p:nvPr/>
          </p:nvSpPr>
          <p:spPr>
            <a:xfrm>
              <a:off x="4479" y="598"/>
              <a:ext cx="260" cy="259"/>
            </a:xfrm>
            <a:prstGeom prst="ellipse">
              <a:avLst/>
            </a:prstGeom>
            <a:solidFill>
              <a:srgbClr val="FF00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s</a:t>
              </a:r>
              <a:endParaRPr lang="en-US" altLang="zh-CN" sz="2400" b="1" i="1">
                <a:solidFill>
                  <a:schemeClr val="bg1"/>
                </a:solidFill>
              </a:endParaRPr>
            </a:p>
          </p:txBody>
        </p:sp>
        <p:sp>
          <p:nvSpPr>
            <p:cNvPr id="75816" name="Oval 144"/>
            <p:cNvSpPr>
              <a:spLocks noChangeAspect="1"/>
            </p:cNvSpPr>
            <p:nvPr/>
          </p:nvSpPr>
          <p:spPr>
            <a:xfrm>
              <a:off x="4955" y="1722"/>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d</a:t>
              </a:r>
              <a:endParaRPr lang="en-US" altLang="zh-CN" sz="2400" b="1" i="1"/>
            </a:p>
          </p:txBody>
        </p:sp>
        <p:sp>
          <p:nvSpPr>
            <p:cNvPr id="75817" name="Oval 145"/>
            <p:cNvSpPr>
              <a:spLocks noChangeAspect="1"/>
            </p:cNvSpPr>
            <p:nvPr/>
          </p:nvSpPr>
          <p:spPr>
            <a:xfrm>
              <a:off x="3960" y="1722"/>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c</a:t>
              </a:r>
              <a:endParaRPr lang="en-US" altLang="zh-CN" sz="2400" b="1" i="1"/>
            </a:p>
          </p:txBody>
        </p:sp>
        <p:sp>
          <p:nvSpPr>
            <p:cNvPr id="75818" name="Oval 146"/>
            <p:cNvSpPr>
              <a:spLocks noChangeAspect="1"/>
            </p:cNvSpPr>
            <p:nvPr/>
          </p:nvSpPr>
          <p:spPr>
            <a:xfrm>
              <a:off x="4955" y="1203"/>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b</a:t>
              </a:r>
              <a:endParaRPr lang="en-US" altLang="zh-CN" sz="2400" b="1" i="1"/>
            </a:p>
          </p:txBody>
        </p:sp>
        <p:sp>
          <p:nvSpPr>
            <p:cNvPr id="75819" name="Oval 147"/>
            <p:cNvSpPr>
              <a:spLocks noChangeAspect="1"/>
            </p:cNvSpPr>
            <p:nvPr/>
          </p:nvSpPr>
          <p:spPr>
            <a:xfrm>
              <a:off x="3960" y="1160"/>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a</a:t>
              </a:r>
              <a:endParaRPr lang="en-US" altLang="zh-CN" sz="2400" b="1" i="1"/>
            </a:p>
          </p:txBody>
        </p:sp>
        <p:sp>
          <p:nvSpPr>
            <p:cNvPr id="75820" name="Oval 148"/>
            <p:cNvSpPr>
              <a:spLocks noChangeAspect="1"/>
            </p:cNvSpPr>
            <p:nvPr/>
          </p:nvSpPr>
          <p:spPr>
            <a:xfrm>
              <a:off x="4479" y="2285"/>
              <a:ext cx="260" cy="259"/>
            </a:xfrm>
            <a:prstGeom prst="ellipse">
              <a:avLst/>
            </a:prstGeom>
            <a:solidFill>
              <a:srgbClr val="0099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t</a:t>
              </a:r>
              <a:endParaRPr lang="en-US" altLang="zh-CN" sz="2400" b="1" i="1">
                <a:solidFill>
                  <a:schemeClr val="bg1"/>
                </a:solidFill>
              </a:endParaRPr>
            </a:p>
          </p:txBody>
        </p:sp>
        <p:sp>
          <p:nvSpPr>
            <p:cNvPr id="75821" name="Line 149"/>
            <p:cNvSpPr>
              <a:spLocks noChangeAspect="1"/>
            </p:cNvSpPr>
            <p:nvPr/>
          </p:nvSpPr>
          <p:spPr>
            <a:xfrm flipH="1">
              <a:off x="4133" y="771"/>
              <a:ext cx="260" cy="259"/>
            </a:xfrm>
            <a:prstGeom prst="line">
              <a:avLst/>
            </a:prstGeom>
            <a:ln w="25400" cap="flat" cmpd="sng">
              <a:solidFill>
                <a:schemeClr val="tx1"/>
              </a:solidFill>
              <a:prstDash val="solid"/>
              <a:headEnd type="none" w="med" len="med"/>
              <a:tailEnd type="triangle" w="med" len="med"/>
            </a:ln>
          </p:spPr>
        </p:sp>
        <p:sp>
          <p:nvSpPr>
            <p:cNvPr id="75822" name="Line 150"/>
            <p:cNvSpPr>
              <a:spLocks noChangeAspect="1"/>
            </p:cNvSpPr>
            <p:nvPr/>
          </p:nvSpPr>
          <p:spPr>
            <a:xfrm>
              <a:off x="4825" y="814"/>
              <a:ext cx="217" cy="260"/>
            </a:xfrm>
            <a:prstGeom prst="line">
              <a:avLst/>
            </a:prstGeom>
            <a:ln w="25400" cap="flat" cmpd="sng">
              <a:solidFill>
                <a:schemeClr val="tx1"/>
              </a:solidFill>
              <a:prstDash val="solid"/>
              <a:headEnd type="none" w="med" len="med"/>
              <a:tailEnd type="triangle" w="med" len="med"/>
            </a:ln>
          </p:spPr>
        </p:sp>
        <p:sp>
          <p:nvSpPr>
            <p:cNvPr id="75823" name="Line 151"/>
            <p:cNvSpPr>
              <a:spLocks noChangeAspect="1"/>
            </p:cNvSpPr>
            <p:nvPr/>
          </p:nvSpPr>
          <p:spPr>
            <a:xfrm>
              <a:off x="3960" y="1463"/>
              <a:ext cx="0" cy="259"/>
            </a:xfrm>
            <a:prstGeom prst="line">
              <a:avLst/>
            </a:prstGeom>
            <a:ln w="25400" cap="flat" cmpd="sng">
              <a:solidFill>
                <a:schemeClr val="tx1"/>
              </a:solidFill>
              <a:prstDash val="solid"/>
              <a:headEnd type="none" w="med" len="med"/>
              <a:tailEnd type="triangle" w="med" len="med"/>
            </a:ln>
          </p:spPr>
        </p:sp>
        <p:sp>
          <p:nvSpPr>
            <p:cNvPr id="75824" name="Line 152"/>
            <p:cNvSpPr>
              <a:spLocks noChangeAspect="1"/>
            </p:cNvSpPr>
            <p:nvPr/>
          </p:nvSpPr>
          <p:spPr>
            <a:xfrm>
              <a:off x="5215" y="1463"/>
              <a:ext cx="0" cy="259"/>
            </a:xfrm>
            <a:prstGeom prst="line">
              <a:avLst/>
            </a:prstGeom>
            <a:ln w="25400" cap="flat" cmpd="sng">
              <a:solidFill>
                <a:schemeClr val="tx1"/>
              </a:solidFill>
              <a:prstDash val="solid"/>
              <a:headEnd type="none" w="med" len="med"/>
              <a:tailEnd type="triangle" w="med" len="med"/>
            </a:ln>
          </p:spPr>
        </p:sp>
        <p:sp>
          <p:nvSpPr>
            <p:cNvPr id="75825" name="Line 153"/>
            <p:cNvSpPr>
              <a:spLocks noChangeAspect="1"/>
            </p:cNvSpPr>
            <p:nvPr/>
          </p:nvSpPr>
          <p:spPr>
            <a:xfrm>
              <a:off x="4393" y="1247"/>
              <a:ext cx="389" cy="0"/>
            </a:xfrm>
            <a:prstGeom prst="line">
              <a:avLst/>
            </a:prstGeom>
            <a:ln w="25400" cap="flat" cmpd="sng">
              <a:solidFill>
                <a:schemeClr val="tx1"/>
              </a:solidFill>
              <a:prstDash val="solid"/>
              <a:headEnd type="none" w="med" len="med"/>
              <a:tailEnd type="triangle" w="med" len="med"/>
            </a:ln>
          </p:spPr>
        </p:sp>
        <p:sp>
          <p:nvSpPr>
            <p:cNvPr id="75826" name="Line 154"/>
            <p:cNvSpPr>
              <a:spLocks noChangeAspect="1"/>
            </p:cNvSpPr>
            <p:nvPr/>
          </p:nvSpPr>
          <p:spPr>
            <a:xfrm>
              <a:off x="4263" y="1549"/>
              <a:ext cx="476" cy="303"/>
            </a:xfrm>
            <a:prstGeom prst="line">
              <a:avLst/>
            </a:prstGeom>
            <a:ln w="25400" cap="flat" cmpd="sng">
              <a:solidFill>
                <a:schemeClr val="tx1"/>
              </a:solidFill>
              <a:prstDash val="solid"/>
              <a:headEnd type="none" w="med" len="med"/>
              <a:tailEnd type="triangle" w="med" len="med"/>
            </a:ln>
          </p:spPr>
        </p:sp>
        <p:sp>
          <p:nvSpPr>
            <p:cNvPr id="75827" name="Line 155"/>
            <p:cNvSpPr>
              <a:spLocks noChangeAspect="1"/>
            </p:cNvSpPr>
            <p:nvPr/>
          </p:nvSpPr>
          <p:spPr>
            <a:xfrm>
              <a:off x="4133" y="2112"/>
              <a:ext cx="217" cy="216"/>
            </a:xfrm>
            <a:prstGeom prst="line">
              <a:avLst/>
            </a:prstGeom>
            <a:ln w="25400" cap="flat" cmpd="sng">
              <a:solidFill>
                <a:schemeClr val="tx1"/>
              </a:solidFill>
              <a:prstDash val="solid"/>
              <a:headEnd type="none" w="med" len="med"/>
              <a:tailEnd type="triangle" w="med" len="med"/>
            </a:ln>
          </p:spPr>
        </p:sp>
        <p:sp>
          <p:nvSpPr>
            <p:cNvPr id="75828" name="Line 156"/>
            <p:cNvSpPr>
              <a:spLocks noChangeAspect="1"/>
            </p:cNvSpPr>
            <p:nvPr/>
          </p:nvSpPr>
          <p:spPr>
            <a:xfrm flipH="1">
              <a:off x="4869" y="2112"/>
              <a:ext cx="216" cy="259"/>
            </a:xfrm>
            <a:prstGeom prst="line">
              <a:avLst/>
            </a:prstGeom>
            <a:ln w="25400" cap="flat" cmpd="sng">
              <a:solidFill>
                <a:schemeClr val="tx1"/>
              </a:solidFill>
              <a:prstDash val="solid"/>
              <a:headEnd type="none" w="med" len="med"/>
              <a:tailEnd type="triangle" w="med" len="med"/>
            </a:ln>
          </p:spPr>
        </p:sp>
        <p:sp>
          <p:nvSpPr>
            <p:cNvPr id="75829" name="Text Box 157"/>
            <p:cNvSpPr txBox="1">
              <a:spLocks noChangeAspect="1"/>
            </p:cNvSpPr>
            <p:nvPr/>
          </p:nvSpPr>
          <p:spPr>
            <a:xfrm>
              <a:off x="4128" y="2544"/>
              <a:ext cx="1008" cy="27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a:t>Residual </a:t>
              </a:r>
              <a:r>
                <a:rPr lang="en-US" altLang="zh-CN" sz="2000" b="1" i="1">
                  <a:solidFill>
                    <a:schemeClr val="hlink"/>
                  </a:solidFill>
                </a:rPr>
                <a:t>G</a:t>
              </a:r>
              <a:r>
                <a:rPr lang="en-US" altLang="zh-CN" sz="2000" b="1" i="1" baseline="-25000">
                  <a:solidFill>
                    <a:schemeClr val="hlink"/>
                  </a:solidFill>
                </a:rPr>
                <a:t>r</a:t>
              </a:r>
              <a:endParaRPr lang="en-US" altLang="zh-CN" sz="2000" b="1" i="1">
                <a:solidFill>
                  <a:schemeClr val="hlink"/>
                </a:solidFill>
              </a:endParaRPr>
            </a:p>
          </p:txBody>
        </p:sp>
      </p:grpSp>
      <p:sp>
        <p:nvSpPr>
          <p:cNvPr id="99486" name="Text Box 158"/>
          <p:cNvSpPr txBox="1"/>
          <p:nvPr/>
        </p:nvSpPr>
        <p:spPr>
          <a:xfrm>
            <a:off x="749300" y="4254500"/>
            <a:ext cx="41910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52500" lvl="0" indent="-952500" eaLnBrk="1" hangingPunct="1">
              <a:spcBef>
                <a:spcPct val="0"/>
              </a:spcBef>
              <a:buNone/>
            </a:pPr>
            <a:r>
              <a:rPr lang="en-US" altLang="zh-CN" sz="2000" b="1">
                <a:solidFill>
                  <a:schemeClr val="hlink"/>
                </a:solidFill>
                <a:latin typeface="Arial" panose="020B0604020202020204" pitchFamily="34" charset="0"/>
              </a:rPr>
              <a:t>Step 1:</a:t>
            </a:r>
            <a:r>
              <a:rPr lang="en-US" altLang="zh-CN" sz="2000" b="1"/>
              <a:t>  Find any path </a:t>
            </a:r>
            <a:r>
              <a:rPr lang="en-US" altLang="zh-CN" sz="2000" b="1" i="1">
                <a:solidFill>
                  <a:srgbClr val="FF0000"/>
                </a:solidFill>
              </a:rPr>
              <a:t>s</a:t>
            </a:r>
            <a:r>
              <a:rPr lang="en-US" altLang="zh-CN" sz="2000" b="1"/>
              <a:t> </a:t>
            </a:r>
            <a:r>
              <a:rPr lang="en-US" altLang="zh-CN" sz="2000" b="1">
                <a:sym typeface="Symbol" panose="05050102010706020507" pitchFamily="18" charset="2"/>
              </a:rPr>
              <a:t> </a:t>
            </a:r>
            <a:r>
              <a:rPr lang="en-US" altLang="zh-CN" sz="2000" b="1" i="1">
                <a:solidFill>
                  <a:srgbClr val="009900"/>
                </a:solidFill>
                <a:sym typeface="Symbol" panose="05050102010706020507" pitchFamily="18" charset="2"/>
              </a:rPr>
              <a:t>t</a:t>
            </a:r>
            <a:r>
              <a:rPr lang="en-US" altLang="zh-CN" sz="2000" b="1">
                <a:sym typeface="Symbol" panose="05050102010706020507" pitchFamily="18" charset="2"/>
              </a:rPr>
              <a:t> in </a:t>
            </a:r>
            <a:r>
              <a:rPr lang="en-US" altLang="zh-CN" sz="2000" b="1" i="1">
                <a:solidFill>
                  <a:schemeClr val="hlink"/>
                </a:solidFill>
                <a:sym typeface="Symbol" panose="05050102010706020507" pitchFamily="18" charset="2"/>
              </a:rPr>
              <a:t>G</a:t>
            </a:r>
            <a:r>
              <a:rPr lang="en-US" altLang="zh-CN" sz="2000" b="1" i="1" baseline="-25000">
                <a:solidFill>
                  <a:schemeClr val="hlink"/>
                </a:solidFill>
                <a:sym typeface="Symbol" panose="05050102010706020507" pitchFamily="18" charset="2"/>
              </a:rPr>
              <a:t>r</a:t>
            </a:r>
            <a:r>
              <a:rPr lang="en-US" altLang="zh-CN" sz="2000" b="1">
                <a:solidFill>
                  <a:schemeClr val="hlink"/>
                </a:solidFill>
                <a:sym typeface="Symbol" panose="05050102010706020507" pitchFamily="18" charset="2"/>
              </a:rPr>
              <a:t> </a:t>
            </a:r>
            <a:r>
              <a:rPr lang="en-US" altLang="zh-CN" sz="2000" b="1">
                <a:sym typeface="Symbol" panose="05050102010706020507" pitchFamily="18" charset="2"/>
              </a:rPr>
              <a:t>;</a:t>
            </a:r>
            <a:endParaRPr lang="en-US" altLang="zh-CN" sz="2000" b="1"/>
          </a:p>
        </p:txBody>
      </p:sp>
      <p:grpSp>
        <p:nvGrpSpPr>
          <p:cNvPr id="99488" name="Group 160"/>
          <p:cNvGrpSpPr/>
          <p:nvPr/>
        </p:nvGrpSpPr>
        <p:grpSpPr>
          <a:xfrm>
            <a:off x="7454900" y="1282700"/>
            <a:ext cx="573088" cy="2224088"/>
            <a:chOff x="4560" y="672"/>
            <a:chExt cx="361" cy="1401"/>
          </a:xfrm>
        </p:grpSpPr>
        <p:sp>
          <p:nvSpPr>
            <p:cNvPr id="75804" name="Line 161"/>
            <p:cNvSpPr>
              <a:spLocks noChangeAspect="1"/>
            </p:cNvSpPr>
            <p:nvPr/>
          </p:nvSpPr>
          <p:spPr>
            <a:xfrm>
              <a:off x="4560" y="672"/>
              <a:ext cx="195" cy="234"/>
            </a:xfrm>
            <a:prstGeom prst="line">
              <a:avLst/>
            </a:prstGeom>
            <a:ln w="25400" cap="flat" cmpd="sng">
              <a:solidFill>
                <a:srgbClr val="0000FF"/>
              </a:solidFill>
              <a:prstDash val="solid"/>
              <a:headEnd type="none" w="med" len="med"/>
              <a:tailEnd type="triangle" w="med" len="med"/>
            </a:ln>
          </p:spPr>
        </p:sp>
        <p:sp>
          <p:nvSpPr>
            <p:cNvPr id="75805" name="Line 162"/>
            <p:cNvSpPr>
              <a:spLocks noChangeAspect="1"/>
            </p:cNvSpPr>
            <p:nvPr/>
          </p:nvSpPr>
          <p:spPr>
            <a:xfrm>
              <a:off x="4921" y="1251"/>
              <a:ext cx="0" cy="233"/>
            </a:xfrm>
            <a:prstGeom prst="line">
              <a:avLst/>
            </a:prstGeom>
            <a:ln w="25400" cap="flat" cmpd="sng">
              <a:solidFill>
                <a:srgbClr val="0000FF"/>
              </a:solidFill>
              <a:prstDash val="solid"/>
              <a:headEnd type="none" w="med" len="med"/>
              <a:tailEnd type="triangle" w="med" len="med"/>
            </a:ln>
          </p:spPr>
        </p:sp>
        <p:sp>
          <p:nvSpPr>
            <p:cNvPr id="75806" name="Line 163"/>
            <p:cNvSpPr>
              <a:spLocks noChangeAspect="1"/>
            </p:cNvSpPr>
            <p:nvPr/>
          </p:nvSpPr>
          <p:spPr>
            <a:xfrm flipH="1">
              <a:off x="4611" y="1849"/>
              <a:ext cx="187" cy="224"/>
            </a:xfrm>
            <a:prstGeom prst="line">
              <a:avLst/>
            </a:prstGeom>
            <a:ln w="25400" cap="flat" cmpd="sng">
              <a:solidFill>
                <a:srgbClr val="0000FF"/>
              </a:solidFill>
              <a:prstDash val="solid"/>
              <a:headEnd type="none" w="med" len="med"/>
              <a:tailEnd type="triangle" w="med" len="med"/>
            </a:ln>
          </p:spPr>
        </p:sp>
      </p:grpSp>
      <p:sp>
        <p:nvSpPr>
          <p:cNvPr id="99492" name="Text Box 164"/>
          <p:cNvSpPr txBox="1"/>
          <p:nvPr/>
        </p:nvSpPr>
        <p:spPr>
          <a:xfrm>
            <a:off x="749300" y="4635500"/>
            <a:ext cx="4191000" cy="10064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52500" lvl="0" indent="-952500" eaLnBrk="1" hangingPunct="1">
              <a:spcBef>
                <a:spcPct val="0"/>
              </a:spcBef>
              <a:buNone/>
            </a:pPr>
            <a:r>
              <a:rPr lang="en-US" altLang="zh-CN" sz="2000" b="1">
                <a:solidFill>
                  <a:schemeClr val="hlink"/>
                </a:solidFill>
                <a:latin typeface="Arial" panose="020B0604020202020204" pitchFamily="34" charset="0"/>
              </a:rPr>
              <a:t>Step 2:</a:t>
            </a:r>
            <a:r>
              <a:rPr lang="en-US" altLang="zh-CN" sz="2000" b="1"/>
              <a:t>  Take the minimum edge on this path as the amount of flow and add to </a:t>
            </a:r>
            <a:r>
              <a:rPr lang="en-US" altLang="zh-CN" sz="2000" b="1" i="1">
                <a:solidFill>
                  <a:srgbClr val="D60093"/>
                </a:solidFill>
              </a:rPr>
              <a:t>G</a:t>
            </a:r>
            <a:r>
              <a:rPr lang="en-US" altLang="zh-CN" sz="2000" b="1" i="1" baseline="-25000">
                <a:solidFill>
                  <a:srgbClr val="D60093"/>
                </a:solidFill>
              </a:rPr>
              <a:t>f</a:t>
            </a:r>
            <a:r>
              <a:rPr lang="en-US" altLang="zh-CN" sz="2000" b="1">
                <a:solidFill>
                  <a:srgbClr val="D60093"/>
                </a:solidFill>
              </a:rPr>
              <a:t> </a:t>
            </a:r>
            <a:r>
              <a:rPr lang="en-US" altLang="zh-CN" sz="2000" b="1"/>
              <a:t>;</a:t>
            </a:r>
            <a:endParaRPr lang="en-US" altLang="zh-CN" sz="2000" b="1"/>
          </a:p>
        </p:txBody>
      </p:sp>
      <p:sp>
        <p:nvSpPr>
          <p:cNvPr id="99493" name="Text Box 165"/>
          <p:cNvSpPr txBox="1"/>
          <p:nvPr/>
        </p:nvSpPr>
        <p:spPr>
          <a:xfrm>
            <a:off x="749300" y="5626100"/>
            <a:ext cx="4191000" cy="7016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52500" lvl="0" indent="-952500" eaLnBrk="1" hangingPunct="1">
              <a:spcBef>
                <a:spcPct val="0"/>
              </a:spcBef>
              <a:buNone/>
            </a:pPr>
            <a:r>
              <a:rPr lang="en-US" altLang="zh-CN" sz="2000" b="1">
                <a:solidFill>
                  <a:schemeClr val="hlink"/>
                </a:solidFill>
                <a:latin typeface="Arial" panose="020B0604020202020204" pitchFamily="34" charset="0"/>
              </a:rPr>
              <a:t>Step 3:</a:t>
            </a:r>
            <a:r>
              <a:rPr lang="en-US" altLang="zh-CN" sz="2000" b="1"/>
              <a:t>  Update </a:t>
            </a:r>
            <a:r>
              <a:rPr lang="en-US" altLang="zh-CN" sz="2000" b="1" i="1">
                <a:solidFill>
                  <a:schemeClr val="hlink"/>
                </a:solidFill>
              </a:rPr>
              <a:t>G</a:t>
            </a:r>
            <a:r>
              <a:rPr lang="en-US" altLang="zh-CN" sz="2000" b="1" i="1" baseline="-25000">
                <a:solidFill>
                  <a:schemeClr val="hlink"/>
                </a:solidFill>
              </a:rPr>
              <a:t>r</a:t>
            </a:r>
            <a:r>
              <a:rPr lang="en-US" altLang="zh-CN" sz="2000" b="1">
                <a:solidFill>
                  <a:schemeClr val="hlink"/>
                </a:solidFill>
              </a:rPr>
              <a:t> </a:t>
            </a:r>
            <a:r>
              <a:rPr lang="en-US" altLang="zh-CN" sz="2000" b="1"/>
              <a:t>and remove the 0 flow edges;</a:t>
            </a:r>
            <a:endParaRPr lang="en-US" altLang="zh-CN" sz="2000" b="1"/>
          </a:p>
        </p:txBody>
      </p:sp>
      <p:sp>
        <p:nvSpPr>
          <p:cNvPr id="99494" name="Rectangle 166"/>
          <p:cNvSpPr>
            <a:spLocks noChangeAspect="1"/>
          </p:cNvSpPr>
          <p:nvPr/>
        </p:nvSpPr>
        <p:spPr>
          <a:xfrm rot="-2332971">
            <a:off x="7432675" y="1198563"/>
            <a:ext cx="315913" cy="6858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9495" name="Rectangle 167"/>
          <p:cNvSpPr/>
          <p:nvPr/>
        </p:nvSpPr>
        <p:spPr>
          <a:xfrm>
            <a:off x="7759700" y="2233613"/>
            <a:ext cx="381000" cy="346075"/>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9496" name="Rectangle 168"/>
          <p:cNvSpPr/>
          <p:nvPr/>
        </p:nvSpPr>
        <p:spPr>
          <a:xfrm rot="2381442">
            <a:off x="7419975" y="2800350"/>
            <a:ext cx="123825" cy="687388"/>
          </a:xfrm>
          <a:prstGeom prst="rect">
            <a:avLst/>
          </a:prstGeom>
          <a:solidFill>
            <a:schemeClr val="bg1"/>
          </a:solidFill>
          <a:ln w="127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9497" name="Text Box 169"/>
          <p:cNvSpPr txBox="1"/>
          <p:nvPr/>
        </p:nvSpPr>
        <p:spPr>
          <a:xfrm>
            <a:off x="5168900" y="4314825"/>
            <a:ext cx="3657600" cy="16160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952500" lvl="0" indent="-952500" eaLnBrk="1" hangingPunct="1">
              <a:spcBef>
                <a:spcPct val="0"/>
              </a:spcBef>
              <a:buNone/>
            </a:pPr>
            <a:r>
              <a:rPr lang="en-US" altLang="zh-CN" sz="2000" b="1">
                <a:solidFill>
                  <a:schemeClr val="hlink"/>
                </a:solidFill>
                <a:latin typeface="Arial" panose="020B0604020202020204" pitchFamily="34" charset="0"/>
              </a:rPr>
              <a:t>Step 4:</a:t>
            </a:r>
            <a:r>
              <a:rPr lang="en-US" altLang="zh-CN" sz="2000" b="1"/>
              <a:t>  If (there is a path </a:t>
            </a:r>
            <a:r>
              <a:rPr lang="en-US" altLang="zh-CN" sz="2000" b="1" i="1">
                <a:solidFill>
                  <a:srgbClr val="FF0000"/>
                </a:solidFill>
              </a:rPr>
              <a:t>s</a:t>
            </a:r>
            <a:r>
              <a:rPr lang="en-US" altLang="zh-CN" sz="2000" b="1"/>
              <a:t> </a:t>
            </a:r>
            <a:r>
              <a:rPr lang="en-US" altLang="zh-CN" sz="2000" b="1">
                <a:sym typeface="Symbol" panose="05050102010706020507" pitchFamily="18" charset="2"/>
              </a:rPr>
              <a:t> </a:t>
            </a:r>
            <a:r>
              <a:rPr lang="en-US" altLang="zh-CN" sz="2000" b="1" i="1">
                <a:solidFill>
                  <a:srgbClr val="009900"/>
                </a:solidFill>
                <a:sym typeface="Symbol" panose="05050102010706020507" pitchFamily="18" charset="2"/>
              </a:rPr>
              <a:t>t</a:t>
            </a:r>
            <a:r>
              <a:rPr lang="en-US" altLang="zh-CN" sz="2000" b="1">
                <a:sym typeface="Symbol" panose="05050102010706020507" pitchFamily="18" charset="2"/>
              </a:rPr>
              <a:t> in </a:t>
            </a:r>
            <a:r>
              <a:rPr lang="en-US" altLang="zh-CN" sz="2000" b="1" i="1">
                <a:solidFill>
                  <a:schemeClr val="hlink"/>
                </a:solidFill>
                <a:sym typeface="Symbol" panose="05050102010706020507" pitchFamily="18" charset="2"/>
              </a:rPr>
              <a:t>G</a:t>
            </a:r>
            <a:r>
              <a:rPr lang="en-US" altLang="zh-CN" sz="2000" b="1" i="1" baseline="-25000">
                <a:solidFill>
                  <a:schemeClr val="hlink"/>
                </a:solidFill>
                <a:sym typeface="Symbol" panose="05050102010706020507" pitchFamily="18" charset="2"/>
              </a:rPr>
              <a:t>r</a:t>
            </a:r>
            <a:r>
              <a:rPr lang="en-US" altLang="zh-CN" sz="2000" b="1"/>
              <a:t> )</a:t>
            </a:r>
            <a:endParaRPr lang="en-US" altLang="zh-CN" sz="2000" b="1"/>
          </a:p>
          <a:p>
            <a:pPr marL="952500" lvl="0" indent="-952500" eaLnBrk="1" hangingPunct="1">
              <a:spcBef>
                <a:spcPct val="0"/>
              </a:spcBef>
              <a:buNone/>
            </a:pPr>
            <a:r>
              <a:rPr lang="en-US" altLang="zh-CN" sz="2000" b="1"/>
              <a:t>                    Goto </a:t>
            </a:r>
            <a:r>
              <a:rPr lang="en-US" altLang="zh-CN" sz="2000" b="1">
                <a:solidFill>
                  <a:schemeClr val="hlink"/>
                </a:solidFill>
                <a:latin typeface="Arial" panose="020B0604020202020204" pitchFamily="34" charset="0"/>
              </a:rPr>
              <a:t>Step 1</a:t>
            </a:r>
            <a:r>
              <a:rPr lang="en-US" altLang="zh-CN" sz="2000" b="1"/>
              <a:t>;</a:t>
            </a:r>
            <a:endParaRPr lang="en-US" altLang="zh-CN" sz="2000" b="1"/>
          </a:p>
          <a:p>
            <a:pPr marL="952500" lvl="0" indent="-952500" eaLnBrk="1" hangingPunct="1">
              <a:spcBef>
                <a:spcPct val="0"/>
              </a:spcBef>
              <a:buNone/>
            </a:pPr>
            <a:r>
              <a:rPr lang="en-US" altLang="zh-CN" sz="2000" b="1"/>
              <a:t>               Else</a:t>
            </a:r>
            <a:endParaRPr lang="en-US" altLang="zh-CN" sz="2000" b="1"/>
          </a:p>
          <a:p>
            <a:pPr marL="952500" lvl="0" indent="-952500" eaLnBrk="1" hangingPunct="1">
              <a:spcBef>
                <a:spcPct val="0"/>
              </a:spcBef>
              <a:buNone/>
            </a:pPr>
            <a:r>
              <a:rPr lang="en-US" altLang="zh-CN" sz="2000" b="1"/>
              <a:t>                     End.</a:t>
            </a:r>
            <a:endParaRPr lang="en-US" altLang="zh-CN" sz="2000" b="1"/>
          </a:p>
        </p:txBody>
      </p:sp>
      <p:grpSp>
        <p:nvGrpSpPr>
          <p:cNvPr id="99498" name="Group 170"/>
          <p:cNvGrpSpPr/>
          <p:nvPr/>
        </p:nvGrpSpPr>
        <p:grpSpPr>
          <a:xfrm>
            <a:off x="6235700" y="1206500"/>
            <a:ext cx="600075" cy="2252663"/>
            <a:chOff x="3792" y="624"/>
            <a:chExt cx="378" cy="1419"/>
          </a:xfrm>
        </p:grpSpPr>
        <p:sp>
          <p:nvSpPr>
            <p:cNvPr id="75801" name="Line 171"/>
            <p:cNvSpPr>
              <a:spLocks noChangeAspect="1"/>
            </p:cNvSpPr>
            <p:nvPr/>
          </p:nvSpPr>
          <p:spPr>
            <a:xfrm flipH="1">
              <a:off x="3936" y="624"/>
              <a:ext cx="234" cy="232"/>
            </a:xfrm>
            <a:prstGeom prst="line">
              <a:avLst/>
            </a:prstGeom>
            <a:ln w="25400" cap="flat" cmpd="sng">
              <a:solidFill>
                <a:srgbClr val="0000FF"/>
              </a:solidFill>
              <a:prstDash val="solid"/>
              <a:headEnd type="none" w="med" len="med"/>
              <a:tailEnd type="triangle" w="med" len="med"/>
            </a:ln>
          </p:spPr>
        </p:sp>
        <p:sp>
          <p:nvSpPr>
            <p:cNvPr id="75802" name="Line 172"/>
            <p:cNvSpPr>
              <a:spLocks noChangeAspect="1"/>
            </p:cNvSpPr>
            <p:nvPr/>
          </p:nvSpPr>
          <p:spPr>
            <a:xfrm>
              <a:off x="3792" y="1251"/>
              <a:ext cx="0" cy="233"/>
            </a:xfrm>
            <a:prstGeom prst="line">
              <a:avLst/>
            </a:prstGeom>
            <a:ln w="25400" cap="flat" cmpd="sng">
              <a:solidFill>
                <a:srgbClr val="0000FF"/>
              </a:solidFill>
              <a:prstDash val="solid"/>
              <a:headEnd type="none" w="med" len="med"/>
              <a:tailEnd type="triangle" w="med" len="med"/>
            </a:ln>
          </p:spPr>
        </p:sp>
        <p:sp>
          <p:nvSpPr>
            <p:cNvPr id="75803" name="Line 173"/>
            <p:cNvSpPr>
              <a:spLocks noChangeAspect="1"/>
            </p:cNvSpPr>
            <p:nvPr/>
          </p:nvSpPr>
          <p:spPr>
            <a:xfrm>
              <a:off x="3937" y="1849"/>
              <a:ext cx="195" cy="194"/>
            </a:xfrm>
            <a:prstGeom prst="line">
              <a:avLst/>
            </a:prstGeom>
            <a:ln w="25400" cap="flat" cmpd="sng">
              <a:solidFill>
                <a:srgbClr val="0000FF"/>
              </a:solidFill>
              <a:prstDash val="solid"/>
              <a:headEnd type="none" w="med" len="med"/>
              <a:tailEnd type="triangle" w="med" len="med"/>
            </a:ln>
          </p:spPr>
        </p:sp>
      </p:grpSp>
      <p:sp>
        <p:nvSpPr>
          <p:cNvPr id="99502" name="Rectangle 174"/>
          <p:cNvSpPr/>
          <p:nvPr/>
        </p:nvSpPr>
        <p:spPr>
          <a:xfrm rot="2520000">
            <a:off x="6745288" y="1196975"/>
            <a:ext cx="123825" cy="758825"/>
          </a:xfrm>
          <a:prstGeom prst="rect">
            <a:avLst/>
          </a:prstGeom>
          <a:solidFill>
            <a:schemeClr val="bg1"/>
          </a:solidFill>
          <a:ln w="127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9503" name="Rectangle 175"/>
          <p:cNvSpPr/>
          <p:nvPr/>
        </p:nvSpPr>
        <p:spPr>
          <a:xfrm>
            <a:off x="6388100" y="2120900"/>
            <a:ext cx="152400" cy="4572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9504" name="Rectangle 176"/>
          <p:cNvSpPr>
            <a:spLocks noChangeAspect="1"/>
          </p:cNvSpPr>
          <p:nvPr/>
        </p:nvSpPr>
        <p:spPr>
          <a:xfrm rot="-2332971">
            <a:off x="6507163" y="2900363"/>
            <a:ext cx="442912" cy="649287"/>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9505" name="Line 177"/>
          <p:cNvSpPr>
            <a:spLocks noChangeAspect="1"/>
          </p:cNvSpPr>
          <p:nvPr/>
        </p:nvSpPr>
        <p:spPr>
          <a:xfrm>
            <a:off x="6692900" y="2349500"/>
            <a:ext cx="679450" cy="433388"/>
          </a:xfrm>
          <a:prstGeom prst="line">
            <a:avLst/>
          </a:prstGeom>
          <a:ln w="25400" cap="flat" cmpd="sng">
            <a:solidFill>
              <a:srgbClr val="FF0000"/>
            </a:solidFill>
            <a:prstDash val="solid"/>
            <a:headEnd type="none" w="med" len="med"/>
            <a:tailEnd type="triangle" w="med" len="med"/>
          </a:ln>
        </p:spPr>
      </p:sp>
      <p:sp>
        <p:nvSpPr>
          <p:cNvPr id="99506" name="Rectangle 178"/>
          <p:cNvSpPr/>
          <p:nvPr/>
        </p:nvSpPr>
        <p:spPr>
          <a:xfrm rot="2381442">
            <a:off x="6548438" y="1131888"/>
            <a:ext cx="293687" cy="708025"/>
          </a:xfrm>
          <a:prstGeom prst="rect">
            <a:avLst/>
          </a:prstGeom>
          <a:solidFill>
            <a:schemeClr val="bg1"/>
          </a:solidFill>
          <a:ln w="127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9507" name="Rectangle 179"/>
          <p:cNvSpPr/>
          <p:nvPr/>
        </p:nvSpPr>
        <p:spPr>
          <a:xfrm rot="-3600000">
            <a:off x="7146925" y="1627188"/>
            <a:ext cx="42863" cy="12573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9508" name="Rectangle 180"/>
          <p:cNvSpPr/>
          <p:nvPr/>
        </p:nvSpPr>
        <p:spPr>
          <a:xfrm rot="2381442">
            <a:off x="7443788" y="2909888"/>
            <a:ext cx="381000" cy="708025"/>
          </a:xfrm>
          <a:prstGeom prst="rect">
            <a:avLst/>
          </a:prstGeom>
          <a:solidFill>
            <a:schemeClr val="bg1"/>
          </a:solidFill>
          <a:ln w="127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359"/>
                                        </p:tgtEl>
                                        <p:attrNameLst>
                                          <p:attrName>style.visibility</p:attrName>
                                        </p:attrNameLst>
                                      </p:cBhvr>
                                      <p:to>
                                        <p:strVal val="visible"/>
                                      </p:to>
                                    </p:set>
                                    <p:animEffect transition="in" filter="wipe(left)">
                                      <p:cBhvr>
                                        <p:cTn id="7" dur="500"/>
                                        <p:tgtEl>
                                          <p:spTgt spid="99359"/>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9360"/>
                                        </p:tgtEl>
                                        <p:attrNameLst>
                                          <p:attrName>style.visibility</p:attrName>
                                        </p:attrNameLst>
                                      </p:cBhvr>
                                      <p:to>
                                        <p:strVal val="visible"/>
                                      </p:to>
                                    </p:set>
                                    <p:animEffect transition="in" filter="box(in)">
                                      <p:cBhvr>
                                        <p:cTn id="12" dur="500"/>
                                        <p:tgtEl>
                                          <p:spTgt spid="99360"/>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99419"/>
                                        </p:tgtEl>
                                        <p:attrNameLst>
                                          <p:attrName>style.visibility</p:attrName>
                                        </p:attrNameLst>
                                      </p:cBhvr>
                                      <p:to>
                                        <p:strVal val="visible"/>
                                      </p:to>
                                    </p:set>
                                    <p:animEffect transition="in" filter="box(in)">
                                      <p:cBhvr>
                                        <p:cTn id="16" dur="500"/>
                                        <p:tgtEl>
                                          <p:spTgt spid="99419"/>
                                        </p:tgtEl>
                                      </p:cBhvr>
                                    </p:animEffect>
                                  </p:childTnLst>
                                </p:cTn>
                              </p:par>
                            </p:childTnLst>
                          </p:cTn>
                        </p:par>
                        <p:par>
                          <p:cTn id="17" fill="hold">
                            <p:stCondLst>
                              <p:cond delay="1000"/>
                            </p:stCondLst>
                            <p:childTnLst>
                              <p:par>
                                <p:cTn id="18" presetID="4" presetClass="entr" presetSubtype="16" fill="hold" nodeType="afterEffect">
                                  <p:stCondLst>
                                    <p:cond delay="0"/>
                                  </p:stCondLst>
                                  <p:childTnLst>
                                    <p:set>
                                      <p:cBhvr>
                                        <p:cTn id="19" dur="1" fill="hold">
                                          <p:stCondLst>
                                            <p:cond delay="0"/>
                                          </p:stCondLst>
                                        </p:cTn>
                                        <p:tgtEl>
                                          <p:spTgt spid="99435"/>
                                        </p:tgtEl>
                                        <p:attrNameLst>
                                          <p:attrName>style.visibility</p:attrName>
                                        </p:attrNameLst>
                                      </p:cBhvr>
                                      <p:to>
                                        <p:strVal val="visible"/>
                                      </p:to>
                                    </p:set>
                                    <p:animEffect transition="in" filter="box(in)">
                                      <p:cBhvr>
                                        <p:cTn id="20" dur="500"/>
                                        <p:tgtEl>
                                          <p:spTgt spid="994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9486"/>
                                        </p:tgtEl>
                                        <p:attrNameLst>
                                          <p:attrName>style.visibility</p:attrName>
                                        </p:attrNameLst>
                                      </p:cBhvr>
                                      <p:to>
                                        <p:strVal val="visible"/>
                                      </p:to>
                                    </p:set>
                                    <p:animEffect transition="in" filter="wipe(left)">
                                      <p:cBhvr>
                                        <p:cTn id="25" dur="500"/>
                                        <p:tgtEl>
                                          <p:spTgt spid="994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99488"/>
                                        </p:tgtEl>
                                        <p:attrNameLst>
                                          <p:attrName>style.visibility</p:attrName>
                                        </p:attrNameLst>
                                      </p:cBhvr>
                                      <p:to>
                                        <p:strVal val="visible"/>
                                      </p:to>
                                    </p:set>
                                    <p:animEffect transition="in" filter="wipe(up)">
                                      <p:cBhvr>
                                        <p:cTn id="30" dur="500"/>
                                        <p:tgtEl>
                                          <p:spTgt spid="9948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9492"/>
                                        </p:tgtEl>
                                        <p:attrNameLst>
                                          <p:attrName>style.visibility</p:attrName>
                                        </p:attrNameLst>
                                      </p:cBhvr>
                                      <p:to>
                                        <p:strVal val="visible"/>
                                      </p:to>
                                    </p:set>
                                    <p:animEffect transition="in" filter="wipe(left)">
                                      <p:cBhvr>
                                        <p:cTn id="35" dur="500"/>
                                        <p:tgtEl>
                                          <p:spTgt spid="9949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99346"/>
                                        </p:tgtEl>
                                        <p:attrNameLst>
                                          <p:attrName>style.visibility</p:attrName>
                                        </p:attrNameLst>
                                      </p:cBhvr>
                                      <p:to>
                                        <p:strVal val="visible"/>
                                      </p:to>
                                    </p:set>
                                    <p:animEffect transition="in" filter="wipe(up)">
                                      <p:cBhvr>
                                        <p:cTn id="40" dur="500"/>
                                        <p:tgtEl>
                                          <p:spTgt spid="993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9493"/>
                                        </p:tgtEl>
                                        <p:attrNameLst>
                                          <p:attrName>style.visibility</p:attrName>
                                        </p:attrNameLst>
                                      </p:cBhvr>
                                      <p:to>
                                        <p:strVal val="visible"/>
                                      </p:to>
                                    </p:set>
                                    <p:animEffect transition="in" filter="wipe(left)">
                                      <p:cBhvr>
                                        <p:cTn id="45" dur="500"/>
                                        <p:tgtEl>
                                          <p:spTgt spid="9949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99494"/>
                                        </p:tgtEl>
                                        <p:attrNameLst>
                                          <p:attrName>style.visibility</p:attrName>
                                        </p:attrNameLst>
                                      </p:cBhvr>
                                      <p:to>
                                        <p:strVal val="visible"/>
                                      </p:to>
                                    </p:set>
                                    <p:animEffect transition="in" filter="wipe(up)">
                                      <p:cBhvr>
                                        <p:cTn id="50" dur="500"/>
                                        <p:tgtEl>
                                          <p:spTgt spid="9949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99495"/>
                                        </p:tgtEl>
                                        <p:attrNameLst>
                                          <p:attrName>style.visibility</p:attrName>
                                        </p:attrNameLst>
                                      </p:cBhvr>
                                      <p:to>
                                        <p:strVal val="visible"/>
                                      </p:to>
                                    </p:set>
                                    <p:animEffect transition="in" filter="wipe(up)">
                                      <p:cBhvr>
                                        <p:cTn id="55" dur="500"/>
                                        <p:tgtEl>
                                          <p:spTgt spid="9949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99496"/>
                                        </p:tgtEl>
                                        <p:attrNameLst>
                                          <p:attrName>style.visibility</p:attrName>
                                        </p:attrNameLst>
                                      </p:cBhvr>
                                      <p:to>
                                        <p:strVal val="visible"/>
                                      </p:to>
                                    </p:set>
                                    <p:animEffect transition="in" filter="wipe(up)">
                                      <p:cBhvr>
                                        <p:cTn id="60" dur="500"/>
                                        <p:tgtEl>
                                          <p:spTgt spid="9949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9497"/>
                                        </p:tgtEl>
                                        <p:attrNameLst>
                                          <p:attrName>style.visibility</p:attrName>
                                        </p:attrNameLst>
                                      </p:cBhvr>
                                      <p:to>
                                        <p:strVal val="visible"/>
                                      </p:to>
                                    </p:set>
                                    <p:animEffect transition="in" filter="wipe(left)">
                                      <p:cBhvr>
                                        <p:cTn id="65" dur="500"/>
                                        <p:tgtEl>
                                          <p:spTgt spid="9949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99498"/>
                                        </p:tgtEl>
                                        <p:attrNameLst>
                                          <p:attrName>style.visibility</p:attrName>
                                        </p:attrNameLst>
                                      </p:cBhvr>
                                      <p:to>
                                        <p:strVal val="visible"/>
                                      </p:to>
                                    </p:set>
                                    <p:animEffect transition="in" filter="wipe(up)">
                                      <p:cBhvr>
                                        <p:cTn id="70" dur="500"/>
                                        <p:tgtEl>
                                          <p:spTgt spid="9949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99334"/>
                                        </p:tgtEl>
                                        <p:attrNameLst>
                                          <p:attrName>style.visibility</p:attrName>
                                        </p:attrNameLst>
                                      </p:cBhvr>
                                      <p:to>
                                        <p:strVal val="visible"/>
                                      </p:to>
                                    </p:set>
                                    <p:animEffect transition="in" filter="wipe(up)">
                                      <p:cBhvr>
                                        <p:cTn id="75" dur="500"/>
                                        <p:tgtEl>
                                          <p:spTgt spid="9933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99502"/>
                                        </p:tgtEl>
                                        <p:attrNameLst>
                                          <p:attrName>style.visibility</p:attrName>
                                        </p:attrNameLst>
                                      </p:cBhvr>
                                      <p:to>
                                        <p:strVal val="visible"/>
                                      </p:to>
                                    </p:set>
                                    <p:animEffect transition="in" filter="wipe(up)">
                                      <p:cBhvr>
                                        <p:cTn id="80" dur="500"/>
                                        <p:tgtEl>
                                          <p:spTgt spid="9950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99503"/>
                                        </p:tgtEl>
                                        <p:attrNameLst>
                                          <p:attrName>style.visibility</p:attrName>
                                        </p:attrNameLst>
                                      </p:cBhvr>
                                      <p:to>
                                        <p:strVal val="visible"/>
                                      </p:to>
                                    </p:set>
                                    <p:animEffect transition="in" filter="wipe(up)">
                                      <p:cBhvr>
                                        <p:cTn id="85" dur="500"/>
                                        <p:tgtEl>
                                          <p:spTgt spid="9950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9504"/>
                                        </p:tgtEl>
                                        <p:attrNameLst>
                                          <p:attrName>style.visibility</p:attrName>
                                        </p:attrNameLst>
                                      </p:cBhvr>
                                      <p:to>
                                        <p:strVal val="visible"/>
                                      </p:to>
                                    </p:set>
                                    <p:animEffect transition="in" filter="wipe(up)">
                                      <p:cBhvr>
                                        <p:cTn id="90" dur="500"/>
                                        <p:tgtEl>
                                          <p:spTgt spid="99504"/>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6" fill="hold" nodeType="clickEffect">
                                  <p:stCondLst>
                                    <p:cond delay="0"/>
                                  </p:stCondLst>
                                  <p:childTnLst>
                                    <p:set>
                                      <p:cBhvr>
                                        <p:cTn id="94" dur="1" fill="hold">
                                          <p:stCondLst>
                                            <p:cond delay="0"/>
                                          </p:stCondLst>
                                        </p:cTn>
                                        <p:tgtEl>
                                          <p:spTgt spid="99505"/>
                                        </p:tgtEl>
                                        <p:attrNameLst>
                                          <p:attrName>style.visibility</p:attrName>
                                        </p:attrNameLst>
                                      </p:cBhvr>
                                      <p:to>
                                        <p:strVal val="visible"/>
                                      </p:to>
                                    </p:set>
                                    <p:animEffect transition="in" filter="strips(downRight)">
                                      <p:cBhvr>
                                        <p:cTn id="95" dur="500"/>
                                        <p:tgtEl>
                                          <p:spTgt spid="9950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99330"/>
                                        </p:tgtEl>
                                        <p:attrNameLst>
                                          <p:attrName>style.visibility</p:attrName>
                                        </p:attrNameLst>
                                      </p:cBhvr>
                                      <p:to>
                                        <p:strVal val="visible"/>
                                      </p:to>
                                    </p:set>
                                    <p:animEffect transition="in" filter="wipe(up)">
                                      <p:cBhvr>
                                        <p:cTn id="100" dur="500"/>
                                        <p:tgtEl>
                                          <p:spTgt spid="9933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99506"/>
                                        </p:tgtEl>
                                        <p:attrNameLst>
                                          <p:attrName>style.visibility</p:attrName>
                                        </p:attrNameLst>
                                      </p:cBhvr>
                                      <p:to>
                                        <p:strVal val="visible"/>
                                      </p:to>
                                    </p:set>
                                    <p:animEffect transition="in" filter="wipe(up)">
                                      <p:cBhvr>
                                        <p:cTn id="105" dur="500"/>
                                        <p:tgtEl>
                                          <p:spTgt spid="9950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99507"/>
                                        </p:tgtEl>
                                        <p:attrNameLst>
                                          <p:attrName>style.visibility</p:attrName>
                                        </p:attrNameLst>
                                      </p:cBhvr>
                                      <p:to>
                                        <p:strVal val="visible"/>
                                      </p:to>
                                    </p:set>
                                    <p:animEffect transition="in" filter="wipe(up)">
                                      <p:cBhvr>
                                        <p:cTn id="110" dur="500"/>
                                        <p:tgtEl>
                                          <p:spTgt spid="9950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99508"/>
                                        </p:tgtEl>
                                        <p:attrNameLst>
                                          <p:attrName>style.visibility</p:attrName>
                                        </p:attrNameLst>
                                      </p:cBhvr>
                                      <p:to>
                                        <p:strVal val="visible"/>
                                      </p:to>
                                    </p:set>
                                    <p:animEffect transition="in" filter="wipe(up)">
                                      <p:cBhvr>
                                        <p:cTn id="115" dur="500"/>
                                        <p:tgtEl>
                                          <p:spTgt spid="9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9" grpId="0"/>
      <p:bldP spid="99486" grpId="0"/>
      <p:bldP spid="99492" grpId="0"/>
      <p:bldP spid="99493" grpId="0"/>
      <p:bldP spid="99494" grpId="0" animBg="1"/>
      <p:bldP spid="99495" grpId="0" animBg="1"/>
      <p:bldP spid="99496" grpId="0" animBg="1"/>
      <p:bldP spid="99497" grpId="0"/>
      <p:bldP spid="99502" grpId="0" animBg="1"/>
      <p:bldP spid="99503" grpId="0" animBg="1"/>
      <p:bldP spid="99504" grpId="0" animBg="1"/>
      <p:bldP spid="99506" grpId="0" animBg="1"/>
      <p:bldP spid="99507" grpId="0" animBg="1"/>
      <p:bldP spid="995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Text Box 2"/>
          <p:cNvSpPr txBox="1"/>
          <p:nvPr/>
        </p:nvSpPr>
        <p:spPr>
          <a:xfrm>
            <a:off x="6019800" y="0"/>
            <a:ext cx="3117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§4  Network Flow Problems</a:t>
            </a:r>
            <a:endParaRPr lang="en-US" altLang="zh-CN" sz="1800" b="1">
              <a:sym typeface="Webdings" panose="05030102010509060703" pitchFamily="18" charset="2"/>
            </a:endParaRPr>
          </a:p>
        </p:txBody>
      </p:sp>
      <p:grpSp>
        <p:nvGrpSpPr>
          <p:cNvPr id="77826" name="Group 3"/>
          <p:cNvGrpSpPr>
            <a:grpSpLocks noChangeAspect="1"/>
          </p:cNvGrpSpPr>
          <p:nvPr/>
        </p:nvGrpSpPr>
        <p:grpSpPr>
          <a:xfrm>
            <a:off x="609600" y="685800"/>
            <a:ext cx="2408238" cy="3206750"/>
            <a:chOff x="240" y="528"/>
            <a:chExt cx="1687" cy="2246"/>
          </a:xfrm>
        </p:grpSpPr>
        <p:grpSp>
          <p:nvGrpSpPr>
            <p:cNvPr id="77872" name="Group 4"/>
            <p:cNvGrpSpPr>
              <a:grpSpLocks noChangeAspect="1"/>
            </p:cNvGrpSpPr>
            <p:nvPr/>
          </p:nvGrpSpPr>
          <p:grpSpPr>
            <a:xfrm rot="-2613909">
              <a:off x="802" y="1696"/>
              <a:ext cx="87" cy="735"/>
              <a:chOff x="3216" y="2160"/>
              <a:chExt cx="96" cy="816"/>
            </a:xfrm>
          </p:grpSpPr>
          <p:sp>
            <p:nvSpPr>
              <p:cNvPr id="77927" name="Rectangle 5"/>
              <p:cNvSpPr>
                <a:spLocks noChangeAspect="1"/>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28" name="Rectangle 6"/>
              <p:cNvSpPr>
                <a:spLocks noChangeAspect="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29" name="Rectangle 7"/>
              <p:cNvSpPr>
                <a:spLocks noChangeAspect="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7873" name="Group 8"/>
            <p:cNvGrpSpPr>
              <a:grpSpLocks noChangeAspect="1"/>
            </p:cNvGrpSpPr>
            <p:nvPr/>
          </p:nvGrpSpPr>
          <p:grpSpPr>
            <a:xfrm rot="2540776">
              <a:off x="759" y="571"/>
              <a:ext cx="130" cy="735"/>
              <a:chOff x="3024" y="2160"/>
              <a:chExt cx="144" cy="816"/>
            </a:xfrm>
          </p:grpSpPr>
          <p:sp>
            <p:nvSpPr>
              <p:cNvPr id="77923" name="Rectangle 9"/>
              <p:cNvSpPr>
                <a:spLocks noChangeAspect="1"/>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24" name="Rectangle 10"/>
              <p:cNvSpPr>
                <a:spLocks noChangeAspect="1"/>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25" name="Rectangle 11"/>
              <p:cNvSpPr>
                <a:spLocks noChangeAspect="1"/>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26" name="Rectangle 12"/>
              <p:cNvSpPr>
                <a:spLocks noChangeAspect="1"/>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7874" name="Rectangle 13"/>
            <p:cNvSpPr>
              <a:spLocks noChangeAspect="1"/>
            </p:cNvSpPr>
            <p:nvPr/>
          </p:nvSpPr>
          <p:spPr>
            <a:xfrm rot="-5400000">
              <a:off x="1062" y="831"/>
              <a:ext cx="43" cy="821"/>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7875" name="Group 14"/>
            <p:cNvGrpSpPr>
              <a:grpSpLocks noChangeAspect="1"/>
            </p:cNvGrpSpPr>
            <p:nvPr/>
          </p:nvGrpSpPr>
          <p:grpSpPr>
            <a:xfrm rot="-3551060">
              <a:off x="997" y="1006"/>
              <a:ext cx="173" cy="995"/>
              <a:chOff x="1440" y="1824"/>
              <a:chExt cx="192" cy="816"/>
            </a:xfrm>
          </p:grpSpPr>
          <p:sp>
            <p:nvSpPr>
              <p:cNvPr id="77917" name="Rectangle 15"/>
              <p:cNvSpPr>
                <a:spLocks noChangeAspect="1"/>
              </p:cNvSpPr>
              <p:nvPr/>
            </p:nvSpPr>
            <p:spPr>
              <a:xfrm>
                <a:off x="1440" y="1824"/>
                <a:ext cx="192"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7918" name="Group 16"/>
              <p:cNvGrpSpPr>
                <a:grpSpLocks noChangeAspect="1"/>
              </p:cNvGrpSpPr>
              <p:nvPr/>
            </p:nvGrpSpPr>
            <p:grpSpPr>
              <a:xfrm>
                <a:off x="1440" y="1824"/>
                <a:ext cx="192" cy="816"/>
                <a:chOff x="1440" y="1824"/>
                <a:chExt cx="192" cy="816"/>
              </a:xfrm>
            </p:grpSpPr>
            <p:sp>
              <p:nvSpPr>
                <p:cNvPr id="77919" name="Rectangle 17"/>
                <p:cNvSpPr>
                  <a:spLocks noChangeAspect="1"/>
                </p:cNvSpPr>
                <p:nvPr/>
              </p:nvSpPr>
              <p:spPr>
                <a:xfrm>
                  <a:off x="1440"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20" name="Rectangle 18"/>
                <p:cNvSpPr>
                  <a:spLocks noChangeAspect="1"/>
                </p:cNvSpPr>
                <p:nvPr/>
              </p:nvSpPr>
              <p:spPr>
                <a:xfrm>
                  <a:off x="1488"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21" name="Rectangle 19"/>
                <p:cNvSpPr>
                  <a:spLocks noChangeAspect="1"/>
                </p:cNvSpPr>
                <p:nvPr/>
              </p:nvSpPr>
              <p:spPr>
                <a:xfrm>
                  <a:off x="1536"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22" name="Rectangle 20"/>
                <p:cNvSpPr>
                  <a:spLocks noChangeAspect="1"/>
                </p:cNvSpPr>
                <p:nvPr/>
              </p:nvSpPr>
              <p:spPr>
                <a:xfrm>
                  <a:off x="1584"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grpSp>
          <p:nvGrpSpPr>
            <p:cNvPr id="77876" name="Group 21"/>
            <p:cNvGrpSpPr>
              <a:grpSpLocks noChangeAspect="1"/>
            </p:cNvGrpSpPr>
            <p:nvPr/>
          </p:nvGrpSpPr>
          <p:grpSpPr>
            <a:xfrm>
              <a:off x="521" y="1263"/>
              <a:ext cx="130" cy="519"/>
              <a:chOff x="3024" y="2160"/>
              <a:chExt cx="144" cy="816"/>
            </a:xfrm>
          </p:grpSpPr>
          <p:sp>
            <p:nvSpPr>
              <p:cNvPr id="77913" name="Rectangle 22"/>
              <p:cNvSpPr>
                <a:spLocks noChangeAspect="1"/>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14" name="Rectangle 23"/>
              <p:cNvSpPr>
                <a:spLocks noChangeAspect="1"/>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15" name="Rectangle 24"/>
              <p:cNvSpPr>
                <a:spLocks noChangeAspect="1"/>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16" name="Rectangle 25"/>
              <p:cNvSpPr>
                <a:spLocks noChangeAspect="1"/>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7877" name="Group 26"/>
            <p:cNvGrpSpPr>
              <a:grpSpLocks noChangeAspect="1"/>
            </p:cNvGrpSpPr>
            <p:nvPr/>
          </p:nvGrpSpPr>
          <p:grpSpPr>
            <a:xfrm>
              <a:off x="1558" y="1306"/>
              <a:ext cx="86" cy="433"/>
              <a:chOff x="3216" y="2160"/>
              <a:chExt cx="96" cy="816"/>
            </a:xfrm>
          </p:grpSpPr>
          <p:sp>
            <p:nvSpPr>
              <p:cNvPr id="77910" name="Rectangle 27"/>
              <p:cNvSpPr>
                <a:spLocks noChangeAspect="1"/>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11" name="Rectangle 28"/>
              <p:cNvSpPr>
                <a:spLocks noChangeAspect="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12" name="Rectangle 29"/>
              <p:cNvSpPr>
                <a:spLocks noChangeAspect="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7878" name="Group 30"/>
            <p:cNvGrpSpPr>
              <a:grpSpLocks noChangeAspect="1"/>
            </p:cNvGrpSpPr>
            <p:nvPr/>
          </p:nvGrpSpPr>
          <p:grpSpPr>
            <a:xfrm rot="2381442">
              <a:off x="1278" y="1696"/>
              <a:ext cx="130" cy="735"/>
              <a:chOff x="3024" y="2160"/>
              <a:chExt cx="144" cy="816"/>
            </a:xfrm>
          </p:grpSpPr>
          <p:sp>
            <p:nvSpPr>
              <p:cNvPr id="77906" name="Rectangle 31"/>
              <p:cNvSpPr>
                <a:spLocks noChangeAspect="1"/>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07" name="Rectangle 32"/>
              <p:cNvSpPr>
                <a:spLocks noChangeAspect="1"/>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08" name="Rectangle 33"/>
              <p:cNvSpPr>
                <a:spLocks noChangeAspect="1"/>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09" name="Rectangle 34"/>
              <p:cNvSpPr>
                <a:spLocks noChangeAspect="1"/>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7879" name="Group 35"/>
            <p:cNvGrpSpPr>
              <a:grpSpLocks noChangeAspect="1"/>
            </p:cNvGrpSpPr>
            <p:nvPr/>
          </p:nvGrpSpPr>
          <p:grpSpPr>
            <a:xfrm rot="-2332971">
              <a:off x="1278" y="571"/>
              <a:ext cx="87" cy="735"/>
              <a:chOff x="3216" y="2160"/>
              <a:chExt cx="96" cy="816"/>
            </a:xfrm>
          </p:grpSpPr>
          <p:sp>
            <p:nvSpPr>
              <p:cNvPr id="77903" name="Rectangle 36"/>
              <p:cNvSpPr>
                <a:spLocks noChangeAspect="1"/>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04" name="Rectangle 37"/>
              <p:cNvSpPr>
                <a:spLocks noChangeAspect="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905" name="Rectangle 38"/>
              <p:cNvSpPr>
                <a:spLocks noChangeAspect="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7880" name="Oval 39"/>
            <p:cNvSpPr>
              <a:spLocks noChangeAspect="1"/>
            </p:cNvSpPr>
            <p:nvPr/>
          </p:nvSpPr>
          <p:spPr>
            <a:xfrm>
              <a:off x="975" y="528"/>
              <a:ext cx="260" cy="259"/>
            </a:xfrm>
            <a:prstGeom prst="ellipse">
              <a:avLst/>
            </a:prstGeom>
            <a:solidFill>
              <a:srgbClr val="FF00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s</a:t>
              </a:r>
              <a:endParaRPr lang="en-US" altLang="zh-CN" sz="2400" b="1" i="1">
                <a:solidFill>
                  <a:schemeClr val="bg1"/>
                </a:solidFill>
              </a:endParaRPr>
            </a:p>
          </p:txBody>
        </p:sp>
        <p:sp>
          <p:nvSpPr>
            <p:cNvPr id="77881" name="Oval 40"/>
            <p:cNvSpPr>
              <a:spLocks noChangeAspect="1"/>
            </p:cNvSpPr>
            <p:nvPr/>
          </p:nvSpPr>
          <p:spPr>
            <a:xfrm>
              <a:off x="1451" y="1652"/>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d</a:t>
              </a:r>
              <a:endParaRPr lang="en-US" altLang="zh-CN" sz="2400" b="1" i="1"/>
            </a:p>
          </p:txBody>
        </p:sp>
        <p:sp>
          <p:nvSpPr>
            <p:cNvPr id="77882" name="Oval 41"/>
            <p:cNvSpPr>
              <a:spLocks noChangeAspect="1"/>
            </p:cNvSpPr>
            <p:nvPr/>
          </p:nvSpPr>
          <p:spPr>
            <a:xfrm>
              <a:off x="456" y="1652"/>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c</a:t>
              </a:r>
              <a:endParaRPr lang="en-US" altLang="zh-CN" sz="2400" b="1" i="1"/>
            </a:p>
          </p:txBody>
        </p:sp>
        <p:sp>
          <p:nvSpPr>
            <p:cNvPr id="77883" name="Oval 42"/>
            <p:cNvSpPr>
              <a:spLocks noChangeAspect="1"/>
            </p:cNvSpPr>
            <p:nvPr/>
          </p:nvSpPr>
          <p:spPr>
            <a:xfrm>
              <a:off x="1451" y="1133"/>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b</a:t>
              </a:r>
              <a:endParaRPr lang="en-US" altLang="zh-CN" sz="2400" b="1" i="1"/>
            </a:p>
          </p:txBody>
        </p:sp>
        <p:sp>
          <p:nvSpPr>
            <p:cNvPr id="77884" name="Oval 43"/>
            <p:cNvSpPr>
              <a:spLocks noChangeAspect="1"/>
            </p:cNvSpPr>
            <p:nvPr/>
          </p:nvSpPr>
          <p:spPr>
            <a:xfrm>
              <a:off x="456" y="1090"/>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a</a:t>
              </a:r>
              <a:endParaRPr lang="en-US" altLang="zh-CN" sz="2400" b="1" i="1"/>
            </a:p>
          </p:txBody>
        </p:sp>
        <p:sp>
          <p:nvSpPr>
            <p:cNvPr id="77885" name="Oval 44"/>
            <p:cNvSpPr>
              <a:spLocks noChangeAspect="1"/>
            </p:cNvSpPr>
            <p:nvPr/>
          </p:nvSpPr>
          <p:spPr>
            <a:xfrm>
              <a:off x="975" y="2215"/>
              <a:ext cx="260" cy="259"/>
            </a:xfrm>
            <a:prstGeom prst="ellipse">
              <a:avLst/>
            </a:prstGeom>
            <a:solidFill>
              <a:srgbClr val="0099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t</a:t>
              </a:r>
              <a:endParaRPr lang="en-US" altLang="zh-CN" sz="2400" b="1" i="1">
                <a:solidFill>
                  <a:schemeClr val="bg1"/>
                </a:solidFill>
              </a:endParaRPr>
            </a:p>
          </p:txBody>
        </p:sp>
        <p:sp>
          <p:nvSpPr>
            <p:cNvPr id="77886" name="Line 45"/>
            <p:cNvSpPr>
              <a:spLocks noChangeAspect="1"/>
            </p:cNvSpPr>
            <p:nvPr/>
          </p:nvSpPr>
          <p:spPr>
            <a:xfrm flipH="1">
              <a:off x="629" y="701"/>
              <a:ext cx="260" cy="259"/>
            </a:xfrm>
            <a:prstGeom prst="line">
              <a:avLst/>
            </a:prstGeom>
            <a:ln w="25400" cap="flat" cmpd="sng">
              <a:solidFill>
                <a:schemeClr val="tx1"/>
              </a:solidFill>
              <a:prstDash val="solid"/>
              <a:headEnd type="none" w="med" len="med"/>
              <a:tailEnd type="triangle" w="med" len="med"/>
            </a:ln>
          </p:spPr>
        </p:sp>
        <p:sp>
          <p:nvSpPr>
            <p:cNvPr id="77887" name="Line 46"/>
            <p:cNvSpPr>
              <a:spLocks noChangeAspect="1"/>
            </p:cNvSpPr>
            <p:nvPr/>
          </p:nvSpPr>
          <p:spPr>
            <a:xfrm>
              <a:off x="1321" y="744"/>
              <a:ext cx="217" cy="260"/>
            </a:xfrm>
            <a:prstGeom prst="line">
              <a:avLst/>
            </a:prstGeom>
            <a:ln w="25400" cap="flat" cmpd="sng">
              <a:solidFill>
                <a:schemeClr val="tx1"/>
              </a:solidFill>
              <a:prstDash val="solid"/>
              <a:headEnd type="none" w="med" len="med"/>
              <a:tailEnd type="triangle" w="med" len="med"/>
            </a:ln>
          </p:spPr>
        </p:sp>
        <p:sp>
          <p:nvSpPr>
            <p:cNvPr id="77888" name="Line 47"/>
            <p:cNvSpPr>
              <a:spLocks noChangeAspect="1"/>
            </p:cNvSpPr>
            <p:nvPr/>
          </p:nvSpPr>
          <p:spPr>
            <a:xfrm>
              <a:off x="456" y="1393"/>
              <a:ext cx="0" cy="259"/>
            </a:xfrm>
            <a:prstGeom prst="line">
              <a:avLst/>
            </a:prstGeom>
            <a:ln w="25400" cap="flat" cmpd="sng">
              <a:solidFill>
                <a:schemeClr val="tx1"/>
              </a:solidFill>
              <a:prstDash val="solid"/>
              <a:headEnd type="none" w="med" len="med"/>
              <a:tailEnd type="triangle" w="med" len="med"/>
            </a:ln>
          </p:spPr>
        </p:sp>
        <p:sp>
          <p:nvSpPr>
            <p:cNvPr id="77889" name="Line 48"/>
            <p:cNvSpPr>
              <a:spLocks noChangeAspect="1"/>
            </p:cNvSpPr>
            <p:nvPr/>
          </p:nvSpPr>
          <p:spPr>
            <a:xfrm>
              <a:off x="1711" y="1393"/>
              <a:ext cx="0" cy="259"/>
            </a:xfrm>
            <a:prstGeom prst="line">
              <a:avLst/>
            </a:prstGeom>
            <a:ln w="25400" cap="flat" cmpd="sng">
              <a:solidFill>
                <a:schemeClr val="tx1"/>
              </a:solidFill>
              <a:prstDash val="solid"/>
              <a:headEnd type="none" w="med" len="med"/>
              <a:tailEnd type="triangle" w="med" len="med"/>
            </a:ln>
          </p:spPr>
        </p:sp>
        <p:sp>
          <p:nvSpPr>
            <p:cNvPr id="77890" name="Line 49"/>
            <p:cNvSpPr>
              <a:spLocks noChangeAspect="1"/>
            </p:cNvSpPr>
            <p:nvPr/>
          </p:nvSpPr>
          <p:spPr>
            <a:xfrm>
              <a:off x="889" y="1177"/>
              <a:ext cx="389" cy="0"/>
            </a:xfrm>
            <a:prstGeom prst="line">
              <a:avLst/>
            </a:prstGeom>
            <a:ln w="25400" cap="flat" cmpd="sng">
              <a:solidFill>
                <a:schemeClr val="tx1"/>
              </a:solidFill>
              <a:prstDash val="solid"/>
              <a:headEnd type="none" w="med" len="med"/>
              <a:tailEnd type="triangle" w="med" len="med"/>
            </a:ln>
          </p:spPr>
        </p:sp>
        <p:sp>
          <p:nvSpPr>
            <p:cNvPr id="77891" name="Line 50"/>
            <p:cNvSpPr>
              <a:spLocks noChangeAspect="1"/>
            </p:cNvSpPr>
            <p:nvPr/>
          </p:nvSpPr>
          <p:spPr>
            <a:xfrm>
              <a:off x="759" y="1479"/>
              <a:ext cx="476" cy="303"/>
            </a:xfrm>
            <a:prstGeom prst="line">
              <a:avLst/>
            </a:prstGeom>
            <a:ln w="25400" cap="flat" cmpd="sng">
              <a:solidFill>
                <a:schemeClr val="tx1"/>
              </a:solidFill>
              <a:prstDash val="solid"/>
              <a:headEnd type="none" w="med" len="med"/>
              <a:tailEnd type="triangle" w="med" len="med"/>
            </a:ln>
          </p:spPr>
        </p:sp>
        <p:sp>
          <p:nvSpPr>
            <p:cNvPr id="77892" name="Line 51"/>
            <p:cNvSpPr>
              <a:spLocks noChangeAspect="1"/>
            </p:cNvSpPr>
            <p:nvPr/>
          </p:nvSpPr>
          <p:spPr>
            <a:xfrm>
              <a:off x="629" y="2042"/>
              <a:ext cx="217" cy="216"/>
            </a:xfrm>
            <a:prstGeom prst="line">
              <a:avLst/>
            </a:prstGeom>
            <a:ln w="25400" cap="flat" cmpd="sng">
              <a:solidFill>
                <a:schemeClr val="tx1"/>
              </a:solidFill>
              <a:prstDash val="solid"/>
              <a:headEnd type="none" w="med" len="med"/>
              <a:tailEnd type="triangle" w="med" len="med"/>
            </a:ln>
          </p:spPr>
        </p:sp>
        <p:sp>
          <p:nvSpPr>
            <p:cNvPr id="77893" name="Line 52"/>
            <p:cNvSpPr>
              <a:spLocks noChangeAspect="1"/>
            </p:cNvSpPr>
            <p:nvPr/>
          </p:nvSpPr>
          <p:spPr>
            <a:xfrm flipH="1">
              <a:off x="1365" y="2042"/>
              <a:ext cx="216" cy="259"/>
            </a:xfrm>
            <a:prstGeom prst="line">
              <a:avLst/>
            </a:prstGeom>
            <a:ln w="25400" cap="flat" cmpd="sng">
              <a:solidFill>
                <a:schemeClr val="tx1"/>
              </a:solidFill>
              <a:prstDash val="solid"/>
              <a:headEnd type="none" w="med" len="med"/>
              <a:tailEnd type="triangle" w="med" len="med"/>
            </a:ln>
          </p:spPr>
        </p:sp>
        <p:sp>
          <p:nvSpPr>
            <p:cNvPr id="77894" name="Text Box 53"/>
            <p:cNvSpPr txBox="1">
              <a:spLocks noChangeAspect="1"/>
            </p:cNvSpPr>
            <p:nvPr/>
          </p:nvSpPr>
          <p:spPr>
            <a:xfrm>
              <a:off x="586" y="666"/>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3</a:t>
              </a:r>
              <a:endParaRPr lang="en-US" altLang="zh-CN" sz="1600" b="1"/>
            </a:p>
          </p:txBody>
        </p:sp>
        <p:sp>
          <p:nvSpPr>
            <p:cNvPr id="77895" name="Text Box 54"/>
            <p:cNvSpPr txBox="1">
              <a:spLocks noChangeAspect="1"/>
            </p:cNvSpPr>
            <p:nvPr/>
          </p:nvSpPr>
          <p:spPr>
            <a:xfrm>
              <a:off x="240" y="1393"/>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3</a:t>
              </a:r>
              <a:endParaRPr lang="en-US" altLang="zh-CN" sz="1600" b="1"/>
            </a:p>
          </p:txBody>
        </p:sp>
        <p:sp>
          <p:nvSpPr>
            <p:cNvPr id="77896" name="Text Box 55"/>
            <p:cNvSpPr txBox="1">
              <a:spLocks noChangeAspect="1"/>
            </p:cNvSpPr>
            <p:nvPr/>
          </p:nvSpPr>
          <p:spPr>
            <a:xfrm>
              <a:off x="1408" y="2094"/>
              <a:ext cx="259" cy="23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3</a:t>
              </a:r>
              <a:endParaRPr lang="en-US" altLang="zh-CN" sz="1600" b="1"/>
            </a:p>
          </p:txBody>
        </p:sp>
        <p:sp>
          <p:nvSpPr>
            <p:cNvPr id="77897" name="Text Box 56"/>
            <p:cNvSpPr txBox="1">
              <a:spLocks noChangeAspect="1"/>
            </p:cNvSpPr>
            <p:nvPr/>
          </p:nvSpPr>
          <p:spPr>
            <a:xfrm>
              <a:off x="1321" y="658"/>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2</a:t>
              </a:r>
              <a:endParaRPr lang="en-US" altLang="zh-CN" sz="1600" b="1"/>
            </a:p>
          </p:txBody>
        </p:sp>
        <p:sp>
          <p:nvSpPr>
            <p:cNvPr id="77898" name="Text Box 57"/>
            <p:cNvSpPr txBox="1">
              <a:spLocks noChangeAspect="1"/>
            </p:cNvSpPr>
            <p:nvPr/>
          </p:nvSpPr>
          <p:spPr>
            <a:xfrm>
              <a:off x="1667" y="1393"/>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2</a:t>
              </a:r>
              <a:endParaRPr lang="en-US" altLang="zh-CN" sz="1600" b="1"/>
            </a:p>
          </p:txBody>
        </p:sp>
        <p:sp>
          <p:nvSpPr>
            <p:cNvPr id="77899" name="Text Box 58"/>
            <p:cNvSpPr txBox="1">
              <a:spLocks noChangeAspect="1"/>
            </p:cNvSpPr>
            <p:nvPr/>
          </p:nvSpPr>
          <p:spPr>
            <a:xfrm>
              <a:off x="542" y="2085"/>
              <a:ext cx="260" cy="23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2</a:t>
              </a:r>
              <a:endParaRPr lang="en-US" altLang="zh-CN" sz="1600" b="1"/>
            </a:p>
          </p:txBody>
        </p:sp>
        <p:sp>
          <p:nvSpPr>
            <p:cNvPr id="77900" name="Text Box 59"/>
            <p:cNvSpPr txBox="1">
              <a:spLocks noChangeAspect="1"/>
            </p:cNvSpPr>
            <p:nvPr/>
          </p:nvSpPr>
          <p:spPr>
            <a:xfrm>
              <a:off x="932" y="1004"/>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1</a:t>
              </a:r>
              <a:endParaRPr lang="en-US" altLang="zh-CN" sz="1600" b="1"/>
            </a:p>
          </p:txBody>
        </p:sp>
        <p:sp>
          <p:nvSpPr>
            <p:cNvPr id="77901" name="Text Box 60"/>
            <p:cNvSpPr txBox="1">
              <a:spLocks noChangeAspect="1"/>
            </p:cNvSpPr>
            <p:nvPr/>
          </p:nvSpPr>
          <p:spPr>
            <a:xfrm>
              <a:off x="846" y="1617"/>
              <a:ext cx="259" cy="23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4</a:t>
              </a:r>
              <a:endParaRPr lang="en-US" altLang="zh-CN" sz="1600" b="1"/>
            </a:p>
          </p:txBody>
        </p:sp>
        <p:sp>
          <p:nvSpPr>
            <p:cNvPr id="77902" name="Text Box 61"/>
            <p:cNvSpPr txBox="1">
              <a:spLocks noChangeAspect="1"/>
            </p:cNvSpPr>
            <p:nvPr/>
          </p:nvSpPr>
          <p:spPr>
            <a:xfrm>
              <a:off x="912" y="2496"/>
              <a:ext cx="336" cy="27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i="1"/>
                <a:t>G</a:t>
              </a:r>
              <a:endParaRPr lang="en-US" altLang="zh-CN" sz="2000" b="1" i="1"/>
            </a:p>
          </p:txBody>
        </p:sp>
      </p:grpSp>
      <p:grpSp>
        <p:nvGrpSpPr>
          <p:cNvPr id="100414" name="Group 62"/>
          <p:cNvGrpSpPr/>
          <p:nvPr/>
        </p:nvGrpSpPr>
        <p:grpSpPr>
          <a:xfrm>
            <a:off x="3352800" y="3886200"/>
            <a:ext cx="2514600" cy="2138363"/>
            <a:chOff x="1680" y="2373"/>
            <a:chExt cx="2038" cy="1758"/>
          </a:xfrm>
        </p:grpSpPr>
        <p:grpSp>
          <p:nvGrpSpPr>
            <p:cNvPr id="77831" name="Group 63"/>
            <p:cNvGrpSpPr/>
            <p:nvPr/>
          </p:nvGrpSpPr>
          <p:grpSpPr>
            <a:xfrm rot="4724383" flipH="1">
              <a:off x="2718" y="2714"/>
              <a:ext cx="256" cy="751"/>
              <a:chOff x="1902" y="2055"/>
              <a:chExt cx="318" cy="912"/>
            </a:xfrm>
          </p:grpSpPr>
          <p:grpSp>
            <p:nvGrpSpPr>
              <p:cNvPr id="77867" name="Group 64"/>
              <p:cNvGrpSpPr/>
              <p:nvPr/>
            </p:nvGrpSpPr>
            <p:grpSpPr>
              <a:xfrm>
                <a:off x="1902" y="2711"/>
                <a:ext cx="285" cy="256"/>
                <a:chOff x="1902" y="2711"/>
                <a:chExt cx="285" cy="256"/>
              </a:xfrm>
            </p:grpSpPr>
            <p:sp>
              <p:nvSpPr>
                <p:cNvPr id="77870" name="Freeform 65"/>
                <p:cNvSpPr/>
                <p:nvPr/>
              </p:nvSpPr>
              <p:spPr>
                <a:xfrm>
                  <a:off x="1902" y="2711"/>
                  <a:ext cx="285" cy="256"/>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571" h="510">
                      <a:moveTo>
                        <a:pt x="88" y="64"/>
                      </a:moveTo>
                      <a:lnTo>
                        <a:pt x="50" y="130"/>
                      </a:lnTo>
                      <a:lnTo>
                        <a:pt x="38" y="156"/>
                      </a:lnTo>
                      <a:lnTo>
                        <a:pt x="31" y="184"/>
                      </a:lnTo>
                      <a:lnTo>
                        <a:pt x="24" y="225"/>
                      </a:lnTo>
                      <a:lnTo>
                        <a:pt x="24" y="264"/>
                      </a:lnTo>
                      <a:lnTo>
                        <a:pt x="29" y="302"/>
                      </a:lnTo>
                      <a:lnTo>
                        <a:pt x="45" y="337"/>
                      </a:lnTo>
                      <a:lnTo>
                        <a:pt x="78" y="361"/>
                      </a:lnTo>
                      <a:lnTo>
                        <a:pt x="43" y="340"/>
                      </a:lnTo>
                      <a:lnTo>
                        <a:pt x="29" y="338"/>
                      </a:lnTo>
                      <a:lnTo>
                        <a:pt x="10" y="345"/>
                      </a:lnTo>
                      <a:lnTo>
                        <a:pt x="3" y="357"/>
                      </a:lnTo>
                      <a:lnTo>
                        <a:pt x="0" y="373"/>
                      </a:lnTo>
                      <a:lnTo>
                        <a:pt x="5" y="387"/>
                      </a:lnTo>
                      <a:lnTo>
                        <a:pt x="15" y="404"/>
                      </a:lnTo>
                      <a:lnTo>
                        <a:pt x="60" y="437"/>
                      </a:lnTo>
                      <a:lnTo>
                        <a:pt x="128" y="463"/>
                      </a:lnTo>
                      <a:lnTo>
                        <a:pt x="158" y="474"/>
                      </a:lnTo>
                      <a:lnTo>
                        <a:pt x="191" y="479"/>
                      </a:lnTo>
                      <a:lnTo>
                        <a:pt x="218" y="479"/>
                      </a:lnTo>
                      <a:lnTo>
                        <a:pt x="248" y="488"/>
                      </a:lnTo>
                      <a:lnTo>
                        <a:pt x="284" y="500"/>
                      </a:lnTo>
                      <a:lnTo>
                        <a:pt x="366" y="510"/>
                      </a:lnTo>
                      <a:lnTo>
                        <a:pt x="463" y="489"/>
                      </a:lnTo>
                      <a:lnTo>
                        <a:pt x="527" y="489"/>
                      </a:lnTo>
                      <a:lnTo>
                        <a:pt x="543" y="484"/>
                      </a:lnTo>
                      <a:lnTo>
                        <a:pt x="559" y="469"/>
                      </a:lnTo>
                      <a:lnTo>
                        <a:pt x="564" y="448"/>
                      </a:lnTo>
                      <a:lnTo>
                        <a:pt x="571" y="364"/>
                      </a:lnTo>
                      <a:lnTo>
                        <a:pt x="571" y="297"/>
                      </a:lnTo>
                      <a:lnTo>
                        <a:pt x="567" y="262"/>
                      </a:lnTo>
                      <a:lnTo>
                        <a:pt x="564" y="239"/>
                      </a:lnTo>
                      <a:lnTo>
                        <a:pt x="559" y="215"/>
                      </a:lnTo>
                      <a:lnTo>
                        <a:pt x="553" y="191"/>
                      </a:lnTo>
                      <a:lnTo>
                        <a:pt x="522" y="99"/>
                      </a:lnTo>
                      <a:lnTo>
                        <a:pt x="489" y="0"/>
                      </a:lnTo>
                      <a:lnTo>
                        <a:pt x="88" y="64"/>
                      </a:lnTo>
                      <a:close/>
                    </a:path>
                  </a:pathLst>
                </a:custGeom>
                <a:solidFill>
                  <a:srgbClr val="FFE0C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77871" name="Arc 66"/>
                <p:cNvSpPr/>
                <p:nvPr/>
              </p:nvSpPr>
              <p:spPr>
                <a:xfrm>
                  <a:off x="1945" y="2885"/>
                  <a:ext cx="7" cy="17"/>
                </a:xfrm>
                <a:custGeom>
                  <a:avLst/>
                  <a:gdLst/>
                  <a:ahLst/>
                  <a:cxnLst>
                    <a:cxn ang="0">
                      <a:pos x="0" y="0"/>
                    </a:cxn>
                    <a:cxn ang="0">
                      <a:pos x="0" y="0"/>
                    </a:cxn>
                    <a:cxn ang="0">
                      <a:pos x="0" y="0"/>
                    </a:cxn>
                  </a:cxnLst>
                  <a:pathLst>
                    <a:path w="21584" h="21468" fill="none">
                      <a:moveTo>
                        <a:pt x="0" y="20627"/>
                      </a:moveTo>
                      <a:cubicBezTo>
                        <a:pt x="416" y="9948"/>
                        <a:pt x="8578" y="1180"/>
                        <a:pt x="19199" y="0"/>
                      </a:cubicBezTo>
                    </a:path>
                    <a:path w="21584" h="21468" stroke="0">
                      <a:moveTo>
                        <a:pt x="0" y="20627"/>
                      </a:moveTo>
                      <a:cubicBezTo>
                        <a:pt x="416" y="9948"/>
                        <a:pt x="8578" y="1180"/>
                        <a:pt x="19199" y="0"/>
                      </a:cubicBezTo>
                      <a:lnTo>
                        <a:pt x="21584" y="21468"/>
                      </a:lnTo>
                      <a:lnTo>
                        <a:pt x="0" y="20627"/>
                      </a:lnTo>
                      <a:close/>
                    </a:path>
                  </a:pathLst>
                </a:custGeom>
                <a:no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77868" name="Rectangle 67"/>
              <p:cNvSpPr/>
              <p:nvPr/>
            </p:nvSpPr>
            <p:spPr>
              <a:xfrm>
                <a:off x="1958" y="2738"/>
                <a:ext cx="239" cy="45"/>
              </a:xfrm>
              <a:prstGeom prst="rect">
                <a:avLst/>
              </a:prstGeom>
              <a:solidFill>
                <a:srgbClr val="FFFFFF"/>
              </a:solidFill>
              <a:ln w="111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869" name="Freeform 68"/>
              <p:cNvSpPr/>
              <p:nvPr/>
            </p:nvSpPr>
            <p:spPr>
              <a:xfrm>
                <a:off x="1937" y="2055"/>
                <a:ext cx="283" cy="704"/>
              </a:xfrm>
              <a:custGeom>
                <a:avLst/>
                <a:gdLst/>
                <a:ahLst/>
                <a:cxnLst>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Lst>
                <a:pathLst>
                  <a:path w="566" h="1408">
                    <a:moveTo>
                      <a:pt x="26" y="484"/>
                    </a:moveTo>
                    <a:lnTo>
                      <a:pt x="15" y="903"/>
                    </a:lnTo>
                    <a:lnTo>
                      <a:pt x="0" y="1408"/>
                    </a:lnTo>
                    <a:lnTo>
                      <a:pt x="543" y="1403"/>
                    </a:lnTo>
                    <a:lnTo>
                      <a:pt x="548" y="873"/>
                    </a:lnTo>
                    <a:lnTo>
                      <a:pt x="547" y="599"/>
                    </a:lnTo>
                    <a:lnTo>
                      <a:pt x="566" y="314"/>
                    </a:lnTo>
                    <a:lnTo>
                      <a:pt x="560" y="247"/>
                    </a:lnTo>
                    <a:lnTo>
                      <a:pt x="555" y="200"/>
                    </a:lnTo>
                    <a:lnTo>
                      <a:pt x="545" y="151"/>
                    </a:lnTo>
                    <a:lnTo>
                      <a:pt x="534" y="120"/>
                    </a:lnTo>
                    <a:lnTo>
                      <a:pt x="515" y="85"/>
                    </a:lnTo>
                    <a:lnTo>
                      <a:pt x="496" y="62"/>
                    </a:lnTo>
                    <a:lnTo>
                      <a:pt x="463" y="40"/>
                    </a:lnTo>
                    <a:lnTo>
                      <a:pt x="423" y="19"/>
                    </a:lnTo>
                    <a:lnTo>
                      <a:pt x="380" y="7"/>
                    </a:lnTo>
                    <a:lnTo>
                      <a:pt x="331" y="2"/>
                    </a:lnTo>
                    <a:lnTo>
                      <a:pt x="291" y="0"/>
                    </a:lnTo>
                    <a:lnTo>
                      <a:pt x="243" y="9"/>
                    </a:lnTo>
                    <a:lnTo>
                      <a:pt x="196" y="24"/>
                    </a:lnTo>
                    <a:lnTo>
                      <a:pt x="168" y="42"/>
                    </a:lnTo>
                    <a:lnTo>
                      <a:pt x="135" y="66"/>
                    </a:lnTo>
                    <a:lnTo>
                      <a:pt x="111" y="95"/>
                    </a:lnTo>
                    <a:lnTo>
                      <a:pt x="85" y="139"/>
                    </a:lnTo>
                    <a:lnTo>
                      <a:pt x="66" y="187"/>
                    </a:lnTo>
                    <a:lnTo>
                      <a:pt x="48" y="267"/>
                    </a:lnTo>
                    <a:lnTo>
                      <a:pt x="26" y="484"/>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7832" name="Group 69"/>
            <p:cNvGrpSpPr/>
            <p:nvPr/>
          </p:nvGrpSpPr>
          <p:grpSpPr>
            <a:xfrm flipH="1">
              <a:off x="2988" y="3981"/>
              <a:ext cx="593" cy="111"/>
              <a:chOff x="1503" y="3399"/>
              <a:chExt cx="719" cy="138"/>
            </a:xfrm>
          </p:grpSpPr>
          <p:sp>
            <p:nvSpPr>
              <p:cNvPr id="77865" name="Freeform 70"/>
              <p:cNvSpPr/>
              <p:nvPr/>
            </p:nvSpPr>
            <p:spPr>
              <a:xfrm>
                <a:off x="1766" y="3399"/>
                <a:ext cx="456" cy="11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913" h="229">
                    <a:moveTo>
                      <a:pt x="0" y="42"/>
                    </a:moveTo>
                    <a:lnTo>
                      <a:pt x="0" y="179"/>
                    </a:lnTo>
                    <a:lnTo>
                      <a:pt x="245" y="179"/>
                    </a:lnTo>
                    <a:lnTo>
                      <a:pt x="252" y="151"/>
                    </a:lnTo>
                    <a:lnTo>
                      <a:pt x="300" y="179"/>
                    </a:lnTo>
                    <a:lnTo>
                      <a:pt x="391" y="203"/>
                    </a:lnTo>
                    <a:lnTo>
                      <a:pt x="503" y="224"/>
                    </a:lnTo>
                    <a:lnTo>
                      <a:pt x="597" y="229"/>
                    </a:lnTo>
                    <a:lnTo>
                      <a:pt x="686" y="224"/>
                    </a:lnTo>
                    <a:lnTo>
                      <a:pt x="816" y="214"/>
                    </a:lnTo>
                    <a:lnTo>
                      <a:pt x="863" y="208"/>
                    </a:lnTo>
                    <a:lnTo>
                      <a:pt x="913" y="194"/>
                    </a:lnTo>
                    <a:lnTo>
                      <a:pt x="913" y="158"/>
                    </a:lnTo>
                    <a:lnTo>
                      <a:pt x="908" y="141"/>
                    </a:lnTo>
                    <a:lnTo>
                      <a:pt x="892" y="120"/>
                    </a:lnTo>
                    <a:lnTo>
                      <a:pt x="873" y="106"/>
                    </a:lnTo>
                    <a:lnTo>
                      <a:pt x="847" y="92"/>
                    </a:lnTo>
                    <a:lnTo>
                      <a:pt x="802" y="71"/>
                    </a:lnTo>
                    <a:lnTo>
                      <a:pt x="755" y="54"/>
                    </a:lnTo>
                    <a:lnTo>
                      <a:pt x="705" y="38"/>
                    </a:lnTo>
                    <a:lnTo>
                      <a:pt x="651" y="26"/>
                    </a:lnTo>
                    <a:lnTo>
                      <a:pt x="469" y="0"/>
                    </a:lnTo>
                    <a:lnTo>
                      <a:pt x="0" y="42"/>
                    </a:lnTo>
                    <a:close/>
                  </a:path>
                </a:pathLst>
              </a:custGeom>
              <a:solidFill>
                <a:srgbClr val="201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77866" name="Freeform 71"/>
              <p:cNvSpPr/>
              <p:nvPr/>
            </p:nvSpPr>
            <p:spPr>
              <a:xfrm>
                <a:off x="1503" y="3426"/>
                <a:ext cx="456" cy="111"/>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913" h="222">
                    <a:moveTo>
                      <a:pt x="0" y="43"/>
                    </a:moveTo>
                    <a:lnTo>
                      <a:pt x="0" y="179"/>
                    </a:lnTo>
                    <a:lnTo>
                      <a:pt x="243" y="179"/>
                    </a:lnTo>
                    <a:lnTo>
                      <a:pt x="248" y="151"/>
                    </a:lnTo>
                    <a:lnTo>
                      <a:pt x="299" y="179"/>
                    </a:lnTo>
                    <a:lnTo>
                      <a:pt x="406" y="196"/>
                    </a:lnTo>
                    <a:lnTo>
                      <a:pt x="537" y="212"/>
                    </a:lnTo>
                    <a:lnTo>
                      <a:pt x="677" y="222"/>
                    </a:lnTo>
                    <a:lnTo>
                      <a:pt x="802" y="222"/>
                    </a:lnTo>
                    <a:lnTo>
                      <a:pt x="865" y="206"/>
                    </a:lnTo>
                    <a:lnTo>
                      <a:pt x="913" y="194"/>
                    </a:lnTo>
                    <a:lnTo>
                      <a:pt x="913" y="160"/>
                    </a:lnTo>
                    <a:lnTo>
                      <a:pt x="908" y="140"/>
                    </a:lnTo>
                    <a:lnTo>
                      <a:pt x="892" y="121"/>
                    </a:lnTo>
                    <a:lnTo>
                      <a:pt x="873" y="106"/>
                    </a:lnTo>
                    <a:lnTo>
                      <a:pt x="847" y="92"/>
                    </a:lnTo>
                    <a:lnTo>
                      <a:pt x="802" y="71"/>
                    </a:lnTo>
                    <a:lnTo>
                      <a:pt x="755" y="54"/>
                    </a:lnTo>
                    <a:lnTo>
                      <a:pt x="705" y="40"/>
                    </a:lnTo>
                    <a:lnTo>
                      <a:pt x="651" y="26"/>
                    </a:lnTo>
                    <a:lnTo>
                      <a:pt x="467" y="0"/>
                    </a:lnTo>
                    <a:lnTo>
                      <a:pt x="0" y="43"/>
                    </a:lnTo>
                    <a:close/>
                  </a:path>
                </a:pathLst>
              </a:custGeom>
              <a:solidFill>
                <a:srgbClr val="201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77833" name="Freeform 72"/>
            <p:cNvSpPr/>
            <p:nvPr/>
          </p:nvSpPr>
          <p:spPr>
            <a:xfrm flipH="1">
              <a:off x="3082" y="3427"/>
              <a:ext cx="352" cy="56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852" h="1411">
                  <a:moveTo>
                    <a:pt x="583" y="0"/>
                  </a:moveTo>
                  <a:lnTo>
                    <a:pt x="809" y="555"/>
                  </a:lnTo>
                  <a:lnTo>
                    <a:pt x="826" y="597"/>
                  </a:lnTo>
                  <a:lnTo>
                    <a:pt x="842" y="646"/>
                  </a:lnTo>
                  <a:lnTo>
                    <a:pt x="852" y="717"/>
                  </a:lnTo>
                  <a:lnTo>
                    <a:pt x="842" y="781"/>
                  </a:lnTo>
                  <a:lnTo>
                    <a:pt x="765" y="1010"/>
                  </a:lnTo>
                  <a:lnTo>
                    <a:pt x="737" y="1081"/>
                  </a:lnTo>
                  <a:lnTo>
                    <a:pt x="722" y="1153"/>
                  </a:lnTo>
                  <a:lnTo>
                    <a:pt x="755" y="1196"/>
                  </a:lnTo>
                  <a:lnTo>
                    <a:pt x="760" y="1229"/>
                  </a:lnTo>
                  <a:lnTo>
                    <a:pt x="727" y="1260"/>
                  </a:lnTo>
                  <a:lnTo>
                    <a:pt x="689" y="1304"/>
                  </a:lnTo>
                  <a:lnTo>
                    <a:pt x="727" y="1342"/>
                  </a:lnTo>
                  <a:lnTo>
                    <a:pt x="765" y="1411"/>
                  </a:lnTo>
                  <a:lnTo>
                    <a:pt x="158" y="1401"/>
                  </a:lnTo>
                  <a:lnTo>
                    <a:pt x="130" y="1250"/>
                  </a:lnTo>
                  <a:lnTo>
                    <a:pt x="152" y="1120"/>
                  </a:lnTo>
                  <a:lnTo>
                    <a:pt x="206" y="1000"/>
                  </a:lnTo>
                  <a:lnTo>
                    <a:pt x="239" y="934"/>
                  </a:lnTo>
                  <a:lnTo>
                    <a:pt x="387" y="738"/>
                  </a:lnTo>
                  <a:lnTo>
                    <a:pt x="343" y="640"/>
                  </a:lnTo>
                  <a:lnTo>
                    <a:pt x="0" y="15"/>
                  </a:lnTo>
                  <a:lnTo>
                    <a:pt x="583" y="0"/>
                  </a:lnTo>
                  <a:close/>
                </a:path>
              </a:pathLst>
            </a:custGeom>
            <a:solidFill>
              <a:srgbClr val="603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77834" name="Freeform 73"/>
            <p:cNvSpPr/>
            <p:nvPr/>
          </p:nvSpPr>
          <p:spPr>
            <a:xfrm flipH="1">
              <a:off x="3218" y="3397"/>
              <a:ext cx="406" cy="6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982" h="1565">
                  <a:moveTo>
                    <a:pt x="0" y="54"/>
                  </a:moveTo>
                  <a:lnTo>
                    <a:pt x="78" y="322"/>
                  </a:lnTo>
                  <a:lnTo>
                    <a:pt x="99" y="388"/>
                  </a:lnTo>
                  <a:lnTo>
                    <a:pt x="123" y="445"/>
                  </a:lnTo>
                  <a:lnTo>
                    <a:pt x="147" y="497"/>
                  </a:lnTo>
                  <a:lnTo>
                    <a:pt x="182" y="561"/>
                  </a:lnTo>
                  <a:lnTo>
                    <a:pt x="210" y="601"/>
                  </a:lnTo>
                  <a:lnTo>
                    <a:pt x="238" y="638"/>
                  </a:lnTo>
                  <a:lnTo>
                    <a:pt x="291" y="695"/>
                  </a:lnTo>
                  <a:lnTo>
                    <a:pt x="345" y="756"/>
                  </a:lnTo>
                  <a:lnTo>
                    <a:pt x="389" y="782"/>
                  </a:lnTo>
                  <a:lnTo>
                    <a:pt x="335" y="815"/>
                  </a:lnTo>
                  <a:lnTo>
                    <a:pt x="378" y="891"/>
                  </a:lnTo>
                  <a:lnTo>
                    <a:pt x="291" y="1011"/>
                  </a:lnTo>
                  <a:lnTo>
                    <a:pt x="225" y="1072"/>
                  </a:lnTo>
                  <a:lnTo>
                    <a:pt x="199" y="1099"/>
                  </a:lnTo>
                  <a:lnTo>
                    <a:pt x="177" y="1136"/>
                  </a:lnTo>
                  <a:lnTo>
                    <a:pt x="156" y="1174"/>
                  </a:lnTo>
                  <a:lnTo>
                    <a:pt x="140" y="1207"/>
                  </a:lnTo>
                  <a:lnTo>
                    <a:pt x="126" y="1237"/>
                  </a:lnTo>
                  <a:lnTo>
                    <a:pt x="113" y="1275"/>
                  </a:lnTo>
                  <a:lnTo>
                    <a:pt x="102" y="1325"/>
                  </a:lnTo>
                  <a:lnTo>
                    <a:pt x="97" y="1389"/>
                  </a:lnTo>
                  <a:lnTo>
                    <a:pt x="97" y="1455"/>
                  </a:lnTo>
                  <a:lnTo>
                    <a:pt x="100" y="1565"/>
                  </a:lnTo>
                  <a:lnTo>
                    <a:pt x="750" y="1535"/>
                  </a:lnTo>
                  <a:lnTo>
                    <a:pt x="713" y="1495"/>
                  </a:lnTo>
                  <a:lnTo>
                    <a:pt x="706" y="1464"/>
                  </a:lnTo>
                  <a:lnTo>
                    <a:pt x="703" y="1442"/>
                  </a:lnTo>
                  <a:lnTo>
                    <a:pt x="727" y="1349"/>
                  </a:lnTo>
                  <a:lnTo>
                    <a:pt x="661" y="1343"/>
                  </a:lnTo>
                  <a:lnTo>
                    <a:pt x="737" y="1284"/>
                  </a:lnTo>
                  <a:lnTo>
                    <a:pt x="954" y="967"/>
                  </a:lnTo>
                  <a:lnTo>
                    <a:pt x="968" y="936"/>
                  </a:lnTo>
                  <a:lnTo>
                    <a:pt x="977" y="901"/>
                  </a:lnTo>
                  <a:lnTo>
                    <a:pt x="982" y="865"/>
                  </a:lnTo>
                  <a:lnTo>
                    <a:pt x="982" y="825"/>
                  </a:lnTo>
                  <a:lnTo>
                    <a:pt x="975" y="790"/>
                  </a:lnTo>
                  <a:lnTo>
                    <a:pt x="967" y="756"/>
                  </a:lnTo>
                  <a:lnTo>
                    <a:pt x="944" y="705"/>
                  </a:lnTo>
                  <a:lnTo>
                    <a:pt x="835" y="467"/>
                  </a:lnTo>
                  <a:lnTo>
                    <a:pt x="633" y="0"/>
                  </a:lnTo>
                  <a:lnTo>
                    <a:pt x="0" y="54"/>
                  </a:lnTo>
                  <a:close/>
                </a:path>
              </a:pathLst>
            </a:custGeom>
            <a:solidFill>
              <a:srgbClr val="603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77835" name="Freeform 74"/>
            <p:cNvSpPr/>
            <p:nvPr/>
          </p:nvSpPr>
          <p:spPr>
            <a:xfrm flipH="1">
              <a:off x="3000" y="2918"/>
              <a:ext cx="147" cy="49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57" h="1222">
                  <a:moveTo>
                    <a:pt x="255" y="81"/>
                  </a:moveTo>
                  <a:lnTo>
                    <a:pt x="276" y="113"/>
                  </a:lnTo>
                  <a:lnTo>
                    <a:pt x="300" y="151"/>
                  </a:lnTo>
                  <a:lnTo>
                    <a:pt x="321" y="196"/>
                  </a:lnTo>
                  <a:lnTo>
                    <a:pt x="338" y="246"/>
                  </a:lnTo>
                  <a:lnTo>
                    <a:pt x="349" y="295"/>
                  </a:lnTo>
                  <a:lnTo>
                    <a:pt x="354" y="349"/>
                  </a:lnTo>
                  <a:lnTo>
                    <a:pt x="357" y="403"/>
                  </a:lnTo>
                  <a:lnTo>
                    <a:pt x="354" y="491"/>
                  </a:lnTo>
                  <a:lnTo>
                    <a:pt x="347" y="557"/>
                  </a:lnTo>
                  <a:lnTo>
                    <a:pt x="333" y="635"/>
                  </a:lnTo>
                  <a:lnTo>
                    <a:pt x="321" y="684"/>
                  </a:lnTo>
                  <a:lnTo>
                    <a:pt x="305" y="755"/>
                  </a:lnTo>
                  <a:lnTo>
                    <a:pt x="288" y="816"/>
                  </a:lnTo>
                  <a:lnTo>
                    <a:pt x="271" y="865"/>
                  </a:lnTo>
                  <a:lnTo>
                    <a:pt x="253" y="910"/>
                  </a:lnTo>
                  <a:lnTo>
                    <a:pt x="232" y="955"/>
                  </a:lnTo>
                  <a:lnTo>
                    <a:pt x="210" y="997"/>
                  </a:lnTo>
                  <a:lnTo>
                    <a:pt x="184" y="1040"/>
                  </a:lnTo>
                  <a:lnTo>
                    <a:pt x="158" y="1075"/>
                  </a:lnTo>
                  <a:lnTo>
                    <a:pt x="132" y="1109"/>
                  </a:lnTo>
                  <a:lnTo>
                    <a:pt x="97" y="1148"/>
                  </a:lnTo>
                  <a:lnTo>
                    <a:pt x="64" y="1174"/>
                  </a:lnTo>
                  <a:lnTo>
                    <a:pt x="0" y="1222"/>
                  </a:lnTo>
                  <a:lnTo>
                    <a:pt x="0" y="0"/>
                  </a:lnTo>
                  <a:lnTo>
                    <a:pt x="208" y="15"/>
                  </a:lnTo>
                  <a:lnTo>
                    <a:pt x="255" y="81"/>
                  </a:lnTo>
                  <a:close/>
                </a:path>
              </a:pathLst>
            </a:custGeom>
            <a:solidFill>
              <a:srgbClr val="FFFF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77836" name="Group 75"/>
            <p:cNvGrpSpPr/>
            <p:nvPr/>
          </p:nvGrpSpPr>
          <p:grpSpPr>
            <a:xfrm flipH="1">
              <a:off x="2990" y="2913"/>
              <a:ext cx="73" cy="514"/>
              <a:chOff x="2131" y="2072"/>
              <a:chExt cx="89" cy="639"/>
            </a:xfrm>
          </p:grpSpPr>
          <p:sp>
            <p:nvSpPr>
              <p:cNvPr id="77863" name="Freeform 76"/>
              <p:cNvSpPr/>
              <p:nvPr/>
            </p:nvSpPr>
            <p:spPr>
              <a:xfrm>
                <a:off x="2139" y="2117"/>
                <a:ext cx="81" cy="594"/>
              </a:xfrm>
              <a:custGeom>
                <a:avLst/>
                <a:gdLst/>
                <a:ahLst/>
                <a:cxnLst>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Lst>
                <a:pathLst>
                  <a:path w="163" h="1188">
                    <a:moveTo>
                      <a:pt x="0" y="0"/>
                    </a:moveTo>
                    <a:lnTo>
                      <a:pt x="38" y="19"/>
                    </a:lnTo>
                    <a:lnTo>
                      <a:pt x="65" y="57"/>
                    </a:lnTo>
                    <a:lnTo>
                      <a:pt x="81" y="82"/>
                    </a:lnTo>
                    <a:lnTo>
                      <a:pt x="93" y="102"/>
                    </a:lnTo>
                    <a:lnTo>
                      <a:pt x="109" y="132"/>
                    </a:lnTo>
                    <a:lnTo>
                      <a:pt x="123" y="170"/>
                    </a:lnTo>
                    <a:lnTo>
                      <a:pt x="137" y="214"/>
                    </a:lnTo>
                    <a:lnTo>
                      <a:pt x="151" y="271"/>
                    </a:lnTo>
                    <a:lnTo>
                      <a:pt x="156" y="316"/>
                    </a:lnTo>
                    <a:lnTo>
                      <a:pt x="163" y="370"/>
                    </a:lnTo>
                    <a:lnTo>
                      <a:pt x="161" y="438"/>
                    </a:lnTo>
                    <a:lnTo>
                      <a:pt x="154" y="540"/>
                    </a:lnTo>
                    <a:lnTo>
                      <a:pt x="142" y="629"/>
                    </a:lnTo>
                    <a:lnTo>
                      <a:pt x="93" y="1068"/>
                    </a:lnTo>
                    <a:lnTo>
                      <a:pt x="45" y="1188"/>
                    </a:lnTo>
                    <a:lnTo>
                      <a:pt x="12" y="1024"/>
                    </a:lnTo>
                    <a:lnTo>
                      <a:pt x="32" y="851"/>
                    </a:lnTo>
                    <a:lnTo>
                      <a:pt x="48" y="736"/>
                    </a:lnTo>
                    <a:lnTo>
                      <a:pt x="57" y="646"/>
                    </a:lnTo>
                    <a:lnTo>
                      <a:pt x="64" y="554"/>
                    </a:lnTo>
                    <a:lnTo>
                      <a:pt x="71" y="460"/>
                    </a:lnTo>
                    <a:lnTo>
                      <a:pt x="72" y="406"/>
                    </a:lnTo>
                    <a:lnTo>
                      <a:pt x="71" y="358"/>
                    </a:lnTo>
                    <a:lnTo>
                      <a:pt x="65" y="309"/>
                    </a:lnTo>
                    <a:lnTo>
                      <a:pt x="53" y="215"/>
                    </a:lnTo>
                    <a:lnTo>
                      <a:pt x="48" y="182"/>
                    </a:lnTo>
                    <a:lnTo>
                      <a:pt x="41" y="144"/>
                    </a:lnTo>
                    <a:lnTo>
                      <a:pt x="34" y="106"/>
                    </a:lnTo>
                    <a:lnTo>
                      <a:pt x="0" y="0"/>
                    </a:lnTo>
                    <a:close/>
                  </a:path>
                </a:pathLst>
              </a:custGeom>
              <a:solidFill>
                <a:srgbClr val="0000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77864" name="Arc 77"/>
              <p:cNvSpPr/>
              <p:nvPr/>
            </p:nvSpPr>
            <p:spPr>
              <a:xfrm>
                <a:off x="2131" y="2072"/>
                <a:ext cx="29" cy="58"/>
              </a:xfrm>
              <a:custGeom>
                <a:avLst/>
                <a:gdLst/>
                <a:ahLst/>
                <a:cxnLst>
                  <a:cxn ang="0">
                    <a:pos x="0" y="0"/>
                  </a:cxn>
                  <a:cxn ang="0">
                    <a:pos x="0" y="0"/>
                  </a:cxn>
                  <a:cxn ang="0">
                    <a:pos x="0" y="0"/>
                  </a:cxn>
                </a:cxnLst>
                <a:pathLst>
                  <a:path w="22307" h="29828" fill="none">
                    <a:moveTo>
                      <a:pt x="-1" y="11"/>
                    </a:moveTo>
                    <a:cubicBezTo>
                      <a:pt x="235" y="3"/>
                      <a:pt x="471" y="-1"/>
                      <a:pt x="707" y="0"/>
                    </a:cubicBezTo>
                    <a:cubicBezTo>
                      <a:pt x="12636" y="0"/>
                      <a:pt x="22307" y="9670"/>
                      <a:pt x="22307" y="21600"/>
                    </a:cubicBezTo>
                    <a:cubicBezTo>
                      <a:pt x="22307" y="24422"/>
                      <a:pt x="21753" y="27218"/>
                      <a:pt x="20678" y="29828"/>
                    </a:cubicBezTo>
                  </a:path>
                  <a:path w="22307" h="29828" stroke="0">
                    <a:moveTo>
                      <a:pt x="-1" y="11"/>
                    </a:moveTo>
                    <a:cubicBezTo>
                      <a:pt x="235" y="3"/>
                      <a:pt x="471" y="-1"/>
                      <a:pt x="707" y="0"/>
                    </a:cubicBezTo>
                    <a:cubicBezTo>
                      <a:pt x="12636" y="0"/>
                      <a:pt x="22307" y="9670"/>
                      <a:pt x="22307" y="21600"/>
                    </a:cubicBezTo>
                    <a:cubicBezTo>
                      <a:pt x="22307" y="24422"/>
                      <a:pt x="21753" y="27218"/>
                      <a:pt x="20678" y="29828"/>
                    </a:cubicBezTo>
                    <a:lnTo>
                      <a:pt x="707" y="21600"/>
                    </a:lnTo>
                    <a:lnTo>
                      <a:pt x="-1" y="11"/>
                    </a:lnTo>
                    <a:close/>
                  </a:path>
                </a:pathLst>
              </a:custGeom>
              <a:solidFill>
                <a:srgbClr val="0000E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77837" name="Freeform 78"/>
            <p:cNvSpPr/>
            <p:nvPr/>
          </p:nvSpPr>
          <p:spPr>
            <a:xfrm flipH="1">
              <a:off x="3024" y="2784"/>
              <a:ext cx="694" cy="7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684" h="1839">
                  <a:moveTo>
                    <a:pt x="1344" y="10"/>
                  </a:moveTo>
                  <a:lnTo>
                    <a:pt x="1307" y="0"/>
                  </a:lnTo>
                  <a:lnTo>
                    <a:pt x="1271" y="3"/>
                  </a:lnTo>
                  <a:lnTo>
                    <a:pt x="1228" y="12"/>
                  </a:lnTo>
                  <a:lnTo>
                    <a:pt x="1189" y="28"/>
                  </a:lnTo>
                  <a:lnTo>
                    <a:pt x="1151" y="45"/>
                  </a:lnTo>
                  <a:lnTo>
                    <a:pt x="1122" y="64"/>
                  </a:lnTo>
                  <a:lnTo>
                    <a:pt x="1071" y="101"/>
                  </a:lnTo>
                  <a:lnTo>
                    <a:pt x="1035" y="132"/>
                  </a:lnTo>
                  <a:lnTo>
                    <a:pt x="988" y="186"/>
                  </a:lnTo>
                  <a:lnTo>
                    <a:pt x="809" y="401"/>
                  </a:lnTo>
                  <a:lnTo>
                    <a:pt x="705" y="512"/>
                  </a:lnTo>
                  <a:lnTo>
                    <a:pt x="585" y="618"/>
                  </a:lnTo>
                  <a:lnTo>
                    <a:pt x="446" y="738"/>
                  </a:lnTo>
                  <a:lnTo>
                    <a:pt x="327" y="825"/>
                  </a:lnTo>
                  <a:lnTo>
                    <a:pt x="146" y="952"/>
                  </a:lnTo>
                  <a:lnTo>
                    <a:pt x="11" y="1044"/>
                  </a:lnTo>
                  <a:lnTo>
                    <a:pt x="0" y="1151"/>
                  </a:lnTo>
                  <a:lnTo>
                    <a:pt x="0" y="1249"/>
                  </a:lnTo>
                  <a:lnTo>
                    <a:pt x="9" y="1321"/>
                  </a:lnTo>
                  <a:lnTo>
                    <a:pt x="21" y="1400"/>
                  </a:lnTo>
                  <a:lnTo>
                    <a:pt x="33" y="1452"/>
                  </a:lnTo>
                  <a:lnTo>
                    <a:pt x="54" y="1504"/>
                  </a:lnTo>
                  <a:lnTo>
                    <a:pt x="75" y="1554"/>
                  </a:lnTo>
                  <a:lnTo>
                    <a:pt x="103" y="1601"/>
                  </a:lnTo>
                  <a:lnTo>
                    <a:pt x="144" y="1653"/>
                  </a:lnTo>
                  <a:lnTo>
                    <a:pt x="184" y="1688"/>
                  </a:lnTo>
                  <a:lnTo>
                    <a:pt x="236" y="1723"/>
                  </a:lnTo>
                  <a:lnTo>
                    <a:pt x="289" y="1754"/>
                  </a:lnTo>
                  <a:lnTo>
                    <a:pt x="358" y="1782"/>
                  </a:lnTo>
                  <a:lnTo>
                    <a:pt x="440" y="1808"/>
                  </a:lnTo>
                  <a:lnTo>
                    <a:pt x="507" y="1823"/>
                  </a:lnTo>
                  <a:lnTo>
                    <a:pt x="577" y="1834"/>
                  </a:lnTo>
                  <a:lnTo>
                    <a:pt x="650" y="1839"/>
                  </a:lnTo>
                  <a:lnTo>
                    <a:pt x="728" y="1835"/>
                  </a:lnTo>
                  <a:lnTo>
                    <a:pt x="783" y="1827"/>
                  </a:lnTo>
                  <a:lnTo>
                    <a:pt x="835" y="1816"/>
                  </a:lnTo>
                  <a:lnTo>
                    <a:pt x="903" y="1799"/>
                  </a:lnTo>
                  <a:lnTo>
                    <a:pt x="972" y="1771"/>
                  </a:lnTo>
                  <a:lnTo>
                    <a:pt x="1141" y="1700"/>
                  </a:lnTo>
                  <a:lnTo>
                    <a:pt x="1288" y="1631"/>
                  </a:lnTo>
                  <a:lnTo>
                    <a:pt x="1432" y="1532"/>
                  </a:lnTo>
                  <a:lnTo>
                    <a:pt x="1478" y="1481"/>
                  </a:lnTo>
                  <a:lnTo>
                    <a:pt x="1521" y="1429"/>
                  </a:lnTo>
                  <a:lnTo>
                    <a:pt x="1566" y="1365"/>
                  </a:lnTo>
                  <a:lnTo>
                    <a:pt x="1609" y="1276"/>
                  </a:lnTo>
                  <a:lnTo>
                    <a:pt x="1641" y="1198"/>
                  </a:lnTo>
                  <a:lnTo>
                    <a:pt x="1660" y="1136"/>
                  </a:lnTo>
                  <a:lnTo>
                    <a:pt x="1674" y="1068"/>
                  </a:lnTo>
                  <a:lnTo>
                    <a:pt x="1682" y="995"/>
                  </a:lnTo>
                  <a:lnTo>
                    <a:pt x="1682" y="926"/>
                  </a:lnTo>
                  <a:lnTo>
                    <a:pt x="1684" y="860"/>
                  </a:lnTo>
                  <a:lnTo>
                    <a:pt x="1681" y="785"/>
                  </a:lnTo>
                  <a:lnTo>
                    <a:pt x="1679" y="703"/>
                  </a:lnTo>
                  <a:lnTo>
                    <a:pt x="1674" y="648"/>
                  </a:lnTo>
                  <a:lnTo>
                    <a:pt x="1665" y="570"/>
                  </a:lnTo>
                  <a:lnTo>
                    <a:pt x="1660" y="512"/>
                  </a:lnTo>
                  <a:lnTo>
                    <a:pt x="1648" y="469"/>
                  </a:lnTo>
                  <a:lnTo>
                    <a:pt x="1636" y="427"/>
                  </a:lnTo>
                  <a:lnTo>
                    <a:pt x="1620" y="389"/>
                  </a:lnTo>
                  <a:lnTo>
                    <a:pt x="1597" y="349"/>
                  </a:lnTo>
                  <a:lnTo>
                    <a:pt x="1571" y="309"/>
                  </a:lnTo>
                  <a:lnTo>
                    <a:pt x="1545" y="269"/>
                  </a:lnTo>
                  <a:lnTo>
                    <a:pt x="1516" y="229"/>
                  </a:lnTo>
                  <a:lnTo>
                    <a:pt x="1344" y="10"/>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77838" name="Freeform 79"/>
            <p:cNvSpPr/>
            <p:nvPr/>
          </p:nvSpPr>
          <p:spPr>
            <a:xfrm flipH="1">
              <a:off x="3046" y="2795"/>
              <a:ext cx="148" cy="60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60" h="1515">
                  <a:moveTo>
                    <a:pt x="0" y="0"/>
                  </a:moveTo>
                  <a:lnTo>
                    <a:pt x="68" y="179"/>
                  </a:lnTo>
                  <a:lnTo>
                    <a:pt x="117" y="330"/>
                  </a:lnTo>
                  <a:lnTo>
                    <a:pt x="134" y="429"/>
                  </a:lnTo>
                  <a:lnTo>
                    <a:pt x="243" y="407"/>
                  </a:lnTo>
                  <a:lnTo>
                    <a:pt x="177" y="570"/>
                  </a:lnTo>
                  <a:lnTo>
                    <a:pt x="214" y="596"/>
                  </a:lnTo>
                  <a:lnTo>
                    <a:pt x="242" y="636"/>
                  </a:lnTo>
                  <a:lnTo>
                    <a:pt x="257" y="692"/>
                  </a:lnTo>
                  <a:lnTo>
                    <a:pt x="268" y="785"/>
                  </a:lnTo>
                  <a:lnTo>
                    <a:pt x="274" y="902"/>
                  </a:lnTo>
                  <a:lnTo>
                    <a:pt x="276" y="956"/>
                  </a:lnTo>
                  <a:lnTo>
                    <a:pt x="274" y="1016"/>
                  </a:lnTo>
                  <a:lnTo>
                    <a:pt x="269" y="1070"/>
                  </a:lnTo>
                  <a:lnTo>
                    <a:pt x="259" y="1159"/>
                  </a:lnTo>
                  <a:lnTo>
                    <a:pt x="252" y="1204"/>
                  </a:lnTo>
                  <a:lnTo>
                    <a:pt x="242" y="1252"/>
                  </a:lnTo>
                  <a:lnTo>
                    <a:pt x="231" y="1287"/>
                  </a:lnTo>
                  <a:lnTo>
                    <a:pt x="215" y="1334"/>
                  </a:lnTo>
                  <a:lnTo>
                    <a:pt x="203" y="1364"/>
                  </a:lnTo>
                  <a:lnTo>
                    <a:pt x="186" y="1397"/>
                  </a:lnTo>
                  <a:lnTo>
                    <a:pt x="165" y="1433"/>
                  </a:lnTo>
                  <a:lnTo>
                    <a:pt x="143" y="1463"/>
                  </a:lnTo>
                  <a:lnTo>
                    <a:pt x="103" y="1515"/>
                  </a:lnTo>
                  <a:lnTo>
                    <a:pt x="150" y="1480"/>
                  </a:lnTo>
                  <a:lnTo>
                    <a:pt x="186" y="1437"/>
                  </a:lnTo>
                  <a:lnTo>
                    <a:pt x="214" y="1400"/>
                  </a:lnTo>
                  <a:lnTo>
                    <a:pt x="238" y="1364"/>
                  </a:lnTo>
                  <a:lnTo>
                    <a:pt x="261" y="1324"/>
                  </a:lnTo>
                  <a:lnTo>
                    <a:pt x="283" y="1277"/>
                  </a:lnTo>
                  <a:lnTo>
                    <a:pt x="304" y="1225"/>
                  </a:lnTo>
                  <a:lnTo>
                    <a:pt x="318" y="1183"/>
                  </a:lnTo>
                  <a:lnTo>
                    <a:pt x="334" y="1131"/>
                  </a:lnTo>
                  <a:lnTo>
                    <a:pt x="344" y="1084"/>
                  </a:lnTo>
                  <a:lnTo>
                    <a:pt x="353" y="1018"/>
                  </a:lnTo>
                  <a:lnTo>
                    <a:pt x="358" y="943"/>
                  </a:lnTo>
                  <a:lnTo>
                    <a:pt x="360" y="857"/>
                  </a:lnTo>
                  <a:lnTo>
                    <a:pt x="356" y="778"/>
                  </a:lnTo>
                  <a:lnTo>
                    <a:pt x="354" y="733"/>
                  </a:lnTo>
                  <a:lnTo>
                    <a:pt x="349" y="652"/>
                  </a:lnTo>
                  <a:lnTo>
                    <a:pt x="346" y="603"/>
                  </a:lnTo>
                  <a:lnTo>
                    <a:pt x="339" y="551"/>
                  </a:lnTo>
                  <a:lnTo>
                    <a:pt x="334" y="513"/>
                  </a:lnTo>
                  <a:lnTo>
                    <a:pt x="325" y="469"/>
                  </a:lnTo>
                  <a:lnTo>
                    <a:pt x="307" y="417"/>
                  </a:lnTo>
                  <a:lnTo>
                    <a:pt x="288" y="377"/>
                  </a:lnTo>
                  <a:lnTo>
                    <a:pt x="266" y="343"/>
                  </a:lnTo>
                  <a:lnTo>
                    <a:pt x="235" y="301"/>
                  </a:lnTo>
                  <a:lnTo>
                    <a:pt x="186" y="233"/>
                  </a:lnTo>
                  <a:lnTo>
                    <a:pt x="146" y="181"/>
                  </a:lnTo>
                  <a:lnTo>
                    <a:pt x="0" y="0"/>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77839" name="Group 80"/>
            <p:cNvGrpSpPr/>
            <p:nvPr/>
          </p:nvGrpSpPr>
          <p:grpSpPr>
            <a:xfrm rot="-1020506">
              <a:off x="2758" y="2373"/>
              <a:ext cx="426" cy="642"/>
              <a:chOff x="2829" y="2352"/>
              <a:chExt cx="426" cy="642"/>
            </a:xfrm>
          </p:grpSpPr>
          <p:grpSp>
            <p:nvGrpSpPr>
              <p:cNvPr id="77848" name="Group 81"/>
              <p:cNvGrpSpPr/>
              <p:nvPr/>
            </p:nvGrpSpPr>
            <p:grpSpPr>
              <a:xfrm flipH="1">
                <a:off x="2829" y="2352"/>
                <a:ext cx="426" cy="599"/>
                <a:chOff x="1899" y="1375"/>
                <a:chExt cx="516" cy="744"/>
              </a:xfrm>
            </p:grpSpPr>
            <p:grpSp>
              <p:nvGrpSpPr>
                <p:cNvPr id="77858" name="Group 82"/>
                <p:cNvGrpSpPr/>
                <p:nvPr/>
              </p:nvGrpSpPr>
              <p:grpSpPr>
                <a:xfrm>
                  <a:off x="1899" y="1375"/>
                  <a:ext cx="516" cy="744"/>
                  <a:chOff x="1899" y="1375"/>
                  <a:chExt cx="516" cy="744"/>
                </a:xfrm>
              </p:grpSpPr>
              <p:sp>
                <p:nvSpPr>
                  <p:cNvPr id="77860" name="Freeform 83"/>
                  <p:cNvSpPr/>
                  <p:nvPr/>
                </p:nvSpPr>
                <p:spPr>
                  <a:xfrm>
                    <a:off x="1899" y="1375"/>
                    <a:ext cx="516" cy="744"/>
                  </a:xfrm>
                  <a:custGeom>
                    <a:avLst/>
                    <a:gdLst/>
                    <a:ahLst/>
                    <a:cxnLst>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pathLst>
                      <a:path w="1032" h="1488">
                        <a:moveTo>
                          <a:pt x="743" y="54"/>
                        </a:moveTo>
                        <a:lnTo>
                          <a:pt x="686" y="28"/>
                        </a:lnTo>
                        <a:lnTo>
                          <a:pt x="620" y="16"/>
                        </a:lnTo>
                        <a:lnTo>
                          <a:pt x="570" y="11"/>
                        </a:lnTo>
                        <a:lnTo>
                          <a:pt x="495" y="0"/>
                        </a:lnTo>
                        <a:lnTo>
                          <a:pt x="419" y="0"/>
                        </a:lnTo>
                        <a:lnTo>
                          <a:pt x="334" y="11"/>
                        </a:lnTo>
                        <a:lnTo>
                          <a:pt x="282" y="25"/>
                        </a:lnTo>
                        <a:lnTo>
                          <a:pt x="186" y="58"/>
                        </a:lnTo>
                        <a:lnTo>
                          <a:pt x="115" y="85"/>
                        </a:lnTo>
                        <a:lnTo>
                          <a:pt x="141" y="101"/>
                        </a:lnTo>
                        <a:lnTo>
                          <a:pt x="87" y="160"/>
                        </a:lnTo>
                        <a:lnTo>
                          <a:pt x="49" y="205"/>
                        </a:lnTo>
                        <a:lnTo>
                          <a:pt x="98" y="219"/>
                        </a:lnTo>
                        <a:lnTo>
                          <a:pt x="33" y="285"/>
                        </a:lnTo>
                        <a:lnTo>
                          <a:pt x="77" y="280"/>
                        </a:lnTo>
                        <a:lnTo>
                          <a:pt x="11" y="367"/>
                        </a:lnTo>
                        <a:lnTo>
                          <a:pt x="54" y="382"/>
                        </a:lnTo>
                        <a:lnTo>
                          <a:pt x="37" y="403"/>
                        </a:lnTo>
                        <a:lnTo>
                          <a:pt x="21" y="427"/>
                        </a:lnTo>
                        <a:lnTo>
                          <a:pt x="0" y="474"/>
                        </a:lnTo>
                        <a:lnTo>
                          <a:pt x="49" y="459"/>
                        </a:lnTo>
                        <a:lnTo>
                          <a:pt x="87" y="502"/>
                        </a:lnTo>
                        <a:lnTo>
                          <a:pt x="73" y="511"/>
                        </a:lnTo>
                        <a:lnTo>
                          <a:pt x="51" y="528"/>
                        </a:lnTo>
                        <a:lnTo>
                          <a:pt x="33" y="551"/>
                        </a:lnTo>
                        <a:lnTo>
                          <a:pt x="21" y="573"/>
                        </a:lnTo>
                        <a:lnTo>
                          <a:pt x="16" y="594"/>
                        </a:lnTo>
                        <a:lnTo>
                          <a:pt x="14" y="618"/>
                        </a:lnTo>
                        <a:lnTo>
                          <a:pt x="16" y="645"/>
                        </a:lnTo>
                        <a:lnTo>
                          <a:pt x="21" y="672"/>
                        </a:lnTo>
                        <a:lnTo>
                          <a:pt x="35" y="698"/>
                        </a:lnTo>
                        <a:lnTo>
                          <a:pt x="59" y="724"/>
                        </a:lnTo>
                        <a:lnTo>
                          <a:pt x="82" y="742"/>
                        </a:lnTo>
                        <a:lnTo>
                          <a:pt x="106" y="759"/>
                        </a:lnTo>
                        <a:lnTo>
                          <a:pt x="125" y="775"/>
                        </a:lnTo>
                        <a:lnTo>
                          <a:pt x="164" y="808"/>
                        </a:lnTo>
                        <a:lnTo>
                          <a:pt x="202" y="872"/>
                        </a:lnTo>
                        <a:lnTo>
                          <a:pt x="207" y="947"/>
                        </a:lnTo>
                        <a:lnTo>
                          <a:pt x="200" y="992"/>
                        </a:lnTo>
                        <a:lnTo>
                          <a:pt x="167" y="1068"/>
                        </a:lnTo>
                        <a:lnTo>
                          <a:pt x="125" y="1143"/>
                        </a:lnTo>
                        <a:lnTo>
                          <a:pt x="460" y="1488"/>
                        </a:lnTo>
                        <a:lnTo>
                          <a:pt x="516" y="1367"/>
                        </a:lnTo>
                        <a:lnTo>
                          <a:pt x="561" y="1322"/>
                        </a:lnTo>
                        <a:lnTo>
                          <a:pt x="603" y="1292"/>
                        </a:lnTo>
                        <a:lnTo>
                          <a:pt x="653" y="1266"/>
                        </a:lnTo>
                        <a:lnTo>
                          <a:pt x="710" y="1249"/>
                        </a:lnTo>
                        <a:lnTo>
                          <a:pt x="768" y="1223"/>
                        </a:lnTo>
                        <a:lnTo>
                          <a:pt x="811" y="1204"/>
                        </a:lnTo>
                        <a:lnTo>
                          <a:pt x="842" y="1174"/>
                        </a:lnTo>
                        <a:lnTo>
                          <a:pt x="860" y="1145"/>
                        </a:lnTo>
                        <a:lnTo>
                          <a:pt x="877" y="1106"/>
                        </a:lnTo>
                        <a:lnTo>
                          <a:pt x="887" y="1072"/>
                        </a:lnTo>
                        <a:lnTo>
                          <a:pt x="896" y="1037"/>
                        </a:lnTo>
                        <a:lnTo>
                          <a:pt x="901" y="990"/>
                        </a:lnTo>
                        <a:lnTo>
                          <a:pt x="907" y="921"/>
                        </a:lnTo>
                        <a:lnTo>
                          <a:pt x="907" y="846"/>
                        </a:lnTo>
                        <a:lnTo>
                          <a:pt x="926" y="842"/>
                        </a:lnTo>
                        <a:lnTo>
                          <a:pt x="946" y="837"/>
                        </a:lnTo>
                        <a:lnTo>
                          <a:pt x="972" y="823"/>
                        </a:lnTo>
                        <a:lnTo>
                          <a:pt x="995" y="808"/>
                        </a:lnTo>
                        <a:lnTo>
                          <a:pt x="1012" y="783"/>
                        </a:lnTo>
                        <a:lnTo>
                          <a:pt x="1026" y="759"/>
                        </a:lnTo>
                        <a:lnTo>
                          <a:pt x="1032" y="728"/>
                        </a:lnTo>
                        <a:lnTo>
                          <a:pt x="1028" y="691"/>
                        </a:lnTo>
                        <a:lnTo>
                          <a:pt x="1012" y="655"/>
                        </a:lnTo>
                        <a:lnTo>
                          <a:pt x="999" y="625"/>
                        </a:lnTo>
                        <a:lnTo>
                          <a:pt x="978" y="594"/>
                        </a:lnTo>
                        <a:lnTo>
                          <a:pt x="929" y="520"/>
                        </a:lnTo>
                        <a:lnTo>
                          <a:pt x="919" y="490"/>
                        </a:lnTo>
                        <a:lnTo>
                          <a:pt x="919" y="448"/>
                        </a:lnTo>
                        <a:lnTo>
                          <a:pt x="913" y="339"/>
                        </a:lnTo>
                        <a:lnTo>
                          <a:pt x="903" y="283"/>
                        </a:lnTo>
                        <a:lnTo>
                          <a:pt x="889" y="224"/>
                        </a:lnTo>
                        <a:lnTo>
                          <a:pt x="863" y="176"/>
                        </a:lnTo>
                        <a:lnTo>
                          <a:pt x="839" y="136"/>
                        </a:lnTo>
                        <a:lnTo>
                          <a:pt x="809" y="101"/>
                        </a:lnTo>
                        <a:lnTo>
                          <a:pt x="778" y="75"/>
                        </a:lnTo>
                        <a:lnTo>
                          <a:pt x="743" y="54"/>
                        </a:lnTo>
                        <a:close/>
                      </a:path>
                    </a:pathLst>
                  </a:custGeom>
                  <a:solidFill>
                    <a:srgbClr val="FFE0C0">
                      <a:alpha val="100000"/>
                    </a:srgbClr>
                  </a:solidFill>
                  <a:ln w="11113" cap="flat" cmpd="sng">
                    <a:solidFill>
                      <a:srgbClr val="804000">
                        <a:alpha val="100000"/>
                      </a:srgbClr>
                    </a:solidFill>
                    <a:prstDash val="solid"/>
                    <a:round/>
                    <a:headEnd type="none" w="med" len="med"/>
                    <a:tailEnd type="none" w="med" len="med"/>
                  </a:ln>
                </p:spPr>
                <p:txBody>
                  <a:bodyPr/>
                  <a:p>
                    <a:endParaRPr lang="zh-CN" altLang="en-US"/>
                  </a:p>
                </p:txBody>
              </p:sp>
              <p:sp>
                <p:nvSpPr>
                  <p:cNvPr id="77861" name="Freeform 84"/>
                  <p:cNvSpPr/>
                  <p:nvPr/>
                </p:nvSpPr>
                <p:spPr>
                  <a:xfrm>
                    <a:off x="2265" y="1876"/>
                    <a:ext cx="80" cy="14"/>
                  </a:xfrm>
                  <a:custGeom>
                    <a:avLst/>
                    <a:gdLst/>
                    <a:ahLst/>
                    <a:cxnLst>
                      <a:cxn ang="0">
                        <a:pos x="0" y="1"/>
                      </a:cxn>
                      <a:cxn ang="0">
                        <a:pos x="0" y="0"/>
                      </a:cxn>
                      <a:cxn ang="0">
                        <a:pos x="0" y="0"/>
                      </a:cxn>
                      <a:cxn ang="0">
                        <a:pos x="0" y="1"/>
                      </a:cxn>
                      <a:cxn ang="0">
                        <a:pos x="0" y="1"/>
                      </a:cxn>
                      <a:cxn ang="0">
                        <a:pos x="0" y="1"/>
                      </a:cxn>
                    </a:cxnLst>
                    <a:pathLst>
                      <a:path w="162" h="28">
                        <a:moveTo>
                          <a:pt x="162" y="7"/>
                        </a:moveTo>
                        <a:lnTo>
                          <a:pt x="113" y="0"/>
                        </a:lnTo>
                        <a:lnTo>
                          <a:pt x="71" y="0"/>
                        </a:lnTo>
                        <a:lnTo>
                          <a:pt x="42" y="5"/>
                        </a:lnTo>
                        <a:lnTo>
                          <a:pt x="14" y="18"/>
                        </a:lnTo>
                        <a:lnTo>
                          <a:pt x="0" y="28"/>
                        </a:lnTo>
                      </a:path>
                    </a:pathLst>
                  </a:custGeom>
                  <a:noFill/>
                  <a:ln w="11113" cap="flat" cmpd="sng">
                    <a:solidFill>
                      <a:srgbClr val="804000">
                        <a:alpha val="100000"/>
                      </a:srgbClr>
                    </a:solidFill>
                    <a:prstDash val="solid"/>
                    <a:round/>
                    <a:headEnd type="none" w="med" len="med"/>
                    <a:tailEnd type="none" w="med" len="med"/>
                  </a:ln>
                </p:spPr>
                <p:txBody>
                  <a:bodyPr/>
                  <a:p>
                    <a:endParaRPr lang="zh-CN" altLang="en-US"/>
                  </a:p>
                </p:txBody>
              </p:sp>
              <p:sp>
                <p:nvSpPr>
                  <p:cNvPr id="77862" name="Arc 85"/>
                  <p:cNvSpPr/>
                  <p:nvPr/>
                </p:nvSpPr>
                <p:spPr>
                  <a:xfrm>
                    <a:off x="1924" y="1640"/>
                    <a:ext cx="38" cy="55"/>
                  </a:xfrm>
                  <a:custGeom>
                    <a:avLst/>
                    <a:gdLst/>
                    <a:ahLst/>
                    <a:cxnLst>
                      <a:cxn ang="0">
                        <a:pos x="0" y="0"/>
                      </a:cxn>
                      <a:cxn ang="0">
                        <a:pos x="0" y="0"/>
                      </a:cxn>
                      <a:cxn ang="0">
                        <a:pos x="0" y="0"/>
                      </a:cxn>
                    </a:cxnLst>
                    <a:pathLst>
                      <a:path w="21600" h="21966" fill="none">
                        <a:moveTo>
                          <a:pt x="3" y="21965"/>
                        </a:moveTo>
                        <a:cubicBezTo>
                          <a:pt x="1" y="21844"/>
                          <a:pt x="0" y="21722"/>
                          <a:pt x="0" y="21600"/>
                        </a:cubicBezTo>
                        <a:cubicBezTo>
                          <a:pt x="-1" y="9670"/>
                          <a:pt x="9670" y="0"/>
                          <a:pt x="21599" y="0"/>
                        </a:cubicBezTo>
                      </a:path>
                      <a:path w="21600" h="21966" stroke="0">
                        <a:moveTo>
                          <a:pt x="3" y="21965"/>
                        </a:moveTo>
                        <a:cubicBezTo>
                          <a:pt x="1" y="21844"/>
                          <a:pt x="0" y="21722"/>
                          <a:pt x="0" y="21600"/>
                        </a:cubicBezTo>
                        <a:cubicBezTo>
                          <a:pt x="-1" y="9670"/>
                          <a:pt x="9670" y="0"/>
                          <a:pt x="21599" y="0"/>
                        </a:cubicBezTo>
                        <a:lnTo>
                          <a:pt x="21600" y="21600"/>
                        </a:lnTo>
                        <a:lnTo>
                          <a:pt x="3" y="21965"/>
                        </a:lnTo>
                        <a:close/>
                      </a:path>
                    </a:pathLst>
                  </a:custGeom>
                  <a:noFill/>
                  <a:ln w="11113" cap="flat" cmpd="sng">
                    <a:solidFill>
                      <a:srgbClr val="804000">
                        <a:alpha val="100000"/>
                      </a:srgbClr>
                    </a:solidFill>
                    <a:prstDash val="solid"/>
                    <a:round/>
                    <a:headEnd type="none" w="med" len="med"/>
                    <a:tailEnd type="none" w="med" len="med"/>
                  </a:ln>
                </p:spPr>
                <p:txBody>
                  <a:bodyPr/>
                  <a:p>
                    <a:endParaRPr lang="zh-CN" altLang="en-US"/>
                  </a:p>
                </p:txBody>
              </p:sp>
            </p:grpSp>
            <p:sp>
              <p:nvSpPr>
                <p:cNvPr id="77859" name="Freeform 86"/>
                <p:cNvSpPr/>
                <p:nvPr/>
              </p:nvSpPr>
              <p:spPr>
                <a:xfrm>
                  <a:off x="1899" y="1375"/>
                  <a:ext cx="387" cy="323"/>
                </a:xfrm>
                <a:custGeom>
                  <a:avLst/>
                  <a:gdLst/>
                  <a:ahLst/>
                  <a:cxnLst>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pathLst>
                    <a:path w="775" h="646">
                      <a:moveTo>
                        <a:pt x="740" y="54"/>
                      </a:moveTo>
                      <a:lnTo>
                        <a:pt x="683" y="28"/>
                      </a:lnTo>
                      <a:lnTo>
                        <a:pt x="617" y="16"/>
                      </a:lnTo>
                      <a:lnTo>
                        <a:pt x="568" y="11"/>
                      </a:lnTo>
                      <a:lnTo>
                        <a:pt x="493" y="0"/>
                      </a:lnTo>
                      <a:lnTo>
                        <a:pt x="417" y="0"/>
                      </a:lnTo>
                      <a:lnTo>
                        <a:pt x="332" y="11"/>
                      </a:lnTo>
                      <a:lnTo>
                        <a:pt x="280" y="25"/>
                      </a:lnTo>
                      <a:lnTo>
                        <a:pt x="186" y="58"/>
                      </a:lnTo>
                      <a:lnTo>
                        <a:pt x="115" y="85"/>
                      </a:lnTo>
                      <a:lnTo>
                        <a:pt x="141" y="101"/>
                      </a:lnTo>
                      <a:lnTo>
                        <a:pt x="87" y="160"/>
                      </a:lnTo>
                      <a:lnTo>
                        <a:pt x="49" y="203"/>
                      </a:lnTo>
                      <a:lnTo>
                        <a:pt x="98" y="217"/>
                      </a:lnTo>
                      <a:lnTo>
                        <a:pt x="33" y="283"/>
                      </a:lnTo>
                      <a:lnTo>
                        <a:pt x="77" y="278"/>
                      </a:lnTo>
                      <a:lnTo>
                        <a:pt x="11" y="365"/>
                      </a:lnTo>
                      <a:lnTo>
                        <a:pt x="54" y="381"/>
                      </a:lnTo>
                      <a:lnTo>
                        <a:pt x="37" y="401"/>
                      </a:lnTo>
                      <a:lnTo>
                        <a:pt x="21" y="426"/>
                      </a:lnTo>
                      <a:lnTo>
                        <a:pt x="0" y="473"/>
                      </a:lnTo>
                      <a:lnTo>
                        <a:pt x="49" y="457"/>
                      </a:lnTo>
                      <a:lnTo>
                        <a:pt x="87" y="506"/>
                      </a:lnTo>
                      <a:lnTo>
                        <a:pt x="110" y="497"/>
                      </a:lnTo>
                      <a:lnTo>
                        <a:pt x="134" y="493"/>
                      </a:lnTo>
                      <a:lnTo>
                        <a:pt x="164" y="499"/>
                      </a:lnTo>
                      <a:lnTo>
                        <a:pt x="186" y="509"/>
                      </a:lnTo>
                      <a:lnTo>
                        <a:pt x="200" y="535"/>
                      </a:lnTo>
                      <a:lnTo>
                        <a:pt x="209" y="559"/>
                      </a:lnTo>
                      <a:lnTo>
                        <a:pt x="217" y="577"/>
                      </a:lnTo>
                      <a:lnTo>
                        <a:pt x="235" y="598"/>
                      </a:lnTo>
                      <a:lnTo>
                        <a:pt x="249" y="612"/>
                      </a:lnTo>
                      <a:lnTo>
                        <a:pt x="273" y="646"/>
                      </a:lnTo>
                      <a:lnTo>
                        <a:pt x="268" y="598"/>
                      </a:lnTo>
                      <a:lnTo>
                        <a:pt x="273" y="575"/>
                      </a:lnTo>
                      <a:lnTo>
                        <a:pt x="290" y="546"/>
                      </a:lnTo>
                      <a:lnTo>
                        <a:pt x="316" y="516"/>
                      </a:lnTo>
                      <a:lnTo>
                        <a:pt x="346" y="480"/>
                      </a:lnTo>
                      <a:lnTo>
                        <a:pt x="360" y="455"/>
                      </a:lnTo>
                      <a:lnTo>
                        <a:pt x="372" y="433"/>
                      </a:lnTo>
                      <a:lnTo>
                        <a:pt x="396" y="419"/>
                      </a:lnTo>
                      <a:lnTo>
                        <a:pt x="431" y="403"/>
                      </a:lnTo>
                      <a:lnTo>
                        <a:pt x="443" y="388"/>
                      </a:lnTo>
                      <a:lnTo>
                        <a:pt x="453" y="368"/>
                      </a:lnTo>
                      <a:lnTo>
                        <a:pt x="462" y="348"/>
                      </a:lnTo>
                      <a:lnTo>
                        <a:pt x="457" y="299"/>
                      </a:lnTo>
                      <a:lnTo>
                        <a:pt x="447" y="266"/>
                      </a:lnTo>
                      <a:lnTo>
                        <a:pt x="427" y="245"/>
                      </a:lnTo>
                      <a:lnTo>
                        <a:pt x="419" y="228"/>
                      </a:lnTo>
                      <a:lnTo>
                        <a:pt x="408" y="216"/>
                      </a:lnTo>
                      <a:lnTo>
                        <a:pt x="400" y="198"/>
                      </a:lnTo>
                      <a:lnTo>
                        <a:pt x="401" y="170"/>
                      </a:lnTo>
                      <a:lnTo>
                        <a:pt x="412" y="148"/>
                      </a:lnTo>
                      <a:lnTo>
                        <a:pt x="433" y="132"/>
                      </a:lnTo>
                      <a:lnTo>
                        <a:pt x="455" y="122"/>
                      </a:lnTo>
                      <a:lnTo>
                        <a:pt x="481" y="113"/>
                      </a:lnTo>
                      <a:lnTo>
                        <a:pt x="512" y="115"/>
                      </a:lnTo>
                      <a:lnTo>
                        <a:pt x="493" y="98"/>
                      </a:lnTo>
                      <a:lnTo>
                        <a:pt x="495" y="85"/>
                      </a:lnTo>
                      <a:lnTo>
                        <a:pt x="504" y="77"/>
                      </a:lnTo>
                      <a:lnTo>
                        <a:pt x="521" y="72"/>
                      </a:lnTo>
                      <a:lnTo>
                        <a:pt x="551" y="73"/>
                      </a:lnTo>
                      <a:lnTo>
                        <a:pt x="578" y="77"/>
                      </a:lnTo>
                      <a:lnTo>
                        <a:pt x="599" y="75"/>
                      </a:lnTo>
                      <a:lnTo>
                        <a:pt x="627" y="65"/>
                      </a:lnTo>
                      <a:lnTo>
                        <a:pt x="653" y="56"/>
                      </a:lnTo>
                      <a:lnTo>
                        <a:pt x="684" y="58"/>
                      </a:lnTo>
                      <a:lnTo>
                        <a:pt x="717" y="61"/>
                      </a:lnTo>
                      <a:lnTo>
                        <a:pt x="775" y="75"/>
                      </a:lnTo>
                      <a:lnTo>
                        <a:pt x="740" y="54"/>
                      </a:lnTo>
                      <a:close/>
                    </a:path>
                  </a:pathLst>
                </a:custGeom>
                <a:solidFill>
                  <a:srgbClr val="804000">
                    <a:alpha val="100000"/>
                  </a:srgbClr>
                </a:solidFill>
                <a:ln w="9525">
                  <a:noFill/>
                </a:ln>
              </p:spPr>
              <p:txBody>
                <a:bodyPr/>
                <a:p>
                  <a:endParaRPr lang="zh-CN" altLang="en-US"/>
                </a:p>
              </p:txBody>
            </p:sp>
          </p:grpSp>
          <p:sp>
            <p:nvSpPr>
              <p:cNvPr id="77849" name="Freeform 87"/>
              <p:cNvSpPr/>
              <p:nvPr/>
            </p:nvSpPr>
            <p:spPr>
              <a:xfrm flipH="1">
                <a:off x="3014" y="2796"/>
                <a:ext cx="180" cy="198"/>
              </a:xfrm>
              <a:custGeom>
                <a:avLst/>
                <a:gdLst/>
                <a:ahLst/>
                <a:cxnLst>
                  <a:cxn ang="0">
                    <a:pos x="0" y="0"/>
                  </a:cxn>
                  <a:cxn ang="0">
                    <a:pos x="0" y="0"/>
                  </a:cxn>
                  <a:cxn ang="0">
                    <a:pos x="0" y="0"/>
                  </a:cxn>
                  <a:cxn ang="0">
                    <a:pos x="0" y="0"/>
                  </a:cxn>
                </a:cxnLst>
                <a:pathLst>
                  <a:path w="438" h="491">
                    <a:moveTo>
                      <a:pt x="0" y="0"/>
                    </a:moveTo>
                    <a:lnTo>
                      <a:pt x="363" y="300"/>
                    </a:lnTo>
                    <a:lnTo>
                      <a:pt x="438" y="491"/>
                    </a:lnTo>
                    <a:lnTo>
                      <a:pt x="0" y="0"/>
                    </a:lnTo>
                    <a:close/>
                  </a:path>
                </a:pathLst>
              </a:custGeom>
              <a:solidFill>
                <a:srgbClr val="E0E0E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77850" name="Freeform 88"/>
              <p:cNvSpPr/>
              <p:nvPr/>
            </p:nvSpPr>
            <p:spPr>
              <a:xfrm flipH="1">
                <a:off x="3044" y="2795"/>
                <a:ext cx="150" cy="198"/>
              </a:xfrm>
              <a:custGeom>
                <a:avLst/>
                <a:gdLst/>
                <a:ahLst/>
                <a:cxnLst>
                  <a:cxn ang="0">
                    <a:pos x="0" y="0"/>
                  </a:cxn>
                  <a:cxn ang="0">
                    <a:pos x="0" y="0"/>
                  </a:cxn>
                  <a:cxn ang="0">
                    <a:pos x="0" y="0"/>
                  </a:cxn>
                  <a:cxn ang="0">
                    <a:pos x="0" y="0"/>
                  </a:cxn>
                </a:cxnLst>
                <a:pathLst>
                  <a:path w="363" h="495">
                    <a:moveTo>
                      <a:pt x="0" y="0"/>
                    </a:moveTo>
                    <a:lnTo>
                      <a:pt x="363" y="311"/>
                    </a:lnTo>
                    <a:lnTo>
                      <a:pt x="278" y="495"/>
                    </a:lnTo>
                    <a:lnTo>
                      <a:pt x="0" y="0"/>
                    </a:lnTo>
                    <a:close/>
                  </a:path>
                </a:pathLst>
              </a:custGeom>
              <a:solidFill>
                <a:srgbClr val="FFFF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77851" name="Group 89"/>
              <p:cNvGrpSpPr/>
              <p:nvPr/>
            </p:nvGrpSpPr>
            <p:grpSpPr>
              <a:xfrm flipH="1">
                <a:off x="2890" y="2522"/>
                <a:ext cx="272" cy="117"/>
                <a:chOff x="2011" y="1586"/>
                <a:chExt cx="331" cy="145"/>
              </a:xfrm>
            </p:grpSpPr>
            <p:sp>
              <p:nvSpPr>
                <p:cNvPr id="77852" name="Freeform 90"/>
                <p:cNvSpPr/>
                <p:nvPr/>
              </p:nvSpPr>
              <p:spPr>
                <a:xfrm>
                  <a:off x="2226" y="1602"/>
                  <a:ext cx="94" cy="12"/>
                </a:xfrm>
                <a:custGeom>
                  <a:avLst/>
                  <a:gdLst/>
                  <a:ahLst/>
                  <a:cxnLst>
                    <a:cxn ang="0">
                      <a:pos x="1" y="1"/>
                    </a:cxn>
                    <a:cxn ang="0">
                      <a:pos x="1" y="1"/>
                    </a:cxn>
                    <a:cxn ang="0">
                      <a:pos x="1" y="1"/>
                    </a:cxn>
                    <a:cxn ang="0">
                      <a:pos x="1" y="0"/>
                    </a:cxn>
                    <a:cxn ang="0">
                      <a:pos x="1" y="0"/>
                    </a:cxn>
                    <a:cxn ang="0">
                      <a:pos x="0" y="1"/>
                    </a:cxn>
                    <a:cxn ang="0">
                      <a:pos x="1" y="1"/>
                    </a:cxn>
                    <a:cxn ang="0">
                      <a:pos x="1" y="1"/>
                    </a:cxn>
                  </a:cxnLst>
                  <a:pathLst>
                    <a:path w="187" h="24">
                      <a:moveTo>
                        <a:pt x="187" y="24"/>
                      </a:moveTo>
                      <a:lnTo>
                        <a:pt x="163" y="10"/>
                      </a:lnTo>
                      <a:lnTo>
                        <a:pt x="139" y="5"/>
                      </a:lnTo>
                      <a:lnTo>
                        <a:pt x="90" y="0"/>
                      </a:lnTo>
                      <a:lnTo>
                        <a:pt x="43" y="0"/>
                      </a:lnTo>
                      <a:lnTo>
                        <a:pt x="0" y="6"/>
                      </a:lnTo>
                      <a:lnTo>
                        <a:pt x="101" y="15"/>
                      </a:lnTo>
                      <a:lnTo>
                        <a:pt x="187" y="24"/>
                      </a:lnTo>
                      <a:close/>
                    </a:path>
                  </a:pathLst>
                </a:custGeom>
                <a:solidFill>
                  <a:srgbClr val="603000">
                    <a:alpha val="100000"/>
                  </a:srgbClr>
                </a:solidFill>
                <a:ln w="9525">
                  <a:noFill/>
                </a:ln>
              </p:spPr>
              <p:txBody>
                <a:bodyPr/>
                <a:p>
                  <a:endParaRPr lang="zh-CN" altLang="en-US"/>
                </a:p>
              </p:txBody>
            </p:sp>
            <p:sp>
              <p:nvSpPr>
                <p:cNvPr id="77853" name="Oval 91"/>
                <p:cNvSpPr/>
                <p:nvPr/>
              </p:nvSpPr>
              <p:spPr>
                <a:xfrm>
                  <a:off x="2255" y="1586"/>
                  <a:ext cx="87" cy="145"/>
                </a:xfrm>
                <a:prstGeom prst="ellipse">
                  <a:avLst/>
                </a:prstGeom>
                <a:noFill/>
                <a:ln w="11113"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854" name="Line 92"/>
                <p:cNvSpPr/>
                <p:nvPr/>
              </p:nvSpPr>
              <p:spPr>
                <a:xfrm>
                  <a:off x="2011" y="1662"/>
                  <a:ext cx="248" cy="1"/>
                </a:xfrm>
                <a:prstGeom prst="line">
                  <a:avLst/>
                </a:prstGeom>
                <a:ln w="11113" cap="flat" cmpd="sng">
                  <a:solidFill>
                    <a:srgbClr val="000000"/>
                  </a:solidFill>
                  <a:prstDash val="solid"/>
                  <a:headEnd type="none" w="med" len="med"/>
                  <a:tailEnd type="none" w="med" len="med"/>
                </a:ln>
              </p:spPr>
            </p:sp>
            <p:grpSp>
              <p:nvGrpSpPr>
                <p:cNvPr id="77855" name="Group 93"/>
                <p:cNvGrpSpPr/>
                <p:nvPr/>
              </p:nvGrpSpPr>
              <p:grpSpPr>
                <a:xfrm>
                  <a:off x="2297" y="1645"/>
                  <a:ext cx="27" cy="51"/>
                  <a:chOff x="2297" y="1645"/>
                  <a:chExt cx="27" cy="51"/>
                </a:xfrm>
              </p:grpSpPr>
              <p:sp>
                <p:nvSpPr>
                  <p:cNvPr id="77856" name="Oval 94"/>
                  <p:cNvSpPr/>
                  <p:nvPr/>
                </p:nvSpPr>
                <p:spPr>
                  <a:xfrm>
                    <a:off x="2297" y="1645"/>
                    <a:ext cx="27" cy="51"/>
                  </a:xfrm>
                  <a:prstGeom prst="ellipse">
                    <a:avLst/>
                  </a:prstGeom>
                  <a:solidFill>
                    <a:srgbClr val="0000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857" name="Oval 95"/>
                  <p:cNvSpPr/>
                  <p:nvPr/>
                </p:nvSpPr>
                <p:spPr>
                  <a:xfrm>
                    <a:off x="2305" y="1651"/>
                    <a:ext cx="15" cy="29"/>
                  </a:xfrm>
                  <a:prstGeom prst="ellipse">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grpSp>
        <p:grpSp>
          <p:nvGrpSpPr>
            <p:cNvPr id="77840" name="Group 96"/>
            <p:cNvGrpSpPr/>
            <p:nvPr/>
          </p:nvGrpSpPr>
          <p:grpSpPr>
            <a:xfrm rot="5914597" flipH="1">
              <a:off x="2791" y="2604"/>
              <a:ext cx="239" cy="800"/>
              <a:chOff x="1744" y="2071"/>
              <a:chExt cx="297" cy="971"/>
            </a:xfrm>
          </p:grpSpPr>
          <p:grpSp>
            <p:nvGrpSpPr>
              <p:cNvPr id="77842" name="Group 97"/>
              <p:cNvGrpSpPr/>
              <p:nvPr/>
            </p:nvGrpSpPr>
            <p:grpSpPr>
              <a:xfrm>
                <a:off x="1744" y="2787"/>
                <a:ext cx="285" cy="255"/>
                <a:chOff x="1744" y="2787"/>
                <a:chExt cx="285" cy="255"/>
              </a:xfrm>
            </p:grpSpPr>
            <p:sp>
              <p:nvSpPr>
                <p:cNvPr id="77846" name="Freeform 98"/>
                <p:cNvSpPr/>
                <p:nvPr/>
              </p:nvSpPr>
              <p:spPr>
                <a:xfrm>
                  <a:off x="1744" y="2787"/>
                  <a:ext cx="285" cy="25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571" h="510">
                      <a:moveTo>
                        <a:pt x="88" y="66"/>
                      </a:moveTo>
                      <a:lnTo>
                        <a:pt x="52" y="132"/>
                      </a:lnTo>
                      <a:lnTo>
                        <a:pt x="38" y="156"/>
                      </a:lnTo>
                      <a:lnTo>
                        <a:pt x="31" y="186"/>
                      </a:lnTo>
                      <a:lnTo>
                        <a:pt x="24" y="227"/>
                      </a:lnTo>
                      <a:lnTo>
                        <a:pt x="24" y="265"/>
                      </a:lnTo>
                      <a:lnTo>
                        <a:pt x="29" y="304"/>
                      </a:lnTo>
                      <a:lnTo>
                        <a:pt x="45" y="338"/>
                      </a:lnTo>
                      <a:lnTo>
                        <a:pt x="78" y="363"/>
                      </a:lnTo>
                      <a:lnTo>
                        <a:pt x="43" y="342"/>
                      </a:lnTo>
                      <a:lnTo>
                        <a:pt x="29" y="340"/>
                      </a:lnTo>
                      <a:lnTo>
                        <a:pt x="12" y="347"/>
                      </a:lnTo>
                      <a:lnTo>
                        <a:pt x="3" y="357"/>
                      </a:lnTo>
                      <a:lnTo>
                        <a:pt x="0" y="375"/>
                      </a:lnTo>
                      <a:lnTo>
                        <a:pt x="5" y="389"/>
                      </a:lnTo>
                      <a:lnTo>
                        <a:pt x="17" y="406"/>
                      </a:lnTo>
                      <a:lnTo>
                        <a:pt x="60" y="437"/>
                      </a:lnTo>
                      <a:lnTo>
                        <a:pt x="128" y="463"/>
                      </a:lnTo>
                      <a:lnTo>
                        <a:pt x="158" y="472"/>
                      </a:lnTo>
                      <a:lnTo>
                        <a:pt x="191" y="477"/>
                      </a:lnTo>
                      <a:lnTo>
                        <a:pt x="220" y="477"/>
                      </a:lnTo>
                      <a:lnTo>
                        <a:pt x="250" y="488"/>
                      </a:lnTo>
                      <a:lnTo>
                        <a:pt x="286" y="500"/>
                      </a:lnTo>
                      <a:lnTo>
                        <a:pt x="368" y="510"/>
                      </a:lnTo>
                      <a:lnTo>
                        <a:pt x="465" y="489"/>
                      </a:lnTo>
                      <a:lnTo>
                        <a:pt x="527" y="489"/>
                      </a:lnTo>
                      <a:lnTo>
                        <a:pt x="543" y="484"/>
                      </a:lnTo>
                      <a:lnTo>
                        <a:pt x="559" y="469"/>
                      </a:lnTo>
                      <a:lnTo>
                        <a:pt x="564" y="448"/>
                      </a:lnTo>
                      <a:lnTo>
                        <a:pt x="571" y="366"/>
                      </a:lnTo>
                      <a:lnTo>
                        <a:pt x="571" y="298"/>
                      </a:lnTo>
                      <a:lnTo>
                        <a:pt x="567" y="264"/>
                      </a:lnTo>
                      <a:lnTo>
                        <a:pt x="564" y="239"/>
                      </a:lnTo>
                      <a:lnTo>
                        <a:pt x="559" y="217"/>
                      </a:lnTo>
                      <a:lnTo>
                        <a:pt x="553" y="193"/>
                      </a:lnTo>
                      <a:lnTo>
                        <a:pt x="522" y="100"/>
                      </a:lnTo>
                      <a:lnTo>
                        <a:pt x="491" y="0"/>
                      </a:lnTo>
                      <a:lnTo>
                        <a:pt x="88" y="66"/>
                      </a:lnTo>
                      <a:close/>
                    </a:path>
                  </a:pathLst>
                </a:custGeom>
                <a:solidFill>
                  <a:srgbClr val="FFE0C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77847" name="Arc 99"/>
                <p:cNvSpPr/>
                <p:nvPr/>
              </p:nvSpPr>
              <p:spPr>
                <a:xfrm>
                  <a:off x="1786" y="2960"/>
                  <a:ext cx="8" cy="18"/>
                </a:xfrm>
                <a:custGeom>
                  <a:avLst/>
                  <a:gdLst/>
                  <a:ahLst/>
                  <a:cxnLst>
                    <a:cxn ang="0">
                      <a:pos x="0" y="0"/>
                    </a:cxn>
                    <a:cxn ang="0">
                      <a:pos x="0" y="0"/>
                    </a:cxn>
                    <a:cxn ang="0">
                      <a:pos x="0" y="0"/>
                    </a:cxn>
                  </a:cxnLst>
                  <a:pathLst>
                    <a:path w="21600" h="21460" fill="none">
                      <a:moveTo>
                        <a:pt x="0" y="21460"/>
                      </a:moveTo>
                      <a:cubicBezTo>
                        <a:pt x="0" y="10479"/>
                        <a:pt x="8237" y="1246"/>
                        <a:pt x="19146" y="-1"/>
                      </a:cubicBezTo>
                    </a:path>
                    <a:path w="21600" h="21460" stroke="0">
                      <a:moveTo>
                        <a:pt x="0" y="21460"/>
                      </a:moveTo>
                      <a:cubicBezTo>
                        <a:pt x="0" y="10479"/>
                        <a:pt x="8237" y="1246"/>
                        <a:pt x="19146" y="-1"/>
                      </a:cubicBezTo>
                      <a:lnTo>
                        <a:pt x="21600" y="21460"/>
                      </a:lnTo>
                      <a:lnTo>
                        <a:pt x="0" y="21460"/>
                      </a:lnTo>
                      <a:close/>
                    </a:path>
                  </a:pathLst>
                </a:custGeom>
                <a:noFill/>
                <a:ln w="1111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7843" name="Group 100"/>
              <p:cNvGrpSpPr/>
              <p:nvPr/>
            </p:nvGrpSpPr>
            <p:grpSpPr>
              <a:xfrm>
                <a:off x="1758" y="2071"/>
                <a:ext cx="283" cy="756"/>
                <a:chOff x="1758" y="2071"/>
                <a:chExt cx="283" cy="756"/>
              </a:xfrm>
            </p:grpSpPr>
            <p:sp>
              <p:nvSpPr>
                <p:cNvPr id="77844" name="Rectangle 101"/>
                <p:cNvSpPr/>
                <p:nvPr/>
              </p:nvSpPr>
              <p:spPr>
                <a:xfrm>
                  <a:off x="1775" y="2781"/>
                  <a:ext cx="238" cy="46"/>
                </a:xfrm>
                <a:prstGeom prst="rect">
                  <a:avLst/>
                </a:prstGeom>
                <a:solidFill>
                  <a:srgbClr val="FFFFFF"/>
                </a:solidFill>
                <a:ln w="111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7845" name="Freeform 102"/>
                <p:cNvSpPr/>
                <p:nvPr/>
              </p:nvSpPr>
              <p:spPr>
                <a:xfrm>
                  <a:off x="1758" y="2071"/>
                  <a:ext cx="283" cy="729"/>
                </a:xfrm>
                <a:custGeom>
                  <a:avLst/>
                  <a:gdLst/>
                  <a:ahLst/>
                  <a:cxnLst>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566" h="1459">
                      <a:moveTo>
                        <a:pt x="28" y="486"/>
                      </a:moveTo>
                      <a:lnTo>
                        <a:pt x="16" y="905"/>
                      </a:lnTo>
                      <a:lnTo>
                        <a:pt x="0" y="1454"/>
                      </a:lnTo>
                      <a:lnTo>
                        <a:pt x="544" y="1459"/>
                      </a:lnTo>
                      <a:lnTo>
                        <a:pt x="551" y="874"/>
                      </a:lnTo>
                      <a:lnTo>
                        <a:pt x="549" y="601"/>
                      </a:lnTo>
                      <a:lnTo>
                        <a:pt x="566" y="313"/>
                      </a:lnTo>
                      <a:lnTo>
                        <a:pt x="561" y="249"/>
                      </a:lnTo>
                      <a:lnTo>
                        <a:pt x="556" y="200"/>
                      </a:lnTo>
                      <a:lnTo>
                        <a:pt x="546" y="153"/>
                      </a:lnTo>
                      <a:lnTo>
                        <a:pt x="535" y="120"/>
                      </a:lnTo>
                      <a:lnTo>
                        <a:pt x="516" y="87"/>
                      </a:lnTo>
                      <a:lnTo>
                        <a:pt x="497" y="64"/>
                      </a:lnTo>
                      <a:lnTo>
                        <a:pt x="466" y="40"/>
                      </a:lnTo>
                      <a:lnTo>
                        <a:pt x="426" y="21"/>
                      </a:lnTo>
                      <a:lnTo>
                        <a:pt x="382" y="9"/>
                      </a:lnTo>
                      <a:lnTo>
                        <a:pt x="334" y="4"/>
                      </a:lnTo>
                      <a:lnTo>
                        <a:pt x="294" y="0"/>
                      </a:lnTo>
                      <a:lnTo>
                        <a:pt x="245" y="11"/>
                      </a:lnTo>
                      <a:lnTo>
                        <a:pt x="198" y="26"/>
                      </a:lnTo>
                      <a:lnTo>
                        <a:pt x="171" y="44"/>
                      </a:lnTo>
                      <a:lnTo>
                        <a:pt x="136" y="68"/>
                      </a:lnTo>
                      <a:lnTo>
                        <a:pt x="112" y="97"/>
                      </a:lnTo>
                      <a:lnTo>
                        <a:pt x="86" y="141"/>
                      </a:lnTo>
                      <a:lnTo>
                        <a:pt x="68" y="189"/>
                      </a:lnTo>
                      <a:lnTo>
                        <a:pt x="49" y="269"/>
                      </a:lnTo>
                      <a:lnTo>
                        <a:pt x="28" y="486"/>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grpSp>
        <p:graphicFrame>
          <p:nvGraphicFramePr>
            <p:cNvPr id="77841" name="Object 103"/>
            <p:cNvGraphicFramePr>
              <a:graphicFrameLocks noChangeAspect="1"/>
            </p:cNvGraphicFramePr>
            <p:nvPr/>
          </p:nvGraphicFramePr>
          <p:xfrm>
            <a:off x="1680" y="2893"/>
            <a:ext cx="1345" cy="1238"/>
          </p:xfrm>
          <a:graphic>
            <a:graphicData uri="http://schemas.openxmlformats.org/presentationml/2006/ole">
              <mc:AlternateContent xmlns:mc="http://schemas.openxmlformats.org/markup-compatibility/2006">
                <mc:Choice xmlns:v="urn:schemas-microsoft-com:vml" Requires="v">
                  <p:oleObj spid="_x0000_s3080" name="" r:id="rId1" imgW="15535275" imgH="14649450" progId="MS_ClipArt_Gallery.2">
                    <p:embed/>
                  </p:oleObj>
                </mc:Choice>
                <mc:Fallback>
                  <p:oleObj name="" r:id="rId1" imgW="15535275" imgH="14649450" progId="MS_ClipArt_Gallery.2">
                    <p:embed/>
                    <p:pic>
                      <p:nvPicPr>
                        <p:cNvPr id="0" name="图片 3079"/>
                        <p:cNvPicPr/>
                        <p:nvPr/>
                      </p:nvPicPr>
                      <p:blipFill>
                        <a:blip r:embed="rId2"/>
                        <a:stretch>
                          <a:fillRect/>
                        </a:stretch>
                      </p:blipFill>
                      <p:spPr>
                        <a:xfrm>
                          <a:off x="1680" y="2893"/>
                          <a:ext cx="1345" cy="1238"/>
                        </a:xfrm>
                        <a:prstGeom prst="rect">
                          <a:avLst/>
                        </a:prstGeom>
                        <a:noFill/>
                        <a:ln w="38100">
                          <a:noFill/>
                          <a:miter/>
                        </a:ln>
                      </p:spPr>
                    </p:pic>
                  </p:oleObj>
                </mc:Fallback>
              </mc:AlternateContent>
            </a:graphicData>
          </a:graphic>
        </p:graphicFrame>
      </p:grpSp>
      <p:sp>
        <p:nvSpPr>
          <p:cNvPr id="100456" name="AutoShape 104"/>
          <p:cNvSpPr/>
          <p:nvPr/>
        </p:nvSpPr>
        <p:spPr>
          <a:xfrm>
            <a:off x="3657600" y="685800"/>
            <a:ext cx="4495800" cy="1905000"/>
          </a:xfrm>
          <a:prstGeom prst="cloudCallout">
            <a:avLst>
              <a:gd name="adj1" fmla="val -17407"/>
              <a:gd name="adj2" fmla="val 117917"/>
            </a:avLst>
          </a:prstGeom>
          <a:gradFill rotWithShape="0">
            <a:gsLst>
              <a:gs pos="0">
                <a:srgbClr val="CCFFFF"/>
              </a:gs>
              <a:gs pos="100000">
                <a:srgbClr val="BAE8E8"/>
              </a:gs>
            </a:gsLst>
            <a:lin ang="18900000" scaled="1"/>
            <a:tileRect/>
          </a:gradFill>
          <a:ln w="25400" cap="flat" cmpd="sng">
            <a:solidFill>
              <a:srgbClr val="CCFFCC"/>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                  It is simple indeed.  </a:t>
            </a:r>
            <a:endParaRPr lang="en-US" altLang="zh-CN" sz="2000" b="1"/>
          </a:p>
          <a:p>
            <a:pPr marL="0" lvl="0" indent="0" algn="ctr" eaLnBrk="1" hangingPunct="1">
              <a:spcBef>
                <a:spcPct val="0"/>
              </a:spcBef>
              <a:buNone/>
            </a:pPr>
            <a:r>
              <a:rPr lang="en-US" altLang="zh-CN" sz="2000" b="1"/>
              <a:t>          But I bet that you will point out </a:t>
            </a:r>
            <a:endParaRPr lang="en-US" altLang="zh-CN" sz="2000" b="1"/>
          </a:p>
          <a:p>
            <a:pPr marL="0" lvl="0" indent="0" algn="ctr" eaLnBrk="1" hangingPunct="1">
              <a:spcBef>
                <a:spcPct val="0"/>
              </a:spcBef>
              <a:buNone/>
            </a:pPr>
            <a:r>
              <a:rPr lang="en-US" altLang="zh-CN" sz="2000" b="1"/>
              <a:t>some problems here…</a:t>
            </a:r>
            <a:endParaRPr lang="en-US" altLang="zh-CN" sz="2000" b="1"/>
          </a:p>
        </p:txBody>
      </p:sp>
      <p:sp>
        <p:nvSpPr>
          <p:cNvPr id="100457" name="AutoShape 105"/>
          <p:cNvSpPr/>
          <p:nvPr/>
        </p:nvSpPr>
        <p:spPr>
          <a:xfrm flipH="1">
            <a:off x="3505200" y="533400"/>
            <a:ext cx="4343400" cy="2209800"/>
          </a:xfrm>
          <a:prstGeom prst="cloudCallout">
            <a:avLst>
              <a:gd name="adj1" fmla="val 38815"/>
              <a:gd name="adj2" fmla="val 127296"/>
            </a:avLst>
          </a:prstGeom>
          <a:gradFill rotWithShape="0">
            <a:gsLst>
              <a:gs pos="0">
                <a:srgbClr val="CCFFCC"/>
              </a:gs>
              <a:gs pos="100000">
                <a:srgbClr val="B5E2B5"/>
              </a:gs>
            </a:gsLst>
            <a:lin ang="5400000" scaled="1"/>
            <a:tileRect/>
          </a:gradFill>
          <a:ln w="25400" cap="flat" cmpd="sng">
            <a:solidFill>
              <a:srgbClr val="CC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You are right!</a:t>
            </a:r>
            <a:endParaRPr lang="en-US" altLang="zh-CN" sz="2000" b="1"/>
          </a:p>
          <a:p>
            <a:pPr marL="0" lvl="0" indent="0" algn="ctr" eaLnBrk="1" hangingPunct="1">
              <a:spcBef>
                <a:spcPct val="0"/>
              </a:spcBef>
              <a:buNone/>
            </a:pPr>
            <a:r>
              <a:rPr lang="en-US" altLang="zh-CN" sz="2000" b="1"/>
              <a:t>What if I pick up the path</a:t>
            </a:r>
            <a:endParaRPr lang="en-US" altLang="zh-CN" sz="2000" b="1"/>
          </a:p>
          <a:p>
            <a:pPr marL="0" lvl="0" indent="0" algn="ctr" eaLnBrk="1" hangingPunct="1">
              <a:spcBef>
                <a:spcPct val="0"/>
              </a:spcBef>
              <a:buNone/>
            </a:pPr>
            <a:r>
              <a:rPr lang="en-US" altLang="zh-CN" sz="2000" b="1" i="1">
                <a:solidFill>
                  <a:srgbClr val="FF0000"/>
                </a:solidFill>
              </a:rPr>
              <a:t>s</a:t>
            </a:r>
            <a:r>
              <a:rPr lang="en-US" altLang="zh-CN" sz="2000" b="1"/>
              <a:t> </a:t>
            </a:r>
            <a:r>
              <a:rPr lang="en-US" altLang="zh-CN" sz="2000" b="1">
                <a:sym typeface="Symbol" panose="05050102010706020507" pitchFamily="18" charset="2"/>
              </a:rPr>
              <a:t> </a:t>
            </a:r>
            <a:r>
              <a:rPr lang="en-US" altLang="zh-CN" sz="2000" b="1" i="1">
                <a:sym typeface="Symbol" panose="05050102010706020507" pitchFamily="18" charset="2"/>
              </a:rPr>
              <a:t>a </a:t>
            </a:r>
            <a:r>
              <a:rPr lang="en-US" altLang="zh-CN" sz="2000" b="1">
                <a:sym typeface="Symbol" panose="05050102010706020507" pitchFamily="18" charset="2"/>
              </a:rPr>
              <a:t> </a:t>
            </a:r>
            <a:r>
              <a:rPr lang="en-US" altLang="zh-CN" sz="2000" b="1" i="1">
                <a:sym typeface="Symbol" panose="05050102010706020507" pitchFamily="18" charset="2"/>
              </a:rPr>
              <a:t>d</a:t>
            </a:r>
            <a:r>
              <a:rPr lang="en-US" altLang="zh-CN" sz="2000" b="1">
                <a:sym typeface="Symbol" panose="05050102010706020507" pitchFamily="18" charset="2"/>
              </a:rPr>
              <a:t>  </a:t>
            </a:r>
            <a:r>
              <a:rPr lang="en-US" altLang="zh-CN" sz="2000" b="1" i="1">
                <a:solidFill>
                  <a:srgbClr val="009900"/>
                </a:solidFill>
                <a:sym typeface="Symbol" panose="05050102010706020507" pitchFamily="18" charset="2"/>
              </a:rPr>
              <a:t>t</a:t>
            </a:r>
            <a:endParaRPr lang="en-US" altLang="zh-CN" sz="2000" b="1" i="1">
              <a:solidFill>
                <a:srgbClr val="009900"/>
              </a:solidFill>
              <a:sym typeface="Symbol" panose="05050102010706020507" pitchFamily="18" charset="2"/>
            </a:endParaRPr>
          </a:p>
          <a:p>
            <a:pPr marL="0" lvl="0" indent="0" algn="ctr" eaLnBrk="1" hangingPunct="1">
              <a:spcBef>
                <a:spcPct val="0"/>
              </a:spcBef>
              <a:buNone/>
            </a:pPr>
            <a:r>
              <a:rPr lang="en-US" altLang="zh-CN" sz="2000" b="1">
                <a:sym typeface="Symbol" panose="05050102010706020507" pitchFamily="18" charset="2"/>
              </a:rPr>
              <a:t>first?</a:t>
            </a:r>
            <a:endParaRPr lang="en-US" altLang="zh-CN" sz="2000" b="1">
              <a:sym typeface="Symbol" panose="05050102010706020507" pitchFamily="18" charset="2"/>
            </a:endParaRPr>
          </a:p>
        </p:txBody>
      </p:sp>
      <p:sp>
        <p:nvSpPr>
          <p:cNvPr id="100458" name="AutoShape 106"/>
          <p:cNvSpPr/>
          <p:nvPr/>
        </p:nvSpPr>
        <p:spPr>
          <a:xfrm>
            <a:off x="3733800" y="762000"/>
            <a:ext cx="3886200" cy="1905000"/>
          </a:xfrm>
          <a:prstGeom prst="cloudCallout">
            <a:avLst>
              <a:gd name="adj1" fmla="val -14745"/>
              <a:gd name="adj2" fmla="val 113500"/>
            </a:avLst>
          </a:prstGeom>
          <a:gradFill rotWithShape="0">
            <a:gsLst>
              <a:gs pos="0">
                <a:srgbClr val="CCFFFF"/>
              </a:gs>
              <a:gs pos="100000">
                <a:srgbClr val="BAE8E8"/>
              </a:gs>
            </a:gsLst>
            <a:lin ang="18900000" scaled="1"/>
            <a:tileRect/>
          </a:gradFill>
          <a:ln w="25400" cap="flat" cmpd="sng">
            <a:solidFill>
              <a:srgbClr val="CCFFCC"/>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    Uh-oh… </a:t>
            </a:r>
            <a:endParaRPr lang="en-US" altLang="zh-CN" sz="2000" b="1"/>
          </a:p>
          <a:p>
            <a:pPr marL="0" lvl="0" indent="0" algn="ctr" eaLnBrk="1" hangingPunct="1">
              <a:spcBef>
                <a:spcPct val="0"/>
              </a:spcBef>
              <a:buNone/>
            </a:pPr>
            <a:r>
              <a:rPr lang="en-US" altLang="zh-CN" sz="2000" b="1"/>
              <a:t>          Seems we cannot be </a:t>
            </a:r>
            <a:endParaRPr lang="en-US" altLang="zh-CN" sz="2000" b="1"/>
          </a:p>
          <a:p>
            <a:pPr marL="0" lvl="0" indent="0" algn="ctr" eaLnBrk="1" hangingPunct="1">
              <a:spcBef>
                <a:spcPct val="0"/>
              </a:spcBef>
              <a:buNone/>
            </a:pPr>
            <a:r>
              <a:rPr lang="en-US" altLang="zh-CN" sz="2000" b="1" i="1">
                <a:solidFill>
                  <a:schemeClr val="hlink"/>
                </a:solidFill>
              </a:rPr>
              <a:t>    greedy</a:t>
            </a:r>
            <a:r>
              <a:rPr lang="en-US" altLang="zh-CN" sz="2000" b="1"/>
              <a:t> at this point.</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0414"/>
                                        </p:tgtEl>
                                        <p:attrNameLst>
                                          <p:attrName>style.visibility</p:attrName>
                                        </p:attrNameLst>
                                      </p:cBhvr>
                                      <p:to>
                                        <p:strVal val="visible"/>
                                      </p:to>
                                    </p:set>
                                    <p:animEffect transition="in" filter="dissolve">
                                      <p:cBhvr>
                                        <p:cTn id="7" dur="500"/>
                                        <p:tgtEl>
                                          <p:spTgt spid="10041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0456"/>
                                        </p:tgtEl>
                                        <p:attrNameLst>
                                          <p:attrName>style.visibility</p:attrName>
                                        </p:attrNameLst>
                                      </p:cBhvr>
                                      <p:to>
                                        <p:strVal val="visible"/>
                                      </p:to>
                                    </p:set>
                                    <p:animEffect transition="in" filter="wipe(down)">
                                      <p:cBhvr>
                                        <p:cTn id="11" dur="500"/>
                                        <p:tgtEl>
                                          <p:spTgt spid="100456"/>
                                        </p:tgtEl>
                                      </p:cBhvr>
                                    </p:animEffect>
                                  </p:childTnLst>
                                  <p:subTnLst>
                                    <p:set>
                                      <p:cBhvr override="childStyle">
                                        <p:cTn dur="1" fill="hold" display="0" masterRel="nextClick" afterEffect="1"/>
                                        <p:tgtEl>
                                          <p:spTgt spid="100456"/>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00457"/>
                                        </p:tgtEl>
                                        <p:attrNameLst>
                                          <p:attrName>style.visibility</p:attrName>
                                        </p:attrNameLst>
                                      </p:cBhvr>
                                      <p:to>
                                        <p:strVal val="visible"/>
                                      </p:to>
                                    </p:set>
                                    <p:animEffect transition="in" filter="wipe(down)">
                                      <p:cBhvr>
                                        <p:cTn id="16" dur="500"/>
                                        <p:tgtEl>
                                          <p:spTgt spid="100457"/>
                                        </p:tgtEl>
                                      </p:cBhvr>
                                    </p:animEffect>
                                  </p:childTnLst>
                                  <p:subTnLst>
                                    <p:set>
                                      <p:cBhvr override="childStyle">
                                        <p:cTn dur="1" fill="hold" display="0" masterRel="nextClick" afterEffect="1"/>
                                        <p:tgtEl>
                                          <p:spTgt spid="100457"/>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0458"/>
                                        </p:tgtEl>
                                        <p:attrNameLst>
                                          <p:attrName>style.visibility</p:attrName>
                                        </p:attrNameLst>
                                      </p:cBhvr>
                                      <p:to>
                                        <p:strVal val="visible"/>
                                      </p:to>
                                    </p:set>
                                    <p:animEffect transition="in" filter="wipe(down)">
                                      <p:cBhvr>
                                        <p:cTn id="21" dur="500"/>
                                        <p:tgtEl>
                                          <p:spTgt spid="100458"/>
                                        </p:tgtEl>
                                      </p:cBhvr>
                                    </p:animEffect>
                                  </p:childTnLst>
                                  <p:subTnLst>
                                    <p:set>
                                      <p:cBhvr override="childStyle">
                                        <p:cTn dur="1" fill="hold" display="0" masterRel="nextClick" afterEffect="1"/>
                                        <p:tgtEl>
                                          <p:spTgt spid="1004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6" grpId="0" animBg="1"/>
      <p:bldP spid="100457" grpId="0" animBg="1"/>
      <p:bldP spid="10045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Text Box 2"/>
          <p:cNvSpPr txBox="1"/>
          <p:nvPr/>
        </p:nvSpPr>
        <p:spPr>
          <a:xfrm>
            <a:off x="6019800" y="0"/>
            <a:ext cx="3117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§4  Network Flow Problems</a:t>
            </a:r>
            <a:endParaRPr lang="en-US" altLang="zh-CN" sz="1800" b="1">
              <a:sym typeface="Webdings" panose="05030102010509060703" pitchFamily="18" charset="2"/>
            </a:endParaRPr>
          </a:p>
        </p:txBody>
      </p:sp>
      <p:sp>
        <p:nvSpPr>
          <p:cNvPr id="101379" name="Text Box 3"/>
          <p:cNvSpPr txBox="1"/>
          <p:nvPr/>
        </p:nvSpPr>
        <p:spPr>
          <a:xfrm>
            <a:off x="457200" y="228600"/>
            <a:ext cx="6781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2.  A Solution </a:t>
            </a:r>
            <a:r>
              <a:rPr lang="en-US" altLang="zh-CN" sz="2000" b="1"/>
              <a:t>– allow the algorithm to </a:t>
            </a:r>
            <a:r>
              <a:rPr lang="en-US" altLang="zh-CN" sz="2000" b="1">
                <a:solidFill>
                  <a:schemeClr val="hlink"/>
                </a:solidFill>
              </a:rPr>
              <a:t>undo</a:t>
            </a:r>
            <a:r>
              <a:rPr lang="en-US" altLang="zh-CN" sz="2000" b="1"/>
              <a:t> its decisions</a:t>
            </a:r>
            <a:endParaRPr lang="en-US" altLang="zh-CN" sz="2000" b="1"/>
          </a:p>
        </p:txBody>
      </p:sp>
      <p:grpSp>
        <p:nvGrpSpPr>
          <p:cNvPr id="101380" name="Group 4"/>
          <p:cNvGrpSpPr/>
          <p:nvPr/>
        </p:nvGrpSpPr>
        <p:grpSpPr>
          <a:xfrm>
            <a:off x="685800" y="762000"/>
            <a:ext cx="7772400" cy="701675"/>
            <a:chOff x="432" y="528"/>
            <a:chExt cx="4896" cy="442"/>
          </a:xfrm>
        </p:grpSpPr>
        <p:pic>
          <p:nvPicPr>
            <p:cNvPr id="80025" name="Picture 5" descr="KEY"/>
            <p:cNvPicPr>
              <a:picLocks noChangeAspect="1"/>
            </p:cNvPicPr>
            <p:nvPr/>
          </p:nvPicPr>
          <p:blipFill>
            <a:blip r:embed="rId1"/>
            <a:stretch>
              <a:fillRect/>
            </a:stretch>
          </p:blipFill>
          <p:spPr>
            <a:xfrm>
              <a:off x="432" y="528"/>
              <a:ext cx="227" cy="432"/>
            </a:xfrm>
            <a:prstGeom prst="rect">
              <a:avLst/>
            </a:prstGeom>
            <a:noFill/>
            <a:ln w="9525">
              <a:noFill/>
            </a:ln>
          </p:spPr>
        </p:pic>
        <p:sp>
          <p:nvSpPr>
            <p:cNvPr id="80026" name="Text Box 6"/>
            <p:cNvSpPr txBox="1"/>
            <p:nvPr/>
          </p:nvSpPr>
          <p:spPr>
            <a:xfrm>
              <a:off x="720" y="528"/>
              <a:ext cx="4608" cy="44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For each edge ( </a:t>
              </a:r>
              <a:r>
                <a:rPr lang="en-US" altLang="zh-CN" sz="2000" b="1" i="1"/>
                <a:t>v</a:t>
              </a:r>
              <a:r>
                <a:rPr lang="en-US" altLang="zh-CN" sz="2000" b="1"/>
                <a:t>, </a:t>
              </a:r>
              <a:r>
                <a:rPr lang="en-US" altLang="zh-CN" sz="2000" b="1" i="1"/>
                <a:t>w </a:t>
              </a:r>
              <a:r>
                <a:rPr lang="en-US" altLang="zh-CN" sz="2000" b="1"/>
                <a:t>) with flow </a:t>
              </a:r>
              <a:r>
                <a:rPr lang="en-US" altLang="zh-CN" sz="2000" b="1" i="1"/>
                <a:t>f</a:t>
              </a:r>
              <a:r>
                <a:rPr lang="en-US" altLang="zh-CN" sz="2000" b="1" i="1" baseline="-25000"/>
                <a:t>v</a:t>
              </a:r>
              <a:r>
                <a:rPr lang="en-US" altLang="zh-CN" sz="2000" b="1" baseline="-25000"/>
                <a:t>, </a:t>
              </a:r>
              <a:r>
                <a:rPr lang="en-US" altLang="zh-CN" sz="2000" b="1" i="1" baseline="-25000"/>
                <a:t>w</a:t>
              </a:r>
              <a:r>
                <a:rPr lang="en-US" altLang="zh-CN" sz="2000" b="1"/>
                <a:t> in </a:t>
              </a:r>
              <a:r>
                <a:rPr lang="en-US" altLang="zh-CN" sz="2000" b="1" i="1">
                  <a:solidFill>
                    <a:srgbClr val="D60093"/>
                  </a:solidFill>
                </a:rPr>
                <a:t>G</a:t>
              </a:r>
              <a:r>
                <a:rPr lang="en-US" altLang="zh-CN" sz="2000" b="1" i="1" baseline="-25000">
                  <a:solidFill>
                    <a:srgbClr val="D60093"/>
                  </a:solidFill>
                </a:rPr>
                <a:t>f</a:t>
              </a:r>
              <a:r>
                <a:rPr lang="en-US" altLang="zh-CN" sz="2000" b="1" i="1"/>
                <a:t> </a:t>
              </a:r>
              <a:r>
                <a:rPr lang="en-US" altLang="zh-CN" sz="2000" b="1"/>
                <a:t>, add an edge ( </a:t>
              </a:r>
              <a:r>
                <a:rPr lang="en-US" altLang="zh-CN" sz="2000" b="1" i="1"/>
                <a:t>w</a:t>
              </a:r>
              <a:r>
                <a:rPr lang="en-US" altLang="zh-CN" sz="2000" b="1"/>
                <a:t>, </a:t>
              </a:r>
              <a:r>
                <a:rPr lang="en-US" altLang="zh-CN" sz="2000" b="1" i="1"/>
                <a:t>v</a:t>
              </a:r>
              <a:r>
                <a:rPr lang="en-US" altLang="zh-CN" sz="2000" b="1"/>
                <a:t> ) with flow </a:t>
              </a:r>
              <a:r>
                <a:rPr lang="en-US" altLang="zh-CN" sz="2000" b="1" i="1"/>
                <a:t>f</a:t>
              </a:r>
              <a:r>
                <a:rPr lang="en-US" altLang="zh-CN" sz="2000" b="1" i="1" baseline="-25000"/>
                <a:t>v</a:t>
              </a:r>
              <a:r>
                <a:rPr lang="en-US" altLang="zh-CN" sz="2000" b="1" baseline="-25000"/>
                <a:t>, </a:t>
              </a:r>
              <a:r>
                <a:rPr lang="en-US" altLang="zh-CN" sz="2000" b="1" i="1" baseline="-25000"/>
                <a:t>w</a:t>
              </a:r>
              <a:r>
                <a:rPr lang="en-US" altLang="zh-CN" sz="2000" b="1"/>
                <a:t> in  </a:t>
              </a:r>
              <a:r>
                <a:rPr lang="en-US" altLang="zh-CN" sz="2000" b="1" i="1">
                  <a:solidFill>
                    <a:schemeClr val="hlink"/>
                  </a:solidFill>
                </a:rPr>
                <a:t>G</a:t>
              </a:r>
              <a:r>
                <a:rPr lang="en-US" altLang="zh-CN" sz="2000" b="1" i="1" baseline="-25000">
                  <a:solidFill>
                    <a:schemeClr val="hlink"/>
                  </a:solidFill>
                </a:rPr>
                <a:t>r</a:t>
              </a:r>
              <a:r>
                <a:rPr lang="en-US" altLang="zh-CN" sz="2000" b="1">
                  <a:solidFill>
                    <a:schemeClr val="hlink"/>
                  </a:solidFill>
                </a:rPr>
                <a:t> </a:t>
              </a:r>
              <a:r>
                <a:rPr lang="en-US" altLang="zh-CN" sz="2000" b="1"/>
                <a:t>.</a:t>
              </a:r>
              <a:endParaRPr lang="en-US" altLang="zh-CN" sz="2000" b="1" i="1"/>
            </a:p>
          </p:txBody>
        </p:sp>
      </p:grpSp>
      <p:grpSp>
        <p:nvGrpSpPr>
          <p:cNvPr id="101383" name="Group 7"/>
          <p:cNvGrpSpPr>
            <a:grpSpLocks noChangeAspect="1"/>
          </p:cNvGrpSpPr>
          <p:nvPr/>
        </p:nvGrpSpPr>
        <p:grpSpPr>
          <a:xfrm>
            <a:off x="3505200" y="1530350"/>
            <a:ext cx="1792288" cy="3206750"/>
            <a:chOff x="2225" y="576"/>
            <a:chExt cx="1255" cy="2246"/>
          </a:xfrm>
        </p:grpSpPr>
        <p:sp>
          <p:nvSpPr>
            <p:cNvPr id="80010" name="Oval 8"/>
            <p:cNvSpPr>
              <a:spLocks noChangeAspect="1"/>
            </p:cNvSpPr>
            <p:nvPr/>
          </p:nvSpPr>
          <p:spPr>
            <a:xfrm>
              <a:off x="2744" y="576"/>
              <a:ext cx="260" cy="259"/>
            </a:xfrm>
            <a:prstGeom prst="ellipse">
              <a:avLst/>
            </a:prstGeom>
            <a:solidFill>
              <a:srgbClr val="FF00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s</a:t>
              </a:r>
              <a:endParaRPr lang="en-US" altLang="zh-CN" sz="2400" b="1" i="1">
                <a:solidFill>
                  <a:schemeClr val="bg1"/>
                </a:solidFill>
              </a:endParaRPr>
            </a:p>
          </p:txBody>
        </p:sp>
        <p:sp>
          <p:nvSpPr>
            <p:cNvPr id="80011" name="Oval 9"/>
            <p:cNvSpPr>
              <a:spLocks noChangeAspect="1"/>
            </p:cNvSpPr>
            <p:nvPr/>
          </p:nvSpPr>
          <p:spPr>
            <a:xfrm>
              <a:off x="3220" y="1700"/>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d</a:t>
              </a:r>
              <a:endParaRPr lang="en-US" altLang="zh-CN" sz="2400" b="1" i="1"/>
            </a:p>
          </p:txBody>
        </p:sp>
        <p:sp>
          <p:nvSpPr>
            <p:cNvPr id="80012" name="Oval 10"/>
            <p:cNvSpPr>
              <a:spLocks noChangeAspect="1"/>
            </p:cNvSpPr>
            <p:nvPr/>
          </p:nvSpPr>
          <p:spPr>
            <a:xfrm>
              <a:off x="2225" y="1700"/>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c</a:t>
              </a:r>
              <a:endParaRPr lang="en-US" altLang="zh-CN" sz="2400" b="1" i="1"/>
            </a:p>
          </p:txBody>
        </p:sp>
        <p:sp>
          <p:nvSpPr>
            <p:cNvPr id="80013" name="Oval 11"/>
            <p:cNvSpPr>
              <a:spLocks noChangeAspect="1"/>
            </p:cNvSpPr>
            <p:nvPr/>
          </p:nvSpPr>
          <p:spPr>
            <a:xfrm>
              <a:off x="3220" y="1181"/>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b</a:t>
              </a:r>
              <a:endParaRPr lang="en-US" altLang="zh-CN" sz="2400" b="1" i="1"/>
            </a:p>
          </p:txBody>
        </p:sp>
        <p:sp>
          <p:nvSpPr>
            <p:cNvPr id="80014" name="Oval 12"/>
            <p:cNvSpPr>
              <a:spLocks noChangeAspect="1"/>
            </p:cNvSpPr>
            <p:nvPr/>
          </p:nvSpPr>
          <p:spPr>
            <a:xfrm>
              <a:off x="2225" y="1138"/>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a</a:t>
              </a:r>
              <a:endParaRPr lang="en-US" altLang="zh-CN" sz="2400" b="1" i="1"/>
            </a:p>
          </p:txBody>
        </p:sp>
        <p:sp>
          <p:nvSpPr>
            <p:cNvPr id="80015" name="Oval 13"/>
            <p:cNvSpPr>
              <a:spLocks noChangeAspect="1"/>
            </p:cNvSpPr>
            <p:nvPr/>
          </p:nvSpPr>
          <p:spPr>
            <a:xfrm>
              <a:off x="2744" y="2263"/>
              <a:ext cx="260" cy="259"/>
            </a:xfrm>
            <a:prstGeom prst="ellipse">
              <a:avLst/>
            </a:prstGeom>
            <a:solidFill>
              <a:srgbClr val="0099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t</a:t>
              </a:r>
              <a:endParaRPr lang="en-US" altLang="zh-CN" sz="2400" b="1" i="1">
                <a:solidFill>
                  <a:schemeClr val="bg1"/>
                </a:solidFill>
              </a:endParaRPr>
            </a:p>
          </p:txBody>
        </p:sp>
        <p:sp>
          <p:nvSpPr>
            <p:cNvPr id="80016" name="Line 14"/>
            <p:cNvSpPr>
              <a:spLocks noChangeAspect="1"/>
            </p:cNvSpPr>
            <p:nvPr/>
          </p:nvSpPr>
          <p:spPr>
            <a:xfrm flipH="1">
              <a:off x="2448" y="816"/>
              <a:ext cx="336" cy="384"/>
            </a:xfrm>
            <a:prstGeom prst="line">
              <a:avLst/>
            </a:prstGeom>
            <a:ln w="25400" cap="flat" cmpd="sng">
              <a:solidFill>
                <a:schemeClr val="tx1"/>
              </a:solidFill>
              <a:prstDash val="dash"/>
              <a:headEnd type="none" w="med" len="med"/>
              <a:tailEnd type="triangle" w="med" len="med"/>
            </a:ln>
          </p:spPr>
        </p:sp>
        <p:sp>
          <p:nvSpPr>
            <p:cNvPr id="80017" name="Line 15"/>
            <p:cNvSpPr>
              <a:spLocks noChangeAspect="1"/>
            </p:cNvSpPr>
            <p:nvPr/>
          </p:nvSpPr>
          <p:spPr>
            <a:xfrm>
              <a:off x="2976" y="816"/>
              <a:ext cx="336" cy="384"/>
            </a:xfrm>
            <a:prstGeom prst="line">
              <a:avLst/>
            </a:prstGeom>
            <a:ln w="25400" cap="flat" cmpd="sng">
              <a:solidFill>
                <a:schemeClr val="tx1"/>
              </a:solidFill>
              <a:prstDash val="dash"/>
              <a:headEnd type="none" w="med" len="med"/>
              <a:tailEnd type="triangle" w="med" len="med"/>
            </a:ln>
          </p:spPr>
        </p:sp>
        <p:sp>
          <p:nvSpPr>
            <p:cNvPr id="80018" name="Line 16"/>
            <p:cNvSpPr>
              <a:spLocks noChangeAspect="1"/>
            </p:cNvSpPr>
            <p:nvPr/>
          </p:nvSpPr>
          <p:spPr>
            <a:xfrm>
              <a:off x="2352" y="1392"/>
              <a:ext cx="0" cy="288"/>
            </a:xfrm>
            <a:prstGeom prst="line">
              <a:avLst/>
            </a:prstGeom>
            <a:ln w="25400" cap="flat" cmpd="sng">
              <a:solidFill>
                <a:schemeClr val="tx1"/>
              </a:solidFill>
              <a:prstDash val="dash"/>
              <a:headEnd type="none" w="med" len="med"/>
              <a:tailEnd type="triangle" w="med" len="med"/>
            </a:ln>
          </p:spPr>
        </p:sp>
        <p:sp>
          <p:nvSpPr>
            <p:cNvPr id="80019" name="Line 17"/>
            <p:cNvSpPr>
              <a:spLocks noChangeAspect="1"/>
            </p:cNvSpPr>
            <p:nvPr/>
          </p:nvSpPr>
          <p:spPr>
            <a:xfrm>
              <a:off x="3360" y="1440"/>
              <a:ext cx="0" cy="288"/>
            </a:xfrm>
            <a:prstGeom prst="line">
              <a:avLst/>
            </a:prstGeom>
            <a:ln w="25400" cap="flat" cmpd="sng">
              <a:solidFill>
                <a:schemeClr val="tx1"/>
              </a:solidFill>
              <a:prstDash val="dash"/>
              <a:headEnd type="none" w="med" len="med"/>
              <a:tailEnd type="triangle" w="med" len="med"/>
            </a:ln>
          </p:spPr>
        </p:sp>
        <p:sp>
          <p:nvSpPr>
            <p:cNvPr id="80020" name="Line 18"/>
            <p:cNvSpPr>
              <a:spLocks noChangeAspect="1"/>
            </p:cNvSpPr>
            <p:nvPr/>
          </p:nvSpPr>
          <p:spPr>
            <a:xfrm>
              <a:off x="2400" y="1968"/>
              <a:ext cx="384" cy="336"/>
            </a:xfrm>
            <a:prstGeom prst="line">
              <a:avLst/>
            </a:prstGeom>
            <a:ln w="25400" cap="flat" cmpd="sng">
              <a:solidFill>
                <a:schemeClr val="tx1"/>
              </a:solidFill>
              <a:prstDash val="dash"/>
              <a:headEnd type="none" w="med" len="med"/>
              <a:tailEnd type="triangle" w="med" len="med"/>
            </a:ln>
          </p:spPr>
        </p:sp>
        <p:sp>
          <p:nvSpPr>
            <p:cNvPr id="80021" name="Line 19"/>
            <p:cNvSpPr>
              <a:spLocks noChangeAspect="1"/>
            </p:cNvSpPr>
            <p:nvPr/>
          </p:nvSpPr>
          <p:spPr>
            <a:xfrm flipH="1">
              <a:off x="2976" y="1968"/>
              <a:ext cx="336" cy="336"/>
            </a:xfrm>
            <a:prstGeom prst="line">
              <a:avLst/>
            </a:prstGeom>
            <a:ln w="25400" cap="flat" cmpd="sng">
              <a:solidFill>
                <a:schemeClr val="tx1"/>
              </a:solidFill>
              <a:prstDash val="dash"/>
              <a:headEnd type="none" w="med" len="med"/>
              <a:tailEnd type="triangle" w="med" len="med"/>
            </a:ln>
          </p:spPr>
        </p:sp>
        <p:sp>
          <p:nvSpPr>
            <p:cNvPr id="80022" name="Line 20"/>
            <p:cNvSpPr>
              <a:spLocks noChangeAspect="1"/>
            </p:cNvSpPr>
            <p:nvPr/>
          </p:nvSpPr>
          <p:spPr>
            <a:xfrm>
              <a:off x="2496" y="1296"/>
              <a:ext cx="720" cy="0"/>
            </a:xfrm>
            <a:prstGeom prst="line">
              <a:avLst/>
            </a:prstGeom>
            <a:ln w="25400" cap="flat" cmpd="sng">
              <a:solidFill>
                <a:schemeClr val="tx1"/>
              </a:solidFill>
              <a:prstDash val="dash"/>
              <a:headEnd type="none" w="med" len="med"/>
              <a:tailEnd type="triangle" w="med" len="med"/>
            </a:ln>
          </p:spPr>
        </p:sp>
        <p:sp>
          <p:nvSpPr>
            <p:cNvPr id="80023" name="Line 21"/>
            <p:cNvSpPr>
              <a:spLocks noChangeAspect="1"/>
            </p:cNvSpPr>
            <p:nvPr/>
          </p:nvSpPr>
          <p:spPr>
            <a:xfrm>
              <a:off x="2448" y="1344"/>
              <a:ext cx="768" cy="432"/>
            </a:xfrm>
            <a:prstGeom prst="line">
              <a:avLst/>
            </a:prstGeom>
            <a:ln w="25400" cap="flat" cmpd="sng">
              <a:solidFill>
                <a:schemeClr val="tx1"/>
              </a:solidFill>
              <a:prstDash val="dash"/>
              <a:headEnd type="none" w="med" len="med"/>
              <a:tailEnd type="triangle" w="med" len="med"/>
            </a:ln>
          </p:spPr>
        </p:sp>
        <p:sp>
          <p:nvSpPr>
            <p:cNvPr id="80024" name="Text Box 22"/>
            <p:cNvSpPr txBox="1">
              <a:spLocks noChangeAspect="1"/>
            </p:cNvSpPr>
            <p:nvPr/>
          </p:nvSpPr>
          <p:spPr>
            <a:xfrm>
              <a:off x="2496" y="2544"/>
              <a:ext cx="768" cy="27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a:t>Flow </a:t>
              </a:r>
              <a:r>
                <a:rPr lang="en-US" altLang="zh-CN" sz="2000" b="1" i="1">
                  <a:solidFill>
                    <a:srgbClr val="D60093"/>
                  </a:solidFill>
                </a:rPr>
                <a:t>G</a:t>
              </a:r>
              <a:r>
                <a:rPr lang="en-US" altLang="zh-CN" sz="2000" b="1" i="1" baseline="-25000">
                  <a:solidFill>
                    <a:srgbClr val="D60093"/>
                  </a:solidFill>
                </a:rPr>
                <a:t>f</a:t>
              </a:r>
              <a:endParaRPr lang="en-US" altLang="zh-CN" sz="2000" b="1" i="1">
                <a:solidFill>
                  <a:srgbClr val="D60093"/>
                </a:solidFill>
              </a:endParaRPr>
            </a:p>
          </p:txBody>
        </p:sp>
      </p:grpSp>
      <p:grpSp>
        <p:nvGrpSpPr>
          <p:cNvPr id="101399" name="Group 23"/>
          <p:cNvGrpSpPr>
            <a:grpSpLocks noChangeAspect="1"/>
          </p:cNvGrpSpPr>
          <p:nvPr/>
        </p:nvGrpSpPr>
        <p:grpSpPr>
          <a:xfrm>
            <a:off x="762000" y="1524000"/>
            <a:ext cx="2408238" cy="3206750"/>
            <a:chOff x="240" y="528"/>
            <a:chExt cx="1687" cy="2246"/>
          </a:xfrm>
        </p:grpSpPr>
        <p:grpSp>
          <p:nvGrpSpPr>
            <p:cNvPr id="79952" name="Group 24"/>
            <p:cNvGrpSpPr>
              <a:grpSpLocks noChangeAspect="1"/>
            </p:cNvGrpSpPr>
            <p:nvPr/>
          </p:nvGrpSpPr>
          <p:grpSpPr>
            <a:xfrm rot="-2613909">
              <a:off x="802" y="1696"/>
              <a:ext cx="87" cy="735"/>
              <a:chOff x="3216" y="2160"/>
              <a:chExt cx="96" cy="816"/>
            </a:xfrm>
          </p:grpSpPr>
          <p:sp>
            <p:nvSpPr>
              <p:cNvPr id="80007" name="Rectangle 25"/>
              <p:cNvSpPr>
                <a:spLocks noChangeAspect="1"/>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0008" name="Rectangle 26"/>
              <p:cNvSpPr>
                <a:spLocks noChangeAspect="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0009" name="Rectangle 27"/>
              <p:cNvSpPr>
                <a:spLocks noChangeAspect="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9953" name="Group 28"/>
            <p:cNvGrpSpPr>
              <a:grpSpLocks noChangeAspect="1"/>
            </p:cNvGrpSpPr>
            <p:nvPr/>
          </p:nvGrpSpPr>
          <p:grpSpPr>
            <a:xfrm rot="2540776">
              <a:off x="759" y="571"/>
              <a:ext cx="130" cy="735"/>
              <a:chOff x="3024" y="2160"/>
              <a:chExt cx="144" cy="816"/>
            </a:xfrm>
          </p:grpSpPr>
          <p:sp>
            <p:nvSpPr>
              <p:cNvPr id="80003" name="Rectangle 29"/>
              <p:cNvSpPr>
                <a:spLocks noChangeAspect="1"/>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0004" name="Rectangle 30"/>
              <p:cNvSpPr>
                <a:spLocks noChangeAspect="1"/>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0005" name="Rectangle 31"/>
              <p:cNvSpPr>
                <a:spLocks noChangeAspect="1"/>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0006" name="Rectangle 32"/>
              <p:cNvSpPr>
                <a:spLocks noChangeAspect="1"/>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9954" name="Rectangle 33"/>
            <p:cNvSpPr>
              <a:spLocks noChangeAspect="1"/>
            </p:cNvSpPr>
            <p:nvPr/>
          </p:nvSpPr>
          <p:spPr>
            <a:xfrm rot="-5400000">
              <a:off x="1062" y="831"/>
              <a:ext cx="43" cy="821"/>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9955" name="Group 34"/>
            <p:cNvGrpSpPr>
              <a:grpSpLocks noChangeAspect="1"/>
            </p:cNvGrpSpPr>
            <p:nvPr/>
          </p:nvGrpSpPr>
          <p:grpSpPr>
            <a:xfrm rot="-3551060">
              <a:off x="997" y="1006"/>
              <a:ext cx="173" cy="995"/>
              <a:chOff x="1440" y="1824"/>
              <a:chExt cx="192" cy="816"/>
            </a:xfrm>
          </p:grpSpPr>
          <p:sp>
            <p:nvSpPr>
              <p:cNvPr id="79997" name="Rectangle 35"/>
              <p:cNvSpPr>
                <a:spLocks noChangeAspect="1"/>
              </p:cNvSpPr>
              <p:nvPr/>
            </p:nvSpPr>
            <p:spPr>
              <a:xfrm>
                <a:off x="1440" y="1824"/>
                <a:ext cx="192"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79998" name="Group 36"/>
              <p:cNvGrpSpPr>
                <a:grpSpLocks noChangeAspect="1"/>
              </p:cNvGrpSpPr>
              <p:nvPr/>
            </p:nvGrpSpPr>
            <p:grpSpPr>
              <a:xfrm>
                <a:off x="1440" y="1824"/>
                <a:ext cx="192" cy="816"/>
                <a:chOff x="1440" y="1824"/>
                <a:chExt cx="192" cy="816"/>
              </a:xfrm>
            </p:grpSpPr>
            <p:sp>
              <p:nvSpPr>
                <p:cNvPr id="79999" name="Rectangle 37"/>
                <p:cNvSpPr>
                  <a:spLocks noChangeAspect="1"/>
                </p:cNvSpPr>
                <p:nvPr/>
              </p:nvSpPr>
              <p:spPr>
                <a:xfrm>
                  <a:off x="1440"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0000" name="Rectangle 38"/>
                <p:cNvSpPr>
                  <a:spLocks noChangeAspect="1"/>
                </p:cNvSpPr>
                <p:nvPr/>
              </p:nvSpPr>
              <p:spPr>
                <a:xfrm>
                  <a:off x="1488"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0001" name="Rectangle 39"/>
                <p:cNvSpPr>
                  <a:spLocks noChangeAspect="1"/>
                </p:cNvSpPr>
                <p:nvPr/>
              </p:nvSpPr>
              <p:spPr>
                <a:xfrm>
                  <a:off x="1536"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0002" name="Rectangle 40"/>
                <p:cNvSpPr>
                  <a:spLocks noChangeAspect="1"/>
                </p:cNvSpPr>
                <p:nvPr/>
              </p:nvSpPr>
              <p:spPr>
                <a:xfrm>
                  <a:off x="1584" y="1824"/>
                  <a:ext cx="48" cy="816"/>
                </a:xfrm>
                <a:prstGeom prst="rect">
                  <a:avLst/>
                </a:prstGeom>
                <a:noFill/>
                <a:ln w="63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grpSp>
          <p:nvGrpSpPr>
            <p:cNvPr id="79956" name="Group 41"/>
            <p:cNvGrpSpPr>
              <a:grpSpLocks noChangeAspect="1"/>
            </p:cNvGrpSpPr>
            <p:nvPr/>
          </p:nvGrpSpPr>
          <p:grpSpPr>
            <a:xfrm>
              <a:off x="521" y="1263"/>
              <a:ext cx="130" cy="519"/>
              <a:chOff x="3024" y="2160"/>
              <a:chExt cx="144" cy="816"/>
            </a:xfrm>
          </p:grpSpPr>
          <p:sp>
            <p:nvSpPr>
              <p:cNvPr id="79993" name="Rectangle 42"/>
              <p:cNvSpPr>
                <a:spLocks noChangeAspect="1"/>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94" name="Rectangle 43"/>
              <p:cNvSpPr>
                <a:spLocks noChangeAspect="1"/>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95" name="Rectangle 44"/>
              <p:cNvSpPr>
                <a:spLocks noChangeAspect="1"/>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96" name="Rectangle 45"/>
              <p:cNvSpPr>
                <a:spLocks noChangeAspect="1"/>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9957" name="Group 46"/>
            <p:cNvGrpSpPr>
              <a:grpSpLocks noChangeAspect="1"/>
            </p:cNvGrpSpPr>
            <p:nvPr/>
          </p:nvGrpSpPr>
          <p:grpSpPr>
            <a:xfrm>
              <a:off x="1558" y="1306"/>
              <a:ext cx="86" cy="433"/>
              <a:chOff x="3216" y="2160"/>
              <a:chExt cx="96" cy="816"/>
            </a:xfrm>
          </p:grpSpPr>
          <p:sp>
            <p:nvSpPr>
              <p:cNvPr id="79990" name="Rectangle 47"/>
              <p:cNvSpPr>
                <a:spLocks noChangeAspect="1"/>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91" name="Rectangle 48"/>
              <p:cNvSpPr>
                <a:spLocks noChangeAspect="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92" name="Rectangle 49"/>
              <p:cNvSpPr>
                <a:spLocks noChangeAspect="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9958" name="Group 50"/>
            <p:cNvGrpSpPr>
              <a:grpSpLocks noChangeAspect="1"/>
            </p:cNvGrpSpPr>
            <p:nvPr/>
          </p:nvGrpSpPr>
          <p:grpSpPr>
            <a:xfrm rot="2381442">
              <a:off x="1278" y="1696"/>
              <a:ext cx="130" cy="735"/>
              <a:chOff x="3024" y="2160"/>
              <a:chExt cx="144" cy="816"/>
            </a:xfrm>
          </p:grpSpPr>
          <p:sp>
            <p:nvSpPr>
              <p:cNvPr id="79986" name="Rectangle 51"/>
              <p:cNvSpPr>
                <a:spLocks noChangeAspect="1"/>
              </p:cNvSpPr>
              <p:nvPr/>
            </p:nvSpPr>
            <p:spPr>
              <a:xfrm>
                <a:off x="3024" y="2160"/>
                <a:ext cx="144"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87" name="Rectangle 52"/>
              <p:cNvSpPr>
                <a:spLocks noChangeAspect="1"/>
              </p:cNvSpPr>
              <p:nvPr/>
            </p:nvSpPr>
            <p:spPr>
              <a:xfrm>
                <a:off x="302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88" name="Rectangle 53"/>
              <p:cNvSpPr>
                <a:spLocks noChangeAspect="1"/>
              </p:cNvSpPr>
              <p:nvPr/>
            </p:nvSpPr>
            <p:spPr>
              <a:xfrm>
                <a:off x="3072"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89" name="Rectangle 54"/>
              <p:cNvSpPr>
                <a:spLocks noChangeAspect="1"/>
              </p:cNvSpPr>
              <p:nvPr/>
            </p:nvSpPr>
            <p:spPr>
              <a:xfrm>
                <a:off x="3120"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79959" name="Group 55"/>
            <p:cNvGrpSpPr>
              <a:grpSpLocks noChangeAspect="1"/>
            </p:cNvGrpSpPr>
            <p:nvPr/>
          </p:nvGrpSpPr>
          <p:grpSpPr>
            <a:xfrm rot="-2332971">
              <a:off x="1278" y="571"/>
              <a:ext cx="87" cy="735"/>
              <a:chOff x="3216" y="2160"/>
              <a:chExt cx="96" cy="816"/>
            </a:xfrm>
          </p:grpSpPr>
          <p:sp>
            <p:nvSpPr>
              <p:cNvPr id="79983" name="Rectangle 56"/>
              <p:cNvSpPr>
                <a:spLocks noChangeAspect="1"/>
              </p:cNvSpPr>
              <p:nvPr/>
            </p:nvSpPr>
            <p:spPr>
              <a:xfrm>
                <a:off x="3216" y="2160"/>
                <a:ext cx="96" cy="816"/>
              </a:xfrm>
              <a:prstGeom prst="rect">
                <a:avLst/>
              </a:prstGeom>
              <a:gradFill rotWithShape="0">
                <a:gsLst>
                  <a:gs pos="0">
                    <a:srgbClr val="C0C0C0"/>
                  </a:gs>
                  <a:gs pos="50000">
                    <a:srgbClr val="FFFFFF"/>
                  </a:gs>
                  <a:gs pos="100000">
                    <a:srgbClr val="C0C0C0"/>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84" name="Rectangle 57"/>
              <p:cNvSpPr>
                <a:spLocks noChangeAspect="1"/>
              </p:cNvSpPr>
              <p:nvPr/>
            </p:nvSpPr>
            <p:spPr>
              <a:xfrm>
                <a:off x="3216"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79985" name="Rectangle 58"/>
              <p:cNvSpPr>
                <a:spLocks noChangeAspect="1"/>
              </p:cNvSpPr>
              <p:nvPr/>
            </p:nvSpPr>
            <p:spPr>
              <a:xfrm>
                <a:off x="3264" y="2160"/>
                <a:ext cx="48" cy="81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79960" name="Oval 59"/>
            <p:cNvSpPr>
              <a:spLocks noChangeAspect="1"/>
            </p:cNvSpPr>
            <p:nvPr/>
          </p:nvSpPr>
          <p:spPr>
            <a:xfrm>
              <a:off x="975" y="528"/>
              <a:ext cx="260" cy="259"/>
            </a:xfrm>
            <a:prstGeom prst="ellipse">
              <a:avLst/>
            </a:prstGeom>
            <a:solidFill>
              <a:srgbClr val="FF00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s</a:t>
              </a:r>
              <a:endParaRPr lang="en-US" altLang="zh-CN" sz="2400" b="1" i="1">
                <a:solidFill>
                  <a:schemeClr val="bg1"/>
                </a:solidFill>
              </a:endParaRPr>
            </a:p>
          </p:txBody>
        </p:sp>
        <p:sp>
          <p:nvSpPr>
            <p:cNvPr id="79961" name="Oval 60"/>
            <p:cNvSpPr>
              <a:spLocks noChangeAspect="1"/>
            </p:cNvSpPr>
            <p:nvPr/>
          </p:nvSpPr>
          <p:spPr>
            <a:xfrm>
              <a:off x="1451" y="1652"/>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d</a:t>
              </a:r>
              <a:endParaRPr lang="en-US" altLang="zh-CN" sz="2400" b="1" i="1"/>
            </a:p>
          </p:txBody>
        </p:sp>
        <p:sp>
          <p:nvSpPr>
            <p:cNvPr id="79962" name="Oval 61"/>
            <p:cNvSpPr>
              <a:spLocks noChangeAspect="1"/>
            </p:cNvSpPr>
            <p:nvPr/>
          </p:nvSpPr>
          <p:spPr>
            <a:xfrm>
              <a:off x="456" y="1652"/>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c</a:t>
              </a:r>
              <a:endParaRPr lang="en-US" altLang="zh-CN" sz="2400" b="1" i="1"/>
            </a:p>
          </p:txBody>
        </p:sp>
        <p:sp>
          <p:nvSpPr>
            <p:cNvPr id="79963" name="Oval 62"/>
            <p:cNvSpPr>
              <a:spLocks noChangeAspect="1"/>
            </p:cNvSpPr>
            <p:nvPr/>
          </p:nvSpPr>
          <p:spPr>
            <a:xfrm>
              <a:off x="1451" y="1133"/>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b</a:t>
              </a:r>
              <a:endParaRPr lang="en-US" altLang="zh-CN" sz="2400" b="1" i="1"/>
            </a:p>
          </p:txBody>
        </p:sp>
        <p:sp>
          <p:nvSpPr>
            <p:cNvPr id="79964" name="Oval 63"/>
            <p:cNvSpPr>
              <a:spLocks noChangeAspect="1"/>
            </p:cNvSpPr>
            <p:nvPr/>
          </p:nvSpPr>
          <p:spPr>
            <a:xfrm>
              <a:off x="456" y="1090"/>
              <a:ext cx="260" cy="260"/>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a</a:t>
              </a:r>
              <a:endParaRPr lang="en-US" altLang="zh-CN" sz="2400" b="1" i="1"/>
            </a:p>
          </p:txBody>
        </p:sp>
        <p:sp>
          <p:nvSpPr>
            <p:cNvPr id="79965" name="Oval 64"/>
            <p:cNvSpPr>
              <a:spLocks noChangeAspect="1"/>
            </p:cNvSpPr>
            <p:nvPr/>
          </p:nvSpPr>
          <p:spPr>
            <a:xfrm>
              <a:off x="975" y="2215"/>
              <a:ext cx="260" cy="259"/>
            </a:xfrm>
            <a:prstGeom prst="ellipse">
              <a:avLst/>
            </a:prstGeom>
            <a:solidFill>
              <a:srgbClr val="0099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t</a:t>
              </a:r>
              <a:endParaRPr lang="en-US" altLang="zh-CN" sz="2400" b="1" i="1">
                <a:solidFill>
                  <a:schemeClr val="bg1"/>
                </a:solidFill>
              </a:endParaRPr>
            </a:p>
          </p:txBody>
        </p:sp>
        <p:sp>
          <p:nvSpPr>
            <p:cNvPr id="79966" name="Line 65"/>
            <p:cNvSpPr>
              <a:spLocks noChangeAspect="1"/>
            </p:cNvSpPr>
            <p:nvPr/>
          </p:nvSpPr>
          <p:spPr>
            <a:xfrm flipH="1">
              <a:off x="629" y="701"/>
              <a:ext cx="260" cy="259"/>
            </a:xfrm>
            <a:prstGeom prst="line">
              <a:avLst/>
            </a:prstGeom>
            <a:ln w="25400" cap="flat" cmpd="sng">
              <a:solidFill>
                <a:schemeClr val="tx1"/>
              </a:solidFill>
              <a:prstDash val="solid"/>
              <a:headEnd type="none" w="med" len="med"/>
              <a:tailEnd type="triangle" w="med" len="med"/>
            </a:ln>
          </p:spPr>
        </p:sp>
        <p:sp>
          <p:nvSpPr>
            <p:cNvPr id="79967" name="Line 66"/>
            <p:cNvSpPr>
              <a:spLocks noChangeAspect="1"/>
            </p:cNvSpPr>
            <p:nvPr/>
          </p:nvSpPr>
          <p:spPr>
            <a:xfrm>
              <a:off x="1321" y="744"/>
              <a:ext cx="217" cy="260"/>
            </a:xfrm>
            <a:prstGeom prst="line">
              <a:avLst/>
            </a:prstGeom>
            <a:ln w="25400" cap="flat" cmpd="sng">
              <a:solidFill>
                <a:schemeClr val="tx1"/>
              </a:solidFill>
              <a:prstDash val="solid"/>
              <a:headEnd type="none" w="med" len="med"/>
              <a:tailEnd type="triangle" w="med" len="med"/>
            </a:ln>
          </p:spPr>
        </p:sp>
        <p:sp>
          <p:nvSpPr>
            <p:cNvPr id="79968" name="Line 67"/>
            <p:cNvSpPr>
              <a:spLocks noChangeAspect="1"/>
            </p:cNvSpPr>
            <p:nvPr/>
          </p:nvSpPr>
          <p:spPr>
            <a:xfrm>
              <a:off x="456" y="1393"/>
              <a:ext cx="0" cy="259"/>
            </a:xfrm>
            <a:prstGeom prst="line">
              <a:avLst/>
            </a:prstGeom>
            <a:ln w="25400" cap="flat" cmpd="sng">
              <a:solidFill>
                <a:schemeClr val="tx1"/>
              </a:solidFill>
              <a:prstDash val="solid"/>
              <a:headEnd type="none" w="med" len="med"/>
              <a:tailEnd type="triangle" w="med" len="med"/>
            </a:ln>
          </p:spPr>
        </p:sp>
        <p:sp>
          <p:nvSpPr>
            <p:cNvPr id="79969" name="Line 68"/>
            <p:cNvSpPr>
              <a:spLocks noChangeAspect="1"/>
            </p:cNvSpPr>
            <p:nvPr/>
          </p:nvSpPr>
          <p:spPr>
            <a:xfrm>
              <a:off x="1711" y="1393"/>
              <a:ext cx="0" cy="259"/>
            </a:xfrm>
            <a:prstGeom prst="line">
              <a:avLst/>
            </a:prstGeom>
            <a:ln w="25400" cap="flat" cmpd="sng">
              <a:solidFill>
                <a:schemeClr val="tx1"/>
              </a:solidFill>
              <a:prstDash val="solid"/>
              <a:headEnd type="none" w="med" len="med"/>
              <a:tailEnd type="triangle" w="med" len="med"/>
            </a:ln>
          </p:spPr>
        </p:sp>
        <p:sp>
          <p:nvSpPr>
            <p:cNvPr id="79970" name="Line 69"/>
            <p:cNvSpPr>
              <a:spLocks noChangeAspect="1"/>
            </p:cNvSpPr>
            <p:nvPr/>
          </p:nvSpPr>
          <p:spPr>
            <a:xfrm>
              <a:off x="889" y="1177"/>
              <a:ext cx="389" cy="0"/>
            </a:xfrm>
            <a:prstGeom prst="line">
              <a:avLst/>
            </a:prstGeom>
            <a:ln w="25400" cap="flat" cmpd="sng">
              <a:solidFill>
                <a:schemeClr val="tx1"/>
              </a:solidFill>
              <a:prstDash val="solid"/>
              <a:headEnd type="none" w="med" len="med"/>
              <a:tailEnd type="triangle" w="med" len="med"/>
            </a:ln>
          </p:spPr>
        </p:sp>
        <p:sp>
          <p:nvSpPr>
            <p:cNvPr id="79971" name="Line 70"/>
            <p:cNvSpPr>
              <a:spLocks noChangeAspect="1"/>
            </p:cNvSpPr>
            <p:nvPr/>
          </p:nvSpPr>
          <p:spPr>
            <a:xfrm>
              <a:off x="759" y="1479"/>
              <a:ext cx="476" cy="303"/>
            </a:xfrm>
            <a:prstGeom prst="line">
              <a:avLst/>
            </a:prstGeom>
            <a:ln w="25400" cap="flat" cmpd="sng">
              <a:solidFill>
                <a:schemeClr val="tx1"/>
              </a:solidFill>
              <a:prstDash val="solid"/>
              <a:headEnd type="none" w="med" len="med"/>
              <a:tailEnd type="triangle" w="med" len="med"/>
            </a:ln>
          </p:spPr>
        </p:sp>
        <p:sp>
          <p:nvSpPr>
            <p:cNvPr id="79972" name="Line 71"/>
            <p:cNvSpPr>
              <a:spLocks noChangeAspect="1"/>
            </p:cNvSpPr>
            <p:nvPr/>
          </p:nvSpPr>
          <p:spPr>
            <a:xfrm>
              <a:off x="629" y="2042"/>
              <a:ext cx="217" cy="216"/>
            </a:xfrm>
            <a:prstGeom prst="line">
              <a:avLst/>
            </a:prstGeom>
            <a:ln w="25400" cap="flat" cmpd="sng">
              <a:solidFill>
                <a:schemeClr val="tx1"/>
              </a:solidFill>
              <a:prstDash val="solid"/>
              <a:headEnd type="none" w="med" len="med"/>
              <a:tailEnd type="triangle" w="med" len="med"/>
            </a:ln>
          </p:spPr>
        </p:sp>
        <p:sp>
          <p:nvSpPr>
            <p:cNvPr id="79973" name="Line 72"/>
            <p:cNvSpPr>
              <a:spLocks noChangeAspect="1"/>
            </p:cNvSpPr>
            <p:nvPr/>
          </p:nvSpPr>
          <p:spPr>
            <a:xfrm flipH="1">
              <a:off x="1365" y="2042"/>
              <a:ext cx="216" cy="259"/>
            </a:xfrm>
            <a:prstGeom prst="line">
              <a:avLst/>
            </a:prstGeom>
            <a:ln w="25400" cap="flat" cmpd="sng">
              <a:solidFill>
                <a:schemeClr val="tx1"/>
              </a:solidFill>
              <a:prstDash val="solid"/>
              <a:headEnd type="none" w="med" len="med"/>
              <a:tailEnd type="triangle" w="med" len="med"/>
            </a:ln>
          </p:spPr>
        </p:sp>
        <p:sp>
          <p:nvSpPr>
            <p:cNvPr id="79974" name="Text Box 73"/>
            <p:cNvSpPr txBox="1">
              <a:spLocks noChangeAspect="1"/>
            </p:cNvSpPr>
            <p:nvPr/>
          </p:nvSpPr>
          <p:spPr>
            <a:xfrm>
              <a:off x="586" y="666"/>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3</a:t>
              </a:r>
              <a:endParaRPr lang="en-US" altLang="zh-CN" sz="1600" b="1"/>
            </a:p>
          </p:txBody>
        </p:sp>
        <p:sp>
          <p:nvSpPr>
            <p:cNvPr id="79975" name="Text Box 74"/>
            <p:cNvSpPr txBox="1">
              <a:spLocks noChangeAspect="1"/>
            </p:cNvSpPr>
            <p:nvPr/>
          </p:nvSpPr>
          <p:spPr>
            <a:xfrm>
              <a:off x="240" y="1393"/>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3</a:t>
              </a:r>
              <a:endParaRPr lang="en-US" altLang="zh-CN" sz="1600" b="1"/>
            </a:p>
          </p:txBody>
        </p:sp>
        <p:sp>
          <p:nvSpPr>
            <p:cNvPr id="79976" name="Text Box 75"/>
            <p:cNvSpPr txBox="1">
              <a:spLocks noChangeAspect="1"/>
            </p:cNvSpPr>
            <p:nvPr/>
          </p:nvSpPr>
          <p:spPr>
            <a:xfrm>
              <a:off x="1408" y="2094"/>
              <a:ext cx="259" cy="23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3</a:t>
              </a:r>
              <a:endParaRPr lang="en-US" altLang="zh-CN" sz="1600" b="1"/>
            </a:p>
          </p:txBody>
        </p:sp>
        <p:sp>
          <p:nvSpPr>
            <p:cNvPr id="79977" name="Text Box 76"/>
            <p:cNvSpPr txBox="1">
              <a:spLocks noChangeAspect="1"/>
            </p:cNvSpPr>
            <p:nvPr/>
          </p:nvSpPr>
          <p:spPr>
            <a:xfrm>
              <a:off x="1321" y="658"/>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2</a:t>
              </a:r>
              <a:endParaRPr lang="en-US" altLang="zh-CN" sz="1600" b="1"/>
            </a:p>
          </p:txBody>
        </p:sp>
        <p:sp>
          <p:nvSpPr>
            <p:cNvPr id="79978" name="Text Box 77"/>
            <p:cNvSpPr txBox="1">
              <a:spLocks noChangeAspect="1"/>
            </p:cNvSpPr>
            <p:nvPr/>
          </p:nvSpPr>
          <p:spPr>
            <a:xfrm>
              <a:off x="1667" y="1393"/>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2</a:t>
              </a:r>
              <a:endParaRPr lang="en-US" altLang="zh-CN" sz="1600" b="1"/>
            </a:p>
          </p:txBody>
        </p:sp>
        <p:sp>
          <p:nvSpPr>
            <p:cNvPr id="79979" name="Text Box 78"/>
            <p:cNvSpPr txBox="1">
              <a:spLocks noChangeAspect="1"/>
            </p:cNvSpPr>
            <p:nvPr/>
          </p:nvSpPr>
          <p:spPr>
            <a:xfrm>
              <a:off x="542" y="2085"/>
              <a:ext cx="260" cy="23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2</a:t>
              </a:r>
              <a:endParaRPr lang="en-US" altLang="zh-CN" sz="1600" b="1"/>
            </a:p>
          </p:txBody>
        </p:sp>
        <p:sp>
          <p:nvSpPr>
            <p:cNvPr id="79980" name="Text Box 79"/>
            <p:cNvSpPr txBox="1">
              <a:spLocks noChangeAspect="1"/>
            </p:cNvSpPr>
            <p:nvPr/>
          </p:nvSpPr>
          <p:spPr>
            <a:xfrm>
              <a:off x="932" y="1004"/>
              <a:ext cx="260" cy="23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1</a:t>
              </a:r>
              <a:endParaRPr lang="en-US" altLang="zh-CN" sz="1600" b="1"/>
            </a:p>
          </p:txBody>
        </p:sp>
        <p:sp>
          <p:nvSpPr>
            <p:cNvPr id="79981" name="Text Box 80"/>
            <p:cNvSpPr txBox="1">
              <a:spLocks noChangeAspect="1"/>
            </p:cNvSpPr>
            <p:nvPr/>
          </p:nvSpPr>
          <p:spPr>
            <a:xfrm>
              <a:off x="846" y="1617"/>
              <a:ext cx="259" cy="23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600" b="1"/>
                <a:t>4</a:t>
              </a:r>
              <a:endParaRPr lang="en-US" altLang="zh-CN" sz="1600" b="1"/>
            </a:p>
          </p:txBody>
        </p:sp>
        <p:sp>
          <p:nvSpPr>
            <p:cNvPr id="79982" name="Text Box 81"/>
            <p:cNvSpPr txBox="1">
              <a:spLocks noChangeAspect="1"/>
            </p:cNvSpPr>
            <p:nvPr/>
          </p:nvSpPr>
          <p:spPr>
            <a:xfrm>
              <a:off x="912" y="2496"/>
              <a:ext cx="336" cy="27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i="1"/>
                <a:t>G</a:t>
              </a:r>
              <a:endParaRPr lang="en-US" altLang="zh-CN" sz="2000" b="1" i="1"/>
            </a:p>
          </p:txBody>
        </p:sp>
      </p:grpSp>
      <p:grpSp>
        <p:nvGrpSpPr>
          <p:cNvPr id="101458" name="Group 82"/>
          <p:cNvGrpSpPr/>
          <p:nvPr/>
        </p:nvGrpSpPr>
        <p:grpSpPr>
          <a:xfrm>
            <a:off x="5943600" y="1606550"/>
            <a:ext cx="1792288" cy="3206750"/>
            <a:chOff x="3744" y="1152"/>
            <a:chExt cx="1129" cy="2020"/>
          </a:xfrm>
        </p:grpSpPr>
        <p:sp>
          <p:nvSpPr>
            <p:cNvPr id="79929" name="Oval 83"/>
            <p:cNvSpPr>
              <a:spLocks noChangeAspect="1"/>
            </p:cNvSpPr>
            <p:nvPr/>
          </p:nvSpPr>
          <p:spPr>
            <a:xfrm>
              <a:off x="4211" y="1152"/>
              <a:ext cx="234" cy="233"/>
            </a:xfrm>
            <a:prstGeom prst="ellipse">
              <a:avLst/>
            </a:prstGeom>
            <a:solidFill>
              <a:srgbClr val="FF00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s</a:t>
              </a:r>
              <a:endParaRPr lang="en-US" altLang="zh-CN" sz="2400" b="1" i="1">
                <a:solidFill>
                  <a:schemeClr val="bg1"/>
                </a:solidFill>
              </a:endParaRPr>
            </a:p>
          </p:txBody>
        </p:sp>
        <p:sp>
          <p:nvSpPr>
            <p:cNvPr id="79930" name="Oval 84"/>
            <p:cNvSpPr>
              <a:spLocks noChangeAspect="1"/>
            </p:cNvSpPr>
            <p:nvPr/>
          </p:nvSpPr>
          <p:spPr>
            <a:xfrm>
              <a:off x="4639" y="2163"/>
              <a:ext cx="234" cy="234"/>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d</a:t>
              </a:r>
              <a:endParaRPr lang="en-US" altLang="zh-CN" sz="2400" b="1" i="1"/>
            </a:p>
          </p:txBody>
        </p:sp>
        <p:sp>
          <p:nvSpPr>
            <p:cNvPr id="79931" name="Oval 85"/>
            <p:cNvSpPr>
              <a:spLocks noChangeAspect="1"/>
            </p:cNvSpPr>
            <p:nvPr/>
          </p:nvSpPr>
          <p:spPr>
            <a:xfrm>
              <a:off x="3744" y="2163"/>
              <a:ext cx="234" cy="234"/>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c</a:t>
              </a:r>
              <a:endParaRPr lang="en-US" altLang="zh-CN" sz="2400" b="1" i="1"/>
            </a:p>
          </p:txBody>
        </p:sp>
        <p:sp>
          <p:nvSpPr>
            <p:cNvPr id="79932" name="Oval 86"/>
            <p:cNvSpPr>
              <a:spLocks noChangeAspect="1"/>
            </p:cNvSpPr>
            <p:nvPr/>
          </p:nvSpPr>
          <p:spPr>
            <a:xfrm>
              <a:off x="4639" y="1696"/>
              <a:ext cx="234" cy="234"/>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b</a:t>
              </a:r>
              <a:endParaRPr lang="en-US" altLang="zh-CN" sz="2400" b="1" i="1"/>
            </a:p>
          </p:txBody>
        </p:sp>
        <p:sp>
          <p:nvSpPr>
            <p:cNvPr id="79933" name="Oval 87"/>
            <p:cNvSpPr>
              <a:spLocks noChangeAspect="1"/>
            </p:cNvSpPr>
            <p:nvPr/>
          </p:nvSpPr>
          <p:spPr>
            <a:xfrm>
              <a:off x="3744" y="1657"/>
              <a:ext cx="234" cy="234"/>
            </a:xfrm>
            <a:prstGeom prst="ellipse">
              <a:avLst/>
            </a:prstGeom>
            <a:solidFill>
              <a:srgbClr val="FFFFFF"/>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t>a</a:t>
              </a:r>
              <a:endParaRPr lang="en-US" altLang="zh-CN" sz="2400" b="1" i="1"/>
            </a:p>
          </p:txBody>
        </p:sp>
        <p:sp>
          <p:nvSpPr>
            <p:cNvPr id="79934" name="Oval 88"/>
            <p:cNvSpPr>
              <a:spLocks noChangeAspect="1"/>
            </p:cNvSpPr>
            <p:nvPr/>
          </p:nvSpPr>
          <p:spPr>
            <a:xfrm>
              <a:off x="4211" y="2669"/>
              <a:ext cx="234" cy="233"/>
            </a:xfrm>
            <a:prstGeom prst="ellipse">
              <a:avLst/>
            </a:prstGeom>
            <a:solidFill>
              <a:srgbClr val="009900"/>
            </a:solidFill>
            <a:ln w="25400" cap="flat" cmpd="sng">
              <a:solidFill>
                <a:schemeClr val="tx1"/>
              </a:solidFill>
              <a:prstDash val="solid"/>
              <a:headEnd type="none" w="med" len="med"/>
              <a:tailEnd type="none" w="med" len="med"/>
            </a:ln>
          </p:spPr>
          <p:txBody>
            <a:bodyPr wrap="none" tIns="10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a:solidFill>
                    <a:schemeClr val="bg1"/>
                  </a:solidFill>
                </a:rPr>
                <a:t>t</a:t>
              </a:r>
              <a:endParaRPr lang="en-US" altLang="zh-CN" sz="2400" b="1" i="1">
                <a:solidFill>
                  <a:schemeClr val="bg1"/>
                </a:solidFill>
              </a:endParaRPr>
            </a:p>
          </p:txBody>
        </p:sp>
        <p:sp>
          <p:nvSpPr>
            <p:cNvPr id="79935" name="Line 89"/>
            <p:cNvSpPr>
              <a:spLocks noChangeAspect="1"/>
            </p:cNvSpPr>
            <p:nvPr/>
          </p:nvSpPr>
          <p:spPr>
            <a:xfrm flipH="1">
              <a:off x="3992" y="1392"/>
              <a:ext cx="294" cy="336"/>
            </a:xfrm>
            <a:prstGeom prst="line">
              <a:avLst/>
            </a:prstGeom>
            <a:ln w="25400" cap="flat" cmpd="sng">
              <a:solidFill>
                <a:schemeClr val="tx1"/>
              </a:solidFill>
              <a:prstDash val="solid"/>
              <a:headEnd type="none" w="med" len="med"/>
              <a:tailEnd type="triangle" w="med" len="med"/>
            </a:ln>
          </p:spPr>
        </p:sp>
        <p:sp>
          <p:nvSpPr>
            <p:cNvPr id="79936" name="Line 90"/>
            <p:cNvSpPr>
              <a:spLocks noChangeAspect="1"/>
            </p:cNvSpPr>
            <p:nvPr/>
          </p:nvSpPr>
          <p:spPr>
            <a:xfrm>
              <a:off x="4368" y="1392"/>
              <a:ext cx="302" cy="345"/>
            </a:xfrm>
            <a:prstGeom prst="line">
              <a:avLst/>
            </a:prstGeom>
            <a:ln w="25400" cap="flat" cmpd="sng">
              <a:solidFill>
                <a:schemeClr val="tx1"/>
              </a:solidFill>
              <a:prstDash val="solid"/>
              <a:headEnd type="none" w="med" len="med"/>
              <a:tailEnd type="triangle" w="med" len="med"/>
            </a:ln>
          </p:spPr>
        </p:sp>
        <p:sp>
          <p:nvSpPr>
            <p:cNvPr id="79937" name="Line 91"/>
            <p:cNvSpPr>
              <a:spLocks noChangeAspect="1"/>
            </p:cNvSpPr>
            <p:nvPr/>
          </p:nvSpPr>
          <p:spPr>
            <a:xfrm>
              <a:off x="3888" y="1901"/>
              <a:ext cx="0" cy="259"/>
            </a:xfrm>
            <a:prstGeom prst="line">
              <a:avLst/>
            </a:prstGeom>
            <a:ln w="25400" cap="flat" cmpd="sng">
              <a:solidFill>
                <a:schemeClr val="tx1"/>
              </a:solidFill>
              <a:prstDash val="solid"/>
              <a:headEnd type="none" w="med" len="med"/>
              <a:tailEnd type="triangle" w="med" len="med"/>
            </a:ln>
          </p:spPr>
        </p:sp>
        <p:sp>
          <p:nvSpPr>
            <p:cNvPr id="79938" name="Line 92"/>
            <p:cNvSpPr>
              <a:spLocks noChangeAspect="1"/>
            </p:cNvSpPr>
            <p:nvPr/>
          </p:nvSpPr>
          <p:spPr>
            <a:xfrm>
              <a:off x="4704" y="1920"/>
              <a:ext cx="0" cy="259"/>
            </a:xfrm>
            <a:prstGeom prst="line">
              <a:avLst/>
            </a:prstGeom>
            <a:ln w="25400" cap="flat" cmpd="sng">
              <a:solidFill>
                <a:schemeClr val="tx1"/>
              </a:solidFill>
              <a:prstDash val="solid"/>
              <a:headEnd type="none" w="med" len="med"/>
              <a:tailEnd type="triangle" w="med" len="med"/>
            </a:ln>
          </p:spPr>
        </p:sp>
        <p:sp>
          <p:nvSpPr>
            <p:cNvPr id="79939" name="Line 93"/>
            <p:cNvSpPr>
              <a:spLocks noChangeAspect="1"/>
            </p:cNvSpPr>
            <p:nvPr/>
          </p:nvSpPr>
          <p:spPr>
            <a:xfrm>
              <a:off x="3936" y="2352"/>
              <a:ext cx="384" cy="335"/>
            </a:xfrm>
            <a:prstGeom prst="line">
              <a:avLst/>
            </a:prstGeom>
            <a:ln w="25400" cap="flat" cmpd="sng">
              <a:solidFill>
                <a:schemeClr val="tx1"/>
              </a:solidFill>
              <a:prstDash val="solid"/>
              <a:headEnd type="none" w="med" len="med"/>
              <a:tailEnd type="triangle" w="med" len="med"/>
            </a:ln>
          </p:spPr>
        </p:sp>
        <p:sp>
          <p:nvSpPr>
            <p:cNvPr id="79940" name="Line 94"/>
            <p:cNvSpPr>
              <a:spLocks noChangeAspect="1"/>
            </p:cNvSpPr>
            <p:nvPr/>
          </p:nvSpPr>
          <p:spPr>
            <a:xfrm flipH="1">
              <a:off x="4320" y="2352"/>
              <a:ext cx="350" cy="350"/>
            </a:xfrm>
            <a:prstGeom prst="line">
              <a:avLst/>
            </a:prstGeom>
            <a:ln w="25400" cap="flat" cmpd="sng">
              <a:solidFill>
                <a:schemeClr val="tx1"/>
              </a:solidFill>
              <a:prstDash val="solid"/>
              <a:headEnd type="none" w="med" len="med"/>
              <a:tailEnd type="triangle" w="med" len="med"/>
            </a:ln>
          </p:spPr>
        </p:sp>
        <p:sp>
          <p:nvSpPr>
            <p:cNvPr id="79941" name="Line 95"/>
            <p:cNvSpPr>
              <a:spLocks noChangeAspect="1"/>
            </p:cNvSpPr>
            <p:nvPr/>
          </p:nvSpPr>
          <p:spPr>
            <a:xfrm>
              <a:off x="3988" y="1800"/>
              <a:ext cx="648" cy="0"/>
            </a:xfrm>
            <a:prstGeom prst="line">
              <a:avLst/>
            </a:prstGeom>
            <a:ln w="25400" cap="flat" cmpd="sng">
              <a:solidFill>
                <a:schemeClr val="tx1"/>
              </a:solidFill>
              <a:prstDash val="solid"/>
              <a:headEnd type="none" w="med" len="med"/>
              <a:tailEnd type="triangle" w="med" len="med"/>
            </a:ln>
          </p:spPr>
        </p:sp>
        <p:sp>
          <p:nvSpPr>
            <p:cNvPr id="79942" name="Line 96"/>
            <p:cNvSpPr>
              <a:spLocks noChangeAspect="1"/>
            </p:cNvSpPr>
            <p:nvPr/>
          </p:nvSpPr>
          <p:spPr>
            <a:xfrm>
              <a:off x="3984" y="1824"/>
              <a:ext cx="691" cy="388"/>
            </a:xfrm>
            <a:prstGeom prst="line">
              <a:avLst/>
            </a:prstGeom>
            <a:ln w="25400" cap="flat" cmpd="sng">
              <a:solidFill>
                <a:schemeClr val="tx1"/>
              </a:solidFill>
              <a:prstDash val="solid"/>
              <a:headEnd type="none" w="med" len="med"/>
              <a:tailEnd type="triangle" w="med" len="med"/>
            </a:ln>
          </p:spPr>
        </p:sp>
        <p:sp>
          <p:nvSpPr>
            <p:cNvPr id="79943" name="Text Box 97"/>
            <p:cNvSpPr txBox="1">
              <a:spLocks noChangeAspect="1"/>
            </p:cNvSpPr>
            <p:nvPr/>
          </p:nvSpPr>
          <p:spPr>
            <a:xfrm>
              <a:off x="3888" y="2922"/>
              <a:ext cx="956" cy="2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a:t>Residual </a:t>
              </a:r>
              <a:r>
                <a:rPr lang="en-US" altLang="zh-CN" sz="2000" b="1" i="1">
                  <a:solidFill>
                    <a:schemeClr val="hlink"/>
                  </a:solidFill>
                </a:rPr>
                <a:t>G</a:t>
              </a:r>
              <a:r>
                <a:rPr lang="en-US" altLang="zh-CN" sz="2000" b="1" i="1" baseline="-25000">
                  <a:solidFill>
                    <a:schemeClr val="hlink"/>
                  </a:solidFill>
                </a:rPr>
                <a:t>r</a:t>
              </a:r>
              <a:endParaRPr lang="en-US" altLang="zh-CN" sz="2000" b="1" i="1" baseline="-25000">
                <a:solidFill>
                  <a:schemeClr val="hlink"/>
                </a:solidFill>
              </a:endParaRPr>
            </a:p>
          </p:txBody>
        </p:sp>
        <p:sp>
          <p:nvSpPr>
            <p:cNvPr id="79944" name="Rectangle 98"/>
            <p:cNvSpPr/>
            <p:nvPr/>
          </p:nvSpPr>
          <p:spPr>
            <a:xfrm>
              <a:off x="4080" y="1488"/>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3</a:t>
              </a:r>
              <a:endParaRPr lang="en-US" altLang="zh-CN" sz="1600" b="1"/>
            </a:p>
          </p:txBody>
        </p:sp>
        <p:sp>
          <p:nvSpPr>
            <p:cNvPr id="79945" name="Rectangle 99"/>
            <p:cNvSpPr/>
            <p:nvPr/>
          </p:nvSpPr>
          <p:spPr>
            <a:xfrm>
              <a:off x="3840" y="1872"/>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3</a:t>
              </a:r>
              <a:endParaRPr lang="en-US" altLang="zh-CN" sz="1600" b="1"/>
            </a:p>
          </p:txBody>
        </p:sp>
        <p:sp>
          <p:nvSpPr>
            <p:cNvPr id="79946" name="Rectangle 100"/>
            <p:cNvSpPr/>
            <p:nvPr/>
          </p:nvSpPr>
          <p:spPr>
            <a:xfrm>
              <a:off x="4416" y="2352"/>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3</a:t>
              </a:r>
              <a:endParaRPr lang="en-US" altLang="zh-CN" sz="1600" b="1"/>
            </a:p>
          </p:txBody>
        </p:sp>
        <p:sp>
          <p:nvSpPr>
            <p:cNvPr id="79947" name="Rectangle 101"/>
            <p:cNvSpPr/>
            <p:nvPr/>
          </p:nvSpPr>
          <p:spPr>
            <a:xfrm>
              <a:off x="4368" y="1488"/>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2</a:t>
              </a:r>
              <a:endParaRPr lang="en-US" altLang="zh-CN" sz="1600" b="1"/>
            </a:p>
          </p:txBody>
        </p:sp>
        <p:sp>
          <p:nvSpPr>
            <p:cNvPr id="79948" name="Rectangle 102"/>
            <p:cNvSpPr/>
            <p:nvPr/>
          </p:nvSpPr>
          <p:spPr>
            <a:xfrm>
              <a:off x="4560" y="1920"/>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2</a:t>
              </a:r>
              <a:endParaRPr lang="en-US" altLang="zh-CN" sz="1600" b="1"/>
            </a:p>
          </p:txBody>
        </p:sp>
        <p:sp>
          <p:nvSpPr>
            <p:cNvPr id="79949" name="Rectangle 103"/>
            <p:cNvSpPr/>
            <p:nvPr/>
          </p:nvSpPr>
          <p:spPr>
            <a:xfrm>
              <a:off x="4032" y="2352"/>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2</a:t>
              </a:r>
              <a:endParaRPr lang="en-US" altLang="zh-CN" sz="1600" b="1"/>
            </a:p>
          </p:txBody>
        </p:sp>
        <p:sp>
          <p:nvSpPr>
            <p:cNvPr id="79950" name="Rectangle 104"/>
            <p:cNvSpPr/>
            <p:nvPr/>
          </p:nvSpPr>
          <p:spPr>
            <a:xfrm>
              <a:off x="4224" y="1632"/>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1</a:t>
              </a:r>
              <a:endParaRPr lang="en-US" altLang="zh-CN" sz="1600" b="1"/>
            </a:p>
          </p:txBody>
        </p:sp>
        <p:sp>
          <p:nvSpPr>
            <p:cNvPr id="79951" name="Rectangle 105"/>
            <p:cNvSpPr/>
            <p:nvPr/>
          </p:nvSpPr>
          <p:spPr>
            <a:xfrm>
              <a:off x="4272" y="1872"/>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t>4</a:t>
              </a:r>
              <a:endParaRPr lang="en-US" altLang="zh-CN" sz="1600" b="1"/>
            </a:p>
          </p:txBody>
        </p:sp>
      </p:grpSp>
      <p:grpSp>
        <p:nvGrpSpPr>
          <p:cNvPr id="101482" name="Group 106"/>
          <p:cNvGrpSpPr/>
          <p:nvPr/>
        </p:nvGrpSpPr>
        <p:grpSpPr>
          <a:xfrm>
            <a:off x="3824288" y="1835150"/>
            <a:ext cx="1262062" cy="2162175"/>
            <a:chOff x="2409" y="1296"/>
            <a:chExt cx="795" cy="1362"/>
          </a:xfrm>
        </p:grpSpPr>
        <p:sp>
          <p:nvSpPr>
            <p:cNvPr id="79923" name="Line 107"/>
            <p:cNvSpPr>
              <a:spLocks noChangeAspect="1"/>
            </p:cNvSpPr>
            <p:nvPr/>
          </p:nvSpPr>
          <p:spPr>
            <a:xfrm flipH="1">
              <a:off x="2409" y="1320"/>
              <a:ext cx="302" cy="345"/>
            </a:xfrm>
            <a:prstGeom prst="line">
              <a:avLst/>
            </a:prstGeom>
            <a:ln w="25400" cap="flat" cmpd="sng">
              <a:solidFill>
                <a:srgbClr val="0000FF"/>
              </a:solidFill>
              <a:prstDash val="solid"/>
              <a:headEnd type="none" w="med" len="med"/>
              <a:tailEnd type="triangle" w="med" len="med"/>
            </a:ln>
          </p:spPr>
        </p:sp>
        <p:sp>
          <p:nvSpPr>
            <p:cNvPr id="79924" name="Line 108"/>
            <p:cNvSpPr>
              <a:spLocks noChangeAspect="1"/>
            </p:cNvSpPr>
            <p:nvPr/>
          </p:nvSpPr>
          <p:spPr>
            <a:xfrm>
              <a:off x="2409" y="1795"/>
              <a:ext cx="691" cy="388"/>
            </a:xfrm>
            <a:prstGeom prst="line">
              <a:avLst/>
            </a:prstGeom>
            <a:ln w="25400" cap="flat" cmpd="sng">
              <a:solidFill>
                <a:srgbClr val="0000FF"/>
              </a:solidFill>
              <a:prstDash val="solid"/>
              <a:headEnd type="none" w="med" len="med"/>
              <a:tailEnd type="triangle" w="med" len="med"/>
            </a:ln>
          </p:spPr>
        </p:sp>
        <p:sp>
          <p:nvSpPr>
            <p:cNvPr id="79925" name="Line 109"/>
            <p:cNvSpPr>
              <a:spLocks noChangeAspect="1"/>
            </p:cNvSpPr>
            <p:nvPr/>
          </p:nvSpPr>
          <p:spPr>
            <a:xfrm flipH="1">
              <a:off x="2884" y="2356"/>
              <a:ext cx="302" cy="302"/>
            </a:xfrm>
            <a:prstGeom prst="line">
              <a:avLst/>
            </a:prstGeom>
            <a:ln w="25400" cap="flat" cmpd="sng">
              <a:solidFill>
                <a:srgbClr val="0000FF"/>
              </a:solidFill>
              <a:prstDash val="solid"/>
              <a:headEnd type="none" w="med" len="med"/>
              <a:tailEnd type="triangle" w="med" len="med"/>
            </a:ln>
          </p:spPr>
        </p:sp>
        <p:sp>
          <p:nvSpPr>
            <p:cNvPr id="79926" name="Rectangle 110"/>
            <p:cNvSpPr/>
            <p:nvPr/>
          </p:nvSpPr>
          <p:spPr>
            <a:xfrm>
              <a:off x="2448" y="1296"/>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chemeClr val="hlink"/>
                  </a:solidFill>
                </a:rPr>
                <a:t>3</a:t>
              </a:r>
              <a:endParaRPr lang="en-US" altLang="zh-CN" sz="1600" b="1">
                <a:solidFill>
                  <a:schemeClr val="hlink"/>
                </a:solidFill>
              </a:endParaRPr>
            </a:p>
          </p:txBody>
        </p:sp>
        <p:sp>
          <p:nvSpPr>
            <p:cNvPr id="79927" name="Rectangle 111"/>
            <p:cNvSpPr/>
            <p:nvPr/>
          </p:nvSpPr>
          <p:spPr>
            <a:xfrm>
              <a:off x="2640" y="1968"/>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chemeClr val="hlink"/>
                  </a:solidFill>
                </a:rPr>
                <a:t>3</a:t>
              </a:r>
              <a:endParaRPr lang="en-US" altLang="zh-CN" sz="1600" b="1">
                <a:solidFill>
                  <a:schemeClr val="hlink"/>
                </a:solidFill>
              </a:endParaRPr>
            </a:p>
          </p:txBody>
        </p:sp>
        <p:sp>
          <p:nvSpPr>
            <p:cNvPr id="79928" name="Rectangle 112"/>
            <p:cNvSpPr/>
            <p:nvPr/>
          </p:nvSpPr>
          <p:spPr>
            <a:xfrm>
              <a:off x="3024" y="2428"/>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chemeClr val="hlink"/>
                  </a:solidFill>
                </a:rPr>
                <a:t>3</a:t>
              </a:r>
              <a:endParaRPr lang="en-US" altLang="zh-CN" sz="1600" b="1">
                <a:solidFill>
                  <a:schemeClr val="hlink"/>
                </a:solidFill>
              </a:endParaRPr>
            </a:p>
          </p:txBody>
        </p:sp>
      </p:grpSp>
      <p:grpSp>
        <p:nvGrpSpPr>
          <p:cNvPr id="101489" name="Group 113"/>
          <p:cNvGrpSpPr/>
          <p:nvPr/>
        </p:nvGrpSpPr>
        <p:grpSpPr>
          <a:xfrm>
            <a:off x="6207125" y="1874838"/>
            <a:ext cx="479425" cy="547687"/>
            <a:chOff x="3910" y="1321"/>
            <a:chExt cx="302" cy="345"/>
          </a:xfrm>
        </p:grpSpPr>
        <p:sp>
          <p:nvSpPr>
            <p:cNvPr id="79921" name="Line 114"/>
            <p:cNvSpPr>
              <a:spLocks noChangeAspect="1"/>
            </p:cNvSpPr>
            <p:nvPr/>
          </p:nvSpPr>
          <p:spPr>
            <a:xfrm flipH="1">
              <a:off x="3910" y="1321"/>
              <a:ext cx="302" cy="345"/>
            </a:xfrm>
            <a:prstGeom prst="line">
              <a:avLst/>
            </a:prstGeom>
            <a:ln w="25400" cap="flat" cmpd="sng">
              <a:solidFill>
                <a:srgbClr val="FF0000"/>
              </a:solidFill>
              <a:prstDash val="solid"/>
              <a:headEnd type="triangle" w="med" len="med"/>
              <a:tailEnd type="none" w="med" len="med"/>
            </a:ln>
          </p:spPr>
        </p:sp>
        <p:sp>
          <p:nvSpPr>
            <p:cNvPr id="79922" name="Rectangle 115"/>
            <p:cNvSpPr/>
            <p:nvPr/>
          </p:nvSpPr>
          <p:spPr>
            <a:xfrm>
              <a:off x="3936" y="1344"/>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3</a:t>
              </a:r>
              <a:endParaRPr lang="en-US" altLang="zh-CN" sz="1600" b="1">
                <a:solidFill>
                  <a:srgbClr val="FF0000"/>
                </a:solidFill>
              </a:endParaRPr>
            </a:p>
          </p:txBody>
        </p:sp>
      </p:grpSp>
      <p:sp>
        <p:nvSpPr>
          <p:cNvPr id="101492" name="Oval 116"/>
          <p:cNvSpPr/>
          <p:nvPr/>
        </p:nvSpPr>
        <p:spPr>
          <a:xfrm rot="2205374">
            <a:off x="6478588" y="1912938"/>
            <a:ext cx="187325" cy="739775"/>
          </a:xfrm>
          <a:prstGeom prst="ellipse">
            <a:avLst/>
          </a:prstGeom>
          <a:solidFill>
            <a:schemeClr val="bg1"/>
          </a:solid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101493" name="Group 117"/>
          <p:cNvGrpSpPr/>
          <p:nvPr/>
        </p:nvGrpSpPr>
        <p:grpSpPr>
          <a:xfrm>
            <a:off x="6248400" y="2749550"/>
            <a:ext cx="1096963" cy="615950"/>
            <a:chOff x="3936" y="1872"/>
            <a:chExt cx="691" cy="388"/>
          </a:xfrm>
        </p:grpSpPr>
        <p:sp>
          <p:nvSpPr>
            <p:cNvPr id="79919" name="Line 118"/>
            <p:cNvSpPr>
              <a:spLocks noChangeAspect="1"/>
            </p:cNvSpPr>
            <p:nvPr/>
          </p:nvSpPr>
          <p:spPr>
            <a:xfrm>
              <a:off x="3936" y="1872"/>
              <a:ext cx="691" cy="388"/>
            </a:xfrm>
            <a:prstGeom prst="line">
              <a:avLst/>
            </a:prstGeom>
            <a:ln w="25400" cap="flat" cmpd="sng">
              <a:solidFill>
                <a:srgbClr val="FF0000"/>
              </a:solidFill>
              <a:prstDash val="solid"/>
              <a:headEnd type="triangle" w="med" len="med"/>
              <a:tailEnd type="none" w="med" len="med"/>
            </a:ln>
          </p:spPr>
        </p:sp>
        <p:sp>
          <p:nvSpPr>
            <p:cNvPr id="79920" name="Rectangle 119"/>
            <p:cNvSpPr/>
            <p:nvPr/>
          </p:nvSpPr>
          <p:spPr>
            <a:xfrm>
              <a:off x="4176" y="2016"/>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FF0000"/>
                  </a:solidFill>
                </a:rPr>
                <a:t>3</a:t>
              </a:r>
              <a:endParaRPr lang="en-US" altLang="zh-CN" sz="1600" b="1">
                <a:solidFill>
                  <a:srgbClr val="FF0000"/>
                </a:solidFill>
              </a:endParaRPr>
            </a:p>
          </p:txBody>
        </p:sp>
      </p:grpSp>
      <p:sp>
        <p:nvSpPr>
          <p:cNvPr id="101496" name="Rectangle 120"/>
          <p:cNvSpPr/>
          <p:nvPr/>
        </p:nvSpPr>
        <p:spPr>
          <a:xfrm>
            <a:off x="6858000" y="2749550"/>
            <a:ext cx="136525" cy="266700"/>
          </a:xfrm>
          <a:prstGeom prst="rect">
            <a:avLst/>
          </a:prstGeom>
          <a:solidFill>
            <a:schemeClr val="bg1"/>
          </a:solidFill>
          <a:ln w="25400">
            <a:noFill/>
          </a:ln>
        </p:spPr>
        <p:txBody>
          <a:bodyPr wrap="none" lIns="18000" tIns="10800" rIns="18000" bIns="10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1</a:t>
            </a:r>
            <a:endParaRPr lang="en-US" altLang="zh-CN" sz="1600" b="1">
              <a:solidFill>
                <a:srgbClr val="FF0000"/>
              </a:solidFill>
            </a:endParaRPr>
          </a:p>
        </p:txBody>
      </p:sp>
      <p:grpSp>
        <p:nvGrpSpPr>
          <p:cNvPr id="101497" name="Group 121"/>
          <p:cNvGrpSpPr/>
          <p:nvPr/>
        </p:nvGrpSpPr>
        <p:grpSpPr>
          <a:xfrm>
            <a:off x="7010400" y="3587750"/>
            <a:ext cx="533400" cy="533400"/>
            <a:chOff x="4416" y="2400"/>
            <a:chExt cx="336" cy="336"/>
          </a:xfrm>
        </p:grpSpPr>
        <p:sp>
          <p:nvSpPr>
            <p:cNvPr id="79917" name="Line 122"/>
            <p:cNvSpPr>
              <a:spLocks noChangeAspect="1"/>
            </p:cNvSpPr>
            <p:nvPr/>
          </p:nvSpPr>
          <p:spPr>
            <a:xfrm flipH="1">
              <a:off x="4416" y="2400"/>
              <a:ext cx="336" cy="336"/>
            </a:xfrm>
            <a:prstGeom prst="line">
              <a:avLst/>
            </a:prstGeom>
            <a:ln w="25400" cap="flat" cmpd="sng">
              <a:solidFill>
                <a:srgbClr val="FF0000"/>
              </a:solidFill>
              <a:prstDash val="solid"/>
              <a:headEnd type="triangle" w="med" len="med"/>
              <a:tailEnd type="none" w="med" len="med"/>
            </a:ln>
          </p:spPr>
        </p:sp>
        <p:sp>
          <p:nvSpPr>
            <p:cNvPr id="79918" name="Rectangle 123"/>
            <p:cNvSpPr/>
            <p:nvPr/>
          </p:nvSpPr>
          <p:spPr>
            <a:xfrm>
              <a:off x="4560" y="2496"/>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FF0000"/>
                  </a:solidFill>
                </a:rPr>
                <a:t>3</a:t>
              </a:r>
              <a:endParaRPr lang="en-US" altLang="zh-CN" sz="1600" b="1">
                <a:solidFill>
                  <a:srgbClr val="FF0000"/>
                </a:solidFill>
              </a:endParaRPr>
            </a:p>
          </p:txBody>
        </p:sp>
      </p:grpSp>
      <p:sp>
        <p:nvSpPr>
          <p:cNvPr id="101500" name="Oval 124"/>
          <p:cNvSpPr/>
          <p:nvPr/>
        </p:nvSpPr>
        <p:spPr>
          <a:xfrm rot="2748461">
            <a:off x="7004050" y="3363913"/>
            <a:ext cx="263525" cy="704850"/>
          </a:xfrm>
          <a:prstGeom prst="ellipse">
            <a:avLst/>
          </a:prstGeom>
          <a:solidFill>
            <a:schemeClr val="bg1"/>
          </a:solid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101501" name="Group 125"/>
          <p:cNvGrpSpPr/>
          <p:nvPr/>
        </p:nvGrpSpPr>
        <p:grpSpPr>
          <a:xfrm>
            <a:off x="4578350" y="1835150"/>
            <a:ext cx="812800" cy="1339850"/>
            <a:chOff x="2884" y="1296"/>
            <a:chExt cx="512" cy="844"/>
          </a:xfrm>
        </p:grpSpPr>
        <p:sp>
          <p:nvSpPr>
            <p:cNvPr id="79913" name="Line 126"/>
            <p:cNvSpPr>
              <a:spLocks noChangeAspect="1"/>
            </p:cNvSpPr>
            <p:nvPr/>
          </p:nvSpPr>
          <p:spPr>
            <a:xfrm>
              <a:off x="2884" y="1320"/>
              <a:ext cx="302" cy="345"/>
            </a:xfrm>
            <a:prstGeom prst="line">
              <a:avLst/>
            </a:prstGeom>
            <a:ln w="25400" cap="flat" cmpd="sng">
              <a:solidFill>
                <a:srgbClr val="990099"/>
              </a:solidFill>
              <a:prstDash val="solid"/>
              <a:headEnd type="none" w="med" len="med"/>
              <a:tailEnd type="triangle" w="med" len="med"/>
            </a:ln>
          </p:spPr>
        </p:sp>
        <p:sp>
          <p:nvSpPr>
            <p:cNvPr id="79914" name="Line 127"/>
            <p:cNvSpPr>
              <a:spLocks noChangeAspect="1"/>
            </p:cNvSpPr>
            <p:nvPr/>
          </p:nvSpPr>
          <p:spPr>
            <a:xfrm>
              <a:off x="3229" y="1881"/>
              <a:ext cx="0" cy="259"/>
            </a:xfrm>
            <a:prstGeom prst="line">
              <a:avLst/>
            </a:prstGeom>
            <a:ln w="25400" cap="flat" cmpd="sng">
              <a:solidFill>
                <a:srgbClr val="990099"/>
              </a:solidFill>
              <a:prstDash val="solid"/>
              <a:headEnd type="none" w="med" len="med"/>
              <a:tailEnd type="triangle" w="med" len="med"/>
            </a:ln>
          </p:spPr>
        </p:sp>
        <p:sp>
          <p:nvSpPr>
            <p:cNvPr id="79915" name="Rectangle 128"/>
            <p:cNvSpPr/>
            <p:nvPr/>
          </p:nvSpPr>
          <p:spPr>
            <a:xfrm>
              <a:off x="2976" y="1296"/>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990099"/>
                  </a:solidFill>
                </a:rPr>
                <a:t>2</a:t>
              </a:r>
              <a:endParaRPr lang="en-US" altLang="zh-CN" sz="1600" b="1">
                <a:solidFill>
                  <a:srgbClr val="990099"/>
                </a:solidFill>
              </a:endParaRPr>
            </a:p>
          </p:txBody>
        </p:sp>
        <p:sp>
          <p:nvSpPr>
            <p:cNvPr id="79916" name="Rectangle 129"/>
            <p:cNvSpPr/>
            <p:nvPr/>
          </p:nvSpPr>
          <p:spPr>
            <a:xfrm>
              <a:off x="3216" y="1872"/>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990099"/>
                  </a:solidFill>
                </a:rPr>
                <a:t>2</a:t>
              </a:r>
              <a:endParaRPr lang="en-US" altLang="zh-CN" sz="1600" b="1">
                <a:solidFill>
                  <a:srgbClr val="990099"/>
                </a:solidFill>
              </a:endParaRPr>
            </a:p>
          </p:txBody>
        </p:sp>
      </p:grpSp>
      <p:grpSp>
        <p:nvGrpSpPr>
          <p:cNvPr id="101506" name="Group 130"/>
          <p:cNvGrpSpPr/>
          <p:nvPr/>
        </p:nvGrpSpPr>
        <p:grpSpPr>
          <a:xfrm>
            <a:off x="3886200" y="2597150"/>
            <a:ext cx="1096963" cy="615950"/>
            <a:chOff x="2448" y="1776"/>
            <a:chExt cx="691" cy="388"/>
          </a:xfrm>
        </p:grpSpPr>
        <p:sp>
          <p:nvSpPr>
            <p:cNvPr id="79911" name="Line 131"/>
            <p:cNvSpPr>
              <a:spLocks noChangeAspect="1"/>
            </p:cNvSpPr>
            <p:nvPr/>
          </p:nvSpPr>
          <p:spPr>
            <a:xfrm>
              <a:off x="2448" y="1776"/>
              <a:ext cx="691" cy="388"/>
            </a:xfrm>
            <a:prstGeom prst="line">
              <a:avLst/>
            </a:prstGeom>
            <a:ln w="25400" cap="flat" cmpd="sng">
              <a:solidFill>
                <a:srgbClr val="990099"/>
              </a:solidFill>
              <a:prstDash val="solid"/>
              <a:headEnd type="triangle" w="med" len="med"/>
              <a:tailEnd type="none" w="med" len="med"/>
            </a:ln>
          </p:spPr>
        </p:sp>
        <p:sp>
          <p:nvSpPr>
            <p:cNvPr id="79912" name="Rectangle 132"/>
            <p:cNvSpPr/>
            <p:nvPr/>
          </p:nvSpPr>
          <p:spPr>
            <a:xfrm>
              <a:off x="2784" y="1824"/>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990099"/>
                  </a:solidFill>
                </a:rPr>
                <a:t>2</a:t>
              </a:r>
              <a:endParaRPr lang="en-US" altLang="zh-CN" sz="1600" b="1">
                <a:solidFill>
                  <a:srgbClr val="990099"/>
                </a:solidFill>
              </a:endParaRPr>
            </a:p>
          </p:txBody>
        </p:sp>
      </p:grpSp>
      <p:grpSp>
        <p:nvGrpSpPr>
          <p:cNvPr id="101509" name="Group 133"/>
          <p:cNvGrpSpPr/>
          <p:nvPr/>
        </p:nvGrpSpPr>
        <p:grpSpPr>
          <a:xfrm>
            <a:off x="3429000" y="2695575"/>
            <a:ext cx="874713" cy="1304925"/>
            <a:chOff x="2160" y="1838"/>
            <a:chExt cx="551" cy="822"/>
          </a:xfrm>
        </p:grpSpPr>
        <p:sp>
          <p:nvSpPr>
            <p:cNvPr id="79907" name="Line 134"/>
            <p:cNvSpPr>
              <a:spLocks noChangeAspect="1"/>
            </p:cNvSpPr>
            <p:nvPr/>
          </p:nvSpPr>
          <p:spPr>
            <a:xfrm>
              <a:off x="2322" y="1838"/>
              <a:ext cx="0" cy="259"/>
            </a:xfrm>
            <a:prstGeom prst="line">
              <a:avLst/>
            </a:prstGeom>
            <a:ln w="25400" cap="flat" cmpd="sng">
              <a:solidFill>
                <a:srgbClr val="990099"/>
              </a:solidFill>
              <a:prstDash val="solid"/>
              <a:headEnd type="none" w="med" len="med"/>
              <a:tailEnd type="triangle" w="med" len="med"/>
            </a:ln>
          </p:spPr>
        </p:sp>
        <p:sp>
          <p:nvSpPr>
            <p:cNvPr id="79908" name="Line 135"/>
            <p:cNvSpPr>
              <a:spLocks noChangeAspect="1"/>
            </p:cNvSpPr>
            <p:nvPr/>
          </p:nvSpPr>
          <p:spPr>
            <a:xfrm>
              <a:off x="2365" y="2356"/>
              <a:ext cx="346" cy="302"/>
            </a:xfrm>
            <a:prstGeom prst="line">
              <a:avLst/>
            </a:prstGeom>
            <a:ln w="25400" cap="flat" cmpd="sng">
              <a:solidFill>
                <a:srgbClr val="990099"/>
              </a:solidFill>
              <a:prstDash val="solid"/>
              <a:headEnd type="none" w="med" len="med"/>
              <a:tailEnd type="triangle" w="med" len="med"/>
            </a:ln>
          </p:spPr>
        </p:sp>
        <p:sp>
          <p:nvSpPr>
            <p:cNvPr id="79909" name="Rectangle 136"/>
            <p:cNvSpPr/>
            <p:nvPr/>
          </p:nvSpPr>
          <p:spPr>
            <a:xfrm>
              <a:off x="2160" y="1872"/>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990099"/>
                  </a:solidFill>
                </a:rPr>
                <a:t>2</a:t>
              </a:r>
              <a:endParaRPr lang="en-US" altLang="zh-CN" sz="1600" b="1">
                <a:solidFill>
                  <a:srgbClr val="990099"/>
                </a:solidFill>
              </a:endParaRPr>
            </a:p>
          </p:txBody>
        </p:sp>
        <p:sp>
          <p:nvSpPr>
            <p:cNvPr id="79910" name="Rectangle 137"/>
            <p:cNvSpPr/>
            <p:nvPr/>
          </p:nvSpPr>
          <p:spPr>
            <a:xfrm>
              <a:off x="2352" y="2448"/>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990099"/>
                  </a:solidFill>
                </a:rPr>
                <a:t>2</a:t>
              </a:r>
              <a:endParaRPr lang="en-US" altLang="zh-CN" sz="1600" b="1">
                <a:solidFill>
                  <a:srgbClr val="990099"/>
                </a:solidFill>
              </a:endParaRPr>
            </a:p>
          </p:txBody>
        </p:sp>
      </p:grpSp>
      <p:grpSp>
        <p:nvGrpSpPr>
          <p:cNvPr id="101514" name="Group 138"/>
          <p:cNvGrpSpPr/>
          <p:nvPr/>
        </p:nvGrpSpPr>
        <p:grpSpPr>
          <a:xfrm>
            <a:off x="7019925" y="1835150"/>
            <a:ext cx="879475" cy="1447800"/>
            <a:chOff x="4422" y="1296"/>
            <a:chExt cx="554" cy="912"/>
          </a:xfrm>
        </p:grpSpPr>
        <p:sp>
          <p:nvSpPr>
            <p:cNvPr id="79903" name="Line 139"/>
            <p:cNvSpPr>
              <a:spLocks noChangeAspect="1"/>
            </p:cNvSpPr>
            <p:nvPr/>
          </p:nvSpPr>
          <p:spPr>
            <a:xfrm>
              <a:off x="4422" y="1296"/>
              <a:ext cx="365" cy="417"/>
            </a:xfrm>
            <a:prstGeom prst="line">
              <a:avLst/>
            </a:prstGeom>
            <a:ln w="25400" cap="flat" cmpd="sng">
              <a:solidFill>
                <a:srgbClr val="FF0000"/>
              </a:solidFill>
              <a:prstDash val="solid"/>
              <a:headEnd type="triangle" w="med" len="med"/>
              <a:tailEnd type="none" w="med" len="med"/>
            </a:ln>
          </p:spPr>
        </p:sp>
        <p:sp>
          <p:nvSpPr>
            <p:cNvPr id="79904" name="Line 140"/>
            <p:cNvSpPr>
              <a:spLocks noChangeAspect="1"/>
            </p:cNvSpPr>
            <p:nvPr/>
          </p:nvSpPr>
          <p:spPr>
            <a:xfrm>
              <a:off x="4809" y="1929"/>
              <a:ext cx="0" cy="259"/>
            </a:xfrm>
            <a:prstGeom prst="line">
              <a:avLst/>
            </a:prstGeom>
            <a:ln w="25400" cap="flat" cmpd="sng">
              <a:solidFill>
                <a:srgbClr val="FF0000"/>
              </a:solidFill>
              <a:prstDash val="solid"/>
              <a:headEnd type="triangle" w="med" len="med"/>
              <a:tailEnd type="none" w="med" len="med"/>
            </a:ln>
          </p:spPr>
        </p:sp>
        <p:sp>
          <p:nvSpPr>
            <p:cNvPr id="79905" name="Rectangle 141"/>
            <p:cNvSpPr/>
            <p:nvPr/>
          </p:nvSpPr>
          <p:spPr>
            <a:xfrm>
              <a:off x="4556" y="1344"/>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FF0000"/>
                  </a:solidFill>
                </a:rPr>
                <a:t>2</a:t>
              </a:r>
              <a:endParaRPr lang="en-US" altLang="zh-CN" sz="1600" b="1">
                <a:solidFill>
                  <a:srgbClr val="FF0000"/>
                </a:solidFill>
              </a:endParaRPr>
            </a:p>
          </p:txBody>
        </p:sp>
        <p:sp>
          <p:nvSpPr>
            <p:cNvPr id="79906" name="Rectangle 142"/>
            <p:cNvSpPr/>
            <p:nvPr/>
          </p:nvSpPr>
          <p:spPr>
            <a:xfrm>
              <a:off x="4796" y="1996"/>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FF0000"/>
                  </a:solidFill>
                </a:rPr>
                <a:t>2</a:t>
              </a:r>
              <a:endParaRPr lang="en-US" altLang="zh-CN" sz="1600" b="1">
                <a:solidFill>
                  <a:srgbClr val="FF0000"/>
                </a:solidFill>
              </a:endParaRPr>
            </a:p>
          </p:txBody>
        </p:sp>
      </p:grpSp>
      <p:sp>
        <p:nvSpPr>
          <p:cNvPr id="101519" name="Oval 143"/>
          <p:cNvSpPr/>
          <p:nvPr/>
        </p:nvSpPr>
        <p:spPr>
          <a:xfrm rot="-2287835">
            <a:off x="7010400" y="1911350"/>
            <a:ext cx="263525" cy="704850"/>
          </a:xfrm>
          <a:prstGeom prst="ellipse">
            <a:avLst/>
          </a:prstGeom>
          <a:solidFill>
            <a:schemeClr val="bg1"/>
          </a:solid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1520" name="Oval 144"/>
          <p:cNvSpPr/>
          <p:nvPr/>
        </p:nvSpPr>
        <p:spPr>
          <a:xfrm>
            <a:off x="7272338" y="2789238"/>
            <a:ext cx="304800" cy="457200"/>
          </a:xfrm>
          <a:prstGeom prst="ellipse">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1521" name="Rectangle 145"/>
          <p:cNvSpPr/>
          <p:nvPr/>
        </p:nvSpPr>
        <p:spPr>
          <a:xfrm>
            <a:off x="6705600" y="3054350"/>
            <a:ext cx="136525" cy="266700"/>
          </a:xfrm>
          <a:prstGeom prst="rect">
            <a:avLst/>
          </a:prstGeom>
          <a:solidFill>
            <a:schemeClr val="bg1"/>
          </a:solidFill>
          <a:ln w="25400">
            <a:noFill/>
          </a:ln>
        </p:spPr>
        <p:txBody>
          <a:bodyPr wrap="none" lIns="18000" tIns="10800" rIns="18000" bIns="10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1</a:t>
            </a:r>
            <a:endParaRPr lang="en-US" altLang="zh-CN" sz="1600" b="1">
              <a:solidFill>
                <a:srgbClr val="FF0000"/>
              </a:solidFill>
            </a:endParaRPr>
          </a:p>
        </p:txBody>
      </p:sp>
      <p:sp>
        <p:nvSpPr>
          <p:cNvPr id="101522" name="Rectangle 146"/>
          <p:cNvSpPr/>
          <p:nvPr/>
        </p:nvSpPr>
        <p:spPr>
          <a:xfrm>
            <a:off x="6858000" y="2749550"/>
            <a:ext cx="136525" cy="266700"/>
          </a:xfrm>
          <a:prstGeom prst="rect">
            <a:avLst/>
          </a:prstGeom>
          <a:solidFill>
            <a:schemeClr val="bg1"/>
          </a:solidFill>
          <a:ln w="25400">
            <a:noFill/>
          </a:ln>
        </p:spPr>
        <p:txBody>
          <a:bodyPr wrap="none" lIns="18000" tIns="10800" rIns="18000" bIns="10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3</a:t>
            </a:r>
            <a:endParaRPr lang="en-US" altLang="zh-CN" sz="1600" b="1">
              <a:solidFill>
                <a:srgbClr val="FF0000"/>
              </a:solidFill>
            </a:endParaRPr>
          </a:p>
        </p:txBody>
      </p:sp>
      <p:grpSp>
        <p:nvGrpSpPr>
          <p:cNvPr id="101523" name="Group 147"/>
          <p:cNvGrpSpPr/>
          <p:nvPr/>
        </p:nvGrpSpPr>
        <p:grpSpPr>
          <a:xfrm>
            <a:off x="5810250" y="2749550"/>
            <a:ext cx="895350" cy="1403350"/>
            <a:chOff x="3660" y="1872"/>
            <a:chExt cx="564" cy="884"/>
          </a:xfrm>
        </p:grpSpPr>
        <p:sp>
          <p:nvSpPr>
            <p:cNvPr id="79899" name="Line 148"/>
            <p:cNvSpPr>
              <a:spLocks noChangeAspect="1"/>
            </p:cNvSpPr>
            <p:nvPr/>
          </p:nvSpPr>
          <p:spPr>
            <a:xfrm>
              <a:off x="3810" y="1872"/>
              <a:ext cx="0" cy="307"/>
            </a:xfrm>
            <a:prstGeom prst="line">
              <a:avLst/>
            </a:prstGeom>
            <a:ln w="25400" cap="flat" cmpd="sng">
              <a:solidFill>
                <a:srgbClr val="FF0000"/>
              </a:solidFill>
              <a:prstDash val="solid"/>
              <a:headEnd type="triangle" w="med" len="med"/>
              <a:tailEnd type="none" w="med" len="med"/>
            </a:ln>
          </p:spPr>
        </p:sp>
        <p:sp>
          <p:nvSpPr>
            <p:cNvPr id="79900" name="Line 149"/>
            <p:cNvSpPr/>
            <p:nvPr/>
          </p:nvSpPr>
          <p:spPr>
            <a:xfrm>
              <a:off x="3840" y="2400"/>
              <a:ext cx="384" cy="336"/>
            </a:xfrm>
            <a:prstGeom prst="line">
              <a:avLst/>
            </a:prstGeom>
            <a:ln w="25400" cap="flat" cmpd="sng">
              <a:solidFill>
                <a:srgbClr val="FF0000"/>
              </a:solidFill>
              <a:prstDash val="solid"/>
              <a:headEnd type="triangle" w="med" len="med"/>
              <a:tailEnd type="none" w="med" len="med"/>
            </a:ln>
          </p:spPr>
        </p:sp>
        <p:sp>
          <p:nvSpPr>
            <p:cNvPr id="79901" name="Rectangle 150"/>
            <p:cNvSpPr/>
            <p:nvPr/>
          </p:nvSpPr>
          <p:spPr>
            <a:xfrm>
              <a:off x="3660" y="1948"/>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FF0000"/>
                  </a:solidFill>
                </a:rPr>
                <a:t>2</a:t>
              </a:r>
              <a:endParaRPr lang="en-US" altLang="zh-CN" sz="1600" b="1">
                <a:solidFill>
                  <a:srgbClr val="FF0000"/>
                </a:solidFill>
              </a:endParaRPr>
            </a:p>
          </p:txBody>
        </p:sp>
        <p:sp>
          <p:nvSpPr>
            <p:cNvPr id="79902" name="Rectangle 151"/>
            <p:cNvSpPr/>
            <p:nvPr/>
          </p:nvSpPr>
          <p:spPr>
            <a:xfrm>
              <a:off x="3840" y="2544"/>
              <a:ext cx="180" cy="212"/>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a:solidFill>
                    <a:srgbClr val="FF0000"/>
                  </a:solidFill>
                </a:rPr>
                <a:t>2</a:t>
              </a:r>
              <a:endParaRPr lang="en-US" altLang="zh-CN" sz="1600" b="1">
                <a:solidFill>
                  <a:srgbClr val="FF0000"/>
                </a:solidFill>
              </a:endParaRPr>
            </a:p>
          </p:txBody>
        </p:sp>
      </p:grpSp>
      <p:sp>
        <p:nvSpPr>
          <p:cNvPr id="101528" name="Oval 152"/>
          <p:cNvSpPr/>
          <p:nvPr/>
        </p:nvSpPr>
        <p:spPr>
          <a:xfrm rot="-2970493">
            <a:off x="6434138" y="3400425"/>
            <a:ext cx="263525" cy="704850"/>
          </a:xfrm>
          <a:prstGeom prst="ellipse">
            <a:avLst/>
          </a:prstGeom>
          <a:solidFill>
            <a:schemeClr val="bg1"/>
          </a:solid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1529" name="Rectangle 153"/>
          <p:cNvSpPr/>
          <p:nvPr/>
        </p:nvSpPr>
        <p:spPr>
          <a:xfrm>
            <a:off x="6172200" y="2825750"/>
            <a:ext cx="136525" cy="266700"/>
          </a:xfrm>
          <a:prstGeom prst="rect">
            <a:avLst/>
          </a:prstGeom>
          <a:solidFill>
            <a:schemeClr val="bg1"/>
          </a:solidFill>
          <a:ln w="25400">
            <a:noFill/>
          </a:ln>
        </p:spPr>
        <p:txBody>
          <a:bodyPr wrap="none" lIns="18000" tIns="10800" rIns="18000" bIns="10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600" b="1">
                <a:solidFill>
                  <a:srgbClr val="FF0000"/>
                </a:solidFill>
              </a:rPr>
              <a:t>1</a:t>
            </a:r>
            <a:endParaRPr lang="en-US" altLang="zh-CN" sz="1600" b="1">
              <a:solidFill>
                <a:srgbClr val="FF0000"/>
              </a:solidFill>
            </a:endParaRPr>
          </a:p>
        </p:txBody>
      </p:sp>
      <p:sp>
        <p:nvSpPr>
          <p:cNvPr id="101530" name="Text Box 154"/>
          <p:cNvSpPr txBox="1"/>
          <p:nvPr/>
        </p:nvSpPr>
        <p:spPr>
          <a:xfrm>
            <a:off x="381000" y="4730750"/>
            <a:ext cx="5257800"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50000"/>
              </a:spcBef>
              <a:buNone/>
            </a:pPr>
            <a:r>
              <a:rPr lang="en-US" altLang="zh-CN" sz="2400" b="1">
                <a:ea typeface="MS Hei" pitchFamily="49" charset="-122"/>
              </a:rPr>
              <a:t>〖</a:t>
            </a:r>
            <a:r>
              <a:rPr lang="en-US" altLang="zh-CN" sz="2400" b="1"/>
              <a:t>Proposition</a:t>
            </a:r>
            <a:r>
              <a:rPr lang="en-US" altLang="zh-CN" sz="2400" b="1">
                <a:ea typeface="MS Hei" pitchFamily="49" charset="-122"/>
              </a:rPr>
              <a:t>〗</a:t>
            </a:r>
            <a:r>
              <a:rPr lang="en-US" altLang="zh-CN" sz="2400" b="1"/>
              <a:t>  </a:t>
            </a:r>
            <a:r>
              <a:rPr lang="en-US" altLang="zh-CN" sz="2000" b="1"/>
              <a:t>If the edge capabilities are </a:t>
            </a:r>
            <a:r>
              <a:rPr lang="en-US" altLang="zh-CN" sz="2000" b="1">
                <a:solidFill>
                  <a:schemeClr val="hlink"/>
                </a:solidFill>
              </a:rPr>
              <a:t>rational numbers</a:t>
            </a:r>
            <a:r>
              <a:rPr lang="en-US" altLang="zh-CN" sz="2000" b="1"/>
              <a:t>, this algorithm always terminate with a maximum flow.</a:t>
            </a:r>
            <a:endParaRPr lang="en-US" altLang="zh-CN" sz="2000" b="1"/>
          </a:p>
        </p:txBody>
      </p:sp>
      <p:sp>
        <p:nvSpPr>
          <p:cNvPr id="101531" name="AutoShape 155" descr="再生纸"/>
          <p:cNvSpPr/>
          <p:nvPr/>
        </p:nvSpPr>
        <p:spPr>
          <a:xfrm>
            <a:off x="5638800" y="4883150"/>
            <a:ext cx="2819400" cy="1143000"/>
          </a:xfrm>
          <a:prstGeom prst="roundRect">
            <a:avLst>
              <a:gd name="adj" fmla="val 16667"/>
            </a:avLst>
          </a:prstGeom>
          <a:blipFill rotWithShape="0">
            <a:blip r:embed="rId2"/>
          </a:blipFill>
          <a:ln w="25400">
            <a:noFill/>
          </a:ln>
          <a:effectLst>
            <a:outerShdw dist="107763" dir="2699999" algn="ctr" rotWithShape="0">
              <a:schemeClr val="bg2"/>
            </a:outerShdw>
          </a:effectLst>
        </p:spPr>
        <p:txBody>
          <a:bodyPr lIns="162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25000"/>
              </a:spcBef>
              <a:buNone/>
            </a:pPr>
            <a:r>
              <a:rPr lang="en-US" altLang="zh-CN" sz="2000" b="1">
                <a:solidFill>
                  <a:schemeClr val="hlink"/>
                </a:solidFill>
              </a:rPr>
              <a:t>Note:</a:t>
            </a:r>
            <a:r>
              <a:rPr lang="en-US" altLang="zh-CN" sz="2000" b="1"/>
              <a:t>  The algorithm works for </a:t>
            </a:r>
            <a:r>
              <a:rPr lang="en-US" altLang="zh-CN" sz="2000" b="1" i="1"/>
              <a:t>G</a:t>
            </a:r>
            <a:r>
              <a:rPr lang="en-US" altLang="zh-CN" sz="2000" b="1"/>
              <a:t> with </a:t>
            </a:r>
            <a:r>
              <a:rPr lang="en-US" altLang="zh-CN" sz="2000" b="1" i="1">
                <a:solidFill>
                  <a:srgbClr val="FF0000"/>
                </a:solidFill>
              </a:rPr>
              <a:t>cycles</a:t>
            </a:r>
            <a:r>
              <a:rPr lang="en-US" altLang="zh-CN" sz="2000" b="1"/>
              <a:t> as well.</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up)">
                                      <p:cBhvr>
                                        <p:cTn id="12" dur="500"/>
                                        <p:tgtEl>
                                          <p:spTgt spid="10138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1399"/>
                                        </p:tgtEl>
                                        <p:attrNameLst>
                                          <p:attrName>style.visibility</p:attrName>
                                        </p:attrNameLst>
                                      </p:cBhvr>
                                      <p:to>
                                        <p:strVal val="visible"/>
                                      </p:to>
                                    </p:set>
                                    <p:animEffect transition="in" filter="box(in)">
                                      <p:cBhvr>
                                        <p:cTn id="17" dur="500"/>
                                        <p:tgtEl>
                                          <p:spTgt spid="101399"/>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01383"/>
                                        </p:tgtEl>
                                        <p:attrNameLst>
                                          <p:attrName>style.visibility</p:attrName>
                                        </p:attrNameLst>
                                      </p:cBhvr>
                                      <p:to>
                                        <p:strVal val="visible"/>
                                      </p:to>
                                    </p:set>
                                    <p:animEffect transition="in" filter="box(in)">
                                      <p:cBhvr>
                                        <p:cTn id="21" dur="500"/>
                                        <p:tgtEl>
                                          <p:spTgt spid="101383"/>
                                        </p:tgtEl>
                                      </p:cBhvr>
                                    </p:animEffect>
                                  </p:childTnLst>
                                </p:cTn>
                              </p:par>
                            </p:childTnLst>
                          </p:cTn>
                        </p:par>
                        <p:par>
                          <p:cTn id="22" fill="hold">
                            <p:stCondLst>
                              <p:cond delay="1000"/>
                            </p:stCondLst>
                            <p:childTnLst>
                              <p:par>
                                <p:cTn id="23" presetID="4" presetClass="entr" presetSubtype="16" fill="hold" nodeType="afterEffect">
                                  <p:stCondLst>
                                    <p:cond delay="0"/>
                                  </p:stCondLst>
                                  <p:childTnLst>
                                    <p:set>
                                      <p:cBhvr>
                                        <p:cTn id="24" dur="1" fill="hold">
                                          <p:stCondLst>
                                            <p:cond delay="0"/>
                                          </p:stCondLst>
                                        </p:cTn>
                                        <p:tgtEl>
                                          <p:spTgt spid="101458"/>
                                        </p:tgtEl>
                                        <p:attrNameLst>
                                          <p:attrName>style.visibility</p:attrName>
                                        </p:attrNameLst>
                                      </p:cBhvr>
                                      <p:to>
                                        <p:strVal val="visible"/>
                                      </p:to>
                                    </p:set>
                                    <p:animEffect transition="in" filter="box(in)">
                                      <p:cBhvr>
                                        <p:cTn id="25" dur="500"/>
                                        <p:tgtEl>
                                          <p:spTgt spid="10145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01482"/>
                                        </p:tgtEl>
                                        <p:attrNameLst>
                                          <p:attrName>style.visibility</p:attrName>
                                        </p:attrNameLst>
                                      </p:cBhvr>
                                      <p:to>
                                        <p:strVal val="visible"/>
                                      </p:to>
                                    </p:set>
                                    <p:animEffect transition="in" filter="wipe(up)">
                                      <p:cBhvr>
                                        <p:cTn id="30" dur="500"/>
                                        <p:tgtEl>
                                          <p:spTgt spid="1014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01489"/>
                                        </p:tgtEl>
                                        <p:attrNameLst>
                                          <p:attrName>style.visibility</p:attrName>
                                        </p:attrNameLst>
                                      </p:cBhvr>
                                      <p:to>
                                        <p:strVal val="visible"/>
                                      </p:to>
                                    </p:set>
                                    <p:animEffect transition="in" filter="wipe(down)">
                                      <p:cBhvr>
                                        <p:cTn id="35" dur="500"/>
                                        <p:tgtEl>
                                          <p:spTgt spid="10148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1492"/>
                                        </p:tgtEl>
                                        <p:attrNameLst>
                                          <p:attrName>style.visibility</p:attrName>
                                        </p:attrNameLst>
                                      </p:cBhvr>
                                      <p:to>
                                        <p:strVal val="visible"/>
                                      </p:to>
                                    </p:set>
                                    <p:animEffect transition="in" filter="wipe(up)">
                                      <p:cBhvr>
                                        <p:cTn id="40" dur="500"/>
                                        <p:tgtEl>
                                          <p:spTgt spid="10149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1493"/>
                                        </p:tgtEl>
                                        <p:attrNameLst>
                                          <p:attrName>style.visibility</p:attrName>
                                        </p:attrNameLst>
                                      </p:cBhvr>
                                      <p:to>
                                        <p:strVal val="visible"/>
                                      </p:to>
                                    </p:set>
                                    <p:animEffect transition="in" filter="wipe(down)">
                                      <p:cBhvr>
                                        <p:cTn id="45" dur="500"/>
                                        <p:tgtEl>
                                          <p:spTgt spid="101493"/>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01496"/>
                                        </p:tgtEl>
                                        <p:attrNameLst>
                                          <p:attrName>style.visibility</p:attrName>
                                        </p:attrNameLst>
                                      </p:cBhvr>
                                      <p:to>
                                        <p:strVal val="visible"/>
                                      </p:to>
                                    </p:set>
                                    <p:animEffect transition="in" filter="box(in)">
                                      <p:cBhvr>
                                        <p:cTn id="50" dur="500"/>
                                        <p:tgtEl>
                                          <p:spTgt spid="10149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01497"/>
                                        </p:tgtEl>
                                        <p:attrNameLst>
                                          <p:attrName>style.visibility</p:attrName>
                                        </p:attrNameLst>
                                      </p:cBhvr>
                                      <p:to>
                                        <p:strVal val="visible"/>
                                      </p:to>
                                    </p:set>
                                    <p:animEffect transition="in" filter="wipe(down)">
                                      <p:cBhvr>
                                        <p:cTn id="55" dur="500"/>
                                        <p:tgtEl>
                                          <p:spTgt spid="10149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01500"/>
                                        </p:tgtEl>
                                        <p:attrNameLst>
                                          <p:attrName>style.visibility</p:attrName>
                                        </p:attrNameLst>
                                      </p:cBhvr>
                                      <p:to>
                                        <p:strVal val="visible"/>
                                      </p:to>
                                    </p:set>
                                    <p:animEffect transition="in" filter="wipe(up)">
                                      <p:cBhvr>
                                        <p:cTn id="60" dur="500"/>
                                        <p:tgtEl>
                                          <p:spTgt spid="10150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01501"/>
                                        </p:tgtEl>
                                        <p:attrNameLst>
                                          <p:attrName>style.visibility</p:attrName>
                                        </p:attrNameLst>
                                      </p:cBhvr>
                                      <p:to>
                                        <p:strVal val="visible"/>
                                      </p:to>
                                    </p:set>
                                    <p:animEffect transition="in" filter="wipe(up)">
                                      <p:cBhvr>
                                        <p:cTn id="65" dur="500"/>
                                        <p:tgtEl>
                                          <p:spTgt spid="101501"/>
                                        </p:tgtEl>
                                      </p:cBhvr>
                                    </p:animEffect>
                                  </p:childTnLst>
                                </p:cTn>
                              </p:par>
                            </p:childTnLst>
                          </p:cTn>
                        </p:par>
                        <p:par>
                          <p:cTn id="66" fill="hold">
                            <p:stCondLst>
                              <p:cond delay="500"/>
                            </p:stCondLst>
                            <p:childTnLst>
                              <p:par>
                                <p:cTn id="67" presetID="22" presetClass="entr" presetSubtype="4" fill="hold" nodeType="afterEffect">
                                  <p:stCondLst>
                                    <p:cond delay="0"/>
                                  </p:stCondLst>
                                  <p:childTnLst>
                                    <p:set>
                                      <p:cBhvr>
                                        <p:cTn id="68" dur="1" fill="hold">
                                          <p:stCondLst>
                                            <p:cond delay="0"/>
                                          </p:stCondLst>
                                        </p:cTn>
                                        <p:tgtEl>
                                          <p:spTgt spid="101506"/>
                                        </p:tgtEl>
                                        <p:attrNameLst>
                                          <p:attrName>style.visibility</p:attrName>
                                        </p:attrNameLst>
                                      </p:cBhvr>
                                      <p:to>
                                        <p:strVal val="visible"/>
                                      </p:to>
                                    </p:set>
                                    <p:animEffect transition="in" filter="wipe(down)">
                                      <p:cBhvr>
                                        <p:cTn id="69" dur="500"/>
                                        <p:tgtEl>
                                          <p:spTgt spid="101506"/>
                                        </p:tgtEl>
                                      </p:cBhvr>
                                    </p:animEffect>
                                  </p:childTnLst>
                                </p:cTn>
                              </p:par>
                            </p:childTnLst>
                          </p:cTn>
                        </p:par>
                        <p:par>
                          <p:cTn id="70" fill="hold">
                            <p:stCondLst>
                              <p:cond delay="1000"/>
                            </p:stCondLst>
                            <p:childTnLst>
                              <p:par>
                                <p:cTn id="71" presetID="22" presetClass="entr" presetSubtype="1" fill="hold" nodeType="afterEffect">
                                  <p:stCondLst>
                                    <p:cond delay="0"/>
                                  </p:stCondLst>
                                  <p:childTnLst>
                                    <p:set>
                                      <p:cBhvr>
                                        <p:cTn id="72" dur="1" fill="hold">
                                          <p:stCondLst>
                                            <p:cond delay="0"/>
                                          </p:stCondLst>
                                        </p:cTn>
                                        <p:tgtEl>
                                          <p:spTgt spid="101509"/>
                                        </p:tgtEl>
                                        <p:attrNameLst>
                                          <p:attrName>style.visibility</p:attrName>
                                        </p:attrNameLst>
                                      </p:cBhvr>
                                      <p:to>
                                        <p:strVal val="visible"/>
                                      </p:to>
                                    </p:set>
                                    <p:animEffect transition="in" filter="wipe(up)">
                                      <p:cBhvr>
                                        <p:cTn id="73" dur="500"/>
                                        <p:tgtEl>
                                          <p:spTgt spid="10150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01514"/>
                                        </p:tgtEl>
                                        <p:attrNameLst>
                                          <p:attrName>style.visibility</p:attrName>
                                        </p:attrNameLst>
                                      </p:cBhvr>
                                      <p:to>
                                        <p:strVal val="visible"/>
                                      </p:to>
                                    </p:set>
                                    <p:animEffect transition="in" filter="wipe(down)">
                                      <p:cBhvr>
                                        <p:cTn id="78" dur="500"/>
                                        <p:tgtEl>
                                          <p:spTgt spid="10151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101519"/>
                                        </p:tgtEl>
                                        <p:attrNameLst>
                                          <p:attrName>style.visibility</p:attrName>
                                        </p:attrNameLst>
                                      </p:cBhvr>
                                      <p:to>
                                        <p:strVal val="visible"/>
                                      </p:to>
                                    </p:set>
                                    <p:animEffect transition="in" filter="wipe(up)">
                                      <p:cBhvr>
                                        <p:cTn id="83" dur="500"/>
                                        <p:tgtEl>
                                          <p:spTgt spid="10151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101520"/>
                                        </p:tgtEl>
                                        <p:attrNameLst>
                                          <p:attrName>style.visibility</p:attrName>
                                        </p:attrNameLst>
                                      </p:cBhvr>
                                      <p:to>
                                        <p:strVal val="visible"/>
                                      </p:to>
                                    </p:set>
                                    <p:animEffect transition="in" filter="wipe(up)">
                                      <p:cBhvr>
                                        <p:cTn id="88" dur="500"/>
                                        <p:tgtEl>
                                          <p:spTgt spid="101520"/>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101521"/>
                                        </p:tgtEl>
                                        <p:attrNameLst>
                                          <p:attrName>style.visibility</p:attrName>
                                        </p:attrNameLst>
                                      </p:cBhvr>
                                      <p:to>
                                        <p:strVal val="visible"/>
                                      </p:to>
                                    </p:set>
                                    <p:animEffect transition="in" filter="box(in)">
                                      <p:cBhvr>
                                        <p:cTn id="93" dur="500"/>
                                        <p:tgtEl>
                                          <p:spTgt spid="101521"/>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101522"/>
                                        </p:tgtEl>
                                        <p:attrNameLst>
                                          <p:attrName>style.visibility</p:attrName>
                                        </p:attrNameLst>
                                      </p:cBhvr>
                                      <p:to>
                                        <p:strVal val="visible"/>
                                      </p:to>
                                    </p:set>
                                    <p:animEffect transition="in" filter="box(in)">
                                      <p:cBhvr>
                                        <p:cTn id="98" dur="500"/>
                                        <p:tgtEl>
                                          <p:spTgt spid="10152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01523"/>
                                        </p:tgtEl>
                                        <p:attrNameLst>
                                          <p:attrName>style.visibility</p:attrName>
                                        </p:attrNameLst>
                                      </p:cBhvr>
                                      <p:to>
                                        <p:strVal val="visible"/>
                                      </p:to>
                                    </p:set>
                                    <p:animEffect transition="in" filter="wipe(down)">
                                      <p:cBhvr>
                                        <p:cTn id="103" dur="500"/>
                                        <p:tgtEl>
                                          <p:spTgt spid="101523"/>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101528"/>
                                        </p:tgtEl>
                                        <p:attrNameLst>
                                          <p:attrName>style.visibility</p:attrName>
                                        </p:attrNameLst>
                                      </p:cBhvr>
                                      <p:to>
                                        <p:strVal val="visible"/>
                                      </p:to>
                                    </p:set>
                                    <p:animEffect transition="in" filter="wipe(up)">
                                      <p:cBhvr>
                                        <p:cTn id="108" dur="500"/>
                                        <p:tgtEl>
                                          <p:spTgt spid="101528"/>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101529"/>
                                        </p:tgtEl>
                                        <p:attrNameLst>
                                          <p:attrName>style.visibility</p:attrName>
                                        </p:attrNameLst>
                                      </p:cBhvr>
                                      <p:to>
                                        <p:strVal val="visible"/>
                                      </p:to>
                                    </p:set>
                                    <p:animEffect transition="in" filter="box(in)">
                                      <p:cBhvr>
                                        <p:cTn id="113" dur="500"/>
                                        <p:tgtEl>
                                          <p:spTgt spid="101529"/>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01530"/>
                                        </p:tgtEl>
                                        <p:attrNameLst>
                                          <p:attrName>style.visibility</p:attrName>
                                        </p:attrNameLst>
                                      </p:cBhvr>
                                      <p:to>
                                        <p:strVal val="visible"/>
                                      </p:to>
                                    </p:set>
                                    <p:animEffect transition="in" filter="wipe(left)">
                                      <p:cBhvr>
                                        <p:cTn id="118" dur="500"/>
                                        <p:tgtEl>
                                          <p:spTgt spid="101530"/>
                                        </p:tgtEl>
                                      </p:cBhvr>
                                    </p:animEffect>
                                  </p:childTnLst>
                                  <p:subTnLst>
                                    <p:audio>
                                      <p:cMediaNode>
                                        <p:cTn display="0" masterRel="sameClick">
                                          <p:stCondLst>
                                            <p:cond evt="begin" delay="0">
                                              <p:tn val="116"/>
                                            </p:cond>
                                          </p:stCondLst>
                                          <p:endCondLst>
                                            <p:cond evt="onStopAudio" delay="0">
                                              <p:tgtEl>
                                                <p:sldTgt/>
                                              </p:tgtEl>
                                            </p:cond>
                                          </p:endCondLst>
                                        </p:cTn>
                                        <p:tgtEl>
                                          <p:sndTgt r:embed="rId3" name="TYPE.WAV"/>
                                        </p:tgtEl>
                                      </p:cMediaNode>
                                    </p:audio>
                                  </p:sub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grpId="0" nodeType="clickEffect">
                                  <p:stCondLst>
                                    <p:cond delay="0"/>
                                  </p:stCondLst>
                                  <p:childTnLst>
                                    <p:set>
                                      <p:cBhvr>
                                        <p:cTn id="122" dur="1" fill="hold">
                                          <p:stCondLst>
                                            <p:cond delay="0"/>
                                          </p:stCondLst>
                                        </p:cTn>
                                        <p:tgtEl>
                                          <p:spTgt spid="101531"/>
                                        </p:tgtEl>
                                        <p:attrNameLst>
                                          <p:attrName>style.visibility</p:attrName>
                                        </p:attrNameLst>
                                      </p:cBhvr>
                                      <p:to>
                                        <p:strVal val="visible"/>
                                      </p:to>
                                    </p:set>
                                    <p:animEffect transition="in" filter="box(in)">
                                      <p:cBhvr>
                                        <p:cTn id="123" dur="500"/>
                                        <p:tgtEl>
                                          <p:spTgt spid="101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p:bldP spid="101492" grpId="0" animBg="1"/>
      <p:bldP spid="101496" grpId="0" animBg="1"/>
      <p:bldP spid="101500" grpId="0" animBg="1"/>
      <p:bldP spid="101519" grpId="0" animBg="1"/>
      <p:bldP spid="101520" grpId="0" animBg="1"/>
      <p:bldP spid="101521" grpId="0" animBg="1"/>
      <p:bldP spid="101522" grpId="0" animBg="1"/>
      <p:bldP spid="101528" grpId="0" animBg="1"/>
      <p:bldP spid="101529" grpId="0" animBg="1"/>
      <p:bldP spid="101530" grpId="0"/>
      <p:bldP spid="1015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ext Box 2"/>
          <p:cNvSpPr txBox="1"/>
          <p:nvPr/>
        </p:nvSpPr>
        <p:spPr>
          <a:xfrm>
            <a:off x="457200" y="152400"/>
            <a:ext cx="5181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a:sym typeface="Webdings" panose="05030102010509060703" pitchFamily="18" charset="2"/>
              </a:rPr>
              <a:t>§5  Minimum Spanning Tree</a:t>
            </a:r>
            <a:endParaRPr lang="en-US" altLang="zh-CN" sz="2400" b="1"/>
          </a:p>
        </p:txBody>
      </p:sp>
      <p:sp>
        <p:nvSpPr>
          <p:cNvPr id="104451" name="Rectangle 3"/>
          <p:cNvSpPr/>
          <p:nvPr/>
        </p:nvSpPr>
        <p:spPr>
          <a:xfrm>
            <a:off x="457200" y="685800"/>
            <a:ext cx="8077200" cy="82232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85750" lvl="0" indent="-285750" eaLnBrk="1" hangingPunct="1">
              <a:spcBef>
                <a:spcPct val="50000"/>
              </a:spcBef>
              <a:buNone/>
            </a:pPr>
            <a:r>
              <a:rPr lang="en-US" altLang="zh-CN" sz="2400" b="1">
                <a:latin typeface="Arial" panose="020B0604020202020204" pitchFamily="34" charset="0"/>
              </a:rPr>
              <a:t>【Definition】</a:t>
            </a:r>
            <a:r>
              <a:rPr lang="en-US" altLang="zh-CN" sz="2400" b="1"/>
              <a:t> A </a:t>
            </a:r>
            <a:r>
              <a:rPr lang="en-US" altLang="zh-CN" sz="2400" b="1" i="1">
                <a:solidFill>
                  <a:schemeClr val="hlink"/>
                </a:solidFill>
              </a:rPr>
              <a:t>spanning tree</a:t>
            </a:r>
            <a:r>
              <a:rPr lang="en-US" altLang="zh-CN" sz="2400" b="1"/>
              <a:t> of a graph G is a </a:t>
            </a:r>
            <a:r>
              <a:rPr lang="en-US" altLang="zh-CN" sz="2400" b="1">
                <a:solidFill>
                  <a:schemeClr val="hlink"/>
                </a:solidFill>
              </a:rPr>
              <a:t>tree</a:t>
            </a:r>
            <a:r>
              <a:rPr lang="en-US" altLang="zh-CN" sz="2400" b="1"/>
              <a:t> which consists of </a:t>
            </a:r>
            <a:r>
              <a:rPr lang="en-US" altLang="zh-CN" sz="2400" b="1">
                <a:solidFill>
                  <a:schemeClr val="hlink"/>
                </a:solidFill>
              </a:rPr>
              <a:t>V( G )</a:t>
            </a:r>
            <a:r>
              <a:rPr lang="en-US" altLang="zh-CN" sz="2400" b="1"/>
              <a:t> and a </a:t>
            </a:r>
            <a:r>
              <a:rPr lang="en-US" altLang="zh-CN" sz="2400" b="1">
                <a:solidFill>
                  <a:schemeClr val="hlink"/>
                </a:solidFill>
              </a:rPr>
              <a:t>subset of E( G )</a:t>
            </a:r>
            <a:endParaRPr lang="en-US" altLang="zh-CN" sz="2400" b="1">
              <a:solidFill>
                <a:schemeClr val="hlink"/>
              </a:solidFill>
            </a:endParaRPr>
          </a:p>
        </p:txBody>
      </p:sp>
      <p:sp>
        <p:nvSpPr>
          <p:cNvPr id="104452" name="Text Box 4"/>
          <p:cNvSpPr txBox="1"/>
          <p:nvPr/>
        </p:nvSpPr>
        <p:spPr>
          <a:xfrm>
            <a:off x="533400" y="1524000"/>
            <a:ext cx="7543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ea typeface="MS Hei" pitchFamily="49" charset="-122"/>
              </a:rPr>
              <a:t>〖</a:t>
            </a:r>
            <a:r>
              <a:rPr lang="en-US" altLang="zh-CN" sz="2400" b="1"/>
              <a:t>Example</a:t>
            </a:r>
            <a:r>
              <a:rPr lang="en-US" altLang="zh-CN" sz="2400" b="1">
                <a:ea typeface="MS Hei" pitchFamily="49" charset="-122"/>
              </a:rPr>
              <a:t>〗 </a:t>
            </a:r>
            <a:r>
              <a:rPr lang="en-US" altLang="zh-CN" sz="2000" b="1">
                <a:ea typeface="MS Hei" pitchFamily="49" charset="-122"/>
              </a:rPr>
              <a:t>A complete graph and three of its spanning trees</a:t>
            </a:r>
            <a:endParaRPr lang="en-US" altLang="zh-CN" sz="2000" b="1"/>
          </a:p>
        </p:txBody>
      </p:sp>
      <p:grpSp>
        <p:nvGrpSpPr>
          <p:cNvPr id="104453" name="Group 5"/>
          <p:cNvGrpSpPr>
            <a:grpSpLocks noChangeAspect="1"/>
          </p:cNvGrpSpPr>
          <p:nvPr/>
        </p:nvGrpSpPr>
        <p:grpSpPr>
          <a:xfrm>
            <a:off x="1112838" y="2133600"/>
            <a:ext cx="1096962" cy="1096963"/>
            <a:chOff x="2688" y="2112"/>
            <a:chExt cx="864" cy="864"/>
          </a:xfrm>
        </p:grpSpPr>
        <p:sp>
          <p:nvSpPr>
            <p:cNvPr id="81950" name="Line 6"/>
            <p:cNvSpPr>
              <a:spLocks noChangeAspect="1"/>
            </p:cNvSpPr>
            <p:nvPr/>
          </p:nvSpPr>
          <p:spPr>
            <a:xfrm>
              <a:off x="2784" y="2208"/>
              <a:ext cx="0" cy="672"/>
            </a:xfrm>
            <a:prstGeom prst="line">
              <a:avLst/>
            </a:prstGeom>
            <a:ln w="25400" cap="flat" cmpd="sng">
              <a:solidFill>
                <a:schemeClr val="tx1"/>
              </a:solidFill>
              <a:prstDash val="solid"/>
              <a:headEnd type="none" w="med" len="med"/>
              <a:tailEnd type="none" w="med" len="med"/>
            </a:ln>
          </p:spPr>
        </p:sp>
        <p:sp>
          <p:nvSpPr>
            <p:cNvPr id="81951" name="Line 7"/>
            <p:cNvSpPr>
              <a:spLocks noChangeAspect="1"/>
            </p:cNvSpPr>
            <p:nvPr/>
          </p:nvSpPr>
          <p:spPr>
            <a:xfrm rot="-5400000">
              <a:off x="3120" y="2544"/>
              <a:ext cx="0" cy="672"/>
            </a:xfrm>
            <a:prstGeom prst="line">
              <a:avLst/>
            </a:prstGeom>
            <a:ln w="25400" cap="flat" cmpd="sng">
              <a:solidFill>
                <a:schemeClr val="tx1"/>
              </a:solidFill>
              <a:prstDash val="solid"/>
              <a:headEnd type="none" w="med" len="med"/>
              <a:tailEnd type="none" w="med" len="med"/>
            </a:ln>
          </p:spPr>
        </p:sp>
        <p:sp>
          <p:nvSpPr>
            <p:cNvPr id="81952" name="Line 8"/>
            <p:cNvSpPr>
              <a:spLocks noChangeAspect="1"/>
            </p:cNvSpPr>
            <p:nvPr/>
          </p:nvSpPr>
          <p:spPr>
            <a:xfrm flipH="1" flipV="1">
              <a:off x="2784" y="2208"/>
              <a:ext cx="672" cy="672"/>
            </a:xfrm>
            <a:prstGeom prst="line">
              <a:avLst/>
            </a:prstGeom>
            <a:ln w="25400" cap="flat" cmpd="sng">
              <a:solidFill>
                <a:schemeClr val="tx1"/>
              </a:solidFill>
              <a:prstDash val="solid"/>
              <a:headEnd type="none" w="med" len="med"/>
              <a:tailEnd type="none" w="med" len="med"/>
            </a:ln>
          </p:spPr>
        </p:sp>
        <p:sp>
          <p:nvSpPr>
            <p:cNvPr id="81953" name="Line 9"/>
            <p:cNvSpPr>
              <a:spLocks noChangeAspect="1"/>
            </p:cNvSpPr>
            <p:nvPr/>
          </p:nvSpPr>
          <p:spPr>
            <a:xfrm rot="5400000" flipV="1">
              <a:off x="3120" y="1872"/>
              <a:ext cx="0" cy="672"/>
            </a:xfrm>
            <a:prstGeom prst="line">
              <a:avLst/>
            </a:prstGeom>
            <a:ln w="25400" cap="flat" cmpd="sng">
              <a:solidFill>
                <a:schemeClr val="tx1"/>
              </a:solidFill>
              <a:prstDash val="solid"/>
              <a:headEnd type="none" w="med" len="med"/>
              <a:tailEnd type="none" w="med" len="med"/>
            </a:ln>
          </p:spPr>
        </p:sp>
        <p:sp>
          <p:nvSpPr>
            <p:cNvPr id="81954" name="Line 10"/>
            <p:cNvSpPr>
              <a:spLocks noChangeAspect="1"/>
            </p:cNvSpPr>
            <p:nvPr/>
          </p:nvSpPr>
          <p:spPr>
            <a:xfrm flipH="1">
              <a:off x="2784" y="2208"/>
              <a:ext cx="672" cy="672"/>
            </a:xfrm>
            <a:prstGeom prst="line">
              <a:avLst/>
            </a:prstGeom>
            <a:ln w="25400" cap="flat" cmpd="sng">
              <a:solidFill>
                <a:schemeClr val="tx1"/>
              </a:solidFill>
              <a:prstDash val="solid"/>
              <a:headEnd type="none" w="med" len="med"/>
              <a:tailEnd type="none" w="med" len="med"/>
            </a:ln>
          </p:spPr>
        </p:sp>
        <p:sp>
          <p:nvSpPr>
            <p:cNvPr id="81955" name="Oval 11"/>
            <p:cNvSpPr>
              <a:spLocks noChangeAspect="1"/>
            </p:cNvSpPr>
            <p:nvPr/>
          </p:nvSpPr>
          <p:spPr>
            <a:xfrm>
              <a:off x="2688" y="2112"/>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56" name="Oval 12"/>
            <p:cNvSpPr>
              <a:spLocks noChangeAspect="1"/>
            </p:cNvSpPr>
            <p:nvPr/>
          </p:nvSpPr>
          <p:spPr>
            <a:xfrm>
              <a:off x="2688" y="2784"/>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57" name="Line 13"/>
            <p:cNvSpPr>
              <a:spLocks noChangeAspect="1"/>
            </p:cNvSpPr>
            <p:nvPr/>
          </p:nvSpPr>
          <p:spPr>
            <a:xfrm flipH="1">
              <a:off x="3456" y="2208"/>
              <a:ext cx="0" cy="672"/>
            </a:xfrm>
            <a:prstGeom prst="line">
              <a:avLst/>
            </a:prstGeom>
            <a:ln w="25400" cap="flat" cmpd="sng">
              <a:solidFill>
                <a:schemeClr val="tx1"/>
              </a:solidFill>
              <a:prstDash val="solid"/>
              <a:headEnd type="none" w="med" len="med"/>
              <a:tailEnd type="none" w="med" len="med"/>
            </a:ln>
          </p:spPr>
        </p:sp>
        <p:sp>
          <p:nvSpPr>
            <p:cNvPr id="81958" name="Oval 14"/>
            <p:cNvSpPr>
              <a:spLocks noChangeAspect="1"/>
            </p:cNvSpPr>
            <p:nvPr/>
          </p:nvSpPr>
          <p:spPr>
            <a:xfrm flipV="1">
              <a:off x="3360" y="2112"/>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59" name="Oval 15"/>
            <p:cNvSpPr>
              <a:spLocks noChangeAspect="1"/>
            </p:cNvSpPr>
            <p:nvPr/>
          </p:nvSpPr>
          <p:spPr>
            <a:xfrm>
              <a:off x="3360" y="2784"/>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104464" name="Group 16"/>
          <p:cNvGrpSpPr>
            <a:grpSpLocks noChangeAspect="1"/>
          </p:cNvGrpSpPr>
          <p:nvPr/>
        </p:nvGrpSpPr>
        <p:grpSpPr>
          <a:xfrm>
            <a:off x="2865438" y="2133600"/>
            <a:ext cx="1096962" cy="1096963"/>
            <a:chOff x="1728" y="1008"/>
            <a:chExt cx="864" cy="864"/>
          </a:xfrm>
        </p:grpSpPr>
        <p:sp>
          <p:nvSpPr>
            <p:cNvPr id="81943" name="Line 17"/>
            <p:cNvSpPr>
              <a:spLocks noChangeAspect="1"/>
            </p:cNvSpPr>
            <p:nvPr/>
          </p:nvSpPr>
          <p:spPr>
            <a:xfrm>
              <a:off x="1824" y="1104"/>
              <a:ext cx="0" cy="672"/>
            </a:xfrm>
            <a:prstGeom prst="line">
              <a:avLst/>
            </a:prstGeom>
            <a:ln w="25400" cap="flat" cmpd="sng">
              <a:solidFill>
                <a:schemeClr val="tx1"/>
              </a:solidFill>
              <a:prstDash val="solid"/>
              <a:headEnd type="none" w="med" len="med"/>
              <a:tailEnd type="none" w="med" len="med"/>
            </a:ln>
          </p:spPr>
        </p:sp>
        <p:sp>
          <p:nvSpPr>
            <p:cNvPr id="81944" name="Line 18"/>
            <p:cNvSpPr>
              <a:spLocks noChangeAspect="1"/>
            </p:cNvSpPr>
            <p:nvPr/>
          </p:nvSpPr>
          <p:spPr>
            <a:xfrm rot="5400000" flipV="1">
              <a:off x="2160" y="768"/>
              <a:ext cx="0" cy="672"/>
            </a:xfrm>
            <a:prstGeom prst="line">
              <a:avLst/>
            </a:prstGeom>
            <a:ln w="25400" cap="flat" cmpd="sng">
              <a:solidFill>
                <a:schemeClr val="tx1"/>
              </a:solidFill>
              <a:prstDash val="solid"/>
              <a:headEnd type="none" w="med" len="med"/>
              <a:tailEnd type="none" w="med" len="med"/>
            </a:ln>
          </p:spPr>
        </p:sp>
        <p:sp>
          <p:nvSpPr>
            <p:cNvPr id="81945" name="Oval 19"/>
            <p:cNvSpPr>
              <a:spLocks noChangeAspect="1"/>
            </p:cNvSpPr>
            <p:nvPr/>
          </p:nvSpPr>
          <p:spPr>
            <a:xfrm>
              <a:off x="1728" y="1008"/>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46" name="Oval 20"/>
            <p:cNvSpPr>
              <a:spLocks noChangeAspect="1"/>
            </p:cNvSpPr>
            <p:nvPr/>
          </p:nvSpPr>
          <p:spPr>
            <a:xfrm>
              <a:off x="1728" y="1680"/>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47" name="Line 21"/>
            <p:cNvSpPr>
              <a:spLocks noChangeAspect="1"/>
            </p:cNvSpPr>
            <p:nvPr/>
          </p:nvSpPr>
          <p:spPr>
            <a:xfrm flipH="1">
              <a:off x="2496" y="1104"/>
              <a:ext cx="0" cy="672"/>
            </a:xfrm>
            <a:prstGeom prst="line">
              <a:avLst/>
            </a:prstGeom>
            <a:ln w="25400" cap="flat" cmpd="sng">
              <a:solidFill>
                <a:schemeClr val="tx1"/>
              </a:solidFill>
              <a:prstDash val="solid"/>
              <a:headEnd type="none" w="med" len="med"/>
              <a:tailEnd type="none" w="med" len="med"/>
            </a:ln>
          </p:spPr>
        </p:sp>
        <p:sp>
          <p:nvSpPr>
            <p:cNvPr id="81948" name="Oval 22"/>
            <p:cNvSpPr>
              <a:spLocks noChangeAspect="1"/>
            </p:cNvSpPr>
            <p:nvPr/>
          </p:nvSpPr>
          <p:spPr>
            <a:xfrm flipV="1">
              <a:off x="2400" y="1008"/>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49" name="Oval 23"/>
            <p:cNvSpPr>
              <a:spLocks noChangeAspect="1"/>
            </p:cNvSpPr>
            <p:nvPr/>
          </p:nvSpPr>
          <p:spPr>
            <a:xfrm>
              <a:off x="2400" y="1680"/>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104472" name="Group 24"/>
          <p:cNvGrpSpPr>
            <a:grpSpLocks noChangeAspect="1"/>
          </p:cNvGrpSpPr>
          <p:nvPr/>
        </p:nvGrpSpPr>
        <p:grpSpPr>
          <a:xfrm>
            <a:off x="4724400" y="2133600"/>
            <a:ext cx="1096963" cy="1096963"/>
            <a:chOff x="2976" y="1008"/>
            <a:chExt cx="864" cy="864"/>
          </a:xfrm>
        </p:grpSpPr>
        <p:sp>
          <p:nvSpPr>
            <p:cNvPr id="81936" name="Line 25"/>
            <p:cNvSpPr>
              <a:spLocks noChangeAspect="1"/>
            </p:cNvSpPr>
            <p:nvPr/>
          </p:nvSpPr>
          <p:spPr>
            <a:xfrm>
              <a:off x="3072" y="1104"/>
              <a:ext cx="0" cy="672"/>
            </a:xfrm>
            <a:prstGeom prst="line">
              <a:avLst/>
            </a:prstGeom>
            <a:ln w="25400" cap="flat" cmpd="sng">
              <a:solidFill>
                <a:schemeClr val="tx1"/>
              </a:solidFill>
              <a:prstDash val="solid"/>
              <a:headEnd type="none" w="med" len="med"/>
              <a:tailEnd type="none" w="med" len="med"/>
            </a:ln>
          </p:spPr>
        </p:sp>
        <p:sp>
          <p:nvSpPr>
            <p:cNvPr id="81937" name="Line 26"/>
            <p:cNvSpPr>
              <a:spLocks noChangeAspect="1"/>
            </p:cNvSpPr>
            <p:nvPr/>
          </p:nvSpPr>
          <p:spPr>
            <a:xfrm rot="-5400000">
              <a:off x="3408" y="1440"/>
              <a:ext cx="0" cy="672"/>
            </a:xfrm>
            <a:prstGeom prst="line">
              <a:avLst/>
            </a:prstGeom>
            <a:ln w="25400" cap="flat" cmpd="sng">
              <a:solidFill>
                <a:schemeClr val="tx1"/>
              </a:solidFill>
              <a:prstDash val="solid"/>
              <a:headEnd type="none" w="med" len="med"/>
              <a:tailEnd type="none" w="med" len="med"/>
            </a:ln>
          </p:spPr>
        </p:sp>
        <p:sp>
          <p:nvSpPr>
            <p:cNvPr id="81938" name="Line 27"/>
            <p:cNvSpPr>
              <a:spLocks noChangeAspect="1"/>
            </p:cNvSpPr>
            <p:nvPr/>
          </p:nvSpPr>
          <p:spPr>
            <a:xfrm flipH="1">
              <a:off x="3072" y="1104"/>
              <a:ext cx="672" cy="672"/>
            </a:xfrm>
            <a:prstGeom prst="line">
              <a:avLst/>
            </a:prstGeom>
            <a:ln w="25400" cap="flat" cmpd="sng">
              <a:solidFill>
                <a:schemeClr val="tx1"/>
              </a:solidFill>
              <a:prstDash val="solid"/>
              <a:headEnd type="none" w="med" len="med"/>
              <a:tailEnd type="none" w="med" len="med"/>
            </a:ln>
          </p:spPr>
        </p:sp>
        <p:sp>
          <p:nvSpPr>
            <p:cNvPr id="81939" name="Oval 28"/>
            <p:cNvSpPr>
              <a:spLocks noChangeAspect="1"/>
            </p:cNvSpPr>
            <p:nvPr/>
          </p:nvSpPr>
          <p:spPr>
            <a:xfrm>
              <a:off x="2976" y="1008"/>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40" name="Oval 29"/>
            <p:cNvSpPr>
              <a:spLocks noChangeAspect="1"/>
            </p:cNvSpPr>
            <p:nvPr/>
          </p:nvSpPr>
          <p:spPr>
            <a:xfrm>
              <a:off x="2976" y="1680"/>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41" name="Oval 30"/>
            <p:cNvSpPr>
              <a:spLocks noChangeAspect="1"/>
            </p:cNvSpPr>
            <p:nvPr/>
          </p:nvSpPr>
          <p:spPr>
            <a:xfrm flipV="1">
              <a:off x="3648" y="1008"/>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42" name="Oval 31"/>
            <p:cNvSpPr>
              <a:spLocks noChangeAspect="1"/>
            </p:cNvSpPr>
            <p:nvPr/>
          </p:nvSpPr>
          <p:spPr>
            <a:xfrm>
              <a:off x="3648" y="1680"/>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104480" name="Group 32"/>
          <p:cNvGrpSpPr>
            <a:grpSpLocks noChangeAspect="1"/>
          </p:cNvGrpSpPr>
          <p:nvPr/>
        </p:nvGrpSpPr>
        <p:grpSpPr>
          <a:xfrm>
            <a:off x="6553200" y="2133600"/>
            <a:ext cx="1096963" cy="1096963"/>
            <a:chOff x="4224" y="1008"/>
            <a:chExt cx="864" cy="864"/>
          </a:xfrm>
        </p:grpSpPr>
        <p:sp>
          <p:nvSpPr>
            <p:cNvPr id="81929" name="Line 33"/>
            <p:cNvSpPr>
              <a:spLocks noChangeAspect="1"/>
            </p:cNvSpPr>
            <p:nvPr/>
          </p:nvSpPr>
          <p:spPr>
            <a:xfrm rot="-5400000">
              <a:off x="4656" y="1440"/>
              <a:ext cx="0" cy="672"/>
            </a:xfrm>
            <a:prstGeom prst="line">
              <a:avLst/>
            </a:prstGeom>
            <a:ln w="25400" cap="flat" cmpd="sng">
              <a:solidFill>
                <a:schemeClr val="tx1"/>
              </a:solidFill>
              <a:prstDash val="solid"/>
              <a:headEnd type="none" w="med" len="med"/>
              <a:tailEnd type="none" w="med" len="med"/>
            </a:ln>
          </p:spPr>
        </p:sp>
        <p:sp>
          <p:nvSpPr>
            <p:cNvPr id="81930" name="Line 34"/>
            <p:cNvSpPr>
              <a:spLocks noChangeAspect="1"/>
            </p:cNvSpPr>
            <p:nvPr/>
          </p:nvSpPr>
          <p:spPr>
            <a:xfrm rot="5400000" flipV="1">
              <a:off x="4656" y="768"/>
              <a:ext cx="0" cy="672"/>
            </a:xfrm>
            <a:prstGeom prst="line">
              <a:avLst/>
            </a:prstGeom>
            <a:ln w="25400" cap="flat" cmpd="sng">
              <a:solidFill>
                <a:schemeClr val="tx1"/>
              </a:solidFill>
              <a:prstDash val="solid"/>
              <a:headEnd type="none" w="med" len="med"/>
              <a:tailEnd type="none" w="med" len="med"/>
            </a:ln>
          </p:spPr>
        </p:sp>
        <p:sp>
          <p:nvSpPr>
            <p:cNvPr id="81931" name="Oval 35"/>
            <p:cNvSpPr>
              <a:spLocks noChangeAspect="1"/>
            </p:cNvSpPr>
            <p:nvPr/>
          </p:nvSpPr>
          <p:spPr>
            <a:xfrm>
              <a:off x="4224" y="1008"/>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32" name="Oval 36"/>
            <p:cNvSpPr>
              <a:spLocks noChangeAspect="1"/>
            </p:cNvSpPr>
            <p:nvPr/>
          </p:nvSpPr>
          <p:spPr>
            <a:xfrm>
              <a:off x="4224" y="1680"/>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33" name="Line 37"/>
            <p:cNvSpPr>
              <a:spLocks noChangeAspect="1"/>
            </p:cNvSpPr>
            <p:nvPr/>
          </p:nvSpPr>
          <p:spPr>
            <a:xfrm flipH="1">
              <a:off x="4992" y="1104"/>
              <a:ext cx="0" cy="672"/>
            </a:xfrm>
            <a:prstGeom prst="line">
              <a:avLst/>
            </a:prstGeom>
            <a:ln w="25400" cap="flat" cmpd="sng">
              <a:solidFill>
                <a:schemeClr val="tx1"/>
              </a:solidFill>
              <a:prstDash val="solid"/>
              <a:headEnd type="none" w="med" len="med"/>
              <a:tailEnd type="none" w="med" len="med"/>
            </a:ln>
          </p:spPr>
        </p:sp>
        <p:sp>
          <p:nvSpPr>
            <p:cNvPr id="81934" name="Oval 38"/>
            <p:cNvSpPr>
              <a:spLocks noChangeAspect="1"/>
            </p:cNvSpPr>
            <p:nvPr/>
          </p:nvSpPr>
          <p:spPr>
            <a:xfrm flipV="1">
              <a:off x="4896" y="1008"/>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1935" name="Oval 39"/>
            <p:cNvSpPr>
              <a:spLocks noChangeAspect="1"/>
            </p:cNvSpPr>
            <p:nvPr/>
          </p:nvSpPr>
          <p:spPr>
            <a:xfrm>
              <a:off x="4896" y="1680"/>
              <a:ext cx="192" cy="19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104488" name="AutoShape 40" descr="再生纸"/>
          <p:cNvSpPr/>
          <p:nvPr/>
        </p:nvSpPr>
        <p:spPr>
          <a:xfrm>
            <a:off x="685800" y="3429000"/>
            <a:ext cx="7467600" cy="2819400"/>
          </a:xfrm>
          <a:prstGeom prst="roundRect">
            <a:avLst>
              <a:gd name="adj" fmla="val 8181"/>
            </a:avLst>
          </a:prstGeom>
          <a:blipFill rotWithShape="0">
            <a:blip r:embed="rId1"/>
          </a:blipFill>
          <a:ln w="25400">
            <a:noFill/>
          </a:ln>
          <a:effectLst>
            <a:outerShdw dist="107763" dir="2699999" algn="ctr" rotWithShape="0">
              <a:schemeClr val="bg2"/>
            </a:outerShdw>
          </a:effectLst>
        </p:spPr>
        <p:txBody>
          <a:bodyPr lIns="198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0830" lvl="0" indent="-290830" eaLnBrk="1" hangingPunct="1">
              <a:spcBef>
                <a:spcPct val="25000"/>
              </a:spcBef>
              <a:buNone/>
            </a:pPr>
            <a:r>
              <a:rPr lang="en-US" altLang="zh-CN" sz="2000" b="1">
                <a:solidFill>
                  <a:schemeClr val="hlink"/>
                </a:solidFill>
              </a:rPr>
              <a:t>Note:</a:t>
            </a:r>
            <a:r>
              <a:rPr lang="en-US" altLang="zh-CN" sz="2000" b="1"/>
              <a:t>  </a:t>
            </a:r>
            <a:endParaRPr lang="en-US" altLang="zh-CN" sz="2000" b="1"/>
          </a:p>
          <a:p>
            <a:pPr marL="290830" lvl="0" indent="-290830" eaLnBrk="1" hangingPunct="1">
              <a:spcBef>
                <a:spcPct val="25000"/>
              </a:spcBef>
              <a:buFont typeface="Wingdings" panose="05000000000000000000" pitchFamily="2" charset="2"/>
              <a:buChar char="Ø"/>
            </a:pPr>
            <a:r>
              <a:rPr lang="en-US" altLang="zh-CN" sz="2000" b="1"/>
              <a:t>The minimum spanning tree is a </a:t>
            </a:r>
            <a:r>
              <a:rPr lang="en-US" altLang="zh-CN" sz="2000" b="1" i="1">
                <a:solidFill>
                  <a:schemeClr val="hlink"/>
                </a:solidFill>
              </a:rPr>
              <a:t>tree</a:t>
            </a:r>
            <a:r>
              <a:rPr lang="en-US" altLang="zh-CN" sz="2000" b="1"/>
              <a:t> since it is acyclic -- the number of edges is |V| – 1.</a:t>
            </a:r>
            <a:endParaRPr lang="en-US" altLang="zh-CN" sz="2000" b="1"/>
          </a:p>
          <a:p>
            <a:pPr marL="290830" lvl="0" indent="-290830" eaLnBrk="1" hangingPunct="1">
              <a:spcBef>
                <a:spcPct val="25000"/>
              </a:spcBef>
              <a:buFont typeface="Wingdings" panose="05000000000000000000" pitchFamily="2" charset="2"/>
              <a:buChar char="Ø"/>
            </a:pPr>
            <a:r>
              <a:rPr lang="en-US" altLang="zh-CN" sz="2000" b="1"/>
              <a:t>It is </a:t>
            </a:r>
            <a:r>
              <a:rPr lang="en-US" altLang="zh-CN" sz="2000" b="1" i="1">
                <a:solidFill>
                  <a:schemeClr val="hlink"/>
                </a:solidFill>
              </a:rPr>
              <a:t>minimum</a:t>
            </a:r>
            <a:r>
              <a:rPr lang="en-US" altLang="zh-CN" sz="2000" b="1"/>
              <a:t> for the total cost of edges is minimized.</a:t>
            </a:r>
            <a:endParaRPr lang="en-US" altLang="zh-CN" sz="2000" b="1"/>
          </a:p>
          <a:p>
            <a:pPr marL="290830" lvl="0" indent="-290830" eaLnBrk="1" hangingPunct="1">
              <a:spcBef>
                <a:spcPct val="25000"/>
              </a:spcBef>
              <a:buFont typeface="Wingdings" panose="05000000000000000000" pitchFamily="2" charset="2"/>
              <a:buChar char="Ø"/>
            </a:pPr>
            <a:r>
              <a:rPr lang="en-US" altLang="zh-CN" sz="2000" b="1"/>
              <a:t>It is </a:t>
            </a:r>
            <a:r>
              <a:rPr lang="en-US" altLang="zh-CN" sz="2000" b="1" i="1">
                <a:solidFill>
                  <a:schemeClr val="hlink"/>
                </a:solidFill>
              </a:rPr>
              <a:t>spanning</a:t>
            </a:r>
            <a:r>
              <a:rPr lang="en-US" altLang="zh-CN" sz="2000" b="1"/>
              <a:t> because it covers every vertex.</a:t>
            </a:r>
            <a:endParaRPr lang="en-US" altLang="zh-CN" sz="2000" b="1"/>
          </a:p>
          <a:p>
            <a:pPr marL="290830" lvl="0" indent="-290830" eaLnBrk="1" hangingPunct="1">
              <a:spcBef>
                <a:spcPct val="25000"/>
              </a:spcBef>
              <a:buFont typeface="Wingdings" panose="05000000000000000000" pitchFamily="2" charset="2"/>
              <a:buChar char="Ø"/>
            </a:pPr>
            <a:r>
              <a:rPr lang="en-US" altLang="zh-CN" sz="2000" b="1"/>
              <a:t>A minimum spanning tree exists iff G is </a:t>
            </a:r>
            <a:r>
              <a:rPr lang="en-US" altLang="zh-CN" sz="2000" b="1" i="1">
                <a:solidFill>
                  <a:schemeClr val="hlink"/>
                </a:solidFill>
              </a:rPr>
              <a:t>connected</a:t>
            </a:r>
            <a:r>
              <a:rPr lang="en-US" altLang="zh-CN" sz="2000" b="1"/>
              <a:t>.</a:t>
            </a:r>
            <a:endParaRPr lang="en-US" altLang="zh-CN" sz="2000" b="1"/>
          </a:p>
          <a:p>
            <a:pPr marL="290830" lvl="0" indent="-290830" eaLnBrk="1" hangingPunct="1">
              <a:spcBef>
                <a:spcPct val="25000"/>
              </a:spcBef>
              <a:buFont typeface="Wingdings" panose="05000000000000000000" pitchFamily="2" charset="2"/>
              <a:buChar char="Ø"/>
            </a:pPr>
            <a:r>
              <a:rPr lang="en-US" altLang="zh-CN" sz="2000" b="1">
                <a:sym typeface="Wingdings" panose="05000000000000000000" pitchFamily="2" charset="2"/>
              </a:rPr>
              <a:t>Adding a non-tree edge to a spanning tree, we obtain a </a:t>
            </a:r>
            <a:r>
              <a:rPr lang="en-US" altLang="zh-CN" sz="2000" b="1" i="1">
                <a:solidFill>
                  <a:schemeClr val="hlink"/>
                </a:solidFill>
                <a:sym typeface="Wingdings" panose="05000000000000000000" pitchFamily="2" charset="2"/>
              </a:rPr>
              <a:t>cycle</a:t>
            </a:r>
            <a:r>
              <a:rPr lang="en-US" altLang="zh-CN" sz="2000" b="1">
                <a:sym typeface="Wingdings" panose="05000000000000000000" pitchFamily="2" charset="2"/>
              </a:rPr>
              <a:t>.</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wipe(left)">
                                      <p:cBhvr>
                                        <p:cTn id="7" dur="500"/>
                                        <p:tgtEl>
                                          <p:spTgt spid="10445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wipe(up)">
                                      <p:cBhvr>
                                        <p:cTn id="12" dur="500"/>
                                        <p:tgtEl>
                                          <p:spTgt spid="1044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52"/>
                                        </p:tgtEl>
                                        <p:attrNameLst>
                                          <p:attrName>style.visibility</p:attrName>
                                        </p:attrNameLst>
                                      </p:cBhvr>
                                      <p:to>
                                        <p:strVal val="visible"/>
                                      </p:to>
                                    </p:set>
                                    <p:animEffect transition="in" filter="wipe(left)">
                                      <p:cBhvr>
                                        <p:cTn id="17" dur="500"/>
                                        <p:tgtEl>
                                          <p:spTgt spid="104452"/>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04453"/>
                                        </p:tgtEl>
                                        <p:attrNameLst>
                                          <p:attrName>style.visibility</p:attrName>
                                        </p:attrNameLst>
                                      </p:cBhvr>
                                      <p:to>
                                        <p:strVal val="visible"/>
                                      </p:to>
                                    </p:set>
                                    <p:animEffect transition="in" filter="box(in)">
                                      <p:cBhvr>
                                        <p:cTn id="21" dur="500"/>
                                        <p:tgtEl>
                                          <p:spTgt spid="104453"/>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2" fill="hold">
                            <p:stCondLst>
                              <p:cond delay="1000"/>
                            </p:stCondLst>
                            <p:childTnLst>
                              <p:par>
                                <p:cTn id="23" presetID="4" presetClass="entr" presetSubtype="16" fill="hold" nodeType="afterEffect">
                                  <p:stCondLst>
                                    <p:cond delay="0"/>
                                  </p:stCondLst>
                                  <p:childTnLst>
                                    <p:set>
                                      <p:cBhvr>
                                        <p:cTn id="24" dur="1" fill="hold">
                                          <p:stCondLst>
                                            <p:cond delay="0"/>
                                          </p:stCondLst>
                                        </p:cTn>
                                        <p:tgtEl>
                                          <p:spTgt spid="104464"/>
                                        </p:tgtEl>
                                        <p:attrNameLst>
                                          <p:attrName>style.visibility</p:attrName>
                                        </p:attrNameLst>
                                      </p:cBhvr>
                                      <p:to>
                                        <p:strVal val="visible"/>
                                      </p:to>
                                    </p:set>
                                    <p:animEffect transition="in" filter="box(in)">
                                      <p:cBhvr>
                                        <p:cTn id="25" dur="500"/>
                                        <p:tgtEl>
                                          <p:spTgt spid="104464"/>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6" fill="hold">
                            <p:stCondLst>
                              <p:cond delay="1500"/>
                            </p:stCondLst>
                            <p:childTnLst>
                              <p:par>
                                <p:cTn id="27" presetID="4" presetClass="entr" presetSubtype="16" fill="hold" nodeType="afterEffect">
                                  <p:stCondLst>
                                    <p:cond delay="0"/>
                                  </p:stCondLst>
                                  <p:childTnLst>
                                    <p:set>
                                      <p:cBhvr>
                                        <p:cTn id="28" dur="1" fill="hold">
                                          <p:stCondLst>
                                            <p:cond delay="0"/>
                                          </p:stCondLst>
                                        </p:cTn>
                                        <p:tgtEl>
                                          <p:spTgt spid="104472"/>
                                        </p:tgtEl>
                                        <p:attrNameLst>
                                          <p:attrName>style.visibility</p:attrName>
                                        </p:attrNameLst>
                                      </p:cBhvr>
                                      <p:to>
                                        <p:strVal val="visible"/>
                                      </p:to>
                                    </p:set>
                                    <p:animEffect transition="in" filter="box(in)">
                                      <p:cBhvr>
                                        <p:cTn id="29" dur="500"/>
                                        <p:tgtEl>
                                          <p:spTgt spid="104472"/>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0" fill="hold">
                            <p:stCondLst>
                              <p:cond delay="2000"/>
                            </p:stCondLst>
                            <p:childTnLst>
                              <p:par>
                                <p:cTn id="31" presetID="4" presetClass="entr" presetSubtype="16" fill="hold" nodeType="afterEffect">
                                  <p:stCondLst>
                                    <p:cond delay="0"/>
                                  </p:stCondLst>
                                  <p:childTnLst>
                                    <p:set>
                                      <p:cBhvr>
                                        <p:cTn id="32" dur="1" fill="hold">
                                          <p:stCondLst>
                                            <p:cond delay="0"/>
                                          </p:stCondLst>
                                        </p:cTn>
                                        <p:tgtEl>
                                          <p:spTgt spid="104480"/>
                                        </p:tgtEl>
                                        <p:attrNameLst>
                                          <p:attrName>style.visibility</p:attrName>
                                        </p:attrNameLst>
                                      </p:cBhvr>
                                      <p:to>
                                        <p:strVal val="visible"/>
                                      </p:to>
                                    </p:set>
                                    <p:animEffect transition="in" filter="box(in)">
                                      <p:cBhvr>
                                        <p:cTn id="33" dur="500"/>
                                        <p:tgtEl>
                                          <p:spTgt spid="104480"/>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04488"/>
                                        </p:tgtEl>
                                        <p:attrNameLst>
                                          <p:attrName>style.visibility</p:attrName>
                                        </p:attrNameLst>
                                      </p:cBhvr>
                                      <p:to>
                                        <p:strVal val="visible"/>
                                      </p:to>
                                    </p:set>
                                    <p:animEffect transition="in" filter="box(in)">
                                      <p:cBhvr>
                                        <p:cTn id="38" dur="500"/>
                                        <p:tgtEl>
                                          <p:spTgt spid="104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P spid="104451" grpId="0"/>
      <p:bldP spid="104452" grpId="0"/>
      <p:bldP spid="10448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2"/>
          <p:cNvSpPr txBox="1"/>
          <p:nvPr/>
        </p:nvSpPr>
        <p:spPr>
          <a:xfrm>
            <a:off x="5715000" y="0"/>
            <a:ext cx="34226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§5  Minimum Spanning Tree</a:t>
            </a:r>
            <a:endParaRPr lang="en-US" altLang="zh-CN" sz="1800" b="1">
              <a:sym typeface="Webdings" panose="05030102010509060703" pitchFamily="18" charset="2"/>
            </a:endParaRPr>
          </a:p>
        </p:txBody>
      </p:sp>
      <p:sp>
        <p:nvSpPr>
          <p:cNvPr id="105475" name="AutoShape 3" descr="深色木质"/>
          <p:cNvSpPr>
            <a:spLocks noChangeArrowheads="1"/>
          </p:cNvSpPr>
          <p:nvPr/>
        </p:nvSpPr>
        <p:spPr bwMode="auto">
          <a:xfrm>
            <a:off x="533400" y="457200"/>
            <a:ext cx="2362200" cy="762000"/>
          </a:xfrm>
          <a:prstGeom prst="bevel">
            <a:avLst>
              <a:gd name="adj" fmla="val 12500"/>
            </a:avLst>
          </a:prstGeom>
          <a:blipFill dpi="0" rotWithShape="0">
            <a:blip r:embed="rId1"/>
            <a:srcRect/>
            <a:tile tx="0" ty="0" sx="100000" sy="100000" flip="none" algn="tl"/>
          </a:blip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bg1"/>
                </a:solidFill>
                <a:effectLst>
                  <a:outerShdw blurRad="38100" dist="38100" dir="2700000" algn="tl">
                    <a:srgbClr val="000000"/>
                  </a:outerShdw>
                </a:effectLst>
                <a:uLnTx/>
                <a:uFillTx/>
                <a:latin typeface="Impact" panose="020B0806030902050204" pitchFamily="34" charset="0"/>
                <a:ea typeface="宋体" panose="02010600030101010101" pitchFamily="2" charset="-122"/>
                <a:cs typeface="+mn-cs"/>
              </a:rPr>
              <a:t>Greedy Method</a:t>
            </a:r>
            <a:endParaRPr kumimoji="1" lang="en-US" altLang="zh-CN" sz="24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5476" name="Text Box 4"/>
          <p:cNvSpPr txBox="1"/>
          <p:nvPr/>
        </p:nvSpPr>
        <p:spPr>
          <a:xfrm>
            <a:off x="2895600" y="533400"/>
            <a:ext cx="5715000" cy="7016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Make the best decision for each stage, under the following constrains :</a:t>
            </a:r>
            <a:endParaRPr lang="en-US" altLang="zh-CN" sz="2000" b="1"/>
          </a:p>
        </p:txBody>
      </p:sp>
      <p:sp>
        <p:nvSpPr>
          <p:cNvPr id="105477" name="Text Box 5"/>
          <p:cNvSpPr txBox="1"/>
          <p:nvPr/>
        </p:nvSpPr>
        <p:spPr>
          <a:xfrm>
            <a:off x="533400" y="1219200"/>
            <a:ext cx="7010400" cy="112712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b="1">
                <a:latin typeface="Arial" panose="020B0604020202020204" pitchFamily="34" charset="0"/>
              </a:rPr>
              <a:t>(1)  we must use only edges within the graph;</a:t>
            </a:r>
            <a:endParaRPr lang="en-US" altLang="zh-CN" sz="2000" b="1">
              <a:latin typeface="Arial" panose="020B0604020202020204" pitchFamily="34" charset="0"/>
            </a:endParaRPr>
          </a:p>
          <a:p>
            <a:pPr marL="0" lvl="0" indent="0" eaLnBrk="1" hangingPunct="1">
              <a:buNone/>
            </a:pPr>
            <a:r>
              <a:rPr lang="en-US" altLang="zh-CN" sz="2000" b="1">
                <a:latin typeface="Arial" panose="020B0604020202020204" pitchFamily="34" charset="0"/>
              </a:rPr>
              <a:t>(2)  we must use exactly |V| </a:t>
            </a:r>
            <a:r>
              <a:rPr lang="en-US" altLang="zh-CN" sz="2000" b="1">
                <a:latin typeface="Arial" panose="020B0604020202020204" pitchFamily="34" charset="0"/>
                <a:sym typeface="Symbol" panose="05050102010706020507" pitchFamily="18" charset="2"/>
              </a:rPr>
              <a:t></a:t>
            </a:r>
            <a:r>
              <a:rPr lang="en-US" altLang="zh-CN" sz="2000" b="1">
                <a:latin typeface="Arial" panose="020B0604020202020204" pitchFamily="34" charset="0"/>
              </a:rPr>
              <a:t>1 edges;</a:t>
            </a:r>
            <a:endParaRPr lang="en-US" altLang="zh-CN" sz="2000" b="1">
              <a:latin typeface="Arial" panose="020B0604020202020204" pitchFamily="34" charset="0"/>
            </a:endParaRPr>
          </a:p>
          <a:p>
            <a:pPr marL="0" lvl="0" indent="0" eaLnBrk="1" hangingPunct="1">
              <a:buNone/>
            </a:pPr>
            <a:r>
              <a:rPr lang="en-US" altLang="zh-CN" sz="2000" b="1">
                <a:latin typeface="Arial" panose="020B0604020202020204" pitchFamily="34" charset="0"/>
              </a:rPr>
              <a:t>(3)  we may not use edges that would produce a cycle.</a:t>
            </a:r>
            <a:endParaRPr lang="en-US" altLang="zh-CN" sz="2000" b="1">
              <a:latin typeface="Arial" panose="020B0604020202020204" pitchFamily="34" charset="0"/>
            </a:endParaRPr>
          </a:p>
        </p:txBody>
      </p:sp>
      <p:sp>
        <p:nvSpPr>
          <p:cNvPr id="105478" name="Text Box 6"/>
          <p:cNvSpPr txBox="1"/>
          <p:nvPr/>
        </p:nvSpPr>
        <p:spPr>
          <a:xfrm>
            <a:off x="609600" y="2590800"/>
            <a:ext cx="5029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1.  </a:t>
            </a:r>
            <a:r>
              <a:rPr lang="en-US" altLang="zh-CN" sz="2400" b="1" i="1"/>
              <a:t>Prim</a:t>
            </a:r>
            <a:r>
              <a:rPr lang="en-US" altLang="zh-CN" sz="2400" b="1"/>
              <a:t>’s Algorithm – grow a tree</a:t>
            </a:r>
            <a:endParaRPr lang="en-US" altLang="zh-CN" sz="2400" b="1"/>
          </a:p>
        </p:txBody>
      </p:sp>
      <p:sp>
        <p:nvSpPr>
          <p:cNvPr id="105479" name="Rectangle 7"/>
          <p:cNvSpPr/>
          <p:nvPr/>
        </p:nvSpPr>
        <p:spPr>
          <a:xfrm>
            <a:off x="990600" y="3048000"/>
            <a:ext cx="4814888" cy="396875"/>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a:solidFill>
                  <a:srgbClr val="009900"/>
                </a:solidFill>
                <a:latin typeface="Arial" panose="020B0604020202020204" pitchFamily="34" charset="0"/>
              </a:rPr>
              <a:t>/* very similar to Dijkstra’s algorithm */</a:t>
            </a:r>
            <a:endParaRPr lang="en-US" altLang="zh-CN" sz="2000" b="1">
              <a:solidFill>
                <a:srgbClr val="009900"/>
              </a:solidFill>
              <a:latin typeface="Arial" panose="020B0604020202020204" pitchFamily="34" charset="0"/>
            </a:endParaRPr>
          </a:p>
        </p:txBody>
      </p:sp>
      <p:grpSp>
        <p:nvGrpSpPr>
          <p:cNvPr id="105480" name="Group 8"/>
          <p:cNvGrpSpPr/>
          <p:nvPr/>
        </p:nvGrpSpPr>
        <p:grpSpPr>
          <a:xfrm>
            <a:off x="2590800" y="3657600"/>
            <a:ext cx="3321050" cy="2492375"/>
            <a:chOff x="1728" y="2006"/>
            <a:chExt cx="2092" cy="1570"/>
          </a:xfrm>
        </p:grpSpPr>
        <p:sp>
          <p:nvSpPr>
            <p:cNvPr id="83995" name="Oval 9"/>
            <p:cNvSpPr>
              <a:spLocks noChangeAspect="1"/>
            </p:cNvSpPr>
            <p:nvPr/>
          </p:nvSpPr>
          <p:spPr>
            <a:xfrm>
              <a:off x="2135" y="2066"/>
              <a:ext cx="349" cy="34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baseline="-25000"/>
                <a:t>1</a:t>
              </a:r>
              <a:endParaRPr lang="en-US" altLang="zh-CN" sz="2000" b="1"/>
            </a:p>
          </p:txBody>
        </p:sp>
        <p:sp>
          <p:nvSpPr>
            <p:cNvPr id="83996" name="Oval 10"/>
            <p:cNvSpPr>
              <a:spLocks noChangeAspect="1"/>
            </p:cNvSpPr>
            <p:nvPr/>
          </p:nvSpPr>
          <p:spPr>
            <a:xfrm>
              <a:off x="3007" y="2066"/>
              <a:ext cx="348" cy="34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baseline="-25000"/>
                <a:t>2</a:t>
              </a:r>
              <a:endParaRPr lang="en-US" altLang="zh-CN" sz="2000" b="1"/>
            </a:p>
          </p:txBody>
        </p:sp>
        <p:sp>
          <p:nvSpPr>
            <p:cNvPr id="83997" name="Line 11"/>
            <p:cNvSpPr>
              <a:spLocks noChangeAspect="1"/>
            </p:cNvSpPr>
            <p:nvPr/>
          </p:nvSpPr>
          <p:spPr>
            <a:xfrm>
              <a:off x="2484" y="2240"/>
              <a:ext cx="523" cy="0"/>
            </a:xfrm>
            <a:prstGeom prst="line">
              <a:avLst/>
            </a:prstGeom>
            <a:ln w="25400" cap="flat" cmpd="sng">
              <a:solidFill>
                <a:schemeClr val="tx1"/>
              </a:solidFill>
              <a:prstDash val="solid"/>
              <a:headEnd type="none" w="med" len="med"/>
              <a:tailEnd type="none" w="med" len="med"/>
            </a:ln>
          </p:spPr>
        </p:sp>
        <p:sp>
          <p:nvSpPr>
            <p:cNvPr id="83998" name="Oval 12"/>
            <p:cNvSpPr>
              <a:spLocks noChangeAspect="1"/>
            </p:cNvSpPr>
            <p:nvPr/>
          </p:nvSpPr>
          <p:spPr>
            <a:xfrm>
              <a:off x="2193" y="3228"/>
              <a:ext cx="348" cy="34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baseline="-25000"/>
                <a:t>6</a:t>
              </a:r>
              <a:endParaRPr lang="en-US" altLang="zh-CN" sz="2000" b="1"/>
            </a:p>
          </p:txBody>
        </p:sp>
        <p:sp>
          <p:nvSpPr>
            <p:cNvPr id="83999" name="Oval 13"/>
            <p:cNvSpPr>
              <a:spLocks noChangeAspect="1"/>
            </p:cNvSpPr>
            <p:nvPr/>
          </p:nvSpPr>
          <p:spPr>
            <a:xfrm>
              <a:off x="3064" y="3228"/>
              <a:ext cx="349" cy="34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baseline="-25000"/>
                <a:t>7</a:t>
              </a:r>
              <a:endParaRPr lang="en-US" altLang="zh-CN" sz="2000" b="1"/>
            </a:p>
          </p:txBody>
        </p:sp>
        <p:sp>
          <p:nvSpPr>
            <p:cNvPr id="84000" name="Line 14"/>
            <p:cNvSpPr>
              <a:spLocks noChangeAspect="1"/>
            </p:cNvSpPr>
            <p:nvPr/>
          </p:nvSpPr>
          <p:spPr>
            <a:xfrm>
              <a:off x="2541" y="3402"/>
              <a:ext cx="523" cy="0"/>
            </a:xfrm>
            <a:prstGeom prst="line">
              <a:avLst/>
            </a:prstGeom>
            <a:ln w="25400" cap="flat" cmpd="sng">
              <a:solidFill>
                <a:schemeClr val="tx1"/>
              </a:solidFill>
              <a:prstDash val="solid"/>
              <a:headEnd type="none" w="med" len="med"/>
              <a:tailEnd type="none" w="med" len="med"/>
            </a:ln>
          </p:spPr>
        </p:sp>
        <p:sp>
          <p:nvSpPr>
            <p:cNvPr id="84001" name="Oval 15"/>
            <p:cNvSpPr>
              <a:spLocks noChangeAspect="1"/>
            </p:cNvSpPr>
            <p:nvPr/>
          </p:nvSpPr>
          <p:spPr>
            <a:xfrm>
              <a:off x="1728" y="2646"/>
              <a:ext cx="348" cy="35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baseline="-25000"/>
                <a:t>3</a:t>
              </a:r>
              <a:endParaRPr lang="en-US" altLang="zh-CN" sz="2000" b="1"/>
            </a:p>
          </p:txBody>
        </p:sp>
        <p:sp>
          <p:nvSpPr>
            <p:cNvPr id="84002" name="Oval 16"/>
            <p:cNvSpPr>
              <a:spLocks noChangeAspect="1"/>
            </p:cNvSpPr>
            <p:nvPr/>
          </p:nvSpPr>
          <p:spPr>
            <a:xfrm>
              <a:off x="2599" y="2646"/>
              <a:ext cx="350" cy="35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baseline="-25000"/>
                <a:t>4</a:t>
              </a:r>
              <a:endParaRPr lang="en-US" altLang="zh-CN" sz="2000" b="1"/>
            </a:p>
          </p:txBody>
        </p:sp>
        <p:sp>
          <p:nvSpPr>
            <p:cNvPr id="84003" name="Line 17"/>
            <p:cNvSpPr>
              <a:spLocks noChangeAspect="1"/>
            </p:cNvSpPr>
            <p:nvPr/>
          </p:nvSpPr>
          <p:spPr>
            <a:xfrm>
              <a:off x="2076" y="2822"/>
              <a:ext cx="523" cy="0"/>
            </a:xfrm>
            <a:prstGeom prst="line">
              <a:avLst/>
            </a:prstGeom>
            <a:ln w="25400" cap="flat" cmpd="sng">
              <a:solidFill>
                <a:schemeClr val="tx1"/>
              </a:solidFill>
              <a:prstDash val="solid"/>
              <a:headEnd type="none" w="med" len="med"/>
              <a:tailEnd type="none" w="med" len="med"/>
            </a:ln>
          </p:spPr>
        </p:sp>
        <p:sp>
          <p:nvSpPr>
            <p:cNvPr id="84004" name="Oval 18"/>
            <p:cNvSpPr>
              <a:spLocks noChangeAspect="1"/>
            </p:cNvSpPr>
            <p:nvPr/>
          </p:nvSpPr>
          <p:spPr>
            <a:xfrm>
              <a:off x="3472" y="2646"/>
              <a:ext cx="348" cy="35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r>
                <a:rPr lang="en-US" altLang="zh-CN" sz="2000" b="1" baseline="-25000"/>
                <a:t>5</a:t>
              </a:r>
              <a:endParaRPr lang="en-US" altLang="zh-CN" sz="2000" b="1"/>
            </a:p>
          </p:txBody>
        </p:sp>
        <p:sp>
          <p:nvSpPr>
            <p:cNvPr id="84005" name="Line 19"/>
            <p:cNvSpPr>
              <a:spLocks noChangeAspect="1"/>
            </p:cNvSpPr>
            <p:nvPr/>
          </p:nvSpPr>
          <p:spPr>
            <a:xfrm>
              <a:off x="2949" y="2822"/>
              <a:ext cx="523" cy="0"/>
            </a:xfrm>
            <a:prstGeom prst="line">
              <a:avLst/>
            </a:prstGeom>
            <a:ln w="25400" cap="flat" cmpd="sng">
              <a:solidFill>
                <a:schemeClr val="tx1"/>
              </a:solidFill>
              <a:prstDash val="solid"/>
              <a:headEnd type="none" w="med" len="med"/>
              <a:tailEnd type="none" w="med" len="med"/>
            </a:ln>
          </p:spPr>
        </p:sp>
        <p:sp>
          <p:nvSpPr>
            <p:cNvPr id="84006" name="Line 20"/>
            <p:cNvSpPr>
              <a:spLocks noChangeAspect="1"/>
            </p:cNvSpPr>
            <p:nvPr/>
          </p:nvSpPr>
          <p:spPr>
            <a:xfrm flipH="1">
              <a:off x="1902" y="2357"/>
              <a:ext cx="291" cy="289"/>
            </a:xfrm>
            <a:prstGeom prst="line">
              <a:avLst/>
            </a:prstGeom>
            <a:ln w="25400" cap="flat" cmpd="sng">
              <a:solidFill>
                <a:schemeClr val="tx1"/>
              </a:solidFill>
              <a:prstDash val="solid"/>
              <a:headEnd type="none" w="med" len="med"/>
              <a:tailEnd type="none" w="med" len="med"/>
            </a:ln>
          </p:spPr>
        </p:sp>
        <p:sp>
          <p:nvSpPr>
            <p:cNvPr id="84007" name="Line 21"/>
            <p:cNvSpPr>
              <a:spLocks noChangeAspect="1"/>
            </p:cNvSpPr>
            <p:nvPr/>
          </p:nvSpPr>
          <p:spPr>
            <a:xfrm flipH="1">
              <a:off x="3238" y="2937"/>
              <a:ext cx="291" cy="291"/>
            </a:xfrm>
            <a:prstGeom prst="line">
              <a:avLst/>
            </a:prstGeom>
            <a:ln w="25400" cap="flat" cmpd="sng">
              <a:solidFill>
                <a:schemeClr val="tx1"/>
              </a:solidFill>
              <a:prstDash val="solid"/>
              <a:headEnd type="none" w="med" len="med"/>
              <a:tailEnd type="none" w="med" len="med"/>
            </a:ln>
          </p:spPr>
        </p:sp>
        <p:sp>
          <p:nvSpPr>
            <p:cNvPr id="84008" name="Line 22"/>
            <p:cNvSpPr>
              <a:spLocks noChangeAspect="1"/>
            </p:cNvSpPr>
            <p:nvPr/>
          </p:nvSpPr>
          <p:spPr>
            <a:xfrm>
              <a:off x="2425" y="2357"/>
              <a:ext cx="291" cy="289"/>
            </a:xfrm>
            <a:prstGeom prst="line">
              <a:avLst/>
            </a:prstGeom>
            <a:ln w="25400" cap="flat" cmpd="sng">
              <a:solidFill>
                <a:schemeClr val="tx1"/>
              </a:solidFill>
              <a:prstDash val="solid"/>
              <a:headEnd type="none" w="med" len="med"/>
              <a:tailEnd type="none" w="med" len="med"/>
            </a:ln>
          </p:spPr>
        </p:sp>
        <p:sp>
          <p:nvSpPr>
            <p:cNvPr id="84009" name="Line 23"/>
            <p:cNvSpPr>
              <a:spLocks noChangeAspect="1"/>
            </p:cNvSpPr>
            <p:nvPr/>
          </p:nvSpPr>
          <p:spPr>
            <a:xfrm>
              <a:off x="3312" y="2314"/>
              <a:ext cx="334" cy="332"/>
            </a:xfrm>
            <a:prstGeom prst="line">
              <a:avLst/>
            </a:prstGeom>
            <a:ln w="25400" cap="flat" cmpd="sng">
              <a:solidFill>
                <a:schemeClr val="tx1"/>
              </a:solidFill>
              <a:prstDash val="solid"/>
              <a:headEnd type="none" w="med" len="med"/>
              <a:tailEnd type="none" w="med" len="med"/>
            </a:ln>
          </p:spPr>
        </p:sp>
        <p:sp>
          <p:nvSpPr>
            <p:cNvPr id="84010" name="Line 24"/>
            <p:cNvSpPr>
              <a:spLocks noChangeAspect="1"/>
            </p:cNvSpPr>
            <p:nvPr/>
          </p:nvSpPr>
          <p:spPr>
            <a:xfrm>
              <a:off x="2019" y="2937"/>
              <a:ext cx="291" cy="291"/>
            </a:xfrm>
            <a:prstGeom prst="line">
              <a:avLst/>
            </a:prstGeom>
            <a:ln w="25400" cap="flat" cmpd="sng">
              <a:solidFill>
                <a:schemeClr val="tx1"/>
              </a:solidFill>
              <a:prstDash val="solid"/>
              <a:headEnd type="none" w="med" len="med"/>
              <a:tailEnd type="none" w="med" len="med"/>
            </a:ln>
          </p:spPr>
        </p:sp>
        <p:sp>
          <p:nvSpPr>
            <p:cNvPr id="84011" name="Line 25"/>
            <p:cNvSpPr>
              <a:spLocks noChangeAspect="1"/>
            </p:cNvSpPr>
            <p:nvPr/>
          </p:nvSpPr>
          <p:spPr>
            <a:xfrm>
              <a:off x="2890" y="2937"/>
              <a:ext cx="291" cy="291"/>
            </a:xfrm>
            <a:prstGeom prst="line">
              <a:avLst/>
            </a:prstGeom>
            <a:ln w="25400" cap="flat" cmpd="sng">
              <a:solidFill>
                <a:schemeClr val="tx1"/>
              </a:solidFill>
              <a:prstDash val="solid"/>
              <a:headEnd type="none" w="med" len="med"/>
              <a:tailEnd type="none" w="med" len="med"/>
            </a:ln>
          </p:spPr>
        </p:sp>
        <p:sp>
          <p:nvSpPr>
            <p:cNvPr id="84012" name="Line 26"/>
            <p:cNvSpPr>
              <a:spLocks noChangeAspect="1"/>
            </p:cNvSpPr>
            <p:nvPr/>
          </p:nvSpPr>
          <p:spPr>
            <a:xfrm flipH="1">
              <a:off x="2775" y="2357"/>
              <a:ext cx="289" cy="289"/>
            </a:xfrm>
            <a:prstGeom prst="line">
              <a:avLst/>
            </a:prstGeom>
            <a:ln w="25400" cap="flat" cmpd="sng">
              <a:solidFill>
                <a:schemeClr val="tx1"/>
              </a:solidFill>
              <a:prstDash val="solid"/>
              <a:headEnd type="none" w="med" len="med"/>
              <a:tailEnd type="none" w="med" len="med"/>
            </a:ln>
          </p:spPr>
        </p:sp>
        <p:sp>
          <p:nvSpPr>
            <p:cNvPr id="84013" name="Line 27"/>
            <p:cNvSpPr>
              <a:spLocks noChangeAspect="1"/>
            </p:cNvSpPr>
            <p:nvPr/>
          </p:nvSpPr>
          <p:spPr>
            <a:xfrm flipH="1">
              <a:off x="2367" y="2937"/>
              <a:ext cx="291" cy="291"/>
            </a:xfrm>
            <a:prstGeom prst="line">
              <a:avLst/>
            </a:prstGeom>
            <a:ln w="25400" cap="flat" cmpd="sng">
              <a:solidFill>
                <a:schemeClr val="tx1"/>
              </a:solidFill>
              <a:prstDash val="solid"/>
              <a:headEnd type="none" w="med" len="med"/>
              <a:tailEnd type="none" w="med" len="med"/>
            </a:ln>
          </p:spPr>
        </p:sp>
        <p:sp>
          <p:nvSpPr>
            <p:cNvPr id="84014" name="Text Box 28"/>
            <p:cNvSpPr txBox="1">
              <a:spLocks noChangeAspect="1"/>
            </p:cNvSpPr>
            <p:nvPr/>
          </p:nvSpPr>
          <p:spPr>
            <a:xfrm>
              <a:off x="2626" y="2006"/>
              <a:ext cx="277" cy="2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2</a:t>
              </a:r>
              <a:endParaRPr lang="en-US" altLang="zh-CN" sz="2000" b="1"/>
            </a:p>
          </p:txBody>
        </p:sp>
        <p:sp>
          <p:nvSpPr>
            <p:cNvPr id="84015" name="Text Box 29"/>
            <p:cNvSpPr txBox="1">
              <a:spLocks noChangeAspect="1"/>
            </p:cNvSpPr>
            <p:nvPr/>
          </p:nvSpPr>
          <p:spPr>
            <a:xfrm>
              <a:off x="1883" y="2273"/>
              <a:ext cx="277" cy="25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4</a:t>
              </a:r>
              <a:endParaRPr lang="en-US" altLang="zh-CN" sz="2000" b="1"/>
            </a:p>
          </p:txBody>
        </p:sp>
        <p:sp>
          <p:nvSpPr>
            <p:cNvPr id="84016" name="Text Box 30"/>
            <p:cNvSpPr txBox="1">
              <a:spLocks noChangeAspect="1"/>
            </p:cNvSpPr>
            <p:nvPr/>
          </p:nvSpPr>
          <p:spPr>
            <a:xfrm>
              <a:off x="2212" y="2592"/>
              <a:ext cx="276" cy="2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2</a:t>
              </a:r>
              <a:endParaRPr lang="en-US" altLang="zh-CN" sz="2000" b="1"/>
            </a:p>
          </p:txBody>
        </p:sp>
        <p:sp>
          <p:nvSpPr>
            <p:cNvPr id="84017" name="Text Box 31"/>
            <p:cNvSpPr txBox="1">
              <a:spLocks noChangeAspect="1"/>
            </p:cNvSpPr>
            <p:nvPr/>
          </p:nvSpPr>
          <p:spPr>
            <a:xfrm>
              <a:off x="2488" y="2273"/>
              <a:ext cx="277" cy="25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1</a:t>
              </a:r>
              <a:endParaRPr lang="en-US" altLang="zh-CN" sz="2000" b="1"/>
            </a:p>
          </p:txBody>
        </p:sp>
        <p:sp>
          <p:nvSpPr>
            <p:cNvPr id="84018" name="Text Box 32"/>
            <p:cNvSpPr txBox="1">
              <a:spLocks noChangeAspect="1"/>
            </p:cNvSpPr>
            <p:nvPr/>
          </p:nvSpPr>
          <p:spPr>
            <a:xfrm>
              <a:off x="2834" y="2273"/>
              <a:ext cx="276" cy="25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3</a:t>
              </a:r>
              <a:endParaRPr lang="en-US" altLang="zh-CN" sz="2000" b="1"/>
            </a:p>
          </p:txBody>
        </p:sp>
        <p:sp>
          <p:nvSpPr>
            <p:cNvPr id="84019" name="Text Box 33"/>
            <p:cNvSpPr txBox="1">
              <a:spLocks noChangeAspect="1"/>
            </p:cNvSpPr>
            <p:nvPr/>
          </p:nvSpPr>
          <p:spPr>
            <a:xfrm>
              <a:off x="3387" y="2273"/>
              <a:ext cx="414" cy="25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10</a:t>
              </a:r>
              <a:endParaRPr lang="en-US" altLang="zh-CN" sz="2000" b="1"/>
            </a:p>
          </p:txBody>
        </p:sp>
        <p:sp>
          <p:nvSpPr>
            <p:cNvPr id="84020" name="Text Box 34"/>
            <p:cNvSpPr txBox="1">
              <a:spLocks noChangeAspect="1"/>
            </p:cNvSpPr>
            <p:nvPr/>
          </p:nvSpPr>
          <p:spPr>
            <a:xfrm>
              <a:off x="3041" y="2582"/>
              <a:ext cx="277" cy="2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7</a:t>
              </a:r>
              <a:endParaRPr lang="en-US" altLang="zh-CN" sz="2000" b="1"/>
            </a:p>
          </p:txBody>
        </p:sp>
        <p:sp>
          <p:nvSpPr>
            <p:cNvPr id="84021" name="Text Box 35"/>
            <p:cNvSpPr txBox="1">
              <a:spLocks noChangeAspect="1"/>
            </p:cNvSpPr>
            <p:nvPr/>
          </p:nvSpPr>
          <p:spPr>
            <a:xfrm>
              <a:off x="1979" y="3013"/>
              <a:ext cx="277" cy="25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5</a:t>
              </a:r>
              <a:endParaRPr lang="en-US" altLang="zh-CN" sz="2000" b="1"/>
            </a:p>
          </p:txBody>
        </p:sp>
        <p:sp>
          <p:nvSpPr>
            <p:cNvPr id="84022" name="Text Box 36"/>
            <p:cNvSpPr txBox="1">
              <a:spLocks noChangeAspect="1"/>
            </p:cNvSpPr>
            <p:nvPr/>
          </p:nvSpPr>
          <p:spPr>
            <a:xfrm>
              <a:off x="2350" y="2918"/>
              <a:ext cx="276" cy="2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8</a:t>
              </a:r>
              <a:endParaRPr lang="en-US" altLang="zh-CN" sz="2000" b="1"/>
            </a:p>
          </p:txBody>
        </p:sp>
        <p:sp>
          <p:nvSpPr>
            <p:cNvPr id="84023" name="Text Box 37"/>
            <p:cNvSpPr txBox="1">
              <a:spLocks noChangeAspect="1"/>
            </p:cNvSpPr>
            <p:nvPr/>
          </p:nvSpPr>
          <p:spPr>
            <a:xfrm>
              <a:off x="2972" y="2866"/>
              <a:ext cx="276" cy="249"/>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4</a:t>
              </a:r>
              <a:endParaRPr lang="en-US" altLang="zh-CN" sz="2000" b="1"/>
            </a:p>
          </p:txBody>
        </p:sp>
        <p:sp>
          <p:nvSpPr>
            <p:cNvPr id="84024" name="Text Box 38"/>
            <p:cNvSpPr txBox="1">
              <a:spLocks noChangeAspect="1"/>
            </p:cNvSpPr>
            <p:nvPr/>
          </p:nvSpPr>
          <p:spPr>
            <a:xfrm>
              <a:off x="3387" y="3015"/>
              <a:ext cx="276" cy="249"/>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6</a:t>
              </a:r>
              <a:endParaRPr lang="en-US" altLang="zh-CN" sz="2000" b="1"/>
            </a:p>
          </p:txBody>
        </p:sp>
        <p:sp>
          <p:nvSpPr>
            <p:cNvPr id="84025" name="Text Box 39"/>
            <p:cNvSpPr txBox="1">
              <a:spLocks noChangeAspect="1"/>
            </p:cNvSpPr>
            <p:nvPr/>
          </p:nvSpPr>
          <p:spPr>
            <a:xfrm>
              <a:off x="2696" y="3158"/>
              <a:ext cx="276" cy="2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1</a:t>
              </a:r>
              <a:endParaRPr lang="en-US" altLang="zh-CN" sz="2000" b="1"/>
            </a:p>
          </p:txBody>
        </p:sp>
      </p:grpSp>
      <p:sp>
        <p:nvSpPr>
          <p:cNvPr id="105512" name="Oval 40"/>
          <p:cNvSpPr/>
          <p:nvPr/>
        </p:nvSpPr>
        <p:spPr>
          <a:xfrm>
            <a:off x="3200400" y="3733800"/>
            <a:ext cx="609600" cy="6096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105513" name="Group 41"/>
          <p:cNvGrpSpPr/>
          <p:nvPr/>
        </p:nvGrpSpPr>
        <p:grpSpPr>
          <a:xfrm>
            <a:off x="3697288" y="4214813"/>
            <a:ext cx="874712" cy="1042987"/>
            <a:chOff x="2329" y="2319"/>
            <a:chExt cx="551" cy="657"/>
          </a:xfrm>
        </p:grpSpPr>
        <p:sp>
          <p:nvSpPr>
            <p:cNvPr id="83993" name="Line 42"/>
            <p:cNvSpPr>
              <a:spLocks noChangeAspect="1"/>
            </p:cNvSpPr>
            <p:nvPr/>
          </p:nvSpPr>
          <p:spPr>
            <a:xfrm>
              <a:off x="2329" y="2319"/>
              <a:ext cx="291" cy="289"/>
            </a:xfrm>
            <a:prstGeom prst="line">
              <a:avLst/>
            </a:prstGeom>
            <a:ln w="50800" cap="flat" cmpd="sng">
              <a:solidFill>
                <a:srgbClr val="FF0000"/>
              </a:solidFill>
              <a:prstDash val="solid"/>
              <a:headEnd type="none" w="med" len="med"/>
              <a:tailEnd type="none" w="med" len="med"/>
            </a:ln>
          </p:spPr>
        </p:sp>
        <p:sp>
          <p:nvSpPr>
            <p:cNvPr id="83994" name="Oval 43"/>
            <p:cNvSpPr/>
            <p:nvPr/>
          </p:nvSpPr>
          <p:spPr>
            <a:xfrm>
              <a:off x="2496" y="2592"/>
              <a:ext cx="384" cy="384"/>
            </a:xfrm>
            <a:prstGeom prst="ellipse">
              <a:avLst/>
            </a:prstGeom>
            <a:solidFill>
              <a:srgbClr val="FF0000">
                <a:alpha val="50195"/>
              </a:srgbClr>
            </a:solidFill>
            <a:ln w="508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105516" name="Group 44"/>
          <p:cNvGrpSpPr/>
          <p:nvPr/>
        </p:nvGrpSpPr>
        <p:grpSpPr>
          <a:xfrm>
            <a:off x="3790950" y="3733800"/>
            <a:ext cx="1390650" cy="609600"/>
            <a:chOff x="2388" y="2016"/>
            <a:chExt cx="876" cy="384"/>
          </a:xfrm>
        </p:grpSpPr>
        <p:sp>
          <p:nvSpPr>
            <p:cNvPr id="83991" name="Line 45"/>
            <p:cNvSpPr>
              <a:spLocks noChangeAspect="1"/>
            </p:cNvSpPr>
            <p:nvPr/>
          </p:nvSpPr>
          <p:spPr>
            <a:xfrm>
              <a:off x="2388" y="2202"/>
              <a:ext cx="523" cy="0"/>
            </a:xfrm>
            <a:prstGeom prst="line">
              <a:avLst/>
            </a:prstGeom>
            <a:ln w="50800" cap="flat" cmpd="sng">
              <a:solidFill>
                <a:srgbClr val="FF0000"/>
              </a:solidFill>
              <a:prstDash val="solid"/>
              <a:headEnd type="none" w="med" len="med"/>
              <a:tailEnd type="none" w="med" len="med"/>
            </a:ln>
          </p:spPr>
        </p:sp>
        <p:sp>
          <p:nvSpPr>
            <p:cNvPr id="83992" name="Oval 46"/>
            <p:cNvSpPr/>
            <p:nvPr/>
          </p:nvSpPr>
          <p:spPr>
            <a:xfrm>
              <a:off x="2880" y="2016"/>
              <a:ext cx="384" cy="384"/>
            </a:xfrm>
            <a:prstGeom prst="ellipse">
              <a:avLst/>
            </a:prstGeom>
            <a:solidFill>
              <a:srgbClr val="FF0000">
                <a:alpha val="50195"/>
              </a:srgbClr>
            </a:solidFill>
            <a:ln w="508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105519" name="Group 47"/>
          <p:cNvGrpSpPr/>
          <p:nvPr/>
        </p:nvGrpSpPr>
        <p:grpSpPr>
          <a:xfrm>
            <a:off x="2590800" y="4648200"/>
            <a:ext cx="1382713" cy="609600"/>
            <a:chOff x="1632" y="2592"/>
            <a:chExt cx="871" cy="384"/>
          </a:xfrm>
        </p:grpSpPr>
        <p:sp>
          <p:nvSpPr>
            <p:cNvPr id="83989" name="Line 48"/>
            <p:cNvSpPr>
              <a:spLocks noChangeAspect="1"/>
            </p:cNvSpPr>
            <p:nvPr/>
          </p:nvSpPr>
          <p:spPr>
            <a:xfrm>
              <a:off x="1980" y="2784"/>
              <a:ext cx="523" cy="0"/>
            </a:xfrm>
            <a:prstGeom prst="line">
              <a:avLst/>
            </a:prstGeom>
            <a:ln w="50800" cap="flat" cmpd="sng">
              <a:solidFill>
                <a:srgbClr val="FF0000"/>
              </a:solidFill>
              <a:prstDash val="solid"/>
              <a:headEnd type="none" w="med" len="med"/>
              <a:tailEnd type="none" w="med" len="med"/>
            </a:ln>
          </p:spPr>
        </p:sp>
        <p:sp>
          <p:nvSpPr>
            <p:cNvPr id="83990" name="Oval 49"/>
            <p:cNvSpPr/>
            <p:nvPr/>
          </p:nvSpPr>
          <p:spPr>
            <a:xfrm>
              <a:off x="1632" y="2592"/>
              <a:ext cx="384" cy="384"/>
            </a:xfrm>
            <a:prstGeom prst="ellipse">
              <a:avLst/>
            </a:prstGeom>
            <a:solidFill>
              <a:srgbClr val="FF0000">
                <a:alpha val="50195"/>
              </a:srgbClr>
            </a:solidFill>
            <a:ln w="508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105522" name="Group 50"/>
          <p:cNvGrpSpPr/>
          <p:nvPr/>
        </p:nvGrpSpPr>
        <p:grpSpPr>
          <a:xfrm>
            <a:off x="4435475" y="5135563"/>
            <a:ext cx="898525" cy="1036637"/>
            <a:chOff x="2794" y="2899"/>
            <a:chExt cx="566" cy="653"/>
          </a:xfrm>
        </p:grpSpPr>
        <p:sp>
          <p:nvSpPr>
            <p:cNvPr id="83987" name="Line 51"/>
            <p:cNvSpPr>
              <a:spLocks noChangeAspect="1"/>
            </p:cNvSpPr>
            <p:nvPr/>
          </p:nvSpPr>
          <p:spPr>
            <a:xfrm>
              <a:off x="2794" y="2899"/>
              <a:ext cx="291" cy="291"/>
            </a:xfrm>
            <a:prstGeom prst="line">
              <a:avLst/>
            </a:prstGeom>
            <a:ln w="50800" cap="flat" cmpd="sng">
              <a:solidFill>
                <a:srgbClr val="FF0000"/>
              </a:solidFill>
              <a:prstDash val="solid"/>
              <a:headEnd type="none" w="med" len="med"/>
              <a:tailEnd type="none" w="med" len="med"/>
            </a:ln>
          </p:spPr>
        </p:sp>
        <p:sp>
          <p:nvSpPr>
            <p:cNvPr id="83988" name="Oval 52"/>
            <p:cNvSpPr/>
            <p:nvPr/>
          </p:nvSpPr>
          <p:spPr>
            <a:xfrm>
              <a:off x="2976" y="3168"/>
              <a:ext cx="384" cy="384"/>
            </a:xfrm>
            <a:prstGeom prst="ellipse">
              <a:avLst/>
            </a:prstGeom>
            <a:solidFill>
              <a:srgbClr val="FF0000">
                <a:alpha val="50195"/>
              </a:srgbClr>
            </a:solidFill>
            <a:ln w="508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105525" name="Group 53"/>
          <p:cNvGrpSpPr/>
          <p:nvPr/>
        </p:nvGrpSpPr>
        <p:grpSpPr>
          <a:xfrm>
            <a:off x="3276600" y="5562600"/>
            <a:ext cx="1435100" cy="609600"/>
            <a:chOff x="2064" y="3168"/>
            <a:chExt cx="904" cy="384"/>
          </a:xfrm>
        </p:grpSpPr>
        <p:sp>
          <p:nvSpPr>
            <p:cNvPr id="83985" name="Line 54"/>
            <p:cNvSpPr>
              <a:spLocks noChangeAspect="1"/>
            </p:cNvSpPr>
            <p:nvPr/>
          </p:nvSpPr>
          <p:spPr>
            <a:xfrm>
              <a:off x="2445" y="3364"/>
              <a:ext cx="523" cy="0"/>
            </a:xfrm>
            <a:prstGeom prst="line">
              <a:avLst/>
            </a:prstGeom>
            <a:ln w="50800" cap="flat" cmpd="sng">
              <a:solidFill>
                <a:srgbClr val="FF0000"/>
              </a:solidFill>
              <a:prstDash val="solid"/>
              <a:headEnd type="none" w="med" len="med"/>
              <a:tailEnd type="none" w="med" len="med"/>
            </a:ln>
          </p:spPr>
        </p:sp>
        <p:sp>
          <p:nvSpPr>
            <p:cNvPr id="83986" name="Oval 55"/>
            <p:cNvSpPr/>
            <p:nvPr/>
          </p:nvSpPr>
          <p:spPr>
            <a:xfrm>
              <a:off x="2064" y="3168"/>
              <a:ext cx="384" cy="384"/>
            </a:xfrm>
            <a:prstGeom prst="ellipse">
              <a:avLst/>
            </a:prstGeom>
            <a:solidFill>
              <a:srgbClr val="FF0000">
                <a:alpha val="50195"/>
              </a:srgbClr>
            </a:solidFill>
            <a:ln w="508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105528" name="Group 56"/>
          <p:cNvGrpSpPr/>
          <p:nvPr/>
        </p:nvGrpSpPr>
        <p:grpSpPr>
          <a:xfrm>
            <a:off x="4987925" y="4648200"/>
            <a:ext cx="955675" cy="949325"/>
            <a:chOff x="3142" y="2592"/>
            <a:chExt cx="602" cy="598"/>
          </a:xfrm>
        </p:grpSpPr>
        <p:sp>
          <p:nvSpPr>
            <p:cNvPr id="83983" name="Line 57"/>
            <p:cNvSpPr>
              <a:spLocks noChangeAspect="1"/>
            </p:cNvSpPr>
            <p:nvPr/>
          </p:nvSpPr>
          <p:spPr>
            <a:xfrm flipH="1">
              <a:off x="3142" y="2899"/>
              <a:ext cx="291" cy="291"/>
            </a:xfrm>
            <a:prstGeom prst="line">
              <a:avLst/>
            </a:prstGeom>
            <a:ln w="50800" cap="flat" cmpd="sng">
              <a:solidFill>
                <a:srgbClr val="FF0000"/>
              </a:solidFill>
              <a:prstDash val="solid"/>
              <a:headEnd type="none" w="med" len="med"/>
              <a:tailEnd type="none" w="med" len="med"/>
            </a:ln>
          </p:spPr>
        </p:sp>
        <p:sp>
          <p:nvSpPr>
            <p:cNvPr id="83984" name="Oval 58"/>
            <p:cNvSpPr/>
            <p:nvPr/>
          </p:nvSpPr>
          <p:spPr>
            <a:xfrm>
              <a:off x="3360" y="2592"/>
              <a:ext cx="384" cy="384"/>
            </a:xfrm>
            <a:prstGeom prst="ellipse">
              <a:avLst/>
            </a:prstGeom>
            <a:solidFill>
              <a:srgbClr val="FF0000">
                <a:alpha val="50195"/>
              </a:srgbClr>
            </a:solidFill>
            <a:ln w="508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p:cTn id="7" dur="500" fill="hold"/>
                                        <p:tgtEl>
                                          <p:spTgt spid="105475"/>
                                        </p:tgtEl>
                                        <p:attrNameLst>
                                          <p:attrName>ppt_x</p:attrName>
                                        </p:attrNameLst>
                                      </p:cBhvr>
                                      <p:tavLst>
                                        <p:tav tm="0">
                                          <p:val>
                                            <p:strVal val="#ppt_x"/>
                                          </p:val>
                                        </p:tav>
                                        <p:tav tm="100000">
                                          <p:val>
                                            <p:strVal val="#ppt_x"/>
                                          </p:val>
                                        </p:tav>
                                      </p:tavLst>
                                    </p:anim>
                                    <p:anim calcmode="lin" valueType="num">
                                      <p:cBhvr>
                                        <p:cTn id="8" dur="500" fill="hold"/>
                                        <p:tgtEl>
                                          <p:spTgt spid="105475"/>
                                        </p:tgtEl>
                                        <p:attrNameLst>
                                          <p:attrName>ppt_y</p:attrName>
                                        </p:attrNameLst>
                                      </p:cBhvr>
                                      <p:tavLst>
                                        <p:tav tm="0">
                                          <p:val>
                                            <p:strVal val="#ppt_y-#ppt_h/2"/>
                                          </p:val>
                                        </p:tav>
                                        <p:tav tm="100000">
                                          <p:val>
                                            <p:strVal val="#ppt_y"/>
                                          </p:val>
                                        </p:tav>
                                      </p:tavLst>
                                    </p:anim>
                                    <p:anim calcmode="lin" valueType="num">
                                      <p:cBhvr>
                                        <p:cTn id="9" dur="500" fill="hold"/>
                                        <p:tgtEl>
                                          <p:spTgt spid="105475"/>
                                        </p:tgtEl>
                                        <p:attrNameLst>
                                          <p:attrName>ppt_w</p:attrName>
                                        </p:attrNameLst>
                                      </p:cBhvr>
                                      <p:tavLst>
                                        <p:tav tm="0">
                                          <p:val>
                                            <p:strVal val="#ppt_w"/>
                                          </p:val>
                                        </p:tav>
                                        <p:tav tm="100000">
                                          <p:val>
                                            <p:strVal val="#ppt_w"/>
                                          </p:val>
                                        </p:tav>
                                      </p:tavLst>
                                    </p:anim>
                                    <p:anim calcmode="lin" valueType="num">
                                      <p:cBhvr>
                                        <p:cTn id="10" dur="500" fill="hold"/>
                                        <p:tgtEl>
                                          <p:spTgt spid="105475"/>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5476"/>
                                        </p:tgtEl>
                                        <p:attrNameLst>
                                          <p:attrName>style.visibility</p:attrName>
                                        </p:attrNameLst>
                                      </p:cBhvr>
                                      <p:to>
                                        <p:strVal val="visible"/>
                                      </p:to>
                                    </p:set>
                                    <p:animEffect transition="in" filter="wipe(left)">
                                      <p:cBhvr>
                                        <p:cTn id="15" dur="500"/>
                                        <p:tgtEl>
                                          <p:spTgt spid="105476"/>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05477"/>
                                        </p:tgtEl>
                                        <p:attrNameLst>
                                          <p:attrName>style.visibility</p:attrName>
                                        </p:attrNameLst>
                                      </p:cBhvr>
                                      <p:to>
                                        <p:strVal val="visible"/>
                                      </p:to>
                                    </p:set>
                                    <p:animEffect transition="in" filter="wipe(up)">
                                      <p:cBhvr>
                                        <p:cTn id="19" dur="500"/>
                                        <p:tgtEl>
                                          <p:spTgt spid="105477"/>
                                        </p:tgtEl>
                                      </p:cBhvr>
                                    </p:animEffect>
                                  </p:childTnLst>
                                  <p:subTnLst>
                                    <p:audio>
                                      <p:cMediaNode>
                                        <p:cTn display="0" masterRel="sameClick">
                                          <p:stCondLst>
                                            <p:cond evt="begin" delay="0">
                                              <p:tn val="17"/>
                                            </p:cond>
                                          </p:stCondLst>
                                          <p:endCondLst>
                                            <p:cond evt="onStopAudio" delay="0">
                                              <p:tgtEl>
                                                <p:sldTgt/>
                                              </p:tgtEl>
                                            </p:cond>
                                          </p:endCondLst>
                                        </p:cTn>
                                        <p:tgtEl>
                                          <p:sndTgt r:embed="rId4" name="PROJCTOR.WAV"/>
                                        </p:tgtEl>
                                      </p:cMediaNode>
                                    </p:audio>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5478"/>
                                        </p:tgtEl>
                                        <p:attrNameLst>
                                          <p:attrName>style.visibility</p:attrName>
                                        </p:attrNameLst>
                                      </p:cBhvr>
                                      <p:to>
                                        <p:strVal val="visible"/>
                                      </p:to>
                                    </p:set>
                                    <p:animEffect transition="in" filter="wipe(left)">
                                      <p:cBhvr>
                                        <p:cTn id="24" dur="500"/>
                                        <p:tgtEl>
                                          <p:spTgt spid="105478"/>
                                        </p:tgtEl>
                                      </p:cBhvr>
                                    </p:animEffec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5479"/>
                                        </p:tgtEl>
                                        <p:attrNameLst>
                                          <p:attrName>style.visibility</p:attrName>
                                        </p:attrNameLst>
                                      </p:cBhvr>
                                      <p:to>
                                        <p:strVal val="visible"/>
                                      </p:to>
                                    </p:set>
                                    <p:animEffect transition="in" filter="wipe(left)">
                                      <p:cBhvr>
                                        <p:cTn id="29" dur="500"/>
                                        <p:tgtEl>
                                          <p:spTgt spid="105479"/>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05480"/>
                                        </p:tgtEl>
                                        <p:attrNameLst>
                                          <p:attrName>style.visibility</p:attrName>
                                        </p:attrNameLst>
                                      </p:cBhvr>
                                      <p:to>
                                        <p:strVal val="visible"/>
                                      </p:to>
                                    </p:set>
                                    <p:animEffect transition="in" filter="box(in)">
                                      <p:cBhvr>
                                        <p:cTn id="34" dur="500"/>
                                        <p:tgtEl>
                                          <p:spTgt spid="10548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05512"/>
                                        </p:tgtEl>
                                        <p:attrNameLst>
                                          <p:attrName>style.visibility</p:attrName>
                                        </p:attrNameLst>
                                      </p:cBhvr>
                                      <p:to>
                                        <p:strVal val="visible"/>
                                      </p:to>
                                    </p:set>
                                    <p:animEffect transition="in" filter="box(out)">
                                      <p:cBhvr>
                                        <p:cTn id="39" dur="500"/>
                                        <p:tgtEl>
                                          <p:spTgt spid="105512"/>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105513"/>
                                        </p:tgtEl>
                                        <p:attrNameLst>
                                          <p:attrName>style.visibility</p:attrName>
                                        </p:attrNameLst>
                                      </p:cBhvr>
                                      <p:to>
                                        <p:strVal val="visible"/>
                                      </p:to>
                                    </p:set>
                                    <p:animEffect transition="in" filter="strips(downRight)">
                                      <p:cBhvr>
                                        <p:cTn id="44" dur="500"/>
                                        <p:tgtEl>
                                          <p:spTgt spid="1055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5516"/>
                                        </p:tgtEl>
                                        <p:attrNameLst>
                                          <p:attrName>style.visibility</p:attrName>
                                        </p:attrNameLst>
                                      </p:cBhvr>
                                      <p:to>
                                        <p:strVal val="visible"/>
                                      </p:to>
                                    </p:set>
                                    <p:animEffect transition="in" filter="wipe(left)">
                                      <p:cBhvr>
                                        <p:cTn id="49" dur="500"/>
                                        <p:tgtEl>
                                          <p:spTgt spid="1055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105519"/>
                                        </p:tgtEl>
                                        <p:attrNameLst>
                                          <p:attrName>style.visibility</p:attrName>
                                        </p:attrNameLst>
                                      </p:cBhvr>
                                      <p:to>
                                        <p:strVal val="visible"/>
                                      </p:to>
                                    </p:set>
                                    <p:animEffect transition="in" filter="wipe(right)">
                                      <p:cBhvr>
                                        <p:cTn id="54" dur="500"/>
                                        <p:tgtEl>
                                          <p:spTgt spid="105519"/>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105522"/>
                                        </p:tgtEl>
                                        <p:attrNameLst>
                                          <p:attrName>style.visibility</p:attrName>
                                        </p:attrNameLst>
                                      </p:cBhvr>
                                      <p:to>
                                        <p:strVal val="visible"/>
                                      </p:to>
                                    </p:set>
                                    <p:animEffect transition="in" filter="strips(downRight)">
                                      <p:cBhvr>
                                        <p:cTn id="59" dur="500"/>
                                        <p:tgtEl>
                                          <p:spTgt spid="1055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105525"/>
                                        </p:tgtEl>
                                        <p:attrNameLst>
                                          <p:attrName>style.visibility</p:attrName>
                                        </p:attrNameLst>
                                      </p:cBhvr>
                                      <p:to>
                                        <p:strVal val="visible"/>
                                      </p:to>
                                    </p:set>
                                    <p:animEffect transition="in" filter="wipe(right)">
                                      <p:cBhvr>
                                        <p:cTn id="64" dur="500"/>
                                        <p:tgtEl>
                                          <p:spTgt spid="105525"/>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3" fill="hold" nodeType="clickEffect">
                                  <p:stCondLst>
                                    <p:cond delay="0"/>
                                  </p:stCondLst>
                                  <p:childTnLst>
                                    <p:set>
                                      <p:cBhvr>
                                        <p:cTn id="68" dur="1" fill="hold">
                                          <p:stCondLst>
                                            <p:cond delay="0"/>
                                          </p:stCondLst>
                                        </p:cTn>
                                        <p:tgtEl>
                                          <p:spTgt spid="105528"/>
                                        </p:tgtEl>
                                        <p:attrNameLst>
                                          <p:attrName>style.visibility</p:attrName>
                                        </p:attrNameLst>
                                      </p:cBhvr>
                                      <p:to>
                                        <p:strVal val="visible"/>
                                      </p:to>
                                    </p:set>
                                    <p:animEffect transition="in" filter="strips(upRight)">
                                      <p:cBhvr>
                                        <p:cTn id="69" dur="500"/>
                                        <p:tgtEl>
                                          <p:spTgt spid="105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nimBg="1"/>
      <p:bldP spid="105476" grpId="0"/>
      <p:bldP spid="105477" grpId="0"/>
      <p:bldP spid="105478" grpId="0"/>
      <p:bldP spid="105479" grpId="0"/>
      <p:bldP spid="1055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Oval 2"/>
          <p:cNvSpPr/>
          <p:nvPr/>
        </p:nvSpPr>
        <p:spPr>
          <a:xfrm>
            <a:off x="2514600" y="15700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chemeClr val="tx2"/>
                </a:solidFill>
              </a:rPr>
              <a:t>a</a:t>
            </a:r>
            <a:endParaRPr lang="en-US" altLang="zh-CN" sz="2400"/>
          </a:p>
        </p:txBody>
      </p:sp>
      <p:sp>
        <p:nvSpPr>
          <p:cNvPr id="178179" name="Oval 3"/>
          <p:cNvSpPr/>
          <p:nvPr/>
        </p:nvSpPr>
        <p:spPr>
          <a:xfrm>
            <a:off x="5334000" y="15700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chemeClr val="tx2"/>
                </a:solidFill>
              </a:rPr>
              <a:t>b</a:t>
            </a:r>
            <a:endParaRPr lang="en-US" altLang="zh-CN" sz="2400"/>
          </a:p>
        </p:txBody>
      </p:sp>
      <p:sp>
        <p:nvSpPr>
          <p:cNvPr id="178180" name="Oval 4"/>
          <p:cNvSpPr/>
          <p:nvPr/>
        </p:nvSpPr>
        <p:spPr>
          <a:xfrm>
            <a:off x="7086600" y="24082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chemeClr val="tx2"/>
                </a:solidFill>
              </a:rPr>
              <a:t>c</a:t>
            </a:r>
            <a:endParaRPr lang="en-US" altLang="zh-CN" sz="2400"/>
          </a:p>
        </p:txBody>
      </p:sp>
      <p:sp>
        <p:nvSpPr>
          <p:cNvPr id="178181" name="Oval 5"/>
          <p:cNvSpPr/>
          <p:nvPr/>
        </p:nvSpPr>
        <p:spPr>
          <a:xfrm>
            <a:off x="5562600" y="40846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chemeClr val="tx2"/>
                </a:solidFill>
              </a:rPr>
              <a:t>d</a:t>
            </a:r>
            <a:endParaRPr lang="en-US" altLang="zh-CN" sz="2400"/>
          </a:p>
        </p:txBody>
      </p:sp>
      <p:sp>
        <p:nvSpPr>
          <p:cNvPr id="178182" name="Oval 6"/>
          <p:cNvSpPr/>
          <p:nvPr/>
        </p:nvSpPr>
        <p:spPr>
          <a:xfrm>
            <a:off x="3886200" y="31702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chemeClr val="tx2"/>
                </a:solidFill>
              </a:rPr>
              <a:t>e</a:t>
            </a:r>
            <a:endParaRPr lang="en-US" altLang="zh-CN" sz="2400"/>
          </a:p>
        </p:txBody>
      </p:sp>
      <p:sp>
        <p:nvSpPr>
          <p:cNvPr id="178183" name="Oval 7"/>
          <p:cNvSpPr/>
          <p:nvPr/>
        </p:nvSpPr>
        <p:spPr>
          <a:xfrm>
            <a:off x="1905000" y="40846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chemeClr val="tx2"/>
                </a:solidFill>
              </a:rPr>
              <a:t>g</a:t>
            </a:r>
            <a:endParaRPr lang="en-US" altLang="zh-CN" sz="2400"/>
          </a:p>
        </p:txBody>
      </p:sp>
      <p:sp>
        <p:nvSpPr>
          <p:cNvPr id="178184" name="Oval 8"/>
          <p:cNvSpPr/>
          <p:nvPr/>
        </p:nvSpPr>
        <p:spPr>
          <a:xfrm>
            <a:off x="4191000" y="5227638"/>
            <a:ext cx="533400" cy="533400"/>
          </a:xfrm>
          <a:prstGeom prst="ellipse">
            <a:avLst/>
          </a:prstGeom>
          <a:solidFill>
            <a:srgbClr val="CCFFCC"/>
          </a:solidFill>
          <a:ln w="28575" cap="sq" cmpd="sng">
            <a:solidFill>
              <a:schemeClr val="tx2"/>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chemeClr val="tx2"/>
                </a:solidFill>
              </a:rPr>
              <a:t>f</a:t>
            </a:r>
            <a:endParaRPr lang="en-US" altLang="zh-CN" sz="2400"/>
          </a:p>
        </p:txBody>
      </p:sp>
      <p:sp>
        <p:nvSpPr>
          <p:cNvPr id="178185" name="Line 9"/>
          <p:cNvSpPr/>
          <p:nvPr/>
        </p:nvSpPr>
        <p:spPr>
          <a:xfrm>
            <a:off x="3048000" y="1874838"/>
            <a:ext cx="2286000" cy="0"/>
          </a:xfrm>
          <a:prstGeom prst="line">
            <a:avLst/>
          </a:prstGeom>
          <a:ln w="28575" cap="sq" cmpd="sng">
            <a:solidFill>
              <a:schemeClr val="bg2"/>
            </a:solidFill>
            <a:prstDash val="solid"/>
            <a:headEnd type="none" w="sm" len="sm"/>
            <a:tailEnd type="none" w="sm" len="sm"/>
          </a:ln>
        </p:spPr>
      </p:sp>
      <p:sp>
        <p:nvSpPr>
          <p:cNvPr id="178186" name="Line 10"/>
          <p:cNvSpPr/>
          <p:nvPr/>
        </p:nvSpPr>
        <p:spPr>
          <a:xfrm>
            <a:off x="2971800" y="2027238"/>
            <a:ext cx="990600" cy="1219200"/>
          </a:xfrm>
          <a:prstGeom prst="line">
            <a:avLst/>
          </a:prstGeom>
          <a:ln w="28575" cap="sq" cmpd="sng">
            <a:solidFill>
              <a:schemeClr val="bg2"/>
            </a:solidFill>
            <a:prstDash val="solid"/>
            <a:headEnd type="none" w="sm" len="sm"/>
            <a:tailEnd type="none" w="sm" len="sm"/>
          </a:ln>
        </p:spPr>
      </p:sp>
      <p:sp>
        <p:nvSpPr>
          <p:cNvPr id="178187" name="Line 11"/>
          <p:cNvSpPr/>
          <p:nvPr/>
        </p:nvSpPr>
        <p:spPr>
          <a:xfrm flipH="1">
            <a:off x="4343400" y="2027238"/>
            <a:ext cx="1066800" cy="1219200"/>
          </a:xfrm>
          <a:prstGeom prst="line">
            <a:avLst/>
          </a:prstGeom>
          <a:ln w="28575" cap="sq" cmpd="sng">
            <a:solidFill>
              <a:schemeClr val="bg2"/>
            </a:solidFill>
            <a:prstDash val="solid"/>
            <a:headEnd type="none" w="sm" len="sm"/>
            <a:tailEnd type="none" w="sm" len="sm"/>
          </a:ln>
        </p:spPr>
      </p:sp>
      <p:sp>
        <p:nvSpPr>
          <p:cNvPr id="178188" name="Line 12"/>
          <p:cNvSpPr/>
          <p:nvPr/>
        </p:nvSpPr>
        <p:spPr>
          <a:xfrm flipH="1">
            <a:off x="2209800" y="2027238"/>
            <a:ext cx="457200" cy="2057400"/>
          </a:xfrm>
          <a:prstGeom prst="line">
            <a:avLst/>
          </a:prstGeom>
          <a:ln w="28575" cap="sq" cmpd="sng">
            <a:solidFill>
              <a:schemeClr val="bg2"/>
            </a:solidFill>
            <a:prstDash val="solid"/>
            <a:headEnd type="none" w="sm" len="sm"/>
            <a:tailEnd type="none" w="sm" len="sm"/>
          </a:ln>
        </p:spPr>
      </p:sp>
      <p:sp>
        <p:nvSpPr>
          <p:cNvPr id="178189" name="Line 13"/>
          <p:cNvSpPr/>
          <p:nvPr/>
        </p:nvSpPr>
        <p:spPr>
          <a:xfrm flipV="1">
            <a:off x="2438400" y="3551238"/>
            <a:ext cx="1524000" cy="762000"/>
          </a:xfrm>
          <a:prstGeom prst="line">
            <a:avLst/>
          </a:prstGeom>
          <a:ln w="28575" cap="sq" cmpd="sng">
            <a:solidFill>
              <a:schemeClr val="bg2"/>
            </a:solidFill>
            <a:prstDash val="solid"/>
            <a:headEnd type="none" w="sm" len="sm"/>
            <a:tailEnd type="none" w="sm" len="sm"/>
          </a:ln>
        </p:spPr>
      </p:sp>
      <p:sp>
        <p:nvSpPr>
          <p:cNvPr id="178190" name="Line 14"/>
          <p:cNvSpPr/>
          <p:nvPr/>
        </p:nvSpPr>
        <p:spPr>
          <a:xfrm>
            <a:off x="4419600" y="3551238"/>
            <a:ext cx="1219200" cy="685800"/>
          </a:xfrm>
          <a:prstGeom prst="line">
            <a:avLst/>
          </a:prstGeom>
          <a:ln w="28575" cap="sq" cmpd="sng">
            <a:solidFill>
              <a:schemeClr val="bg2"/>
            </a:solidFill>
            <a:prstDash val="solid"/>
            <a:headEnd type="none" w="sm" len="sm"/>
            <a:tailEnd type="none" w="sm" len="sm"/>
          </a:ln>
        </p:spPr>
      </p:sp>
      <p:sp>
        <p:nvSpPr>
          <p:cNvPr id="178191" name="Line 15"/>
          <p:cNvSpPr/>
          <p:nvPr/>
        </p:nvSpPr>
        <p:spPr>
          <a:xfrm>
            <a:off x="5867400" y="1874838"/>
            <a:ext cx="1295400" cy="685800"/>
          </a:xfrm>
          <a:prstGeom prst="line">
            <a:avLst/>
          </a:prstGeom>
          <a:ln w="28575" cap="sq" cmpd="sng">
            <a:solidFill>
              <a:schemeClr val="bg2"/>
            </a:solidFill>
            <a:prstDash val="solid"/>
            <a:headEnd type="none" w="sm" len="sm"/>
            <a:tailEnd type="none" w="sm" len="sm"/>
          </a:ln>
        </p:spPr>
      </p:sp>
      <p:sp>
        <p:nvSpPr>
          <p:cNvPr id="178192" name="Line 16"/>
          <p:cNvSpPr/>
          <p:nvPr/>
        </p:nvSpPr>
        <p:spPr>
          <a:xfrm flipH="1">
            <a:off x="6019800" y="2865438"/>
            <a:ext cx="1143000" cy="1371600"/>
          </a:xfrm>
          <a:prstGeom prst="line">
            <a:avLst/>
          </a:prstGeom>
          <a:ln w="28575" cap="sq" cmpd="sng">
            <a:solidFill>
              <a:schemeClr val="bg2"/>
            </a:solidFill>
            <a:prstDash val="solid"/>
            <a:headEnd type="none" w="sm" len="sm"/>
            <a:tailEnd type="none" w="sm" len="sm"/>
          </a:ln>
        </p:spPr>
      </p:sp>
      <p:sp>
        <p:nvSpPr>
          <p:cNvPr id="178193" name="Line 17"/>
          <p:cNvSpPr/>
          <p:nvPr/>
        </p:nvSpPr>
        <p:spPr>
          <a:xfrm>
            <a:off x="5638800" y="2103438"/>
            <a:ext cx="152400" cy="1981200"/>
          </a:xfrm>
          <a:prstGeom prst="line">
            <a:avLst/>
          </a:prstGeom>
          <a:ln w="28575" cap="sq" cmpd="sng">
            <a:solidFill>
              <a:schemeClr val="bg2"/>
            </a:solidFill>
            <a:prstDash val="solid"/>
            <a:headEnd type="none" w="sm" len="sm"/>
            <a:tailEnd type="none" w="sm" len="sm"/>
          </a:ln>
        </p:spPr>
      </p:sp>
      <p:sp>
        <p:nvSpPr>
          <p:cNvPr id="178194" name="Line 18"/>
          <p:cNvSpPr/>
          <p:nvPr/>
        </p:nvSpPr>
        <p:spPr>
          <a:xfrm>
            <a:off x="2362200" y="4541838"/>
            <a:ext cx="1828800" cy="838200"/>
          </a:xfrm>
          <a:prstGeom prst="line">
            <a:avLst/>
          </a:prstGeom>
          <a:ln w="28575" cap="sq" cmpd="sng">
            <a:solidFill>
              <a:schemeClr val="bg2"/>
            </a:solidFill>
            <a:prstDash val="solid"/>
            <a:headEnd type="none" w="sm" len="sm"/>
            <a:tailEnd type="none" w="sm" len="sm"/>
          </a:ln>
        </p:spPr>
      </p:sp>
      <p:sp>
        <p:nvSpPr>
          <p:cNvPr id="178195" name="Line 19"/>
          <p:cNvSpPr/>
          <p:nvPr/>
        </p:nvSpPr>
        <p:spPr>
          <a:xfrm flipH="1">
            <a:off x="4724400" y="4541838"/>
            <a:ext cx="914400" cy="838200"/>
          </a:xfrm>
          <a:prstGeom prst="line">
            <a:avLst/>
          </a:prstGeom>
          <a:ln w="28575" cap="sq" cmpd="sng">
            <a:solidFill>
              <a:schemeClr val="bg2"/>
            </a:solidFill>
            <a:prstDash val="solid"/>
            <a:headEnd type="none" w="sm" len="sm"/>
            <a:tailEnd type="none" w="sm" len="sm"/>
          </a:ln>
        </p:spPr>
      </p:sp>
      <p:sp>
        <p:nvSpPr>
          <p:cNvPr id="178196" name="Text Box 20"/>
          <p:cNvSpPr txBox="1"/>
          <p:nvPr/>
        </p:nvSpPr>
        <p:spPr>
          <a:xfrm>
            <a:off x="3717925" y="1371600"/>
            <a:ext cx="5905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19</a:t>
            </a:r>
            <a:endParaRPr lang="en-US" altLang="zh-CN" sz="2400"/>
          </a:p>
        </p:txBody>
      </p:sp>
      <p:sp>
        <p:nvSpPr>
          <p:cNvPr id="178197" name="Text Box 21"/>
          <p:cNvSpPr txBox="1"/>
          <p:nvPr/>
        </p:nvSpPr>
        <p:spPr>
          <a:xfrm>
            <a:off x="6248400" y="1676400"/>
            <a:ext cx="3873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5</a:t>
            </a:r>
            <a:endParaRPr lang="en-US" altLang="zh-CN" sz="2400">
              <a:solidFill>
                <a:schemeClr val="tx2"/>
              </a:solidFill>
            </a:endParaRPr>
          </a:p>
        </p:txBody>
      </p:sp>
      <p:sp>
        <p:nvSpPr>
          <p:cNvPr id="178198" name="Text Box 22"/>
          <p:cNvSpPr txBox="1"/>
          <p:nvPr/>
        </p:nvSpPr>
        <p:spPr>
          <a:xfrm>
            <a:off x="3352800" y="2255838"/>
            <a:ext cx="5905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14</a:t>
            </a:r>
            <a:endParaRPr lang="en-US" altLang="zh-CN" sz="2400"/>
          </a:p>
        </p:txBody>
      </p:sp>
      <p:sp>
        <p:nvSpPr>
          <p:cNvPr id="178199" name="Text Box 23"/>
          <p:cNvSpPr txBox="1"/>
          <p:nvPr/>
        </p:nvSpPr>
        <p:spPr>
          <a:xfrm>
            <a:off x="1905000" y="2732088"/>
            <a:ext cx="5905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18</a:t>
            </a:r>
            <a:endParaRPr lang="en-US" altLang="zh-CN"/>
          </a:p>
        </p:txBody>
      </p:sp>
      <p:sp>
        <p:nvSpPr>
          <p:cNvPr id="178200" name="Text Box 24"/>
          <p:cNvSpPr txBox="1"/>
          <p:nvPr/>
        </p:nvSpPr>
        <p:spPr>
          <a:xfrm>
            <a:off x="2955925" y="4865688"/>
            <a:ext cx="5905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t>27</a:t>
            </a:r>
            <a:endParaRPr lang="en-US" altLang="zh-CN"/>
          </a:p>
        </p:txBody>
      </p:sp>
      <p:sp>
        <p:nvSpPr>
          <p:cNvPr id="178201" name="Text Box 25"/>
          <p:cNvSpPr txBox="1"/>
          <p:nvPr/>
        </p:nvSpPr>
        <p:spPr>
          <a:xfrm>
            <a:off x="2879725" y="3417888"/>
            <a:ext cx="5905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16</a:t>
            </a:r>
            <a:endParaRPr lang="en-US" altLang="zh-CN"/>
          </a:p>
        </p:txBody>
      </p:sp>
      <p:sp>
        <p:nvSpPr>
          <p:cNvPr id="178202" name="Text Box 26"/>
          <p:cNvSpPr txBox="1"/>
          <p:nvPr/>
        </p:nvSpPr>
        <p:spPr>
          <a:xfrm>
            <a:off x="4870450" y="3429000"/>
            <a:ext cx="3873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8</a:t>
            </a:r>
            <a:endParaRPr lang="en-US" altLang="zh-CN"/>
          </a:p>
        </p:txBody>
      </p:sp>
      <p:sp>
        <p:nvSpPr>
          <p:cNvPr id="178203" name="Text Box 27"/>
          <p:cNvSpPr txBox="1"/>
          <p:nvPr/>
        </p:nvSpPr>
        <p:spPr>
          <a:xfrm>
            <a:off x="4953000" y="4846638"/>
            <a:ext cx="5905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21</a:t>
            </a:r>
            <a:endParaRPr lang="en-US" altLang="zh-CN"/>
          </a:p>
        </p:txBody>
      </p:sp>
      <p:sp>
        <p:nvSpPr>
          <p:cNvPr id="178204" name="Text Box 28"/>
          <p:cNvSpPr txBox="1"/>
          <p:nvPr/>
        </p:nvSpPr>
        <p:spPr>
          <a:xfrm>
            <a:off x="6384925" y="3494088"/>
            <a:ext cx="3873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3</a:t>
            </a:r>
            <a:endParaRPr lang="en-US" altLang="zh-CN"/>
          </a:p>
        </p:txBody>
      </p:sp>
      <p:sp>
        <p:nvSpPr>
          <p:cNvPr id="178205" name="Oval 29"/>
          <p:cNvSpPr/>
          <p:nvPr/>
        </p:nvSpPr>
        <p:spPr>
          <a:xfrm>
            <a:off x="2514600" y="15700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rgbClr val="800000"/>
                </a:solidFill>
              </a:rPr>
              <a:t>a</a:t>
            </a:r>
            <a:endParaRPr lang="en-US" altLang="zh-CN" sz="2400"/>
          </a:p>
        </p:txBody>
      </p:sp>
      <p:sp>
        <p:nvSpPr>
          <p:cNvPr id="178206" name="Line 30"/>
          <p:cNvSpPr/>
          <p:nvPr/>
        </p:nvSpPr>
        <p:spPr>
          <a:xfrm>
            <a:off x="2971800" y="2027238"/>
            <a:ext cx="990600" cy="1219200"/>
          </a:xfrm>
          <a:prstGeom prst="line">
            <a:avLst/>
          </a:prstGeom>
          <a:ln w="28575" cap="sq" cmpd="sng">
            <a:solidFill>
              <a:srgbClr val="FF6600"/>
            </a:solidFill>
            <a:prstDash val="solid"/>
            <a:headEnd type="none" w="sm" len="sm"/>
            <a:tailEnd type="none" w="sm" len="sm"/>
          </a:ln>
        </p:spPr>
      </p:sp>
      <p:sp>
        <p:nvSpPr>
          <p:cNvPr id="178207" name="Oval 31"/>
          <p:cNvSpPr/>
          <p:nvPr/>
        </p:nvSpPr>
        <p:spPr>
          <a:xfrm>
            <a:off x="3886200" y="31702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rgbClr val="800000"/>
                </a:solidFill>
              </a:rPr>
              <a:t>e</a:t>
            </a:r>
            <a:endParaRPr lang="en-US" altLang="zh-CN" sz="2400"/>
          </a:p>
        </p:txBody>
      </p:sp>
      <p:sp>
        <p:nvSpPr>
          <p:cNvPr id="178208" name="Line 32"/>
          <p:cNvSpPr/>
          <p:nvPr/>
        </p:nvSpPr>
        <p:spPr>
          <a:xfrm>
            <a:off x="4419600" y="3551238"/>
            <a:ext cx="1219200" cy="685800"/>
          </a:xfrm>
          <a:prstGeom prst="line">
            <a:avLst/>
          </a:prstGeom>
          <a:ln w="28575" cap="sq" cmpd="sng">
            <a:solidFill>
              <a:srgbClr val="FF6600"/>
            </a:solidFill>
            <a:prstDash val="solid"/>
            <a:headEnd type="none" w="sm" len="sm"/>
            <a:tailEnd type="none" w="sm" len="sm"/>
          </a:ln>
        </p:spPr>
      </p:sp>
      <p:sp>
        <p:nvSpPr>
          <p:cNvPr id="178209" name="Text Box 33"/>
          <p:cNvSpPr txBox="1"/>
          <p:nvPr/>
        </p:nvSpPr>
        <p:spPr>
          <a:xfrm>
            <a:off x="4495800" y="2057400"/>
            <a:ext cx="5905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12</a:t>
            </a:r>
            <a:endParaRPr lang="en-US" altLang="zh-CN"/>
          </a:p>
        </p:txBody>
      </p:sp>
      <p:sp>
        <p:nvSpPr>
          <p:cNvPr id="178210" name="Oval 34"/>
          <p:cNvSpPr/>
          <p:nvPr/>
        </p:nvSpPr>
        <p:spPr>
          <a:xfrm>
            <a:off x="5562600" y="40846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rgbClr val="800000"/>
                </a:solidFill>
              </a:rPr>
              <a:t>d</a:t>
            </a:r>
            <a:endParaRPr lang="en-US" altLang="zh-CN" sz="2400"/>
          </a:p>
        </p:txBody>
      </p:sp>
      <p:sp>
        <p:nvSpPr>
          <p:cNvPr id="178211" name="Line 35"/>
          <p:cNvSpPr/>
          <p:nvPr/>
        </p:nvSpPr>
        <p:spPr>
          <a:xfrm flipH="1">
            <a:off x="6019800" y="2865438"/>
            <a:ext cx="1143000" cy="1371600"/>
          </a:xfrm>
          <a:prstGeom prst="line">
            <a:avLst/>
          </a:prstGeom>
          <a:ln w="28575" cap="sq" cmpd="sng">
            <a:solidFill>
              <a:srgbClr val="FF6600"/>
            </a:solidFill>
            <a:prstDash val="solid"/>
            <a:headEnd type="none" w="sm" len="sm"/>
            <a:tailEnd type="none" w="sm" len="sm"/>
          </a:ln>
        </p:spPr>
      </p:sp>
      <p:sp>
        <p:nvSpPr>
          <p:cNvPr id="178212" name="Oval 36"/>
          <p:cNvSpPr/>
          <p:nvPr/>
        </p:nvSpPr>
        <p:spPr>
          <a:xfrm>
            <a:off x="7086600" y="24082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rgbClr val="800000"/>
                </a:solidFill>
              </a:rPr>
              <a:t>c</a:t>
            </a:r>
            <a:endParaRPr lang="en-US" altLang="zh-CN" sz="2400"/>
          </a:p>
        </p:txBody>
      </p:sp>
      <p:sp>
        <p:nvSpPr>
          <p:cNvPr id="178213" name="Line 37"/>
          <p:cNvSpPr/>
          <p:nvPr/>
        </p:nvSpPr>
        <p:spPr>
          <a:xfrm>
            <a:off x="5867400" y="1874838"/>
            <a:ext cx="1295400" cy="685800"/>
          </a:xfrm>
          <a:prstGeom prst="line">
            <a:avLst/>
          </a:prstGeom>
          <a:ln w="28575" cap="sq" cmpd="sng">
            <a:solidFill>
              <a:srgbClr val="FF6600"/>
            </a:solidFill>
            <a:prstDash val="solid"/>
            <a:headEnd type="none" w="sm" len="sm"/>
            <a:tailEnd type="none" w="sm" len="sm"/>
          </a:ln>
        </p:spPr>
      </p:sp>
      <p:sp>
        <p:nvSpPr>
          <p:cNvPr id="178214" name="Oval 38"/>
          <p:cNvSpPr/>
          <p:nvPr/>
        </p:nvSpPr>
        <p:spPr>
          <a:xfrm>
            <a:off x="5334000" y="15700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rgbClr val="800000"/>
                </a:solidFill>
              </a:rPr>
              <a:t>b</a:t>
            </a:r>
            <a:endParaRPr lang="en-US" altLang="zh-CN" sz="2400"/>
          </a:p>
        </p:txBody>
      </p:sp>
      <p:sp>
        <p:nvSpPr>
          <p:cNvPr id="178215" name="Line 39"/>
          <p:cNvSpPr/>
          <p:nvPr/>
        </p:nvSpPr>
        <p:spPr>
          <a:xfrm flipV="1">
            <a:off x="2438400" y="3551238"/>
            <a:ext cx="1524000" cy="762000"/>
          </a:xfrm>
          <a:prstGeom prst="line">
            <a:avLst/>
          </a:prstGeom>
          <a:ln w="28575" cap="sq" cmpd="sng">
            <a:solidFill>
              <a:srgbClr val="FF6600"/>
            </a:solidFill>
            <a:prstDash val="solid"/>
            <a:headEnd type="none" w="sm" len="sm"/>
            <a:tailEnd type="none" w="sm" len="sm"/>
          </a:ln>
        </p:spPr>
      </p:sp>
      <p:sp>
        <p:nvSpPr>
          <p:cNvPr id="178216" name="Oval 40"/>
          <p:cNvSpPr/>
          <p:nvPr/>
        </p:nvSpPr>
        <p:spPr>
          <a:xfrm>
            <a:off x="1905000" y="4084638"/>
            <a:ext cx="533400" cy="533400"/>
          </a:xfrm>
          <a:prstGeom prst="ellipse">
            <a:avLst/>
          </a:prstGeom>
          <a:solidFill>
            <a:srgbClr val="FFFF99"/>
          </a:solidFill>
          <a:ln w="28575" cap="sq" cmpd="sng">
            <a:solidFill>
              <a:srgbClr val="9933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rgbClr val="800000"/>
                </a:solidFill>
              </a:rPr>
              <a:t>g</a:t>
            </a:r>
            <a:endParaRPr lang="en-US" altLang="zh-CN" sz="2400"/>
          </a:p>
        </p:txBody>
      </p:sp>
      <p:sp>
        <p:nvSpPr>
          <p:cNvPr id="178217" name="Line 41"/>
          <p:cNvSpPr/>
          <p:nvPr/>
        </p:nvSpPr>
        <p:spPr>
          <a:xfrm flipH="1">
            <a:off x="4724400" y="4541838"/>
            <a:ext cx="914400" cy="838200"/>
          </a:xfrm>
          <a:prstGeom prst="line">
            <a:avLst/>
          </a:prstGeom>
          <a:ln w="28575" cap="sq" cmpd="sng">
            <a:solidFill>
              <a:srgbClr val="FF6600"/>
            </a:solidFill>
            <a:prstDash val="solid"/>
            <a:headEnd type="none" w="sm" len="sm"/>
            <a:tailEnd type="none" w="sm" len="sm"/>
          </a:ln>
        </p:spPr>
      </p:sp>
      <p:sp>
        <p:nvSpPr>
          <p:cNvPr id="178218" name="Oval 42"/>
          <p:cNvSpPr/>
          <p:nvPr/>
        </p:nvSpPr>
        <p:spPr>
          <a:xfrm>
            <a:off x="4191000" y="5227638"/>
            <a:ext cx="533400" cy="533400"/>
          </a:xfrm>
          <a:prstGeom prst="ellipse">
            <a:avLst/>
          </a:prstGeom>
          <a:solidFill>
            <a:srgbClr val="FFFF99"/>
          </a:solidFill>
          <a:ln w="28575" cap="sq" cmpd="sng">
            <a:solidFill>
              <a:srgbClr val="80000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3600" b="1">
                <a:solidFill>
                  <a:srgbClr val="800000"/>
                </a:solidFill>
              </a:rPr>
              <a:t>f</a:t>
            </a:r>
            <a:endParaRPr lang="en-US" altLang="zh-CN" sz="2400"/>
          </a:p>
        </p:txBody>
      </p:sp>
      <p:sp>
        <p:nvSpPr>
          <p:cNvPr id="178219" name="Text Box 43"/>
          <p:cNvSpPr txBox="1"/>
          <p:nvPr/>
        </p:nvSpPr>
        <p:spPr>
          <a:xfrm>
            <a:off x="5699125" y="2579688"/>
            <a:ext cx="3873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chemeClr val="tx2"/>
                </a:solidFill>
              </a:rPr>
              <a:t>7</a:t>
            </a:r>
            <a:endParaRPr lang="en-US" altLang="zh-CN"/>
          </a:p>
        </p:txBody>
      </p:sp>
      <p:sp>
        <p:nvSpPr>
          <p:cNvPr id="178220" name="Text Box 44"/>
          <p:cNvSpPr txBox="1"/>
          <p:nvPr/>
        </p:nvSpPr>
        <p:spPr>
          <a:xfrm>
            <a:off x="3352800" y="2255838"/>
            <a:ext cx="5905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a:solidFill>
                  <a:srgbClr val="FF0000"/>
                </a:solidFill>
              </a:rPr>
              <a:t>14</a:t>
            </a:r>
            <a:endParaRPr lang="en-US" altLang="zh-CN" sz="2400" b="1">
              <a:solidFill>
                <a:srgbClr val="FF0000"/>
              </a:solidFill>
            </a:endParaRPr>
          </a:p>
        </p:txBody>
      </p:sp>
      <p:sp>
        <p:nvSpPr>
          <p:cNvPr id="178221" name="Text Box 45"/>
          <p:cNvSpPr txBox="1"/>
          <p:nvPr/>
        </p:nvSpPr>
        <p:spPr>
          <a:xfrm>
            <a:off x="4870450" y="3429000"/>
            <a:ext cx="3873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a:solidFill>
                  <a:srgbClr val="FF0000"/>
                </a:solidFill>
              </a:rPr>
              <a:t>8</a:t>
            </a:r>
            <a:endParaRPr lang="en-US" altLang="zh-CN"/>
          </a:p>
        </p:txBody>
      </p:sp>
      <p:sp>
        <p:nvSpPr>
          <p:cNvPr id="178222" name="Text Box 46"/>
          <p:cNvSpPr txBox="1"/>
          <p:nvPr/>
        </p:nvSpPr>
        <p:spPr>
          <a:xfrm>
            <a:off x="6248400" y="1676400"/>
            <a:ext cx="3873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a:solidFill>
                  <a:srgbClr val="FF0000"/>
                </a:solidFill>
              </a:rPr>
              <a:t>5</a:t>
            </a:r>
            <a:endParaRPr lang="en-US" altLang="zh-CN" sz="2400">
              <a:solidFill>
                <a:schemeClr val="tx2"/>
              </a:solidFill>
            </a:endParaRPr>
          </a:p>
        </p:txBody>
      </p:sp>
      <p:sp>
        <p:nvSpPr>
          <p:cNvPr id="178223" name="Text Box 47"/>
          <p:cNvSpPr txBox="1"/>
          <p:nvPr/>
        </p:nvSpPr>
        <p:spPr>
          <a:xfrm>
            <a:off x="6394450" y="3505200"/>
            <a:ext cx="3873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a:solidFill>
                  <a:srgbClr val="FF0000"/>
                </a:solidFill>
              </a:rPr>
              <a:t>3</a:t>
            </a:r>
            <a:endParaRPr lang="en-US" altLang="zh-CN"/>
          </a:p>
        </p:txBody>
      </p:sp>
      <p:sp>
        <p:nvSpPr>
          <p:cNvPr id="178224" name="Text Box 48"/>
          <p:cNvSpPr txBox="1"/>
          <p:nvPr/>
        </p:nvSpPr>
        <p:spPr>
          <a:xfrm>
            <a:off x="2895600" y="3398838"/>
            <a:ext cx="5905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a:solidFill>
                  <a:srgbClr val="FF0000"/>
                </a:solidFill>
              </a:rPr>
              <a:t>16</a:t>
            </a:r>
            <a:endParaRPr lang="en-US" altLang="zh-CN" b="1">
              <a:solidFill>
                <a:srgbClr val="FF0000"/>
              </a:solidFill>
            </a:endParaRPr>
          </a:p>
        </p:txBody>
      </p:sp>
      <p:sp>
        <p:nvSpPr>
          <p:cNvPr id="178225" name="Text Box 49"/>
          <p:cNvSpPr txBox="1"/>
          <p:nvPr/>
        </p:nvSpPr>
        <p:spPr>
          <a:xfrm>
            <a:off x="4953000" y="4846638"/>
            <a:ext cx="5905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b="1">
                <a:solidFill>
                  <a:srgbClr val="FF0000"/>
                </a:solidFill>
              </a:rPr>
              <a:t>21</a:t>
            </a:r>
            <a:endParaRPr lang="en-US" altLang="zh-CN"/>
          </a:p>
        </p:txBody>
      </p:sp>
      <p:sp>
        <p:nvSpPr>
          <p:cNvPr id="178227" name="Line 51"/>
          <p:cNvSpPr/>
          <p:nvPr/>
        </p:nvSpPr>
        <p:spPr>
          <a:xfrm>
            <a:off x="5638800" y="2103438"/>
            <a:ext cx="152400" cy="1981200"/>
          </a:xfrm>
          <a:prstGeom prst="line">
            <a:avLst/>
          </a:prstGeom>
          <a:ln w="28575" cap="sq" cmpd="sng">
            <a:solidFill>
              <a:srgbClr val="DFAFFF"/>
            </a:solidFill>
            <a:prstDash val="solid"/>
            <a:headEnd type="none" w="sm" len="sm"/>
            <a:tailEnd type="none" w="sm" len="sm"/>
          </a:ln>
        </p:spPr>
      </p:sp>
      <p:sp>
        <p:nvSpPr>
          <p:cNvPr id="178228" name="Line 52"/>
          <p:cNvSpPr/>
          <p:nvPr/>
        </p:nvSpPr>
        <p:spPr>
          <a:xfrm flipH="1">
            <a:off x="4343400" y="2027238"/>
            <a:ext cx="1066800" cy="1219200"/>
          </a:xfrm>
          <a:prstGeom prst="line">
            <a:avLst/>
          </a:prstGeom>
          <a:ln w="28575" cap="sq" cmpd="sng">
            <a:solidFill>
              <a:srgbClr val="DFAFFF"/>
            </a:solidFill>
            <a:prstDash val="solid"/>
            <a:headEnd type="none" w="sm" len="sm"/>
            <a:tailEnd type="none" w="sm" len="sm"/>
          </a:ln>
        </p:spPr>
      </p:sp>
      <p:sp>
        <p:nvSpPr>
          <p:cNvPr id="178229" name="Line 53"/>
          <p:cNvSpPr/>
          <p:nvPr/>
        </p:nvSpPr>
        <p:spPr>
          <a:xfrm flipH="1">
            <a:off x="2209800" y="2027238"/>
            <a:ext cx="457200" cy="2057400"/>
          </a:xfrm>
          <a:prstGeom prst="line">
            <a:avLst/>
          </a:prstGeom>
          <a:ln w="28575" cap="sq" cmpd="sng">
            <a:solidFill>
              <a:srgbClr val="DFAFFF"/>
            </a:solidFill>
            <a:prstDash val="solid"/>
            <a:headEnd type="none" w="sm" len="sm"/>
            <a:tailEnd type="none" w="sm" len="sm"/>
          </a:ln>
        </p:spPr>
      </p:sp>
      <p:sp>
        <p:nvSpPr>
          <p:cNvPr id="178230" name="Line 54"/>
          <p:cNvSpPr/>
          <p:nvPr/>
        </p:nvSpPr>
        <p:spPr>
          <a:xfrm>
            <a:off x="3048000" y="1874838"/>
            <a:ext cx="2286000" cy="0"/>
          </a:xfrm>
          <a:prstGeom prst="line">
            <a:avLst/>
          </a:prstGeom>
          <a:ln w="28575" cap="sq" cmpd="sng">
            <a:solidFill>
              <a:srgbClr val="DFAFFF"/>
            </a:solidFill>
            <a:prstDash val="solid"/>
            <a:headEnd type="none" w="sm" len="sm"/>
            <a:tailEnd type="none" w="sm" len="sm"/>
          </a:ln>
        </p:spPr>
      </p:sp>
      <p:sp>
        <p:nvSpPr>
          <p:cNvPr id="178231" name="Text Box 55"/>
          <p:cNvSpPr txBox="1"/>
          <p:nvPr/>
        </p:nvSpPr>
        <p:spPr>
          <a:xfrm>
            <a:off x="5715000" y="2590800"/>
            <a:ext cx="3873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rgbClr val="DFAFFF"/>
                </a:solidFill>
              </a:rPr>
              <a:t>7</a:t>
            </a:r>
            <a:endParaRPr lang="en-US" altLang="zh-CN"/>
          </a:p>
        </p:txBody>
      </p:sp>
      <p:sp>
        <p:nvSpPr>
          <p:cNvPr id="178232" name="Text Box 56"/>
          <p:cNvSpPr txBox="1"/>
          <p:nvPr/>
        </p:nvSpPr>
        <p:spPr>
          <a:xfrm>
            <a:off x="4495800" y="2057400"/>
            <a:ext cx="5905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rgbClr val="DFAFFF"/>
                </a:solidFill>
              </a:rPr>
              <a:t>12</a:t>
            </a:r>
            <a:endParaRPr lang="en-US" altLang="zh-CN"/>
          </a:p>
        </p:txBody>
      </p:sp>
      <p:sp>
        <p:nvSpPr>
          <p:cNvPr id="178233" name="Text Box 57"/>
          <p:cNvSpPr txBox="1"/>
          <p:nvPr/>
        </p:nvSpPr>
        <p:spPr>
          <a:xfrm>
            <a:off x="1905000" y="2743200"/>
            <a:ext cx="5905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rgbClr val="DFAFFF"/>
                </a:solidFill>
              </a:rPr>
              <a:t>18</a:t>
            </a:r>
            <a:endParaRPr lang="en-US" altLang="zh-CN"/>
          </a:p>
        </p:txBody>
      </p:sp>
      <p:sp>
        <p:nvSpPr>
          <p:cNvPr id="178234" name="Text Box 58"/>
          <p:cNvSpPr txBox="1"/>
          <p:nvPr/>
        </p:nvSpPr>
        <p:spPr>
          <a:xfrm>
            <a:off x="3733800" y="1371600"/>
            <a:ext cx="5905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a:solidFill>
                  <a:srgbClr val="DFAFFF"/>
                </a:solidFill>
              </a:rPr>
              <a:t>19</a:t>
            </a:r>
            <a:endParaRPr lang="en-US" altLang="zh-CN" sz="2400"/>
          </a:p>
        </p:txBody>
      </p:sp>
      <p:sp>
        <p:nvSpPr>
          <p:cNvPr id="86073" name="Text Box 59"/>
          <p:cNvSpPr txBox="1"/>
          <p:nvPr/>
        </p:nvSpPr>
        <p:spPr>
          <a:xfrm>
            <a:off x="457200" y="304800"/>
            <a:ext cx="6096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2.  </a:t>
            </a:r>
            <a:r>
              <a:rPr lang="en-US" altLang="zh-CN" sz="2400" b="1" i="1"/>
              <a:t>Kruskal</a:t>
            </a:r>
            <a:r>
              <a:rPr lang="en-US" altLang="zh-CN" sz="2400" b="1"/>
              <a:t>’s Algorithm – maintain a forest</a:t>
            </a:r>
            <a:endParaRPr lang="en-US" altLang="zh-CN"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817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817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78180"/>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78181"/>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78182"/>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78183"/>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78184"/>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78185"/>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178186"/>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178187"/>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178188"/>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78189"/>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178190"/>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178191"/>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178192"/>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178193"/>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178194"/>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178195"/>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178196"/>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0" nodeType="afterEffect">
                                  <p:stCondLst>
                                    <p:cond delay="0"/>
                                  </p:stCondLst>
                                  <p:childTnLst>
                                    <p:set>
                                      <p:cBhvr>
                                        <p:cTn id="63" dur="1" fill="hold">
                                          <p:stCondLst>
                                            <p:cond delay="499"/>
                                          </p:stCondLst>
                                        </p:cTn>
                                        <p:tgtEl>
                                          <p:spTgt spid="178197"/>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178198"/>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178199"/>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178200"/>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178201"/>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178203"/>
                                        </p:tgtEl>
                                        <p:attrNameLst>
                                          <p:attrName>style.visibility</p:attrName>
                                        </p:attrNameLst>
                                      </p:cBhvr>
                                      <p:to>
                                        <p:strVal val="visible"/>
                                      </p:to>
                                    </p:set>
                                  </p:childTnLst>
                                </p:cTn>
                              </p:par>
                            </p:childTnLst>
                          </p:cTn>
                        </p:par>
                        <p:par>
                          <p:cTn id="79" fill="hold">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178204"/>
                                        </p:tgtEl>
                                        <p:attrNameLst>
                                          <p:attrName>style.visibility</p:attrName>
                                        </p:attrNameLst>
                                      </p:cBhvr>
                                      <p:to>
                                        <p:strVal val="visible"/>
                                      </p:to>
                                    </p:set>
                                  </p:childTnLst>
                                </p:cTn>
                              </p:par>
                            </p:childTnLst>
                          </p:cTn>
                        </p:par>
                        <p:par>
                          <p:cTn id="82" fill="hold">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178209"/>
                                        </p:tgtEl>
                                        <p:attrNameLst>
                                          <p:attrName>style.visibility</p:attrName>
                                        </p:attrNameLst>
                                      </p:cBhvr>
                                      <p:to>
                                        <p:strVal val="visible"/>
                                      </p:to>
                                    </p:set>
                                  </p:childTnLst>
                                </p:cTn>
                              </p:par>
                            </p:childTnLst>
                          </p:cTn>
                        </p:par>
                        <p:par>
                          <p:cTn id="85" fill="hold">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178219"/>
                                        </p:tgtEl>
                                        <p:attrNameLst>
                                          <p:attrName>style.visibility</p:attrName>
                                        </p:attrNameLst>
                                      </p:cBhvr>
                                      <p:to>
                                        <p:strVal val="visible"/>
                                      </p:to>
                                    </p:set>
                                  </p:childTnLst>
                                </p:cTn>
                              </p:par>
                            </p:childTnLst>
                          </p:cTn>
                        </p:par>
                        <p:par>
                          <p:cTn id="88" fill="hold">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17820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78205"/>
                                        </p:tgtEl>
                                        <p:attrNameLst>
                                          <p:attrName>style.visibility</p:attrName>
                                        </p:attrNameLst>
                                      </p:cBhvr>
                                      <p:to>
                                        <p:strVal val="visible"/>
                                      </p:to>
                                    </p:set>
                                    <p:animEffect transition="in" filter="wipe(up)">
                                      <p:cBhvr>
                                        <p:cTn id="95" dur="500"/>
                                        <p:tgtEl>
                                          <p:spTgt spid="178205"/>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178214"/>
                                        </p:tgtEl>
                                        <p:attrNameLst>
                                          <p:attrName>style.visibility</p:attrName>
                                        </p:attrNameLst>
                                      </p:cBhvr>
                                      <p:to>
                                        <p:strVal val="visible"/>
                                      </p:to>
                                    </p:set>
                                    <p:animEffect transition="in" filter="wipe(up)">
                                      <p:cBhvr>
                                        <p:cTn id="99" dur="500"/>
                                        <p:tgtEl>
                                          <p:spTgt spid="178214"/>
                                        </p:tgtEl>
                                      </p:cBhvr>
                                    </p:animEffec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178212"/>
                                        </p:tgtEl>
                                        <p:attrNameLst>
                                          <p:attrName>style.visibility</p:attrName>
                                        </p:attrNameLst>
                                      </p:cBhvr>
                                      <p:to>
                                        <p:strVal val="visible"/>
                                      </p:to>
                                    </p:set>
                                    <p:animEffect transition="in" filter="wipe(left)">
                                      <p:cBhvr>
                                        <p:cTn id="103" dur="500"/>
                                        <p:tgtEl>
                                          <p:spTgt spid="178212"/>
                                        </p:tgtEl>
                                      </p:cBhvr>
                                    </p:animEffect>
                                  </p:childTnLst>
                                </p:cTn>
                              </p:par>
                            </p:childTnLst>
                          </p:cTn>
                        </p:par>
                        <p:par>
                          <p:cTn id="104" fill="hold">
                            <p:stCondLst>
                              <p:cond delay="1500"/>
                            </p:stCondLst>
                            <p:childTnLst>
                              <p:par>
                                <p:cTn id="105" presetID="22" presetClass="entr" presetSubtype="1" fill="hold" grpId="0" nodeType="afterEffect">
                                  <p:stCondLst>
                                    <p:cond delay="0"/>
                                  </p:stCondLst>
                                  <p:childTnLst>
                                    <p:set>
                                      <p:cBhvr>
                                        <p:cTn id="106" dur="1" fill="hold">
                                          <p:stCondLst>
                                            <p:cond delay="0"/>
                                          </p:stCondLst>
                                        </p:cTn>
                                        <p:tgtEl>
                                          <p:spTgt spid="178210"/>
                                        </p:tgtEl>
                                        <p:attrNameLst>
                                          <p:attrName>style.visibility</p:attrName>
                                        </p:attrNameLst>
                                      </p:cBhvr>
                                      <p:to>
                                        <p:strVal val="visible"/>
                                      </p:to>
                                    </p:set>
                                    <p:animEffect transition="in" filter="wipe(up)">
                                      <p:cBhvr>
                                        <p:cTn id="107" dur="500"/>
                                        <p:tgtEl>
                                          <p:spTgt spid="178210"/>
                                        </p:tgtEl>
                                      </p:cBhvr>
                                    </p:animEffect>
                                  </p:childTnLst>
                                </p:cTn>
                              </p:par>
                            </p:childTnLst>
                          </p:cTn>
                        </p:par>
                        <p:par>
                          <p:cTn id="108" fill="hold">
                            <p:stCondLst>
                              <p:cond delay="2000"/>
                            </p:stCondLst>
                            <p:childTnLst>
                              <p:par>
                                <p:cTn id="109" presetID="22" presetClass="entr" presetSubtype="1" fill="hold" grpId="0" nodeType="afterEffect">
                                  <p:stCondLst>
                                    <p:cond delay="0"/>
                                  </p:stCondLst>
                                  <p:childTnLst>
                                    <p:set>
                                      <p:cBhvr>
                                        <p:cTn id="110" dur="1" fill="hold">
                                          <p:stCondLst>
                                            <p:cond delay="0"/>
                                          </p:stCondLst>
                                        </p:cTn>
                                        <p:tgtEl>
                                          <p:spTgt spid="178207"/>
                                        </p:tgtEl>
                                        <p:attrNameLst>
                                          <p:attrName>style.visibility</p:attrName>
                                        </p:attrNameLst>
                                      </p:cBhvr>
                                      <p:to>
                                        <p:strVal val="visible"/>
                                      </p:to>
                                    </p:set>
                                    <p:animEffect transition="in" filter="wipe(up)">
                                      <p:cBhvr>
                                        <p:cTn id="111" dur="500"/>
                                        <p:tgtEl>
                                          <p:spTgt spid="178207"/>
                                        </p:tgtEl>
                                      </p:cBhvr>
                                    </p:animEffect>
                                  </p:childTnLst>
                                </p:cTn>
                              </p:par>
                            </p:childTnLst>
                          </p:cTn>
                        </p:par>
                        <p:par>
                          <p:cTn id="112" fill="hold">
                            <p:stCondLst>
                              <p:cond delay="2500"/>
                            </p:stCondLst>
                            <p:childTnLst>
                              <p:par>
                                <p:cTn id="113" presetID="22" presetClass="entr" presetSubtype="1" fill="hold" grpId="0" nodeType="afterEffect">
                                  <p:stCondLst>
                                    <p:cond delay="0"/>
                                  </p:stCondLst>
                                  <p:childTnLst>
                                    <p:set>
                                      <p:cBhvr>
                                        <p:cTn id="114" dur="1" fill="hold">
                                          <p:stCondLst>
                                            <p:cond delay="0"/>
                                          </p:stCondLst>
                                        </p:cTn>
                                        <p:tgtEl>
                                          <p:spTgt spid="178218"/>
                                        </p:tgtEl>
                                        <p:attrNameLst>
                                          <p:attrName>style.visibility</p:attrName>
                                        </p:attrNameLst>
                                      </p:cBhvr>
                                      <p:to>
                                        <p:strVal val="visible"/>
                                      </p:to>
                                    </p:set>
                                    <p:animEffect transition="in" filter="wipe(up)">
                                      <p:cBhvr>
                                        <p:cTn id="115" dur="500"/>
                                        <p:tgtEl>
                                          <p:spTgt spid="178218"/>
                                        </p:tgtEl>
                                      </p:cBhvr>
                                    </p:animEffect>
                                  </p:childTnLst>
                                </p:cTn>
                              </p:par>
                            </p:childTnLst>
                          </p:cTn>
                        </p:par>
                        <p:par>
                          <p:cTn id="116" fill="hold">
                            <p:stCondLst>
                              <p:cond delay="3000"/>
                            </p:stCondLst>
                            <p:childTnLst>
                              <p:par>
                                <p:cTn id="117" presetID="22" presetClass="entr" presetSubtype="1" fill="hold" grpId="0" nodeType="afterEffect">
                                  <p:stCondLst>
                                    <p:cond delay="0"/>
                                  </p:stCondLst>
                                  <p:childTnLst>
                                    <p:set>
                                      <p:cBhvr>
                                        <p:cTn id="118" dur="1" fill="hold">
                                          <p:stCondLst>
                                            <p:cond delay="0"/>
                                          </p:stCondLst>
                                        </p:cTn>
                                        <p:tgtEl>
                                          <p:spTgt spid="178216"/>
                                        </p:tgtEl>
                                        <p:attrNameLst>
                                          <p:attrName>style.visibility</p:attrName>
                                        </p:attrNameLst>
                                      </p:cBhvr>
                                      <p:to>
                                        <p:strVal val="visible"/>
                                      </p:to>
                                    </p:set>
                                    <p:animEffect transition="in" filter="wipe(up)">
                                      <p:cBhvr>
                                        <p:cTn id="119" dur="500"/>
                                        <p:tgtEl>
                                          <p:spTgt spid="178216"/>
                                        </p:tgtEl>
                                      </p:cBhvr>
                                    </p:animEffect>
                                  </p:childTnLst>
                                </p:cTn>
                              </p:par>
                            </p:childTnLst>
                          </p:cTn>
                        </p:par>
                      </p:childTnLst>
                    </p:cTn>
                  </p:par>
                  <p:par>
                    <p:cTn id="120" fill="hold">
                      <p:stCondLst>
                        <p:cond delay="indefinite"/>
                      </p:stCondLst>
                      <p:childTnLst>
                        <p:par>
                          <p:cTn id="121" fill="hold">
                            <p:stCondLst>
                              <p:cond delay="0"/>
                            </p:stCondLst>
                            <p:childTnLst>
                              <p:par>
                                <p:cTn id="122" presetID="17" presetClass="entr" presetSubtype="1" fill="hold" nodeType="clickEffect">
                                  <p:stCondLst>
                                    <p:cond delay="0"/>
                                  </p:stCondLst>
                                  <p:childTnLst>
                                    <p:set>
                                      <p:cBhvr>
                                        <p:cTn id="123" dur="1" fill="hold">
                                          <p:stCondLst>
                                            <p:cond delay="0"/>
                                          </p:stCondLst>
                                        </p:cTn>
                                        <p:tgtEl>
                                          <p:spTgt spid="178211"/>
                                        </p:tgtEl>
                                        <p:attrNameLst>
                                          <p:attrName>style.visibility</p:attrName>
                                        </p:attrNameLst>
                                      </p:cBhvr>
                                      <p:to>
                                        <p:strVal val="visible"/>
                                      </p:to>
                                    </p:set>
                                    <p:anim calcmode="lin" valueType="num">
                                      <p:cBhvr>
                                        <p:cTn id="124" dur="500" fill="hold"/>
                                        <p:tgtEl>
                                          <p:spTgt spid="178211"/>
                                        </p:tgtEl>
                                        <p:attrNameLst>
                                          <p:attrName>ppt_x</p:attrName>
                                        </p:attrNameLst>
                                      </p:cBhvr>
                                      <p:tavLst>
                                        <p:tav tm="0">
                                          <p:val>
                                            <p:strVal val="#ppt_x"/>
                                          </p:val>
                                        </p:tav>
                                        <p:tav tm="100000">
                                          <p:val>
                                            <p:strVal val="#ppt_x"/>
                                          </p:val>
                                        </p:tav>
                                      </p:tavLst>
                                    </p:anim>
                                    <p:anim calcmode="lin" valueType="num">
                                      <p:cBhvr>
                                        <p:cTn id="125" dur="500" fill="hold"/>
                                        <p:tgtEl>
                                          <p:spTgt spid="178211"/>
                                        </p:tgtEl>
                                        <p:attrNameLst>
                                          <p:attrName>ppt_y</p:attrName>
                                        </p:attrNameLst>
                                      </p:cBhvr>
                                      <p:tavLst>
                                        <p:tav tm="0">
                                          <p:val>
                                            <p:strVal val="#ppt_y-#ppt_h/2"/>
                                          </p:val>
                                        </p:tav>
                                        <p:tav tm="100000">
                                          <p:val>
                                            <p:strVal val="#ppt_y"/>
                                          </p:val>
                                        </p:tav>
                                      </p:tavLst>
                                    </p:anim>
                                    <p:anim calcmode="lin" valueType="num">
                                      <p:cBhvr>
                                        <p:cTn id="126" dur="500" fill="hold"/>
                                        <p:tgtEl>
                                          <p:spTgt spid="178211"/>
                                        </p:tgtEl>
                                        <p:attrNameLst>
                                          <p:attrName>ppt_w</p:attrName>
                                        </p:attrNameLst>
                                      </p:cBhvr>
                                      <p:tavLst>
                                        <p:tav tm="0">
                                          <p:val>
                                            <p:strVal val="#ppt_w"/>
                                          </p:val>
                                        </p:tav>
                                        <p:tav tm="100000">
                                          <p:val>
                                            <p:strVal val="#ppt_w"/>
                                          </p:val>
                                        </p:tav>
                                      </p:tavLst>
                                    </p:anim>
                                    <p:anim calcmode="lin" valueType="num">
                                      <p:cBhvr>
                                        <p:cTn id="127" dur="500" fill="hold"/>
                                        <p:tgtEl>
                                          <p:spTgt spid="178211"/>
                                        </p:tgtEl>
                                        <p:attrNameLst>
                                          <p:attrName>ppt_h</p:attrName>
                                        </p:attrNameLst>
                                      </p:cBhvr>
                                      <p:tavLst>
                                        <p:tav tm="0">
                                          <p:val>
                                            <p:fltVal val="0.000000"/>
                                          </p:val>
                                        </p:tav>
                                        <p:tav tm="100000">
                                          <p:val>
                                            <p:strVal val="#ppt_h"/>
                                          </p:val>
                                        </p:tav>
                                      </p:tavLst>
                                    </p:anim>
                                  </p:childTnLst>
                                </p:cTn>
                              </p:par>
                            </p:childTnLst>
                          </p:cTn>
                        </p:par>
                        <p:par>
                          <p:cTn id="128" fill="hold">
                            <p:stCondLst>
                              <p:cond delay="500"/>
                            </p:stCondLst>
                            <p:childTnLst>
                              <p:par>
                                <p:cTn id="129" presetID="12" presetClass="entr" presetSubtype="1" fill="hold" grpId="0" nodeType="afterEffect">
                                  <p:stCondLst>
                                    <p:cond delay="0"/>
                                  </p:stCondLst>
                                  <p:childTnLst>
                                    <p:set>
                                      <p:cBhvr>
                                        <p:cTn id="130" dur="1" fill="hold">
                                          <p:stCondLst>
                                            <p:cond delay="0"/>
                                          </p:stCondLst>
                                        </p:cTn>
                                        <p:tgtEl>
                                          <p:spTgt spid="178223"/>
                                        </p:tgtEl>
                                        <p:attrNameLst>
                                          <p:attrName>style.visibility</p:attrName>
                                        </p:attrNameLst>
                                      </p:cBhvr>
                                      <p:to>
                                        <p:strVal val="visible"/>
                                      </p:to>
                                    </p:set>
                                    <p:animEffect transition="in" filter="slide(fromTop)">
                                      <p:cBhvr>
                                        <p:cTn id="131" dur="500"/>
                                        <p:tgtEl>
                                          <p:spTgt spid="178223"/>
                                        </p:tgtEl>
                                      </p:cBhvr>
                                    </p:animEffect>
                                  </p:childTnLst>
                                </p:cTn>
                              </p:par>
                            </p:childTnLst>
                          </p:cTn>
                        </p:par>
                      </p:childTnLst>
                    </p:cTn>
                  </p:par>
                  <p:par>
                    <p:cTn id="132" fill="hold">
                      <p:stCondLst>
                        <p:cond delay="indefinite"/>
                      </p:stCondLst>
                      <p:childTnLst>
                        <p:par>
                          <p:cTn id="133" fill="hold">
                            <p:stCondLst>
                              <p:cond delay="0"/>
                            </p:stCondLst>
                            <p:childTnLst>
                              <p:par>
                                <p:cTn id="134" presetID="17" presetClass="entr" presetSubtype="1" fill="hold" nodeType="clickEffect">
                                  <p:stCondLst>
                                    <p:cond delay="0"/>
                                  </p:stCondLst>
                                  <p:childTnLst>
                                    <p:set>
                                      <p:cBhvr>
                                        <p:cTn id="135" dur="1" fill="hold">
                                          <p:stCondLst>
                                            <p:cond delay="0"/>
                                          </p:stCondLst>
                                        </p:cTn>
                                        <p:tgtEl>
                                          <p:spTgt spid="178213"/>
                                        </p:tgtEl>
                                        <p:attrNameLst>
                                          <p:attrName>style.visibility</p:attrName>
                                        </p:attrNameLst>
                                      </p:cBhvr>
                                      <p:to>
                                        <p:strVal val="visible"/>
                                      </p:to>
                                    </p:set>
                                    <p:anim calcmode="lin" valueType="num">
                                      <p:cBhvr>
                                        <p:cTn id="136" dur="500" fill="hold"/>
                                        <p:tgtEl>
                                          <p:spTgt spid="178213"/>
                                        </p:tgtEl>
                                        <p:attrNameLst>
                                          <p:attrName>ppt_x</p:attrName>
                                        </p:attrNameLst>
                                      </p:cBhvr>
                                      <p:tavLst>
                                        <p:tav tm="0">
                                          <p:val>
                                            <p:strVal val="#ppt_x"/>
                                          </p:val>
                                        </p:tav>
                                        <p:tav tm="100000">
                                          <p:val>
                                            <p:strVal val="#ppt_x"/>
                                          </p:val>
                                        </p:tav>
                                      </p:tavLst>
                                    </p:anim>
                                    <p:anim calcmode="lin" valueType="num">
                                      <p:cBhvr>
                                        <p:cTn id="137" dur="500" fill="hold"/>
                                        <p:tgtEl>
                                          <p:spTgt spid="178213"/>
                                        </p:tgtEl>
                                        <p:attrNameLst>
                                          <p:attrName>ppt_y</p:attrName>
                                        </p:attrNameLst>
                                      </p:cBhvr>
                                      <p:tavLst>
                                        <p:tav tm="0">
                                          <p:val>
                                            <p:strVal val="#ppt_y-#ppt_h/2"/>
                                          </p:val>
                                        </p:tav>
                                        <p:tav tm="100000">
                                          <p:val>
                                            <p:strVal val="#ppt_y"/>
                                          </p:val>
                                        </p:tav>
                                      </p:tavLst>
                                    </p:anim>
                                    <p:anim calcmode="lin" valueType="num">
                                      <p:cBhvr>
                                        <p:cTn id="138" dur="500" fill="hold"/>
                                        <p:tgtEl>
                                          <p:spTgt spid="178213"/>
                                        </p:tgtEl>
                                        <p:attrNameLst>
                                          <p:attrName>ppt_w</p:attrName>
                                        </p:attrNameLst>
                                      </p:cBhvr>
                                      <p:tavLst>
                                        <p:tav tm="0">
                                          <p:val>
                                            <p:strVal val="#ppt_w"/>
                                          </p:val>
                                        </p:tav>
                                        <p:tav tm="100000">
                                          <p:val>
                                            <p:strVal val="#ppt_w"/>
                                          </p:val>
                                        </p:tav>
                                      </p:tavLst>
                                    </p:anim>
                                    <p:anim calcmode="lin" valueType="num">
                                      <p:cBhvr>
                                        <p:cTn id="139" dur="500" fill="hold"/>
                                        <p:tgtEl>
                                          <p:spTgt spid="178213"/>
                                        </p:tgtEl>
                                        <p:attrNameLst>
                                          <p:attrName>ppt_h</p:attrName>
                                        </p:attrNameLst>
                                      </p:cBhvr>
                                      <p:tavLst>
                                        <p:tav tm="0">
                                          <p:val>
                                            <p:fltVal val="0.000000"/>
                                          </p:val>
                                        </p:tav>
                                        <p:tav tm="100000">
                                          <p:val>
                                            <p:strVal val="#ppt_h"/>
                                          </p:val>
                                        </p:tav>
                                      </p:tavLst>
                                    </p:anim>
                                  </p:childTnLst>
                                </p:cTn>
                              </p:par>
                            </p:childTnLst>
                          </p:cTn>
                        </p:par>
                        <p:par>
                          <p:cTn id="140" fill="hold">
                            <p:stCondLst>
                              <p:cond delay="500"/>
                            </p:stCondLst>
                            <p:childTnLst>
                              <p:par>
                                <p:cTn id="141" presetID="12" presetClass="entr" presetSubtype="1" fill="hold" grpId="0" nodeType="afterEffect">
                                  <p:stCondLst>
                                    <p:cond delay="0"/>
                                  </p:stCondLst>
                                  <p:childTnLst>
                                    <p:set>
                                      <p:cBhvr>
                                        <p:cTn id="142" dur="1" fill="hold">
                                          <p:stCondLst>
                                            <p:cond delay="0"/>
                                          </p:stCondLst>
                                        </p:cTn>
                                        <p:tgtEl>
                                          <p:spTgt spid="178222"/>
                                        </p:tgtEl>
                                        <p:attrNameLst>
                                          <p:attrName>style.visibility</p:attrName>
                                        </p:attrNameLst>
                                      </p:cBhvr>
                                      <p:to>
                                        <p:strVal val="visible"/>
                                      </p:to>
                                    </p:set>
                                    <p:animEffect transition="in" filter="slide(fromTop)">
                                      <p:cBhvr>
                                        <p:cTn id="143" dur="500"/>
                                        <p:tgtEl>
                                          <p:spTgt spid="178222"/>
                                        </p:tgtEl>
                                      </p:cBhvr>
                                    </p:animEffect>
                                  </p:childTnLst>
                                </p:cTn>
                              </p:par>
                            </p:childTnLst>
                          </p:cTn>
                        </p:par>
                      </p:childTnLst>
                    </p:cTn>
                  </p:par>
                  <p:par>
                    <p:cTn id="144" fill="hold">
                      <p:stCondLst>
                        <p:cond delay="indefinite"/>
                      </p:stCondLst>
                      <p:childTnLst>
                        <p:par>
                          <p:cTn id="145" fill="hold">
                            <p:stCondLst>
                              <p:cond delay="0"/>
                            </p:stCondLst>
                            <p:childTnLst>
                              <p:par>
                                <p:cTn id="146" presetID="17" presetClass="entr" presetSubtype="1" fill="hold" nodeType="clickEffect">
                                  <p:stCondLst>
                                    <p:cond delay="0"/>
                                  </p:stCondLst>
                                  <p:childTnLst>
                                    <p:set>
                                      <p:cBhvr>
                                        <p:cTn id="147" dur="1" fill="hold">
                                          <p:stCondLst>
                                            <p:cond delay="0"/>
                                          </p:stCondLst>
                                        </p:cTn>
                                        <p:tgtEl>
                                          <p:spTgt spid="178227"/>
                                        </p:tgtEl>
                                        <p:attrNameLst>
                                          <p:attrName>style.visibility</p:attrName>
                                        </p:attrNameLst>
                                      </p:cBhvr>
                                      <p:to>
                                        <p:strVal val="visible"/>
                                      </p:to>
                                    </p:set>
                                    <p:anim calcmode="lin" valueType="num">
                                      <p:cBhvr>
                                        <p:cTn id="148" dur="500" fill="hold"/>
                                        <p:tgtEl>
                                          <p:spTgt spid="178227"/>
                                        </p:tgtEl>
                                        <p:attrNameLst>
                                          <p:attrName>ppt_x</p:attrName>
                                        </p:attrNameLst>
                                      </p:cBhvr>
                                      <p:tavLst>
                                        <p:tav tm="0">
                                          <p:val>
                                            <p:strVal val="#ppt_x"/>
                                          </p:val>
                                        </p:tav>
                                        <p:tav tm="100000">
                                          <p:val>
                                            <p:strVal val="#ppt_x"/>
                                          </p:val>
                                        </p:tav>
                                      </p:tavLst>
                                    </p:anim>
                                    <p:anim calcmode="lin" valueType="num">
                                      <p:cBhvr>
                                        <p:cTn id="149" dur="500" fill="hold"/>
                                        <p:tgtEl>
                                          <p:spTgt spid="178227"/>
                                        </p:tgtEl>
                                        <p:attrNameLst>
                                          <p:attrName>ppt_y</p:attrName>
                                        </p:attrNameLst>
                                      </p:cBhvr>
                                      <p:tavLst>
                                        <p:tav tm="0">
                                          <p:val>
                                            <p:strVal val="#ppt_y-#ppt_h/2"/>
                                          </p:val>
                                        </p:tav>
                                        <p:tav tm="100000">
                                          <p:val>
                                            <p:strVal val="#ppt_y"/>
                                          </p:val>
                                        </p:tav>
                                      </p:tavLst>
                                    </p:anim>
                                    <p:anim calcmode="lin" valueType="num">
                                      <p:cBhvr>
                                        <p:cTn id="150" dur="500" fill="hold"/>
                                        <p:tgtEl>
                                          <p:spTgt spid="178227"/>
                                        </p:tgtEl>
                                        <p:attrNameLst>
                                          <p:attrName>ppt_w</p:attrName>
                                        </p:attrNameLst>
                                      </p:cBhvr>
                                      <p:tavLst>
                                        <p:tav tm="0">
                                          <p:val>
                                            <p:strVal val="#ppt_w"/>
                                          </p:val>
                                        </p:tav>
                                        <p:tav tm="100000">
                                          <p:val>
                                            <p:strVal val="#ppt_w"/>
                                          </p:val>
                                        </p:tav>
                                      </p:tavLst>
                                    </p:anim>
                                    <p:anim calcmode="lin" valueType="num">
                                      <p:cBhvr>
                                        <p:cTn id="151" dur="500" fill="hold"/>
                                        <p:tgtEl>
                                          <p:spTgt spid="178227"/>
                                        </p:tgtEl>
                                        <p:attrNameLst>
                                          <p:attrName>ppt_h</p:attrName>
                                        </p:attrNameLst>
                                      </p:cBhvr>
                                      <p:tavLst>
                                        <p:tav tm="0">
                                          <p:val>
                                            <p:fltVal val="0.000000"/>
                                          </p:val>
                                        </p:tav>
                                        <p:tav tm="100000">
                                          <p:val>
                                            <p:strVal val="#ppt_h"/>
                                          </p:val>
                                        </p:tav>
                                      </p:tavLst>
                                    </p:anim>
                                  </p:childTnLst>
                                </p:cTn>
                              </p:par>
                            </p:childTnLst>
                          </p:cTn>
                        </p:par>
                        <p:par>
                          <p:cTn id="152" fill="hold">
                            <p:stCondLst>
                              <p:cond delay="500"/>
                            </p:stCondLst>
                            <p:childTnLst>
                              <p:par>
                                <p:cTn id="153" presetID="4" presetClass="entr" presetSubtype="32" fill="hold" grpId="0" nodeType="afterEffect">
                                  <p:stCondLst>
                                    <p:cond delay="0"/>
                                  </p:stCondLst>
                                  <p:childTnLst>
                                    <p:set>
                                      <p:cBhvr>
                                        <p:cTn id="154" dur="1" fill="hold">
                                          <p:stCondLst>
                                            <p:cond delay="0"/>
                                          </p:stCondLst>
                                        </p:cTn>
                                        <p:tgtEl>
                                          <p:spTgt spid="178231"/>
                                        </p:tgtEl>
                                        <p:attrNameLst>
                                          <p:attrName>style.visibility</p:attrName>
                                        </p:attrNameLst>
                                      </p:cBhvr>
                                      <p:to>
                                        <p:strVal val="visible"/>
                                      </p:to>
                                    </p:set>
                                    <p:animEffect transition="in" filter="box(out)">
                                      <p:cBhvr>
                                        <p:cTn id="155" dur="500"/>
                                        <p:tgtEl>
                                          <p:spTgt spid="178231"/>
                                        </p:tgtEl>
                                      </p:cBhvr>
                                    </p:animEffect>
                                  </p:childTnLst>
                                </p:cTn>
                              </p:par>
                            </p:childTnLst>
                          </p:cTn>
                        </p:par>
                      </p:childTnLst>
                    </p:cTn>
                  </p:par>
                  <p:par>
                    <p:cTn id="156" fill="hold">
                      <p:stCondLst>
                        <p:cond delay="indefinite"/>
                      </p:stCondLst>
                      <p:childTnLst>
                        <p:par>
                          <p:cTn id="157" fill="hold">
                            <p:stCondLst>
                              <p:cond delay="0"/>
                            </p:stCondLst>
                            <p:childTnLst>
                              <p:par>
                                <p:cTn id="158" presetID="17" presetClass="entr" presetSubtype="1" fill="hold" nodeType="clickEffect">
                                  <p:stCondLst>
                                    <p:cond delay="0"/>
                                  </p:stCondLst>
                                  <p:childTnLst>
                                    <p:set>
                                      <p:cBhvr>
                                        <p:cTn id="159" dur="1" fill="hold">
                                          <p:stCondLst>
                                            <p:cond delay="0"/>
                                          </p:stCondLst>
                                        </p:cTn>
                                        <p:tgtEl>
                                          <p:spTgt spid="178208"/>
                                        </p:tgtEl>
                                        <p:attrNameLst>
                                          <p:attrName>style.visibility</p:attrName>
                                        </p:attrNameLst>
                                      </p:cBhvr>
                                      <p:to>
                                        <p:strVal val="visible"/>
                                      </p:to>
                                    </p:set>
                                    <p:anim calcmode="lin" valueType="num">
                                      <p:cBhvr>
                                        <p:cTn id="160" dur="500" fill="hold"/>
                                        <p:tgtEl>
                                          <p:spTgt spid="178208"/>
                                        </p:tgtEl>
                                        <p:attrNameLst>
                                          <p:attrName>ppt_x</p:attrName>
                                        </p:attrNameLst>
                                      </p:cBhvr>
                                      <p:tavLst>
                                        <p:tav tm="0">
                                          <p:val>
                                            <p:strVal val="#ppt_x"/>
                                          </p:val>
                                        </p:tav>
                                        <p:tav tm="100000">
                                          <p:val>
                                            <p:strVal val="#ppt_x"/>
                                          </p:val>
                                        </p:tav>
                                      </p:tavLst>
                                    </p:anim>
                                    <p:anim calcmode="lin" valueType="num">
                                      <p:cBhvr>
                                        <p:cTn id="161" dur="500" fill="hold"/>
                                        <p:tgtEl>
                                          <p:spTgt spid="178208"/>
                                        </p:tgtEl>
                                        <p:attrNameLst>
                                          <p:attrName>ppt_y</p:attrName>
                                        </p:attrNameLst>
                                      </p:cBhvr>
                                      <p:tavLst>
                                        <p:tav tm="0">
                                          <p:val>
                                            <p:strVal val="#ppt_y-#ppt_h/2"/>
                                          </p:val>
                                        </p:tav>
                                        <p:tav tm="100000">
                                          <p:val>
                                            <p:strVal val="#ppt_y"/>
                                          </p:val>
                                        </p:tav>
                                      </p:tavLst>
                                    </p:anim>
                                    <p:anim calcmode="lin" valueType="num">
                                      <p:cBhvr>
                                        <p:cTn id="162" dur="500" fill="hold"/>
                                        <p:tgtEl>
                                          <p:spTgt spid="178208"/>
                                        </p:tgtEl>
                                        <p:attrNameLst>
                                          <p:attrName>ppt_w</p:attrName>
                                        </p:attrNameLst>
                                      </p:cBhvr>
                                      <p:tavLst>
                                        <p:tav tm="0">
                                          <p:val>
                                            <p:strVal val="#ppt_w"/>
                                          </p:val>
                                        </p:tav>
                                        <p:tav tm="100000">
                                          <p:val>
                                            <p:strVal val="#ppt_w"/>
                                          </p:val>
                                        </p:tav>
                                      </p:tavLst>
                                    </p:anim>
                                    <p:anim calcmode="lin" valueType="num">
                                      <p:cBhvr>
                                        <p:cTn id="163" dur="500" fill="hold"/>
                                        <p:tgtEl>
                                          <p:spTgt spid="178208"/>
                                        </p:tgtEl>
                                        <p:attrNameLst>
                                          <p:attrName>ppt_h</p:attrName>
                                        </p:attrNameLst>
                                      </p:cBhvr>
                                      <p:tavLst>
                                        <p:tav tm="0">
                                          <p:val>
                                            <p:fltVal val="0.000000"/>
                                          </p:val>
                                        </p:tav>
                                        <p:tav tm="100000">
                                          <p:val>
                                            <p:strVal val="#ppt_h"/>
                                          </p:val>
                                        </p:tav>
                                      </p:tavLst>
                                    </p:anim>
                                  </p:childTnLst>
                                </p:cTn>
                              </p:par>
                            </p:childTnLst>
                          </p:cTn>
                        </p:par>
                        <p:par>
                          <p:cTn id="164" fill="hold">
                            <p:stCondLst>
                              <p:cond delay="500"/>
                            </p:stCondLst>
                            <p:childTnLst>
                              <p:par>
                                <p:cTn id="165" presetID="12" presetClass="entr" presetSubtype="1" fill="hold" grpId="0" nodeType="afterEffect">
                                  <p:stCondLst>
                                    <p:cond delay="0"/>
                                  </p:stCondLst>
                                  <p:childTnLst>
                                    <p:set>
                                      <p:cBhvr>
                                        <p:cTn id="166" dur="1" fill="hold">
                                          <p:stCondLst>
                                            <p:cond delay="0"/>
                                          </p:stCondLst>
                                        </p:cTn>
                                        <p:tgtEl>
                                          <p:spTgt spid="178221"/>
                                        </p:tgtEl>
                                        <p:attrNameLst>
                                          <p:attrName>style.visibility</p:attrName>
                                        </p:attrNameLst>
                                      </p:cBhvr>
                                      <p:to>
                                        <p:strVal val="visible"/>
                                      </p:to>
                                    </p:set>
                                    <p:animEffect transition="in" filter="slide(fromTop)">
                                      <p:cBhvr>
                                        <p:cTn id="167" dur="500"/>
                                        <p:tgtEl>
                                          <p:spTgt spid="178221"/>
                                        </p:tgtEl>
                                      </p:cBhvr>
                                    </p:animEffect>
                                  </p:childTnLst>
                                </p:cTn>
                              </p:par>
                            </p:childTnLst>
                          </p:cTn>
                        </p:par>
                      </p:childTnLst>
                    </p:cTn>
                  </p:par>
                  <p:par>
                    <p:cTn id="168" fill="hold">
                      <p:stCondLst>
                        <p:cond delay="indefinite"/>
                      </p:stCondLst>
                      <p:childTnLst>
                        <p:par>
                          <p:cTn id="169" fill="hold">
                            <p:stCondLst>
                              <p:cond delay="0"/>
                            </p:stCondLst>
                            <p:childTnLst>
                              <p:par>
                                <p:cTn id="170" presetID="17" presetClass="entr" presetSubtype="1" fill="hold" nodeType="clickEffect">
                                  <p:stCondLst>
                                    <p:cond delay="0"/>
                                  </p:stCondLst>
                                  <p:childTnLst>
                                    <p:set>
                                      <p:cBhvr>
                                        <p:cTn id="171" dur="1" fill="hold">
                                          <p:stCondLst>
                                            <p:cond delay="0"/>
                                          </p:stCondLst>
                                        </p:cTn>
                                        <p:tgtEl>
                                          <p:spTgt spid="178228"/>
                                        </p:tgtEl>
                                        <p:attrNameLst>
                                          <p:attrName>style.visibility</p:attrName>
                                        </p:attrNameLst>
                                      </p:cBhvr>
                                      <p:to>
                                        <p:strVal val="visible"/>
                                      </p:to>
                                    </p:set>
                                    <p:anim calcmode="lin" valueType="num">
                                      <p:cBhvr>
                                        <p:cTn id="172" dur="500" fill="hold"/>
                                        <p:tgtEl>
                                          <p:spTgt spid="178228"/>
                                        </p:tgtEl>
                                        <p:attrNameLst>
                                          <p:attrName>ppt_x</p:attrName>
                                        </p:attrNameLst>
                                      </p:cBhvr>
                                      <p:tavLst>
                                        <p:tav tm="0">
                                          <p:val>
                                            <p:strVal val="#ppt_x"/>
                                          </p:val>
                                        </p:tav>
                                        <p:tav tm="100000">
                                          <p:val>
                                            <p:strVal val="#ppt_x"/>
                                          </p:val>
                                        </p:tav>
                                      </p:tavLst>
                                    </p:anim>
                                    <p:anim calcmode="lin" valueType="num">
                                      <p:cBhvr>
                                        <p:cTn id="173" dur="500" fill="hold"/>
                                        <p:tgtEl>
                                          <p:spTgt spid="178228"/>
                                        </p:tgtEl>
                                        <p:attrNameLst>
                                          <p:attrName>ppt_y</p:attrName>
                                        </p:attrNameLst>
                                      </p:cBhvr>
                                      <p:tavLst>
                                        <p:tav tm="0">
                                          <p:val>
                                            <p:strVal val="#ppt_y-#ppt_h/2"/>
                                          </p:val>
                                        </p:tav>
                                        <p:tav tm="100000">
                                          <p:val>
                                            <p:strVal val="#ppt_y"/>
                                          </p:val>
                                        </p:tav>
                                      </p:tavLst>
                                    </p:anim>
                                    <p:anim calcmode="lin" valueType="num">
                                      <p:cBhvr>
                                        <p:cTn id="174" dur="500" fill="hold"/>
                                        <p:tgtEl>
                                          <p:spTgt spid="178228"/>
                                        </p:tgtEl>
                                        <p:attrNameLst>
                                          <p:attrName>ppt_w</p:attrName>
                                        </p:attrNameLst>
                                      </p:cBhvr>
                                      <p:tavLst>
                                        <p:tav tm="0">
                                          <p:val>
                                            <p:strVal val="#ppt_w"/>
                                          </p:val>
                                        </p:tav>
                                        <p:tav tm="100000">
                                          <p:val>
                                            <p:strVal val="#ppt_w"/>
                                          </p:val>
                                        </p:tav>
                                      </p:tavLst>
                                    </p:anim>
                                    <p:anim calcmode="lin" valueType="num">
                                      <p:cBhvr>
                                        <p:cTn id="175" dur="500" fill="hold"/>
                                        <p:tgtEl>
                                          <p:spTgt spid="178228"/>
                                        </p:tgtEl>
                                        <p:attrNameLst>
                                          <p:attrName>ppt_h</p:attrName>
                                        </p:attrNameLst>
                                      </p:cBhvr>
                                      <p:tavLst>
                                        <p:tav tm="0">
                                          <p:val>
                                            <p:fltVal val="0.000000"/>
                                          </p:val>
                                        </p:tav>
                                        <p:tav tm="100000">
                                          <p:val>
                                            <p:strVal val="#ppt_h"/>
                                          </p:val>
                                        </p:tav>
                                      </p:tavLst>
                                    </p:anim>
                                  </p:childTnLst>
                                </p:cTn>
                              </p:par>
                            </p:childTnLst>
                          </p:cTn>
                        </p:par>
                        <p:par>
                          <p:cTn id="176" fill="hold">
                            <p:stCondLst>
                              <p:cond delay="500"/>
                            </p:stCondLst>
                            <p:childTnLst>
                              <p:par>
                                <p:cTn id="177" presetID="4" presetClass="entr" presetSubtype="32" fill="hold" grpId="0" nodeType="afterEffect">
                                  <p:stCondLst>
                                    <p:cond delay="0"/>
                                  </p:stCondLst>
                                  <p:childTnLst>
                                    <p:set>
                                      <p:cBhvr>
                                        <p:cTn id="178" dur="1" fill="hold">
                                          <p:stCondLst>
                                            <p:cond delay="0"/>
                                          </p:stCondLst>
                                        </p:cTn>
                                        <p:tgtEl>
                                          <p:spTgt spid="178232"/>
                                        </p:tgtEl>
                                        <p:attrNameLst>
                                          <p:attrName>style.visibility</p:attrName>
                                        </p:attrNameLst>
                                      </p:cBhvr>
                                      <p:to>
                                        <p:strVal val="visible"/>
                                      </p:to>
                                    </p:set>
                                    <p:animEffect transition="in" filter="box(out)">
                                      <p:cBhvr>
                                        <p:cTn id="179" dur="500"/>
                                        <p:tgtEl>
                                          <p:spTgt spid="178232"/>
                                        </p:tgtEl>
                                      </p:cBhvr>
                                    </p:animEffect>
                                  </p:childTnLst>
                                </p:cTn>
                              </p:par>
                            </p:childTnLst>
                          </p:cTn>
                        </p:par>
                      </p:childTnLst>
                    </p:cTn>
                  </p:par>
                  <p:par>
                    <p:cTn id="180" fill="hold">
                      <p:stCondLst>
                        <p:cond delay="indefinite"/>
                      </p:stCondLst>
                      <p:childTnLst>
                        <p:par>
                          <p:cTn id="181" fill="hold">
                            <p:stCondLst>
                              <p:cond delay="0"/>
                            </p:stCondLst>
                            <p:childTnLst>
                              <p:par>
                                <p:cTn id="182" presetID="17" presetClass="entr" presetSubtype="1" fill="hold" nodeType="clickEffect">
                                  <p:stCondLst>
                                    <p:cond delay="0"/>
                                  </p:stCondLst>
                                  <p:childTnLst>
                                    <p:set>
                                      <p:cBhvr>
                                        <p:cTn id="183" dur="1" fill="hold">
                                          <p:stCondLst>
                                            <p:cond delay="0"/>
                                          </p:stCondLst>
                                        </p:cTn>
                                        <p:tgtEl>
                                          <p:spTgt spid="178206"/>
                                        </p:tgtEl>
                                        <p:attrNameLst>
                                          <p:attrName>style.visibility</p:attrName>
                                        </p:attrNameLst>
                                      </p:cBhvr>
                                      <p:to>
                                        <p:strVal val="visible"/>
                                      </p:to>
                                    </p:set>
                                    <p:anim calcmode="lin" valueType="num">
                                      <p:cBhvr>
                                        <p:cTn id="184" dur="500" fill="hold"/>
                                        <p:tgtEl>
                                          <p:spTgt spid="178206"/>
                                        </p:tgtEl>
                                        <p:attrNameLst>
                                          <p:attrName>ppt_x</p:attrName>
                                        </p:attrNameLst>
                                      </p:cBhvr>
                                      <p:tavLst>
                                        <p:tav tm="0">
                                          <p:val>
                                            <p:strVal val="#ppt_x"/>
                                          </p:val>
                                        </p:tav>
                                        <p:tav tm="100000">
                                          <p:val>
                                            <p:strVal val="#ppt_x"/>
                                          </p:val>
                                        </p:tav>
                                      </p:tavLst>
                                    </p:anim>
                                    <p:anim calcmode="lin" valueType="num">
                                      <p:cBhvr>
                                        <p:cTn id="185" dur="500" fill="hold"/>
                                        <p:tgtEl>
                                          <p:spTgt spid="178206"/>
                                        </p:tgtEl>
                                        <p:attrNameLst>
                                          <p:attrName>ppt_y</p:attrName>
                                        </p:attrNameLst>
                                      </p:cBhvr>
                                      <p:tavLst>
                                        <p:tav tm="0">
                                          <p:val>
                                            <p:strVal val="#ppt_y-#ppt_h/2"/>
                                          </p:val>
                                        </p:tav>
                                        <p:tav tm="100000">
                                          <p:val>
                                            <p:strVal val="#ppt_y"/>
                                          </p:val>
                                        </p:tav>
                                      </p:tavLst>
                                    </p:anim>
                                    <p:anim calcmode="lin" valueType="num">
                                      <p:cBhvr>
                                        <p:cTn id="186" dur="500" fill="hold"/>
                                        <p:tgtEl>
                                          <p:spTgt spid="178206"/>
                                        </p:tgtEl>
                                        <p:attrNameLst>
                                          <p:attrName>ppt_w</p:attrName>
                                        </p:attrNameLst>
                                      </p:cBhvr>
                                      <p:tavLst>
                                        <p:tav tm="0">
                                          <p:val>
                                            <p:strVal val="#ppt_w"/>
                                          </p:val>
                                        </p:tav>
                                        <p:tav tm="100000">
                                          <p:val>
                                            <p:strVal val="#ppt_w"/>
                                          </p:val>
                                        </p:tav>
                                      </p:tavLst>
                                    </p:anim>
                                    <p:anim calcmode="lin" valueType="num">
                                      <p:cBhvr>
                                        <p:cTn id="187" dur="500" fill="hold"/>
                                        <p:tgtEl>
                                          <p:spTgt spid="178206"/>
                                        </p:tgtEl>
                                        <p:attrNameLst>
                                          <p:attrName>ppt_h</p:attrName>
                                        </p:attrNameLst>
                                      </p:cBhvr>
                                      <p:tavLst>
                                        <p:tav tm="0">
                                          <p:val>
                                            <p:fltVal val="0.000000"/>
                                          </p:val>
                                        </p:tav>
                                        <p:tav tm="100000">
                                          <p:val>
                                            <p:strVal val="#ppt_h"/>
                                          </p:val>
                                        </p:tav>
                                      </p:tavLst>
                                    </p:anim>
                                  </p:childTnLst>
                                </p:cTn>
                              </p:par>
                            </p:childTnLst>
                          </p:cTn>
                        </p:par>
                        <p:par>
                          <p:cTn id="188" fill="hold">
                            <p:stCondLst>
                              <p:cond delay="500"/>
                            </p:stCondLst>
                            <p:childTnLst>
                              <p:par>
                                <p:cTn id="189" presetID="12" presetClass="entr" presetSubtype="1" fill="hold" grpId="0" nodeType="afterEffect">
                                  <p:stCondLst>
                                    <p:cond delay="0"/>
                                  </p:stCondLst>
                                  <p:childTnLst>
                                    <p:set>
                                      <p:cBhvr>
                                        <p:cTn id="190" dur="1" fill="hold">
                                          <p:stCondLst>
                                            <p:cond delay="0"/>
                                          </p:stCondLst>
                                        </p:cTn>
                                        <p:tgtEl>
                                          <p:spTgt spid="178220"/>
                                        </p:tgtEl>
                                        <p:attrNameLst>
                                          <p:attrName>style.visibility</p:attrName>
                                        </p:attrNameLst>
                                      </p:cBhvr>
                                      <p:to>
                                        <p:strVal val="visible"/>
                                      </p:to>
                                    </p:set>
                                    <p:animEffect transition="in" filter="slide(fromTop)">
                                      <p:cBhvr>
                                        <p:cTn id="191" dur="500"/>
                                        <p:tgtEl>
                                          <p:spTgt spid="178220"/>
                                        </p:tgtEl>
                                      </p:cBhvr>
                                    </p:animEffect>
                                  </p:childTnLst>
                                </p:cTn>
                              </p:par>
                            </p:childTnLst>
                          </p:cTn>
                        </p:par>
                      </p:childTnLst>
                    </p:cTn>
                  </p:par>
                  <p:par>
                    <p:cTn id="192" fill="hold">
                      <p:stCondLst>
                        <p:cond delay="indefinite"/>
                      </p:stCondLst>
                      <p:childTnLst>
                        <p:par>
                          <p:cTn id="193" fill="hold">
                            <p:stCondLst>
                              <p:cond delay="0"/>
                            </p:stCondLst>
                            <p:childTnLst>
                              <p:par>
                                <p:cTn id="194" presetID="17" presetClass="entr" presetSubtype="1" fill="hold" nodeType="clickEffect">
                                  <p:stCondLst>
                                    <p:cond delay="0"/>
                                  </p:stCondLst>
                                  <p:childTnLst>
                                    <p:set>
                                      <p:cBhvr>
                                        <p:cTn id="195" dur="1" fill="hold">
                                          <p:stCondLst>
                                            <p:cond delay="0"/>
                                          </p:stCondLst>
                                        </p:cTn>
                                        <p:tgtEl>
                                          <p:spTgt spid="178215"/>
                                        </p:tgtEl>
                                        <p:attrNameLst>
                                          <p:attrName>style.visibility</p:attrName>
                                        </p:attrNameLst>
                                      </p:cBhvr>
                                      <p:to>
                                        <p:strVal val="visible"/>
                                      </p:to>
                                    </p:set>
                                    <p:anim calcmode="lin" valueType="num">
                                      <p:cBhvr>
                                        <p:cTn id="196" dur="500" fill="hold"/>
                                        <p:tgtEl>
                                          <p:spTgt spid="178215"/>
                                        </p:tgtEl>
                                        <p:attrNameLst>
                                          <p:attrName>ppt_x</p:attrName>
                                        </p:attrNameLst>
                                      </p:cBhvr>
                                      <p:tavLst>
                                        <p:tav tm="0">
                                          <p:val>
                                            <p:strVal val="#ppt_x"/>
                                          </p:val>
                                        </p:tav>
                                        <p:tav tm="100000">
                                          <p:val>
                                            <p:strVal val="#ppt_x"/>
                                          </p:val>
                                        </p:tav>
                                      </p:tavLst>
                                    </p:anim>
                                    <p:anim calcmode="lin" valueType="num">
                                      <p:cBhvr>
                                        <p:cTn id="197" dur="500" fill="hold"/>
                                        <p:tgtEl>
                                          <p:spTgt spid="178215"/>
                                        </p:tgtEl>
                                        <p:attrNameLst>
                                          <p:attrName>ppt_y</p:attrName>
                                        </p:attrNameLst>
                                      </p:cBhvr>
                                      <p:tavLst>
                                        <p:tav tm="0">
                                          <p:val>
                                            <p:strVal val="#ppt_y-#ppt_h/2"/>
                                          </p:val>
                                        </p:tav>
                                        <p:tav tm="100000">
                                          <p:val>
                                            <p:strVal val="#ppt_y"/>
                                          </p:val>
                                        </p:tav>
                                      </p:tavLst>
                                    </p:anim>
                                    <p:anim calcmode="lin" valueType="num">
                                      <p:cBhvr>
                                        <p:cTn id="198" dur="500" fill="hold"/>
                                        <p:tgtEl>
                                          <p:spTgt spid="178215"/>
                                        </p:tgtEl>
                                        <p:attrNameLst>
                                          <p:attrName>ppt_w</p:attrName>
                                        </p:attrNameLst>
                                      </p:cBhvr>
                                      <p:tavLst>
                                        <p:tav tm="0">
                                          <p:val>
                                            <p:strVal val="#ppt_w"/>
                                          </p:val>
                                        </p:tav>
                                        <p:tav tm="100000">
                                          <p:val>
                                            <p:strVal val="#ppt_w"/>
                                          </p:val>
                                        </p:tav>
                                      </p:tavLst>
                                    </p:anim>
                                    <p:anim calcmode="lin" valueType="num">
                                      <p:cBhvr>
                                        <p:cTn id="199" dur="500" fill="hold"/>
                                        <p:tgtEl>
                                          <p:spTgt spid="178215"/>
                                        </p:tgtEl>
                                        <p:attrNameLst>
                                          <p:attrName>ppt_h</p:attrName>
                                        </p:attrNameLst>
                                      </p:cBhvr>
                                      <p:tavLst>
                                        <p:tav tm="0">
                                          <p:val>
                                            <p:fltVal val="0.000000"/>
                                          </p:val>
                                        </p:tav>
                                        <p:tav tm="100000">
                                          <p:val>
                                            <p:strVal val="#ppt_h"/>
                                          </p:val>
                                        </p:tav>
                                      </p:tavLst>
                                    </p:anim>
                                  </p:childTnLst>
                                </p:cTn>
                              </p:par>
                            </p:childTnLst>
                          </p:cTn>
                        </p:par>
                        <p:par>
                          <p:cTn id="200" fill="hold">
                            <p:stCondLst>
                              <p:cond delay="500"/>
                            </p:stCondLst>
                            <p:childTnLst>
                              <p:par>
                                <p:cTn id="201" presetID="12" presetClass="entr" presetSubtype="1" fill="hold" grpId="0" nodeType="afterEffect">
                                  <p:stCondLst>
                                    <p:cond delay="0"/>
                                  </p:stCondLst>
                                  <p:childTnLst>
                                    <p:set>
                                      <p:cBhvr>
                                        <p:cTn id="202" dur="1" fill="hold">
                                          <p:stCondLst>
                                            <p:cond delay="0"/>
                                          </p:stCondLst>
                                        </p:cTn>
                                        <p:tgtEl>
                                          <p:spTgt spid="178224"/>
                                        </p:tgtEl>
                                        <p:attrNameLst>
                                          <p:attrName>style.visibility</p:attrName>
                                        </p:attrNameLst>
                                      </p:cBhvr>
                                      <p:to>
                                        <p:strVal val="visible"/>
                                      </p:to>
                                    </p:set>
                                    <p:animEffect transition="in" filter="slide(fromTop)">
                                      <p:cBhvr>
                                        <p:cTn id="203" dur="500"/>
                                        <p:tgtEl>
                                          <p:spTgt spid="178224"/>
                                        </p:tgtEl>
                                      </p:cBhvr>
                                    </p:animEffect>
                                  </p:childTnLst>
                                </p:cTn>
                              </p:par>
                            </p:childTnLst>
                          </p:cTn>
                        </p:par>
                      </p:childTnLst>
                    </p:cTn>
                  </p:par>
                  <p:par>
                    <p:cTn id="204" fill="hold">
                      <p:stCondLst>
                        <p:cond delay="indefinite"/>
                      </p:stCondLst>
                      <p:childTnLst>
                        <p:par>
                          <p:cTn id="205" fill="hold">
                            <p:stCondLst>
                              <p:cond delay="0"/>
                            </p:stCondLst>
                            <p:childTnLst>
                              <p:par>
                                <p:cTn id="206" presetID="17" presetClass="entr" presetSubtype="1" fill="hold" nodeType="clickEffect">
                                  <p:stCondLst>
                                    <p:cond delay="0"/>
                                  </p:stCondLst>
                                  <p:childTnLst>
                                    <p:set>
                                      <p:cBhvr>
                                        <p:cTn id="207" dur="1" fill="hold">
                                          <p:stCondLst>
                                            <p:cond delay="0"/>
                                          </p:stCondLst>
                                        </p:cTn>
                                        <p:tgtEl>
                                          <p:spTgt spid="178229"/>
                                        </p:tgtEl>
                                        <p:attrNameLst>
                                          <p:attrName>style.visibility</p:attrName>
                                        </p:attrNameLst>
                                      </p:cBhvr>
                                      <p:to>
                                        <p:strVal val="visible"/>
                                      </p:to>
                                    </p:set>
                                    <p:anim calcmode="lin" valueType="num">
                                      <p:cBhvr>
                                        <p:cTn id="208" dur="500" fill="hold"/>
                                        <p:tgtEl>
                                          <p:spTgt spid="178229"/>
                                        </p:tgtEl>
                                        <p:attrNameLst>
                                          <p:attrName>ppt_x</p:attrName>
                                        </p:attrNameLst>
                                      </p:cBhvr>
                                      <p:tavLst>
                                        <p:tav tm="0">
                                          <p:val>
                                            <p:strVal val="#ppt_x"/>
                                          </p:val>
                                        </p:tav>
                                        <p:tav tm="100000">
                                          <p:val>
                                            <p:strVal val="#ppt_x"/>
                                          </p:val>
                                        </p:tav>
                                      </p:tavLst>
                                    </p:anim>
                                    <p:anim calcmode="lin" valueType="num">
                                      <p:cBhvr>
                                        <p:cTn id="209" dur="500" fill="hold"/>
                                        <p:tgtEl>
                                          <p:spTgt spid="178229"/>
                                        </p:tgtEl>
                                        <p:attrNameLst>
                                          <p:attrName>ppt_y</p:attrName>
                                        </p:attrNameLst>
                                      </p:cBhvr>
                                      <p:tavLst>
                                        <p:tav tm="0">
                                          <p:val>
                                            <p:strVal val="#ppt_y-#ppt_h/2"/>
                                          </p:val>
                                        </p:tav>
                                        <p:tav tm="100000">
                                          <p:val>
                                            <p:strVal val="#ppt_y"/>
                                          </p:val>
                                        </p:tav>
                                      </p:tavLst>
                                    </p:anim>
                                    <p:anim calcmode="lin" valueType="num">
                                      <p:cBhvr>
                                        <p:cTn id="210" dur="500" fill="hold"/>
                                        <p:tgtEl>
                                          <p:spTgt spid="178229"/>
                                        </p:tgtEl>
                                        <p:attrNameLst>
                                          <p:attrName>ppt_w</p:attrName>
                                        </p:attrNameLst>
                                      </p:cBhvr>
                                      <p:tavLst>
                                        <p:tav tm="0">
                                          <p:val>
                                            <p:strVal val="#ppt_w"/>
                                          </p:val>
                                        </p:tav>
                                        <p:tav tm="100000">
                                          <p:val>
                                            <p:strVal val="#ppt_w"/>
                                          </p:val>
                                        </p:tav>
                                      </p:tavLst>
                                    </p:anim>
                                    <p:anim calcmode="lin" valueType="num">
                                      <p:cBhvr>
                                        <p:cTn id="211" dur="500" fill="hold"/>
                                        <p:tgtEl>
                                          <p:spTgt spid="178229"/>
                                        </p:tgtEl>
                                        <p:attrNameLst>
                                          <p:attrName>ppt_h</p:attrName>
                                        </p:attrNameLst>
                                      </p:cBhvr>
                                      <p:tavLst>
                                        <p:tav tm="0">
                                          <p:val>
                                            <p:fltVal val="0.000000"/>
                                          </p:val>
                                        </p:tav>
                                        <p:tav tm="100000">
                                          <p:val>
                                            <p:strVal val="#ppt_h"/>
                                          </p:val>
                                        </p:tav>
                                      </p:tavLst>
                                    </p:anim>
                                  </p:childTnLst>
                                </p:cTn>
                              </p:par>
                            </p:childTnLst>
                          </p:cTn>
                        </p:par>
                        <p:par>
                          <p:cTn id="212" fill="hold">
                            <p:stCondLst>
                              <p:cond delay="500"/>
                            </p:stCondLst>
                            <p:childTnLst>
                              <p:par>
                                <p:cTn id="213" presetID="4" presetClass="entr" presetSubtype="32" fill="hold" grpId="0" nodeType="afterEffect">
                                  <p:stCondLst>
                                    <p:cond delay="0"/>
                                  </p:stCondLst>
                                  <p:childTnLst>
                                    <p:set>
                                      <p:cBhvr>
                                        <p:cTn id="214" dur="1" fill="hold">
                                          <p:stCondLst>
                                            <p:cond delay="0"/>
                                          </p:stCondLst>
                                        </p:cTn>
                                        <p:tgtEl>
                                          <p:spTgt spid="178233"/>
                                        </p:tgtEl>
                                        <p:attrNameLst>
                                          <p:attrName>style.visibility</p:attrName>
                                        </p:attrNameLst>
                                      </p:cBhvr>
                                      <p:to>
                                        <p:strVal val="visible"/>
                                      </p:to>
                                    </p:set>
                                    <p:animEffect transition="in" filter="box(out)">
                                      <p:cBhvr>
                                        <p:cTn id="215" dur="500"/>
                                        <p:tgtEl>
                                          <p:spTgt spid="178233"/>
                                        </p:tgtEl>
                                      </p:cBhvr>
                                    </p:animEffect>
                                  </p:childTnLst>
                                </p:cTn>
                              </p:par>
                            </p:childTnLst>
                          </p:cTn>
                        </p:par>
                      </p:childTnLst>
                    </p:cTn>
                  </p:par>
                  <p:par>
                    <p:cTn id="216" fill="hold">
                      <p:stCondLst>
                        <p:cond delay="indefinite"/>
                      </p:stCondLst>
                      <p:childTnLst>
                        <p:par>
                          <p:cTn id="217" fill="hold">
                            <p:stCondLst>
                              <p:cond delay="0"/>
                            </p:stCondLst>
                            <p:childTnLst>
                              <p:par>
                                <p:cTn id="218" presetID="17" presetClass="entr" presetSubtype="8" fill="hold" nodeType="clickEffect">
                                  <p:stCondLst>
                                    <p:cond delay="0"/>
                                  </p:stCondLst>
                                  <p:childTnLst>
                                    <p:set>
                                      <p:cBhvr>
                                        <p:cTn id="219" dur="1" fill="hold">
                                          <p:stCondLst>
                                            <p:cond delay="0"/>
                                          </p:stCondLst>
                                        </p:cTn>
                                        <p:tgtEl>
                                          <p:spTgt spid="178230"/>
                                        </p:tgtEl>
                                        <p:attrNameLst>
                                          <p:attrName>style.visibility</p:attrName>
                                        </p:attrNameLst>
                                      </p:cBhvr>
                                      <p:to>
                                        <p:strVal val="visible"/>
                                      </p:to>
                                    </p:set>
                                    <p:anim calcmode="lin" valueType="num">
                                      <p:cBhvr>
                                        <p:cTn id="220" dur="500" fill="hold"/>
                                        <p:tgtEl>
                                          <p:spTgt spid="178230"/>
                                        </p:tgtEl>
                                        <p:attrNameLst>
                                          <p:attrName>ppt_x</p:attrName>
                                        </p:attrNameLst>
                                      </p:cBhvr>
                                      <p:tavLst>
                                        <p:tav tm="0">
                                          <p:val>
                                            <p:strVal val="#ppt_x-#ppt_w/2"/>
                                          </p:val>
                                        </p:tav>
                                        <p:tav tm="100000">
                                          <p:val>
                                            <p:strVal val="#ppt_x"/>
                                          </p:val>
                                        </p:tav>
                                      </p:tavLst>
                                    </p:anim>
                                    <p:anim calcmode="lin" valueType="num">
                                      <p:cBhvr>
                                        <p:cTn id="221" dur="500" fill="hold"/>
                                        <p:tgtEl>
                                          <p:spTgt spid="178230"/>
                                        </p:tgtEl>
                                        <p:attrNameLst>
                                          <p:attrName>ppt_y</p:attrName>
                                        </p:attrNameLst>
                                      </p:cBhvr>
                                      <p:tavLst>
                                        <p:tav tm="0">
                                          <p:val>
                                            <p:strVal val="#ppt_y"/>
                                          </p:val>
                                        </p:tav>
                                        <p:tav tm="100000">
                                          <p:val>
                                            <p:strVal val="#ppt_y"/>
                                          </p:val>
                                        </p:tav>
                                      </p:tavLst>
                                    </p:anim>
                                    <p:anim calcmode="lin" valueType="num">
                                      <p:cBhvr>
                                        <p:cTn id="222" dur="500" fill="hold"/>
                                        <p:tgtEl>
                                          <p:spTgt spid="178230"/>
                                        </p:tgtEl>
                                        <p:attrNameLst>
                                          <p:attrName>ppt_w</p:attrName>
                                        </p:attrNameLst>
                                      </p:cBhvr>
                                      <p:tavLst>
                                        <p:tav tm="0">
                                          <p:val>
                                            <p:fltVal val="0.000000"/>
                                          </p:val>
                                        </p:tav>
                                        <p:tav tm="100000">
                                          <p:val>
                                            <p:strVal val="#ppt_w"/>
                                          </p:val>
                                        </p:tav>
                                      </p:tavLst>
                                    </p:anim>
                                    <p:anim calcmode="lin" valueType="num">
                                      <p:cBhvr>
                                        <p:cTn id="223" dur="500" fill="hold"/>
                                        <p:tgtEl>
                                          <p:spTgt spid="178230"/>
                                        </p:tgtEl>
                                        <p:attrNameLst>
                                          <p:attrName>ppt_h</p:attrName>
                                        </p:attrNameLst>
                                      </p:cBhvr>
                                      <p:tavLst>
                                        <p:tav tm="0">
                                          <p:val>
                                            <p:strVal val="#ppt_h"/>
                                          </p:val>
                                        </p:tav>
                                        <p:tav tm="100000">
                                          <p:val>
                                            <p:strVal val="#ppt_h"/>
                                          </p:val>
                                        </p:tav>
                                      </p:tavLst>
                                    </p:anim>
                                  </p:childTnLst>
                                </p:cTn>
                              </p:par>
                            </p:childTnLst>
                          </p:cTn>
                        </p:par>
                        <p:par>
                          <p:cTn id="224" fill="hold">
                            <p:stCondLst>
                              <p:cond delay="500"/>
                            </p:stCondLst>
                            <p:childTnLst>
                              <p:par>
                                <p:cTn id="225" presetID="4" presetClass="entr" presetSubtype="32" fill="hold" grpId="0" nodeType="afterEffect">
                                  <p:stCondLst>
                                    <p:cond delay="0"/>
                                  </p:stCondLst>
                                  <p:childTnLst>
                                    <p:set>
                                      <p:cBhvr>
                                        <p:cTn id="226" dur="1" fill="hold">
                                          <p:stCondLst>
                                            <p:cond delay="0"/>
                                          </p:stCondLst>
                                        </p:cTn>
                                        <p:tgtEl>
                                          <p:spTgt spid="178234"/>
                                        </p:tgtEl>
                                        <p:attrNameLst>
                                          <p:attrName>style.visibility</p:attrName>
                                        </p:attrNameLst>
                                      </p:cBhvr>
                                      <p:to>
                                        <p:strVal val="visible"/>
                                      </p:to>
                                    </p:set>
                                    <p:animEffect transition="in" filter="box(out)">
                                      <p:cBhvr>
                                        <p:cTn id="227" dur="500"/>
                                        <p:tgtEl>
                                          <p:spTgt spid="178234"/>
                                        </p:tgtEl>
                                      </p:cBhvr>
                                    </p:animEffect>
                                  </p:childTnLst>
                                </p:cTn>
                              </p:par>
                            </p:childTnLst>
                          </p:cTn>
                        </p:par>
                      </p:childTnLst>
                    </p:cTn>
                  </p:par>
                  <p:par>
                    <p:cTn id="228" fill="hold">
                      <p:stCondLst>
                        <p:cond delay="indefinite"/>
                      </p:stCondLst>
                      <p:childTnLst>
                        <p:par>
                          <p:cTn id="229" fill="hold">
                            <p:stCondLst>
                              <p:cond delay="0"/>
                            </p:stCondLst>
                            <p:childTnLst>
                              <p:par>
                                <p:cTn id="230" presetID="17" presetClass="entr" presetSubtype="1" fill="hold" nodeType="clickEffect">
                                  <p:stCondLst>
                                    <p:cond delay="0"/>
                                  </p:stCondLst>
                                  <p:childTnLst>
                                    <p:set>
                                      <p:cBhvr>
                                        <p:cTn id="231" dur="1" fill="hold">
                                          <p:stCondLst>
                                            <p:cond delay="0"/>
                                          </p:stCondLst>
                                        </p:cTn>
                                        <p:tgtEl>
                                          <p:spTgt spid="178217"/>
                                        </p:tgtEl>
                                        <p:attrNameLst>
                                          <p:attrName>style.visibility</p:attrName>
                                        </p:attrNameLst>
                                      </p:cBhvr>
                                      <p:to>
                                        <p:strVal val="visible"/>
                                      </p:to>
                                    </p:set>
                                    <p:anim calcmode="lin" valueType="num">
                                      <p:cBhvr>
                                        <p:cTn id="232" dur="500" fill="hold"/>
                                        <p:tgtEl>
                                          <p:spTgt spid="178217"/>
                                        </p:tgtEl>
                                        <p:attrNameLst>
                                          <p:attrName>ppt_x</p:attrName>
                                        </p:attrNameLst>
                                      </p:cBhvr>
                                      <p:tavLst>
                                        <p:tav tm="0">
                                          <p:val>
                                            <p:strVal val="#ppt_x"/>
                                          </p:val>
                                        </p:tav>
                                        <p:tav tm="100000">
                                          <p:val>
                                            <p:strVal val="#ppt_x"/>
                                          </p:val>
                                        </p:tav>
                                      </p:tavLst>
                                    </p:anim>
                                    <p:anim calcmode="lin" valueType="num">
                                      <p:cBhvr>
                                        <p:cTn id="233" dur="500" fill="hold"/>
                                        <p:tgtEl>
                                          <p:spTgt spid="178217"/>
                                        </p:tgtEl>
                                        <p:attrNameLst>
                                          <p:attrName>ppt_y</p:attrName>
                                        </p:attrNameLst>
                                      </p:cBhvr>
                                      <p:tavLst>
                                        <p:tav tm="0">
                                          <p:val>
                                            <p:strVal val="#ppt_y-#ppt_h/2"/>
                                          </p:val>
                                        </p:tav>
                                        <p:tav tm="100000">
                                          <p:val>
                                            <p:strVal val="#ppt_y"/>
                                          </p:val>
                                        </p:tav>
                                      </p:tavLst>
                                    </p:anim>
                                    <p:anim calcmode="lin" valueType="num">
                                      <p:cBhvr>
                                        <p:cTn id="234" dur="500" fill="hold"/>
                                        <p:tgtEl>
                                          <p:spTgt spid="178217"/>
                                        </p:tgtEl>
                                        <p:attrNameLst>
                                          <p:attrName>ppt_w</p:attrName>
                                        </p:attrNameLst>
                                      </p:cBhvr>
                                      <p:tavLst>
                                        <p:tav tm="0">
                                          <p:val>
                                            <p:strVal val="#ppt_w"/>
                                          </p:val>
                                        </p:tav>
                                        <p:tav tm="100000">
                                          <p:val>
                                            <p:strVal val="#ppt_w"/>
                                          </p:val>
                                        </p:tav>
                                      </p:tavLst>
                                    </p:anim>
                                    <p:anim calcmode="lin" valueType="num">
                                      <p:cBhvr>
                                        <p:cTn id="235" dur="500" fill="hold"/>
                                        <p:tgtEl>
                                          <p:spTgt spid="178217"/>
                                        </p:tgtEl>
                                        <p:attrNameLst>
                                          <p:attrName>ppt_h</p:attrName>
                                        </p:attrNameLst>
                                      </p:cBhvr>
                                      <p:tavLst>
                                        <p:tav tm="0">
                                          <p:val>
                                            <p:fltVal val="0.000000"/>
                                          </p:val>
                                        </p:tav>
                                        <p:tav tm="100000">
                                          <p:val>
                                            <p:strVal val="#ppt_h"/>
                                          </p:val>
                                        </p:tav>
                                      </p:tavLst>
                                    </p:anim>
                                  </p:childTnLst>
                                </p:cTn>
                              </p:par>
                            </p:childTnLst>
                          </p:cTn>
                        </p:par>
                        <p:par>
                          <p:cTn id="236" fill="hold">
                            <p:stCondLst>
                              <p:cond delay="500"/>
                            </p:stCondLst>
                            <p:childTnLst>
                              <p:par>
                                <p:cTn id="237" presetID="12" presetClass="entr" presetSubtype="1" fill="hold" grpId="0" nodeType="afterEffect">
                                  <p:stCondLst>
                                    <p:cond delay="0"/>
                                  </p:stCondLst>
                                  <p:childTnLst>
                                    <p:set>
                                      <p:cBhvr>
                                        <p:cTn id="238" dur="1" fill="hold">
                                          <p:stCondLst>
                                            <p:cond delay="0"/>
                                          </p:stCondLst>
                                        </p:cTn>
                                        <p:tgtEl>
                                          <p:spTgt spid="178225"/>
                                        </p:tgtEl>
                                        <p:attrNameLst>
                                          <p:attrName>style.visibility</p:attrName>
                                        </p:attrNameLst>
                                      </p:cBhvr>
                                      <p:to>
                                        <p:strVal val="visible"/>
                                      </p:to>
                                    </p:set>
                                    <p:animEffect transition="in" filter="slide(fromTop)">
                                      <p:cBhvr>
                                        <p:cTn id="239" dur="500"/>
                                        <p:tgtEl>
                                          <p:spTgt spid="178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nimBg="1"/>
      <p:bldP spid="178179" grpId="0" animBg="1"/>
      <p:bldP spid="178180" grpId="0" animBg="1"/>
      <p:bldP spid="178181" grpId="0" animBg="1"/>
      <p:bldP spid="178182" grpId="0" animBg="1"/>
      <p:bldP spid="178183" grpId="0" animBg="1"/>
      <p:bldP spid="178184" grpId="0" animBg="1"/>
      <p:bldP spid="178196" grpId="0"/>
      <p:bldP spid="178197" grpId="0"/>
      <p:bldP spid="178198" grpId="0"/>
      <p:bldP spid="178199" grpId="0"/>
      <p:bldP spid="178200" grpId="0"/>
      <p:bldP spid="178201" grpId="0"/>
      <p:bldP spid="178202" grpId="0"/>
      <p:bldP spid="178203" grpId="0"/>
      <p:bldP spid="178204" grpId="0"/>
      <p:bldP spid="178205" grpId="0" animBg="1"/>
      <p:bldP spid="178207" grpId="0" animBg="1"/>
      <p:bldP spid="178209" grpId="0"/>
      <p:bldP spid="178210" grpId="0" animBg="1"/>
      <p:bldP spid="178212" grpId="0" animBg="1"/>
      <p:bldP spid="178214" grpId="0" animBg="1"/>
      <p:bldP spid="178216" grpId="0" animBg="1"/>
      <p:bldP spid="178218" grpId="0" animBg="1"/>
      <p:bldP spid="178219" grpId="0"/>
      <p:bldP spid="178220" grpId="0"/>
      <p:bldP spid="178221" grpId="0"/>
      <p:bldP spid="178222" grpId="0"/>
      <p:bldP spid="178223" grpId="0"/>
      <p:bldP spid="178224" grpId="0"/>
      <p:bldP spid="178225" grpId="0"/>
      <p:bldP spid="178231" grpId="0"/>
      <p:bldP spid="178232" grpId="0"/>
      <p:bldP spid="178233" grpId="0"/>
      <p:bldP spid="1782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4" name="Text Box 4"/>
          <p:cNvSpPr txBox="1"/>
          <p:nvPr/>
        </p:nvSpPr>
        <p:spPr>
          <a:xfrm>
            <a:off x="457200" y="76200"/>
            <a:ext cx="7467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a:sym typeface="Webdings" panose="05030102010509060703" pitchFamily="18" charset="2"/>
              </a:rPr>
              <a:t>§6  Applications of Depth-First Search</a:t>
            </a:r>
            <a:endParaRPr lang="en-US" altLang="zh-CN" sz="2400" b="1"/>
          </a:p>
        </p:txBody>
      </p:sp>
      <p:sp>
        <p:nvSpPr>
          <p:cNvPr id="107525" name="Rectangle 5"/>
          <p:cNvSpPr/>
          <p:nvPr/>
        </p:nvSpPr>
        <p:spPr>
          <a:xfrm>
            <a:off x="1143000" y="609600"/>
            <a:ext cx="5562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a:solidFill>
                  <a:srgbClr val="009900"/>
                </a:solidFill>
                <a:latin typeface="Arial" panose="020B0604020202020204" pitchFamily="34" charset="0"/>
              </a:rPr>
              <a:t>/* a generalization of preorder traversal */</a:t>
            </a:r>
            <a:endParaRPr lang="en-US" altLang="zh-CN" sz="2000" b="1">
              <a:solidFill>
                <a:srgbClr val="009900"/>
              </a:solidFill>
              <a:latin typeface="Arial" panose="020B0604020202020204" pitchFamily="34" charset="0"/>
            </a:endParaRPr>
          </a:p>
        </p:txBody>
      </p:sp>
      <p:sp>
        <p:nvSpPr>
          <p:cNvPr id="107526" name="AutoShape 6"/>
          <p:cNvSpPr/>
          <p:nvPr/>
        </p:nvSpPr>
        <p:spPr>
          <a:xfrm>
            <a:off x="914400" y="1143000"/>
            <a:ext cx="7162800" cy="2057400"/>
          </a:xfrm>
          <a:prstGeom prst="foldedCorner">
            <a:avLst>
              <a:gd name="adj" fmla="val 778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82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a:solidFill>
                  <a:schemeClr val="hlink"/>
                </a:solidFill>
                <a:latin typeface="Arial" panose="020B0604020202020204" pitchFamily="34" charset="0"/>
              </a:rPr>
              <a:t>void</a:t>
            </a:r>
            <a:r>
              <a:rPr lang="en-US" altLang="zh-CN" sz="1800" b="1">
                <a:latin typeface="Arial" panose="020B0604020202020204" pitchFamily="34" charset="0"/>
              </a:rPr>
              <a:t> DFS ( Vertex V )  </a:t>
            </a:r>
            <a:r>
              <a:rPr lang="en-US" altLang="zh-CN" sz="1800" b="1">
                <a:solidFill>
                  <a:srgbClr val="009900"/>
                </a:solidFill>
                <a:latin typeface="Arial" panose="020B0604020202020204" pitchFamily="34" charset="0"/>
              </a:rPr>
              <a:t>/* this is only a template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visited[ V ] = true;  </a:t>
            </a:r>
            <a:r>
              <a:rPr lang="en-US" altLang="zh-CN" sz="1800" b="1">
                <a:solidFill>
                  <a:srgbClr val="009900"/>
                </a:solidFill>
                <a:latin typeface="Arial" panose="020B0604020202020204" pitchFamily="34" charset="0"/>
              </a:rPr>
              <a:t>/* mark this vertex to avoid cycles */</a:t>
            </a:r>
            <a:endParaRPr lang="en-US" altLang="zh-CN" sz="1800" b="1">
              <a:solidFill>
                <a:srgbClr val="009900"/>
              </a:solidFill>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 each W adjacent to V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!visited[ W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DFS( W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rgbClr val="009900"/>
                </a:solidFill>
                <a:latin typeface="Arial" panose="020B0604020202020204" pitchFamily="34" charset="0"/>
              </a:rPr>
              <a:t>/* </a:t>
            </a:r>
            <a:r>
              <a:rPr lang="en-US" altLang="zh-CN" sz="1800" b="1" i="1">
                <a:solidFill>
                  <a:srgbClr val="009900"/>
                </a:solidFill>
                <a:latin typeface="Arial" panose="020B0604020202020204" pitchFamily="34" charset="0"/>
              </a:rPr>
              <a:t>T</a:t>
            </a:r>
            <a:r>
              <a:rPr lang="en-US" altLang="zh-CN" sz="1800" b="1">
                <a:solidFill>
                  <a:srgbClr val="009900"/>
                </a:solidFill>
                <a:latin typeface="Arial" panose="020B0604020202020204" pitchFamily="34" charset="0"/>
              </a:rPr>
              <a:t> = O( |E| + |V| ) as long as adjacency lists are used */</a:t>
            </a:r>
            <a:endParaRPr lang="en-US" altLang="zh-CN" sz="1800" b="1">
              <a:solidFill>
                <a:srgbClr val="009900"/>
              </a:solidFill>
              <a:latin typeface="Arial" panose="020B0604020202020204" pitchFamily="34" charset="0"/>
            </a:endParaRPr>
          </a:p>
          <a:p>
            <a:pPr marL="0" lvl="0" indent="0" eaLnBrk="1" hangingPunct="1">
              <a:spcBef>
                <a:spcPct val="0"/>
              </a:spcBef>
              <a:buNone/>
            </a:pPr>
            <a:endParaRPr lang="en-US" altLang="zh-CN" sz="1800" b="1">
              <a:latin typeface="Arial" panose="020B0604020202020204" pitchFamily="34" charset="0"/>
            </a:endParaRPr>
          </a:p>
        </p:txBody>
      </p:sp>
      <p:grpSp>
        <p:nvGrpSpPr>
          <p:cNvPr id="107527" name="Group 7"/>
          <p:cNvGrpSpPr/>
          <p:nvPr/>
        </p:nvGrpSpPr>
        <p:grpSpPr>
          <a:xfrm>
            <a:off x="762000" y="4267200"/>
            <a:ext cx="1752600" cy="2209800"/>
            <a:chOff x="4128" y="1632"/>
            <a:chExt cx="1104" cy="1392"/>
          </a:xfrm>
        </p:grpSpPr>
        <p:sp>
          <p:nvSpPr>
            <p:cNvPr id="88084" name="Oval 8"/>
            <p:cNvSpPr/>
            <p:nvPr/>
          </p:nvSpPr>
          <p:spPr>
            <a:xfrm>
              <a:off x="4560" y="1632"/>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88085" name="Oval 9"/>
            <p:cNvSpPr/>
            <p:nvPr/>
          </p:nvSpPr>
          <p:spPr>
            <a:xfrm>
              <a:off x="4128" y="2016"/>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88086" name="Line 10"/>
            <p:cNvSpPr/>
            <p:nvPr/>
          </p:nvSpPr>
          <p:spPr>
            <a:xfrm flipH="1">
              <a:off x="4272" y="1849"/>
              <a:ext cx="357" cy="167"/>
            </a:xfrm>
            <a:prstGeom prst="line">
              <a:avLst/>
            </a:prstGeom>
            <a:ln w="25400" cap="flat" cmpd="sng">
              <a:solidFill>
                <a:schemeClr val="tx1"/>
              </a:solidFill>
              <a:prstDash val="solid"/>
              <a:headEnd type="none" w="med" len="med"/>
              <a:tailEnd type="none" w="med" len="med"/>
            </a:ln>
          </p:spPr>
        </p:sp>
        <p:sp>
          <p:nvSpPr>
            <p:cNvPr id="88087" name="Oval 11"/>
            <p:cNvSpPr/>
            <p:nvPr/>
          </p:nvSpPr>
          <p:spPr>
            <a:xfrm flipH="1">
              <a:off x="4560" y="2016"/>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88088" name="Line 12"/>
            <p:cNvSpPr/>
            <p:nvPr/>
          </p:nvSpPr>
          <p:spPr>
            <a:xfrm>
              <a:off x="4678" y="1872"/>
              <a:ext cx="0" cy="144"/>
            </a:xfrm>
            <a:prstGeom prst="line">
              <a:avLst/>
            </a:prstGeom>
            <a:ln w="25400" cap="flat" cmpd="sng">
              <a:solidFill>
                <a:schemeClr val="tx1"/>
              </a:solidFill>
              <a:prstDash val="solid"/>
              <a:headEnd type="none" w="med" len="med"/>
              <a:tailEnd type="none" w="med" len="med"/>
            </a:ln>
          </p:spPr>
        </p:sp>
        <p:sp>
          <p:nvSpPr>
            <p:cNvPr id="88089" name="Oval 13"/>
            <p:cNvSpPr/>
            <p:nvPr/>
          </p:nvSpPr>
          <p:spPr>
            <a:xfrm flipH="1">
              <a:off x="4992" y="2016"/>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sp>
          <p:nvSpPr>
            <p:cNvPr id="88090" name="Line 14"/>
            <p:cNvSpPr/>
            <p:nvPr/>
          </p:nvSpPr>
          <p:spPr>
            <a:xfrm>
              <a:off x="4731" y="1849"/>
              <a:ext cx="357" cy="167"/>
            </a:xfrm>
            <a:prstGeom prst="line">
              <a:avLst/>
            </a:prstGeom>
            <a:ln w="25400" cap="flat" cmpd="sng">
              <a:solidFill>
                <a:schemeClr val="tx1"/>
              </a:solidFill>
              <a:prstDash val="solid"/>
              <a:headEnd type="none" w="med" len="med"/>
              <a:tailEnd type="none" w="med" len="med"/>
            </a:ln>
          </p:spPr>
        </p:sp>
        <p:sp>
          <p:nvSpPr>
            <p:cNvPr id="88091" name="Oval 15"/>
            <p:cNvSpPr/>
            <p:nvPr/>
          </p:nvSpPr>
          <p:spPr>
            <a:xfrm>
              <a:off x="4345" y="2400"/>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4</a:t>
              </a:r>
              <a:endParaRPr lang="en-US" altLang="zh-CN" sz="2400" b="1"/>
            </a:p>
          </p:txBody>
        </p:sp>
        <p:sp>
          <p:nvSpPr>
            <p:cNvPr id="88092" name="Line 16"/>
            <p:cNvSpPr/>
            <p:nvPr/>
          </p:nvSpPr>
          <p:spPr>
            <a:xfrm>
              <a:off x="4320" y="2208"/>
              <a:ext cx="96" cy="192"/>
            </a:xfrm>
            <a:prstGeom prst="line">
              <a:avLst/>
            </a:prstGeom>
            <a:ln w="25400" cap="flat" cmpd="sng">
              <a:solidFill>
                <a:schemeClr val="tx1"/>
              </a:solidFill>
              <a:prstDash val="solid"/>
              <a:headEnd type="none" w="med" len="med"/>
              <a:tailEnd type="none" w="med" len="med"/>
            </a:ln>
          </p:spPr>
        </p:sp>
        <p:sp>
          <p:nvSpPr>
            <p:cNvPr id="88093" name="Line 17"/>
            <p:cNvSpPr/>
            <p:nvPr/>
          </p:nvSpPr>
          <p:spPr>
            <a:xfrm flipH="1">
              <a:off x="4512" y="2208"/>
              <a:ext cx="96" cy="192"/>
            </a:xfrm>
            <a:prstGeom prst="line">
              <a:avLst/>
            </a:prstGeom>
            <a:ln w="25400" cap="flat" cmpd="sng">
              <a:solidFill>
                <a:schemeClr val="tx1"/>
              </a:solidFill>
              <a:prstDash val="solid"/>
              <a:headEnd type="none" w="med" len="med"/>
              <a:tailEnd type="none" w="med" len="med"/>
            </a:ln>
          </p:spPr>
        </p:sp>
        <p:grpSp>
          <p:nvGrpSpPr>
            <p:cNvPr id="88094" name="Group 18"/>
            <p:cNvGrpSpPr/>
            <p:nvPr/>
          </p:nvGrpSpPr>
          <p:grpSpPr>
            <a:xfrm>
              <a:off x="4752" y="2208"/>
              <a:ext cx="288" cy="432"/>
              <a:chOff x="4416" y="2304"/>
              <a:chExt cx="288" cy="432"/>
            </a:xfrm>
          </p:grpSpPr>
          <p:sp>
            <p:nvSpPr>
              <p:cNvPr id="88098" name="Oval 19"/>
              <p:cNvSpPr/>
              <p:nvPr/>
            </p:nvSpPr>
            <p:spPr>
              <a:xfrm>
                <a:off x="4441" y="2496"/>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5</a:t>
                </a:r>
                <a:endParaRPr lang="en-US" altLang="zh-CN" sz="2400" b="1"/>
              </a:p>
            </p:txBody>
          </p:sp>
          <p:sp>
            <p:nvSpPr>
              <p:cNvPr id="88099" name="Line 20"/>
              <p:cNvSpPr/>
              <p:nvPr/>
            </p:nvSpPr>
            <p:spPr>
              <a:xfrm>
                <a:off x="4416" y="2304"/>
                <a:ext cx="96" cy="192"/>
              </a:xfrm>
              <a:prstGeom prst="line">
                <a:avLst/>
              </a:prstGeom>
              <a:ln w="25400" cap="flat" cmpd="sng">
                <a:solidFill>
                  <a:schemeClr val="tx1"/>
                </a:solidFill>
                <a:prstDash val="solid"/>
                <a:headEnd type="none" w="med" len="med"/>
                <a:tailEnd type="none" w="med" len="med"/>
              </a:ln>
            </p:spPr>
          </p:sp>
          <p:sp>
            <p:nvSpPr>
              <p:cNvPr id="88100" name="Line 21"/>
              <p:cNvSpPr/>
              <p:nvPr/>
            </p:nvSpPr>
            <p:spPr>
              <a:xfrm flipH="1">
                <a:off x="4608" y="2304"/>
                <a:ext cx="96" cy="192"/>
              </a:xfrm>
              <a:prstGeom prst="line">
                <a:avLst/>
              </a:prstGeom>
              <a:ln w="25400" cap="flat" cmpd="sng">
                <a:solidFill>
                  <a:schemeClr val="tx1"/>
                </a:solidFill>
                <a:prstDash val="solid"/>
                <a:headEnd type="none" w="med" len="med"/>
                <a:tailEnd type="none" w="med" len="med"/>
              </a:ln>
            </p:spPr>
          </p:sp>
        </p:grpSp>
        <p:sp>
          <p:nvSpPr>
            <p:cNvPr id="88095" name="Oval 22"/>
            <p:cNvSpPr/>
            <p:nvPr/>
          </p:nvSpPr>
          <p:spPr>
            <a:xfrm>
              <a:off x="4560" y="2784"/>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6</a:t>
              </a:r>
              <a:endParaRPr lang="en-US" altLang="zh-CN" sz="2400" b="1"/>
            </a:p>
          </p:txBody>
        </p:sp>
        <p:sp>
          <p:nvSpPr>
            <p:cNvPr id="88096" name="Line 23"/>
            <p:cNvSpPr/>
            <p:nvPr/>
          </p:nvSpPr>
          <p:spPr>
            <a:xfrm>
              <a:off x="4535" y="2592"/>
              <a:ext cx="96" cy="192"/>
            </a:xfrm>
            <a:prstGeom prst="line">
              <a:avLst/>
            </a:prstGeom>
            <a:ln w="25400" cap="flat" cmpd="sng">
              <a:solidFill>
                <a:schemeClr val="tx1"/>
              </a:solidFill>
              <a:prstDash val="solid"/>
              <a:headEnd type="none" w="med" len="med"/>
              <a:tailEnd type="none" w="med" len="med"/>
            </a:ln>
          </p:spPr>
        </p:sp>
        <p:sp>
          <p:nvSpPr>
            <p:cNvPr id="88097" name="Line 24"/>
            <p:cNvSpPr/>
            <p:nvPr/>
          </p:nvSpPr>
          <p:spPr>
            <a:xfrm flipH="1">
              <a:off x="4727" y="2592"/>
              <a:ext cx="96" cy="192"/>
            </a:xfrm>
            <a:prstGeom prst="line">
              <a:avLst/>
            </a:prstGeom>
            <a:ln w="25400" cap="flat" cmpd="sng">
              <a:solidFill>
                <a:schemeClr val="tx1"/>
              </a:solidFill>
              <a:prstDash val="solid"/>
              <a:headEnd type="none" w="med" len="med"/>
              <a:tailEnd type="none" w="med" len="med"/>
            </a:ln>
          </p:spPr>
        </p:sp>
      </p:grpSp>
      <p:sp>
        <p:nvSpPr>
          <p:cNvPr id="107545" name="Oval 25"/>
          <p:cNvSpPr/>
          <p:nvPr/>
        </p:nvSpPr>
        <p:spPr>
          <a:xfrm>
            <a:off x="1447800" y="4267200"/>
            <a:ext cx="381000" cy="381000"/>
          </a:xfrm>
          <a:prstGeom prst="ellipse">
            <a:avLst/>
          </a:prstGeom>
          <a:solidFill>
            <a:srgbClr val="00FF00">
              <a:alpha val="50195"/>
            </a:srgbClr>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7546" name="Oval 26"/>
          <p:cNvSpPr/>
          <p:nvPr/>
        </p:nvSpPr>
        <p:spPr>
          <a:xfrm>
            <a:off x="762000" y="4876800"/>
            <a:ext cx="381000" cy="381000"/>
          </a:xfrm>
          <a:prstGeom prst="ellipse">
            <a:avLst/>
          </a:prstGeom>
          <a:solidFill>
            <a:srgbClr val="00FF00">
              <a:alpha val="50195"/>
            </a:srgbClr>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7547" name="Oval 27"/>
          <p:cNvSpPr/>
          <p:nvPr/>
        </p:nvSpPr>
        <p:spPr>
          <a:xfrm>
            <a:off x="1106488" y="5486400"/>
            <a:ext cx="381000" cy="381000"/>
          </a:xfrm>
          <a:prstGeom prst="ellipse">
            <a:avLst/>
          </a:prstGeom>
          <a:solidFill>
            <a:srgbClr val="00FF00">
              <a:alpha val="50195"/>
            </a:srgbClr>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7548" name="Oval 28"/>
          <p:cNvSpPr/>
          <p:nvPr/>
        </p:nvSpPr>
        <p:spPr>
          <a:xfrm>
            <a:off x="1447800" y="6096000"/>
            <a:ext cx="381000" cy="381000"/>
          </a:xfrm>
          <a:prstGeom prst="ellipse">
            <a:avLst/>
          </a:prstGeom>
          <a:solidFill>
            <a:srgbClr val="00FF00">
              <a:alpha val="50195"/>
            </a:srgbClr>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7549" name="Oval 29"/>
          <p:cNvSpPr/>
          <p:nvPr/>
        </p:nvSpPr>
        <p:spPr>
          <a:xfrm>
            <a:off x="1790700" y="5486400"/>
            <a:ext cx="381000" cy="381000"/>
          </a:xfrm>
          <a:prstGeom prst="ellipse">
            <a:avLst/>
          </a:prstGeom>
          <a:solidFill>
            <a:srgbClr val="00FF00">
              <a:alpha val="50195"/>
            </a:srgbClr>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7550" name="Oval 30"/>
          <p:cNvSpPr/>
          <p:nvPr/>
        </p:nvSpPr>
        <p:spPr>
          <a:xfrm>
            <a:off x="1447800" y="4876800"/>
            <a:ext cx="381000" cy="381000"/>
          </a:xfrm>
          <a:prstGeom prst="ellipse">
            <a:avLst/>
          </a:prstGeom>
          <a:solidFill>
            <a:srgbClr val="00FF00">
              <a:alpha val="50195"/>
            </a:srgbClr>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7551" name="Oval 31"/>
          <p:cNvSpPr/>
          <p:nvPr/>
        </p:nvSpPr>
        <p:spPr>
          <a:xfrm>
            <a:off x="2133600" y="4876800"/>
            <a:ext cx="381000" cy="381000"/>
          </a:xfrm>
          <a:prstGeom prst="ellipse">
            <a:avLst/>
          </a:prstGeom>
          <a:solidFill>
            <a:srgbClr val="00FF00">
              <a:alpha val="50195"/>
            </a:srgbClr>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7552" name="Rectangle 32"/>
          <p:cNvSpPr/>
          <p:nvPr/>
        </p:nvSpPr>
        <p:spPr>
          <a:xfrm>
            <a:off x="1066800" y="3810000"/>
            <a:ext cx="1219200" cy="3810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latin typeface="Arial" panose="020B0604020202020204" pitchFamily="34" charset="0"/>
              </a:rPr>
              <a:t>DFS ( 0 )</a:t>
            </a:r>
            <a:endParaRPr lang="en-US" altLang="zh-CN" sz="2400" b="1">
              <a:latin typeface="Arial" panose="020B0604020202020204" pitchFamily="34" charset="0"/>
            </a:endParaRPr>
          </a:p>
        </p:txBody>
      </p:sp>
      <p:sp>
        <p:nvSpPr>
          <p:cNvPr id="107553" name="Text Box 33"/>
          <p:cNvSpPr txBox="1"/>
          <p:nvPr/>
        </p:nvSpPr>
        <p:spPr>
          <a:xfrm>
            <a:off x="914400" y="3276600"/>
            <a:ext cx="3352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1. Undirected Graphs</a:t>
            </a:r>
            <a:endParaRPr lang="en-US" altLang="zh-CN" sz="2400" b="1"/>
          </a:p>
        </p:txBody>
      </p:sp>
      <p:sp>
        <p:nvSpPr>
          <p:cNvPr id="107554" name="AutoShape 34"/>
          <p:cNvSpPr/>
          <p:nvPr/>
        </p:nvSpPr>
        <p:spPr>
          <a:xfrm>
            <a:off x="3505200" y="3962400"/>
            <a:ext cx="4267200" cy="2209800"/>
          </a:xfrm>
          <a:prstGeom prst="foldedCorner">
            <a:avLst>
              <a:gd name="adj" fmla="val 778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82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a:solidFill>
                  <a:schemeClr val="hlink"/>
                </a:solidFill>
                <a:latin typeface="Arial" panose="020B0604020202020204" pitchFamily="34" charset="0"/>
              </a:rPr>
              <a:t>void</a:t>
            </a:r>
            <a:r>
              <a:rPr lang="en-US" altLang="zh-CN" sz="1800" b="1">
                <a:latin typeface="Arial" panose="020B0604020202020204" pitchFamily="34" charset="0"/>
              </a:rPr>
              <a:t> ListComponents ( Graph G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for</a:t>
            </a:r>
            <a:r>
              <a:rPr lang="en-US" altLang="zh-CN" sz="1800" b="1">
                <a:latin typeface="Arial" panose="020B0604020202020204" pitchFamily="34" charset="0"/>
              </a:rPr>
              <a:t> ( each V in G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if</a:t>
            </a:r>
            <a:r>
              <a:rPr lang="en-US" altLang="zh-CN" sz="1800" b="1">
                <a:latin typeface="Arial" panose="020B0604020202020204" pitchFamily="34" charset="0"/>
              </a:rPr>
              <a:t> ( !visited[ V ] )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DFS( V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printf(“\n“);</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        }</a:t>
            </a:r>
            <a:endParaRPr lang="en-US" altLang="zh-CN" sz="1800" b="1">
              <a:latin typeface="Arial" panose="020B0604020202020204" pitchFamily="34" charset="0"/>
            </a:endParaRPr>
          </a:p>
          <a:p>
            <a:pPr marL="0" lvl="0" indent="0" eaLnBrk="1" hangingPunct="1">
              <a:spcBef>
                <a:spcPct val="0"/>
              </a:spcBef>
              <a:buNone/>
            </a:pPr>
            <a:r>
              <a:rPr lang="en-US" altLang="zh-CN" sz="1800" b="1">
                <a:latin typeface="Arial" panose="020B0604020202020204" pitchFamily="34" charset="0"/>
              </a:rPr>
              <a:t>}</a:t>
            </a:r>
            <a:endParaRPr lang="en-US" altLang="zh-CN" sz="1800" b="1">
              <a:latin typeface="Arial" panose="020B0604020202020204" pitchFamily="34" charset="0"/>
            </a:endParaRPr>
          </a:p>
        </p:txBody>
      </p:sp>
      <p:grpSp>
        <p:nvGrpSpPr>
          <p:cNvPr id="107555" name="Group 35"/>
          <p:cNvGrpSpPr/>
          <p:nvPr/>
        </p:nvGrpSpPr>
        <p:grpSpPr>
          <a:xfrm>
            <a:off x="2209800" y="5334000"/>
            <a:ext cx="685800" cy="1066800"/>
            <a:chOff x="1392" y="3360"/>
            <a:chExt cx="432" cy="672"/>
          </a:xfrm>
        </p:grpSpPr>
        <p:sp>
          <p:nvSpPr>
            <p:cNvPr id="88081" name="Oval 36"/>
            <p:cNvSpPr/>
            <p:nvPr/>
          </p:nvSpPr>
          <p:spPr>
            <a:xfrm>
              <a:off x="1584" y="3360"/>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7</a:t>
              </a:r>
              <a:endParaRPr lang="en-US" altLang="zh-CN" sz="2400" b="1"/>
            </a:p>
          </p:txBody>
        </p:sp>
        <p:sp>
          <p:nvSpPr>
            <p:cNvPr id="88082" name="Oval 37"/>
            <p:cNvSpPr/>
            <p:nvPr/>
          </p:nvSpPr>
          <p:spPr>
            <a:xfrm>
              <a:off x="1392" y="3792"/>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8</a:t>
              </a:r>
              <a:endParaRPr lang="en-US" altLang="zh-CN" sz="2400" b="1"/>
            </a:p>
          </p:txBody>
        </p:sp>
        <p:sp>
          <p:nvSpPr>
            <p:cNvPr id="88083" name="Line 38"/>
            <p:cNvSpPr/>
            <p:nvPr/>
          </p:nvSpPr>
          <p:spPr>
            <a:xfrm flipH="1">
              <a:off x="1536" y="3600"/>
              <a:ext cx="144" cy="192"/>
            </a:xfrm>
            <a:prstGeom prst="line">
              <a:avLst/>
            </a:prstGeom>
            <a:ln w="25400" cap="flat" cmpd="sng">
              <a:solidFill>
                <a:schemeClr val="tx1"/>
              </a:solidFill>
              <a:prstDash val="solid"/>
              <a:headEnd type="none" w="med" len="med"/>
              <a:tailEnd type="none" w="med" len="med"/>
            </a:ln>
          </p:spPr>
        </p:sp>
      </p:grpSp>
      <p:sp>
        <p:nvSpPr>
          <p:cNvPr id="107559" name="Text Box 39"/>
          <p:cNvSpPr txBox="1"/>
          <p:nvPr/>
        </p:nvSpPr>
        <p:spPr>
          <a:xfrm>
            <a:off x="4495800" y="5486400"/>
            <a:ext cx="1676400" cy="7016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a:solidFill>
                  <a:srgbClr val="FF0000"/>
                </a:solidFill>
              </a:rPr>
              <a:t>0 1 4 6 5 2 3</a:t>
            </a:r>
            <a:endParaRPr lang="en-US" altLang="zh-CN" sz="2000" b="1">
              <a:solidFill>
                <a:srgbClr val="FF0000"/>
              </a:solidFill>
            </a:endParaRPr>
          </a:p>
          <a:p>
            <a:pPr marL="0" lvl="0" indent="0" eaLnBrk="1" hangingPunct="1">
              <a:spcBef>
                <a:spcPct val="0"/>
              </a:spcBef>
              <a:buNone/>
            </a:pPr>
            <a:r>
              <a:rPr lang="en-US" altLang="zh-CN" sz="2000" b="1">
                <a:solidFill>
                  <a:srgbClr val="FF0000"/>
                </a:solidFill>
              </a:rPr>
              <a:t>7 8</a:t>
            </a:r>
            <a:endParaRPr lang="en-US" altLang="zh-CN" sz="2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wipe(left)">
                                      <p:cBhvr>
                                        <p:cTn id="7" dur="500"/>
                                        <p:tgtEl>
                                          <p:spTgt spid="107524"/>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5"/>
                                        </p:tgtEl>
                                        <p:attrNameLst>
                                          <p:attrName>style.visibility</p:attrName>
                                        </p:attrNameLst>
                                      </p:cBhvr>
                                      <p:to>
                                        <p:strVal val="visible"/>
                                      </p:to>
                                    </p:set>
                                    <p:animEffect transition="in" filter="wipe(left)">
                                      <p:cBhvr>
                                        <p:cTn id="12" dur="500"/>
                                        <p:tgtEl>
                                          <p:spTgt spid="1075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7526"/>
                                        </p:tgtEl>
                                        <p:attrNameLst>
                                          <p:attrName>style.visibility</p:attrName>
                                        </p:attrNameLst>
                                      </p:cBhvr>
                                      <p:to>
                                        <p:strVal val="visible"/>
                                      </p:to>
                                    </p:set>
                                    <p:animEffect transition="in" filter="wipe(up)">
                                      <p:cBhvr>
                                        <p:cTn id="17" dur="500"/>
                                        <p:tgtEl>
                                          <p:spTgt spid="1075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53"/>
                                        </p:tgtEl>
                                        <p:attrNameLst>
                                          <p:attrName>style.visibility</p:attrName>
                                        </p:attrNameLst>
                                      </p:cBhvr>
                                      <p:to>
                                        <p:strVal val="visible"/>
                                      </p:to>
                                    </p:set>
                                    <p:animEffect transition="in" filter="wipe(left)">
                                      <p:cBhvr>
                                        <p:cTn id="22" dur="500"/>
                                        <p:tgtEl>
                                          <p:spTgt spid="107553"/>
                                        </p:tgtEl>
                                      </p:cBhvr>
                                    </p:animEffect>
                                  </p:childTnLst>
                                  <p:subTnLst>
                                    <p:audio>
                                      <p:cMediaNode>
                                        <p:cTn display="0" masterRel="sameClick">
                                          <p:stCondLst>
                                            <p:cond evt="begin" delay="0">
                                              <p:tn val="20"/>
                                            </p:cond>
                                          </p:stCondLst>
                                          <p:endCondLst>
                                            <p:cond evt="onStopAudio" delay="0">
                                              <p:tgtEl>
                                                <p:sldTgt/>
                                              </p:tgtEl>
                                            </p:cond>
                                          </p:endCondLst>
                                        </p:cTn>
                                        <p:tgtEl>
                                          <p:sndTgt r:embed="rId1" name="TYPE.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7552"/>
                                        </p:tgtEl>
                                        <p:attrNameLst>
                                          <p:attrName>style.visibility</p:attrName>
                                        </p:attrNameLst>
                                      </p:cBhvr>
                                      <p:to>
                                        <p:strVal val="visible"/>
                                      </p:to>
                                    </p:set>
                                    <p:animEffect transition="in" filter="box(out)">
                                      <p:cBhvr>
                                        <p:cTn id="27" dur="500"/>
                                        <p:tgtEl>
                                          <p:spTgt spid="107552"/>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07527"/>
                                        </p:tgtEl>
                                        <p:attrNameLst>
                                          <p:attrName>style.visibility</p:attrName>
                                        </p:attrNameLst>
                                      </p:cBhvr>
                                      <p:to>
                                        <p:strVal val="visible"/>
                                      </p:to>
                                    </p:set>
                                    <p:animEffect transition="in" filter="wipe(up)">
                                      <p:cBhvr>
                                        <p:cTn id="31" dur="500"/>
                                        <p:tgtEl>
                                          <p:spTgt spid="107527"/>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7545"/>
                                        </p:tgtEl>
                                        <p:attrNameLst>
                                          <p:attrName>style.visibility</p:attrName>
                                        </p:attrNameLst>
                                      </p:cBhvr>
                                      <p:to>
                                        <p:strVal val="visible"/>
                                      </p:to>
                                    </p:set>
                                    <p:animEffect transition="in" filter="wipe(up)">
                                      <p:cBhvr>
                                        <p:cTn id="36" dur="500"/>
                                        <p:tgtEl>
                                          <p:spTgt spid="107545"/>
                                        </p:tgtEl>
                                      </p:cBhvr>
                                    </p:animEffect>
                                  </p:childTnLst>
                                  <p:subTnLst>
                                    <p:audio>
                                      <p:cMediaNode>
                                        <p:cTn display="0" masterRel="sameClick">
                                          <p:stCondLst>
                                            <p:cond evt="begin" delay="0">
                                              <p:tn val="34"/>
                                            </p:cond>
                                          </p:stCondLst>
                                          <p:endCondLst>
                                            <p:cond evt="onStopAudio" delay="0">
                                              <p:tgtEl>
                                                <p:sldTgt/>
                                              </p:tgtEl>
                                            </p:cond>
                                          </p:endCondLst>
                                        </p:cTn>
                                        <p:tgtEl>
                                          <p:sndTgt r:embed="rId3" name="DING.WAV"/>
                                        </p:tgtEl>
                                      </p:cMediaNode>
                                    </p:audio>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7546"/>
                                        </p:tgtEl>
                                        <p:attrNameLst>
                                          <p:attrName>style.visibility</p:attrName>
                                        </p:attrNameLst>
                                      </p:cBhvr>
                                      <p:to>
                                        <p:strVal val="visible"/>
                                      </p:to>
                                    </p:set>
                                    <p:animEffect transition="in" filter="wipe(up)">
                                      <p:cBhvr>
                                        <p:cTn id="41" dur="500"/>
                                        <p:tgtEl>
                                          <p:spTgt spid="107546"/>
                                        </p:tgtEl>
                                      </p:cBhvr>
                                    </p:animEffect>
                                  </p:childTnLst>
                                  <p:subTnLst>
                                    <p:audio>
                                      <p:cMediaNode>
                                        <p:cTn display="0" masterRel="sameClick">
                                          <p:stCondLst>
                                            <p:cond evt="begin" delay="0">
                                              <p:tn val="39"/>
                                            </p:cond>
                                          </p:stCondLst>
                                          <p:endCondLst>
                                            <p:cond evt="onStopAudio" delay="0">
                                              <p:tgtEl>
                                                <p:sldTgt/>
                                              </p:tgtEl>
                                            </p:cond>
                                          </p:endCondLst>
                                        </p:cTn>
                                        <p:tgtEl>
                                          <p:sndTgt r:embed="rId3" name="DING.WAV"/>
                                        </p:tgtEl>
                                      </p:cMediaNode>
                                    </p:audio>
                                  </p:sub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07547"/>
                                        </p:tgtEl>
                                        <p:attrNameLst>
                                          <p:attrName>style.visibility</p:attrName>
                                        </p:attrNameLst>
                                      </p:cBhvr>
                                      <p:to>
                                        <p:strVal val="visible"/>
                                      </p:to>
                                    </p:set>
                                    <p:animEffect transition="in" filter="wipe(up)">
                                      <p:cBhvr>
                                        <p:cTn id="46" dur="500"/>
                                        <p:tgtEl>
                                          <p:spTgt spid="107547"/>
                                        </p:tgtEl>
                                      </p:cBhvr>
                                    </p:animEffect>
                                  </p:childTnLst>
                                  <p:subTnLst>
                                    <p:audio>
                                      <p:cMediaNode>
                                        <p:cTn display="0" masterRel="sameClick">
                                          <p:stCondLst>
                                            <p:cond evt="begin" delay="0">
                                              <p:tn val="44"/>
                                            </p:cond>
                                          </p:stCondLst>
                                          <p:endCondLst>
                                            <p:cond evt="onStopAudio" delay="0">
                                              <p:tgtEl>
                                                <p:sldTgt/>
                                              </p:tgtEl>
                                            </p:cond>
                                          </p:endCondLst>
                                        </p:cTn>
                                        <p:tgtEl>
                                          <p:sndTgt r:embed="rId3" name="DING.WAV"/>
                                        </p:tgtEl>
                                      </p:cMediaNode>
                                    </p:audio>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07548"/>
                                        </p:tgtEl>
                                        <p:attrNameLst>
                                          <p:attrName>style.visibility</p:attrName>
                                        </p:attrNameLst>
                                      </p:cBhvr>
                                      <p:to>
                                        <p:strVal val="visible"/>
                                      </p:to>
                                    </p:set>
                                    <p:animEffect transition="in" filter="wipe(up)">
                                      <p:cBhvr>
                                        <p:cTn id="51" dur="500"/>
                                        <p:tgtEl>
                                          <p:spTgt spid="107548"/>
                                        </p:tgtEl>
                                      </p:cBhvr>
                                    </p:animEffect>
                                  </p:childTnLst>
                                  <p:subTnLst>
                                    <p:audio>
                                      <p:cMediaNode>
                                        <p:cTn display="0" masterRel="sameClick">
                                          <p:stCondLst>
                                            <p:cond evt="begin" delay="0">
                                              <p:tn val="49"/>
                                            </p:cond>
                                          </p:stCondLst>
                                          <p:endCondLst>
                                            <p:cond evt="onStopAudio" delay="0">
                                              <p:tgtEl>
                                                <p:sldTgt/>
                                              </p:tgtEl>
                                            </p:cond>
                                          </p:endCondLst>
                                        </p:cTn>
                                        <p:tgtEl>
                                          <p:sndTgt r:embed="rId3" name="DING.WAV"/>
                                        </p:tgtEl>
                                      </p:cMediaNode>
                                    </p:audio>
                                  </p:sub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07549"/>
                                        </p:tgtEl>
                                        <p:attrNameLst>
                                          <p:attrName>style.visibility</p:attrName>
                                        </p:attrNameLst>
                                      </p:cBhvr>
                                      <p:to>
                                        <p:strVal val="visible"/>
                                      </p:to>
                                    </p:set>
                                    <p:animEffect transition="in" filter="wipe(up)">
                                      <p:cBhvr>
                                        <p:cTn id="56" dur="500"/>
                                        <p:tgtEl>
                                          <p:spTgt spid="107549"/>
                                        </p:tgtEl>
                                      </p:cBhvr>
                                    </p:animEffect>
                                  </p:childTnLst>
                                  <p:subTnLst>
                                    <p:audio>
                                      <p:cMediaNode>
                                        <p:cTn display="0" masterRel="sameClick">
                                          <p:stCondLst>
                                            <p:cond evt="begin" delay="0">
                                              <p:tn val="54"/>
                                            </p:cond>
                                          </p:stCondLst>
                                          <p:endCondLst>
                                            <p:cond evt="onStopAudio" delay="0">
                                              <p:tgtEl>
                                                <p:sldTgt/>
                                              </p:tgtEl>
                                            </p:cond>
                                          </p:endCondLst>
                                        </p:cTn>
                                        <p:tgtEl>
                                          <p:sndTgt r:embed="rId3" name="DING.WAV"/>
                                        </p:tgtEl>
                                      </p:cMediaNode>
                                    </p:audio>
                                  </p:sub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07550"/>
                                        </p:tgtEl>
                                        <p:attrNameLst>
                                          <p:attrName>style.visibility</p:attrName>
                                        </p:attrNameLst>
                                      </p:cBhvr>
                                      <p:to>
                                        <p:strVal val="visible"/>
                                      </p:to>
                                    </p:set>
                                    <p:animEffect transition="in" filter="wipe(up)">
                                      <p:cBhvr>
                                        <p:cTn id="61" dur="500"/>
                                        <p:tgtEl>
                                          <p:spTgt spid="107550"/>
                                        </p:tgtEl>
                                      </p:cBhvr>
                                    </p:animEffect>
                                  </p:childTnLst>
                                  <p:subTnLst>
                                    <p:audio>
                                      <p:cMediaNode>
                                        <p:cTn display="0" masterRel="sameClick">
                                          <p:stCondLst>
                                            <p:cond evt="begin" delay="0">
                                              <p:tn val="59"/>
                                            </p:cond>
                                          </p:stCondLst>
                                          <p:endCondLst>
                                            <p:cond evt="onStopAudio" delay="0">
                                              <p:tgtEl>
                                                <p:sldTgt/>
                                              </p:tgtEl>
                                            </p:cond>
                                          </p:endCondLst>
                                        </p:cTn>
                                        <p:tgtEl>
                                          <p:sndTgt r:embed="rId3" name="DING.WAV"/>
                                        </p:tgtEl>
                                      </p:cMediaNode>
                                    </p:audio>
                                  </p:sub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07551"/>
                                        </p:tgtEl>
                                        <p:attrNameLst>
                                          <p:attrName>style.visibility</p:attrName>
                                        </p:attrNameLst>
                                      </p:cBhvr>
                                      <p:to>
                                        <p:strVal val="visible"/>
                                      </p:to>
                                    </p:set>
                                    <p:animEffect transition="in" filter="wipe(up)">
                                      <p:cBhvr>
                                        <p:cTn id="66" dur="500"/>
                                        <p:tgtEl>
                                          <p:spTgt spid="107551"/>
                                        </p:tgtEl>
                                      </p:cBhvr>
                                    </p:animEffect>
                                  </p:childTnLst>
                                  <p:subTnLst>
                                    <p:audio>
                                      <p:cMediaNode>
                                        <p:cTn display="0" masterRel="sameClick">
                                          <p:stCondLst>
                                            <p:cond evt="begin" delay="0">
                                              <p:tn val="64"/>
                                            </p:cond>
                                          </p:stCondLst>
                                          <p:endCondLst>
                                            <p:cond evt="onStopAudio" delay="0">
                                              <p:tgtEl>
                                                <p:sldTgt/>
                                              </p:tgtEl>
                                            </p:cond>
                                          </p:endCondLst>
                                        </p:cTn>
                                        <p:tgtEl>
                                          <p:sndTgt r:embed="rId3" name="DING.WAV"/>
                                        </p:tgtEl>
                                      </p:cMediaNode>
                                    </p:audio>
                                  </p:sub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07554"/>
                                        </p:tgtEl>
                                        <p:attrNameLst>
                                          <p:attrName>style.visibility</p:attrName>
                                        </p:attrNameLst>
                                      </p:cBhvr>
                                      <p:to>
                                        <p:strVal val="visible"/>
                                      </p:to>
                                    </p:set>
                                    <p:animEffect transition="in" filter="wipe(up)">
                                      <p:cBhvr>
                                        <p:cTn id="71" dur="500"/>
                                        <p:tgtEl>
                                          <p:spTgt spid="107554"/>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42" fill="hold" nodeType="clickEffect">
                                  <p:stCondLst>
                                    <p:cond delay="0"/>
                                  </p:stCondLst>
                                  <p:childTnLst>
                                    <p:set>
                                      <p:cBhvr>
                                        <p:cTn id="75" dur="1" fill="hold">
                                          <p:stCondLst>
                                            <p:cond delay="0"/>
                                          </p:stCondLst>
                                        </p:cTn>
                                        <p:tgtEl>
                                          <p:spTgt spid="107555"/>
                                        </p:tgtEl>
                                        <p:attrNameLst>
                                          <p:attrName>style.visibility</p:attrName>
                                        </p:attrNameLst>
                                      </p:cBhvr>
                                      <p:to>
                                        <p:strVal val="visible"/>
                                      </p:to>
                                    </p:set>
                                    <p:animEffect transition="in" filter="barn(outHorizontal)">
                                      <p:cBhvr>
                                        <p:cTn id="76" dur="500"/>
                                        <p:tgtEl>
                                          <p:spTgt spid="10755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07559"/>
                                        </p:tgtEl>
                                        <p:attrNameLst>
                                          <p:attrName>style.visibility</p:attrName>
                                        </p:attrNameLst>
                                      </p:cBhvr>
                                      <p:to>
                                        <p:strVal val="visible"/>
                                      </p:to>
                                    </p:set>
                                    <p:animEffect transition="in" filter="wipe(up)">
                                      <p:cBhvr>
                                        <p:cTn id="81" dur="500"/>
                                        <p:tgtEl>
                                          <p:spTgt spid="107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P spid="107525" grpId="0"/>
      <p:bldP spid="107526" grpId="0" animBg="1"/>
      <p:bldP spid="107545" grpId="0" animBg="1"/>
      <p:bldP spid="107546" grpId="0" animBg="1"/>
      <p:bldP spid="107547" grpId="0" animBg="1"/>
      <p:bldP spid="107548" grpId="0" animBg="1"/>
      <p:bldP spid="107549" grpId="0" animBg="1"/>
      <p:bldP spid="107550" grpId="0" animBg="1"/>
      <p:bldP spid="107551" grpId="0" animBg="1"/>
      <p:bldP spid="107552" grpId="0"/>
      <p:bldP spid="107553" grpId="0"/>
      <p:bldP spid="107554" grpId="0" animBg="1"/>
      <p:bldP spid="1075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685800" y="0"/>
            <a:ext cx="7772400" cy="762000"/>
          </a:xfrm>
          <a:ln/>
        </p:spPr>
        <p:txBody>
          <a:bodyPr vert="horz" wrap="square" lIns="91440" tIns="45720" rIns="91440" bIns="45720" anchor="b" anchorCtr="0"/>
          <a:p>
            <a:pPr eaLnBrk="1" hangingPunct="1"/>
            <a:r>
              <a:rPr lang="en-US" altLang="zh-CN" b="1">
                <a:solidFill>
                  <a:srgbClr val="800000"/>
                </a:solidFill>
                <a:ea typeface="隶书" panose="02010509060101010101" pitchFamily="49" charset="-122"/>
              </a:rPr>
              <a:t>Maze Problem</a:t>
            </a:r>
            <a:endParaRPr lang="en-US" altLang="zh-CN" b="1">
              <a:solidFill>
                <a:srgbClr val="800000"/>
              </a:solidFill>
              <a:ea typeface="隶书" panose="02010509060101010101" pitchFamily="49" charset="-122"/>
            </a:endParaRPr>
          </a:p>
        </p:txBody>
      </p:sp>
      <p:sp>
        <p:nvSpPr>
          <p:cNvPr id="89090" name="Rectangle 3"/>
          <p:cNvSpPr/>
          <p:nvPr/>
        </p:nvSpPr>
        <p:spPr>
          <a:xfrm>
            <a:off x="914400" y="914400"/>
            <a:ext cx="7391400" cy="3810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endParaRPr lang="zh-CN" altLang="zh-CN" sz="4400"/>
          </a:p>
        </p:txBody>
      </p:sp>
      <p:sp>
        <p:nvSpPr>
          <p:cNvPr id="89091" name="Rectangle 4"/>
          <p:cNvSpPr/>
          <p:nvPr/>
        </p:nvSpPr>
        <p:spPr>
          <a:xfrm>
            <a:off x="914400" y="914400"/>
            <a:ext cx="12192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4400">
                <a:solidFill>
                  <a:srgbClr val="FF0000"/>
                </a:solidFill>
              </a:rPr>
              <a:t>a</a:t>
            </a:r>
            <a:endParaRPr lang="en-US" altLang="zh-CN" sz="4400">
              <a:solidFill>
                <a:srgbClr val="FF0000"/>
              </a:solidFill>
            </a:endParaRPr>
          </a:p>
        </p:txBody>
      </p:sp>
      <p:sp>
        <p:nvSpPr>
          <p:cNvPr id="89092" name="Rectangle 5"/>
          <p:cNvSpPr/>
          <p:nvPr/>
        </p:nvSpPr>
        <p:spPr>
          <a:xfrm>
            <a:off x="914400" y="1905000"/>
            <a:ext cx="6858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4400"/>
              <a:t>f</a:t>
            </a:r>
            <a:endParaRPr lang="en-US" altLang="zh-CN" sz="4400"/>
          </a:p>
        </p:txBody>
      </p:sp>
      <p:sp>
        <p:nvSpPr>
          <p:cNvPr id="89093" name="Rectangle 6"/>
          <p:cNvSpPr/>
          <p:nvPr/>
        </p:nvSpPr>
        <p:spPr>
          <a:xfrm>
            <a:off x="1600200" y="1905000"/>
            <a:ext cx="21336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4400">
                <a:solidFill>
                  <a:srgbClr val="FF0000"/>
                </a:solidFill>
              </a:rPr>
              <a:t>g</a:t>
            </a:r>
            <a:endParaRPr lang="en-US" altLang="zh-CN" sz="4400">
              <a:solidFill>
                <a:srgbClr val="FF0000"/>
              </a:solidFill>
            </a:endParaRPr>
          </a:p>
        </p:txBody>
      </p:sp>
      <p:sp>
        <p:nvSpPr>
          <p:cNvPr id="89094" name="Rectangle 7"/>
          <p:cNvSpPr/>
          <p:nvPr/>
        </p:nvSpPr>
        <p:spPr>
          <a:xfrm>
            <a:off x="3200400" y="914400"/>
            <a:ext cx="17526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4400"/>
              <a:t>c</a:t>
            </a:r>
            <a:endParaRPr lang="en-US" altLang="zh-CN" sz="4400"/>
          </a:p>
        </p:txBody>
      </p:sp>
      <p:sp>
        <p:nvSpPr>
          <p:cNvPr id="89095" name="Rectangle 8"/>
          <p:cNvSpPr/>
          <p:nvPr/>
        </p:nvSpPr>
        <p:spPr>
          <a:xfrm>
            <a:off x="3733800" y="1905000"/>
            <a:ext cx="2286000" cy="1905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4400"/>
              <a:t>h</a:t>
            </a:r>
            <a:endParaRPr lang="en-US" altLang="zh-CN" sz="4400"/>
          </a:p>
        </p:txBody>
      </p:sp>
      <p:sp>
        <p:nvSpPr>
          <p:cNvPr id="89096" name="Rectangle 9"/>
          <p:cNvSpPr/>
          <p:nvPr/>
        </p:nvSpPr>
        <p:spPr>
          <a:xfrm>
            <a:off x="4953000" y="914400"/>
            <a:ext cx="19812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4400"/>
              <a:t>d</a:t>
            </a:r>
            <a:endParaRPr lang="en-US" altLang="zh-CN" sz="4400"/>
          </a:p>
        </p:txBody>
      </p:sp>
      <p:sp>
        <p:nvSpPr>
          <p:cNvPr id="89097" name="Rectangle 10"/>
          <p:cNvSpPr/>
          <p:nvPr/>
        </p:nvSpPr>
        <p:spPr>
          <a:xfrm>
            <a:off x="6934200" y="914400"/>
            <a:ext cx="1371600" cy="2209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4400"/>
              <a:t>e</a:t>
            </a:r>
            <a:endParaRPr lang="en-US" altLang="zh-CN" sz="4400"/>
          </a:p>
        </p:txBody>
      </p:sp>
      <p:sp>
        <p:nvSpPr>
          <p:cNvPr id="89098" name="Rectangle 11"/>
          <p:cNvSpPr/>
          <p:nvPr/>
        </p:nvSpPr>
        <p:spPr>
          <a:xfrm>
            <a:off x="6019800" y="2819400"/>
            <a:ext cx="914400" cy="1905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4400">
                <a:solidFill>
                  <a:srgbClr val="FF0000"/>
                </a:solidFill>
              </a:rPr>
              <a:t>n</a:t>
            </a:r>
            <a:endParaRPr lang="en-US" altLang="zh-CN" sz="4400">
              <a:solidFill>
                <a:srgbClr val="FF0000"/>
              </a:solidFill>
            </a:endParaRPr>
          </a:p>
        </p:txBody>
      </p:sp>
      <p:sp>
        <p:nvSpPr>
          <p:cNvPr id="89099" name="Rectangle 12"/>
          <p:cNvSpPr/>
          <p:nvPr/>
        </p:nvSpPr>
        <p:spPr>
          <a:xfrm>
            <a:off x="2133600" y="3810000"/>
            <a:ext cx="24384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4400">
                <a:solidFill>
                  <a:srgbClr val="FF0000"/>
                </a:solidFill>
              </a:rPr>
              <a:t>k</a:t>
            </a:r>
            <a:endParaRPr lang="en-US" altLang="zh-CN" sz="4400">
              <a:solidFill>
                <a:srgbClr val="FF0000"/>
              </a:solidFill>
            </a:endParaRPr>
          </a:p>
        </p:txBody>
      </p:sp>
      <p:pic>
        <p:nvPicPr>
          <p:cNvPr id="89100" name="Picture 13"/>
          <p:cNvPicPr/>
          <p:nvPr/>
        </p:nvPicPr>
        <p:blipFill>
          <a:blip r:embed="rId1"/>
          <a:stretch>
            <a:fillRect/>
          </a:stretch>
        </p:blipFill>
        <p:spPr>
          <a:xfrm>
            <a:off x="1981200" y="1371600"/>
            <a:ext cx="330200" cy="98425"/>
          </a:xfrm>
          <a:prstGeom prst="rect">
            <a:avLst/>
          </a:prstGeom>
          <a:noFill/>
          <a:ln w="12700">
            <a:noFill/>
          </a:ln>
        </p:spPr>
      </p:pic>
      <p:pic>
        <p:nvPicPr>
          <p:cNvPr id="89101" name="Picture 14"/>
          <p:cNvPicPr/>
          <p:nvPr/>
        </p:nvPicPr>
        <p:blipFill>
          <a:blip r:embed="rId1"/>
          <a:stretch>
            <a:fillRect/>
          </a:stretch>
        </p:blipFill>
        <p:spPr>
          <a:xfrm>
            <a:off x="3048000" y="1371600"/>
            <a:ext cx="330200" cy="98425"/>
          </a:xfrm>
          <a:prstGeom prst="rect">
            <a:avLst/>
          </a:prstGeom>
          <a:noFill/>
          <a:ln w="12700">
            <a:noFill/>
          </a:ln>
        </p:spPr>
      </p:pic>
      <p:pic>
        <p:nvPicPr>
          <p:cNvPr id="89102" name="Picture 15"/>
          <p:cNvPicPr/>
          <p:nvPr/>
        </p:nvPicPr>
        <p:blipFill>
          <a:blip r:embed="rId1"/>
          <a:stretch>
            <a:fillRect/>
          </a:stretch>
        </p:blipFill>
        <p:spPr>
          <a:xfrm>
            <a:off x="4800600" y="1371600"/>
            <a:ext cx="330200" cy="98425"/>
          </a:xfrm>
          <a:prstGeom prst="rect">
            <a:avLst/>
          </a:prstGeom>
          <a:noFill/>
          <a:ln w="12700">
            <a:noFill/>
          </a:ln>
        </p:spPr>
      </p:pic>
      <p:pic>
        <p:nvPicPr>
          <p:cNvPr id="89103" name="Picture 16"/>
          <p:cNvPicPr/>
          <p:nvPr/>
        </p:nvPicPr>
        <p:blipFill>
          <a:blip r:embed="rId1"/>
          <a:stretch>
            <a:fillRect/>
          </a:stretch>
        </p:blipFill>
        <p:spPr>
          <a:xfrm>
            <a:off x="2590800" y="2743200"/>
            <a:ext cx="330200" cy="98425"/>
          </a:xfrm>
          <a:prstGeom prst="rect">
            <a:avLst/>
          </a:prstGeom>
          <a:noFill/>
          <a:ln w="12700">
            <a:noFill/>
          </a:ln>
        </p:spPr>
      </p:pic>
      <p:pic>
        <p:nvPicPr>
          <p:cNvPr id="89104" name="Picture 17"/>
          <p:cNvPicPr/>
          <p:nvPr/>
        </p:nvPicPr>
        <p:blipFill>
          <a:blip r:embed="rId1"/>
          <a:stretch>
            <a:fillRect/>
          </a:stretch>
        </p:blipFill>
        <p:spPr>
          <a:xfrm>
            <a:off x="1447800" y="2362200"/>
            <a:ext cx="330200" cy="98425"/>
          </a:xfrm>
          <a:prstGeom prst="rect">
            <a:avLst/>
          </a:prstGeom>
          <a:noFill/>
          <a:ln w="12700">
            <a:noFill/>
          </a:ln>
        </p:spPr>
      </p:pic>
      <p:pic>
        <p:nvPicPr>
          <p:cNvPr id="89105" name="Picture 18"/>
          <p:cNvPicPr/>
          <p:nvPr/>
        </p:nvPicPr>
        <p:blipFill>
          <a:blip r:embed="rId1"/>
          <a:stretch>
            <a:fillRect/>
          </a:stretch>
        </p:blipFill>
        <p:spPr>
          <a:xfrm>
            <a:off x="762000" y="1371600"/>
            <a:ext cx="330200" cy="98425"/>
          </a:xfrm>
          <a:prstGeom prst="rect">
            <a:avLst/>
          </a:prstGeom>
          <a:noFill/>
          <a:ln w="12700">
            <a:noFill/>
          </a:ln>
        </p:spPr>
      </p:pic>
      <p:pic>
        <p:nvPicPr>
          <p:cNvPr id="89106" name="Picture 19"/>
          <p:cNvPicPr/>
          <p:nvPr/>
        </p:nvPicPr>
        <p:blipFill>
          <a:blip r:embed="rId1"/>
          <a:stretch>
            <a:fillRect/>
          </a:stretch>
        </p:blipFill>
        <p:spPr>
          <a:xfrm>
            <a:off x="8153400" y="4038600"/>
            <a:ext cx="330200" cy="98425"/>
          </a:xfrm>
          <a:prstGeom prst="rect">
            <a:avLst/>
          </a:prstGeom>
          <a:noFill/>
          <a:ln w="12700">
            <a:noFill/>
          </a:ln>
        </p:spPr>
      </p:pic>
      <p:pic>
        <p:nvPicPr>
          <p:cNvPr id="89107" name="Picture 20"/>
          <p:cNvPicPr/>
          <p:nvPr/>
        </p:nvPicPr>
        <p:blipFill>
          <a:blip r:embed="rId1"/>
          <a:stretch>
            <a:fillRect/>
          </a:stretch>
        </p:blipFill>
        <p:spPr>
          <a:xfrm>
            <a:off x="2514600" y="1828800"/>
            <a:ext cx="330200" cy="98425"/>
          </a:xfrm>
          <a:prstGeom prst="rect">
            <a:avLst/>
          </a:prstGeom>
          <a:noFill/>
          <a:ln w="12700">
            <a:noFill/>
          </a:ln>
        </p:spPr>
      </p:pic>
      <p:pic>
        <p:nvPicPr>
          <p:cNvPr id="89108" name="Picture 21"/>
          <p:cNvPicPr/>
          <p:nvPr/>
        </p:nvPicPr>
        <p:blipFill>
          <a:blip r:embed="rId1"/>
          <a:stretch>
            <a:fillRect/>
          </a:stretch>
        </p:blipFill>
        <p:spPr>
          <a:xfrm>
            <a:off x="4191000" y="1828800"/>
            <a:ext cx="330200" cy="98425"/>
          </a:xfrm>
          <a:prstGeom prst="rect">
            <a:avLst/>
          </a:prstGeom>
          <a:noFill/>
          <a:ln w="12700">
            <a:noFill/>
          </a:ln>
        </p:spPr>
      </p:pic>
      <p:pic>
        <p:nvPicPr>
          <p:cNvPr id="89109" name="Picture 22"/>
          <p:cNvPicPr/>
          <p:nvPr/>
        </p:nvPicPr>
        <p:blipFill>
          <a:blip r:embed="rId1"/>
          <a:stretch>
            <a:fillRect/>
          </a:stretch>
        </p:blipFill>
        <p:spPr>
          <a:xfrm>
            <a:off x="6781800" y="3886200"/>
            <a:ext cx="330200" cy="98425"/>
          </a:xfrm>
          <a:prstGeom prst="rect">
            <a:avLst/>
          </a:prstGeom>
          <a:noFill/>
          <a:ln w="12700">
            <a:noFill/>
          </a:ln>
        </p:spPr>
      </p:pic>
      <p:pic>
        <p:nvPicPr>
          <p:cNvPr id="89110" name="Picture 23"/>
          <p:cNvPicPr/>
          <p:nvPr/>
        </p:nvPicPr>
        <p:blipFill>
          <a:blip r:embed="rId1"/>
          <a:stretch>
            <a:fillRect/>
          </a:stretch>
        </p:blipFill>
        <p:spPr>
          <a:xfrm>
            <a:off x="6781800" y="1295400"/>
            <a:ext cx="330200" cy="98425"/>
          </a:xfrm>
          <a:prstGeom prst="rect">
            <a:avLst/>
          </a:prstGeom>
          <a:noFill/>
          <a:ln w="12700">
            <a:noFill/>
          </a:ln>
        </p:spPr>
      </p:pic>
      <p:pic>
        <p:nvPicPr>
          <p:cNvPr id="89111" name="Picture 24"/>
          <p:cNvPicPr/>
          <p:nvPr/>
        </p:nvPicPr>
        <p:blipFill>
          <a:blip r:embed="rId1"/>
          <a:stretch>
            <a:fillRect/>
          </a:stretch>
        </p:blipFill>
        <p:spPr>
          <a:xfrm>
            <a:off x="2895600" y="3810000"/>
            <a:ext cx="330200" cy="98425"/>
          </a:xfrm>
          <a:prstGeom prst="rect">
            <a:avLst/>
          </a:prstGeom>
          <a:noFill/>
          <a:ln w="12700">
            <a:noFill/>
          </a:ln>
        </p:spPr>
      </p:pic>
      <p:pic>
        <p:nvPicPr>
          <p:cNvPr id="89112" name="Picture 25"/>
          <p:cNvPicPr/>
          <p:nvPr/>
        </p:nvPicPr>
        <p:blipFill>
          <a:blip r:embed="rId1"/>
          <a:stretch>
            <a:fillRect/>
          </a:stretch>
        </p:blipFill>
        <p:spPr>
          <a:xfrm>
            <a:off x="4419600" y="4267200"/>
            <a:ext cx="330200" cy="98425"/>
          </a:xfrm>
          <a:prstGeom prst="rect">
            <a:avLst/>
          </a:prstGeom>
          <a:noFill/>
          <a:ln w="12700">
            <a:noFill/>
          </a:ln>
        </p:spPr>
      </p:pic>
      <p:pic>
        <p:nvPicPr>
          <p:cNvPr id="89113" name="Picture 26"/>
          <p:cNvPicPr/>
          <p:nvPr/>
        </p:nvPicPr>
        <p:blipFill>
          <a:blip r:embed="rId1"/>
          <a:stretch>
            <a:fillRect/>
          </a:stretch>
        </p:blipFill>
        <p:spPr>
          <a:xfrm>
            <a:off x="5867400" y="2362200"/>
            <a:ext cx="330200" cy="98425"/>
          </a:xfrm>
          <a:prstGeom prst="rect">
            <a:avLst/>
          </a:prstGeom>
          <a:noFill/>
          <a:ln w="12700">
            <a:noFill/>
          </a:ln>
        </p:spPr>
      </p:pic>
      <p:sp>
        <p:nvSpPr>
          <p:cNvPr id="89114" name="AutoShape 27"/>
          <p:cNvSpPr/>
          <p:nvPr/>
        </p:nvSpPr>
        <p:spPr>
          <a:xfrm>
            <a:off x="228600" y="1371600"/>
            <a:ext cx="381000" cy="228600"/>
          </a:xfrm>
          <a:prstGeom prst="rightArrow">
            <a:avLst>
              <a:gd name="adj1" fmla="val 50000"/>
              <a:gd name="adj2" fmla="val 41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89115" name="AutoShape 28"/>
          <p:cNvSpPr/>
          <p:nvPr/>
        </p:nvSpPr>
        <p:spPr>
          <a:xfrm>
            <a:off x="8610600" y="3962400"/>
            <a:ext cx="381000" cy="228600"/>
          </a:xfrm>
          <a:prstGeom prst="rightArrow">
            <a:avLst>
              <a:gd name="adj1" fmla="val 50000"/>
              <a:gd name="adj2" fmla="val 41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89116" name="Text Box 29"/>
          <p:cNvSpPr txBox="1"/>
          <p:nvPr/>
        </p:nvSpPr>
        <p:spPr>
          <a:xfrm>
            <a:off x="2514600" y="1066800"/>
            <a:ext cx="4635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4400">
                <a:solidFill>
                  <a:srgbClr val="FF0000"/>
                </a:solidFill>
              </a:rPr>
              <a:t>b</a:t>
            </a:r>
            <a:endParaRPr lang="en-US" altLang="zh-CN" sz="4400">
              <a:solidFill>
                <a:srgbClr val="FF0000"/>
              </a:solidFill>
            </a:endParaRPr>
          </a:p>
        </p:txBody>
      </p:sp>
      <p:sp>
        <p:nvSpPr>
          <p:cNvPr id="89117" name="Text Box 30"/>
          <p:cNvSpPr txBox="1"/>
          <p:nvPr/>
        </p:nvSpPr>
        <p:spPr>
          <a:xfrm>
            <a:off x="6324600" y="1981200"/>
            <a:ext cx="339725"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4400"/>
              <a:t>i</a:t>
            </a:r>
            <a:endParaRPr lang="en-US" altLang="zh-CN" sz="4400"/>
          </a:p>
        </p:txBody>
      </p:sp>
      <p:sp>
        <p:nvSpPr>
          <p:cNvPr id="89118" name="Text Box 31"/>
          <p:cNvSpPr txBox="1"/>
          <p:nvPr/>
        </p:nvSpPr>
        <p:spPr>
          <a:xfrm>
            <a:off x="1736725" y="2995613"/>
            <a:ext cx="339725"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4400">
                <a:solidFill>
                  <a:srgbClr val="FF0000"/>
                </a:solidFill>
              </a:rPr>
              <a:t>j</a:t>
            </a:r>
            <a:endParaRPr lang="en-US" altLang="zh-CN" sz="4400">
              <a:solidFill>
                <a:srgbClr val="FF0000"/>
              </a:solidFill>
            </a:endParaRPr>
          </a:p>
        </p:txBody>
      </p:sp>
      <p:sp>
        <p:nvSpPr>
          <p:cNvPr id="89119" name="Text Box 32"/>
          <p:cNvSpPr txBox="1"/>
          <p:nvPr/>
        </p:nvSpPr>
        <p:spPr>
          <a:xfrm>
            <a:off x="5029200" y="3810000"/>
            <a:ext cx="619125"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4400">
                <a:solidFill>
                  <a:srgbClr val="FF0000"/>
                </a:solidFill>
              </a:rPr>
              <a:t>m</a:t>
            </a:r>
            <a:endParaRPr lang="en-US" altLang="zh-CN" sz="4400">
              <a:solidFill>
                <a:srgbClr val="FF0000"/>
              </a:solidFill>
            </a:endParaRPr>
          </a:p>
        </p:txBody>
      </p:sp>
      <p:sp>
        <p:nvSpPr>
          <p:cNvPr id="89120" name="Text Box 33"/>
          <p:cNvSpPr txBox="1"/>
          <p:nvPr/>
        </p:nvSpPr>
        <p:spPr>
          <a:xfrm>
            <a:off x="7451725" y="3452813"/>
            <a:ext cx="4635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4400">
                <a:solidFill>
                  <a:srgbClr val="FF0000"/>
                </a:solidFill>
              </a:rPr>
              <a:t>o</a:t>
            </a:r>
            <a:endParaRPr lang="en-US" altLang="zh-CN" sz="4400">
              <a:solidFill>
                <a:srgbClr val="FF0000"/>
              </a:solidFill>
            </a:endParaRPr>
          </a:p>
        </p:txBody>
      </p:sp>
      <p:pic>
        <p:nvPicPr>
          <p:cNvPr id="89121" name="Picture 34"/>
          <p:cNvPicPr/>
          <p:nvPr/>
        </p:nvPicPr>
        <p:blipFill>
          <a:blip r:embed="rId1"/>
          <a:stretch>
            <a:fillRect/>
          </a:stretch>
        </p:blipFill>
        <p:spPr>
          <a:xfrm>
            <a:off x="1143000" y="2743200"/>
            <a:ext cx="330200" cy="98425"/>
          </a:xfrm>
          <a:prstGeom prst="rect">
            <a:avLst/>
          </a:prstGeom>
          <a:noFill/>
          <a:ln w="12700">
            <a:noFill/>
          </a:ln>
        </p:spPr>
      </p:pic>
      <p:pic>
        <p:nvPicPr>
          <p:cNvPr id="89122" name="Picture 35"/>
          <p:cNvPicPr/>
          <p:nvPr/>
        </p:nvPicPr>
        <p:blipFill>
          <a:blip r:embed="rId1"/>
          <a:stretch>
            <a:fillRect/>
          </a:stretch>
        </p:blipFill>
        <p:spPr>
          <a:xfrm>
            <a:off x="5791200" y="4267200"/>
            <a:ext cx="330200" cy="98425"/>
          </a:xfrm>
          <a:prstGeom prst="rect">
            <a:avLst/>
          </a:prstGeom>
          <a:noFill/>
          <a:ln w="12700">
            <a:noFill/>
          </a:ln>
        </p:spPr>
      </p:pic>
      <p:grpSp>
        <p:nvGrpSpPr>
          <p:cNvPr id="2" name="组合 1"/>
          <p:cNvGrpSpPr/>
          <p:nvPr/>
        </p:nvGrpSpPr>
        <p:grpSpPr>
          <a:xfrm>
            <a:off x="762000" y="4953000"/>
            <a:ext cx="8001000" cy="1905000"/>
            <a:chOff x="762000" y="4953000"/>
            <a:chExt cx="8001000" cy="1905000"/>
          </a:xfrm>
        </p:grpSpPr>
        <p:sp>
          <p:nvSpPr>
            <p:cNvPr id="89124" name="Oval 36"/>
            <p:cNvSpPr/>
            <p:nvPr/>
          </p:nvSpPr>
          <p:spPr>
            <a:xfrm>
              <a:off x="762000" y="54102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a</a:t>
              </a:r>
              <a:endParaRPr lang="en-US" altLang="zh-CN"/>
            </a:p>
          </p:txBody>
        </p:sp>
        <p:sp>
          <p:nvSpPr>
            <p:cNvPr id="89125" name="Oval 37"/>
            <p:cNvSpPr/>
            <p:nvPr/>
          </p:nvSpPr>
          <p:spPr>
            <a:xfrm>
              <a:off x="2209800" y="49530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b</a:t>
              </a:r>
              <a:endParaRPr lang="en-US" altLang="zh-CN"/>
            </a:p>
          </p:txBody>
        </p:sp>
        <p:sp>
          <p:nvSpPr>
            <p:cNvPr id="89126" name="Oval 38"/>
            <p:cNvSpPr/>
            <p:nvPr/>
          </p:nvSpPr>
          <p:spPr>
            <a:xfrm>
              <a:off x="3429000" y="49530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c</a:t>
              </a:r>
              <a:endParaRPr lang="en-US" altLang="zh-CN"/>
            </a:p>
          </p:txBody>
        </p:sp>
        <p:sp>
          <p:nvSpPr>
            <p:cNvPr id="89127" name="Oval 39"/>
            <p:cNvSpPr/>
            <p:nvPr/>
          </p:nvSpPr>
          <p:spPr>
            <a:xfrm>
              <a:off x="4648200" y="49530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d</a:t>
              </a:r>
              <a:endParaRPr lang="en-US" altLang="zh-CN"/>
            </a:p>
          </p:txBody>
        </p:sp>
        <p:sp>
          <p:nvSpPr>
            <p:cNvPr id="89128" name="Oval 40"/>
            <p:cNvSpPr/>
            <p:nvPr/>
          </p:nvSpPr>
          <p:spPr>
            <a:xfrm>
              <a:off x="5791200" y="49530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e</a:t>
              </a:r>
              <a:endParaRPr lang="en-US" altLang="zh-CN"/>
            </a:p>
          </p:txBody>
        </p:sp>
        <p:sp>
          <p:nvSpPr>
            <p:cNvPr id="89129" name="Oval 41"/>
            <p:cNvSpPr/>
            <p:nvPr/>
          </p:nvSpPr>
          <p:spPr>
            <a:xfrm>
              <a:off x="1447800" y="60198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f</a:t>
              </a:r>
              <a:endParaRPr lang="en-US" altLang="zh-CN"/>
            </a:p>
          </p:txBody>
        </p:sp>
        <p:sp>
          <p:nvSpPr>
            <p:cNvPr id="89130" name="Line 42"/>
            <p:cNvSpPr/>
            <p:nvPr/>
          </p:nvSpPr>
          <p:spPr>
            <a:xfrm flipV="1">
              <a:off x="1219200" y="5257800"/>
              <a:ext cx="990600" cy="304800"/>
            </a:xfrm>
            <a:prstGeom prst="line">
              <a:avLst/>
            </a:prstGeom>
            <a:ln w="12700" cap="sq" cmpd="sng">
              <a:solidFill>
                <a:schemeClr val="tx1"/>
              </a:solidFill>
              <a:prstDash val="solid"/>
              <a:headEnd type="none" w="sm" len="sm"/>
              <a:tailEnd type="none" w="sm" len="sm"/>
            </a:ln>
          </p:spPr>
        </p:sp>
        <p:sp>
          <p:nvSpPr>
            <p:cNvPr id="89131" name="Line 43"/>
            <p:cNvSpPr/>
            <p:nvPr/>
          </p:nvSpPr>
          <p:spPr>
            <a:xfrm>
              <a:off x="2743200" y="5181600"/>
              <a:ext cx="685800" cy="0"/>
            </a:xfrm>
            <a:prstGeom prst="line">
              <a:avLst/>
            </a:prstGeom>
            <a:ln w="12700" cap="sq" cmpd="sng">
              <a:solidFill>
                <a:schemeClr val="tx1"/>
              </a:solidFill>
              <a:prstDash val="solid"/>
              <a:headEnd type="none" w="sm" len="sm"/>
              <a:tailEnd type="none" w="sm" len="sm"/>
            </a:ln>
          </p:spPr>
        </p:sp>
        <p:sp>
          <p:nvSpPr>
            <p:cNvPr id="89132" name="Line 44"/>
            <p:cNvSpPr/>
            <p:nvPr/>
          </p:nvSpPr>
          <p:spPr>
            <a:xfrm>
              <a:off x="3962400" y="5181600"/>
              <a:ext cx="685800" cy="0"/>
            </a:xfrm>
            <a:prstGeom prst="line">
              <a:avLst/>
            </a:prstGeom>
            <a:ln w="12700" cap="sq" cmpd="sng">
              <a:solidFill>
                <a:schemeClr val="tx1"/>
              </a:solidFill>
              <a:prstDash val="solid"/>
              <a:headEnd type="none" w="sm" len="sm"/>
              <a:tailEnd type="none" w="sm" len="sm"/>
            </a:ln>
          </p:spPr>
        </p:sp>
        <p:sp>
          <p:nvSpPr>
            <p:cNvPr id="89133" name="Line 45"/>
            <p:cNvSpPr/>
            <p:nvPr/>
          </p:nvSpPr>
          <p:spPr>
            <a:xfrm>
              <a:off x="5181600" y="5181600"/>
              <a:ext cx="609600" cy="0"/>
            </a:xfrm>
            <a:prstGeom prst="line">
              <a:avLst/>
            </a:prstGeom>
            <a:ln w="12700" cap="sq" cmpd="sng">
              <a:solidFill>
                <a:schemeClr val="tx1"/>
              </a:solidFill>
              <a:prstDash val="solid"/>
              <a:headEnd type="none" w="sm" len="sm"/>
              <a:tailEnd type="none" w="sm" len="sm"/>
            </a:ln>
          </p:spPr>
        </p:sp>
        <p:sp>
          <p:nvSpPr>
            <p:cNvPr id="89134" name="Oval 46"/>
            <p:cNvSpPr/>
            <p:nvPr/>
          </p:nvSpPr>
          <p:spPr>
            <a:xfrm>
              <a:off x="2362200" y="57150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g</a:t>
              </a:r>
              <a:endParaRPr lang="en-US" altLang="zh-CN"/>
            </a:p>
          </p:txBody>
        </p:sp>
        <p:sp>
          <p:nvSpPr>
            <p:cNvPr id="89135" name="Line 47"/>
            <p:cNvSpPr/>
            <p:nvPr/>
          </p:nvSpPr>
          <p:spPr>
            <a:xfrm>
              <a:off x="2514600" y="5486400"/>
              <a:ext cx="76200" cy="228600"/>
            </a:xfrm>
            <a:prstGeom prst="line">
              <a:avLst/>
            </a:prstGeom>
            <a:ln w="12700" cap="sq" cmpd="sng">
              <a:solidFill>
                <a:schemeClr val="tx1"/>
              </a:solidFill>
              <a:prstDash val="solid"/>
              <a:headEnd type="none" w="sm" len="sm"/>
              <a:tailEnd type="none" w="sm" len="sm"/>
            </a:ln>
          </p:spPr>
        </p:sp>
        <p:sp>
          <p:nvSpPr>
            <p:cNvPr id="89136" name="Line 48"/>
            <p:cNvSpPr/>
            <p:nvPr/>
          </p:nvSpPr>
          <p:spPr>
            <a:xfrm flipV="1">
              <a:off x="1981200" y="6096000"/>
              <a:ext cx="381000" cy="76200"/>
            </a:xfrm>
            <a:prstGeom prst="line">
              <a:avLst/>
            </a:prstGeom>
            <a:ln w="12700" cap="sq" cmpd="sng">
              <a:solidFill>
                <a:schemeClr val="tx1"/>
              </a:solidFill>
              <a:prstDash val="solid"/>
              <a:headEnd type="none" w="sm" len="sm"/>
              <a:tailEnd type="none" w="sm" len="sm"/>
            </a:ln>
          </p:spPr>
        </p:sp>
        <p:sp>
          <p:nvSpPr>
            <p:cNvPr id="89137" name="Oval 49"/>
            <p:cNvSpPr/>
            <p:nvPr/>
          </p:nvSpPr>
          <p:spPr>
            <a:xfrm>
              <a:off x="3733800" y="60960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j</a:t>
              </a:r>
              <a:endParaRPr lang="en-US" altLang="zh-CN"/>
            </a:p>
          </p:txBody>
        </p:sp>
        <p:sp>
          <p:nvSpPr>
            <p:cNvPr id="89138" name="Line 50"/>
            <p:cNvSpPr/>
            <p:nvPr/>
          </p:nvSpPr>
          <p:spPr>
            <a:xfrm>
              <a:off x="2895600" y="6019800"/>
              <a:ext cx="838200" cy="228600"/>
            </a:xfrm>
            <a:prstGeom prst="line">
              <a:avLst/>
            </a:prstGeom>
            <a:ln w="12700" cap="sq" cmpd="sng">
              <a:solidFill>
                <a:schemeClr val="tx1"/>
              </a:solidFill>
              <a:prstDash val="solid"/>
              <a:headEnd type="none" w="sm" len="sm"/>
              <a:tailEnd type="none" w="sm" len="sm"/>
            </a:ln>
          </p:spPr>
        </p:sp>
        <p:sp>
          <p:nvSpPr>
            <p:cNvPr id="89139" name="Line 51"/>
            <p:cNvSpPr/>
            <p:nvPr/>
          </p:nvSpPr>
          <p:spPr>
            <a:xfrm>
              <a:off x="1981200" y="6400800"/>
              <a:ext cx="1752600" cy="0"/>
            </a:xfrm>
            <a:prstGeom prst="line">
              <a:avLst/>
            </a:prstGeom>
            <a:ln w="12700" cap="sq" cmpd="sng">
              <a:solidFill>
                <a:schemeClr val="tx1"/>
              </a:solidFill>
              <a:prstDash val="solid"/>
              <a:headEnd type="none" w="sm" len="sm"/>
              <a:tailEnd type="none" w="sm" len="sm"/>
            </a:ln>
          </p:spPr>
        </p:sp>
        <p:sp>
          <p:nvSpPr>
            <p:cNvPr id="89140" name="Oval 52"/>
            <p:cNvSpPr/>
            <p:nvPr/>
          </p:nvSpPr>
          <p:spPr>
            <a:xfrm>
              <a:off x="4953000" y="56388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h</a:t>
              </a:r>
              <a:endParaRPr lang="en-US" altLang="zh-CN"/>
            </a:p>
          </p:txBody>
        </p:sp>
        <p:sp>
          <p:nvSpPr>
            <p:cNvPr id="89141" name="Line 53"/>
            <p:cNvSpPr/>
            <p:nvPr/>
          </p:nvSpPr>
          <p:spPr>
            <a:xfrm>
              <a:off x="3962400" y="5334000"/>
              <a:ext cx="990600" cy="457200"/>
            </a:xfrm>
            <a:prstGeom prst="line">
              <a:avLst/>
            </a:prstGeom>
            <a:ln w="12700" cap="sq" cmpd="sng">
              <a:solidFill>
                <a:schemeClr val="tx1"/>
              </a:solidFill>
              <a:prstDash val="solid"/>
              <a:headEnd type="none" w="sm" len="sm"/>
              <a:tailEnd type="none" w="sm" len="sm"/>
            </a:ln>
          </p:spPr>
        </p:sp>
        <p:sp>
          <p:nvSpPr>
            <p:cNvPr id="89142" name="Oval 54"/>
            <p:cNvSpPr/>
            <p:nvPr/>
          </p:nvSpPr>
          <p:spPr>
            <a:xfrm>
              <a:off x="5181600" y="63246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k</a:t>
              </a:r>
              <a:endParaRPr lang="en-US" altLang="zh-CN"/>
            </a:p>
          </p:txBody>
        </p:sp>
        <p:sp>
          <p:nvSpPr>
            <p:cNvPr id="89143" name="Line 55"/>
            <p:cNvSpPr/>
            <p:nvPr/>
          </p:nvSpPr>
          <p:spPr>
            <a:xfrm>
              <a:off x="4267200" y="6400800"/>
              <a:ext cx="914400" cy="152400"/>
            </a:xfrm>
            <a:prstGeom prst="line">
              <a:avLst/>
            </a:prstGeom>
            <a:ln w="12700" cap="sq" cmpd="sng">
              <a:solidFill>
                <a:schemeClr val="tx1"/>
              </a:solidFill>
              <a:prstDash val="solid"/>
              <a:headEnd type="none" w="sm" len="sm"/>
              <a:tailEnd type="none" w="sm" len="sm"/>
            </a:ln>
          </p:spPr>
        </p:sp>
        <p:sp>
          <p:nvSpPr>
            <p:cNvPr id="89144" name="Oval 56"/>
            <p:cNvSpPr/>
            <p:nvPr/>
          </p:nvSpPr>
          <p:spPr>
            <a:xfrm>
              <a:off x="6324600" y="61722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m</a:t>
              </a:r>
              <a:endParaRPr lang="en-US" altLang="zh-CN"/>
            </a:p>
          </p:txBody>
        </p:sp>
        <p:sp>
          <p:nvSpPr>
            <p:cNvPr id="89145" name="Line 57"/>
            <p:cNvSpPr/>
            <p:nvPr/>
          </p:nvSpPr>
          <p:spPr>
            <a:xfrm flipV="1">
              <a:off x="5715000" y="6477000"/>
              <a:ext cx="609600" cy="76200"/>
            </a:xfrm>
            <a:prstGeom prst="line">
              <a:avLst/>
            </a:prstGeom>
            <a:ln w="12700" cap="sq" cmpd="sng">
              <a:solidFill>
                <a:schemeClr val="tx1"/>
              </a:solidFill>
              <a:prstDash val="solid"/>
              <a:headEnd type="none" w="sm" len="sm"/>
              <a:tailEnd type="none" w="sm" len="sm"/>
            </a:ln>
          </p:spPr>
        </p:sp>
        <p:sp>
          <p:nvSpPr>
            <p:cNvPr id="89146" name="Oval 58"/>
            <p:cNvSpPr/>
            <p:nvPr/>
          </p:nvSpPr>
          <p:spPr>
            <a:xfrm>
              <a:off x="7162800" y="56388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n</a:t>
              </a:r>
              <a:endParaRPr lang="en-US" altLang="zh-CN"/>
            </a:p>
          </p:txBody>
        </p:sp>
        <p:sp>
          <p:nvSpPr>
            <p:cNvPr id="89147" name="Oval 59"/>
            <p:cNvSpPr/>
            <p:nvPr/>
          </p:nvSpPr>
          <p:spPr>
            <a:xfrm>
              <a:off x="8229600" y="56388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o</a:t>
              </a:r>
              <a:endParaRPr lang="en-US" altLang="zh-CN"/>
            </a:p>
          </p:txBody>
        </p:sp>
        <p:sp>
          <p:nvSpPr>
            <p:cNvPr id="89148" name="Line 60"/>
            <p:cNvSpPr/>
            <p:nvPr/>
          </p:nvSpPr>
          <p:spPr>
            <a:xfrm flipV="1">
              <a:off x="6781800" y="6019800"/>
              <a:ext cx="457200" cy="228600"/>
            </a:xfrm>
            <a:prstGeom prst="line">
              <a:avLst/>
            </a:prstGeom>
            <a:ln w="12700" cap="sq" cmpd="sng">
              <a:solidFill>
                <a:schemeClr val="tx1"/>
              </a:solidFill>
              <a:prstDash val="solid"/>
              <a:headEnd type="none" w="sm" len="sm"/>
              <a:tailEnd type="none" w="sm" len="sm"/>
            </a:ln>
          </p:spPr>
        </p:sp>
        <p:sp>
          <p:nvSpPr>
            <p:cNvPr id="89149" name="Line 61"/>
            <p:cNvSpPr/>
            <p:nvPr/>
          </p:nvSpPr>
          <p:spPr>
            <a:xfrm>
              <a:off x="7696200" y="5867400"/>
              <a:ext cx="533400" cy="0"/>
            </a:xfrm>
            <a:prstGeom prst="line">
              <a:avLst/>
            </a:prstGeom>
            <a:ln w="12700" cap="sq" cmpd="sng">
              <a:solidFill>
                <a:schemeClr val="tx1"/>
              </a:solidFill>
              <a:prstDash val="solid"/>
              <a:headEnd type="none" w="sm" len="sm"/>
              <a:tailEnd type="none" w="sm" len="sm"/>
            </a:ln>
          </p:spPr>
        </p:sp>
        <p:sp>
          <p:nvSpPr>
            <p:cNvPr id="89150" name="Oval 62"/>
            <p:cNvSpPr/>
            <p:nvPr/>
          </p:nvSpPr>
          <p:spPr>
            <a:xfrm>
              <a:off x="5867400" y="5638800"/>
              <a:ext cx="533400" cy="533400"/>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a:t>i</a:t>
              </a:r>
              <a:endParaRPr lang="en-US" altLang="zh-CN"/>
            </a:p>
          </p:txBody>
        </p:sp>
        <p:sp>
          <p:nvSpPr>
            <p:cNvPr id="89151" name="Line 63"/>
            <p:cNvSpPr/>
            <p:nvPr/>
          </p:nvSpPr>
          <p:spPr>
            <a:xfrm>
              <a:off x="5486400" y="5867400"/>
              <a:ext cx="381000" cy="0"/>
            </a:xfrm>
            <a:prstGeom prst="line">
              <a:avLst/>
            </a:prstGeom>
            <a:ln w="12700" cap="sq" cmpd="sng">
              <a:solidFill>
                <a:schemeClr val="tx1"/>
              </a:solidFill>
              <a:prstDash val="solid"/>
              <a:headEnd type="none" w="sm" len="sm"/>
              <a:tailEnd type="none" w="sm" len="sm"/>
            </a:ln>
          </p:spPr>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ln/>
        </p:spPr>
        <p:txBody>
          <a:bodyPr vert="horz" wrap="square" lIns="91440" tIns="45720" rIns="91440" bIns="45720" anchor="ctr" anchorCtr="0"/>
          <a:p>
            <a:pPr eaLnBrk="1" hangingPunct="1"/>
            <a:r>
              <a:rPr lang="en-US" altLang="zh-CN"/>
              <a:t>Example: water problem</a:t>
            </a:r>
            <a:endParaRPr lang="en-US" altLang="zh-CN"/>
          </a:p>
        </p:txBody>
      </p:sp>
      <p:sp>
        <p:nvSpPr>
          <p:cNvPr id="91138" name="AutoShape 3"/>
          <p:cNvSpPr/>
          <p:nvPr/>
        </p:nvSpPr>
        <p:spPr>
          <a:xfrm>
            <a:off x="1447800" y="2514600"/>
            <a:ext cx="1676400" cy="1981200"/>
          </a:xfrm>
          <a:prstGeom prst="can">
            <a:avLst>
              <a:gd name="adj" fmla="val 29542"/>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1139" name="Text Box 4"/>
          <p:cNvSpPr txBox="1"/>
          <p:nvPr/>
        </p:nvSpPr>
        <p:spPr>
          <a:xfrm>
            <a:off x="2133600" y="4648200"/>
            <a:ext cx="717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A: 5</a:t>
            </a:r>
            <a:endParaRPr lang="en-US" altLang="zh-CN" sz="2400"/>
          </a:p>
        </p:txBody>
      </p:sp>
      <p:sp>
        <p:nvSpPr>
          <p:cNvPr id="91140" name="AutoShape 5"/>
          <p:cNvSpPr/>
          <p:nvPr/>
        </p:nvSpPr>
        <p:spPr>
          <a:xfrm>
            <a:off x="4953000" y="3429000"/>
            <a:ext cx="1676400" cy="10668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1141" name="Text Box 6"/>
          <p:cNvSpPr txBox="1"/>
          <p:nvPr/>
        </p:nvSpPr>
        <p:spPr>
          <a:xfrm>
            <a:off x="5410200" y="4648200"/>
            <a:ext cx="700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B: 3</a:t>
            </a:r>
            <a:endParaRPr lang="en-US" altLang="zh-CN" sz="2400"/>
          </a:p>
        </p:txBody>
      </p:sp>
      <p:sp>
        <p:nvSpPr>
          <p:cNvPr id="91142" name="Text Box 7"/>
          <p:cNvSpPr txBox="1"/>
          <p:nvPr/>
        </p:nvSpPr>
        <p:spPr>
          <a:xfrm>
            <a:off x="2193925" y="3394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0</a:t>
            </a:r>
            <a:endParaRPr lang="en-US" altLang="zh-CN" sz="2400"/>
          </a:p>
        </p:txBody>
      </p:sp>
      <p:sp>
        <p:nvSpPr>
          <p:cNvPr id="91143" name="Text Box 8"/>
          <p:cNvSpPr txBox="1"/>
          <p:nvPr/>
        </p:nvSpPr>
        <p:spPr>
          <a:xfrm>
            <a:off x="5699125" y="3775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0</a:t>
            </a:r>
            <a:endParaRPr lang="en-US" altLang="zh-CN" sz="2400"/>
          </a:p>
        </p:txBody>
      </p:sp>
      <p:sp>
        <p:nvSpPr>
          <p:cNvPr id="91144" name="AutoShape 9"/>
          <p:cNvSpPr/>
          <p:nvPr/>
        </p:nvSpPr>
        <p:spPr>
          <a:xfrm>
            <a:off x="7010400" y="2286000"/>
            <a:ext cx="1447800" cy="914400"/>
          </a:xfrm>
          <a:prstGeom prst="can">
            <a:avLst>
              <a:gd name="adj" fmla="val 25000"/>
            </a:avLst>
          </a:prstGeom>
          <a:noFill/>
          <a:ln w="9525" cap="flat" cmpd="sng">
            <a:solidFill>
              <a:schemeClr val="tx1"/>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1145" name="Text Box 10"/>
          <p:cNvSpPr txBox="1"/>
          <p:nvPr/>
        </p:nvSpPr>
        <p:spPr>
          <a:xfrm>
            <a:off x="7620000" y="25908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4</a:t>
            </a: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2"/>
          <p:cNvSpPr txBox="1"/>
          <p:nvPr/>
        </p:nvSpPr>
        <p:spPr>
          <a:xfrm>
            <a:off x="7086600" y="0"/>
            <a:ext cx="2051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§1  Definitions</a:t>
            </a:r>
            <a:endParaRPr lang="en-US" altLang="zh-CN" sz="1800" b="1">
              <a:sym typeface="Webdings" panose="05030102010509060703" pitchFamily="18" charset="2"/>
            </a:endParaRPr>
          </a:p>
        </p:txBody>
      </p:sp>
      <p:sp>
        <p:nvSpPr>
          <p:cNvPr id="94211" name="Text Box 3"/>
          <p:cNvSpPr txBox="1"/>
          <p:nvPr/>
        </p:nvSpPr>
        <p:spPr>
          <a:xfrm>
            <a:off x="381000" y="304800"/>
            <a:ext cx="8382000" cy="7016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(Connected) Component of an undirected G</a:t>
            </a:r>
            <a:r>
              <a:rPr lang="en-US" altLang="zh-CN" sz="2000" b="1">
                <a:solidFill>
                  <a:schemeClr val="hlink"/>
                </a:solidFill>
                <a:sym typeface="Symbol" panose="05050102010706020507" pitchFamily="18" charset="2"/>
              </a:rPr>
              <a:t> </a:t>
            </a:r>
            <a:r>
              <a:rPr lang="en-US" altLang="zh-CN" sz="2000" b="1">
                <a:sym typeface="Wingdings" panose="05000000000000000000" pitchFamily="2" charset="2"/>
              </a:rPr>
              <a:t>::= </a:t>
            </a:r>
            <a:r>
              <a:rPr lang="en-US" altLang="zh-CN" sz="2000" b="1">
                <a:sym typeface="Symbol" panose="05050102010706020507" pitchFamily="18" charset="2"/>
              </a:rPr>
              <a:t>the maximal connected subgraph</a:t>
            </a:r>
            <a:endParaRPr lang="en-US" altLang="zh-CN" sz="2000" b="1">
              <a:sym typeface="Symbol" panose="05050102010706020507" pitchFamily="18" charset="2"/>
            </a:endParaRPr>
          </a:p>
        </p:txBody>
      </p:sp>
      <p:sp>
        <p:nvSpPr>
          <p:cNvPr id="94212" name="Text Box 4"/>
          <p:cNvSpPr txBox="1"/>
          <p:nvPr/>
        </p:nvSpPr>
        <p:spPr>
          <a:xfrm>
            <a:off x="381000" y="914400"/>
            <a:ext cx="5867400" cy="3968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A tree </a:t>
            </a:r>
            <a:r>
              <a:rPr lang="en-US" altLang="zh-CN" sz="2000" b="1">
                <a:sym typeface="Wingdings" panose="05000000000000000000" pitchFamily="2" charset="2"/>
              </a:rPr>
              <a:t>::= </a:t>
            </a:r>
            <a:r>
              <a:rPr lang="en-US" altLang="zh-CN" sz="2000" b="1">
                <a:sym typeface="Symbol" panose="05050102010706020507" pitchFamily="18" charset="2"/>
              </a:rPr>
              <a:t>a graph that is connected and </a:t>
            </a:r>
            <a:r>
              <a:rPr lang="en-US" altLang="zh-CN" sz="2000" b="1" i="1">
                <a:sym typeface="Symbol" panose="05050102010706020507" pitchFamily="18" charset="2"/>
              </a:rPr>
              <a:t>acyclic</a:t>
            </a:r>
            <a:endParaRPr lang="en-US" altLang="zh-CN" sz="2000" b="1" i="1">
              <a:sym typeface="Symbol" panose="05050102010706020507" pitchFamily="18" charset="2"/>
            </a:endParaRPr>
          </a:p>
        </p:txBody>
      </p:sp>
      <p:sp>
        <p:nvSpPr>
          <p:cNvPr id="94213" name="Text Box 5"/>
          <p:cNvSpPr txBox="1"/>
          <p:nvPr/>
        </p:nvSpPr>
        <p:spPr>
          <a:xfrm>
            <a:off x="381000" y="1600200"/>
            <a:ext cx="8382000" cy="13112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Strongly connected directed graph G </a:t>
            </a:r>
            <a:r>
              <a:rPr lang="en-US" altLang="zh-CN" sz="2000" b="1">
                <a:sym typeface="Wingdings" panose="05000000000000000000" pitchFamily="2" charset="2"/>
              </a:rPr>
              <a:t>::= </a:t>
            </a:r>
            <a:r>
              <a:rPr lang="en-US" altLang="zh-CN" sz="2000" b="1">
                <a:sym typeface="Symbol" panose="05050102010706020507" pitchFamily="18" charset="2"/>
              </a:rPr>
              <a:t>for every pair of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i="1">
                <a:sym typeface="Wingdings" panose="05000000000000000000" pitchFamily="2" charset="2"/>
              </a:rPr>
              <a:t> </a:t>
            </a:r>
            <a:r>
              <a:rPr lang="en-US" altLang="zh-CN" sz="2000" b="1">
                <a:sym typeface="Wingdings" panose="05000000000000000000" pitchFamily="2" charset="2"/>
              </a:rPr>
              <a:t>and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i="1">
                <a:sym typeface="Wingdings" panose="05000000000000000000" pitchFamily="2" charset="2"/>
              </a:rPr>
              <a:t> </a:t>
            </a:r>
            <a:r>
              <a:rPr lang="en-US" altLang="zh-CN" sz="2000" b="1">
                <a:sym typeface="Wingdings" panose="05000000000000000000" pitchFamily="2" charset="2"/>
              </a:rPr>
              <a:t>in V( G ), there exist directed paths from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i="1">
                <a:sym typeface="Wingdings" panose="05000000000000000000" pitchFamily="2" charset="2"/>
              </a:rPr>
              <a:t> </a:t>
            </a:r>
            <a:r>
              <a:rPr lang="en-US" altLang="zh-CN" sz="2000" b="1">
                <a:sym typeface="Wingdings" panose="05000000000000000000" pitchFamily="2" charset="2"/>
              </a:rPr>
              <a:t>to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i="1">
                <a:sym typeface="Wingdings" panose="05000000000000000000" pitchFamily="2" charset="2"/>
              </a:rPr>
              <a:t> </a:t>
            </a:r>
            <a:r>
              <a:rPr lang="en-US" altLang="zh-CN" sz="2000" b="1">
                <a:sym typeface="Wingdings" panose="05000000000000000000" pitchFamily="2" charset="2"/>
              </a:rPr>
              <a:t>and from </a:t>
            </a:r>
            <a:r>
              <a:rPr lang="en-US" altLang="zh-CN" sz="2000" b="1" i="1">
                <a:sym typeface="Wingdings" panose="05000000000000000000" pitchFamily="2" charset="2"/>
              </a:rPr>
              <a:t>v</a:t>
            </a:r>
            <a:r>
              <a:rPr lang="en-US" altLang="zh-CN" sz="2000" b="1" i="1" baseline="-25000">
                <a:sym typeface="Wingdings" panose="05000000000000000000" pitchFamily="2" charset="2"/>
              </a:rPr>
              <a:t>j</a:t>
            </a:r>
            <a:r>
              <a:rPr lang="en-US" altLang="zh-CN" sz="2000" b="1" i="1">
                <a:sym typeface="Wingdings" panose="05000000000000000000" pitchFamily="2" charset="2"/>
              </a:rPr>
              <a:t> </a:t>
            </a:r>
            <a:r>
              <a:rPr lang="en-US" altLang="zh-CN" sz="2000" b="1">
                <a:sym typeface="Wingdings" panose="05000000000000000000" pitchFamily="2" charset="2"/>
              </a:rPr>
              <a:t>to </a:t>
            </a:r>
            <a:r>
              <a:rPr lang="en-US" altLang="zh-CN" sz="2000" b="1" i="1">
                <a:sym typeface="Wingdings" panose="05000000000000000000" pitchFamily="2" charset="2"/>
              </a:rPr>
              <a:t>v</a:t>
            </a:r>
            <a:r>
              <a:rPr lang="en-US" altLang="zh-CN" sz="2000" b="1" i="1" baseline="-25000">
                <a:sym typeface="Wingdings" panose="05000000000000000000" pitchFamily="2" charset="2"/>
              </a:rPr>
              <a:t>i</a:t>
            </a:r>
            <a:r>
              <a:rPr lang="en-US" altLang="zh-CN" sz="2000" b="1">
                <a:sym typeface="Wingdings" panose="05000000000000000000" pitchFamily="2" charset="2"/>
              </a:rPr>
              <a:t>.  If the graph is connected without direction to the edges, then it is said to be </a:t>
            </a:r>
            <a:r>
              <a:rPr lang="en-US" altLang="zh-CN" sz="2000" b="1">
                <a:solidFill>
                  <a:schemeClr val="hlink"/>
                </a:solidFill>
                <a:sym typeface="Wingdings" panose="05000000000000000000" pitchFamily="2" charset="2"/>
              </a:rPr>
              <a:t>weakly connected</a:t>
            </a:r>
            <a:endParaRPr lang="en-US" altLang="zh-CN" sz="2000" b="1" i="1" baseline="-25000">
              <a:solidFill>
                <a:schemeClr val="hlink"/>
              </a:solidFill>
              <a:sym typeface="Wingdings" panose="05000000000000000000" pitchFamily="2" charset="2"/>
            </a:endParaRPr>
          </a:p>
        </p:txBody>
      </p:sp>
      <p:sp>
        <p:nvSpPr>
          <p:cNvPr id="94214" name="Text Box 6"/>
          <p:cNvSpPr txBox="1"/>
          <p:nvPr/>
        </p:nvSpPr>
        <p:spPr>
          <a:xfrm>
            <a:off x="381000" y="2879725"/>
            <a:ext cx="8077200" cy="7016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Strongly connected component </a:t>
            </a:r>
            <a:r>
              <a:rPr lang="en-US" altLang="zh-CN" sz="2000" b="1">
                <a:sym typeface="Wingdings" panose="05000000000000000000" pitchFamily="2" charset="2"/>
              </a:rPr>
              <a:t>::=  the maximal subgraph that is strongly connected</a:t>
            </a:r>
            <a:endParaRPr lang="en-US" altLang="zh-CN" sz="2000" b="1">
              <a:sym typeface="Wingdings" panose="05000000000000000000" pitchFamily="2" charset="2"/>
            </a:endParaRPr>
          </a:p>
        </p:txBody>
      </p:sp>
      <p:sp>
        <p:nvSpPr>
          <p:cNvPr id="94215" name="Text Box 7"/>
          <p:cNvSpPr txBox="1"/>
          <p:nvPr/>
        </p:nvSpPr>
        <p:spPr>
          <a:xfrm>
            <a:off x="381000" y="3565525"/>
            <a:ext cx="8382000" cy="7016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Degree( </a:t>
            </a:r>
            <a:r>
              <a:rPr lang="en-US" altLang="zh-CN" sz="2000" b="1" i="1">
                <a:solidFill>
                  <a:schemeClr val="hlink"/>
                </a:solidFill>
                <a:sym typeface="Wingdings" panose="05000000000000000000" pitchFamily="2" charset="2"/>
              </a:rPr>
              <a:t>v</a:t>
            </a:r>
            <a:r>
              <a:rPr lang="en-US" altLang="zh-CN" sz="2000" b="1">
                <a:solidFill>
                  <a:schemeClr val="hlink"/>
                </a:solidFill>
                <a:sym typeface="Wingdings" panose="05000000000000000000" pitchFamily="2" charset="2"/>
              </a:rPr>
              <a:t> )</a:t>
            </a:r>
            <a:r>
              <a:rPr lang="en-US" altLang="zh-CN" sz="2000" b="1">
                <a:solidFill>
                  <a:schemeClr val="hlink"/>
                </a:solidFill>
                <a:sym typeface="Symbol" panose="05050102010706020507" pitchFamily="18" charset="2"/>
              </a:rPr>
              <a:t> </a:t>
            </a:r>
            <a:r>
              <a:rPr lang="en-US" altLang="zh-CN" sz="2000" b="1">
                <a:sym typeface="Wingdings" panose="05000000000000000000" pitchFamily="2" charset="2"/>
              </a:rPr>
              <a:t>::= </a:t>
            </a:r>
            <a:r>
              <a:rPr lang="en-US" altLang="zh-CN" sz="2000" b="1">
                <a:sym typeface="Symbol" panose="05050102010706020507" pitchFamily="18" charset="2"/>
              </a:rPr>
              <a:t>number of edges incident to </a:t>
            </a:r>
            <a:r>
              <a:rPr lang="en-US" altLang="zh-CN" sz="2000" b="1" i="1">
                <a:sym typeface="Symbol" panose="05050102010706020507" pitchFamily="18" charset="2"/>
              </a:rPr>
              <a:t>v</a:t>
            </a:r>
            <a:r>
              <a:rPr lang="en-US" altLang="zh-CN" sz="2000" b="1">
                <a:sym typeface="Symbol" panose="05050102010706020507" pitchFamily="18" charset="2"/>
              </a:rPr>
              <a:t>.  For a directed G, we have </a:t>
            </a:r>
            <a:r>
              <a:rPr lang="en-US" altLang="zh-CN" sz="2000" b="1">
                <a:solidFill>
                  <a:schemeClr val="hlink"/>
                </a:solidFill>
                <a:sym typeface="Symbol" panose="05050102010706020507" pitchFamily="18" charset="2"/>
              </a:rPr>
              <a:t>in-degree</a:t>
            </a:r>
            <a:r>
              <a:rPr lang="en-US" altLang="zh-CN" sz="2000" b="1">
                <a:sym typeface="Symbol" panose="05050102010706020507" pitchFamily="18" charset="2"/>
              </a:rPr>
              <a:t> and </a:t>
            </a:r>
            <a:r>
              <a:rPr lang="en-US" altLang="zh-CN" sz="2000" b="1">
                <a:solidFill>
                  <a:schemeClr val="hlink"/>
                </a:solidFill>
                <a:sym typeface="Symbol" panose="05050102010706020507" pitchFamily="18" charset="2"/>
              </a:rPr>
              <a:t>out-degree</a:t>
            </a:r>
            <a:r>
              <a:rPr lang="en-US" altLang="zh-CN" sz="2000" b="1">
                <a:sym typeface="Symbol" panose="05050102010706020507" pitchFamily="18" charset="2"/>
              </a:rPr>
              <a:t>.  For example:</a:t>
            </a:r>
            <a:endParaRPr lang="en-US" altLang="zh-CN" sz="2000" b="1" baseline="-25000">
              <a:sym typeface="Symbol" panose="05050102010706020507" pitchFamily="18" charset="2"/>
            </a:endParaRPr>
          </a:p>
        </p:txBody>
      </p:sp>
      <p:grpSp>
        <p:nvGrpSpPr>
          <p:cNvPr id="94216" name="Group 8"/>
          <p:cNvGrpSpPr/>
          <p:nvPr/>
        </p:nvGrpSpPr>
        <p:grpSpPr>
          <a:xfrm>
            <a:off x="533400" y="4343400"/>
            <a:ext cx="1447800" cy="533400"/>
            <a:chOff x="432" y="1392"/>
            <a:chExt cx="912" cy="336"/>
          </a:xfrm>
        </p:grpSpPr>
        <p:sp>
          <p:nvSpPr>
            <p:cNvPr id="43021" name="Oval 9"/>
            <p:cNvSpPr/>
            <p:nvPr/>
          </p:nvSpPr>
          <p:spPr>
            <a:xfrm>
              <a:off x="768" y="1392"/>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a:t>v</a:t>
              </a:r>
              <a:endParaRPr lang="en-US" altLang="zh-CN" sz="2000" b="1" i="1"/>
            </a:p>
          </p:txBody>
        </p:sp>
        <p:sp>
          <p:nvSpPr>
            <p:cNvPr id="43022" name="Line 10"/>
            <p:cNvSpPr/>
            <p:nvPr/>
          </p:nvSpPr>
          <p:spPr>
            <a:xfrm>
              <a:off x="432" y="1440"/>
              <a:ext cx="336" cy="48"/>
            </a:xfrm>
            <a:prstGeom prst="line">
              <a:avLst/>
            </a:prstGeom>
            <a:ln w="25400" cap="flat" cmpd="sng">
              <a:solidFill>
                <a:schemeClr val="tx1"/>
              </a:solidFill>
              <a:prstDash val="solid"/>
              <a:headEnd type="none" w="med" len="med"/>
              <a:tailEnd type="triangle" w="med" len="med"/>
            </a:ln>
          </p:spPr>
        </p:sp>
        <p:sp>
          <p:nvSpPr>
            <p:cNvPr id="43023" name="Line 11"/>
            <p:cNvSpPr/>
            <p:nvPr/>
          </p:nvSpPr>
          <p:spPr>
            <a:xfrm flipV="1">
              <a:off x="432" y="1584"/>
              <a:ext cx="384" cy="144"/>
            </a:xfrm>
            <a:prstGeom prst="line">
              <a:avLst/>
            </a:prstGeom>
            <a:ln w="25400" cap="flat" cmpd="sng">
              <a:solidFill>
                <a:schemeClr val="tx1"/>
              </a:solidFill>
              <a:prstDash val="solid"/>
              <a:headEnd type="none" w="med" len="med"/>
              <a:tailEnd type="triangle" w="med" len="med"/>
            </a:ln>
          </p:spPr>
        </p:sp>
        <p:sp>
          <p:nvSpPr>
            <p:cNvPr id="43024" name="Line 12"/>
            <p:cNvSpPr/>
            <p:nvPr/>
          </p:nvSpPr>
          <p:spPr>
            <a:xfrm flipH="1">
              <a:off x="1008" y="1488"/>
              <a:ext cx="336" cy="0"/>
            </a:xfrm>
            <a:prstGeom prst="line">
              <a:avLst/>
            </a:prstGeom>
            <a:ln w="25400" cap="flat" cmpd="sng">
              <a:solidFill>
                <a:schemeClr val="tx1"/>
              </a:solidFill>
              <a:prstDash val="solid"/>
              <a:headEnd type="none" w="med" len="med"/>
              <a:tailEnd type="triangle" w="med" len="med"/>
            </a:ln>
          </p:spPr>
        </p:sp>
        <p:sp>
          <p:nvSpPr>
            <p:cNvPr id="43025" name="Line 13"/>
            <p:cNvSpPr/>
            <p:nvPr/>
          </p:nvSpPr>
          <p:spPr>
            <a:xfrm>
              <a:off x="960" y="1584"/>
              <a:ext cx="240" cy="144"/>
            </a:xfrm>
            <a:prstGeom prst="line">
              <a:avLst/>
            </a:prstGeom>
            <a:ln w="25400" cap="flat" cmpd="sng">
              <a:solidFill>
                <a:schemeClr val="tx1"/>
              </a:solidFill>
              <a:prstDash val="solid"/>
              <a:headEnd type="none" w="med" len="med"/>
              <a:tailEnd type="triangle" w="med" len="med"/>
            </a:ln>
          </p:spPr>
        </p:sp>
      </p:grpSp>
      <p:sp>
        <p:nvSpPr>
          <p:cNvPr id="94222" name="Rectangle 14"/>
          <p:cNvSpPr/>
          <p:nvPr/>
        </p:nvSpPr>
        <p:spPr>
          <a:xfrm>
            <a:off x="2209800" y="4267200"/>
            <a:ext cx="6400800" cy="685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a:t>in-degree(</a:t>
            </a:r>
            <a:r>
              <a:rPr lang="en-US" altLang="zh-CN" sz="2000" b="1" i="1"/>
              <a:t>v</a:t>
            </a:r>
            <a:r>
              <a:rPr lang="en-US" altLang="zh-CN" sz="2000" b="1"/>
              <a:t>) = 3; out-degree(</a:t>
            </a:r>
            <a:r>
              <a:rPr lang="en-US" altLang="zh-CN" sz="2000" b="1" i="1"/>
              <a:t>v</a:t>
            </a:r>
            <a:r>
              <a:rPr lang="en-US" altLang="zh-CN" sz="2000" b="1"/>
              <a:t>) = 1; degree(</a:t>
            </a:r>
            <a:r>
              <a:rPr lang="en-US" altLang="zh-CN" sz="2000" b="1" i="1"/>
              <a:t>v</a:t>
            </a:r>
            <a:r>
              <a:rPr lang="en-US" altLang="zh-CN" sz="2000" b="1"/>
              <a:t>) = 4</a:t>
            </a:r>
            <a:endParaRPr lang="en-US" altLang="zh-CN" sz="2000" b="1"/>
          </a:p>
        </p:txBody>
      </p:sp>
      <p:grpSp>
        <p:nvGrpSpPr>
          <p:cNvPr id="94223" name="Group 15"/>
          <p:cNvGrpSpPr/>
          <p:nvPr/>
        </p:nvGrpSpPr>
        <p:grpSpPr>
          <a:xfrm>
            <a:off x="381000" y="4953000"/>
            <a:ext cx="6400800" cy="1379538"/>
            <a:chOff x="240" y="1872"/>
            <a:chExt cx="4032" cy="869"/>
          </a:xfrm>
        </p:grpSpPr>
        <p:sp>
          <p:nvSpPr>
            <p:cNvPr id="43019" name="Text Box 16"/>
            <p:cNvSpPr txBox="1"/>
            <p:nvPr/>
          </p:nvSpPr>
          <p:spPr>
            <a:xfrm>
              <a:off x="240" y="1872"/>
              <a:ext cx="4032" cy="2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a:t>
              </a:r>
              <a:r>
                <a:rPr lang="en-US" altLang="zh-CN" sz="2000" b="1">
                  <a:sym typeface="Wingdings" panose="05000000000000000000" pitchFamily="2" charset="2"/>
                </a:rPr>
                <a:t>Given G with </a:t>
              </a:r>
              <a:r>
                <a:rPr lang="en-US" altLang="zh-CN" sz="2000" b="1" i="1">
                  <a:sym typeface="Wingdings" panose="05000000000000000000" pitchFamily="2" charset="2"/>
                </a:rPr>
                <a:t>n</a:t>
              </a:r>
              <a:r>
                <a:rPr lang="en-US" altLang="zh-CN" sz="2000" b="1">
                  <a:sym typeface="Wingdings" panose="05000000000000000000" pitchFamily="2" charset="2"/>
                </a:rPr>
                <a:t> vertices and </a:t>
              </a:r>
              <a:r>
                <a:rPr lang="en-US" altLang="zh-CN" sz="2000" b="1" i="1">
                  <a:sym typeface="Wingdings" panose="05000000000000000000" pitchFamily="2" charset="2"/>
                </a:rPr>
                <a:t>e</a:t>
              </a:r>
              <a:r>
                <a:rPr lang="en-US" altLang="zh-CN" sz="2000" b="1">
                  <a:sym typeface="Wingdings" panose="05000000000000000000" pitchFamily="2" charset="2"/>
                </a:rPr>
                <a:t> edges, then</a:t>
              </a:r>
              <a:endParaRPr lang="en-US" altLang="zh-CN" sz="2000" b="1" baseline="-25000">
                <a:sym typeface="Symbol" panose="05050102010706020507" pitchFamily="18" charset="2"/>
              </a:endParaRPr>
            </a:p>
          </p:txBody>
        </p:sp>
        <p:graphicFrame>
          <p:nvGraphicFramePr>
            <p:cNvPr id="43020" name="Object 17"/>
            <p:cNvGraphicFramePr>
              <a:graphicFrameLocks noChangeAspect="1"/>
            </p:cNvGraphicFramePr>
            <p:nvPr/>
          </p:nvGraphicFramePr>
          <p:xfrm>
            <a:off x="864" y="2160"/>
            <a:ext cx="3216" cy="581"/>
          </p:xfrm>
          <a:graphic>
            <a:graphicData uri="http://schemas.openxmlformats.org/presentationml/2006/ole">
              <mc:AlternateContent xmlns:mc="http://schemas.openxmlformats.org/markup-compatibility/2006">
                <mc:Choice xmlns:v="urn:schemas-microsoft-com:vml" Requires="v">
                  <p:oleObj spid="_x0000_s3078" name="" r:id="rId1" imgW="42348150" imgH="7677150" progId="Equation.3">
                    <p:embed/>
                  </p:oleObj>
                </mc:Choice>
                <mc:Fallback>
                  <p:oleObj name="" r:id="rId1" imgW="42348150" imgH="7677150" progId="Equation.3">
                    <p:embed/>
                    <p:pic>
                      <p:nvPicPr>
                        <p:cNvPr id="0" name="图片 3077"/>
                        <p:cNvPicPr/>
                        <p:nvPr/>
                      </p:nvPicPr>
                      <p:blipFill>
                        <a:blip r:embed="rId2"/>
                        <a:stretch>
                          <a:fillRect/>
                        </a:stretch>
                      </p:blipFill>
                      <p:spPr>
                        <a:xfrm>
                          <a:off x="864" y="2160"/>
                          <a:ext cx="3216" cy="581"/>
                        </a:xfrm>
                        <a:prstGeom prst="rect">
                          <a:avLst/>
                        </a:prstGeom>
                        <a:noFill/>
                        <a:ln w="38100">
                          <a:noFill/>
                          <a:miter/>
                        </a:ln>
                      </p:spPr>
                    </p:pic>
                  </p:oleObj>
                </mc:Fallback>
              </mc:AlternateContent>
            </a:graphicData>
          </a:graphic>
        </p:graphicFrame>
      </p:grpSp>
      <p:sp>
        <p:nvSpPr>
          <p:cNvPr id="94226" name="Text Box 18"/>
          <p:cNvSpPr txBox="1"/>
          <p:nvPr/>
        </p:nvSpPr>
        <p:spPr>
          <a:xfrm>
            <a:off x="381000" y="1295400"/>
            <a:ext cx="4800600" cy="3968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000" b="1">
                <a:solidFill>
                  <a:schemeClr val="hlink"/>
                </a:solidFill>
                <a:sym typeface="Wingdings" panose="05000000000000000000" pitchFamily="2" charset="2"/>
              </a:rPr>
              <a:t>  A DAG </a:t>
            </a:r>
            <a:r>
              <a:rPr lang="en-US" altLang="zh-CN" sz="2000" b="1">
                <a:sym typeface="Wingdings" panose="05000000000000000000" pitchFamily="2" charset="2"/>
              </a:rPr>
              <a:t>::= </a:t>
            </a:r>
            <a:r>
              <a:rPr lang="en-US" altLang="zh-CN" sz="2000" b="1">
                <a:sym typeface="Symbol" panose="05050102010706020507" pitchFamily="18" charset="2"/>
              </a:rPr>
              <a:t>a directed acyclic graph</a:t>
            </a:r>
            <a:endParaRPr lang="en-US" altLang="zh-CN" sz="2000" b="1">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strips(downRight)">
                                      <p:cBhvr>
                                        <p:cTn id="7" dur="500"/>
                                        <p:tgtEl>
                                          <p:spTgt spid="94211"/>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strips(downRight)">
                                      <p:cBhvr>
                                        <p:cTn id="12" dur="500"/>
                                        <p:tgtEl>
                                          <p:spTgt spid="94212"/>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4226"/>
                                        </p:tgtEl>
                                        <p:attrNameLst>
                                          <p:attrName>style.visibility</p:attrName>
                                        </p:attrNameLst>
                                      </p:cBhvr>
                                      <p:to>
                                        <p:strVal val="visible"/>
                                      </p:to>
                                    </p:set>
                                    <p:animEffect transition="in" filter="strips(downRight)">
                                      <p:cBhvr>
                                        <p:cTn id="17" dur="500"/>
                                        <p:tgtEl>
                                          <p:spTgt spid="94226"/>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4213"/>
                                        </p:tgtEl>
                                        <p:attrNameLst>
                                          <p:attrName>style.visibility</p:attrName>
                                        </p:attrNameLst>
                                      </p:cBhvr>
                                      <p:to>
                                        <p:strVal val="visible"/>
                                      </p:to>
                                    </p:set>
                                    <p:animEffect transition="in" filter="strips(downRight)">
                                      <p:cBhvr>
                                        <p:cTn id="22" dur="500"/>
                                        <p:tgtEl>
                                          <p:spTgt spid="94213"/>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4214"/>
                                        </p:tgtEl>
                                        <p:attrNameLst>
                                          <p:attrName>style.visibility</p:attrName>
                                        </p:attrNameLst>
                                      </p:cBhvr>
                                      <p:to>
                                        <p:strVal val="visible"/>
                                      </p:to>
                                    </p:set>
                                    <p:animEffect transition="in" filter="strips(downRight)">
                                      <p:cBhvr>
                                        <p:cTn id="27" dur="500"/>
                                        <p:tgtEl>
                                          <p:spTgt spid="94214"/>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4215"/>
                                        </p:tgtEl>
                                        <p:attrNameLst>
                                          <p:attrName>style.visibility</p:attrName>
                                        </p:attrNameLst>
                                      </p:cBhvr>
                                      <p:to>
                                        <p:strVal val="visible"/>
                                      </p:to>
                                    </p:set>
                                    <p:animEffect transition="in" filter="strips(downRight)">
                                      <p:cBhvr>
                                        <p:cTn id="32" dur="500"/>
                                        <p:tgtEl>
                                          <p:spTgt spid="94215"/>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4216"/>
                                        </p:tgtEl>
                                        <p:attrNameLst>
                                          <p:attrName>style.visibility</p:attrName>
                                        </p:attrNameLst>
                                      </p:cBhvr>
                                      <p:to>
                                        <p:strVal val="visible"/>
                                      </p:to>
                                    </p:set>
                                    <p:animEffect transition="in" filter="box(in)">
                                      <p:cBhvr>
                                        <p:cTn id="37" dur="500"/>
                                        <p:tgtEl>
                                          <p:spTgt spid="94216"/>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94222"/>
                                        </p:tgtEl>
                                        <p:attrNameLst>
                                          <p:attrName>style.visibility</p:attrName>
                                        </p:attrNameLst>
                                      </p:cBhvr>
                                      <p:to>
                                        <p:strVal val="visible"/>
                                      </p:to>
                                    </p:set>
                                    <p:animEffect transition="in" filter="wipe(left)">
                                      <p:cBhvr>
                                        <p:cTn id="41" dur="500"/>
                                        <p:tgtEl>
                                          <p:spTgt spid="94222"/>
                                        </p:tgtEl>
                                      </p:cBhvr>
                                    </p:animEffect>
                                  </p:childTnLst>
                                  <p:subTnLst>
                                    <p:audio>
                                      <p:cMediaNode>
                                        <p:cTn display="0" masterRel="sameClick">
                                          <p:stCondLst>
                                            <p:cond evt="begin" delay="0">
                                              <p:tn val="39"/>
                                            </p:cond>
                                          </p:stCondLst>
                                          <p:endCondLst>
                                            <p:cond evt="onStopAudio" delay="0">
                                              <p:tgtEl>
                                                <p:sldTgt/>
                                              </p:tgtEl>
                                            </p:cond>
                                          </p:endCondLst>
                                        </p:cTn>
                                        <p:tgtEl>
                                          <p:sndTgt r:embed="rId5" name="TYPE.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94223"/>
                                        </p:tgtEl>
                                        <p:attrNameLst>
                                          <p:attrName>style.visibility</p:attrName>
                                        </p:attrNameLst>
                                      </p:cBhvr>
                                      <p:to>
                                        <p:strVal val="visible"/>
                                      </p:to>
                                    </p:set>
                                    <p:animEffect transition="in" filter="strips(downRight)">
                                      <p:cBhvr>
                                        <p:cTn id="46" dur="500"/>
                                        <p:tgtEl>
                                          <p:spTgt spid="94223"/>
                                        </p:tgtEl>
                                      </p:cBhvr>
                                    </p:animEffect>
                                  </p:childTnLst>
                                  <p:subTnLst>
                                    <p:audio>
                                      <p:cMediaNode>
                                        <p:cTn display="0" masterRel="sameClick">
                                          <p:stCondLst>
                                            <p:cond evt="begin" delay="0">
                                              <p:tn val="44"/>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p:bldP spid="94213" grpId="0"/>
      <p:bldP spid="94214" grpId="0"/>
      <p:bldP spid="94215" grpId="0"/>
      <p:bldP spid="94222" grpId="0"/>
      <p:bldP spid="942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ln/>
        </p:spPr>
        <p:txBody>
          <a:bodyPr vert="horz" wrap="square" lIns="91440" tIns="45720" rIns="91440" bIns="45720" anchor="ctr" anchorCtr="0"/>
          <a:p>
            <a:pPr eaLnBrk="1" hangingPunct="1"/>
            <a:r>
              <a:rPr lang="en-US" altLang="zh-CN"/>
              <a:t>Example: water problem</a:t>
            </a:r>
            <a:endParaRPr lang="en-US" altLang="zh-CN"/>
          </a:p>
        </p:txBody>
      </p:sp>
      <p:sp>
        <p:nvSpPr>
          <p:cNvPr id="92162" name="AutoShape 3"/>
          <p:cNvSpPr/>
          <p:nvPr/>
        </p:nvSpPr>
        <p:spPr>
          <a:xfrm>
            <a:off x="1447800" y="2514600"/>
            <a:ext cx="1676400" cy="1981200"/>
          </a:xfrm>
          <a:prstGeom prst="can">
            <a:avLst>
              <a:gd name="adj" fmla="val 29542"/>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2163" name="Text Box 4"/>
          <p:cNvSpPr txBox="1"/>
          <p:nvPr/>
        </p:nvSpPr>
        <p:spPr>
          <a:xfrm>
            <a:off x="2133600" y="4648200"/>
            <a:ext cx="717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A: 5</a:t>
            </a:r>
            <a:endParaRPr lang="en-US" altLang="zh-CN" sz="2400"/>
          </a:p>
        </p:txBody>
      </p:sp>
      <p:sp>
        <p:nvSpPr>
          <p:cNvPr id="92164" name="AutoShape 5"/>
          <p:cNvSpPr/>
          <p:nvPr/>
        </p:nvSpPr>
        <p:spPr>
          <a:xfrm>
            <a:off x="4953000" y="3429000"/>
            <a:ext cx="1676400" cy="10668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2165" name="Text Box 6"/>
          <p:cNvSpPr txBox="1"/>
          <p:nvPr/>
        </p:nvSpPr>
        <p:spPr>
          <a:xfrm>
            <a:off x="5638800" y="4648200"/>
            <a:ext cx="700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B: 3</a:t>
            </a:r>
            <a:endParaRPr lang="en-US" altLang="zh-CN" sz="2400"/>
          </a:p>
        </p:txBody>
      </p:sp>
      <p:sp>
        <p:nvSpPr>
          <p:cNvPr id="92166" name="Text Box 7"/>
          <p:cNvSpPr txBox="1"/>
          <p:nvPr/>
        </p:nvSpPr>
        <p:spPr>
          <a:xfrm>
            <a:off x="2193925" y="3394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5</a:t>
            </a:r>
            <a:endParaRPr lang="en-US" altLang="zh-CN" sz="2400"/>
          </a:p>
        </p:txBody>
      </p:sp>
      <p:sp>
        <p:nvSpPr>
          <p:cNvPr id="92167" name="Text Box 8"/>
          <p:cNvSpPr txBox="1"/>
          <p:nvPr/>
        </p:nvSpPr>
        <p:spPr>
          <a:xfrm>
            <a:off x="5699125" y="3775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0</a:t>
            </a:r>
            <a:endParaRPr lang="en-US" altLang="zh-CN"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ln/>
        </p:spPr>
        <p:txBody>
          <a:bodyPr vert="horz" wrap="square" lIns="91440" tIns="45720" rIns="91440" bIns="45720" anchor="ctr" anchorCtr="0"/>
          <a:p>
            <a:pPr eaLnBrk="1" hangingPunct="1"/>
            <a:r>
              <a:rPr lang="en-US" altLang="zh-CN"/>
              <a:t>Example: water problem</a:t>
            </a:r>
            <a:endParaRPr lang="en-US" altLang="zh-CN"/>
          </a:p>
        </p:txBody>
      </p:sp>
      <p:sp>
        <p:nvSpPr>
          <p:cNvPr id="93186" name="AutoShape 3"/>
          <p:cNvSpPr/>
          <p:nvPr/>
        </p:nvSpPr>
        <p:spPr>
          <a:xfrm>
            <a:off x="1447800" y="2514600"/>
            <a:ext cx="1676400" cy="1981200"/>
          </a:xfrm>
          <a:prstGeom prst="can">
            <a:avLst>
              <a:gd name="adj" fmla="val 29542"/>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3187" name="Text Box 4"/>
          <p:cNvSpPr txBox="1"/>
          <p:nvPr/>
        </p:nvSpPr>
        <p:spPr>
          <a:xfrm>
            <a:off x="2133600" y="4648200"/>
            <a:ext cx="717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A: 5</a:t>
            </a:r>
            <a:endParaRPr lang="en-US" altLang="zh-CN" sz="2400"/>
          </a:p>
        </p:txBody>
      </p:sp>
      <p:sp>
        <p:nvSpPr>
          <p:cNvPr id="93188" name="AutoShape 5"/>
          <p:cNvSpPr/>
          <p:nvPr/>
        </p:nvSpPr>
        <p:spPr>
          <a:xfrm>
            <a:off x="4953000" y="3429000"/>
            <a:ext cx="1676400" cy="10668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3189" name="Text Box 6"/>
          <p:cNvSpPr txBox="1"/>
          <p:nvPr/>
        </p:nvSpPr>
        <p:spPr>
          <a:xfrm>
            <a:off x="5638800" y="4648200"/>
            <a:ext cx="700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B: 3</a:t>
            </a:r>
            <a:endParaRPr lang="en-US" altLang="zh-CN" sz="2400"/>
          </a:p>
        </p:txBody>
      </p:sp>
      <p:sp>
        <p:nvSpPr>
          <p:cNvPr id="93190" name="Text Box 7"/>
          <p:cNvSpPr txBox="1"/>
          <p:nvPr/>
        </p:nvSpPr>
        <p:spPr>
          <a:xfrm>
            <a:off x="2193925" y="3394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2</a:t>
            </a:r>
            <a:endParaRPr lang="en-US" altLang="zh-CN" sz="2400"/>
          </a:p>
        </p:txBody>
      </p:sp>
      <p:sp>
        <p:nvSpPr>
          <p:cNvPr id="93191" name="Text Box 8"/>
          <p:cNvSpPr txBox="1"/>
          <p:nvPr/>
        </p:nvSpPr>
        <p:spPr>
          <a:xfrm>
            <a:off x="5699125" y="3775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3</a:t>
            </a:r>
            <a:endParaRPr lang="en-US" altLang="zh-CN"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a:ln/>
        </p:spPr>
        <p:txBody>
          <a:bodyPr vert="horz" wrap="square" lIns="91440" tIns="45720" rIns="91440" bIns="45720" anchor="ctr" anchorCtr="0"/>
          <a:p>
            <a:pPr eaLnBrk="1" hangingPunct="1"/>
            <a:r>
              <a:rPr lang="en-US" altLang="zh-CN"/>
              <a:t>Example: water problem</a:t>
            </a:r>
            <a:endParaRPr lang="en-US" altLang="zh-CN"/>
          </a:p>
        </p:txBody>
      </p:sp>
      <p:sp>
        <p:nvSpPr>
          <p:cNvPr id="94210" name="AutoShape 3"/>
          <p:cNvSpPr/>
          <p:nvPr/>
        </p:nvSpPr>
        <p:spPr>
          <a:xfrm>
            <a:off x="1447800" y="2514600"/>
            <a:ext cx="1676400" cy="1981200"/>
          </a:xfrm>
          <a:prstGeom prst="can">
            <a:avLst>
              <a:gd name="adj" fmla="val 29542"/>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4211" name="Text Box 4"/>
          <p:cNvSpPr txBox="1"/>
          <p:nvPr/>
        </p:nvSpPr>
        <p:spPr>
          <a:xfrm>
            <a:off x="2133600" y="4648200"/>
            <a:ext cx="717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A: 5</a:t>
            </a:r>
            <a:endParaRPr lang="en-US" altLang="zh-CN" sz="2400"/>
          </a:p>
        </p:txBody>
      </p:sp>
      <p:sp>
        <p:nvSpPr>
          <p:cNvPr id="94212" name="AutoShape 5"/>
          <p:cNvSpPr/>
          <p:nvPr/>
        </p:nvSpPr>
        <p:spPr>
          <a:xfrm>
            <a:off x="4953000" y="3429000"/>
            <a:ext cx="1676400" cy="10668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4213" name="Text Box 6"/>
          <p:cNvSpPr txBox="1"/>
          <p:nvPr/>
        </p:nvSpPr>
        <p:spPr>
          <a:xfrm>
            <a:off x="5638800" y="4648200"/>
            <a:ext cx="700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B: 3</a:t>
            </a:r>
            <a:endParaRPr lang="en-US" altLang="zh-CN" sz="2400"/>
          </a:p>
        </p:txBody>
      </p:sp>
      <p:sp>
        <p:nvSpPr>
          <p:cNvPr id="94214" name="Text Box 7"/>
          <p:cNvSpPr txBox="1"/>
          <p:nvPr/>
        </p:nvSpPr>
        <p:spPr>
          <a:xfrm>
            <a:off x="2193925" y="3394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2</a:t>
            </a:r>
            <a:endParaRPr lang="en-US" altLang="zh-CN" sz="2400"/>
          </a:p>
        </p:txBody>
      </p:sp>
      <p:sp>
        <p:nvSpPr>
          <p:cNvPr id="94215" name="Text Box 8"/>
          <p:cNvSpPr txBox="1"/>
          <p:nvPr/>
        </p:nvSpPr>
        <p:spPr>
          <a:xfrm>
            <a:off x="5699125" y="3775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0</a:t>
            </a:r>
            <a:endParaRPr lang="en-US" altLang="zh-CN"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a:ln/>
        </p:spPr>
        <p:txBody>
          <a:bodyPr vert="horz" wrap="square" lIns="91440" tIns="45720" rIns="91440" bIns="45720" anchor="ctr" anchorCtr="0"/>
          <a:p>
            <a:pPr eaLnBrk="1" hangingPunct="1"/>
            <a:r>
              <a:rPr lang="en-US" altLang="zh-CN"/>
              <a:t>Example: water problem</a:t>
            </a:r>
            <a:endParaRPr lang="en-US" altLang="zh-CN"/>
          </a:p>
        </p:txBody>
      </p:sp>
      <p:sp>
        <p:nvSpPr>
          <p:cNvPr id="95234" name="AutoShape 3"/>
          <p:cNvSpPr/>
          <p:nvPr/>
        </p:nvSpPr>
        <p:spPr>
          <a:xfrm>
            <a:off x="1447800" y="2514600"/>
            <a:ext cx="1676400" cy="1981200"/>
          </a:xfrm>
          <a:prstGeom prst="can">
            <a:avLst>
              <a:gd name="adj" fmla="val 29542"/>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5235" name="Text Box 4"/>
          <p:cNvSpPr txBox="1"/>
          <p:nvPr/>
        </p:nvSpPr>
        <p:spPr>
          <a:xfrm>
            <a:off x="2133600" y="4648200"/>
            <a:ext cx="717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A: 5</a:t>
            </a:r>
            <a:endParaRPr lang="en-US" altLang="zh-CN" sz="2400"/>
          </a:p>
        </p:txBody>
      </p:sp>
      <p:sp>
        <p:nvSpPr>
          <p:cNvPr id="95236" name="AutoShape 5"/>
          <p:cNvSpPr/>
          <p:nvPr/>
        </p:nvSpPr>
        <p:spPr>
          <a:xfrm>
            <a:off x="4953000" y="3429000"/>
            <a:ext cx="1676400" cy="10668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5237" name="Text Box 6"/>
          <p:cNvSpPr txBox="1"/>
          <p:nvPr/>
        </p:nvSpPr>
        <p:spPr>
          <a:xfrm>
            <a:off x="5638800" y="4648200"/>
            <a:ext cx="700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B: 3</a:t>
            </a:r>
            <a:endParaRPr lang="en-US" altLang="zh-CN" sz="2400"/>
          </a:p>
        </p:txBody>
      </p:sp>
      <p:sp>
        <p:nvSpPr>
          <p:cNvPr id="95238" name="Text Box 7"/>
          <p:cNvSpPr txBox="1"/>
          <p:nvPr/>
        </p:nvSpPr>
        <p:spPr>
          <a:xfrm>
            <a:off x="2193925" y="3394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0</a:t>
            </a:r>
            <a:endParaRPr lang="en-US" altLang="zh-CN" sz="2400"/>
          </a:p>
        </p:txBody>
      </p:sp>
      <p:sp>
        <p:nvSpPr>
          <p:cNvPr id="95239" name="Text Box 8"/>
          <p:cNvSpPr txBox="1"/>
          <p:nvPr/>
        </p:nvSpPr>
        <p:spPr>
          <a:xfrm>
            <a:off x="5699125" y="3775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2</a:t>
            </a:r>
            <a:endParaRPr lang="en-US" altLang="zh-CN"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ln/>
        </p:spPr>
        <p:txBody>
          <a:bodyPr vert="horz" wrap="square" lIns="91440" tIns="45720" rIns="91440" bIns="45720" anchor="ctr" anchorCtr="0"/>
          <a:p>
            <a:pPr eaLnBrk="1" hangingPunct="1"/>
            <a:r>
              <a:rPr lang="en-US" altLang="zh-CN"/>
              <a:t>Example: water problem</a:t>
            </a:r>
            <a:endParaRPr lang="en-US" altLang="zh-CN"/>
          </a:p>
        </p:txBody>
      </p:sp>
      <p:sp>
        <p:nvSpPr>
          <p:cNvPr id="96258" name="AutoShape 3"/>
          <p:cNvSpPr/>
          <p:nvPr/>
        </p:nvSpPr>
        <p:spPr>
          <a:xfrm>
            <a:off x="1447800" y="2514600"/>
            <a:ext cx="1676400" cy="1981200"/>
          </a:xfrm>
          <a:prstGeom prst="can">
            <a:avLst>
              <a:gd name="adj" fmla="val 29542"/>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6259" name="Text Box 4"/>
          <p:cNvSpPr txBox="1"/>
          <p:nvPr/>
        </p:nvSpPr>
        <p:spPr>
          <a:xfrm>
            <a:off x="2133600" y="4648200"/>
            <a:ext cx="717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A: 5</a:t>
            </a:r>
            <a:endParaRPr lang="en-US" altLang="zh-CN" sz="2400"/>
          </a:p>
        </p:txBody>
      </p:sp>
      <p:sp>
        <p:nvSpPr>
          <p:cNvPr id="96260" name="AutoShape 5"/>
          <p:cNvSpPr/>
          <p:nvPr/>
        </p:nvSpPr>
        <p:spPr>
          <a:xfrm>
            <a:off x="4953000" y="3429000"/>
            <a:ext cx="1676400" cy="10668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6261" name="Text Box 6"/>
          <p:cNvSpPr txBox="1"/>
          <p:nvPr/>
        </p:nvSpPr>
        <p:spPr>
          <a:xfrm>
            <a:off x="5638800" y="4648200"/>
            <a:ext cx="700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B: 3</a:t>
            </a:r>
            <a:endParaRPr lang="en-US" altLang="zh-CN" sz="2400"/>
          </a:p>
        </p:txBody>
      </p:sp>
      <p:sp>
        <p:nvSpPr>
          <p:cNvPr id="96262" name="Text Box 7"/>
          <p:cNvSpPr txBox="1"/>
          <p:nvPr/>
        </p:nvSpPr>
        <p:spPr>
          <a:xfrm>
            <a:off x="2193925" y="3394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5</a:t>
            </a:r>
            <a:endParaRPr lang="en-US" altLang="zh-CN" sz="2400"/>
          </a:p>
        </p:txBody>
      </p:sp>
      <p:sp>
        <p:nvSpPr>
          <p:cNvPr id="96263" name="Text Box 8"/>
          <p:cNvSpPr txBox="1"/>
          <p:nvPr/>
        </p:nvSpPr>
        <p:spPr>
          <a:xfrm>
            <a:off x="5699125" y="3775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2</a:t>
            </a:r>
            <a:endParaRPr lang="en-US" altLang="zh-CN"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ln/>
        </p:spPr>
        <p:txBody>
          <a:bodyPr vert="horz" wrap="square" lIns="91440" tIns="45720" rIns="91440" bIns="45720" anchor="ctr" anchorCtr="0"/>
          <a:p>
            <a:pPr eaLnBrk="1" hangingPunct="1"/>
            <a:r>
              <a:rPr lang="en-US" altLang="zh-CN"/>
              <a:t>Example: water problem</a:t>
            </a:r>
            <a:endParaRPr lang="en-US" altLang="zh-CN"/>
          </a:p>
        </p:txBody>
      </p:sp>
      <p:sp>
        <p:nvSpPr>
          <p:cNvPr id="97282" name="AutoShape 3"/>
          <p:cNvSpPr/>
          <p:nvPr/>
        </p:nvSpPr>
        <p:spPr>
          <a:xfrm>
            <a:off x="1447800" y="2514600"/>
            <a:ext cx="1676400" cy="1981200"/>
          </a:xfrm>
          <a:prstGeom prst="can">
            <a:avLst>
              <a:gd name="adj" fmla="val 29542"/>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7283" name="Text Box 4"/>
          <p:cNvSpPr txBox="1"/>
          <p:nvPr/>
        </p:nvSpPr>
        <p:spPr>
          <a:xfrm>
            <a:off x="2133600" y="4648200"/>
            <a:ext cx="717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A: 5</a:t>
            </a:r>
            <a:endParaRPr lang="en-US" altLang="zh-CN" sz="2400"/>
          </a:p>
        </p:txBody>
      </p:sp>
      <p:sp>
        <p:nvSpPr>
          <p:cNvPr id="97284" name="AutoShape 5"/>
          <p:cNvSpPr/>
          <p:nvPr/>
        </p:nvSpPr>
        <p:spPr>
          <a:xfrm>
            <a:off x="4953000" y="3429000"/>
            <a:ext cx="1676400" cy="10668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7285" name="Text Box 6"/>
          <p:cNvSpPr txBox="1"/>
          <p:nvPr/>
        </p:nvSpPr>
        <p:spPr>
          <a:xfrm>
            <a:off x="5638800" y="4648200"/>
            <a:ext cx="700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B: 3</a:t>
            </a:r>
            <a:endParaRPr lang="en-US" altLang="zh-CN" sz="2400"/>
          </a:p>
        </p:txBody>
      </p:sp>
      <p:sp>
        <p:nvSpPr>
          <p:cNvPr id="97286" name="Text Box 7"/>
          <p:cNvSpPr txBox="1"/>
          <p:nvPr/>
        </p:nvSpPr>
        <p:spPr>
          <a:xfrm>
            <a:off x="2193925" y="3394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4</a:t>
            </a:r>
            <a:endParaRPr lang="en-US" altLang="zh-CN" sz="2400"/>
          </a:p>
        </p:txBody>
      </p:sp>
      <p:sp>
        <p:nvSpPr>
          <p:cNvPr id="97287" name="Text Box 8"/>
          <p:cNvSpPr txBox="1"/>
          <p:nvPr/>
        </p:nvSpPr>
        <p:spPr>
          <a:xfrm>
            <a:off x="5699125" y="3775075"/>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a:t>3</a:t>
            </a:r>
            <a:endParaRPr lang="en-US" altLang="zh-CN"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a:ln/>
        </p:spPr>
        <p:txBody>
          <a:bodyPr vert="horz" wrap="square" lIns="91440" tIns="45720" rIns="91440" bIns="45720" anchor="ctr" anchorCtr="0"/>
          <a:p>
            <a:pPr eaLnBrk="1" hangingPunct="1"/>
            <a:r>
              <a:rPr lang="en-US" altLang="zh-CN"/>
              <a:t>Problem Space</a:t>
            </a:r>
            <a:endParaRPr lang="en-US" altLang="zh-CN"/>
          </a:p>
        </p:txBody>
      </p:sp>
      <p:sp>
        <p:nvSpPr>
          <p:cNvPr id="98306" name="Oval 3"/>
          <p:cNvSpPr/>
          <p:nvPr/>
        </p:nvSpPr>
        <p:spPr>
          <a:xfrm>
            <a:off x="2209800" y="1828800"/>
            <a:ext cx="29718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0, 0</a:t>
            </a:r>
            <a:endParaRPr lang="en-US" altLang="zh-CN" sz="2400"/>
          </a:p>
        </p:txBody>
      </p:sp>
      <p:sp>
        <p:nvSpPr>
          <p:cNvPr id="98307" name="Oval 4"/>
          <p:cNvSpPr/>
          <p:nvPr/>
        </p:nvSpPr>
        <p:spPr>
          <a:xfrm>
            <a:off x="2438400" y="27432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5, 0</a:t>
            </a:r>
            <a:endParaRPr lang="en-US" altLang="zh-CN" sz="2400"/>
          </a:p>
        </p:txBody>
      </p:sp>
      <p:sp>
        <p:nvSpPr>
          <p:cNvPr id="98308" name="Oval 5"/>
          <p:cNvSpPr/>
          <p:nvPr/>
        </p:nvSpPr>
        <p:spPr>
          <a:xfrm>
            <a:off x="4724400" y="27432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0, 3</a:t>
            </a:r>
            <a:endParaRPr lang="en-US" altLang="zh-CN" sz="2400"/>
          </a:p>
        </p:txBody>
      </p:sp>
      <p:sp>
        <p:nvSpPr>
          <p:cNvPr id="98309" name="Line 6"/>
          <p:cNvSpPr/>
          <p:nvPr/>
        </p:nvSpPr>
        <p:spPr>
          <a:xfrm flipH="1">
            <a:off x="3124200" y="2286000"/>
            <a:ext cx="685800" cy="457200"/>
          </a:xfrm>
          <a:prstGeom prst="line">
            <a:avLst/>
          </a:prstGeom>
          <a:ln w="9525" cap="flat" cmpd="sng">
            <a:solidFill>
              <a:schemeClr val="tx1"/>
            </a:solidFill>
            <a:prstDash val="solid"/>
            <a:headEnd type="triangle" w="med" len="med"/>
            <a:tailEnd type="triangle" w="med" len="med"/>
          </a:ln>
        </p:spPr>
      </p:sp>
      <p:sp>
        <p:nvSpPr>
          <p:cNvPr id="98310" name="Line 7"/>
          <p:cNvSpPr/>
          <p:nvPr/>
        </p:nvSpPr>
        <p:spPr>
          <a:xfrm>
            <a:off x="4267200" y="2286000"/>
            <a:ext cx="838200" cy="457200"/>
          </a:xfrm>
          <a:prstGeom prst="line">
            <a:avLst/>
          </a:prstGeom>
          <a:ln w="9525" cap="flat" cmpd="sng">
            <a:solidFill>
              <a:schemeClr val="tx1"/>
            </a:solidFill>
            <a:prstDash val="solid"/>
            <a:headEnd type="triangle" w="med" len="med"/>
            <a:tailEnd type="triangle" w="med" len="med"/>
          </a:ln>
        </p:spPr>
      </p:sp>
      <p:sp>
        <p:nvSpPr>
          <p:cNvPr id="98311" name="Oval 8"/>
          <p:cNvSpPr/>
          <p:nvPr/>
        </p:nvSpPr>
        <p:spPr>
          <a:xfrm>
            <a:off x="1524000" y="36576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2, 3</a:t>
            </a:r>
            <a:endParaRPr lang="en-US" altLang="zh-CN" sz="2400"/>
          </a:p>
        </p:txBody>
      </p:sp>
      <p:sp>
        <p:nvSpPr>
          <p:cNvPr id="98312" name="Oval 9"/>
          <p:cNvSpPr/>
          <p:nvPr/>
        </p:nvSpPr>
        <p:spPr>
          <a:xfrm>
            <a:off x="3581400" y="37338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5, 3</a:t>
            </a:r>
            <a:endParaRPr lang="en-US" altLang="zh-CN" sz="2400"/>
          </a:p>
        </p:txBody>
      </p:sp>
      <p:sp>
        <p:nvSpPr>
          <p:cNvPr id="98313" name="Oval 10"/>
          <p:cNvSpPr/>
          <p:nvPr/>
        </p:nvSpPr>
        <p:spPr>
          <a:xfrm>
            <a:off x="5867400" y="37338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3, 0</a:t>
            </a:r>
            <a:endParaRPr lang="en-US" altLang="zh-CN" sz="2400"/>
          </a:p>
        </p:txBody>
      </p:sp>
      <p:sp>
        <p:nvSpPr>
          <p:cNvPr id="98314" name="Line 11"/>
          <p:cNvSpPr/>
          <p:nvPr/>
        </p:nvSpPr>
        <p:spPr>
          <a:xfrm flipH="1">
            <a:off x="2133600" y="3200400"/>
            <a:ext cx="609600" cy="381000"/>
          </a:xfrm>
          <a:prstGeom prst="line">
            <a:avLst/>
          </a:prstGeom>
          <a:ln w="9525" cap="flat" cmpd="sng">
            <a:solidFill>
              <a:schemeClr val="tx1"/>
            </a:solidFill>
            <a:prstDash val="solid"/>
            <a:headEnd type="triangle" w="med" len="med"/>
            <a:tailEnd type="triangle" w="med" len="med"/>
          </a:ln>
        </p:spPr>
      </p:sp>
      <p:sp>
        <p:nvSpPr>
          <p:cNvPr id="98315" name="Line 12"/>
          <p:cNvSpPr/>
          <p:nvPr/>
        </p:nvSpPr>
        <p:spPr>
          <a:xfrm>
            <a:off x="3352800" y="3200400"/>
            <a:ext cx="609600" cy="533400"/>
          </a:xfrm>
          <a:prstGeom prst="line">
            <a:avLst/>
          </a:prstGeom>
          <a:ln w="9525" cap="flat" cmpd="sng">
            <a:solidFill>
              <a:schemeClr val="tx1"/>
            </a:solidFill>
            <a:prstDash val="solid"/>
            <a:headEnd type="triangle" w="med" len="med"/>
            <a:tailEnd type="triangle" w="med" len="med"/>
          </a:ln>
        </p:spPr>
      </p:sp>
      <p:sp>
        <p:nvSpPr>
          <p:cNvPr id="98316" name="Line 13"/>
          <p:cNvSpPr/>
          <p:nvPr/>
        </p:nvSpPr>
        <p:spPr>
          <a:xfrm flipH="1">
            <a:off x="4572000" y="3200400"/>
            <a:ext cx="533400" cy="533400"/>
          </a:xfrm>
          <a:prstGeom prst="line">
            <a:avLst/>
          </a:prstGeom>
          <a:ln w="9525" cap="flat" cmpd="sng">
            <a:solidFill>
              <a:schemeClr val="tx1"/>
            </a:solidFill>
            <a:prstDash val="solid"/>
            <a:headEnd type="triangle" w="med" len="med"/>
            <a:tailEnd type="triangle" w="med" len="med"/>
          </a:ln>
        </p:spPr>
      </p:sp>
      <p:sp>
        <p:nvSpPr>
          <p:cNvPr id="98317" name="Line 14"/>
          <p:cNvSpPr/>
          <p:nvPr/>
        </p:nvSpPr>
        <p:spPr>
          <a:xfrm>
            <a:off x="5715000" y="3200400"/>
            <a:ext cx="685800" cy="533400"/>
          </a:xfrm>
          <a:prstGeom prst="line">
            <a:avLst/>
          </a:prstGeom>
          <a:ln w="9525" cap="flat" cmpd="sng">
            <a:solidFill>
              <a:schemeClr val="tx1"/>
            </a:solidFill>
            <a:prstDash val="solid"/>
            <a:headEnd type="triangle" w="med" len="med"/>
            <a:tailEnd type="triangle" w="med" len="med"/>
          </a:ln>
        </p:spPr>
      </p:sp>
      <p:sp>
        <p:nvSpPr>
          <p:cNvPr id="98318" name="Line 15"/>
          <p:cNvSpPr/>
          <p:nvPr/>
        </p:nvSpPr>
        <p:spPr>
          <a:xfrm>
            <a:off x="2819400" y="3962400"/>
            <a:ext cx="762000" cy="0"/>
          </a:xfrm>
          <a:prstGeom prst="line">
            <a:avLst/>
          </a:prstGeom>
          <a:ln w="9525" cap="flat" cmpd="sng">
            <a:solidFill>
              <a:schemeClr val="tx1"/>
            </a:solidFill>
            <a:prstDash val="solid"/>
            <a:headEnd type="none" w="med" len="med"/>
            <a:tailEnd type="triangle" w="med" len="med"/>
          </a:ln>
        </p:spPr>
      </p:sp>
      <p:sp>
        <p:nvSpPr>
          <p:cNvPr id="98319" name="Line 16"/>
          <p:cNvSpPr/>
          <p:nvPr/>
        </p:nvSpPr>
        <p:spPr>
          <a:xfrm flipV="1">
            <a:off x="2667000" y="3124200"/>
            <a:ext cx="2057400" cy="609600"/>
          </a:xfrm>
          <a:prstGeom prst="line">
            <a:avLst/>
          </a:prstGeom>
          <a:ln w="9525" cap="flat" cmpd="sng">
            <a:solidFill>
              <a:schemeClr val="tx1"/>
            </a:solidFill>
            <a:prstDash val="solid"/>
            <a:headEnd type="none" w="med" len="med"/>
            <a:tailEnd type="triangle" w="med" len="med"/>
          </a:ln>
        </p:spPr>
      </p:sp>
      <p:sp>
        <p:nvSpPr>
          <p:cNvPr id="98320" name="Oval 17"/>
          <p:cNvSpPr/>
          <p:nvPr/>
        </p:nvSpPr>
        <p:spPr>
          <a:xfrm>
            <a:off x="381000" y="4724400"/>
            <a:ext cx="18288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2, 0</a:t>
            </a:r>
            <a:endParaRPr lang="en-US" altLang="zh-CN" sz="2400"/>
          </a:p>
        </p:txBody>
      </p:sp>
      <p:sp>
        <p:nvSpPr>
          <p:cNvPr id="98321" name="Line 18"/>
          <p:cNvSpPr/>
          <p:nvPr/>
        </p:nvSpPr>
        <p:spPr>
          <a:xfrm flipV="1">
            <a:off x="1524000" y="4114800"/>
            <a:ext cx="381000" cy="609600"/>
          </a:xfrm>
          <a:prstGeom prst="line">
            <a:avLst/>
          </a:prstGeom>
          <a:ln w="9525" cap="flat" cmpd="sng">
            <a:solidFill>
              <a:schemeClr val="tx1"/>
            </a:solidFill>
            <a:prstDash val="solid"/>
            <a:headEnd type="triangle" w="med" len="med"/>
            <a:tailEnd type="triangle" w="med" len="med"/>
          </a:ln>
        </p:spPr>
      </p:sp>
      <p:sp>
        <p:nvSpPr>
          <p:cNvPr id="98322" name="Line 19"/>
          <p:cNvSpPr/>
          <p:nvPr/>
        </p:nvSpPr>
        <p:spPr>
          <a:xfrm flipH="1" flipV="1">
            <a:off x="3657600" y="3124200"/>
            <a:ext cx="2286000" cy="762000"/>
          </a:xfrm>
          <a:prstGeom prst="line">
            <a:avLst/>
          </a:prstGeom>
          <a:ln w="9525" cap="flat" cmpd="sng">
            <a:solidFill>
              <a:schemeClr val="tx1"/>
            </a:solidFill>
            <a:prstDash val="solid"/>
            <a:headEnd type="none" w="med" len="med"/>
            <a:tailEnd type="triangle" w="med" len="med"/>
          </a:ln>
        </p:spPr>
      </p:sp>
      <p:sp>
        <p:nvSpPr>
          <p:cNvPr id="98323" name="Oval 20"/>
          <p:cNvSpPr/>
          <p:nvPr/>
        </p:nvSpPr>
        <p:spPr>
          <a:xfrm>
            <a:off x="5486400" y="48768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3, 3</a:t>
            </a:r>
            <a:endParaRPr lang="en-US" altLang="zh-CN" sz="2400"/>
          </a:p>
        </p:txBody>
      </p:sp>
      <p:sp>
        <p:nvSpPr>
          <p:cNvPr id="98324" name="Line 21"/>
          <p:cNvSpPr/>
          <p:nvPr/>
        </p:nvSpPr>
        <p:spPr>
          <a:xfrm flipH="1">
            <a:off x="6172200" y="4191000"/>
            <a:ext cx="152400" cy="685800"/>
          </a:xfrm>
          <a:prstGeom prst="line">
            <a:avLst/>
          </a:prstGeom>
          <a:ln w="9525" cap="flat" cmpd="sng">
            <a:solidFill>
              <a:schemeClr val="tx1"/>
            </a:solidFill>
            <a:prstDash val="solid"/>
            <a:headEnd type="triangle" w="med" len="med"/>
            <a:tailEnd type="triangle" w="med" len="med"/>
          </a:ln>
        </p:spPr>
      </p:sp>
      <p:sp>
        <p:nvSpPr>
          <p:cNvPr id="98325" name="Line 22"/>
          <p:cNvSpPr/>
          <p:nvPr/>
        </p:nvSpPr>
        <p:spPr>
          <a:xfrm flipH="1" flipV="1">
            <a:off x="5105400" y="2133600"/>
            <a:ext cx="1752600" cy="1600200"/>
          </a:xfrm>
          <a:prstGeom prst="line">
            <a:avLst/>
          </a:prstGeom>
          <a:ln w="9525" cap="flat" cmpd="sng">
            <a:solidFill>
              <a:schemeClr val="tx1"/>
            </a:solidFill>
            <a:prstDash val="solid"/>
            <a:headEnd type="none" w="med" len="med"/>
            <a:tailEnd type="triangle" w="med" len="med"/>
          </a:ln>
        </p:spPr>
      </p:sp>
      <p:sp>
        <p:nvSpPr>
          <p:cNvPr id="98326" name="Line 23"/>
          <p:cNvSpPr/>
          <p:nvPr/>
        </p:nvSpPr>
        <p:spPr>
          <a:xfrm flipV="1">
            <a:off x="838200" y="2133600"/>
            <a:ext cx="1371600" cy="2667000"/>
          </a:xfrm>
          <a:prstGeom prst="line">
            <a:avLst/>
          </a:prstGeom>
          <a:ln w="9525" cap="flat" cmpd="sng">
            <a:solidFill>
              <a:schemeClr val="tx1"/>
            </a:solidFill>
            <a:prstDash val="solid"/>
            <a:headEnd type="none" w="med" len="med"/>
            <a:tailEnd type="triangle" w="med" len="med"/>
          </a:ln>
        </p:spPr>
      </p:sp>
      <p:sp>
        <p:nvSpPr>
          <p:cNvPr id="98327" name="Oval 24"/>
          <p:cNvSpPr/>
          <p:nvPr/>
        </p:nvSpPr>
        <p:spPr>
          <a:xfrm>
            <a:off x="1600200" y="55626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0, 2</a:t>
            </a:r>
            <a:endParaRPr lang="en-US" altLang="zh-CN" sz="2400"/>
          </a:p>
        </p:txBody>
      </p:sp>
      <p:sp>
        <p:nvSpPr>
          <p:cNvPr id="98328" name="Line 25"/>
          <p:cNvSpPr/>
          <p:nvPr/>
        </p:nvSpPr>
        <p:spPr>
          <a:xfrm>
            <a:off x="1981200" y="5105400"/>
            <a:ext cx="304800" cy="457200"/>
          </a:xfrm>
          <a:prstGeom prst="line">
            <a:avLst/>
          </a:prstGeom>
          <a:ln w="9525" cap="flat" cmpd="sng">
            <a:solidFill>
              <a:schemeClr val="tx1"/>
            </a:solidFill>
            <a:prstDash val="solid"/>
            <a:headEnd type="triangle" w="med" len="med"/>
            <a:tailEnd type="triangle" w="med" len="med"/>
          </a:ln>
        </p:spPr>
      </p:sp>
      <p:sp>
        <p:nvSpPr>
          <p:cNvPr id="98329" name="Line 26"/>
          <p:cNvSpPr/>
          <p:nvPr/>
        </p:nvSpPr>
        <p:spPr>
          <a:xfrm flipH="1" flipV="1">
            <a:off x="4495800" y="4191000"/>
            <a:ext cx="1219200" cy="685800"/>
          </a:xfrm>
          <a:prstGeom prst="line">
            <a:avLst/>
          </a:prstGeom>
          <a:ln w="9525" cap="flat" cmpd="sng">
            <a:solidFill>
              <a:schemeClr val="tx1"/>
            </a:solidFill>
            <a:prstDash val="solid"/>
            <a:headEnd type="none" w="med" len="med"/>
            <a:tailEnd type="triangle" w="med" len="med"/>
          </a:ln>
        </p:spPr>
      </p:sp>
      <p:sp>
        <p:nvSpPr>
          <p:cNvPr id="98330" name="Line 27"/>
          <p:cNvSpPr/>
          <p:nvPr/>
        </p:nvSpPr>
        <p:spPr>
          <a:xfrm flipH="1" flipV="1">
            <a:off x="5334000" y="3200400"/>
            <a:ext cx="533400" cy="1676400"/>
          </a:xfrm>
          <a:prstGeom prst="line">
            <a:avLst/>
          </a:prstGeom>
          <a:ln w="9525" cap="flat" cmpd="sng">
            <a:solidFill>
              <a:schemeClr val="tx1"/>
            </a:solidFill>
            <a:prstDash val="solid"/>
            <a:headEnd type="none" w="med" len="med"/>
            <a:tailEnd type="triangle" w="med" len="med"/>
          </a:ln>
        </p:spPr>
      </p:sp>
      <p:sp>
        <p:nvSpPr>
          <p:cNvPr id="98331" name="Line 28"/>
          <p:cNvSpPr/>
          <p:nvPr/>
        </p:nvSpPr>
        <p:spPr>
          <a:xfrm flipV="1">
            <a:off x="2667000" y="3276600"/>
            <a:ext cx="2895600" cy="2362200"/>
          </a:xfrm>
          <a:prstGeom prst="line">
            <a:avLst/>
          </a:prstGeom>
          <a:ln w="9525" cap="flat" cmpd="sng">
            <a:solidFill>
              <a:schemeClr val="tx1"/>
            </a:solidFill>
            <a:prstDash val="solid"/>
            <a:headEnd type="none" w="med" len="med"/>
            <a:tailEnd type="triangle" w="med" len="med"/>
          </a:ln>
        </p:spPr>
      </p:sp>
      <p:sp>
        <p:nvSpPr>
          <p:cNvPr id="98332" name="Oval 29"/>
          <p:cNvSpPr/>
          <p:nvPr/>
        </p:nvSpPr>
        <p:spPr>
          <a:xfrm>
            <a:off x="3200400" y="60198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5, 2</a:t>
            </a:r>
            <a:endParaRPr lang="en-US" altLang="zh-CN" sz="2400"/>
          </a:p>
        </p:txBody>
      </p:sp>
      <p:sp>
        <p:nvSpPr>
          <p:cNvPr id="98333" name="Line 30"/>
          <p:cNvSpPr/>
          <p:nvPr/>
        </p:nvSpPr>
        <p:spPr>
          <a:xfrm>
            <a:off x="2590800" y="6019800"/>
            <a:ext cx="609600" cy="152400"/>
          </a:xfrm>
          <a:prstGeom prst="line">
            <a:avLst/>
          </a:prstGeom>
          <a:ln w="9525" cap="flat" cmpd="sng">
            <a:solidFill>
              <a:schemeClr val="tx1"/>
            </a:solidFill>
            <a:prstDash val="solid"/>
            <a:headEnd type="triangle" w="med" len="med"/>
            <a:tailEnd type="triangle" w="med" len="med"/>
          </a:ln>
        </p:spPr>
      </p:sp>
      <p:sp>
        <p:nvSpPr>
          <p:cNvPr id="98334" name="Line 31"/>
          <p:cNvSpPr/>
          <p:nvPr/>
        </p:nvSpPr>
        <p:spPr>
          <a:xfrm flipH="1" flipV="1">
            <a:off x="2971800" y="3200400"/>
            <a:ext cx="838200" cy="2819400"/>
          </a:xfrm>
          <a:prstGeom prst="line">
            <a:avLst/>
          </a:prstGeom>
          <a:ln w="9525" cap="flat" cmpd="sng">
            <a:solidFill>
              <a:schemeClr val="tx1"/>
            </a:solidFill>
            <a:prstDash val="solid"/>
            <a:headEnd type="none" w="med" len="med"/>
            <a:tailEnd type="triangle" w="med" len="med"/>
          </a:ln>
        </p:spPr>
      </p:sp>
      <p:sp>
        <p:nvSpPr>
          <p:cNvPr id="98335" name="Oval 32"/>
          <p:cNvSpPr/>
          <p:nvPr/>
        </p:nvSpPr>
        <p:spPr>
          <a:xfrm>
            <a:off x="6629400" y="57150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5, 1</a:t>
            </a:r>
            <a:endParaRPr lang="en-US" altLang="zh-CN" sz="2400"/>
          </a:p>
        </p:txBody>
      </p:sp>
      <p:sp>
        <p:nvSpPr>
          <p:cNvPr id="98336" name="Line 33"/>
          <p:cNvSpPr/>
          <p:nvPr/>
        </p:nvSpPr>
        <p:spPr>
          <a:xfrm>
            <a:off x="6629400" y="5257800"/>
            <a:ext cx="609600" cy="457200"/>
          </a:xfrm>
          <a:prstGeom prst="line">
            <a:avLst/>
          </a:prstGeom>
          <a:ln w="9525" cap="flat" cmpd="sng">
            <a:solidFill>
              <a:schemeClr val="tx1"/>
            </a:solidFill>
            <a:prstDash val="solid"/>
            <a:headEnd type="triangle" w="med" len="med"/>
            <a:tailEnd type="triangle" w="med" len="med"/>
          </a:ln>
        </p:spPr>
      </p:sp>
      <p:sp>
        <p:nvSpPr>
          <p:cNvPr id="98337" name="Oval 34"/>
          <p:cNvSpPr/>
          <p:nvPr/>
        </p:nvSpPr>
        <p:spPr>
          <a:xfrm>
            <a:off x="5029200" y="64008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4, 3</a:t>
            </a:r>
            <a:endParaRPr lang="en-US" altLang="zh-CN" sz="2400"/>
          </a:p>
        </p:txBody>
      </p:sp>
      <p:sp>
        <p:nvSpPr>
          <p:cNvPr id="98338" name="Line 35"/>
          <p:cNvSpPr/>
          <p:nvPr/>
        </p:nvSpPr>
        <p:spPr>
          <a:xfrm>
            <a:off x="4419600" y="6400800"/>
            <a:ext cx="609600" cy="152400"/>
          </a:xfrm>
          <a:prstGeom prst="line">
            <a:avLst/>
          </a:prstGeom>
          <a:ln w="9525" cap="flat" cmpd="sng">
            <a:solidFill>
              <a:schemeClr val="tx1"/>
            </a:solidFill>
            <a:prstDash val="solid"/>
            <a:headEnd type="triangle" w="med" len="med"/>
            <a:tailEnd type="triangle" w="med" len="med"/>
          </a:ln>
        </p:spPr>
      </p:sp>
      <p:sp>
        <p:nvSpPr>
          <p:cNvPr id="98339" name="Line 36"/>
          <p:cNvSpPr/>
          <p:nvPr/>
        </p:nvSpPr>
        <p:spPr>
          <a:xfrm flipH="1" flipV="1">
            <a:off x="4953000" y="5257800"/>
            <a:ext cx="1676400" cy="609600"/>
          </a:xfrm>
          <a:prstGeom prst="line">
            <a:avLst/>
          </a:prstGeom>
          <a:ln w="9525" cap="flat" cmpd="sng">
            <a:solidFill>
              <a:schemeClr val="tx1"/>
            </a:solidFill>
            <a:prstDash val="solid"/>
            <a:headEnd type="none" w="med" len="med"/>
            <a:tailEnd type="triangle" w="med" len="med"/>
          </a:ln>
        </p:spPr>
      </p:sp>
      <p:sp>
        <p:nvSpPr>
          <p:cNvPr id="98340" name="Oval 37"/>
          <p:cNvSpPr/>
          <p:nvPr/>
        </p:nvSpPr>
        <p:spPr>
          <a:xfrm>
            <a:off x="7848600" y="64008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0, 1</a:t>
            </a:r>
            <a:endParaRPr lang="en-US" altLang="zh-CN" sz="2400"/>
          </a:p>
        </p:txBody>
      </p:sp>
      <p:sp>
        <p:nvSpPr>
          <p:cNvPr id="98341" name="Line 38"/>
          <p:cNvSpPr/>
          <p:nvPr/>
        </p:nvSpPr>
        <p:spPr>
          <a:xfrm>
            <a:off x="7620000" y="6172200"/>
            <a:ext cx="457200" cy="304800"/>
          </a:xfrm>
          <a:prstGeom prst="line">
            <a:avLst/>
          </a:prstGeom>
          <a:ln w="9525" cap="flat" cmpd="sng">
            <a:solidFill>
              <a:schemeClr val="tx1"/>
            </a:solidFill>
            <a:prstDash val="solid"/>
            <a:headEnd type="triangle" w="med" len="med"/>
            <a:tailEnd type="triangle" w="med" len="med"/>
          </a:ln>
        </p:spPr>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a:ln/>
        </p:spPr>
        <p:txBody>
          <a:bodyPr vert="horz" wrap="square" lIns="91440" tIns="45720" rIns="91440" bIns="45720" anchor="ctr" anchorCtr="0"/>
          <a:p>
            <a:pPr eaLnBrk="1" hangingPunct="1"/>
            <a:r>
              <a:rPr lang="en-US" altLang="zh-CN"/>
              <a:t>Problem Space: DFS</a:t>
            </a:r>
            <a:endParaRPr lang="en-US" altLang="zh-CN"/>
          </a:p>
        </p:txBody>
      </p:sp>
      <p:sp>
        <p:nvSpPr>
          <p:cNvPr id="99330" name="Oval 3"/>
          <p:cNvSpPr/>
          <p:nvPr/>
        </p:nvSpPr>
        <p:spPr>
          <a:xfrm>
            <a:off x="2209800" y="1828800"/>
            <a:ext cx="29718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0, 0</a:t>
            </a:r>
            <a:endParaRPr lang="en-US" altLang="zh-CN" sz="2400"/>
          </a:p>
        </p:txBody>
      </p:sp>
      <p:sp>
        <p:nvSpPr>
          <p:cNvPr id="99331" name="Oval 4"/>
          <p:cNvSpPr/>
          <p:nvPr/>
        </p:nvSpPr>
        <p:spPr>
          <a:xfrm>
            <a:off x="2438400" y="27432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5, 0</a:t>
            </a:r>
            <a:endParaRPr lang="en-US" altLang="zh-CN" sz="2400"/>
          </a:p>
        </p:txBody>
      </p:sp>
      <p:sp>
        <p:nvSpPr>
          <p:cNvPr id="99332" name="Oval 5"/>
          <p:cNvSpPr/>
          <p:nvPr/>
        </p:nvSpPr>
        <p:spPr>
          <a:xfrm>
            <a:off x="4724400" y="27432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0, 3</a:t>
            </a:r>
            <a:endParaRPr lang="en-US" altLang="zh-CN" sz="2400"/>
          </a:p>
        </p:txBody>
      </p:sp>
      <p:sp>
        <p:nvSpPr>
          <p:cNvPr id="99333" name="Line 6"/>
          <p:cNvSpPr/>
          <p:nvPr/>
        </p:nvSpPr>
        <p:spPr>
          <a:xfrm flipH="1">
            <a:off x="3124200" y="2286000"/>
            <a:ext cx="685800" cy="457200"/>
          </a:xfrm>
          <a:prstGeom prst="line">
            <a:avLst/>
          </a:prstGeom>
          <a:ln w="9525" cap="flat" cmpd="sng">
            <a:solidFill>
              <a:srgbClr val="CC0000"/>
            </a:solidFill>
            <a:prstDash val="solid"/>
            <a:headEnd type="triangle" w="med" len="med"/>
            <a:tailEnd type="triangle" w="med" len="med"/>
          </a:ln>
        </p:spPr>
      </p:sp>
      <p:sp>
        <p:nvSpPr>
          <p:cNvPr id="99334" name="Line 7"/>
          <p:cNvSpPr/>
          <p:nvPr/>
        </p:nvSpPr>
        <p:spPr>
          <a:xfrm>
            <a:off x="4267200" y="2286000"/>
            <a:ext cx="838200" cy="457200"/>
          </a:xfrm>
          <a:prstGeom prst="line">
            <a:avLst/>
          </a:prstGeom>
          <a:ln w="9525" cap="flat" cmpd="sng">
            <a:solidFill>
              <a:schemeClr val="tx1"/>
            </a:solidFill>
            <a:prstDash val="solid"/>
            <a:headEnd type="triangle" w="med" len="med"/>
            <a:tailEnd type="triangle" w="med" len="med"/>
          </a:ln>
        </p:spPr>
      </p:sp>
      <p:sp>
        <p:nvSpPr>
          <p:cNvPr id="99335" name="Oval 8"/>
          <p:cNvSpPr/>
          <p:nvPr/>
        </p:nvSpPr>
        <p:spPr>
          <a:xfrm>
            <a:off x="1524000" y="36576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2, 3</a:t>
            </a:r>
            <a:endParaRPr lang="en-US" altLang="zh-CN" sz="2400"/>
          </a:p>
        </p:txBody>
      </p:sp>
      <p:sp>
        <p:nvSpPr>
          <p:cNvPr id="99336" name="Oval 9"/>
          <p:cNvSpPr/>
          <p:nvPr/>
        </p:nvSpPr>
        <p:spPr>
          <a:xfrm>
            <a:off x="3581400" y="37338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5, 3</a:t>
            </a:r>
            <a:endParaRPr lang="en-US" altLang="zh-CN" sz="2400"/>
          </a:p>
        </p:txBody>
      </p:sp>
      <p:sp>
        <p:nvSpPr>
          <p:cNvPr id="99337" name="Oval 10"/>
          <p:cNvSpPr/>
          <p:nvPr/>
        </p:nvSpPr>
        <p:spPr>
          <a:xfrm>
            <a:off x="5867400" y="37338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3, 0</a:t>
            </a:r>
            <a:endParaRPr lang="en-US" altLang="zh-CN" sz="2400"/>
          </a:p>
        </p:txBody>
      </p:sp>
      <p:sp>
        <p:nvSpPr>
          <p:cNvPr id="99338" name="Line 11"/>
          <p:cNvSpPr/>
          <p:nvPr/>
        </p:nvSpPr>
        <p:spPr>
          <a:xfrm flipH="1">
            <a:off x="2133600" y="3200400"/>
            <a:ext cx="609600" cy="381000"/>
          </a:xfrm>
          <a:prstGeom prst="line">
            <a:avLst/>
          </a:prstGeom>
          <a:ln w="9525" cap="flat" cmpd="sng">
            <a:solidFill>
              <a:schemeClr val="tx1"/>
            </a:solidFill>
            <a:prstDash val="solid"/>
            <a:headEnd type="triangle" w="med" len="med"/>
            <a:tailEnd type="triangle" w="med" len="med"/>
          </a:ln>
        </p:spPr>
      </p:sp>
      <p:sp>
        <p:nvSpPr>
          <p:cNvPr id="99339" name="Line 12"/>
          <p:cNvSpPr/>
          <p:nvPr/>
        </p:nvSpPr>
        <p:spPr>
          <a:xfrm>
            <a:off x="3352800" y="3200400"/>
            <a:ext cx="609600" cy="533400"/>
          </a:xfrm>
          <a:prstGeom prst="line">
            <a:avLst/>
          </a:prstGeom>
          <a:ln w="9525" cap="flat" cmpd="sng">
            <a:solidFill>
              <a:srgbClr val="CC0000"/>
            </a:solidFill>
            <a:prstDash val="solid"/>
            <a:headEnd type="triangle" w="med" len="med"/>
            <a:tailEnd type="triangle" w="med" len="med"/>
          </a:ln>
        </p:spPr>
      </p:sp>
      <p:sp>
        <p:nvSpPr>
          <p:cNvPr id="99340" name="Line 13"/>
          <p:cNvSpPr/>
          <p:nvPr/>
        </p:nvSpPr>
        <p:spPr>
          <a:xfrm flipH="1">
            <a:off x="4572000" y="3200400"/>
            <a:ext cx="533400" cy="533400"/>
          </a:xfrm>
          <a:prstGeom prst="line">
            <a:avLst/>
          </a:prstGeom>
          <a:ln w="9525" cap="flat" cmpd="sng">
            <a:solidFill>
              <a:srgbClr val="CC0000"/>
            </a:solidFill>
            <a:prstDash val="solid"/>
            <a:headEnd type="triangle" w="med" len="med"/>
            <a:tailEnd type="triangle" w="med" len="med"/>
          </a:ln>
        </p:spPr>
      </p:sp>
      <p:sp>
        <p:nvSpPr>
          <p:cNvPr id="99341" name="Line 14"/>
          <p:cNvSpPr/>
          <p:nvPr/>
        </p:nvSpPr>
        <p:spPr>
          <a:xfrm>
            <a:off x="5715000" y="3200400"/>
            <a:ext cx="685800" cy="533400"/>
          </a:xfrm>
          <a:prstGeom prst="line">
            <a:avLst/>
          </a:prstGeom>
          <a:ln w="9525" cap="flat" cmpd="sng">
            <a:solidFill>
              <a:srgbClr val="CC0000"/>
            </a:solidFill>
            <a:prstDash val="solid"/>
            <a:headEnd type="triangle" w="med" len="med"/>
            <a:tailEnd type="triangle" w="med" len="med"/>
          </a:ln>
        </p:spPr>
      </p:sp>
      <p:sp>
        <p:nvSpPr>
          <p:cNvPr id="99342" name="Line 15"/>
          <p:cNvSpPr/>
          <p:nvPr/>
        </p:nvSpPr>
        <p:spPr>
          <a:xfrm>
            <a:off x="2819400" y="3962400"/>
            <a:ext cx="762000" cy="0"/>
          </a:xfrm>
          <a:prstGeom prst="line">
            <a:avLst/>
          </a:prstGeom>
          <a:ln w="9525" cap="flat" cmpd="sng">
            <a:solidFill>
              <a:schemeClr val="tx1"/>
            </a:solidFill>
            <a:prstDash val="solid"/>
            <a:headEnd type="none" w="med" len="med"/>
            <a:tailEnd type="triangle" w="med" len="med"/>
          </a:ln>
        </p:spPr>
      </p:sp>
      <p:sp>
        <p:nvSpPr>
          <p:cNvPr id="99343" name="Line 16"/>
          <p:cNvSpPr/>
          <p:nvPr/>
        </p:nvSpPr>
        <p:spPr>
          <a:xfrm flipV="1">
            <a:off x="2667000" y="3124200"/>
            <a:ext cx="2057400" cy="609600"/>
          </a:xfrm>
          <a:prstGeom prst="line">
            <a:avLst/>
          </a:prstGeom>
          <a:ln w="9525" cap="flat" cmpd="sng">
            <a:solidFill>
              <a:schemeClr val="tx1"/>
            </a:solidFill>
            <a:prstDash val="solid"/>
            <a:headEnd type="none" w="med" len="med"/>
            <a:tailEnd type="triangle" w="med" len="med"/>
          </a:ln>
        </p:spPr>
      </p:sp>
      <p:sp>
        <p:nvSpPr>
          <p:cNvPr id="99344" name="Oval 17"/>
          <p:cNvSpPr/>
          <p:nvPr/>
        </p:nvSpPr>
        <p:spPr>
          <a:xfrm>
            <a:off x="381000" y="4724400"/>
            <a:ext cx="18288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2, 0</a:t>
            </a:r>
            <a:endParaRPr lang="en-US" altLang="zh-CN" sz="2400"/>
          </a:p>
        </p:txBody>
      </p:sp>
      <p:sp>
        <p:nvSpPr>
          <p:cNvPr id="99345" name="Line 18"/>
          <p:cNvSpPr/>
          <p:nvPr/>
        </p:nvSpPr>
        <p:spPr>
          <a:xfrm flipV="1">
            <a:off x="1524000" y="4114800"/>
            <a:ext cx="381000" cy="609600"/>
          </a:xfrm>
          <a:prstGeom prst="line">
            <a:avLst/>
          </a:prstGeom>
          <a:ln w="9525" cap="flat" cmpd="sng">
            <a:solidFill>
              <a:schemeClr val="tx1"/>
            </a:solidFill>
            <a:prstDash val="solid"/>
            <a:headEnd type="triangle" w="med" len="med"/>
            <a:tailEnd type="triangle" w="med" len="med"/>
          </a:ln>
        </p:spPr>
      </p:sp>
      <p:sp>
        <p:nvSpPr>
          <p:cNvPr id="99346" name="Line 19"/>
          <p:cNvSpPr/>
          <p:nvPr/>
        </p:nvSpPr>
        <p:spPr>
          <a:xfrm flipH="1" flipV="1">
            <a:off x="3657600" y="3124200"/>
            <a:ext cx="2286000" cy="762000"/>
          </a:xfrm>
          <a:prstGeom prst="line">
            <a:avLst/>
          </a:prstGeom>
          <a:ln w="9525" cap="flat" cmpd="sng">
            <a:solidFill>
              <a:schemeClr val="tx1"/>
            </a:solidFill>
            <a:prstDash val="solid"/>
            <a:headEnd type="none" w="med" len="med"/>
            <a:tailEnd type="triangle" w="med" len="med"/>
          </a:ln>
        </p:spPr>
      </p:sp>
      <p:sp>
        <p:nvSpPr>
          <p:cNvPr id="99347" name="Oval 20"/>
          <p:cNvSpPr/>
          <p:nvPr/>
        </p:nvSpPr>
        <p:spPr>
          <a:xfrm>
            <a:off x="5486400" y="48768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3, 3</a:t>
            </a:r>
            <a:endParaRPr lang="en-US" altLang="zh-CN" sz="2400"/>
          </a:p>
        </p:txBody>
      </p:sp>
      <p:sp>
        <p:nvSpPr>
          <p:cNvPr id="99348" name="Line 21"/>
          <p:cNvSpPr/>
          <p:nvPr/>
        </p:nvSpPr>
        <p:spPr>
          <a:xfrm flipH="1">
            <a:off x="6172200" y="4191000"/>
            <a:ext cx="152400" cy="685800"/>
          </a:xfrm>
          <a:prstGeom prst="line">
            <a:avLst/>
          </a:prstGeom>
          <a:ln w="9525" cap="flat" cmpd="sng">
            <a:solidFill>
              <a:srgbClr val="CC0000"/>
            </a:solidFill>
            <a:prstDash val="solid"/>
            <a:headEnd type="triangle" w="med" len="med"/>
            <a:tailEnd type="triangle" w="med" len="med"/>
          </a:ln>
        </p:spPr>
      </p:sp>
      <p:sp>
        <p:nvSpPr>
          <p:cNvPr id="99349" name="Line 22"/>
          <p:cNvSpPr/>
          <p:nvPr/>
        </p:nvSpPr>
        <p:spPr>
          <a:xfrm flipH="1" flipV="1">
            <a:off x="5105400" y="2133600"/>
            <a:ext cx="1752600" cy="1600200"/>
          </a:xfrm>
          <a:prstGeom prst="line">
            <a:avLst/>
          </a:prstGeom>
          <a:ln w="9525" cap="flat" cmpd="sng">
            <a:solidFill>
              <a:schemeClr val="tx1"/>
            </a:solidFill>
            <a:prstDash val="solid"/>
            <a:headEnd type="none" w="med" len="med"/>
            <a:tailEnd type="triangle" w="med" len="med"/>
          </a:ln>
        </p:spPr>
      </p:sp>
      <p:sp>
        <p:nvSpPr>
          <p:cNvPr id="99350" name="Line 23"/>
          <p:cNvSpPr/>
          <p:nvPr/>
        </p:nvSpPr>
        <p:spPr>
          <a:xfrm flipV="1">
            <a:off x="838200" y="2133600"/>
            <a:ext cx="1371600" cy="2667000"/>
          </a:xfrm>
          <a:prstGeom prst="line">
            <a:avLst/>
          </a:prstGeom>
          <a:ln w="9525" cap="flat" cmpd="sng">
            <a:solidFill>
              <a:schemeClr val="tx1"/>
            </a:solidFill>
            <a:prstDash val="solid"/>
            <a:headEnd type="none" w="med" len="med"/>
            <a:tailEnd type="triangle" w="med" len="med"/>
          </a:ln>
        </p:spPr>
      </p:sp>
      <p:sp>
        <p:nvSpPr>
          <p:cNvPr id="99351" name="Oval 24"/>
          <p:cNvSpPr/>
          <p:nvPr/>
        </p:nvSpPr>
        <p:spPr>
          <a:xfrm>
            <a:off x="1600200" y="55626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0, 2</a:t>
            </a:r>
            <a:endParaRPr lang="en-US" altLang="zh-CN" sz="2400"/>
          </a:p>
        </p:txBody>
      </p:sp>
      <p:sp>
        <p:nvSpPr>
          <p:cNvPr id="99352" name="Line 25"/>
          <p:cNvSpPr/>
          <p:nvPr/>
        </p:nvSpPr>
        <p:spPr>
          <a:xfrm>
            <a:off x="1981200" y="5105400"/>
            <a:ext cx="304800" cy="457200"/>
          </a:xfrm>
          <a:prstGeom prst="line">
            <a:avLst/>
          </a:prstGeom>
          <a:ln w="9525" cap="flat" cmpd="sng">
            <a:solidFill>
              <a:schemeClr val="tx1"/>
            </a:solidFill>
            <a:prstDash val="solid"/>
            <a:headEnd type="triangle" w="med" len="med"/>
            <a:tailEnd type="triangle" w="med" len="med"/>
          </a:ln>
        </p:spPr>
      </p:sp>
      <p:sp>
        <p:nvSpPr>
          <p:cNvPr id="99353" name="Line 26"/>
          <p:cNvSpPr/>
          <p:nvPr/>
        </p:nvSpPr>
        <p:spPr>
          <a:xfrm flipH="1" flipV="1">
            <a:off x="4495800" y="4191000"/>
            <a:ext cx="1219200" cy="685800"/>
          </a:xfrm>
          <a:prstGeom prst="line">
            <a:avLst/>
          </a:prstGeom>
          <a:ln w="9525" cap="flat" cmpd="sng">
            <a:solidFill>
              <a:schemeClr val="tx1"/>
            </a:solidFill>
            <a:prstDash val="solid"/>
            <a:headEnd type="none" w="med" len="med"/>
            <a:tailEnd type="triangle" w="med" len="med"/>
          </a:ln>
        </p:spPr>
      </p:sp>
      <p:sp>
        <p:nvSpPr>
          <p:cNvPr id="99354" name="Line 27"/>
          <p:cNvSpPr/>
          <p:nvPr/>
        </p:nvSpPr>
        <p:spPr>
          <a:xfrm flipH="1" flipV="1">
            <a:off x="5334000" y="3200400"/>
            <a:ext cx="533400" cy="1676400"/>
          </a:xfrm>
          <a:prstGeom prst="line">
            <a:avLst/>
          </a:prstGeom>
          <a:ln w="9525" cap="flat" cmpd="sng">
            <a:solidFill>
              <a:schemeClr val="tx1"/>
            </a:solidFill>
            <a:prstDash val="solid"/>
            <a:headEnd type="none" w="med" len="med"/>
            <a:tailEnd type="triangle" w="med" len="med"/>
          </a:ln>
        </p:spPr>
      </p:sp>
      <p:sp>
        <p:nvSpPr>
          <p:cNvPr id="99355" name="Line 28"/>
          <p:cNvSpPr/>
          <p:nvPr/>
        </p:nvSpPr>
        <p:spPr>
          <a:xfrm flipV="1">
            <a:off x="2667000" y="3276600"/>
            <a:ext cx="2895600" cy="2362200"/>
          </a:xfrm>
          <a:prstGeom prst="line">
            <a:avLst/>
          </a:prstGeom>
          <a:ln w="9525" cap="flat" cmpd="sng">
            <a:solidFill>
              <a:schemeClr val="tx1"/>
            </a:solidFill>
            <a:prstDash val="solid"/>
            <a:headEnd type="none" w="med" len="med"/>
            <a:tailEnd type="triangle" w="med" len="med"/>
          </a:ln>
        </p:spPr>
      </p:sp>
      <p:sp>
        <p:nvSpPr>
          <p:cNvPr id="99356" name="Oval 29"/>
          <p:cNvSpPr/>
          <p:nvPr/>
        </p:nvSpPr>
        <p:spPr>
          <a:xfrm>
            <a:off x="3200400" y="60198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5, 2</a:t>
            </a:r>
            <a:endParaRPr lang="en-US" altLang="zh-CN" sz="2400"/>
          </a:p>
        </p:txBody>
      </p:sp>
      <p:sp>
        <p:nvSpPr>
          <p:cNvPr id="99357" name="Line 30"/>
          <p:cNvSpPr/>
          <p:nvPr/>
        </p:nvSpPr>
        <p:spPr>
          <a:xfrm>
            <a:off x="2590800" y="6019800"/>
            <a:ext cx="609600" cy="152400"/>
          </a:xfrm>
          <a:prstGeom prst="line">
            <a:avLst/>
          </a:prstGeom>
          <a:ln w="9525" cap="flat" cmpd="sng">
            <a:solidFill>
              <a:schemeClr val="tx1"/>
            </a:solidFill>
            <a:prstDash val="solid"/>
            <a:headEnd type="triangle" w="med" len="med"/>
            <a:tailEnd type="triangle" w="med" len="med"/>
          </a:ln>
        </p:spPr>
      </p:sp>
      <p:sp>
        <p:nvSpPr>
          <p:cNvPr id="99358" name="Line 31"/>
          <p:cNvSpPr/>
          <p:nvPr/>
        </p:nvSpPr>
        <p:spPr>
          <a:xfrm flipH="1" flipV="1">
            <a:off x="2971800" y="3200400"/>
            <a:ext cx="838200" cy="2819400"/>
          </a:xfrm>
          <a:prstGeom prst="line">
            <a:avLst/>
          </a:prstGeom>
          <a:ln w="9525" cap="flat" cmpd="sng">
            <a:solidFill>
              <a:schemeClr val="tx1"/>
            </a:solidFill>
            <a:prstDash val="solid"/>
            <a:headEnd type="none" w="med" len="med"/>
            <a:tailEnd type="triangle" w="med" len="med"/>
          </a:ln>
        </p:spPr>
      </p:sp>
      <p:sp>
        <p:nvSpPr>
          <p:cNvPr id="99359" name="Oval 32"/>
          <p:cNvSpPr/>
          <p:nvPr/>
        </p:nvSpPr>
        <p:spPr>
          <a:xfrm>
            <a:off x="6629400" y="57150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5, 1</a:t>
            </a:r>
            <a:endParaRPr lang="en-US" altLang="zh-CN" sz="2400"/>
          </a:p>
        </p:txBody>
      </p:sp>
      <p:sp>
        <p:nvSpPr>
          <p:cNvPr id="99360" name="Line 33"/>
          <p:cNvSpPr/>
          <p:nvPr/>
        </p:nvSpPr>
        <p:spPr>
          <a:xfrm>
            <a:off x="6629400" y="5257800"/>
            <a:ext cx="609600" cy="457200"/>
          </a:xfrm>
          <a:prstGeom prst="line">
            <a:avLst/>
          </a:prstGeom>
          <a:ln w="9525" cap="flat" cmpd="sng">
            <a:solidFill>
              <a:srgbClr val="CC0000"/>
            </a:solidFill>
            <a:prstDash val="solid"/>
            <a:headEnd type="triangle" w="med" len="med"/>
            <a:tailEnd type="triangle" w="med" len="med"/>
          </a:ln>
        </p:spPr>
      </p:sp>
      <p:sp>
        <p:nvSpPr>
          <p:cNvPr id="99361" name="Oval 34"/>
          <p:cNvSpPr/>
          <p:nvPr/>
        </p:nvSpPr>
        <p:spPr>
          <a:xfrm>
            <a:off x="5029200" y="6400800"/>
            <a:ext cx="1295400" cy="4572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4, 3</a:t>
            </a:r>
            <a:endParaRPr lang="en-US" altLang="zh-CN" sz="2400"/>
          </a:p>
        </p:txBody>
      </p:sp>
      <p:sp>
        <p:nvSpPr>
          <p:cNvPr id="99362" name="Line 35"/>
          <p:cNvSpPr/>
          <p:nvPr/>
        </p:nvSpPr>
        <p:spPr>
          <a:xfrm>
            <a:off x="4419600" y="6400800"/>
            <a:ext cx="609600" cy="152400"/>
          </a:xfrm>
          <a:prstGeom prst="line">
            <a:avLst/>
          </a:prstGeom>
          <a:ln w="9525" cap="flat" cmpd="sng">
            <a:solidFill>
              <a:schemeClr val="tx1"/>
            </a:solidFill>
            <a:prstDash val="solid"/>
            <a:headEnd type="triangle" w="med" len="med"/>
            <a:tailEnd type="triangle" w="med" len="med"/>
          </a:ln>
        </p:spPr>
      </p:sp>
      <p:sp>
        <p:nvSpPr>
          <p:cNvPr id="99363" name="Line 36"/>
          <p:cNvSpPr/>
          <p:nvPr/>
        </p:nvSpPr>
        <p:spPr>
          <a:xfrm flipH="1" flipV="1">
            <a:off x="4953000" y="5257800"/>
            <a:ext cx="1676400" cy="609600"/>
          </a:xfrm>
          <a:prstGeom prst="line">
            <a:avLst/>
          </a:prstGeom>
          <a:ln w="9525" cap="flat" cmpd="sng">
            <a:solidFill>
              <a:schemeClr val="tx1"/>
            </a:solidFill>
            <a:prstDash val="solid"/>
            <a:headEnd type="none" w="med" len="med"/>
            <a:tailEnd type="triangle" w="med" len="med"/>
          </a:ln>
        </p:spPr>
      </p:sp>
      <p:sp>
        <p:nvSpPr>
          <p:cNvPr id="99364" name="Oval 37"/>
          <p:cNvSpPr/>
          <p:nvPr/>
        </p:nvSpPr>
        <p:spPr>
          <a:xfrm>
            <a:off x="7848600" y="64008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0, 1</a:t>
            </a:r>
            <a:endParaRPr lang="en-US" altLang="zh-CN" sz="2400"/>
          </a:p>
        </p:txBody>
      </p:sp>
      <p:sp>
        <p:nvSpPr>
          <p:cNvPr id="99365" name="Line 38"/>
          <p:cNvSpPr/>
          <p:nvPr/>
        </p:nvSpPr>
        <p:spPr>
          <a:xfrm>
            <a:off x="7620000" y="6172200"/>
            <a:ext cx="457200" cy="304800"/>
          </a:xfrm>
          <a:prstGeom prst="line">
            <a:avLst/>
          </a:prstGeom>
          <a:ln w="9525" cap="flat" cmpd="sng">
            <a:solidFill>
              <a:srgbClr val="CC0000"/>
            </a:solidFill>
            <a:prstDash val="solid"/>
            <a:headEnd type="triangle" w="med" len="med"/>
            <a:tailEnd type="triangle" w="med" len="med"/>
          </a:ln>
        </p:spPr>
      </p:sp>
      <p:sp>
        <p:nvSpPr>
          <p:cNvPr id="99366" name="Oval 39"/>
          <p:cNvSpPr/>
          <p:nvPr/>
        </p:nvSpPr>
        <p:spPr>
          <a:xfrm>
            <a:off x="7848600" y="51816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1, 0</a:t>
            </a:r>
            <a:endParaRPr lang="en-US" altLang="zh-CN" sz="2400"/>
          </a:p>
        </p:txBody>
      </p:sp>
      <p:sp>
        <p:nvSpPr>
          <p:cNvPr id="99367" name="Line 40"/>
          <p:cNvSpPr/>
          <p:nvPr/>
        </p:nvSpPr>
        <p:spPr>
          <a:xfrm flipV="1">
            <a:off x="8534400" y="5638800"/>
            <a:ext cx="0" cy="762000"/>
          </a:xfrm>
          <a:prstGeom prst="line">
            <a:avLst/>
          </a:prstGeom>
          <a:ln w="9525" cap="flat" cmpd="sng">
            <a:solidFill>
              <a:srgbClr val="CC0000"/>
            </a:solidFill>
            <a:prstDash val="solid"/>
            <a:headEnd type="triangle" w="med" len="med"/>
            <a:tailEnd type="triangle" w="med" len="med"/>
          </a:ln>
        </p:spPr>
      </p:sp>
      <p:sp>
        <p:nvSpPr>
          <p:cNvPr id="99368" name="Oval 41"/>
          <p:cNvSpPr/>
          <p:nvPr/>
        </p:nvSpPr>
        <p:spPr>
          <a:xfrm>
            <a:off x="7848600" y="41148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1, 3</a:t>
            </a:r>
            <a:endParaRPr lang="en-US" altLang="zh-CN" sz="2400"/>
          </a:p>
        </p:txBody>
      </p:sp>
      <p:sp>
        <p:nvSpPr>
          <p:cNvPr id="99369" name="Oval 42"/>
          <p:cNvSpPr/>
          <p:nvPr/>
        </p:nvSpPr>
        <p:spPr>
          <a:xfrm>
            <a:off x="7848600" y="3048000"/>
            <a:ext cx="1295400" cy="4572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a:t>4, 0</a:t>
            </a:r>
            <a:endParaRPr lang="en-US" altLang="zh-CN" sz="2400"/>
          </a:p>
        </p:txBody>
      </p:sp>
      <p:sp>
        <p:nvSpPr>
          <p:cNvPr id="99370" name="Line 43"/>
          <p:cNvSpPr/>
          <p:nvPr/>
        </p:nvSpPr>
        <p:spPr>
          <a:xfrm flipV="1">
            <a:off x="8534400" y="4572000"/>
            <a:ext cx="0" cy="609600"/>
          </a:xfrm>
          <a:prstGeom prst="line">
            <a:avLst/>
          </a:prstGeom>
          <a:ln w="9525" cap="flat" cmpd="sng">
            <a:solidFill>
              <a:srgbClr val="CC0000"/>
            </a:solidFill>
            <a:prstDash val="solid"/>
            <a:headEnd type="triangle" w="med" len="med"/>
            <a:tailEnd type="triangle" w="med" len="med"/>
          </a:ln>
        </p:spPr>
      </p:sp>
      <p:sp>
        <p:nvSpPr>
          <p:cNvPr id="99371" name="Line 44"/>
          <p:cNvSpPr/>
          <p:nvPr/>
        </p:nvSpPr>
        <p:spPr>
          <a:xfrm flipV="1">
            <a:off x="8534400" y="3505200"/>
            <a:ext cx="0" cy="609600"/>
          </a:xfrm>
          <a:prstGeom prst="line">
            <a:avLst/>
          </a:prstGeom>
          <a:ln w="9525" cap="flat" cmpd="sng">
            <a:solidFill>
              <a:srgbClr val="CC0000"/>
            </a:solidFill>
            <a:prstDash val="solid"/>
            <a:headEnd type="triangle" w="med" len="med"/>
            <a:tailEnd type="triangle" w="med" len="med"/>
          </a:ln>
        </p:spPr>
      </p:sp>
      <p:sp>
        <p:nvSpPr>
          <p:cNvPr id="99372" name="Line 45"/>
          <p:cNvSpPr/>
          <p:nvPr/>
        </p:nvSpPr>
        <p:spPr>
          <a:xfrm flipH="1" flipV="1">
            <a:off x="7010400" y="4800600"/>
            <a:ext cx="990600" cy="533400"/>
          </a:xfrm>
          <a:prstGeom prst="line">
            <a:avLst/>
          </a:prstGeom>
          <a:ln w="9525" cap="flat" cmpd="sng">
            <a:solidFill>
              <a:schemeClr val="tx1"/>
            </a:solidFill>
            <a:prstDash val="solid"/>
            <a:headEnd type="none" w="med" len="med"/>
            <a:tailEnd type="triangle" w="med" len="med"/>
          </a:ln>
        </p:spPr>
      </p:sp>
      <p:sp>
        <p:nvSpPr>
          <p:cNvPr id="99373" name="Line 46"/>
          <p:cNvSpPr/>
          <p:nvPr/>
        </p:nvSpPr>
        <p:spPr>
          <a:xfrm flipH="1" flipV="1">
            <a:off x="7239000" y="4191000"/>
            <a:ext cx="990600" cy="990600"/>
          </a:xfrm>
          <a:prstGeom prst="line">
            <a:avLst/>
          </a:prstGeom>
          <a:ln w="9525" cap="flat" cmpd="sng">
            <a:solidFill>
              <a:schemeClr val="tx1"/>
            </a:solidFill>
            <a:prstDash val="solid"/>
            <a:headEnd type="none" w="med" len="med"/>
            <a:tailEnd type="triangle" w="med" len="med"/>
          </a:ln>
        </p:spPr>
      </p:sp>
      <p:sp>
        <p:nvSpPr>
          <p:cNvPr id="99374" name="Line 47"/>
          <p:cNvSpPr/>
          <p:nvPr/>
        </p:nvSpPr>
        <p:spPr>
          <a:xfrm flipH="1" flipV="1">
            <a:off x="8077200" y="5867400"/>
            <a:ext cx="228600" cy="5334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p:nvPr>
        </p:nvSpPr>
        <p:spPr>
          <a:ln/>
        </p:spPr>
        <p:txBody>
          <a:bodyPr vert="horz" wrap="square" lIns="91440" tIns="45720" rIns="91440" bIns="45720" anchor="b" anchorCtr="0"/>
          <a:p>
            <a:pPr eaLnBrk="1" hangingPunct="1"/>
            <a:r>
              <a:rPr lang="zh-CN" altLang="en-US"/>
              <a:t>博弈树</a:t>
            </a:r>
            <a:r>
              <a:rPr lang="en-US" altLang="zh-CN"/>
              <a:t>(</a:t>
            </a:r>
            <a:r>
              <a:rPr lang="zh-CN" altLang="en-US"/>
              <a:t>与</a:t>
            </a:r>
            <a:r>
              <a:rPr lang="en-US" altLang="zh-CN"/>
              <a:t>/</a:t>
            </a:r>
            <a:r>
              <a:rPr lang="zh-CN" altLang="en-US"/>
              <a:t>或树</a:t>
            </a:r>
            <a:r>
              <a:rPr lang="en-US" altLang="zh-CN"/>
              <a:t>)</a:t>
            </a:r>
            <a:endParaRPr lang="en-US" altLang="zh-CN"/>
          </a:p>
        </p:txBody>
      </p:sp>
      <p:sp>
        <p:nvSpPr>
          <p:cNvPr id="101378" name="Oval 3"/>
          <p:cNvSpPr/>
          <p:nvPr/>
        </p:nvSpPr>
        <p:spPr>
          <a:xfrm>
            <a:off x="4114800" y="16764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79" name="Rectangle 4"/>
          <p:cNvSpPr/>
          <p:nvPr/>
        </p:nvSpPr>
        <p:spPr>
          <a:xfrm>
            <a:off x="1524000" y="24384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0" name="Rectangle 5"/>
          <p:cNvSpPr/>
          <p:nvPr/>
        </p:nvSpPr>
        <p:spPr>
          <a:xfrm>
            <a:off x="4191000" y="24384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1" name="Rectangle 6"/>
          <p:cNvSpPr/>
          <p:nvPr/>
        </p:nvSpPr>
        <p:spPr>
          <a:xfrm>
            <a:off x="6858000" y="24384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2" name="Oval 7"/>
          <p:cNvSpPr/>
          <p:nvPr/>
        </p:nvSpPr>
        <p:spPr>
          <a:xfrm>
            <a:off x="533400" y="31242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3" name="Oval 8"/>
          <p:cNvSpPr/>
          <p:nvPr/>
        </p:nvSpPr>
        <p:spPr>
          <a:xfrm>
            <a:off x="1524000" y="31242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4" name="Oval 9"/>
          <p:cNvSpPr/>
          <p:nvPr/>
        </p:nvSpPr>
        <p:spPr>
          <a:xfrm>
            <a:off x="2590800" y="31242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5" name="Oval 10"/>
          <p:cNvSpPr/>
          <p:nvPr/>
        </p:nvSpPr>
        <p:spPr>
          <a:xfrm>
            <a:off x="3581400" y="31242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6" name="Oval 11"/>
          <p:cNvSpPr/>
          <p:nvPr/>
        </p:nvSpPr>
        <p:spPr>
          <a:xfrm>
            <a:off x="4800600" y="31242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7" name="Oval 12"/>
          <p:cNvSpPr/>
          <p:nvPr/>
        </p:nvSpPr>
        <p:spPr>
          <a:xfrm>
            <a:off x="5791200" y="31242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8" name="Oval 13"/>
          <p:cNvSpPr/>
          <p:nvPr/>
        </p:nvSpPr>
        <p:spPr>
          <a:xfrm>
            <a:off x="6934200" y="31242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89" name="Oval 14"/>
          <p:cNvSpPr/>
          <p:nvPr/>
        </p:nvSpPr>
        <p:spPr>
          <a:xfrm>
            <a:off x="7924800" y="31242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0" name="Rectangle 15"/>
          <p:cNvSpPr/>
          <p:nvPr/>
        </p:nvSpPr>
        <p:spPr>
          <a:xfrm>
            <a:off x="2286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1" name="Rectangle 16"/>
          <p:cNvSpPr/>
          <p:nvPr/>
        </p:nvSpPr>
        <p:spPr>
          <a:xfrm>
            <a:off x="9144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2" name="Rectangle 17"/>
          <p:cNvSpPr/>
          <p:nvPr/>
        </p:nvSpPr>
        <p:spPr>
          <a:xfrm>
            <a:off x="14478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3" name="Rectangle 18"/>
          <p:cNvSpPr/>
          <p:nvPr/>
        </p:nvSpPr>
        <p:spPr>
          <a:xfrm>
            <a:off x="21336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4" name="Rectangle 19"/>
          <p:cNvSpPr/>
          <p:nvPr/>
        </p:nvSpPr>
        <p:spPr>
          <a:xfrm>
            <a:off x="28956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5" name="Rectangle 20"/>
          <p:cNvSpPr/>
          <p:nvPr/>
        </p:nvSpPr>
        <p:spPr>
          <a:xfrm>
            <a:off x="35814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6" name="Rectangle 21"/>
          <p:cNvSpPr/>
          <p:nvPr/>
        </p:nvSpPr>
        <p:spPr>
          <a:xfrm>
            <a:off x="41148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7" name="Rectangle 22"/>
          <p:cNvSpPr/>
          <p:nvPr/>
        </p:nvSpPr>
        <p:spPr>
          <a:xfrm>
            <a:off x="48006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8" name="Rectangle 23"/>
          <p:cNvSpPr/>
          <p:nvPr/>
        </p:nvSpPr>
        <p:spPr>
          <a:xfrm>
            <a:off x="54864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399" name="Rectangle 24"/>
          <p:cNvSpPr/>
          <p:nvPr/>
        </p:nvSpPr>
        <p:spPr>
          <a:xfrm>
            <a:off x="61722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0" name="Rectangle 25"/>
          <p:cNvSpPr/>
          <p:nvPr/>
        </p:nvSpPr>
        <p:spPr>
          <a:xfrm>
            <a:off x="67056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1" name="Rectangle 26"/>
          <p:cNvSpPr/>
          <p:nvPr/>
        </p:nvSpPr>
        <p:spPr>
          <a:xfrm>
            <a:off x="73914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2" name="Rectangle 27"/>
          <p:cNvSpPr/>
          <p:nvPr/>
        </p:nvSpPr>
        <p:spPr>
          <a:xfrm>
            <a:off x="80010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3" name="Rectangle 28"/>
          <p:cNvSpPr/>
          <p:nvPr/>
        </p:nvSpPr>
        <p:spPr>
          <a:xfrm>
            <a:off x="8686800" y="38862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4" name="Oval 29"/>
          <p:cNvSpPr/>
          <p:nvPr/>
        </p:nvSpPr>
        <p:spPr>
          <a:xfrm>
            <a:off x="3048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5" name="Oval 30"/>
          <p:cNvSpPr/>
          <p:nvPr/>
        </p:nvSpPr>
        <p:spPr>
          <a:xfrm>
            <a:off x="7620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6" name="Oval 31"/>
          <p:cNvSpPr/>
          <p:nvPr/>
        </p:nvSpPr>
        <p:spPr>
          <a:xfrm>
            <a:off x="11430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7" name="Oval 32"/>
          <p:cNvSpPr/>
          <p:nvPr/>
        </p:nvSpPr>
        <p:spPr>
          <a:xfrm>
            <a:off x="16002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8" name="Oval 33"/>
          <p:cNvSpPr/>
          <p:nvPr/>
        </p:nvSpPr>
        <p:spPr>
          <a:xfrm>
            <a:off x="20574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09" name="Oval 34"/>
          <p:cNvSpPr/>
          <p:nvPr/>
        </p:nvSpPr>
        <p:spPr>
          <a:xfrm>
            <a:off x="25146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0" name="Oval 35"/>
          <p:cNvSpPr/>
          <p:nvPr/>
        </p:nvSpPr>
        <p:spPr>
          <a:xfrm>
            <a:off x="28956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1" name="Oval 36"/>
          <p:cNvSpPr/>
          <p:nvPr/>
        </p:nvSpPr>
        <p:spPr>
          <a:xfrm>
            <a:off x="3352800" y="6019800"/>
            <a:ext cx="228600" cy="2286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2" name="Oval 37"/>
          <p:cNvSpPr/>
          <p:nvPr/>
        </p:nvSpPr>
        <p:spPr>
          <a:xfrm>
            <a:off x="38100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3" name="Oval 38"/>
          <p:cNvSpPr/>
          <p:nvPr/>
        </p:nvSpPr>
        <p:spPr>
          <a:xfrm>
            <a:off x="4267200" y="6019800"/>
            <a:ext cx="228600" cy="228600"/>
          </a:xfrm>
          <a:prstGeom prst="ellipse">
            <a:avLst/>
          </a:prstGeom>
          <a:solidFill>
            <a:srgbClr val="FF66CC"/>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4" name="Oval 39"/>
          <p:cNvSpPr/>
          <p:nvPr/>
        </p:nvSpPr>
        <p:spPr>
          <a:xfrm>
            <a:off x="46482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5" name="Oval 40"/>
          <p:cNvSpPr/>
          <p:nvPr/>
        </p:nvSpPr>
        <p:spPr>
          <a:xfrm>
            <a:off x="51054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6" name="Oval 41"/>
          <p:cNvSpPr/>
          <p:nvPr/>
        </p:nvSpPr>
        <p:spPr>
          <a:xfrm>
            <a:off x="55626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7" name="Oval 42"/>
          <p:cNvSpPr/>
          <p:nvPr/>
        </p:nvSpPr>
        <p:spPr>
          <a:xfrm>
            <a:off x="60198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8" name="Oval 43"/>
          <p:cNvSpPr/>
          <p:nvPr/>
        </p:nvSpPr>
        <p:spPr>
          <a:xfrm>
            <a:off x="64008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19" name="Oval 44"/>
          <p:cNvSpPr/>
          <p:nvPr/>
        </p:nvSpPr>
        <p:spPr>
          <a:xfrm>
            <a:off x="68580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0" name="Oval 45"/>
          <p:cNvSpPr/>
          <p:nvPr/>
        </p:nvSpPr>
        <p:spPr>
          <a:xfrm>
            <a:off x="73152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1" name="Oval 46"/>
          <p:cNvSpPr/>
          <p:nvPr/>
        </p:nvSpPr>
        <p:spPr>
          <a:xfrm>
            <a:off x="76962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2" name="Oval 47"/>
          <p:cNvSpPr/>
          <p:nvPr/>
        </p:nvSpPr>
        <p:spPr>
          <a:xfrm>
            <a:off x="81534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3" name="Oval 48"/>
          <p:cNvSpPr/>
          <p:nvPr/>
        </p:nvSpPr>
        <p:spPr>
          <a:xfrm>
            <a:off x="8610600" y="6019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4" name="Rectangle 49"/>
          <p:cNvSpPr/>
          <p:nvPr/>
        </p:nvSpPr>
        <p:spPr>
          <a:xfrm>
            <a:off x="3048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5" name="Rectangle 50"/>
          <p:cNvSpPr/>
          <p:nvPr/>
        </p:nvSpPr>
        <p:spPr>
          <a:xfrm>
            <a:off x="9144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6" name="Rectangle 51"/>
          <p:cNvSpPr/>
          <p:nvPr/>
        </p:nvSpPr>
        <p:spPr>
          <a:xfrm>
            <a:off x="16002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7" name="Rectangle 52"/>
          <p:cNvSpPr/>
          <p:nvPr/>
        </p:nvSpPr>
        <p:spPr>
          <a:xfrm>
            <a:off x="24384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8" name="Rectangle 53"/>
          <p:cNvSpPr/>
          <p:nvPr/>
        </p:nvSpPr>
        <p:spPr>
          <a:xfrm>
            <a:off x="32004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29" name="Rectangle 54"/>
          <p:cNvSpPr/>
          <p:nvPr/>
        </p:nvSpPr>
        <p:spPr>
          <a:xfrm>
            <a:off x="38100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30" name="Rectangle 55"/>
          <p:cNvSpPr/>
          <p:nvPr/>
        </p:nvSpPr>
        <p:spPr>
          <a:xfrm>
            <a:off x="44958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31" name="Rectangle 56"/>
          <p:cNvSpPr/>
          <p:nvPr/>
        </p:nvSpPr>
        <p:spPr>
          <a:xfrm>
            <a:off x="5334000" y="5334000"/>
            <a:ext cx="228600" cy="228600"/>
          </a:xfrm>
          <a:prstGeom prst="rect">
            <a:avLst/>
          </a:prstGeom>
          <a:solidFill>
            <a:srgbClr val="FF66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32" name="Rectangle 57"/>
          <p:cNvSpPr/>
          <p:nvPr/>
        </p:nvSpPr>
        <p:spPr>
          <a:xfrm>
            <a:off x="61722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33" name="Rectangle 58"/>
          <p:cNvSpPr/>
          <p:nvPr/>
        </p:nvSpPr>
        <p:spPr>
          <a:xfrm>
            <a:off x="67818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34" name="Rectangle 59"/>
          <p:cNvSpPr/>
          <p:nvPr/>
        </p:nvSpPr>
        <p:spPr>
          <a:xfrm>
            <a:off x="74676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35" name="Rectangle 60"/>
          <p:cNvSpPr/>
          <p:nvPr/>
        </p:nvSpPr>
        <p:spPr>
          <a:xfrm>
            <a:off x="8305800" y="5334000"/>
            <a:ext cx="2286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endParaRPr lang="zh-CN" altLang="en-US" sz="2400"/>
          </a:p>
        </p:txBody>
      </p:sp>
      <p:sp>
        <p:nvSpPr>
          <p:cNvPr id="101436" name="Text Box 61"/>
          <p:cNvSpPr txBox="1"/>
          <p:nvPr/>
        </p:nvSpPr>
        <p:spPr>
          <a:xfrm>
            <a:off x="8229600" y="1524000"/>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2400"/>
              <a:t>A</a:t>
            </a:r>
            <a:endParaRPr lang="en-US" altLang="zh-CN" sz="2400"/>
          </a:p>
        </p:txBody>
      </p:sp>
      <p:sp>
        <p:nvSpPr>
          <p:cNvPr id="101437" name="Text Box 62"/>
          <p:cNvSpPr txBox="1"/>
          <p:nvPr/>
        </p:nvSpPr>
        <p:spPr>
          <a:xfrm>
            <a:off x="8229600" y="2286000"/>
            <a:ext cx="387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2400"/>
              <a:t>B</a:t>
            </a:r>
            <a:endParaRPr lang="en-US" altLang="zh-CN" sz="2400"/>
          </a:p>
        </p:txBody>
      </p:sp>
      <p:sp>
        <p:nvSpPr>
          <p:cNvPr id="101438" name="Line 63"/>
          <p:cNvSpPr/>
          <p:nvPr/>
        </p:nvSpPr>
        <p:spPr>
          <a:xfrm flipH="1">
            <a:off x="1676400" y="1905000"/>
            <a:ext cx="2438400" cy="533400"/>
          </a:xfrm>
          <a:prstGeom prst="line">
            <a:avLst/>
          </a:prstGeom>
          <a:ln w="9525" cap="flat" cmpd="sng">
            <a:solidFill>
              <a:schemeClr val="tx1"/>
            </a:solidFill>
            <a:prstDash val="solid"/>
            <a:headEnd type="none" w="med" len="med"/>
            <a:tailEnd type="none" w="med" len="med"/>
          </a:ln>
        </p:spPr>
      </p:sp>
      <p:sp>
        <p:nvSpPr>
          <p:cNvPr id="101439" name="Line 64"/>
          <p:cNvSpPr/>
          <p:nvPr/>
        </p:nvSpPr>
        <p:spPr>
          <a:xfrm>
            <a:off x="4267200" y="1905000"/>
            <a:ext cx="0" cy="533400"/>
          </a:xfrm>
          <a:prstGeom prst="line">
            <a:avLst/>
          </a:prstGeom>
          <a:ln w="9525" cap="flat" cmpd="sng">
            <a:solidFill>
              <a:srgbClr val="CC0000"/>
            </a:solidFill>
            <a:prstDash val="solid"/>
            <a:headEnd type="none" w="med" len="med"/>
            <a:tailEnd type="none" w="med" len="med"/>
          </a:ln>
        </p:spPr>
      </p:sp>
      <p:sp>
        <p:nvSpPr>
          <p:cNvPr id="101440" name="Line 65"/>
          <p:cNvSpPr/>
          <p:nvPr/>
        </p:nvSpPr>
        <p:spPr>
          <a:xfrm>
            <a:off x="4343400" y="1828800"/>
            <a:ext cx="2514600" cy="609600"/>
          </a:xfrm>
          <a:prstGeom prst="line">
            <a:avLst/>
          </a:prstGeom>
          <a:ln w="9525" cap="flat" cmpd="sng">
            <a:solidFill>
              <a:schemeClr val="tx1"/>
            </a:solidFill>
            <a:prstDash val="solid"/>
            <a:headEnd type="none" w="med" len="med"/>
            <a:tailEnd type="none" w="med" len="med"/>
          </a:ln>
        </p:spPr>
      </p:sp>
      <p:sp>
        <p:nvSpPr>
          <p:cNvPr id="101441" name="Line 66"/>
          <p:cNvSpPr/>
          <p:nvPr/>
        </p:nvSpPr>
        <p:spPr>
          <a:xfrm flipH="1">
            <a:off x="685800" y="2667000"/>
            <a:ext cx="838200" cy="457200"/>
          </a:xfrm>
          <a:prstGeom prst="line">
            <a:avLst/>
          </a:prstGeom>
          <a:ln w="9525" cap="flat" cmpd="sng">
            <a:solidFill>
              <a:schemeClr val="tx1"/>
            </a:solidFill>
            <a:prstDash val="solid"/>
            <a:headEnd type="none" w="med" len="med"/>
            <a:tailEnd type="none" w="med" len="med"/>
          </a:ln>
        </p:spPr>
      </p:sp>
      <p:sp>
        <p:nvSpPr>
          <p:cNvPr id="101442" name="Line 67"/>
          <p:cNvSpPr/>
          <p:nvPr/>
        </p:nvSpPr>
        <p:spPr>
          <a:xfrm>
            <a:off x="1676400" y="2667000"/>
            <a:ext cx="0" cy="457200"/>
          </a:xfrm>
          <a:prstGeom prst="line">
            <a:avLst/>
          </a:prstGeom>
          <a:ln w="9525" cap="flat" cmpd="sng">
            <a:solidFill>
              <a:schemeClr val="tx1"/>
            </a:solidFill>
            <a:prstDash val="solid"/>
            <a:headEnd type="none" w="med" len="med"/>
            <a:tailEnd type="none" w="med" len="med"/>
          </a:ln>
        </p:spPr>
      </p:sp>
      <p:sp>
        <p:nvSpPr>
          <p:cNvPr id="101443" name="Line 68"/>
          <p:cNvSpPr/>
          <p:nvPr/>
        </p:nvSpPr>
        <p:spPr>
          <a:xfrm>
            <a:off x="1752600" y="2667000"/>
            <a:ext cx="914400" cy="457200"/>
          </a:xfrm>
          <a:prstGeom prst="line">
            <a:avLst/>
          </a:prstGeom>
          <a:ln w="9525" cap="flat" cmpd="sng">
            <a:solidFill>
              <a:schemeClr val="tx1"/>
            </a:solidFill>
            <a:prstDash val="solid"/>
            <a:headEnd type="none" w="med" len="med"/>
            <a:tailEnd type="none" w="med" len="med"/>
          </a:ln>
        </p:spPr>
      </p:sp>
      <p:sp>
        <p:nvSpPr>
          <p:cNvPr id="101444" name="Line 69"/>
          <p:cNvSpPr/>
          <p:nvPr/>
        </p:nvSpPr>
        <p:spPr>
          <a:xfrm flipH="1">
            <a:off x="3733800" y="2667000"/>
            <a:ext cx="533400" cy="457200"/>
          </a:xfrm>
          <a:prstGeom prst="line">
            <a:avLst/>
          </a:prstGeom>
          <a:ln w="9525" cap="flat" cmpd="sng">
            <a:solidFill>
              <a:srgbClr val="CC0000"/>
            </a:solidFill>
            <a:prstDash val="solid"/>
            <a:headEnd type="none" w="med" len="med"/>
            <a:tailEnd type="none" w="med" len="med"/>
          </a:ln>
        </p:spPr>
      </p:sp>
      <p:sp>
        <p:nvSpPr>
          <p:cNvPr id="101445" name="Line 70"/>
          <p:cNvSpPr/>
          <p:nvPr/>
        </p:nvSpPr>
        <p:spPr>
          <a:xfrm>
            <a:off x="4419600" y="2667000"/>
            <a:ext cx="457200" cy="457200"/>
          </a:xfrm>
          <a:prstGeom prst="line">
            <a:avLst/>
          </a:prstGeom>
          <a:ln w="9525" cap="flat" cmpd="sng">
            <a:solidFill>
              <a:srgbClr val="CC0000"/>
            </a:solidFill>
            <a:prstDash val="solid"/>
            <a:headEnd type="none" w="med" len="med"/>
            <a:tailEnd type="none" w="med" len="med"/>
          </a:ln>
        </p:spPr>
      </p:sp>
      <p:sp>
        <p:nvSpPr>
          <p:cNvPr id="101446" name="Line 71"/>
          <p:cNvSpPr/>
          <p:nvPr/>
        </p:nvSpPr>
        <p:spPr>
          <a:xfrm flipH="1">
            <a:off x="5943600" y="2667000"/>
            <a:ext cx="914400" cy="457200"/>
          </a:xfrm>
          <a:prstGeom prst="line">
            <a:avLst/>
          </a:prstGeom>
          <a:ln w="9525" cap="flat" cmpd="sng">
            <a:solidFill>
              <a:schemeClr val="tx1"/>
            </a:solidFill>
            <a:prstDash val="solid"/>
            <a:headEnd type="none" w="med" len="med"/>
            <a:tailEnd type="none" w="med" len="med"/>
          </a:ln>
        </p:spPr>
      </p:sp>
      <p:sp>
        <p:nvSpPr>
          <p:cNvPr id="101447" name="Line 72"/>
          <p:cNvSpPr/>
          <p:nvPr/>
        </p:nvSpPr>
        <p:spPr>
          <a:xfrm>
            <a:off x="7010400" y="2667000"/>
            <a:ext cx="0" cy="457200"/>
          </a:xfrm>
          <a:prstGeom prst="line">
            <a:avLst/>
          </a:prstGeom>
          <a:ln w="9525" cap="flat" cmpd="sng">
            <a:solidFill>
              <a:schemeClr val="tx1"/>
            </a:solidFill>
            <a:prstDash val="solid"/>
            <a:headEnd type="none" w="med" len="med"/>
            <a:tailEnd type="none" w="med" len="med"/>
          </a:ln>
        </p:spPr>
      </p:sp>
      <p:sp>
        <p:nvSpPr>
          <p:cNvPr id="101448" name="Line 73"/>
          <p:cNvSpPr/>
          <p:nvPr/>
        </p:nvSpPr>
        <p:spPr>
          <a:xfrm>
            <a:off x="7086600" y="2590800"/>
            <a:ext cx="914400" cy="533400"/>
          </a:xfrm>
          <a:prstGeom prst="line">
            <a:avLst/>
          </a:prstGeom>
          <a:ln w="9525" cap="flat" cmpd="sng">
            <a:solidFill>
              <a:schemeClr val="tx1"/>
            </a:solidFill>
            <a:prstDash val="solid"/>
            <a:headEnd type="none" w="med" len="med"/>
            <a:tailEnd type="none" w="med" len="med"/>
          </a:ln>
        </p:spPr>
      </p:sp>
      <p:sp>
        <p:nvSpPr>
          <p:cNvPr id="101449" name="Line 74"/>
          <p:cNvSpPr/>
          <p:nvPr/>
        </p:nvSpPr>
        <p:spPr>
          <a:xfrm flipH="1">
            <a:off x="381000" y="3352800"/>
            <a:ext cx="228600" cy="533400"/>
          </a:xfrm>
          <a:prstGeom prst="line">
            <a:avLst/>
          </a:prstGeom>
          <a:ln w="9525" cap="flat" cmpd="sng">
            <a:solidFill>
              <a:schemeClr val="tx1"/>
            </a:solidFill>
            <a:prstDash val="solid"/>
            <a:headEnd type="none" w="med" len="med"/>
            <a:tailEnd type="none" w="med" len="med"/>
          </a:ln>
        </p:spPr>
      </p:sp>
      <p:sp>
        <p:nvSpPr>
          <p:cNvPr id="101450" name="Line 75"/>
          <p:cNvSpPr/>
          <p:nvPr/>
        </p:nvSpPr>
        <p:spPr>
          <a:xfrm>
            <a:off x="685800" y="3352800"/>
            <a:ext cx="304800" cy="533400"/>
          </a:xfrm>
          <a:prstGeom prst="line">
            <a:avLst/>
          </a:prstGeom>
          <a:ln w="9525" cap="flat" cmpd="sng">
            <a:solidFill>
              <a:schemeClr val="tx1"/>
            </a:solidFill>
            <a:prstDash val="solid"/>
            <a:headEnd type="none" w="med" len="med"/>
            <a:tailEnd type="none" w="med" len="med"/>
          </a:ln>
        </p:spPr>
      </p:sp>
      <p:sp>
        <p:nvSpPr>
          <p:cNvPr id="101451" name="Line 76"/>
          <p:cNvSpPr/>
          <p:nvPr/>
        </p:nvSpPr>
        <p:spPr>
          <a:xfrm flipH="1">
            <a:off x="1524000" y="3352800"/>
            <a:ext cx="76200" cy="533400"/>
          </a:xfrm>
          <a:prstGeom prst="line">
            <a:avLst/>
          </a:prstGeom>
          <a:ln w="9525" cap="flat" cmpd="sng">
            <a:solidFill>
              <a:schemeClr val="tx1"/>
            </a:solidFill>
            <a:prstDash val="solid"/>
            <a:headEnd type="none" w="med" len="med"/>
            <a:tailEnd type="none" w="med" len="med"/>
          </a:ln>
        </p:spPr>
      </p:sp>
      <p:sp>
        <p:nvSpPr>
          <p:cNvPr id="101452" name="Line 77"/>
          <p:cNvSpPr/>
          <p:nvPr/>
        </p:nvSpPr>
        <p:spPr>
          <a:xfrm>
            <a:off x="1676400" y="3352800"/>
            <a:ext cx="533400" cy="533400"/>
          </a:xfrm>
          <a:prstGeom prst="line">
            <a:avLst/>
          </a:prstGeom>
          <a:ln w="9525" cap="flat" cmpd="sng">
            <a:solidFill>
              <a:schemeClr val="tx1"/>
            </a:solidFill>
            <a:prstDash val="solid"/>
            <a:headEnd type="none" w="med" len="med"/>
            <a:tailEnd type="none" w="med" len="med"/>
          </a:ln>
        </p:spPr>
      </p:sp>
      <p:sp>
        <p:nvSpPr>
          <p:cNvPr id="101453" name="Line 78"/>
          <p:cNvSpPr/>
          <p:nvPr/>
        </p:nvSpPr>
        <p:spPr>
          <a:xfrm>
            <a:off x="2743200" y="3352800"/>
            <a:ext cx="228600" cy="533400"/>
          </a:xfrm>
          <a:prstGeom prst="line">
            <a:avLst/>
          </a:prstGeom>
          <a:ln w="9525" cap="flat" cmpd="sng">
            <a:solidFill>
              <a:schemeClr val="tx1"/>
            </a:solidFill>
            <a:prstDash val="solid"/>
            <a:headEnd type="none" w="med" len="med"/>
            <a:tailEnd type="none" w="med" len="med"/>
          </a:ln>
        </p:spPr>
      </p:sp>
      <p:sp>
        <p:nvSpPr>
          <p:cNvPr id="101454" name="Line 79"/>
          <p:cNvSpPr/>
          <p:nvPr/>
        </p:nvSpPr>
        <p:spPr>
          <a:xfrm>
            <a:off x="3657600" y="3352800"/>
            <a:ext cx="0" cy="533400"/>
          </a:xfrm>
          <a:prstGeom prst="line">
            <a:avLst/>
          </a:prstGeom>
          <a:ln w="9525" cap="flat" cmpd="sng">
            <a:solidFill>
              <a:schemeClr val="tx1"/>
            </a:solidFill>
            <a:prstDash val="solid"/>
            <a:headEnd type="none" w="med" len="med"/>
            <a:tailEnd type="none" w="med" len="med"/>
          </a:ln>
        </p:spPr>
      </p:sp>
      <p:sp>
        <p:nvSpPr>
          <p:cNvPr id="101455" name="Line 80"/>
          <p:cNvSpPr/>
          <p:nvPr/>
        </p:nvSpPr>
        <p:spPr>
          <a:xfrm>
            <a:off x="3810000" y="3352800"/>
            <a:ext cx="381000" cy="533400"/>
          </a:xfrm>
          <a:prstGeom prst="line">
            <a:avLst/>
          </a:prstGeom>
          <a:ln w="9525" cap="flat" cmpd="sng">
            <a:solidFill>
              <a:srgbClr val="CC0000"/>
            </a:solidFill>
            <a:prstDash val="solid"/>
            <a:headEnd type="none" w="med" len="med"/>
            <a:tailEnd type="none" w="med" len="med"/>
          </a:ln>
        </p:spPr>
      </p:sp>
      <p:sp>
        <p:nvSpPr>
          <p:cNvPr id="101456" name="Line 81"/>
          <p:cNvSpPr/>
          <p:nvPr/>
        </p:nvSpPr>
        <p:spPr>
          <a:xfrm flipH="1">
            <a:off x="4876800" y="3352800"/>
            <a:ext cx="76200" cy="533400"/>
          </a:xfrm>
          <a:prstGeom prst="line">
            <a:avLst/>
          </a:prstGeom>
          <a:ln w="9525" cap="flat" cmpd="sng">
            <a:solidFill>
              <a:srgbClr val="CC0000"/>
            </a:solidFill>
            <a:prstDash val="solid"/>
            <a:headEnd type="none" w="med" len="med"/>
            <a:tailEnd type="none" w="med" len="med"/>
          </a:ln>
        </p:spPr>
      </p:sp>
      <p:sp>
        <p:nvSpPr>
          <p:cNvPr id="101457" name="Line 82"/>
          <p:cNvSpPr/>
          <p:nvPr/>
        </p:nvSpPr>
        <p:spPr>
          <a:xfrm>
            <a:off x="5029200" y="3352800"/>
            <a:ext cx="457200" cy="533400"/>
          </a:xfrm>
          <a:prstGeom prst="line">
            <a:avLst/>
          </a:prstGeom>
          <a:ln w="9525" cap="flat" cmpd="sng">
            <a:solidFill>
              <a:schemeClr val="tx1"/>
            </a:solidFill>
            <a:prstDash val="solid"/>
            <a:headEnd type="none" w="med" len="med"/>
            <a:tailEnd type="none" w="med" len="med"/>
          </a:ln>
        </p:spPr>
      </p:sp>
      <p:sp>
        <p:nvSpPr>
          <p:cNvPr id="101458" name="Line 83"/>
          <p:cNvSpPr/>
          <p:nvPr/>
        </p:nvSpPr>
        <p:spPr>
          <a:xfrm>
            <a:off x="5943600" y="3352800"/>
            <a:ext cx="304800" cy="533400"/>
          </a:xfrm>
          <a:prstGeom prst="line">
            <a:avLst/>
          </a:prstGeom>
          <a:ln w="9525" cap="flat" cmpd="sng">
            <a:solidFill>
              <a:schemeClr val="tx1"/>
            </a:solidFill>
            <a:prstDash val="solid"/>
            <a:headEnd type="none" w="med" len="med"/>
            <a:tailEnd type="none" w="med" len="med"/>
          </a:ln>
        </p:spPr>
      </p:sp>
      <p:sp>
        <p:nvSpPr>
          <p:cNvPr id="101459" name="Line 84"/>
          <p:cNvSpPr/>
          <p:nvPr/>
        </p:nvSpPr>
        <p:spPr>
          <a:xfrm flipH="1">
            <a:off x="6781800" y="3352800"/>
            <a:ext cx="228600" cy="533400"/>
          </a:xfrm>
          <a:prstGeom prst="line">
            <a:avLst/>
          </a:prstGeom>
          <a:ln w="9525" cap="flat" cmpd="sng">
            <a:solidFill>
              <a:schemeClr val="tx1"/>
            </a:solidFill>
            <a:prstDash val="solid"/>
            <a:headEnd type="none" w="med" len="med"/>
            <a:tailEnd type="none" w="med" len="med"/>
          </a:ln>
        </p:spPr>
      </p:sp>
      <p:sp>
        <p:nvSpPr>
          <p:cNvPr id="101460" name="Line 85"/>
          <p:cNvSpPr/>
          <p:nvPr/>
        </p:nvSpPr>
        <p:spPr>
          <a:xfrm>
            <a:off x="7086600" y="3352800"/>
            <a:ext cx="381000" cy="533400"/>
          </a:xfrm>
          <a:prstGeom prst="line">
            <a:avLst/>
          </a:prstGeom>
          <a:ln w="9525" cap="flat" cmpd="sng">
            <a:solidFill>
              <a:schemeClr val="tx1"/>
            </a:solidFill>
            <a:prstDash val="solid"/>
            <a:headEnd type="none" w="med" len="med"/>
            <a:tailEnd type="none" w="med" len="med"/>
          </a:ln>
        </p:spPr>
      </p:sp>
      <p:sp>
        <p:nvSpPr>
          <p:cNvPr id="101461" name="Line 86"/>
          <p:cNvSpPr/>
          <p:nvPr/>
        </p:nvSpPr>
        <p:spPr>
          <a:xfrm>
            <a:off x="8001000" y="3352800"/>
            <a:ext cx="152400" cy="533400"/>
          </a:xfrm>
          <a:prstGeom prst="line">
            <a:avLst/>
          </a:prstGeom>
          <a:ln w="9525" cap="flat" cmpd="sng">
            <a:solidFill>
              <a:schemeClr val="tx1"/>
            </a:solidFill>
            <a:prstDash val="solid"/>
            <a:headEnd type="none" w="med" len="med"/>
            <a:tailEnd type="none" w="med" len="med"/>
          </a:ln>
        </p:spPr>
      </p:sp>
      <p:sp>
        <p:nvSpPr>
          <p:cNvPr id="101462" name="Line 87"/>
          <p:cNvSpPr/>
          <p:nvPr/>
        </p:nvSpPr>
        <p:spPr>
          <a:xfrm>
            <a:off x="8153400" y="3352800"/>
            <a:ext cx="685800" cy="533400"/>
          </a:xfrm>
          <a:prstGeom prst="line">
            <a:avLst/>
          </a:prstGeom>
          <a:ln w="9525" cap="flat" cmpd="sng">
            <a:solidFill>
              <a:schemeClr val="tx1"/>
            </a:solidFill>
            <a:prstDash val="solid"/>
            <a:headEnd type="none" w="med" len="med"/>
            <a:tailEnd type="none" w="med" len="med"/>
          </a:ln>
        </p:spPr>
      </p:sp>
      <p:sp>
        <p:nvSpPr>
          <p:cNvPr id="101463" name="Text Box 88"/>
          <p:cNvSpPr txBox="1"/>
          <p:nvPr/>
        </p:nvSpPr>
        <p:spPr>
          <a:xfrm>
            <a:off x="3810000" y="4419600"/>
            <a:ext cx="1250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2400"/>
              <a:t>………..</a:t>
            </a:r>
            <a:endParaRPr lang="en-US" altLang="zh-CN" sz="2400"/>
          </a:p>
        </p:txBody>
      </p:sp>
      <p:sp>
        <p:nvSpPr>
          <p:cNvPr id="101464" name="Text Box 89"/>
          <p:cNvSpPr txBox="1"/>
          <p:nvPr/>
        </p:nvSpPr>
        <p:spPr>
          <a:xfrm>
            <a:off x="3810000" y="5562600"/>
            <a:ext cx="1250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2400"/>
              <a:t>………..</a:t>
            </a:r>
            <a:endParaRPr lang="en-US" altLang="zh-CN" sz="2400"/>
          </a:p>
        </p:txBody>
      </p:sp>
      <p:sp>
        <p:nvSpPr>
          <p:cNvPr id="101465" name="Text Box 90"/>
          <p:cNvSpPr txBox="1"/>
          <p:nvPr/>
        </p:nvSpPr>
        <p:spPr>
          <a:xfrm>
            <a:off x="5318125" y="4765675"/>
            <a:ext cx="9382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2400"/>
              <a:t>A win</a:t>
            </a:r>
            <a:endParaRPr lang="en-US" altLang="zh-CN" sz="2400"/>
          </a:p>
        </p:txBody>
      </p:sp>
      <p:sp>
        <p:nvSpPr>
          <p:cNvPr id="101466" name="Text Box 91"/>
          <p:cNvSpPr txBox="1"/>
          <p:nvPr/>
        </p:nvSpPr>
        <p:spPr>
          <a:xfrm>
            <a:off x="3581400" y="6400800"/>
            <a:ext cx="920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ClrTx/>
              <a:buFontTx/>
              <a:buNone/>
            </a:pPr>
            <a:r>
              <a:rPr lang="en-US" altLang="zh-CN" sz="2400"/>
              <a:t>B win</a:t>
            </a:r>
            <a:endParaRPr lang="en-US" altLang="zh-CN" sz="2400"/>
          </a:p>
        </p:txBody>
      </p:sp>
    </p:spTree>
  </p:cSld>
  <p:clrMapOvr>
    <a:masterClrMapping/>
  </p:clrMapOvr>
  <p:transition>
    <p:cover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p:nvPr>
        </p:nvSpPr>
        <p:spPr>
          <a:ln/>
        </p:spPr>
        <p:txBody>
          <a:bodyPr vert="horz" wrap="square" lIns="91440" tIns="45720" rIns="91440" bIns="45720" anchor="b" anchorCtr="0"/>
          <a:p>
            <a:pPr eaLnBrk="1" hangingPunct="1"/>
            <a:r>
              <a:rPr lang="en-US" altLang="zh-CN"/>
              <a:t>Example: select stick</a:t>
            </a:r>
            <a:endParaRPr lang="en-US" altLang="zh-CN"/>
          </a:p>
        </p:txBody>
      </p:sp>
      <p:sp>
        <p:nvSpPr>
          <p:cNvPr id="103426" name="Rectangle 3"/>
          <p:cNvSpPr>
            <a:spLocks noGrp="1"/>
          </p:cNvSpPr>
          <p:nvPr>
            <p:ph idx="1"/>
          </p:nvPr>
        </p:nvSpPr>
        <p:spPr>
          <a:xfrm>
            <a:off x="685800" y="1981200"/>
            <a:ext cx="7772400" cy="1296988"/>
          </a:xfrm>
          <a:ln/>
        </p:spPr>
        <p:txBody>
          <a:bodyPr vert="horz" wrap="square" lIns="91440" tIns="45720" rIns="91440" bIns="45720" anchor="t" anchorCtr="0"/>
          <a:p>
            <a:pPr eaLnBrk="1" hangingPunct="1"/>
            <a:r>
              <a:rPr lang="en-US" altLang="zh-CN"/>
              <a:t>n sticks, maximum selection m</a:t>
            </a:r>
            <a:endParaRPr lang="en-US" altLang="zh-CN"/>
          </a:p>
          <a:p>
            <a:pPr eaLnBrk="1" hangingPunct="1"/>
            <a:r>
              <a:rPr lang="en-US" altLang="zh-CN"/>
              <a:t>eg. n = 13, m = 3</a:t>
            </a:r>
            <a:endParaRPr lang="en-US" altLang="zh-CN"/>
          </a:p>
        </p:txBody>
      </p:sp>
      <p:sp>
        <p:nvSpPr>
          <p:cNvPr id="103427" name="Line 4"/>
          <p:cNvSpPr/>
          <p:nvPr/>
        </p:nvSpPr>
        <p:spPr>
          <a:xfrm>
            <a:off x="1905000" y="3657600"/>
            <a:ext cx="0" cy="1447800"/>
          </a:xfrm>
          <a:prstGeom prst="line">
            <a:avLst/>
          </a:prstGeom>
          <a:ln w="57150" cap="flat" cmpd="sng">
            <a:solidFill>
              <a:srgbClr val="CC0000"/>
            </a:solidFill>
            <a:prstDash val="solid"/>
            <a:headEnd type="none" w="med" len="med"/>
            <a:tailEnd type="none" w="med" len="med"/>
          </a:ln>
        </p:spPr>
      </p:sp>
      <p:sp>
        <p:nvSpPr>
          <p:cNvPr id="103428" name="Line 5"/>
          <p:cNvSpPr/>
          <p:nvPr/>
        </p:nvSpPr>
        <p:spPr>
          <a:xfrm>
            <a:off x="2057400" y="3657600"/>
            <a:ext cx="0" cy="1447800"/>
          </a:xfrm>
          <a:prstGeom prst="line">
            <a:avLst/>
          </a:prstGeom>
          <a:ln w="57150" cap="flat" cmpd="sng">
            <a:solidFill>
              <a:srgbClr val="CC0000"/>
            </a:solidFill>
            <a:prstDash val="solid"/>
            <a:headEnd type="none" w="med" len="med"/>
            <a:tailEnd type="none" w="med" len="med"/>
          </a:ln>
        </p:spPr>
      </p:sp>
      <p:sp>
        <p:nvSpPr>
          <p:cNvPr id="103429" name="Line 6"/>
          <p:cNvSpPr/>
          <p:nvPr/>
        </p:nvSpPr>
        <p:spPr>
          <a:xfrm>
            <a:off x="2209800" y="3657600"/>
            <a:ext cx="0" cy="1447800"/>
          </a:xfrm>
          <a:prstGeom prst="line">
            <a:avLst/>
          </a:prstGeom>
          <a:ln w="57150" cap="flat" cmpd="sng">
            <a:solidFill>
              <a:srgbClr val="CC0000"/>
            </a:solidFill>
            <a:prstDash val="solid"/>
            <a:headEnd type="none" w="med" len="med"/>
            <a:tailEnd type="none" w="med" len="med"/>
          </a:ln>
        </p:spPr>
      </p:sp>
      <p:sp>
        <p:nvSpPr>
          <p:cNvPr id="103430" name="Line 7"/>
          <p:cNvSpPr/>
          <p:nvPr/>
        </p:nvSpPr>
        <p:spPr>
          <a:xfrm>
            <a:off x="2362200" y="3657600"/>
            <a:ext cx="0" cy="1447800"/>
          </a:xfrm>
          <a:prstGeom prst="line">
            <a:avLst/>
          </a:prstGeom>
          <a:ln w="57150" cap="flat" cmpd="sng">
            <a:solidFill>
              <a:srgbClr val="CC0000"/>
            </a:solidFill>
            <a:prstDash val="solid"/>
            <a:headEnd type="none" w="med" len="med"/>
            <a:tailEnd type="none" w="med" len="med"/>
          </a:ln>
        </p:spPr>
      </p:sp>
      <p:sp>
        <p:nvSpPr>
          <p:cNvPr id="103431" name="Line 8"/>
          <p:cNvSpPr/>
          <p:nvPr/>
        </p:nvSpPr>
        <p:spPr>
          <a:xfrm>
            <a:off x="2514600" y="3657600"/>
            <a:ext cx="0" cy="1447800"/>
          </a:xfrm>
          <a:prstGeom prst="line">
            <a:avLst/>
          </a:prstGeom>
          <a:ln w="57150" cap="flat" cmpd="sng">
            <a:solidFill>
              <a:srgbClr val="CC0000"/>
            </a:solidFill>
            <a:prstDash val="solid"/>
            <a:headEnd type="none" w="med" len="med"/>
            <a:tailEnd type="none" w="med" len="med"/>
          </a:ln>
        </p:spPr>
      </p:sp>
      <p:sp>
        <p:nvSpPr>
          <p:cNvPr id="103432" name="Line 9"/>
          <p:cNvSpPr/>
          <p:nvPr/>
        </p:nvSpPr>
        <p:spPr>
          <a:xfrm>
            <a:off x="2667000" y="3657600"/>
            <a:ext cx="0" cy="1447800"/>
          </a:xfrm>
          <a:prstGeom prst="line">
            <a:avLst/>
          </a:prstGeom>
          <a:ln w="57150" cap="flat" cmpd="sng">
            <a:solidFill>
              <a:srgbClr val="CC0000"/>
            </a:solidFill>
            <a:prstDash val="solid"/>
            <a:headEnd type="none" w="med" len="med"/>
            <a:tailEnd type="none" w="med" len="med"/>
          </a:ln>
        </p:spPr>
      </p:sp>
      <p:sp>
        <p:nvSpPr>
          <p:cNvPr id="103433" name="Line 10"/>
          <p:cNvSpPr/>
          <p:nvPr/>
        </p:nvSpPr>
        <p:spPr>
          <a:xfrm>
            <a:off x="2819400" y="3657600"/>
            <a:ext cx="0" cy="1447800"/>
          </a:xfrm>
          <a:prstGeom prst="line">
            <a:avLst/>
          </a:prstGeom>
          <a:ln w="57150" cap="flat" cmpd="sng">
            <a:solidFill>
              <a:srgbClr val="CC0000"/>
            </a:solidFill>
            <a:prstDash val="solid"/>
            <a:headEnd type="none" w="med" len="med"/>
            <a:tailEnd type="none" w="med" len="med"/>
          </a:ln>
        </p:spPr>
      </p:sp>
      <p:sp>
        <p:nvSpPr>
          <p:cNvPr id="103434" name="Line 11"/>
          <p:cNvSpPr/>
          <p:nvPr/>
        </p:nvSpPr>
        <p:spPr>
          <a:xfrm>
            <a:off x="2971800" y="3657600"/>
            <a:ext cx="0" cy="1447800"/>
          </a:xfrm>
          <a:prstGeom prst="line">
            <a:avLst/>
          </a:prstGeom>
          <a:ln w="57150" cap="flat" cmpd="sng">
            <a:solidFill>
              <a:srgbClr val="CC0000"/>
            </a:solidFill>
            <a:prstDash val="solid"/>
            <a:headEnd type="none" w="med" len="med"/>
            <a:tailEnd type="none" w="med" len="med"/>
          </a:ln>
        </p:spPr>
      </p:sp>
      <p:sp>
        <p:nvSpPr>
          <p:cNvPr id="103435" name="Line 12"/>
          <p:cNvSpPr/>
          <p:nvPr/>
        </p:nvSpPr>
        <p:spPr>
          <a:xfrm>
            <a:off x="3124200" y="3657600"/>
            <a:ext cx="0" cy="1447800"/>
          </a:xfrm>
          <a:prstGeom prst="line">
            <a:avLst/>
          </a:prstGeom>
          <a:ln w="57150" cap="flat" cmpd="sng">
            <a:solidFill>
              <a:srgbClr val="CC0000"/>
            </a:solidFill>
            <a:prstDash val="solid"/>
            <a:headEnd type="none" w="med" len="med"/>
            <a:tailEnd type="none" w="med" len="med"/>
          </a:ln>
        </p:spPr>
      </p:sp>
      <p:sp>
        <p:nvSpPr>
          <p:cNvPr id="103436" name="Line 13"/>
          <p:cNvSpPr/>
          <p:nvPr/>
        </p:nvSpPr>
        <p:spPr>
          <a:xfrm>
            <a:off x="3276600" y="3657600"/>
            <a:ext cx="0" cy="1447800"/>
          </a:xfrm>
          <a:prstGeom prst="line">
            <a:avLst/>
          </a:prstGeom>
          <a:ln w="57150" cap="flat" cmpd="sng">
            <a:solidFill>
              <a:srgbClr val="CC0000"/>
            </a:solidFill>
            <a:prstDash val="solid"/>
            <a:headEnd type="none" w="med" len="med"/>
            <a:tailEnd type="none" w="med" len="med"/>
          </a:ln>
        </p:spPr>
      </p:sp>
      <p:sp>
        <p:nvSpPr>
          <p:cNvPr id="103437" name="Line 14"/>
          <p:cNvSpPr/>
          <p:nvPr/>
        </p:nvSpPr>
        <p:spPr>
          <a:xfrm>
            <a:off x="3429000" y="3657600"/>
            <a:ext cx="0" cy="1447800"/>
          </a:xfrm>
          <a:prstGeom prst="line">
            <a:avLst/>
          </a:prstGeom>
          <a:ln w="57150" cap="flat" cmpd="sng">
            <a:solidFill>
              <a:srgbClr val="CC0000"/>
            </a:solidFill>
            <a:prstDash val="solid"/>
            <a:headEnd type="none" w="med" len="med"/>
            <a:tailEnd type="none" w="med" len="med"/>
          </a:ln>
        </p:spPr>
      </p:sp>
      <p:sp>
        <p:nvSpPr>
          <p:cNvPr id="103438" name="Line 15"/>
          <p:cNvSpPr/>
          <p:nvPr/>
        </p:nvSpPr>
        <p:spPr>
          <a:xfrm>
            <a:off x="3581400" y="3657600"/>
            <a:ext cx="0" cy="1447800"/>
          </a:xfrm>
          <a:prstGeom prst="line">
            <a:avLst/>
          </a:prstGeom>
          <a:ln w="57150" cap="flat" cmpd="sng">
            <a:solidFill>
              <a:srgbClr val="CC0000"/>
            </a:solidFill>
            <a:prstDash val="solid"/>
            <a:headEnd type="none" w="med" len="med"/>
            <a:tailEnd type="none" w="med" len="med"/>
          </a:ln>
        </p:spPr>
      </p:sp>
      <p:sp>
        <p:nvSpPr>
          <p:cNvPr id="103439" name="Line 16"/>
          <p:cNvSpPr/>
          <p:nvPr/>
        </p:nvSpPr>
        <p:spPr>
          <a:xfrm>
            <a:off x="3733800" y="3657600"/>
            <a:ext cx="0" cy="1447800"/>
          </a:xfrm>
          <a:prstGeom prst="line">
            <a:avLst/>
          </a:prstGeom>
          <a:ln w="57150" cap="flat" cmpd="sng">
            <a:solidFill>
              <a:srgbClr val="CC0000"/>
            </a:solidFill>
            <a:prstDash val="solid"/>
            <a:headEnd type="none" w="med" len="med"/>
            <a:tailEnd type="none" w="med" len="med"/>
          </a:ln>
        </p:spPr>
      </p:sp>
    </p:spTree>
  </p:cSld>
  <p:clrMapOvr>
    <a:masterClrMapping/>
  </p:clrMapOvr>
  <p:transition>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 Box 2"/>
          <p:cNvSpPr txBox="1"/>
          <p:nvPr/>
        </p:nvSpPr>
        <p:spPr>
          <a:xfrm>
            <a:off x="7086600" y="0"/>
            <a:ext cx="2051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§1  Definitions</a:t>
            </a:r>
            <a:endParaRPr lang="en-US" altLang="zh-CN" sz="1800" b="1">
              <a:sym typeface="Webdings" panose="05030102010509060703" pitchFamily="18" charset="2"/>
            </a:endParaRPr>
          </a:p>
        </p:txBody>
      </p:sp>
      <p:sp>
        <p:nvSpPr>
          <p:cNvPr id="95235" name="Text Box 3"/>
          <p:cNvSpPr txBox="1"/>
          <p:nvPr/>
        </p:nvSpPr>
        <p:spPr>
          <a:xfrm>
            <a:off x="381000" y="304800"/>
            <a:ext cx="411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hlink"/>
                </a:solidFill>
                <a:sym typeface="Wingdings" panose="05000000000000000000" pitchFamily="2" charset="2"/>
              </a:rPr>
              <a:t></a:t>
            </a:r>
            <a:r>
              <a:rPr lang="en-US" altLang="zh-CN" sz="2400" b="1"/>
              <a:t> Representation of Graphs</a:t>
            </a:r>
            <a:endParaRPr lang="en-US" altLang="zh-CN" sz="2400" b="1"/>
          </a:p>
        </p:txBody>
      </p:sp>
      <p:grpSp>
        <p:nvGrpSpPr>
          <p:cNvPr id="95236" name="Group 4"/>
          <p:cNvGrpSpPr/>
          <p:nvPr/>
        </p:nvGrpSpPr>
        <p:grpSpPr>
          <a:xfrm>
            <a:off x="381000" y="4953000"/>
            <a:ext cx="1371600" cy="1600200"/>
            <a:chOff x="624" y="2647"/>
            <a:chExt cx="1242" cy="1289"/>
          </a:xfrm>
        </p:grpSpPr>
        <p:grpSp>
          <p:nvGrpSpPr>
            <p:cNvPr id="45111" name="Group 5"/>
            <p:cNvGrpSpPr/>
            <p:nvPr/>
          </p:nvGrpSpPr>
          <p:grpSpPr>
            <a:xfrm>
              <a:off x="624" y="3312"/>
              <a:ext cx="528" cy="624"/>
              <a:chOff x="2016" y="3024"/>
              <a:chExt cx="528" cy="624"/>
            </a:xfrm>
          </p:grpSpPr>
          <p:sp>
            <p:nvSpPr>
              <p:cNvPr id="45174" name="AutoShape 6"/>
              <p:cNvSpPr/>
              <p:nvPr/>
            </p:nvSpPr>
            <p:spPr>
              <a:xfrm flipH="1">
                <a:off x="2016" y="3072"/>
                <a:ext cx="480" cy="576"/>
              </a:xfrm>
              <a:prstGeom prst="rtTriangle">
                <a:avLst/>
              </a:prstGeom>
              <a:solidFill>
                <a:srgbClr val="00FFFF"/>
              </a:solidFill>
              <a:ln w="9525">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45175" name="Group 7"/>
              <p:cNvGrpSpPr/>
              <p:nvPr/>
            </p:nvGrpSpPr>
            <p:grpSpPr>
              <a:xfrm>
                <a:off x="2016" y="3024"/>
                <a:ext cx="528" cy="624"/>
                <a:chOff x="576" y="3312"/>
                <a:chExt cx="528" cy="624"/>
              </a:xfrm>
            </p:grpSpPr>
            <p:sp>
              <p:nvSpPr>
                <p:cNvPr id="45176" name="Freeform 8"/>
                <p:cNvSpPr/>
                <p:nvPr/>
              </p:nvSpPr>
              <p:spPr>
                <a:xfrm>
                  <a:off x="576" y="3312"/>
                  <a:ext cx="528" cy="624"/>
                </a:xfrm>
                <a:custGeom>
                  <a:avLst/>
                  <a:gdLst/>
                  <a:ahLst/>
                  <a:cxnLst>
                    <a:cxn ang="0">
                      <a:pos x="528" y="0"/>
                    </a:cxn>
                    <a:cxn ang="0">
                      <a:pos x="384" y="96"/>
                    </a:cxn>
                    <a:cxn ang="0">
                      <a:pos x="192" y="336"/>
                    </a:cxn>
                    <a:cxn ang="0">
                      <a:pos x="0" y="624"/>
                    </a:cxn>
                  </a:cxnLst>
                  <a:pathLst>
                    <a:path w="528" h="624">
                      <a:moveTo>
                        <a:pt x="528" y="0"/>
                      </a:moveTo>
                      <a:cubicBezTo>
                        <a:pt x="484" y="20"/>
                        <a:pt x="440" y="40"/>
                        <a:pt x="384" y="96"/>
                      </a:cubicBezTo>
                      <a:cubicBezTo>
                        <a:pt x="328" y="152"/>
                        <a:pt x="256" y="248"/>
                        <a:pt x="192" y="336"/>
                      </a:cubicBezTo>
                      <a:cubicBezTo>
                        <a:pt x="128" y="424"/>
                        <a:pt x="64" y="524"/>
                        <a:pt x="0" y="624"/>
                      </a:cubicBezTo>
                    </a:path>
                  </a:pathLst>
                </a:custGeom>
                <a:solidFill>
                  <a:srgbClr val="00FFFF">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45177" name="Freeform 9"/>
                <p:cNvSpPr/>
                <p:nvPr/>
              </p:nvSpPr>
              <p:spPr>
                <a:xfrm>
                  <a:off x="672" y="3696"/>
                  <a:ext cx="192" cy="240"/>
                </a:xfrm>
                <a:custGeom>
                  <a:avLst/>
                  <a:gdLst/>
                  <a:ahLst/>
                  <a:cxnLst>
                    <a:cxn ang="0">
                      <a:pos x="192" y="0"/>
                    </a:cxn>
                    <a:cxn ang="0">
                      <a:pos x="96" y="48"/>
                    </a:cxn>
                    <a:cxn ang="0">
                      <a:pos x="48" y="144"/>
                    </a:cxn>
                    <a:cxn ang="0">
                      <a:pos x="0" y="240"/>
                    </a:cxn>
                  </a:cxnLst>
                  <a:pathLst>
                    <a:path w="192" h="240">
                      <a:moveTo>
                        <a:pt x="192" y="0"/>
                      </a:moveTo>
                      <a:cubicBezTo>
                        <a:pt x="156" y="12"/>
                        <a:pt x="120" y="24"/>
                        <a:pt x="96" y="48"/>
                      </a:cubicBezTo>
                      <a:cubicBezTo>
                        <a:pt x="72" y="72"/>
                        <a:pt x="64" y="112"/>
                        <a:pt x="48" y="144"/>
                      </a:cubicBezTo>
                      <a:cubicBezTo>
                        <a:pt x="32" y="176"/>
                        <a:pt x="16" y="208"/>
                        <a:pt x="0" y="240"/>
                      </a:cubicBezTo>
                    </a:path>
                  </a:pathLst>
                </a:custGeom>
                <a:solidFill>
                  <a:srgbClr val="00FFFF">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45178" name="Line 10"/>
                <p:cNvSpPr/>
                <p:nvPr/>
              </p:nvSpPr>
              <p:spPr>
                <a:xfrm>
                  <a:off x="576" y="3936"/>
                  <a:ext cx="288" cy="0"/>
                </a:xfrm>
                <a:prstGeom prst="line">
                  <a:avLst/>
                </a:prstGeom>
                <a:ln w="9525" cap="flat" cmpd="sng">
                  <a:solidFill>
                    <a:schemeClr val="tx1"/>
                  </a:solidFill>
                  <a:prstDash val="solid"/>
                  <a:headEnd type="none" w="med" len="med"/>
                  <a:tailEnd type="none" w="med" len="med"/>
                </a:ln>
              </p:spPr>
            </p:sp>
          </p:grpSp>
        </p:grpSp>
        <p:grpSp>
          <p:nvGrpSpPr>
            <p:cNvPr id="45112" name="Group 11"/>
            <p:cNvGrpSpPr/>
            <p:nvPr/>
          </p:nvGrpSpPr>
          <p:grpSpPr>
            <a:xfrm>
              <a:off x="1134" y="2647"/>
              <a:ext cx="732" cy="823"/>
              <a:chOff x="1134" y="2647"/>
              <a:chExt cx="732" cy="823"/>
            </a:xfrm>
          </p:grpSpPr>
          <p:grpSp>
            <p:nvGrpSpPr>
              <p:cNvPr id="45139" name="Group 12"/>
              <p:cNvGrpSpPr/>
              <p:nvPr/>
            </p:nvGrpSpPr>
            <p:grpSpPr>
              <a:xfrm>
                <a:off x="1134" y="2647"/>
                <a:ext cx="732" cy="823"/>
                <a:chOff x="1134" y="2647"/>
                <a:chExt cx="732" cy="823"/>
              </a:xfrm>
            </p:grpSpPr>
            <p:grpSp>
              <p:nvGrpSpPr>
                <p:cNvPr id="45146" name="Group 13"/>
                <p:cNvGrpSpPr/>
                <p:nvPr/>
              </p:nvGrpSpPr>
              <p:grpSpPr>
                <a:xfrm>
                  <a:off x="1134" y="2647"/>
                  <a:ext cx="721" cy="823"/>
                  <a:chOff x="1134" y="2647"/>
                  <a:chExt cx="721" cy="823"/>
                </a:xfrm>
              </p:grpSpPr>
              <p:grpSp>
                <p:nvGrpSpPr>
                  <p:cNvPr id="45151" name="Group 14"/>
                  <p:cNvGrpSpPr/>
                  <p:nvPr/>
                </p:nvGrpSpPr>
                <p:grpSpPr>
                  <a:xfrm>
                    <a:off x="1134" y="2647"/>
                    <a:ext cx="721" cy="823"/>
                    <a:chOff x="1134" y="2647"/>
                    <a:chExt cx="721" cy="823"/>
                  </a:xfrm>
                </p:grpSpPr>
                <p:sp>
                  <p:nvSpPr>
                    <p:cNvPr id="45172" name="Freeform 15"/>
                    <p:cNvSpPr/>
                    <p:nvPr/>
                  </p:nvSpPr>
                  <p:spPr>
                    <a:xfrm>
                      <a:off x="1134" y="2647"/>
                      <a:ext cx="721" cy="823"/>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Lst>
                      <a:pathLst>
                        <a:path w="1442" h="1645">
                          <a:moveTo>
                            <a:pt x="0" y="1375"/>
                          </a:moveTo>
                          <a:lnTo>
                            <a:pt x="140" y="1196"/>
                          </a:lnTo>
                          <a:lnTo>
                            <a:pt x="238" y="1089"/>
                          </a:lnTo>
                          <a:lnTo>
                            <a:pt x="300" y="1011"/>
                          </a:lnTo>
                          <a:lnTo>
                            <a:pt x="305" y="918"/>
                          </a:lnTo>
                          <a:lnTo>
                            <a:pt x="276" y="840"/>
                          </a:lnTo>
                          <a:lnTo>
                            <a:pt x="233" y="773"/>
                          </a:lnTo>
                          <a:lnTo>
                            <a:pt x="213" y="710"/>
                          </a:lnTo>
                          <a:lnTo>
                            <a:pt x="191" y="663"/>
                          </a:lnTo>
                          <a:lnTo>
                            <a:pt x="170" y="554"/>
                          </a:lnTo>
                          <a:lnTo>
                            <a:pt x="172" y="485"/>
                          </a:lnTo>
                          <a:lnTo>
                            <a:pt x="182" y="387"/>
                          </a:lnTo>
                          <a:lnTo>
                            <a:pt x="211" y="304"/>
                          </a:lnTo>
                          <a:lnTo>
                            <a:pt x="257" y="216"/>
                          </a:lnTo>
                          <a:lnTo>
                            <a:pt x="305" y="165"/>
                          </a:lnTo>
                          <a:lnTo>
                            <a:pt x="379" y="97"/>
                          </a:lnTo>
                          <a:lnTo>
                            <a:pt x="484" y="48"/>
                          </a:lnTo>
                          <a:lnTo>
                            <a:pt x="577" y="22"/>
                          </a:lnTo>
                          <a:lnTo>
                            <a:pt x="689" y="1"/>
                          </a:lnTo>
                          <a:lnTo>
                            <a:pt x="801" y="0"/>
                          </a:lnTo>
                          <a:lnTo>
                            <a:pt x="891" y="8"/>
                          </a:lnTo>
                          <a:lnTo>
                            <a:pt x="1003" y="34"/>
                          </a:lnTo>
                          <a:lnTo>
                            <a:pt x="1108" y="71"/>
                          </a:lnTo>
                          <a:lnTo>
                            <a:pt x="1183" y="112"/>
                          </a:lnTo>
                          <a:lnTo>
                            <a:pt x="1271" y="182"/>
                          </a:lnTo>
                          <a:lnTo>
                            <a:pt x="1344" y="273"/>
                          </a:lnTo>
                          <a:lnTo>
                            <a:pt x="1393" y="366"/>
                          </a:lnTo>
                          <a:lnTo>
                            <a:pt x="1425" y="433"/>
                          </a:lnTo>
                          <a:lnTo>
                            <a:pt x="1442" y="551"/>
                          </a:lnTo>
                          <a:lnTo>
                            <a:pt x="1437" y="674"/>
                          </a:lnTo>
                          <a:lnTo>
                            <a:pt x="1426" y="768"/>
                          </a:lnTo>
                          <a:lnTo>
                            <a:pt x="1393" y="891"/>
                          </a:lnTo>
                          <a:lnTo>
                            <a:pt x="1350" y="1015"/>
                          </a:lnTo>
                          <a:lnTo>
                            <a:pt x="1297" y="1109"/>
                          </a:lnTo>
                          <a:lnTo>
                            <a:pt x="1226" y="1210"/>
                          </a:lnTo>
                          <a:lnTo>
                            <a:pt x="1141" y="1272"/>
                          </a:lnTo>
                          <a:lnTo>
                            <a:pt x="1056" y="1304"/>
                          </a:lnTo>
                          <a:lnTo>
                            <a:pt x="962" y="1324"/>
                          </a:lnTo>
                          <a:lnTo>
                            <a:pt x="879" y="1323"/>
                          </a:lnTo>
                          <a:lnTo>
                            <a:pt x="811" y="1298"/>
                          </a:lnTo>
                          <a:lnTo>
                            <a:pt x="752" y="1265"/>
                          </a:lnTo>
                          <a:lnTo>
                            <a:pt x="724" y="1254"/>
                          </a:lnTo>
                          <a:lnTo>
                            <a:pt x="748" y="1319"/>
                          </a:lnTo>
                          <a:lnTo>
                            <a:pt x="791" y="1381"/>
                          </a:lnTo>
                          <a:lnTo>
                            <a:pt x="811" y="1469"/>
                          </a:lnTo>
                          <a:lnTo>
                            <a:pt x="811" y="1645"/>
                          </a:lnTo>
                          <a:lnTo>
                            <a:pt x="625" y="1631"/>
                          </a:lnTo>
                          <a:lnTo>
                            <a:pt x="441" y="1557"/>
                          </a:lnTo>
                          <a:lnTo>
                            <a:pt x="305" y="1474"/>
                          </a:lnTo>
                          <a:lnTo>
                            <a:pt x="0" y="1375"/>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73" name="Freeform 16"/>
                    <p:cNvSpPr/>
                    <p:nvPr/>
                  </p:nvSpPr>
                  <p:spPr>
                    <a:xfrm>
                      <a:off x="1533" y="2952"/>
                      <a:ext cx="43" cy="139"/>
                    </a:xfrm>
                    <a:custGeom>
                      <a:avLst/>
                      <a:gdLst/>
                      <a:ahLst/>
                      <a:cxnLst>
                        <a:cxn ang="0">
                          <a:pos x="1" y="1"/>
                        </a:cxn>
                        <a:cxn ang="0">
                          <a:pos x="1" y="1"/>
                        </a:cxn>
                        <a:cxn ang="0">
                          <a:pos x="1" y="1"/>
                        </a:cxn>
                        <a:cxn ang="0">
                          <a:pos x="1" y="1"/>
                        </a:cxn>
                        <a:cxn ang="0">
                          <a:pos x="0" y="1"/>
                        </a:cxn>
                        <a:cxn ang="0">
                          <a:pos x="1" y="1"/>
                        </a:cxn>
                        <a:cxn ang="0">
                          <a:pos x="1" y="1"/>
                        </a:cxn>
                        <a:cxn ang="0">
                          <a:pos x="1" y="1"/>
                        </a:cxn>
                        <a:cxn ang="0">
                          <a:pos x="1" y="0"/>
                        </a:cxn>
                      </a:cxnLst>
                      <a:pathLst>
                        <a:path w="86" h="277">
                          <a:moveTo>
                            <a:pt x="86" y="277"/>
                          </a:moveTo>
                          <a:lnTo>
                            <a:pt x="46" y="265"/>
                          </a:lnTo>
                          <a:lnTo>
                            <a:pt x="24" y="241"/>
                          </a:lnTo>
                          <a:lnTo>
                            <a:pt x="7" y="202"/>
                          </a:lnTo>
                          <a:lnTo>
                            <a:pt x="0" y="153"/>
                          </a:lnTo>
                          <a:lnTo>
                            <a:pt x="3" y="96"/>
                          </a:lnTo>
                          <a:lnTo>
                            <a:pt x="16" y="60"/>
                          </a:lnTo>
                          <a:lnTo>
                            <a:pt x="39" y="24"/>
                          </a:lnTo>
                          <a:lnTo>
                            <a:pt x="65" y="0"/>
                          </a:lnTo>
                        </a:path>
                      </a:pathLst>
                    </a:custGeom>
                    <a:noFill/>
                    <a:ln w="6350"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5152" name="Group 17"/>
                  <p:cNvGrpSpPr/>
                  <p:nvPr/>
                </p:nvGrpSpPr>
                <p:grpSpPr>
                  <a:xfrm>
                    <a:off x="1159" y="2649"/>
                    <a:ext cx="630" cy="526"/>
                    <a:chOff x="1159" y="2649"/>
                    <a:chExt cx="630" cy="526"/>
                  </a:xfrm>
                </p:grpSpPr>
                <p:grpSp>
                  <p:nvGrpSpPr>
                    <p:cNvPr id="45153" name="Group 18"/>
                    <p:cNvGrpSpPr/>
                    <p:nvPr/>
                  </p:nvGrpSpPr>
                  <p:grpSpPr>
                    <a:xfrm>
                      <a:off x="1314" y="2649"/>
                      <a:ext cx="414" cy="152"/>
                      <a:chOff x="1314" y="2649"/>
                      <a:chExt cx="414" cy="152"/>
                    </a:xfrm>
                  </p:grpSpPr>
                  <p:sp>
                    <p:nvSpPr>
                      <p:cNvPr id="45170" name="Freeform 19"/>
                      <p:cNvSpPr/>
                      <p:nvPr/>
                    </p:nvSpPr>
                    <p:spPr>
                      <a:xfrm>
                        <a:off x="1344" y="2671"/>
                        <a:ext cx="384" cy="130"/>
                      </a:xfrm>
                      <a:custGeom>
                        <a:avLst/>
                        <a:gdLst/>
                        <a:ahLst/>
                        <a:cxnLst>
                          <a:cxn ang="0">
                            <a:pos x="0" y="1"/>
                          </a:cxn>
                          <a:cxn ang="0">
                            <a:pos x="1" y="1"/>
                          </a:cxn>
                          <a:cxn ang="0">
                            <a:pos x="1" y="1"/>
                          </a:cxn>
                          <a:cxn ang="0">
                            <a:pos x="1" y="1"/>
                          </a:cxn>
                          <a:cxn ang="0">
                            <a:pos x="1" y="1"/>
                          </a:cxn>
                          <a:cxn ang="0">
                            <a:pos x="1" y="1"/>
                          </a:cxn>
                          <a:cxn ang="0">
                            <a:pos x="1" y="0"/>
                          </a:cxn>
                          <a:cxn ang="0">
                            <a:pos x="1" y="1"/>
                          </a:cxn>
                          <a:cxn ang="0">
                            <a:pos x="1" y="1"/>
                          </a:cxn>
                        </a:cxnLst>
                        <a:pathLst>
                          <a:path w="768" h="259">
                            <a:moveTo>
                              <a:pt x="0" y="259"/>
                            </a:moveTo>
                            <a:lnTo>
                              <a:pt x="64" y="176"/>
                            </a:lnTo>
                            <a:lnTo>
                              <a:pt x="140" y="115"/>
                            </a:lnTo>
                            <a:lnTo>
                              <a:pt x="229" y="64"/>
                            </a:lnTo>
                            <a:lnTo>
                              <a:pt x="321" y="29"/>
                            </a:lnTo>
                            <a:lnTo>
                              <a:pt x="427" y="11"/>
                            </a:lnTo>
                            <a:lnTo>
                              <a:pt x="556" y="0"/>
                            </a:lnTo>
                            <a:lnTo>
                              <a:pt x="649" y="16"/>
                            </a:lnTo>
                            <a:lnTo>
                              <a:pt x="768" y="56"/>
                            </a:lnTo>
                          </a:path>
                        </a:pathLst>
                      </a:custGeom>
                      <a:noFill/>
                      <a:ln w="6350" cap="flat" cmpd="sng">
                        <a:solidFill>
                          <a:srgbClr val="804000">
                            <a:alpha val="100000"/>
                          </a:srgbClr>
                        </a:solidFill>
                        <a:prstDash val="solid"/>
                        <a:round/>
                        <a:headEnd type="none" w="med" len="med"/>
                        <a:tailEnd type="none" w="med" len="med"/>
                      </a:ln>
                    </p:spPr>
                    <p:txBody>
                      <a:bodyPr/>
                      <a:p>
                        <a:endParaRPr lang="zh-CN" altLang="en-US"/>
                      </a:p>
                    </p:txBody>
                  </p:sp>
                  <p:sp>
                    <p:nvSpPr>
                      <p:cNvPr id="45171" name="Freeform 20"/>
                      <p:cNvSpPr/>
                      <p:nvPr/>
                    </p:nvSpPr>
                    <p:spPr>
                      <a:xfrm>
                        <a:off x="1314" y="2649"/>
                        <a:ext cx="389" cy="142"/>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776" h="285">
                            <a:moveTo>
                              <a:pt x="0" y="285"/>
                            </a:moveTo>
                            <a:lnTo>
                              <a:pt x="40" y="205"/>
                            </a:lnTo>
                            <a:lnTo>
                              <a:pt x="88" y="141"/>
                            </a:lnTo>
                            <a:lnTo>
                              <a:pt x="147" y="84"/>
                            </a:lnTo>
                            <a:lnTo>
                              <a:pt x="227" y="35"/>
                            </a:lnTo>
                            <a:lnTo>
                              <a:pt x="341" y="5"/>
                            </a:lnTo>
                            <a:lnTo>
                              <a:pt x="450" y="0"/>
                            </a:lnTo>
                            <a:lnTo>
                              <a:pt x="568" y="14"/>
                            </a:lnTo>
                            <a:lnTo>
                              <a:pt x="668" y="38"/>
                            </a:lnTo>
                            <a:lnTo>
                              <a:pt x="726" y="62"/>
                            </a:lnTo>
                            <a:lnTo>
                              <a:pt x="776" y="86"/>
                            </a:lnTo>
                          </a:path>
                        </a:pathLst>
                      </a:custGeom>
                      <a:noFill/>
                      <a:ln w="6350" cap="flat" cmpd="sng">
                        <a:solidFill>
                          <a:srgbClr val="804000">
                            <a:alpha val="100000"/>
                          </a:srgbClr>
                        </a:solidFill>
                        <a:prstDash val="solid"/>
                        <a:round/>
                        <a:headEnd type="none" w="med" len="med"/>
                        <a:tailEnd type="none" w="med" len="med"/>
                      </a:ln>
                    </p:spPr>
                    <p:txBody>
                      <a:bodyPr/>
                      <a:p>
                        <a:endParaRPr lang="zh-CN" altLang="en-US"/>
                      </a:p>
                    </p:txBody>
                  </p:sp>
                </p:grpSp>
                <p:grpSp>
                  <p:nvGrpSpPr>
                    <p:cNvPr id="45154" name="Group 21"/>
                    <p:cNvGrpSpPr/>
                    <p:nvPr/>
                  </p:nvGrpSpPr>
                  <p:grpSpPr>
                    <a:xfrm>
                      <a:off x="1159" y="2743"/>
                      <a:ext cx="630" cy="432"/>
                      <a:chOff x="1159" y="2743"/>
                      <a:chExt cx="630" cy="432"/>
                    </a:xfrm>
                  </p:grpSpPr>
                  <p:grpSp>
                    <p:nvGrpSpPr>
                      <p:cNvPr id="45155" name="Group 22"/>
                      <p:cNvGrpSpPr/>
                      <p:nvPr/>
                    </p:nvGrpSpPr>
                    <p:grpSpPr>
                      <a:xfrm>
                        <a:off x="1159" y="2743"/>
                        <a:ext cx="225" cy="249"/>
                        <a:chOff x="1159" y="2743"/>
                        <a:chExt cx="225" cy="249"/>
                      </a:xfrm>
                    </p:grpSpPr>
                    <p:sp>
                      <p:nvSpPr>
                        <p:cNvPr id="45163" name="Freeform 23"/>
                        <p:cNvSpPr/>
                        <p:nvPr/>
                      </p:nvSpPr>
                      <p:spPr>
                        <a:xfrm>
                          <a:off x="1159" y="2743"/>
                          <a:ext cx="225" cy="249"/>
                        </a:xfrm>
                        <a:custGeom>
                          <a:avLst/>
                          <a:gdLst/>
                          <a:ahLst/>
                          <a:cxnLst>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pathLst>
                            <a:path w="449" h="498">
                              <a:moveTo>
                                <a:pt x="83" y="472"/>
                              </a:moveTo>
                              <a:lnTo>
                                <a:pt x="24" y="408"/>
                              </a:lnTo>
                              <a:lnTo>
                                <a:pt x="0" y="323"/>
                              </a:lnTo>
                              <a:lnTo>
                                <a:pt x="16" y="215"/>
                              </a:lnTo>
                              <a:lnTo>
                                <a:pt x="49" y="134"/>
                              </a:lnTo>
                              <a:lnTo>
                                <a:pt x="75" y="93"/>
                              </a:lnTo>
                              <a:lnTo>
                                <a:pt x="104" y="40"/>
                              </a:lnTo>
                              <a:lnTo>
                                <a:pt x="119" y="23"/>
                              </a:lnTo>
                              <a:lnTo>
                                <a:pt x="140" y="1"/>
                              </a:lnTo>
                              <a:lnTo>
                                <a:pt x="162" y="0"/>
                              </a:lnTo>
                              <a:lnTo>
                                <a:pt x="174" y="19"/>
                              </a:lnTo>
                              <a:lnTo>
                                <a:pt x="185" y="44"/>
                              </a:lnTo>
                              <a:lnTo>
                                <a:pt x="195" y="28"/>
                              </a:lnTo>
                              <a:lnTo>
                                <a:pt x="220" y="25"/>
                              </a:lnTo>
                              <a:lnTo>
                                <a:pt x="235" y="44"/>
                              </a:lnTo>
                              <a:lnTo>
                                <a:pt x="242" y="70"/>
                              </a:lnTo>
                              <a:lnTo>
                                <a:pt x="248" y="110"/>
                              </a:lnTo>
                              <a:lnTo>
                                <a:pt x="265" y="99"/>
                              </a:lnTo>
                              <a:lnTo>
                                <a:pt x="286" y="113"/>
                              </a:lnTo>
                              <a:lnTo>
                                <a:pt x="291" y="126"/>
                              </a:lnTo>
                              <a:lnTo>
                                <a:pt x="290" y="149"/>
                              </a:lnTo>
                              <a:lnTo>
                                <a:pt x="286" y="168"/>
                              </a:lnTo>
                              <a:lnTo>
                                <a:pt x="300" y="152"/>
                              </a:lnTo>
                              <a:lnTo>
                                <a:pt x="319" y="142"/>
                              </a:lnTo>
                              <a:lnTo>
                                <a:pt x="348" y="149"/>
                              </a:lnTo>
                              <a:lnTo>
                                <a:pt x="351" y="166"/>
                              </a:lnTo>
                              <a:lnTo>
                                <a:pt x="354" y="181"/>
                              </a:lnTo>
                              <a:lnTo>
                                <a:pt x="354" y="200"/>
                              </a:lnTo>
                              <a:lnTo>
                                <a:pt x="371" y="194"/>
                              </a:lnTo>
                              <a:lnTo>
                                <a:pt x="391" y="205"/>
                              </a:lnTo>
                              <a:lnTo>
                                <a:pt x="399" y="220"/>
                              </a:lnTo>
                              <a:lnTo>
                                <a:pt x="404" y="245"/>
                              </a:lnTo>
                              <a:lnTo>
                                <a:pt x="423" y="253"/>
                              </a:lnTo>
                              <a:lnTo>
                                <a:pt x="433" y="283"/>
                              </a:lnTo>
                              <a:lnTo>
                                <a:pt x="429" y="312"/>
                              </a:lnTo>
                              <a:lnTo>
                                <a:pt x="423" y="366"/>
                              </a:lnTo>
                              <a:lnTo>
                                <a:pt x="427" y="398"/>
                              </a:lnTo>
                              <a:lnTo>
                                <a:pt x="438" y="422"/>
                              </a:lnTo>
                              <a:lnTo>
                                <a:pt x="449" y="445"/>
                              </a:lnTo>
                              <a:lnTo>
                                <a:pt x="446" y="471"/>
                              </a:lnTo>
                              <a:lnTo>
                                <a:pt x="433" y="491"/>
                              </a:lnTo>
                              <a:lnTo>
                                <a:pt x="417" y="498"/>
                              </a:lnTo>
                              <a:lnTo>
                                <a:pt x="398" y="498"/>
                              </a:lnTo>
                              <a:lnTo>
                                <a:pt x="381" y="492"/>
                              </a:lnTo>
                              <a:lnTo>
                                <a:pt x="360" y="472"/>
                              </a:lnTo>
                              <a:lnTo>
                                <a:pt x="351" y="455"/>
                              </a:lnTo>
                              <a:lnTo>
                                <a:pt x="348" y="445"/>
                              </a:lnTo>
                              <a:lnTo>
                                <a:pt x="328" y="450"/>
                              </a:lnTo>
                              <a:lnTo>
                                <a:pt x="306" y="449"/>
                              </a:lnTo>
                              <a:lnTo>
                                <a:pt x="290" y="440"/>
                              </a:lnTo>
                              <a:lnTo>
                                <a:pt x="284" y="433"/>
                              </a:lnTo>
                              <a:lnTo>
                                <a:pt x="265" y="433"/>
                              </a:lnTo>
                              <a:lnTo>
                                <a:pt x="254" y="428"/>
                              </a:lnTo>
                              <a:lnTo>
                                <a:pt x="248" y="423"/>
                              </a:lnTo>
                              <a:lnTo>
                                <a:pt x="233" y="423"/>
                              </a:lnTo>
                              <a:lnTo>
                                <a:pt x="220" y="417"/>
                              </a:lnTo>
                              <a:lnTo>
                                <a:pt x="210" y="398"/>
                              </a:lnTo>
                              <a:lnTo>
                                <a:pt x="200" y="385"/>
                              </a:lnTo>
                              <a:lnTo>
                                <a:pt x="195" y="398"/>
                              </a:lnTo>
                              <a:lnTo>
                                <a:pt x="187" y="418"/>
                              </a:lnTo>
                              <a:lnTo>
                                <a:pt x="172" y="428"/>
                              </a:lnTo>
                              <a:lnTo>
                                <a:pt x="158" y="429"/>
                              </a:lnTo>
                              <a:lnTo>
                                <a:pt x="148" y="429"/>
                              </a:lnTo>
                              <a:lnTo>
                                <a:pt x="144" y="440"/>
                              </a:lnTo>
                              <a:lnTo>
                                <a:pt x="134" y="455"/>
                              </a:lnTo>
                              <a:lnTo>
                                <a:pt x="119" y="472"/>
                              </a:lnTo>
                              <a:lnTo>
                                <a:pt x="83" y="472"/>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nvGrpSpPr>
                        <p:cNvPr id="45164" name="Group 24"/>
                        <p:cNvGrpSpPr/>
                        <p:nvPr/>
                      </p:nvGrpSpPr>
                      <p:grpSpPr>
                        <a:xfrm>
                          <a:off x="1171" y="2756"/>
                          <a:ext cx="169" cy="217"/>
                          <a:chOff x="1171" y="2756"/>
                          <a:chExt cx="169" cy="217"/>
                        </a:xfrm>
                      </p:grpSpPr>
                      <p:sp>
                        <p:nvSpPr>
                          <p:cNvPr id="45165" name="Freeform 25"/>
                          <p:cNvSpPr/>
                          <p:nvPr/>
                        </p:nvSpPr>
                        <p:spPr>
                          <a:xfrm>
                            <a:off x="1306" y="2899"/>
                            <a:ext cx="34" cy="46"/>
                          </a:xfrm>
                          <a:custGeom>
                            <a:avLst/>
                            <a:gdLst/>
                            <a:ahLst/>
                            <a:cxnLst>
                              <a:cxn ang="0">
                                <a:pos x="1" y="0"/>
                              </a:cxn>
                              <a:cxn ang="0">
                                <a:pos x="1" y="0"/>
                              </a:cxn>
                              <a:cxn ang="0">
                                <a:pos x="1" y="0"/>
                              </a:cxn>
                              <a:cxn ang="0">
                                <a:pos x="1" y="0"/>
                              </a:cxn>
                              <a:cxn ang="0">
                                <a:pos x="1" y="0"/>
                              </a:cxn>
                              <a:cxn ang="0">
                                <a:pos x="1" y="0"/>
                              </a:cxn>
                              <a:cxn ang="0">
                                <a:pos x="0" y="0"/>
                              </a:cxn>
                              <a:cxn ang="0">
                                <a:pos x="1" y="0"/>
                              </a:cxn>
                            </a:cxnLst>
                            <a:pathLst>
                              <a:path w="66" h="93">
                                <a:moveTo>
                                  <a:pt x="19" y="93"/>
                                </a:moveTo>
                                <a:lnTo>
                                  <a:pt x="14" y="47"/>
                                </a:lnTo>
                                <a:lnTo>
                                  <a:pt x="29" y="20"/>
                                </a:lnTo>
                                <a:lnTo>
                                  <a:pt x="66" y="0"/>
                                </a:lnTo>
                                <a:lnTo>
                                  <a:pt x="43" y="4"/>
                                </a:lnTo>
                                <a:lnTo>
                                  <a:pt x="12" y="14"/>
                                </a:lnTo>
                                <a:lnTo>
                                  <a:pt x="0" y="38"/>
                                </a:lnTo>
                                <a:lnTo>
                                  <a:pt x="19" y="93"/>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66" name="Freeform 26"/>
                          <p:cNvSpPr/>
                          <p:nvPr/>
                        </p:nvSpPr>
                        <p:spPr>
                          <a:xfrm>
                            <a:off x="1243" y="2827"/>
                            <a:ext cx="54" cy="108"/>
                          </a:xfrm>
                          <a:custGeom>
                            <a:avLst/>
                            <a:gdLst/>
                            <a:ahLst/>
                            <a:cxnLst>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Lst>
                            <a:pathLst>
                              <a:path w="108" h="217">
                                <a:moveTo>
                                  <a:pt x="43" y="217"/>
                                </a:moveTo>
                                <a:lnTo>
                                  <a:pt x="22" y="171"/>
                                </a:lnTo>
                                <a:lnTo>
                                  <a:pt x="26" y="104"/>
                                </a:lnTo>
                                <a:lnTo>
                                  <a:pt x="60" y="52"/>
                                </a:lnTo>
                                <a:lnTo>
                                  <a:pt x="108" y="0"/>
                                </a:lnTo>
                                <a:lnTo>
                                  <a:pt x="81" y="30"/>
                                </a:lnTo>
                                <a:lnTo>
                                  <a:pt x="32" y="65"/>
                                </a:lnTo>
                                <a:lnTo>
                                  <a:pt x="0" y="97"/>
                                </a:lnTo>
                                <a:lnTo>
                                  <a:pt x="5" y="121"/>
                                </a:lnTo>
                                <a:lnTo>
                                  <a:pt x="4" y="154"/>
                                </a:lnTo>
                                <a:lnTo>
                                  <a:pt x="4" y="186"/>
                                </a:lnTo>
                                <a:lnTo>
                                  <a:pt x="43" y="217"/>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67" name="Freeform 27"/>
                          <p:cNvSpPr/>
                          <p:nvPr/>
                        </p:nvSpPr>
                        <p:spPr>
                          <a:xfrm>
                            <a:off x="1171" y="2886"/>
                            <a:ext cx="37" cy="87"/>
                          </a:xfrm>
                          <a:custGeom>
                            <a:avLst/>
                            <a:gdLst/>
                            <a:ahLst/>
                            <a:cxnLst>
                              <a:cxn ang="0">
                                <a:pos x="1" y="1"/>
                              </a:cxn>
                              <a:cxn ang="0">
                                <a:pos x="0" y="1"/>
                              </a:cxn>
                              <a:cxn ang="0">
                                <a:pos x="1" y="1"/>
                              </a:cxn>
                              <a:cxn ang="0">
                                <a:pos x="1" y="0"/>
                              </a:cxn>
                              <a:cxn ang="0">
                                <a:pos x="1" y="1"/>
                              </a:cxn>
                              <a:cxn ang="0">
                                <a:pos x="1" y="1"/>
                              </a:cxn>
                              <a:cxn ang="0">
                                <a:pos x="1" y="1"/>
                              </a:cxn>
                              <a:cxn ang="0">
                                <a:pos x="1" y="1"/>
                              </a:cxn>
                            </a:cxnLst>
                            <a:pathLst>
                              <a:path w="74" h="174">
                                <a:moveTo>
                                  <a:pt x="33" y="144"/>
                                </a:moveTo>
                                <a:lnTo>
                                  <a:pt x="0" y="90"/>
                                </a:lnTo>
                                <a:lnTo>
                                  <a:pt x="12" y="53"/>
                                </a:lnTo>
                                <a:lnTo>
                                  <a:pt x="42" y="0"/>
                                </a:lnTo>
                                <a:lnTo>
                                  <a:pt x="17" y="92"/>
                                </a:lnTo>
                                <a:lnTo>
                                  <a:pt x="36" y="132"/>
                                </a:lnTo>
                                <a:lnTo>
                                  <a:pt x="74" y="174"/>
                                </a:lnTo>
                                <a:lnTo>
                                  <a:pt x="33" y="144"/>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68" name="Freeform 28"/>
                          <p:cNvSpPr/>
                          <p:nvPr/>
                        </p:nvSpPr>
                        <p:spPr>
                          <a:xfrm>
                            <a:off x="1201" y="2756"/>
                            <a:ext cx="49" cy="86"/>
                          </a:xfrm>
                          <a:custGeom>
                            <a:avLst/>
                            <a:gdLst/>
                            <a:ahLst/>
                            <a:cxnLst>
                              <a:cxn ang="0">
                                <a:pos x="0" y="0"/>
                              </a:cxn>
                              <a:cxn ang="0">
                                <a:pos x="0" y="1"/>
                              </a:cxn>
                              <a:cxn ang="0">
                                <a:pos x="0" y="1"/>
                              </a:cxn>
                              <a:cxn ang="0">
                                <a:pos x="0" y="1"/>
                              </a:cxn>
                              <a:cxn ang="0">
                                <a:pos x="0" y="1"/>
                              </a:cxn>
                              <a:cxn ang="0">
                                <a:pos x="0" y="1"/>
                              </a:cxn>
                              <a:cxn ang="0">
                                <a:pos x="0" y="1"/>
                              </a:cxn>
                              <a:cxn ang="0">
                                <a:pos x="0" y="1"/>
                              </a:cxn>
                              <a:cxn ang="0">
                                <a:pos x="0" y="0"/>
                              </a:cxn>
                            </a:cxnLst>
                            <a:pathLst>
                              <a:path w="99" h="171">
                                <a:moveTo>
                                  <a:pt x="99" y="0"/>
                                </a:moveTo>
                                <a:lnTo>
                                  <a:pt x="52" y="42"/>
                                </a:lnTo>
                                <a:lnTo>
                                  <a:pt x="14" y="83"/>
                                </a:lnTo>
                                <a:lnTo>
                                  <a:pt x="6" y="122"/>
                                </a:lnTo>
                                <a:lnTo>
                                  <a:pt x="0" y="171"/>
                                </a:lnTo>
                                <a:lnTo>
                                  <a:pt x="16" y="130"/>
                                </a:lnTo>
                                <a:lnTo>
                                  <a:pt x="31" y="87"/>
                                </a:lnTo>
                                <a:lnTo>
                                  <a:pt x="72" y="37"/>
                                </a:lnTo>
                                <a:lnTo>
                                  <a:pt x="99" y="0"/>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69" name="Freeform 29"/>
                          <p:cNvSpPr/>
                          <p:nvPr/>
                        </p:nvSpPr>
                        <p:spPr>
                          <a:xfrm>
                            <a:off x="1195" y="2917"/>
                            <a:ext cx="28" cy="56"/>
                          </a:xfrm>
                          <a:custGeom>
                            <a:avLst/>
                            <a:gdLst/>
                            <a:ahLst/>
                            <a:cxnLst>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Lst>
                            <a:pathLst>
                              <a:path w="57" h="112">
                                <a:moveTo>
                                  <a:pt x="21" y="112"/>
                                </a:moveTo>
                                <a:lnTo>
                                  <a:pt x="7" y="78"/>
                                </a:lnTo>
                                <a:lnTo>
                                  <a:pt x="0" y="53"/>
                                </a:lnTo>
                                <a:lnTo>
                                  <a:pt x="16" y="23"/>
                                </a:lnTo>
                                <a:lnTo>
                                  <a:pt x="50" y="0"/>
                                </a:lnTo>
                                <a:lnTo>
                                  <a:pt x="31" y="32"/>
                                </a:lnTo>
                                <a:lnTo>
                                  <a:pt x="18" y="64"/>
                                </a:lnTo>
                                <a:lnTo>
                                  <a:pt x="36" y="78"/>
                                </a:lnTo>
                                <a:lnTo>
                                  <a:pt x="57" y="47"/>
                                </a:lnTo>
                                <a:lnTo>
                                  <a:pt x="47" y="71"/>
                                </a:lnTo>
                                <a:lnTo>
                                  <a:pt x="21" y="112"/>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45156" name="Group 30"/>
                      <p:cNvGrpSpPr/>
                      <p:nvPr/>
                    </p:nvGrpSpPr>
                    <p:grpSpPr>
                      <a:xfrm>
                        <a:off x="1549" y="3046"/>
                        <a:ext cx="240" cy="129"/>
                        <a:chOff x="1549" y="3046"/>
                        <a:chExt cx="240" cy="129"/>
                      </a:xfrm>
                    </p:grpSpPr>
                    <p:sp>
                      <p:nvSpPr>
                        <p:cNvPr id="45157" name="Freeform 31"/>
                        <p:cNvSpPr/>
                        <p:nvPr/>
                      </p:nvSpPr>
                      <p:spPr>
                        <a:xfrm>
                          <a:off x="1549" y="3046"/>
                          <a:ext cx="240" cy="129"/>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Lst>
                          <a:pathLst>
                            <a:path w="480" h="259">
                              <a:moveTo>
                                <a:pt x="30" y="63"/>
                              </a:moveTo>
                              <a:lnTo>
                                <a:pt x="117" y="67"/>
                              </a:lnTo>
                              <a:lnTo>
                                <a:pt x="176" y="66"/>
                              </a:lnTo>
                              <a:lnTo>
                                <a:pt x="250" y="31"/>
                              </a:lnTo>
                              <a:lnTo>
                                <a:pt x="309" y="4"/>
                              </a:lnTo>
                              <a:lnTo>
                                <a:pt x="363" y="0"/>
                              </a:lnTo>
                              <a:lnTo>
                                <a:pt x="387" y="25"/>
                              </a:lnTo>
                              <a:lnTo>
                                <a:pt x="425" y="43"/>
                              </a:lnTo>
                              <a:lnTo>
                                <a:pt x="469" y="46"/>
                              </a:lnTo>
                              <a:lnTo>
                                <a:pt x="480" y="67"/>
                              </a:lnTo>
                              <a:lnTo>
                                <a:pt x="473" y="117"/>
                              </a:lnTo>
                              <a:lnTo>
                                <a:pt x="465" y="149"/>
                              </a:lnTo>
                              <a:lnTo>
                                <a:pt x="444" y="175"/>
                              </a:lnTo>
                              <a:lnTo>
                                <a:pt x="413" y="207"/>
                              </a:lnTo>
                              <a:lnTo>
                                <a:pt x="397" y="238"/>
                              </a:lnTo>
                              <a:lnTo>
                                <a:pt x="375" y="256"/>
                              </a:lnTo>
                              <a:lnTo>
                                <a:pt x="357" y="259"/>
                              </a:lnTo>
                              <a:lnTo>
                                <a:pt x="330" y="233"/>
                              </a:lnTo>
                              <a:lnTo>
                                <a:pt x="311" y="243"/>
                              </a:lnTo>
                              <a:lnTo>
                                <a:pt x="284" y="244"/>
                              </a:lnTo>
                              <a:lnTo>
                                <a:pt x="264" y="206"/>
                              </a:lnTo>
                              <a:lnTo>
                                <a:pt x="252" y="212"/>
                              </a:lnTo>
                              <a:lnTo>
                                <a:pt x="232" y="212"/>
                              </a:lnTo>
                              <a:lnTo>
                                <a:pt x="224" y="191"/>
                              </a:lnTo>
                              <a:lnTo>
                                <a:pt x="202" y="206"/>
                              </a:lnTo>
                              <a:lnTo>
                                <a:pt x="181" y="218"/>
                              </a:lnTo>
                              <a:lnTo>
                                <a:pt x="158" y="206"/>
                              </a:lnTo>
                              <a:lnTo>
                                <a:pt x="151" y="186"/>
                              </a:lnTo>
                              <a:lnTo>
                                <a:pt x="149" y="163"/>
                              </a:lnTo>
                              <a:lnTo>
                                <a:pt x="110" y="168"/>
                              </a:lnTo>
                              <a:lnTo>
                                <a:pt x="81" y="175"/>
                              </a:lnTo>
                              <a:lnTo>
                                <a:pt x="74" y="159"/>
                              </a:lnTo>
                              <a:lnTo>
                                <a:pt x="50" y="159"/>
                              </a:lnTo>
                              <a:lnTo>
                                <a:pt x="14" y="134"/>
                              </a:lnTo>
                              <a:lnTo>
                                <a:pt x="0" y="104"/>
                              </a:lnTo>
                              <a:lnTo>
                                <a:pt x="7" y="91"/>
                              </a:lnTo>
                              <a:lnTo>
                                <a:pt x="2" y="66"/>
                              </a:lnTo>
                              <a:lnTo>
                                <a:pt x="30" y="63"/>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nvGrpSpPr>
                        <p:cNvPr id="45158" name="Group 32"/>
                        <p:cNvGrpSpPr/>
                        <p:nvPr/>
                      </p:nvGrpSpPr>
                      <p:grpSpPr>
                        <a:xfrm>
                          <a:off x="1585" y="3067"/>
                          <a:ext cx="180" cy="98"/>
                          <a:chOff x="1585" y="3067"/>
                          <a:chExt cx="180" cy="98"/>
                        </a:xfrm>
                      </p:grpSpPr>
                      <p:sp>
                        <p:nvSpPr>
                          <p:cNvPr id="45159" name="Freeform 33"/>
                          <p:cNvSpPr/>
                          <p:nvPr/>
                        </p:nvSpPr>
                        <p:spPr>
                          <a:xfrm>
                            <a:off x="1585" y="3097"/>
                            <a:ext cx="55" cy="28"/>
                          </a:xfrm>
                          <a:custGeom>
                            <a:avLst/>
                            <a:gdLst/>
                            <a:ahLst/>
                            <a:cxnLst>
                              <a:cxn ang="0">
                                <a:pos x="0" y="1"/>
                              </a:cxn>
                              <a:cxn ang="0">
                                <a:pos x="1" y="1"/>
                              </a:cxn>
                              <a:cxn ang="0">
                                <a:pos x="1" y="0"/>
                              </a:cxn>
                              <a:cxn ang="0">
                                <a:pos x="1" y="1"/>
                              </a:cxn>
                              <a:cxn ang="0">
                                <a:pos x="1" y="1"/>
                              </a:cxn>
                              <a:cxn ang="0">
                                <a:pos x="0" y="1"/>
                              </a:cxn>
                            </a:cxnLst>
                            <a:pathLst>
                              <a:path w="110" h="55">
                                <a:moveTo>
                                  <a:pt x="0" y="55"/>
                                </a:moveTo>
                                <a:lnTo>
                                  <a:pt x="58" y="40"/>
                                </a:lnTo>
                                <a:lnTo>
                                  <a:pt x="110" y="0"/>
                                </a:lnTo>
                                <a:lnTo>
                                  <a:pt x="90" y="30"/>
                                </a:lnTo>
                                <a:lnTo>
                                  <a:pt x="67" y="50"/>
                                </a:lnTo>
                                <a:lnTo>
                                  <a:pt x="0" y="55"/>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60" name="Freeform 34"/>
                          <p:cNvSpPr/>
                          <p:nvPr/>
                        </p:nvSpPr>
                        <p:spPr>
                          <a:xfrm>
                            <a:off x="1659" y="3067"/>
                            <a:ext cx="44" cy="78"/>
                          </a:xfrm>
                          <a:custGeom>
                            <a:avLst/>
                            <a:gdLst/>
                            <a:ahLst/>
                            <a:cxnLst>
                              <a:cxn ang="0">
                                <a:pos x="0" y="0"/>
                              </a:cxn>
                              <a:cxn ang="0">
                                <a:pos x="1" y="0"/>
                              </a:cxn>
                              <a:cxn ang="0">
                                <a:pos x="1" y="0"/>
                              </a:cxn>
                              <a:cxn ang="0">
                                <a:pos x="1" y="0"/>
                              </a:cxn>
                              <a:cxn ang="0">
                                <a:pos x="1" y="0"/>
                              </a:cxn>
                              <a:cxn ang="0">
                                <a:pos x="0" y="0"/>
                              </a:cxn>
                            </a:cxnLst>
                            <a:pathLst>
                              <a:path w="88" h="157">
                                <a:moveTo>
                                  <a:pt x="0" y="157"/>
                                </a:moveTo>
                                <a:lnTo>
                                  <a:pt x="31" y="103"/>
                                </a:lnTo>
                                <a:lnTo>
                                  <a:pt x="88" y="0"/>
                                </a:lnTo>
                                <a:lnTo>
                                  <a:pt x="71" y="57"/>
                                </a:lnTo>
                                <a:lnTo>
                                  <a:pt x="59" y="106"/>
                                </a:lnTo>
                                <a:lnTo>
                                  <a:pt x="0" y="157"/>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61" name="Freeform 35"/>
                          <p:cNvSpPr/>
                          <p:nvPr/>
                        </p:nvSpPr>
                        <p:spPr>
                          <a:xfrm>
                            <a:off x="1711" y="3069"/>
                            <a:ext cx="32" cy="96"/>
                          </a:xfrm>
                          <a:custGeom>
                            <a:avLst/>
                            <a:gdLst/>
                            <a:ahLst/>
                            <a:cxnLst>
                              <a:cxn ang="0">
                                <a:pos x="0" y="1"/>
                              </a:cxn>
                              <a:cxn ang="0">
                                <a:pos x="0" y="1"/>
                              </a:cxn>
                              <a:cxn ang="0">
                                <a:pos x="0" y="1"/>
                              </a:cxn>
                              <a:cxn ang="0">
                                <a:pos x="0" y="0"/>
                              </a:cxn>
                              <a:cxn ang="0">
                                <a:pos x="0" y="1"/>
                              </a:cxn>
                              <a:cxn ang="0">
                                <a:pos x="0" y="1"/>
                              </a:cxn>
                              <a:cxn ang="0">
                                <a:pos x="0" y="1"/>
                              </a:cxn>
                              <a:cxn ang="0">
                                <a:pos x="0" y="1"/>
                              </a:cxn>
                            </a:cxnLst>
                            <a:pathLst>
                              <a:path w="65" h="192">
                                <a:moveTo>
                                  <a:pt x="0" y="192"/>
                                </a:moveTo>
                                <a:lnTo>
                                  <a:pt x="48" y="150"/>
                                </a:lnTo>
                                <a:lnTo>
                                  <a:pt x="46" y="59"/>
                                </a:lnTo>
                                <a:lnTo>
                                  <a:pt x="15" y="0"/>
                                </a:lnTo>
                                <a:lnTo>
                                  <a:pt x="53" y="57"/>
                                </a:lnTo>
                                <a:lnTo>
                                  <a:pt x="65" y="116"/>
                                </a:lnTo>
                                <a:lnTo>
                                  <a:pt x="63" y="166"/>
                                </a:lnTo>
                                <a:lnTo>
                                  <a:pt x="0" y="192"/>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62" name="Freeform 36"/>
                          <p:cNvSpPr/>
                          <p:nvPr/>
                        </p:nvSpPr>
                        <p:spPr>
                          <a:xfrm>
                            <a:off x="1756" y="3099"/>
                            <a:ext cx="9" cy="37"/>
                          </a:xfrm>
                          <a:custGeom>
                            <a:avLst/>
                            <a:gdLst/>
                            <a:ahLst/>
                            <a:cxnLst>
                              <a:cxn ang="0">
                                <a:pos x="0" y="0"/>
                              </a:cxn>
                              <a:cxn ang="0">
                                <a:pos x="0" y="1"/>
                              </a:cxn>
                              <a:cxn ang="0">
                                <a:pos x="0" y="1"/>
                              </a:cxn>
                            </a:cxnLst>
                            <a:pathLst>
                              <a:path w="19" h="74">
                                <a:moveTo>
                                  <a:pt x="0" y="0"/>
                                </a:moveTo>
                                <a:lnTo>
                                  <a:pt x="19" y="51"/>
                                </a:lnTo>
                                <a:lnTo>
                                  <a:pt x="12" y="74"/>
                                </a:lnTo>
                              </a:path>
                            </a:pathLst>
                          </a:custGeom>
                          <a:noFill/>
                          <a:ln w="6350" cap="flat" cmpd="sng">
                            <a:solidFill>
                              <a:srgbClr val="000000">
                                <a:alpha val="100000"/>
                              </a:srgbClr>
                            </a:solidFill>
                            <a:prstDash val="solid"/>
                            <a:round/>
                            <a:headEnd type="none" w="med" len="med"/>
                            <a:tailEnd type="none" w="med" len="med"/>
                          </a:ln>
                        </p:spPr>
                        <p:txBody>
                          <a:bodyPr/>
                          <a:p>
                            <a:endParaRPr lang="zh-CN" altLang="en-US"/>
                          </a:p>
                        </p:txBody>
                      </p:sp>
                    </p:grpSp>
                  </p:grpSp>
                </p:grpSp>
              </p:grpSp>
            </p:grpSp>
            <p:grpSp>
              <p:nvGrpSpPr>
                <p:cNvPr id="45147" name="Group 37"/>
                <p:cNvGrpSpPr/>
                <p:nvPr/>
              </p:nvGrpSpPr>
              <p:grpSpPr>
                <a:xfrm>
                  <a:off x="1718" y="2805"/>
                  <a:ext cx="148" cy="215"/>
                  <a:chOff x="1718" y="2805"/>
                  <a:chExt cx="148" cy="215"/>
                </a:xfrm>
              </p:grpSpPr>
              <p:sp>
                <p:nvSpPr>
                  <p:cNvPr id="45148" name="Freeform 38"/>
                  <p:cNvSpPr/>
                  <p:nvPr/>
                </p:nvSpPr>
                <p:spPr>
                  <a:xfrm>
                    <a:off x="1718" y="2854"/>
                    <a:ext cx="132" cy="16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Lst>
                    <a:pathLst>
                      <a:path w="263" h="333">
                        <a:moveTo>
                          <a:pt x="15" y="141"/>
                        </a:moveTo>
                        <a:lnTo>
                          <a:pt x="43" y="77"/>
                        </a:lnTo>
                        <a:lnTo>
                          <a:pt x="64" y="53"/>
                        </a:lnTo>
                        <a:lnTo>
                          <a:pt x="92" y="17"/>
                        </a:lnTo>
                        <a:lnTo>
                          <a:pt x="139" y="0"/>
                        </a:lnTo>
                        <a:lnTo>
                          <a:pt x="180" y="6"/>
                        </a:lnTo>
                        <a:lnTo>
                          <a:pt x="212" y="26"/>
                        </a:lnTo>
                        <a:lnTo>
                          <a:pt x="241" y="63"/>
                        </a:lnTo>
                        <a:lnTo>
                          <a:pt x="262" y="123"/>
                        </a:lnTo>
                        <a:lnTo>
                          <a:pt x="263" y="169"/>
                        </a:lnTo>
                        <a:lnTo>
                          <a:pt x="248" y="214"/>
                        </a:lnTo>
                        <a:lnTo>
                          <a:pt x="221" y="256"/>
                        </a:lnTo>
                        <a:lnTo>
                          <a:pt x="196" y="288"/>
                        </a:lnTo>
                        <a:lnTo>
                          <a:pt x="149" y="324"/>
                        </a:lnTo>
                        <a:lnTo>
                          <a:pt x="96" y="333"/>
                        </a:lnTo>
                        <a:lnTo>
                          <a:pt x="47" y="320"/>
                        </a:lnTo>
                        <a:lnTo>
                          <a:pt x="7" y="281"/>
                        </a:lnTo>
                        <a:lnTo>
                          <a:pt x="0" y="228"/>
                        </a:lnTo>
                        <a:lnTo>
                          <a:pt x="15" y="141"/>
                        </a:lnTo>
                        <a:close/>
                      </a:path>
                    </a:pathLst>
                  </a:custGeom>
                  <a:solidFill>
                    <a:srgbClr val="F0F0F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49" name="Oval 39"/>
                  <p:cNvSpPr/>
                  <p:nvPr/>
                </p:nvSpPr>
                <p:spPr>
                  <a:xfrm>
                    <a:off x="1777" y="2902"/>
                    <a:ext cx="37" cy="41"/>
                  </a:xfrm>
                  <a:prstGeom prst="ellipse">
                    <a:avLst/>
                  </a:prstGeom>
                  <a:solidFill>
                    <a:srgbClr val="000080"/>
                  </a:solidFill>
                  <a:ln w="635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45150" name="Freeform 40"/>
                  <p:cNvSpPr/>
                  <p:nvPr/>
                </p:nvSpPr>
                <p:spPr>
                  <a:xfrm>
                    <a:off x="1737" y="2805"/>
                    <a:ext cx="129" cy="105"/>
                  </a:xfrm>
                  <a:custGeom>
                    <a:avLst/>
                    <a:gdLst/>
                    <a:ahLst/>
                    <a:cxnLst>
                      <a:cxn ang="0">
                        <a:pos x="1" y="1"/>
                      </a:cxn>
                      <a:cxn ang="0">
                        <a:pos x="1" y="1"/>
                      </a:cxn>
                      <a:cxn ang="0">
                        <a:pos x="1" y="1"/>
                      </a:cxn>
                      <a:cxn ang="0">
                        <a:pos x="1" y="0"/>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pathLst>
                      <a:path w="258" h="210">
                        <a:moveTo>
                          <a:pt x="256" y="144"/>
                        </a:moveTo>
                        <a:lnTo>
                          <a:pt x="250" y="127"/>
                        </a:lnTo>
                        <a:lnTo>
                          <a:pt x="65" y="1"/>
                        </a:lnTo>
                        <a:lnTo>
                          <a:pt x="48" y="0"/>
                        </a:lnTo>
                        <a:lnTo>
                          <a:pt x="30" y="7"/>
                        </a:lnTo>
                        <a:lnTo>
                          <a:pt x="12" y="21"/>
                        </a:lnTo>
                        <a:lnTo>
                          <a:pt x="0" y="44"/>
                        </a:lnTo>
                        <a:lnTo>
                          <a:pt x="3" y="64"/>
                        </a:lnTo>
                        <a:lnTo>
                          <a:pt x="9" y="85"/>
                        </a:lnTo>
                        <a:lnTo>
                          <a:pt x="20" y="97"/>
                        </a:lnTo>
                        <a:lnTo>
                          <a:pt x="37" y="107"/>
                        </a:lnTo>
                        <a:lnTo>
                          <a:pt x="175" y="202"/>
                        </a:lnTo>
                        <a:lnTo>
                          <a:pt x="187" y="208"/>
                        </a:lnTo>
                        <a:lnTo>
                          <a:pt x="203" y="210"/>
                        </a:lnTo>
                        <a:lnTo>
                          <a:pt x="223" y="208"/>
                        </a:lnTo>
                        <a:lnTo>
                          <a:pt x="240" y="196"/>
                        </a:lnTo>
                        <a:lnTo>
                          <a:pt x="254" y="178"/>
                        </a:lnTo>
                        <a:lnTo>
                          <a:pt x="258" y="159"/>
                        </a:lnTo>
                        <a:lnTo>
                          <a:pt x="256" y="144"/>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45140" name="Group 41"/>
              <p:cNvGrpSpPr/>
              <p:nvPr/>
            </p:nvGrpSpPr>
            <p:grpSpPr>
              <a:xfrm>
                <a:off x="1559" y="2806"/>
                <a:ext cx="302" cy="273"/>
                <a:chOff x="1559" y="2806"/>
                <a:chExt cx="302" cy="273"/>
              </a:xfrm>
            </p:grpSpPr>
            <p:sp>
              <p:nvSpPr>
                <p:cNvPr id="45141" name="Freeform 42"/>
                <p:cNvSpPr/>
                <p:nvPr/>
              </p:nvSpPr>
              <p:spPr>
                <a:xfrm>
                  <a:off x="1659" y="2863"/>
                  <a:ext cx="202" cy="216"/>
                </a:xfrm>
                <a:custGeom>
                  <a:avLst/>
                  <a:gdLst/>
                  <a:ahLst/>
                  <a:cxnLst>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0"/>
                    </a:cxn>
                  </a:cxnLst>
                  <a:pathLst>
                    <a:path w="403" h="432">
                      <a:moveTo>
                        <a:pt x="146" y="0"/>
                      </a:moveTo>
                      <a:lnTo>
                        <a:pt x="215" y="49"/>
                      </a:lnTo>
                      <a:lnTo>
                        <a:pt x="302" y="141"/>
                      </a:lnTo>
                      <a:lnTo>
                        <a:pt x="344" y="194"/>
                      </a:lnTo>
                      <a:lnTo>
                        <a:pt x="373" y="235"/>
                      </a:lnTo>
                      <a:lnTo>
                        <a:pt x="396" y="277"/>
                      </a:lnTo>
                      <a:lnTo>
                        <a:pt x="403" y="323"/>
                      </a:lnTo>
                      <a:lnTo>
                        <a:pt x="403" y="365"/>
                      </a:lnTo>
                      <a:lnTo>
                        <a:pt x="384" y="402"/>
                      </a:lnTo>
                      <a:lnTo>
                        <a:pt x="357" y="424"/>
                      </a:lnTo>
                      <a:lnTo>
                        <a:pt x="294" y="432"/>
                      </a:lnTo>
                      <a:lnTo>
                        <a:pt x="214" y="410"/>
                      </a:lnTo>
                      <a:lnTo>
                        <a:pt x="141" y="386"/>
                      </a:lnTo>
                      <a:lnTo>
                        <a:pt x="103" y="359"/>
                      </a:lnTo>
                      <a:lnTo>
                        <a:pt x="45" y="317"/>
                      </a:lnTo>
                      <a:lnTo>
                        <a:pt x="0" y="242"/>
                      </a:lnTo>
                      <a:lnTo>
                        <a:pt x="34" y="230"/>
                      </a:lnTo>
                      <a:lnTo>
                        <a:pt x="72" y="96"/>
                      </a:lnTo>
                      <a:lnTo>
                        <a:pt x="146" y="0"/>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nvGrpSpPr>
                <p:cNvPr id="45142" name="Group 43"/>
                <p:cNvGrpSpPr/>
                <p:nvPr/>
              </p:nvGrpSpPr>
              <p:grpSpPr>
                <a:xfrm>
                  <a:off x="1559" y="2806"/>
                  <a:ext cx="187" cy="193"/>
                  <a:chOff x="1559" y="2806"/>
                  <a:chExt cx="187" cy="193"/>
                </a:xfrm>
              </p:grpSpPr>
              <p:sp>
                <p:nvSpPr>
                  <p:cNvPr id="45143" name="Freeform 44"/>
                  <p:cNvSpPr/>
                  <p:nvPr/>
                </p:nvSpPr>
                <p:spPr>
                  <a:xfrm>
                    <a:off x="1584" y="2846"/>
                    <a:ext cx="132" cy="153"/>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Lst>
                    <a:pathLst>
                      <a:path w="264" h="308">
                        <a:moveTo>
                          <a:pt x="18" y="118"/>
                        </a:moveTo>
                        <a:lnTo>
                          <a:pt x="41" y="67"/>
                        </a:lnTo>
                        <a:lnTo>
                          <a:pt x="67" y="37"/>
                        </a:lnTo>
                        <a:lnTo>
                          <a:pt x="103" y="14"/>
                        </a:lnTo>
                        <a:lnTo>
                          <a:pt x="156" y="0"/>
                        </a:lnTo>
                        <a:lnTo>
                          <a:pt x="204" y="4"/>
                        </a:lnTo>
                        <a:lnTo>
                          <a:pt x="233" y="15"/>
                        </a:lnTo>
                        <a:lnTo>
                          <a:pt x="249" y="42"/>
                        </a:lnTo>
                        <a:lnTo>
                          <a:pt x="264" y="83"/>
                        </a:lnTo>
                        <a:lnTo>
                          <a:pt x="261" y="139"/>
                        </a:lnTo>
                        <a:lnTo>
                          <a:pt x="249" y="190"/>
                        </a:lnTo>
                        <a:lnTo>
                          <a:pt x="229" y="235"/>
                        </a:lnTo>
                        <a:lnTo>
                          <a:pt x="195" y="278"/>
                        </a:lnTo>
                        <a:lnTo>
                          <a:pt x="140" y="308"/>
                        </a:lnTo>
                        <a:lnTo>
                          <a:pt x="75" y="302"/>
                        </a:lnTo>
                        <a:lnTo>
                          <a:pt x="32" y="282"/>
                        </a:lnTo>
                        <a:lnTo>
                          <a:pt x="0" y="235"/>
                        </a:lnTo>
                        <a:lnTo>
                          <a:pt x="2" y="175"/>
                        </a:lnTo>
                        <a:lnTo>
                          <a:pt x="18" y="118"/>
                        </a:lnTo>
                        <a:close/>
                      </a:path>
                    </a:pathLst>
                  </a:custGeom>
                  <a:solidFill>
                    <a:srgbClr val="F0F0F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44" name="Oval 45"/>
                  <p:cNvSpPr/>
                  <p:nvPr/>
                </p:nvSpPr>
                <p:spPr>
                  <a:xfrm>
                    <a:off x="1609" y="2932"/>
                    <a:ext cx="37" cy="42"/>
                  </a:xfrm>
                  <a:prstGeom prst="ellipse">
                    <a:avLst/>
                  </a:prstGeom>
                  <a:solidFill>
                    <a:srgbClr val="000080"/>
                  </a:solidFill>
                  <a:ln w="635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45145" name="Freeform 46"/>
                  <p:cNvSpPr/>
                  <p:nvPr/>
                </p:nvSpPr>
                <p:spPr>
                  <a:xfrm>
                    <a:off x="1559" y="2806"/>
                    <a:ext cx="187" cy="104"/>
                  </a:xfrm>
                  <a:custGeom>
                    <a:avLst/>
                    <a:gdLst/>
                    <a:ahLst/>
                    <a:cxnLst>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Lst>
                    <a:pathLst>
                      <a:path w="373" h="208">
                        <a:moveTo>
                          <a:pt x="11" y="122"/>
                        </a:moveTo>
                        <a:lnTo>
                          <a:pt x="30" y="110"/>
                        </a:lnTo>
                        <a:lnTo>
                          <a:pt x="307" y="1"/>
                        </a:lnTo>
                        <a:lnTo>
                          <a:pt x="325" y="0"/>
                        </a:lnTo>
                        <a:lnTo>
                          <a:pt x="343" y="8"/>
                        </a:lnTo>
                        <a:lnTo>
                          <a:pt x="361" y="21"/>
                        </a:lnTo>
                        <a:lnTo>
                          <a:pt x="373" y="44"/>
                        </a:lnTo>
                        <a:lnTo>
                          <a:pt x="371" y="64"/>
                        </a:lnTo>
                        <a:lnTo>
                          <a:pt x="365" y="85"/>
                        </a:lnTo>
                        <a:lnTo>
                          <a:pt x="354" y="97"/>
                        </a:lnTo>
                        <a:lnTo>
                          <a:pt x="336" y="107"/>
                        </a:lnTo>
                        <a:lnTo>
                          <a:pt x="71" y="207"/>
                        </a:lnTo>
                        <a:lnTo>
                          <a:pt x="55" y="208"/>
                        </a:lnTo>
                        <a:lnTo>
                          <a:pt x="37" y="203"/>
                        </a:lnTo>
                        <a:lnTo>
                          <a:pt x="23" y="195"/>
                        </a:lnTo>
                        <a:lnTo>
                          <a:pt x="8" y="182"/>
                        </a:lnTo>
                        <a:lnTo>
                          <a:pt x="0" y="164"/>
                        </a:lnTo>
                        <a:lnTo>
                          <a:pt x="3" y="140"/>
                        </a:lnTo>
                        <a:lnTo>
                          <a:pt x="11" y="122"/>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grpSp>
        </p:grpSp>
        <p:grpSp>
          <p:nvGrpSpPr>
            <p:cNvPr id="45113" name="Group 47"/>
            <p:cNvGrpSpPr/>
            <p:nvPr/>
          </p:nvGrpSpPr>
          <p:grpSpPr>
            <a:xfrm>
              <a:off x="884" y="3323"/>
              <a:ext cx="824" cy="610"/>
              <a:chOff x="884" y="3323"/>
              <a:chExt cx="824" cy="610"/>
            </a:xfrm>
          </p:grpSpPr>
          <p:sp>
            <p:nvSpPr>
              <p:cNvPr id="45129" name="Freeform 48"/>
              <p:cNvSpPr/>
              <p:nvPr/>
            </p:nvSpPr>
            <p:spPr>
              <a:xfrm>
                <a:off x="884" y="3323"/>
                <a:ext cx="824" cy="610"/>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Lst>
                <a:pathLst>
                  <a:path w="1648" h="1220">
                    <a:moveTo>
                      <a:pt x="439" y="586"/>
                    </a:moveTo>
                    <a:lnTo>
                      <a:pt x="531" y="627"/>
                    </a:lnTo>
                    <a:lnTo>
                      <a:pt x="568" y="573"/>
                    </a:lnTo>
                    <a:lnTo>
                      <a:pt x="626" y="498"/>
                    </a:lnTo>
                    <a:lnTo>
                      <a:pt x="696" y="422"/>
                    </a:lnTo>
                    <a:lnTo>
                      <a:pt x="788" y="350"/>
                    </a:lnTo>
                    <a:lnTo>
                      <a:pt x="902" y="268"/>
                    </a:lnTo>
                    <a:lnTo>
                      <a:pt x="1039" y="189"/>
                    </a:lnTo>
                    <a:lnTo>
                      <a:pt x="1188" y="101"/>
                    </a:lnTo>
                    <a:lnTo>
                      <a:pt x="1353" y="4"/>
                    </a:lnTo>
                    <a:lnTo>
                      <a:pt x="1416" y="0"/>
                    </a:lnTo>
                    <a:lnTo>
                      <a:pt x="1492" y="34"/>
                    </a:lnTo>
                    <a:lnTo>
                      <a:pt x="1560" y="117"/>
                    </a:lnTo>
                    <a:lnTo>
                      <a:pt x="1608" y="226"/>
                    </a:lnTo>
                    <a:lnTo>
                      <a:pt x="1631" y="350"/>
                    </a:lnTo>
                    <a:lnTo>
                      <a:pt x="1648" y="541"/>
                    </a:lnTo>
                    <a:lnTo>
                      <a:pt x="1642" y="663"/>
                    </a:lnTo>
                    <a:lnTo>
                      <a:pt x="1615" y="818"/>
                    </a:lnTo>
                    <a:lnTo>
                      <a:pt x="1563" y="969"/>
                    </a:lnTo>
                    <a:lnTo>
                      <a:pt x="1498" y="1108"/>
                    </a:lnTo>
                    <a:lnTo>
                      <a:pt x="1424" y="1220"/>
                    </a:lnTo>
                    <a:lnTo>
                      <a:pt x="0" y="1220"/>
                    </a:lnTo>
                    <a:lnTo>
                      <a:pt x="127" y="941"/>
                    </a:lnTo>
                    <a:lnTo>
                      <a:pt x="199" y="974"/>
                    </a:lnTo>
                    <a:lnTo>
                      <a:pt x="271" y="919"/>
                    </a:lnTo>
                    <a:lnTo>
                      <a:pt x="343" y="854"/>
                    </a:lnTo>
                    <a:lnTo>
                      <a:pt x="375" y="814"/>
                    </a:lnTo>
                    <a:lnTo>
                      <a:pt x="415" y="743"/>
                    </a:lnTo>
                    <a:lnTo>
                      <a:pt x="439" y="586"/>
                    </a:lnTo>
                    <a:close/>
                  </a:path>
                </a:pathLst>
              </a:custGeom>
              <a:solidFill>
                <a:srgbClr val="00FFFF">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nvGrpSpPr>
              <p:cNvPr id="45130" name="Group 49"/>
              <p:cNvGrpSpPr/>
              <p:nvPr/>
            </p:nvGrpSpPr>
            <p:grpSpPr>
              <a:xfrm>
                <a:off x="1130" y="3517"/>
                <a:ext cx="333" cy="320"/>
                <a:chOff x="1130" y="3517"/>
                <a:chExt cx="333" cy="320"/>
              </a:xfrm>
            </p:grpSpPr>
            <p:sp>
              <p:nvSpPr>
                <p:cNvPr id="45137" name="Freeform 50"/>
                <p:cNvSpPr/>
                <p:nvPr/>
              </p:nvSpPr>
              <p:spPr>
                <a:xfrm>
                  <a:off x="1130" y="3521"/>
                  <a:ext cx="333" cy="316"/>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pathLst>
                    <a:path w="667" h="630">
                      <a:moveTo>
                        <a:pt x="0" y="214"/>
                      </a:moveTo>
                      <a:lnTo>
                        <a:pt x="32" y="239"/>
                      </a:lnTo>
                      <a:lnTo>
                        <a:pt x="63" y="258"/>
                      </a:lnTo>
                      <a:lnTo>
                        <a:pt x="131" y="306"/>
                      </a:lnTo>
                      <a:lnTo>
                        <a:pt x="188" y="354"/>
                      </a:lnTo>
                      <a:lnTo>
                        <a:pt x="223" y="394"/>
                      </a:lnTo>
                      <a:lnTo>
                        <a:pt x="260" y="442"/>
                      </a:lnTo>
                      <a:lnTo>
                        <a:pt x="264" y="481"/>
                      </a:lnTo>
                      <a:lnTo>
                        <a:pt x="296" y="476"/>
                      </a:lnTo>
                      <a:lnTo>
                        <a:pt x="304" y="494"/>
                      </a:lnTo>
                      <a:lnTo>
                        <a:pt x="323" y="522"/>
                      </a:lnTo>
                      <a:lnTo>
                        <a:pt x="331" y="538"/>
                      </a:lnTo>
                      <a:lnTo>
                        <a:pt x="323" y="550"/>
                      </a:lnTo>
                      <a:lnTo>
                        <a:pt x="352" y="556"/>
                      </a:lnTo>
                      <a:lnTo>
                        <a:pt x="400" y="590"/>
                      </a:lnTo>
                      <a:lnTo>
                        <a:pt x="404" y="630"/>
                      </a:lnTo>
                      <a:lnTo>
                        <a:pt x="409" y="556"/>
                      </a:lnTo>
                      <a:lnTo>
                        <a:pt x="381" y="534"/>
                      </a:lnTo>
                      <a:lnTo>
                        <a:pt x="388" y="469"/>
                      </a:lnTo>
                      <a:lnTo>
                        <a:pt x="388" y="464"/>
                      </a:lnTo>
                      <a:lnTo>
                        <a:pt x="397" y="433"/>
                      </a:lnTo>
                      <a:lnTo>
                        <a:pt x="415" y="354"/>
                      </a:lnTo>
                      <a:lnTo>
                        <a:pt x="443" y="298"/>
                      </a:lnTo>
                      <a:lnTo>
                        <a:pt x="489" y="267"/>
                      </a:lnTo>
                      <a:lnTo>
                        <a:pt x="543" y="218"/>
                      </a:lnTo>
                      <a:lnTo>
                        <a:pt x="615" y="145"/>
                      </a:lnTo>
                      <a:lnTo>
                        <a:pt x="643" y="84"/>
                      </a:lnTo>
                      <a:lnTo>
                        <a:pt x="659" y="41"/>
                      </a:lnTo>
                      <a:lnTo>
                        <a:pt x="667" y="0"/>
                      </a:lnTo>
                      <a:lnTo>
                        <a:pt x="618" y="92"/>
                      </a:lnTo>
                      <a:lnTo>
                        <a:pt x="571" y="161"/>
                      </a:lnTo>
                      <a:lnTo>
                        <a:pt x="507" y="205"/>
                      </a:lnTo>
                      <a:lnTo>
                        <a:pt x="461" y="230"/>
                      </a:lnTo>
                      <a:lnTo>
                        <a:pt x="415" y="269"/>
                      </a:lnTo>
                      <a:lnTo>
                        <a:pt x="368" y="326"/>
                      </a:lnTo>
                      <a:lnTo>
                        <a:pt x="344" y="369"/>
                      </a:lnTo>
                      <a:lnTo>
                        <a:pt x="340" y="426"/>
                      </a:lnTo>
                      <a:lnTo>
                        <a:pt x="331" y="481"/>
                      </a:lnTo>
                      <a:lnTo>
                        <a:pt x="344" y="497"/>
                      </a:lnTo>
                      <a:lnTo>
                        <a:pt x="319" y="481"/>
                      </a:lnTo>
                      <a:lnTo>
                        <a:pt x="313" y="449"/>
                      </a:lnTo>
                      <a:lnTo>
                        <a:pt x="288" y="454"/>
                      </a:lnTo>
                      <a:lnTo>
                        <a:pt x="285" y="421"/>
                      </a:lnTo>
                      <a:lnTo>
                        <a:pt x="239" y="378"/>
                      </a:lnTo>
                      <a:lnTo>
                        <a:pt x="176" y="322"/>
                      </a:lnTo>
                      <a:lnTo>
                        <a:pt x="96" y="255"/>
                      </a:lnTo>
                      <a:lnTo>
                        <a:pt x="0" y="214"/>
                      </a:lnTo>
                      <a:close/>
                    </a:path>
                  </a:pathLst>
                </a:custGeom>
                <a:solidFill>
                  <a:srgbClr val="00C0E0">
                    <a:alpha val="100000"/>
                  </a:srgbClr>
                </a:solidFill>
                <a:ln w="6350" cap="flat" cmpd="sng">
                  <a:solidFill>
                    <a:srgbClr val="00C0E0">
                      <a:alpha val="100000"/>
                    </a:srgbClr>
                  </a:solidFill>
                  <a:prstDash val="solid"/>
                  <a:round/>
                  <a:headEnd type="none" w="med" len="med"/>
                  <a:tailEnd type="none" w="med" len="med"/>
                </a:ln>
              </p:spPr>
              <p:txBody>
                <a:bodyPr/>
                <a:p>
                  <a:endParaRPr lang="zh-CN" altLang="en-US"/>
                </a:p>
              </p:txBody>
            </p:sp>
            <p:sp>
              <p:nvSpPr>
                <p:cNvPr id="45138" name="Freeform 51"/>
                <p:cNvSpPr/>
                <p:nvPr/>
              </p:nvSpPr>
              <p:spPr>
                <a:xfrm>
                  <a:off x="1132" y="3517"/>
                  <a:ext cx="330" cy="28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661" h="567">
                      <a:moveTo>
                        <a:pt x="0" y="227"/>
                      </a:moveTo>
                      <a:lnTo>
                        <a:pt x="56" y="235"/>
                      </a:lnTo>
                      <a:lnTo>
                        <a:pt x="104" y="272"/>
                      </a:lnTo>
                      <a:lnTo>
                        <a:pt x="195" y="339"/>
                      </a:lnTo>
                      <a:lnTo>
                        <a:pt x="280" y="426"/>
                      </a:lnTo>
                      <a:lnTo>
                        <a:pt x="283" y="457"/>
                      </a:lnTo>
                      <a:lnTo>
                        <a:pt x="310" y="450"/>
                      </a:lnTo>
                      <a:lnTo>
                        <a:pt x="327" y="487"/>
                      </a:lnTo>
                      <a:lnTo>
                        <a:pt x="331" y="511"/>
                      </a:lnTo>
                      <a:lnTo>
                        <a:pt x="390" y="567"/>
                      </a:lnTo>
                      <a:lnTo>
                        <a:pt x="331" y="507"/>
                      </a:lnTo>
                      <a:lnTo>
                        <a:pt x="324" y="474"/>
                      </a:lnTo>
                      <a:lnTo>
                        <a:pt x="336" y="376"/>
                      </a:lnTo>
                      <a:lnTo>
                        <a:pt x="387" y="294"/>
                      </a:lnTo>
                      <a:lnTo>
                        <a:pt x="464" y="230"/>
                      </a:lnTo>
                      <a:lnTo>
                        <a:pt x="539" y="185"/>
                      </a:lnTo>
                      <a:lnTo>
                        <a:pt x="591" y="123"/>
                      </a:lnTo>
                      <a:lnTo>
                        <a:pt x="628" y="74"/>
                      </a:lnTo>
                      <a:lnTo>
                        <a:pt x="661" y="0"/>
                      </a:lnTo>
                    </a:path>
                  </a:pathLst>
                </a:custGeom>
                <a:noFill/>
                <a:ln w="6350"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5131" name="Group 52"/>
              <p:cNvGrpSpPr/>
              <p:nvPr/>
            </p:nvGrpSpPr>
            <p:grpSpPr>
              <a:xfrm>
                <a:off x="939" y="3808"/>
                <a:ext cx="131" cy="125"/>
                <a:chOff x="939" y="3808"/>
                <a:chExt cx="131" cy="125"/>
              </a:xfrm>
            </p:grpSpPr>
            <p:sp>
              <p:nvSpPr>
                <p:cNvPr id="45135" name="Freeform 53"/>
                <p:cNvSpPr/>
                <p:nvPr/>
              </p:nvSpPr>
              <p:spPr>
                <a:xfrm>
                  <a:off x="939" y="3808"/>
                  <a:ext cx="131" cy="123"/>
                </a:xfrm>
                <a:custGeom>
                  <a:avLst/>
                  <a:gdLst/>
                  <a:ahLst/>
                  <a:cxnLst>
                    <a:cxn ang="0">
                      <a:pos x="0"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0"/>
                    </a:cxn>
                  </a:cxnLst>
                  <a:pathLst>
                    <a:path w="262" h="245">
                      <a:moveTo>
                        <a:pt x="0" y="0"/>
                      </a:moveTo>
                      <a:lnTo>
                        <a:pt x="128" y="33"/>
                      </a:lnTo>
                      <a:lnTo>
                        <a:pt x="160" y="57"/>
                      </a:lnTo>
                      <a:lnTo>
                        <a:pt x="188" y="133"/>
                      </a:lnTo>
                      <a:lnTo>
                        <a:pt x="192" y="137"/>
                      </a:lnTo>
                      <a:lnTo>
                        <a:pt x="213" y="161"/>
                      </a:lnTo>
                      <a:lnTo>
                        <a:pt x="229" y="184"/>
                      </a:lnTo>
                      <a:lnTo>
                        <a:pt x="251" y="198"/>
                      </a:lnTo>
                      <a:lnTo>
                        <a:pt x="251" y="222"/>
                      </a:lnTo>
                      <a:lnTo>
                        <a:pt x="262" y="245"/>
                      </a:lnTo>
                      <a:lnTo>
                        <a:pt x="241" y="245"/>
                      </a:lnTo>
                      <a:lnTo>
                        <a:pt x="240" y="235"/>
                      </a:lnTo>
                      <a:lnTo>
                        <a:pt x="240" y="206"/>
                      </a:lnTo>
                      <a:lnTo>
                        <a:pt x="204" y="188"/>
                      </a:lnTo>
                      <a:lnTo>
                        <a:pt x="176" y="141"/>
                      </a:lnTo>
                      <a:lnTo>
                        <a:pt x="160" y="109"/>
                      </a:lnTo>
                      <a:lnTo>
                        <a:pt x="135" y="57"/>
                      </a:lnTo>
                      <a:lnTo>
                        <a:pt x="87" y="29"/>
                      </a:lnTo>
                      <a:lnTo>
                        <a:pt x="0" y="0"/>
                      </a:lnTo>
                      <a:close/>
                    </a:path>
                  </a:pathLst>
                </a:custGeom>
                <a:solidFill>
                  <a:srgbClr val="00C0E0">
                    <a:alpha val="100000"/>
                  </a:srgbClr>
                </a:solidFill>
                <a:ln w="6350" cap="flat" cmpd="sng">
                  <a:solidFill>
                    <a:srgbClr val="00C0E0">
                      <a:alpha val="100000"/>
                    </a:srgbClr>
                  </a:solidFill>
                  <a:prstDash val="solid"/>
                  <a:round/>
                  <a:headEnd type="none" w="med" len="med"/>
                  <a:tailEnd type="none" w="med" len="med"/>
                </a:ln>
              </p:spPr>
              <p:txBody>
                <a:bodyPr/>
                <a:p>
                  <a:endParaRPr lang="zh-CN" altLang="en-US"/>
                </a:p>
              </p:txBody>
            </p:sp>
            <p:sp>
              <p:nvSpPr>
                <p:cNvPr id="45136" name="Freeform 54"/>
                <p:cNvSpPr/>
                <p:nvPr/>
              </p:nvSpPr>
              <p:spPr>
                <a:xfrm>
                  <a:off x="946" y="3810"/>
                  <a:ext cx="112" cy="123"/>
                </a:xfrm>
                <a:custGeom>
                  <a:avLst/>
                  <a:gdLst/>
                  <a:ahLst/>
                  <a:cxnLst>
                    <a:cxn ang="0">
                      <a:pos x="0" y="0"/>
                    </a:cxn>
                    <a:cxn ang="0">
                      <a:pos x="1" y="1"/>
                    </a:cxn>
                    <a:cxn ang="0">
                      <a:pos x="1" y="1"/>
                    </a:cxn>
                    <a:cxn ang="0">
                      <a:pos x="1" y="1"/>
                    </a:cxn>
                    <a:cxn ang="0">
                      <a:pos x="1" y="1"/>
                    </a:cxn>
                    <a:cxn ang="0">
                      <a:pos x="1" y="1"/>
                    </a:cxn>
                    <a:cxn ang="0">
                      <a:pos x="1" y="1"/>
                    </a:cxn>
                    <a:cxn ang="0">
                      <a:pos x="1" y="1"/>
                    </a:cxn>
                    <a:cxn ang="0">
                      <a:pos x="1" y="1"/>
                    </a:cxn>
                  </a:cxnLst>
                  <a:pathLst>
                    <a:path w="222" h="245">
                      <a:moveTo>
                        <a:pt x="0" y="0"/>
                      </a:moveTo>
                      <a:lnTo>
                        <a:pt x="85" y="36"/>
                      </a:lnTo>
                      <a:lnTo>
                        <a:pt x="122" y="58"/>
                      </a:lnTo>
                      <a:lnTo>
                        <a:pt x="141" y="96"/>
                      </a:lnTo>
                      <a:lnTo>
                        <a:pt x="160" y="147"/>
                      </a:lnTo>
                      <a:lnTo>
                        <a:pt x="178" y="176"/>
                      </a:lnTo>
                      <a:lnTo>
                        <a:pt x="204" y="195"/>
                      </a:lnTo>
                      <a:lnTo>
                        <a:pt x="219" y="210"/>
                      </a:lnTo>
                      <a:lnTo>
                        <a:pt x="222" y="245"/>
                      </a:lnTo>
                    </a:path>
                  </a:pathLst>
                </a:custGeom>
                <a:noFill/>
                <a:ln w="6350"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5132" name="Group 55"/>
              <p:cNvGrpSpPr/>
              <p:nvPr/>
            </p:nvGrpSpPr>
            <p:grpSpPr>
              <a:xfrm>
                <a:off x="1512" y="3664"/>
                <a:ext cx="194" cy="269"/>
                <a:chOff x="1512" y="3664"/>
                <a:chExt cx="194" cy="269"/>
              </a:xfrm>
            </p:grpSpPr>
            <p:sp>
              <p:nvSpPr>
                <p:cNvPr id="45133" name="Freeform 56"/>
                <p:cNvSpPr/>
                <p:nvPr/>
              </p:nvSpPr>
              <p:spPr>
                <a:xfrm>
                  <a:off x="1516" y="3667"/>
                  <a:ext cx="189" cy="264"/>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378" h="530">
                      <a:moveTo>
                        <a:pt x="378" y="0"/>
                      </a:moveTo>
                      <a:lnTo>
                        <a:pt x="366" y="62"/>
                      </a:lnTo>
                      <a:lnTo>
                        <a:pt x="342" y="105"/>
                      </a:lnTo>
                      <a:lnTo>
                        <a:pt x="298" y="144"/>
                      </a:lnTo>
                      <a:lnTo>
                        <a:pt x="245" y="188"/>
                      </a:lnTo>
                      <a:lnTo>
                        <a:pt x="184" y="233"/>
                      </a:lnTo>
                      <a:lnTo>
                        <a:pt x="134" y="272"/>
                      </a:lnTo>
                      <a:lnTo>
                        <a:pt x="95" y="336"/>
                      </a:lnTo>
                      <a:lnTo>
                        <a:pt x="67" y="393"/>
                      </a:lnTo>
                      <a:lnTo>
                        <a:pt x="54" y="445"/>
                      </a:lnTo>
                      <a:lnTo>
                        <a:pt x="38" y="487"/>
                      </a:lnTo>
                      <a:lnTo>
                        <a:pt x="20" y="522"/>
                      </a:lnTo>
                      <a:lnTo>
                        <a:pt x="0" y="530"/>
                      </a:lnTo>
                      <a:lnTo>
                        <a:pt x="27" y="527"/>
                      </a:lnTo>
                      <a:lnTo>
                        <a:pt x="47" y="527"/>
                      </a:lnTo>
                      <a:lnTo>
                        <a:pt x="79" y="482"/>
                      </a:lnTo>
                      <a:lnTo>
                        <a:pt x="91" y="434"/>
                      </a:lnTo>
                      <a:lnTo>
                        <a:pt x="107" y="393"/>
                      </a:lnTo>
                      <a:lnTo>
                        <a:pt x="134" y="341"/>
                      </a:lnTo>
                      <a:lnTo>
                        <a:pt x="171" y="304"/>
                      </a:lnTo>
                      <a:lnTo>
                        <a:pt x="196" y="268"/>
                      </a:lnTo>
                      <a:lnTo>
                        <a:pt x="241" y="237"/>
                      </a:lnTo>
                      <a:lnTo>
                        <a:pt x="286" y="212"/>
                      </a:lnTo>
                      <a:lnTo>
                        <a:pt x="325" y="157"/>
                      </a:lnTo>
                      <a:lnTo>
                        <a:pt x="345" y="117"/>
                      </a:lnTo>
                      <a:lnTo>
                        <a:pt x="363" y="82"/>
                      </a:lnTo>
                      <a:lnTo>
                        <a:pt x="378" y="0"/>
                      </a:lnTo>
                      <a:close/>
                    </a:path>
                  </a:pathLst>
                </a:custGeom>
                <a:solidFill>
                  <a:srgbClr val="00C0E0">
                    <a:alpha val="100000"/>
                  </a:srgbClr>
                </a:solidFill>
                <a:ln w="6350" cap="flat" cmpd="sng">
                  <a:solidFill>
                    <a:srgbClr val="00C0E0">
                      <a:alpha val="100000"/>
                    </a:srgbClr>
                  </a:solidFill>
                  <a:prstDash val="solid"/>
                  <a:round/>
                  <a:headEnd type="none" w="med" len="med"/>
                  <a:tailEnd type="none" w="med" len="med"/>
                </a:ln>
              </p:spPr>
              <p:txBody>
                <a:bodyPr/>
                <a:p>
                  <a:endParaRPr lang="zh-CN" altLang="en-US"/>
                </a:p>
              </p:txBody>
            </p:sp>
            <p:sp>
              <p:nvSpPr>
                <p:cNvPr id="45134" name="Freeform 57"/>
                <p:cNvSpPr/>
                <p:nvPr/>
              </p:nvSpPr>
              <p:spPr>
                <a:xfrm>
                  <a:off x="1512" y="3664"/>
                  <a:ext cx="194" cy="269"/>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386" h="539">
                      <a:moveTo>
                        <a:pt x="0" y="539"/>
                      </a:moveTo>
                      <a:lnTo>
                        <a:pt x="36" y="523"/>
                      </a:lnTo>
                      <a:lnTo>
                        <a:pt x="58" y="491"/>
                      </a:lnTo>
                      <a:lnTo>
                        <a:pt x="70" y="436"/>
                      </a:lnTo>
                      <a:lnTo>
                        <a:pt x="102" y="341"/>
                      </a:lnTo>
                      <a:lnTo>
                        <a:pt x="154" y="267"/>
                      </a:lnTo>
                      <a:lnTo>
                        <a:pt x="255" y="196"/>
                      </a:lnTo>
                      <a:lnTo>
                        <a:pt x="299" y="163"/>
                      </a:lnTo>
                      <a:lnTo>
                        <a:pt x="364" y="93"/>
                      </a:lnTo>
                      <a:lnTo>
                        <a:pt x="380" y="35"/>
                      </a:lnTo>
                      <a:lnTo>
                        <a:pt x="386" y="0"/>
                      </a:lnTo>
                    </a:path>
                  </a:pathLst>
                </a:custGeom>
                <a:noFill/>
                <a:ln w="6350"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45114" name="Group 58"/>
            <p:cNvGrpSpPr/>
            <p:nvPr/>
          </p:nvGrpSpPr>
          <p:grpSpPr>
            <a:xfrm>
              <a:off x="1209" y="2947"/>
              <a:ext cx="128" cy="172"/>
              <a:chOff x="1209" y="2947"/>
              <a:chExt cx="128" cy="172"/>
            </a:xfrm>
          </p:grpSpPr>
          <p:sp>
            <p:nvSpPr>
              <p:cNvPr id="45127" name="Freeform 59"/>
              <p:cNvSpPr/>
              <p:nvPr/>
            </p:nvSpPr>
            <p:spPr>
              <a:xfrm>
                <a:off x="1209" y="2947"/>
                <a:ext cx="119" cy="17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39" h="346">
                    <a:moveTo>
                      <a:pt x="196" y="57"/>
                    </a:moveTo>
                    <a:lnTo>
                      <a:pt x="166" y="16"/>
                    </a:lnTo>
                    <a:lnTo>
                      <a:pt x="128" y="1"/>
                    </a:lnTo>
                    <a:lnTo>
                      <a:pt x="80" y="0"/>
                    </a:lnTo>
                    <a:lnTo>
                      <a:pt x="38" y="27"/>
                    </a:lnTo>
                    <a:lnTo>
                      <a:pt x="9" y="74"/>
                    </a:lnTo>
                    <a:lnTo>
                      <a:pt x="0" y="129"/>
                    </a:lnTo>
                    <a:lnTo>
                      <a:pt x="5" y="208"/>
                    </a:lnTo>
                    <a:lnTo>
                      <a:pt x="35" y="250"/>
                    </a:lnTo>
                    <a:lnTo>
                      <a:pt x="63" y="275"/>
                    </a:lnTo>
                    <a:lnTo>
                      <a:pt x="104" y="296"/>
                    </a:lnTo>
                    <a:lnTo>
                      <a:pt x="126" y="331"/>
                    </a:lnTo>
                    <a:lnTo>
                      <a:pt x="156" y="346"/>
                    </a:lnTo>
                    <a:lnTo>
                      <a:pt x="195" y="344"/>
                    </a:lnTo>
                    <a:lnTo>
                      <a:pt x="220" y="320"/>
                    </a:lnTo>
                    <a:lnTo>
                      <a:pt x="235" y="288"/>
                    </a:lnTo>
                    <a:lnTo>
                      <a:pt x="239" y="249"/>
                    </a:lnTo>
                    <a:lnTo>
                      <a:pt x="225" y="211"/>
                    </a:lnTo>
                    <a:lnTo>
                      <a:pt x="229" y="159"/>
                    </a:lnTo>
                    <a:lnTo>
                      <a:pt x="218" y="103"/>
                    </a:lnTo>
                    <a:lnTo>
                      <a:pt x="196" y="57"/>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28" name="Freeform 60"/>
              <p:cNvSpPr/>
              <p:nvPr/>
            </p:nvSpPr>
            <p:spPr>
              <a:xfrm>
                <a:off x="1239" y="2947"/>
                <a:ext cx="98" cy="163"/>
              </a:xfrm>
              <a:custGeom>
                <a:avLst/>
                <a:gdLst/>
                <a:ahLst/>
                <a:cxnLst>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pathLst>
                  <a:path w="197" h="326">
                    <a:moveTo>
                      <a:pt x="161" y="53"/>
                    </a:moveTo>
                    <a:lnTo>
                      <a:pt x="137" y="15"/>
                    </a:lnTo>
                    <a:lnTo>
                      <a:pt x="106" y="1"/>
                    </a:lnTo>
                    <a:lnTo>
                      <a:pt x="67" y="0"/>
                    </a:lnTo>
                    <a:lnTo>
                      <a:pt x="32" y="26"/>
                    </a:lnTo>
                    <a:lnTo>
                      <a:pt x="8" y="70"/>
                    </a:lnTo>
                    <a:lnTo>
                      <a:pt x="0" y="122"/>
                    </a:lnTo>
                    <a:lnTo>
                      <a:pt x="4" y="196"/>
                    </a:lnTo>
                    <a:lnTo>
                      <a:pt x="29" y="235"/>
                    </a:lnTo>
                    <a:lnTo>
                      <a:pt x="52" y="259"/>
                    </a:lnTo>
                    <a:lnTo>
                      <a:pt x="85" y="278"/>
                    </a:lnTo>
                    <a:lnTo>
                      <a:pt x="104" y="313"/>
                    </a:lnTo>
                    <a:lnTo>
                      <a:pt x="129" y="326"/>
                    </a:lnTo>
                    <a:lnTo>
                      <a:pt x="160" y="324"/>
                    </a:lnTo>
                    <a:lnTo>
                      <a:pt x="182" y="302"/>
                    </a:lnTo>
                    <a:lnTo>
                      <a:pt x="195" y="272"/>
                    </a:lnTo>
                    <a:lnTo>
                      <a:pt x="197" y="235"/>
                    </a:lnTo>
                    <a:lnTo>
                      <a:pt x="186" y="198"/>
                    </a:lnTo>
                    <a:lnTo>
                      <a:pt x="189" y="150"/>
                    </a:lnTo>
                    <a:lnTo>
                      <a:pt x="180" y="97"/>
                    </a:lnTo>
                    <a:lnTo>
                      <a:pt x="161" y="53"/>
                    </a:lnTo>
                    <a:close/>
                  </a:path>
                </a:pathLst>
              </a:custGeom>
              <a:solidFill>
                <a:srgbClr val="E0A080">
                  <a:alpha val="100000"/>
                </a:srgbClr>
              </a:solidFill>
              <a:ln w="9525">
                <a:noFill/>
              </a:ln>
            </p:spPr>
            <p:txBody>
              <a:bodyPr/>
              <a:p>
                <a:endParaRPr lang="zh-CN" altLang="en-US"/>
              </a:p>
            </p:txBody>
          </p:sp>
        </p:grpSp>
        <p:grpSp>
          <p:nvGrpSpPr>
            <p:cNvPr id="45115" name="Group 61"/>
            <p:cNvGrpSpPr/>
            <p:nvPr/>
          </p:nvGrpSpPr>
          <p:grpSpPr>
            <a:xfrm>
              <a:off x="741" y="3199"/>
              <a:ext cx="811" cy="623"/>
              <a:chOff x="741" y="3199"/>
              <a:chExt cx="811" cy="623"/>
            </a:xfrm>
          </p:grpSpPr>
          <p:sp>
            <p:nvSpPr>
              <p:cNvPr id="45116" name="Freeform 62"/>
              <p:cNvSpPr/>
              <p:nvPr/>
            </p:nvSpPr>
            <p:spPr>
              <a:xfrm>
                <a:off x="1055" y="3199"/>
                <a:ext cx="497" cy="419"/>
              </a:xfrm>
              <a:custGeom>
                <a:avLst/>
                <a:gdLst/>
                <a:ahLst/>
                <a:cxnLst>
                  <a:cxn ang="0">
                    <a:pos x="1" y="0"/>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Lst>
                <a:pathLst>
                  <a:path w="994" h="838">
                    <a:moveTo>
                      <a:pt x="380" y="0"/>
                    </a:moveTo>
                    <a:lnTo>
                      <a:pt x="188" y="165"/>
                    </a:lnTo>
                    <a:lnTo>
                      <a:pt x="71" y="319"/>
                    </a:lnTo>
                    <a:lnTo>
                      <a:pt x="0" y="582"/>
                    </a:lnTo>
                    <a:lnTo>
                      <a:pt x="188" y="443"/>
                    </a:lnTo>
                    <a:lnTo>
                      <a:pt x="292" y="345"/>
                    </a:lnTo>
                    <a:lnTo>
                      <a:pt x="349" y="282"/>
                    </a:lnTo>
                    <a:lnTo>
                      <a:pt x="292" y="441"/>
                    </a:lnTo>
                    <a:lnTo>
                      <a:pt x="278" y="586"/>
                    </a:lnTo>
                    <a:lnTo>
                      <a:pt x="273" y="838"/>
                    </a:lnTo>
                    <a:lnTo>
                      <a:pt x="305" y="766"/>
                    </a:lnTo>
                    <a:lnTo>
                      <a:pt x="369" y="661"/>
                    </a:lnTo>
                    <a:lnTo>
                      <a:pt x="473" y="582"/>
                    </a:lnTo>
                    <a:lnTo>
                      <a:pt x="568" y="541"/>
                    </a:lnTo>
                    <a:lnTo>
                      <a:pt x="799" y="433"/>
                    </a:lnTo>
                    <a:lnTo>
                      <a:pt x="994" y="252"/>
                    </a:lnTo>
                    <a:lnTo>
                      <a:pt x="934" y="209"/>
                    </a:lnTo>
                    <a:lnTo>
                      <a:pt x="879" y="230"/>
                    </a:lnTo>
                    <a:lnTo>
                      <a:pt x="787" y="234"/>
                    </a:lnTo>
                    <a:lnTo>
                      <a:pt x="675" y="221"/>
                    </a:lnTo>
                    <a:lnTo>
                      <a:pt x="577" y="193"/>
                    </a:lnTo>
                    <a:lnTo>
                      <a:pt x="424" y="205"/>
                    </a:lnTo>
                    <a:lnTo>
                      <a:pt x="380" y="0"/>
                    </a:lnTo>
                    <a:close/>
                  </a:path>
                </a:pathLst>
              </a:custGeom>
              <a:solidFill>
                <a:srgbClr val="E0E0FF">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17" name="Freeform 63"/>
              <p:cNvSpPr/>
              <p:nvPr/>
            </p:nvSpPr>
            <p:spPr>
              <a:xfrm>
                <a:off x="982" y="3334"/>
                <a:ext cx="268" cy="46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537" h="925">
                    <a:moveTo>
                      <a:pt x="473" y="0"/>
                    </a:moveTo>
                    <a:lnTo>
                      <a:pt x="537" y="48"/>
                    </a:lnTo>
                    <a:lnTo>
                      <a:pt x="531" y="180"/>
                    </a:lnTo>
                    <a:lnTo>
                      <a:pt x="406" y="280"/>
                    </a:lnTo>
                    <a:lnTo>
                      <a:pt x="316" y="606"/>
                    </a:lnTo>
                    <a:lnTo>
                      <a:pt x="0" y="925"/>
                    </a:lnTo>
                    <a:lnTo>
                      <a:pt x="145" y="476"/>
                    </a:lnTo>
                    <a:lnTo>
                      <a:pt x="305" y="231"/>
                    </a:lnTo>
                    <a:lnTo>
                      <a:pt x="330" y="80"/>
                    </a:lnTo>
                    <a:lnTo>
                      <a:pt x="473" y="0"/>
                    </a:lnTo>
                    <a:close/>
                  </a:path>
                </a:pathLst>
              </a:custGeom>
              <a:solidFill>
                <a:srgbClr val="FF00A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nvGrpSpPr>
              <p:cNvPr id="45118" name="Group 64"/>
              <p:cNvGrpSpPr/>
              <p:nvPr/>
            </p:nvGrpSpPr>
            <p:grpSpPr>
              <a:xfrm>
                <a:off x="741" y="3360"/>
                <a:ext cx="391" cy="462"/>
                <a:chOff x="741" y="3360"/>
                <a:chExt cx="391" cy="462"/>
              </a:xfrm>
            </p:grpSpPr>
            <p:grpSp>
              <p:nvGrpSpPr>
                <p:cNvPr id="45119" name="Group 65"/>
                <p:cNvGrpSpPr/>
                <p:nvPr/>
              </p:nvGrpSpPr>
              <p:grpSpPr>
                <a:xfrm>
                  <a:off x="741" y="3360"/>
                  <a:ext cx="335" cy="372"/>
                  <a:chOff x="741" y="3360"/>
                  <a:chExt cx="335" cy="372"/>
                </a:xfrm>
              </p:grpSpPr>
              <p:sp>
                <p:nvSpPr>
                  <p:cNvPr id="45121" name="Freeform 66"/>
                  <p:cNvSpPr/>
                  <p:nvPr/>
                </p:nvSpPr>
                <p:spPr>
                  <a:xfrm>
                    <a:off x="741" y="3360"/>
                    <a:ext cx="335" cy="372"/>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669" h="745">
                        <a:moveTo>
                          <a:pt x="571" y="72"/>
                        </a:moveTo>
                        <a:lnTo>
                          <a:pt x="511" y="192"/>
                        </a:lnTo>
                        <a:lnTo>
                          <a:pt x="409" y="169"/>
                        </a:lnTo>
                        <a:lnTo>
                          <a:pt x="314" y="140"/>
                        </a:lnTo>
                        <a:lnTo>
                          <a:pt x="229" y="102"/>
                        </a:lnTo>
                        <a:lnTo>
                          <a:pt x="167" y="75"/>
                        </a:lnTo>
                        <a:lnTo>
                          <a:pt x="52" y="0"/>
                        </a:lnTo>
                        <a:lnTo>
                          <a:pt x="20" y="12"/>
                        </a:lnTo>
                        <a:lnTo>
                          <a:pt x="16" y="85"/>
                        </a:lnTo>
                        <a:lnTo>
                          <a:pt x="64" y="153"/>
                        </a:lnTo>
                        <a:lnTo>
                          <a:pt x="25" y="144"/>
                        </a:lnTo>
                        <a:lnTo>
                          <a:pt x="0" y="176"/>
                        </a:lnTo>
                        <a:lnTo>
                          <a:pt x="7" y="208"/>
                        </a:lnTo>
                        <a:lnTo>
                          <a:pt x="41" y="249"/>
                        </a:lnTo>
                        <a:lnTo>
                          <a:pt x="25" y="265"/>
                        </a:lnTo>
                        <a:lnTo>
                          <a:pt x="7" y="289"/>
                        </a:lnTo>
                        <a:lnTo>
                          <a:pt x="7" y="319"/>
                        </a:lnTo>
                        <a:lnTo>
                          <a:pt x="25" y="368"/>
                        </a:lnTo>
                        <a:lnTo>
                          <a:pt x="80" y="415"/>
                        </a:lnTo>
                        <a:lnTo>
                          <a:pt x="55" y="431"/>
                        </a:lnTo>
                        <a:lnTo>
                          <a:pt x="44" y="472"/>
                        </a:lnTo>
                        <a:lnTo>
                          <a:pt x="59" y="512"/>
                        </a:lnTo>
                        <a:lnTo>
                          <a:pt x="109" y="537"/>
                        </a:lnTo>
                        <a:lnTo>
                          <a:pt x="173" y="561"/>
                        </a:lnTo>
                        <a:lnTo>
                          <a:pt x="225" y="605"/>
                        </a:lnTo>
                        <a:lnTo>
                          <a:pt x="265" y="645"/>
                        </a:lnTo>
                        <a:lnTo>
                          <a:pt x="301" y="685"/>
                        </a:lnTo>
                        <a:lnTo>
                          <a:pt x="343" y="730"/>
                        </a:lnTo>
                        <a:lnTo>
                          <a:pt x="417" y="745"/>
                        </a:lnTo>
                        <a:lnTo>
                          <a:pt x="560" y="561"/>
                        </a:lnTo>
                        <a:lnTo>
                          <a:pt x="584" y="424"/>
                        </a:lnTo>
                        <a:lnTo>
                          <a:pt x="593" y="344"/>
                        </a:lnTo>
                        <a:lnTo>
                          <a:pt x="629" y="303"/>
                        </a:lnTo>
                        <a:lnTo>
                          <a:pt x="656" y="261"/>
                        </a:lnTo>
                        <a:lnTo>
                          <a:pt x="669" y="197"/>
                        </a:lnTo>
                        <a:lnTo>
                          <a:pt x="666" y="154"/>
                        </a:lnTo>
                        <a:lnTo>
                          <a:pt x="652" y="118"/>
                        </a:lnTo>
                        <a:lnTo>
                          <a:pt x="629" y="83"/>
                        </a:lnTo>
                        <a:lnTo>
                          <a:pt x="602" y="68"/>
                        </a:lnTo>
                        <a:lnTo>
                          <a:pt x="571" y="72"/>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nvGrpSpPr>
                  <p:cNvPr id="45122" name="Group 67"/>
                  <p:cNvGrpSpPr/>
                  <p:nvPr/>
                </p:nvGrpSpPr>
                <p:grpSpPr>
                  <a:xfrm>
                    <a:off x="762" y="3416"/>
                    <a:ext cx="249" cy="182"/>
                    <a:chOff x="762" y="3416"/>
                    <a:chExt cx="249" cy="182"/>
                  </a:xfrm>
                </p:grpSpPr>
                <p:sp>
                  <p:nvSpPr>
                    <p:cNvPr id="45123" name="Freeform 68"/>
                    <p:cNvSpPr/>
                    <p:nvPr/>
                  </p:nvSpPr>
                  <p:spPr>
                    <a:xfrm>
                      <a:off x="769" y="3432"/>
                      <a:ext cx="177" cy="62"/>
                    </a:xfrm>
                    <a:custGeom>
                      <a:avLst/>
                      <a:gdLst/>
                      <a:ahLst/>
                      <a:cxnLst>
                        <a:cxn ang="0">
                          <a:pos x="0" y="0"/>
                        </a:cxn>
                        <a:cxn ang="0">
                          <a:pos x="1" y="1"/>
                        </a:cxn>
                        <a:cxn ang="0">
                          <a:pos x="1" y="1"/>
                        </a:cxn>
                        <a:cxn ang="0">
                          <a:pos x="1" y="1"/>
                        </a:cxn>
                        <a:cxn ang="0">
                          <a:pos x="1" y="1"/>
                        </a:cxn>
                      </a:cxnLst>
                      <a:pathLst>
                        <a:path w="354" h="124">
                          <a:moveTo>
                            <a:pt x="0" y="0"/>
                          </a:moveTo>
                          <a:lnTo>
                            <a:pt x="79" y="59"/>
                          </a:lnTo>
                          <a:lnTo>
                            <a:pt x="175" y="105"/>
                          </a:lnTo>
                          <a:lnTo>
                            <a:pt x="275" y="124"/>
                          </a:lnTo>
                          <a:lnTo>
                            <a:pt x="354" y="124"/>
                          </a:lnTo>
                        </a:path>
                      </a:pathLst>
                    </a:custGeom>
                    <a:no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24" name="Freeform 69"/>
                    <p:cNvSpPr/>
                    <p:nvPr/>
                  </p:nvSpPr>
                  <p:spPr>
                    <a:xfrm>
                      <a:off x="762" y="3488"/>
                      <a:ext cx="128" cy="57"/>
                    </a:xfrm>
                    <a:custGeom>
                      <a:avLst/>
                      <a:gdLst/>
                      <a:ahLst/>
                      <a:cxnLst>
                        <a:cxn ang="0">
                          <a:pos x="0" y="0"/>
                        </a:cxn>
                        <a:cxn ang="0">
                          <a:pos x="0" y="0"/>
                        </a:cxn>
                        <a:cxn ang="0">
                          <a:pos x="0" y="0"/>
                        </a:cxn>
                        <a:cxn ang="0">
                          <a:pos x="0" y="0"/>
                        </a:cxn>
                      </a:cxnLst>
                      <a:pathLst>
                        <a:path w="257" h="116">
                          <a:moveTo>
                            <a:pt x="0" y="0"/>
                          </a:moveTo>
                          <a:lnTo>
                            <a:pt x="59" y="47"/>
                          </a:lnTo>
                          <a:lnTo>
                            <a:pt x="148" y="91"/>
                          </a:lnTo>
                          <a:lnTo>
                            <a:pt x="257" y="116"/>
                          </a:lnTo>
                        </a:path>
                      </a:pathLst>
                    </a:custGeom>
                    <a:no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25" name="Freeform 70"/>
                    <p:cNvSpPr/>
                    <p:nvPr/>
                  </p:nvSpPr>
                  <p:spPr>
                    <a:xfrm>
                      <a:off x="781" y="3567"/>
                      <a:ext cx="87" cy="31"/>
                    </a:xfrm>
                    <a:custGeom>
                      <a:avLst/>
                      <a:gdLst/>
                      <a:ahLst/>
                      <a:cxnLst>
                        <a:cxn ang="0">
                          <a:pos x="0" y="0"/>
                        </a:cxn>
                        <a:cxn ang="0">
                          <a:pos x="1" y="1"/>
                        </a:cxn>
                        <a:cxn ang="0">
                          <a:pos x="1" y="1"/>
                        </a:cxn>
                      </a:cxnLst>
                      <a:pathLst>
                        <a:path w="172" h="62">
                          <a:moveTo>
                            <a:pt x="0" y="0"/>
                          </a:moveTo>
                          <a:lnTo>
                            <a:pt x="81" y="41"/>
                          </a:lnTo>
                          <a:lnTo>
                            <a:pt x="172" y="62"/>
                          </a:lnTo>
                        </a:path>
                      </a:pathLst>
                    </a:custGeom>
                    <a:noFill/>
                    <a:ln w="6350" cap="flat" cmpd="sng">
                      <a:solidFill>
                        <a:srgbClr val="000000">
                          <a:alpha val="100000"/>
                        </a:srgbClr>
                      </a:solidFill>
                      <a:prstDash val="solid"/>
                      <a:round/>
                      <a:headEnd type="none" w="med" len="med"/>
                      <a:tailEnd type="none" w="med" len="med"/>
                    </a:ln>
                  </p:spPr>
                  <p:txBody>
                    <a:bodyPr/>
                    <a:p>
                      <a:endParaRPr lang="zh-CN" altLang="en-US"/>
                    </a:p>
                  </p:txBody>
                </p:sp>
                <p:sp>
                  <p:nvSpPr>
                    <p:cNvPr id="45126" name="Freeform 71"/>
                    <p:cNvSpPr/>
                    <p:nvPr/>
                  </p:nvSpPr>
                  <p:spPr>
                    <a:xfrm>
                      <a:off x="1005" y="3416"/>
                      <a:ext cx="6" cy="38"/>
                    </a:xfrm>
                    <a:custGeom>
                      <a:avLst/>
                      <a:gdLst/>
                      <a:ahLst/>
                      <a:cxnLst>
                        <a:cxn ang="0">
                          <a:pos x="1" y="1"/>
                        </a:cxn>
                        <a:cxn ang="0">
                          <a:pos x="0" y="1"/>
                        </a:cxn>
                        <a:cxn ang="0">
                          <a:pos x="1" y="1"/>
                        </a:cxn>
                        <a:cxn ang="0">
                          <a:pos x="1" y="0"/>
                        </a:cxn>
                      </a:cxnLst>
                      <a:pathLst>
                        <a:path w="12" h="75">
                          <a:moveTo>
                            <a:pt x="6" y="75"/>
                          </a:moveTo>
                          <a:lnTo>
                            <a:pt x="0" y="43"/>
                          </a:lnTo>
                          <a:lnTo>
                            <a:pt x="1" y="25"/>
                          </a:lnTo>
                          <a:lnTo>
                            <a:pt x="12" y="0"/>
                          </a:lnTo>
                        </a:path>
                      </a:pathLst>
                    </a:custGeom>
                    <a:noFill/>
                    <a:ln w="6350" cap="flat" cmpd="sng">
                      <a:solidFill>
                        <a:srgbClr val="000000">
                          <a:alpha val="100000"/>
                        </a:srgbClr>
                      </a:solidFill>
                      <a:prstDash val="solid"/>
                      <a:round/>
                      <a:headEnd type="none" w="med" len="med"/>
                      <a:tailEnd type="none" w="med" len="med"/>
                    </a:ln>
                  </p:spPr>
                  <p:txBody>
                    <a:bodyPr/>
                    <a:p>
                      <a:endParaRPr lang="zh-CN" altLang="en-US"/>
                    </a:p>
                  </p:txBody>
                </p:sp>
              </p:grpSp>
            </p:grpSp>
            <p:sp>
              <p:nvSpPr>
                <p:cNvPr id="45120" name="Freeform 72"/>
                <p:cNvSpPr/>
                <p:nvPr/>
              </p:nvSpPr>
              <p:spPr>
                <a:xfrm>
                  <a:off x="898" y="3547"/>
                  <a:ext cx="234" cy="275"/>
                </a:xfrm>
                <a:custGeom>
                  <a:avLst/>
                  <a:gdLst/>
                  <a:ahLst/>
                  <a:cxnLst>
                    <a:cxn ang="0">
                      <a:pos x="1" y="0"/>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0" y="1"/>
                    </a:cxn>
                    <a:cxn ang="0">
                      <a:pos x="1" y="1"/>
                    </a:cxn>
                    <a:cxn ang="0">
                      <a:pos x="1" y="1"/>
                    </a:cxn>
                    <a:cxn ang="0">
                      <a:pos x="1" y="1"/>
                    </a:cxn>
                    <a:cxn ang="0">
                      <a:pos x="1" y="1"/>
                    </a:cxn>
                    <a:cxn ang="0">
                      <a:pos x="1" y="0"/>
                    </a:cxn>
                  </a:cxnLst>
                  <a:pathLst>
                    <a:path w="467" h="549">
                      <a:moveTo>
                        <a:pt x="279" y="0"/>
                      </a:moveTo>
                      <a:lnTo>
                        <a:pt x="375" y="66"/>
                      </a:lnTo>
                      <a:lnTo>
                        <a:pt x="467" y="152"/>
                      </a:lnTo>
                      <a:lnTo>
                        <a:pt x="464" y="203"/>
                      </a:lnTo>
                      <a:lnTo>
                        <a:pt x="443" y="249"/>
                      </a:lnTo>
                      <a:lnTo>
                        <a:pt x="395" y="346"/>
                      </a:lnTo>
                      <a:lnTo>
                        <a:pt x="304" y="465"/>
                      </a:lnTo>
                      <a:lnTo>
                        <a:pt x="203" y="549"/>
                      </a:lnTo>
                      <a:lnTo>
                        <a:pt x="95" y="520"/>
                      </a:lnTo>
                      <a:lnTo>
                        <a:pt x="29" y="474"/>
                      </a:lnTo>
                      <a:lnTo>
                        <a:pt x="0" y="416"/>
                      </a:lnTo>
                      <a:lnTo>
                        <a:pt x="0" y="337"/>
                      </a:lnTo>
                      <a:lnTo>
                        <a:pt x="29" y="346"/>
                      </a:lnTo>
                      <a:lnTo>
                        <a:pt x="95" y="314"/>
                      </a:lnTo>
                      <a:lnTo>
                        <a:pt x="143" y="257"/>
                      </a:lnTo>
                      <a:lnTo>
                        <a:pt x="234" y="149"/>
                      </a:lnTo>
                      <a:lnTo>
                        <a:pt x="279" y="0"/>
                      </a:lnTo>
                      <a:close/>
                    </a:path>
                  </a:pathLst>
                </a:custGeom>
                <a:solidFill>
                  <a:srgbClr val="C0E0FF">
                    <a:alpha val="100000"/>
                  </a:srgbClr>
                </a:solidFill>
                <a:ln w="6350" cap="flat" cmpd="sng">
                  <a:solidFill>
                    <a:srgbClr val="000000">
                      <a:alpha val="100000"/>
                    </a:srgbClr>
                  </a:solidFill>
                  <a:prstDash val="solid"/>
                  <a:round/>
                  <a:headEnd type="none" w="med" len="med"/>
                  <a:tailEnd type="none" w="med" len="med"/>
                </a:ln>
              </p:spPr>
              <p:txBody>
                <a:bodyPr/>
                <a:p>
                  <a:endParaRPr lang="zh-CN" altLang="en-US"/>
                </a:p>
              </p:txBody>
            </p:sp>
          </p:grpSp>
        </p:grpSp>
      </p:grpSp>
      <p:sp>
        <p:nvSpPr>
          <p:cNvPr id="95305" name="Rectangle 73"/>
          <p:cNvSpPr/>
          <p:nvPr/>
        </p:nvSpPr>
        <p:spPr>
          <a:xfrm>
            <a:off x="304800" y="4876800"/>
            <a:ext cx="1524000" cy="17526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5306" name="AutoShape 74" descr="白色大理石"/>
          <p:cNvSpPr>
            <a:spLocks noChangeArrowheads="1"/>
          </p:cNvSpPr>
          <p:nvPr/>
        </p:nvSpPr>
        <p:spPr bwMode="auto">
          <a:xfrm flipH="1">
            <a:off x="457200" y="838200"/>
            <a:ext cx="2438400" cy="609600"/>
          </a:xfrm>
          <a:prstGeom prst="cube">
            <a:avLst>
              <a:gd name="adj" fmla="val 15625"/>
            </a:avLst>
          </a:prstGeom>
          <a:blipFill dpi="0" rotWithShape="0">
            <a:blip r:embed="rId1"/>
            <a:srcRect/>
            <a:tile tx="0" ty="0" sx="100000" sy="100000" flip="none" algn="tl"/>
          </a:blip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Adjacency Matrix</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307" name="Text Box 75"/>
          <p:cNvSpPr txBox="1"/>
          <p:nvPr/>
        </p:nvSpPr>
        <p:spPr>
          <a:xfrm>
            <a:off x="457200" y="1524000"/>
            <a:ext cx="8153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latin typeface="Arial" panose="020B0604020202020204" pitchFamily="34" charset="0"/>
              </a:rPr>
              <a:t>adj_mat [ n ] [ n ] </a:t>
            </a:r>
            <a:r>
              <a:rPr lang="en-US" altLang="zh-CN" sz="2400" b="1"/>
              <a:t>is defined for G(V, E) with </a:t>
            </a:r>
            <a:r>
              <a:rPr lang="en-US" altLang="zh-CN" sz="2400" b="1" i="1"/>
              <a:t>n</a:t>
            </a:r>
            <a:r>
              <a:rPr lang="en-US" altLang="zh-CN" sz="2400" b="1"/>
              <a:t> vertices, </a:t>
            </a:r>
            <a:r>
              <a:rPr lang="en-US" altLang="zh-CN" sz="2400" b="1" i="1"/>
              <a:t>n </a:t>
            </a:r>
            <a:r>
              <a:rPr lang="en-US" altLang="zh-CN" sz="2400" b="1">
                <a:sym typeface="Symbol" panose="05050102010706020507" pitchFamily="18" charset="2"/>
              </a:rPr>
              <a:t> 1</a:t>
            </a:r>
            <a:r>
              <a:rPr lang="en-US" altLang="zh-CN" sz="2400" b="1"/>
              <a:t> : </a:t>
            </a:r>
            <a:endParaRPr lang="en-US" altLang="zh-CN" sz="2400" b="1"/>
          </a:p>
        </p:txBody>
      </p:sp>
      <p:graphicFrame>
        <p:nvGraphicFramePr>
          <p:cNvPr id="95308" name="Object 76"/>
          <p:cNvGraphicFramePr>
            <a:graphicFrameLocks noChangeAspect="1"/>
          </p:cNvGraphicFramePr>
          <p:nvPr/>
        </p:nvGraphicFramePr>
        <p:xfrm>
          <a:off x="1143000" y="1981200"/>
          <a:ext cx="6705600" cy="881063"/>
        </p:xfrm>
        <a:graphic>
          <a:graphicData uri="http://schemas.openxmlformats.org/presentationml/2006/ole">
            <mc:AlternateContent xmlns:mc="http://schemas.openxmlformats.org/markup-compatibility/2006">
              <mc:Choice xmlns:v="urn:schemas-microsoft-com:vml" Requires="v">
                <p:oleObj spid="_x0000_s3079" name="" r:id="rId2" imgW="58150125" imgH="7677150" progId="Equation.3">
                  <p:embed/>
                </p:oleObj>
              </mc:Choice>
              <mc:Fallback>
                <p:oleObj name="" r:id="rId2" imgW="58150125" imgH="7677150" progId="Equation.3">
                  <p:embed/>
                  <p:pic>
                    <p:nvPicPr>
                      <p:cNvPr id="0" name="图片 3078"/>
                      <p:cNvPicPr/>
                      <p:nvPr/>
                    </p:nvPicPr>
                    <p:blipFill>
                      <a:blip r:embed="rId3"/>
                      <a:stretch>
                        <a:fillRect/>
                      </a:stretch>
                    </p:blipFill>
                    <p:spPr>
                      <a:xfrm>
                        <a:off x="1143000" y="1981200"/>
                        <a:ext cx="6705600" cy="881063"/>
                      </a:xfrm>
                      <a:prstGeom prst="rect">
                        <a:avLst/>
                      </a:prstGeom>
                      <a:noFill/>
                      <a:ln w="38100">
                        <a:noFill/>
                        <a:miter/>
                      </a:ln>
                    </p:spPr>
                  </p:pic>
                </p:oleObj>
              </mc:Fallback>
            </mc:AlternateContent>
          </a:graphicData>
        </a:graphic>
      </p:graphicFrame>
      <p:sp>
        <p:nvSpPr>
          <p:cNvPr id="95309" name="Text Box 77"/>
          <p:cNvSpPr txBox="1"/>
          <p:nvPr/>
        </p:nvSpPr>
        <p:spPr>
          <a:xfrm>
            <a:off x="533400" y="2895600"/>
            <a:ext cx="8077200" cy="11874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758825" lvl="0" indent="-758825" eaLnBrk="1" hangingPunct="1">
              <a:spcBef>
                <a:spcPct val="50000"/>
              </a:spcBef>
              <a:buNone/>
            </a:pPr>
            <a:r>
              <a:rPr lang="en-US" altLang="zh-CN" sz="2400" b="1"/>
              <a:t>Note: If G is undirected, then adj_mat[ ][ ] is symmetric.  Thus we can save space by storing only half of the matrix.</a:t>
            </a:r>
            <a:endParaRPr lang="en-US" altLang="zh-CN" sz="2400" b="1"/>
          </a:p>
        </p:txBody>
      </p:sp>
      <p:graphicFrame>
        <p:nvGraphicFramePr>
          <p:cNvPr id="95310" name="Object 78"/>
          <p:cNvGraphicFramePr>
            <a:graphicFrameLocks noChangeAspect="1"/>
          </p:cNvGraphicFramePr>
          <p:nvPr/>
        </p:nvGraphicFramePr>
        <p:xfrm>
          <a:off x="609600" y="4191000"/>
          <a:ext cx="6172200" cy="1643063"/>
        </p:xfrm>
        <a:graphic>
          <a:graphicData uri="http://schemas.openxmlformats.org/presentationml/2006/ole">
            <mc:AlternateContent xmlns:mc="http://schemas.openxmlformats.org/markup-compatibility/2006">
              <mc:Choice xmlns:v="urn:schemas-microsoft-com:vml" Requires="v">
                <p:oleObj spid="_x0000_s3080" name="" r:id="rId4" imgW="57711975" imgH="15363825" progId="Equation.3">
                  <p:embed/>
                </p:oleObj>
              </mc:Choice>
              <mc:Fallback>
                <p:oleObj name="" r:id="rId4" imgW="57711975" imgH="15363825" progId="Equation.3">
                  <p:embed/>
                  <p:pic>
                    <p:nvPicPr>
                      <p:cNvPr id="0" name="图片 3079"/>
                      <p:cNvPicPr/>
                      <p:nvPr/>
                    </p:nvPicPr>
                    <p:blipFill>
                      <a:blip r:embed="rId5"/>
                      <a:stretch>
                        <a:fillRect/>
                      </a:stretch>
                    </p:blipFill>
                    <p:spPr>
                      <a:xfrm>
                        <a:off x="609600" y="4191000"/>
                        <a:ext cx="6172200" cy="1643063"/>
                      </a:xfrm>
                      <a:prstGeom prst="rect">
                        <a:avLst/>
                      </a:prstGeom>
                      <a:noFill/>
                      <a:ln w="38100">
                        <a:noFill/>
                        <a:miter/>
                      </a:ln>
                    </p:spPr>
                  </p:pic>
                </p:oleObj>
              </mc:Fallback>
            </mc:AlternateContent>
          </a:graphicData>
        </a:graphic>
      </p:graphicFrame>
      <p:grpSp>
        <p:nvGrpSpPr>
          <p:cNvPr id="95311" name="Group 79"/>
          <p:cNvGrpSpPr/>
          <p:nvPr/>
        </p:nvGrpSpPr>
        <p:grpSpPr>
          <a:xfrm>
            <a:off x="6705600" y="4800600"/>
            <a:ext cx="2209800" cy="1909763"/>
            <a:chOff x="1680" y="2373"/>
            <a:chExt cx="2038" cy="1758"/>
          </a:xfrm>
        </p:grpSpPr>
        <p:grpSp>
          <p:nvGrpSpPr>
            <p:cNvPr id="45070" name="Group 80"/>
            <p:cNvGrpSpPr/>
            <p:nvPr/>
          </p:nvGrpSpPr>
          <p:grpSpPr>
            <a:xfrm rot="4724383" flipH="1">
              <a:off x="2718" y="2714"/>
              <a:ext cx="256" cy="751"/>
              <a:chOff x="1902" y="2055"/>
              <a:chExt cx="318" cy="912"/>
            </a:xfrm>
          </p:grpSpPr>
          <p:grpSp>
            <p:nvGrpSpPr>
              <p:cNvPr id="45106" name="Group 81"/>
              <p:cNvGrpSpPr/>
              <p:nvPr/>
            </p:nvGrpSpPr>
            <p:grpSpPr>
              <a:xfrm>
                <a:off x="1902" y="2711"/>
                <a:ext cx="285" cy="256"/>
                <a:chOff x="1902" y="2711"/>
                <a:chExt cx="285" cy="256"/>
              </a:xfrm>
            </p:grpSpPr>
            <p:sp>
              <p:nvSpPr>
                <p:cNvPr id="45109" name="Freeform 82"/>
                <p:cNvSpPr/>
                <p:nvPr/>
              </p:nvSpPr>
              <p:spPr>
                <a:xfrm>
                  <a:off x="1902" y="2711"/>
                  <a:ext cx="285" cy="256"/>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571" h="510">
                      <a:moveTo>
                        <a:pt x="88" y="64"/>
                      </a:moveTo>
                      <a:lnTo>
                        <a:pt x="50" y="130"/>
                      </a:lnTo>
                      <a:lnTo>
                        <a:pt x="38" y="156"/>
                      </a:lnTo>
                      <a:lnTo>
                        <a:pt x="31" y="184"/>
                      </a:lnTo>
                      <a:lnTo>
                        <a:pt x="24" y="225"/>
                      </a:lnTo>
                      <a:lnTo>
                        <a:pt x="24" y="264"/>
                      </a:lnTo>
                      <a:lnTo>
                        <a:pt x="29" y="302"/>
                      </a:lnTo>
                      <a:lnTo>
                        <a:pt x="45" y="337"/>
                      </a:lnTo>
                      <a:lnTo>
                        <a:pt x="78" y="361"/>
                      </a:lnTo>
                      <a:lnTo>
                        <a:pt x="43" y="340"/>
                      </a:lnTo>
                      <a:lnTo>
                        <a:pt x="29" y="338"/>
                      </a:lnTo>
                      <a:lnTo>
                        <a:pt x="10" y="345"/>
                      </a:lnTo>
                      <a:lnTo>
                        <a:pt x="3" y="357"/>
                      </a:lnTo>
                      <a:lnTo>
                        <a:pt x="0" y="373"/>
                      </a:lnTo>
                      <a:lnTo>
                        <a:pt x="5" y="387"/>
                      </a:lnTo>
                      <a:lnTo>
                        <a:pt x="15" y="404"/>
                      </a:lnTo>
                      <a:lnTo>
                        <a:pt x="60" y="437"/>
                      </a:lnTo>
                      <a:lnTo>
                        <a:pt x="128" y="463"/>
                      </a:lnTo>
                      <a:lnTo>
                        <a:pt x="158" y="474"/>
                      </a:lnTo>
                      <a:lnTo>
                        <a:pt x="191" y="479"/>
                      </a:lnTo>
                      <a:lnTo>
                        <a:pt x="218" y="479"/>
                      </a:lnTo>
                      <a:lnTo>
                        <a:pt x="248" y="488"/>
                      </a:lnTo>
                      <a:lnTo>
                        <a:pt x="284" y="500"/>
                      </a:lnTo>
                      <a:lnTo>
                        <a:pt x="366" y="510"/>
                      </a:lnTo>
                      <a:lnTo>
                        <a:pt x="463" y="489"/>
                      </a:lnTo>
                      <a:lnTo>
                        <a:pt x="527" y="489"/>
                      </a:lnTo>
                      <a:lnTo>
                        <a:pt x="543" y="484"/>
                      </a:lnTo>
                      <a:lnTo>
                        <a:pt x="559" y="469"/>
                      </a:lnTo>
                      <a:lnTo>
                        <a:pt x="564" y="448"/>
                      </a:lnTo>
                      <a:lnTo>
                        <a:pt x="571" y="364"/>
                      </a:lnTo>
                      <a:lnTo>
                        <a:pt x="571" y="297"/>
                      </a:lnTo>
                      <a:lnTo>
                        <a:pt x="567" y="262"/>
                      </a:lnTo>
                      <a:lnTo>
                        <a:pt x="564" y="239"/>
                      </a:lnTo>
                      <a:lnTo>
                        <a:pt x="559" y="215"/>
                      </a:lnTo>
                      <a:lnTo>
                        <a:pt x="553" y="191"/>
                      </a:lnTo>
                      <a:lnTo>
                        <a:pt x="522" y="99"/>
                      </a:lnTo>
                      <a:lnTo>
                        <a:pt x="489" y="0"/>
                      </a:lnTo>
                      <a:lnTo>
                        <a:pt x="88" y="64"/>
                      </a:lnTo>
                      <a:close/>
                    </a:path>
                  </a:pathLst>
                </a:custGeom>
                <a:solidFill>
                  <a:srgbClr val="FFE0C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5110" name="Arc 83"/>
                <p:cNvSpPr/>
                <p:nvPr/>
              </p:nvSpPr>
              <p:spPr>
                <a:xfrm>
                  <a:off x="1945" y="2885"/>
                  <a:ext cx="7" cy="17"/>
                </a:xfrm>
                <a:custGeom>
                  <a:avLst/>
                  <a:gdLst/>
                  <a:ahLst/>
                  <a:cxnLst>
                    <a:cxn ang="0">
                      <a:pos x="0" y="0"/>
                    </a:cxn>
                    <a:cxn ang="0">
                      <a:pos x="0" y="0"/>
                    </a:cxn>
                    <a:cxn ang="0">
                      <a:pos x="0" y="0"/>
                    </a:cxn>
                  </a:cxnLst>
                  <a:pathLst>
                    <a:path w="21584" h="21468" fill="none">
                      <a:moveTo>
                        <a:pt x="0" y="20627"/>
                      </a:moveTo>
                      <a:cubicBezTo>
                        <a:pt x="416" y="9948"/>
                        <a:pt x="8578" y="1180"/>
                        <a:pt x="19199" y="0"/>
                      </a:cubicBezTo>
                    </a:path>
                    <a:path w="21584" h="21468" stroke="0">
                      <a:moveTo>
                        <a:pt x="0" y="20627"/>
                      </a:moveTo>
                      <a:cubicBezTo>
                        <a:pt x="416" y="9948"/>
                        <a:pt x="8578" y="1180"/>
                        <a:pt x="19199" y="0"/>
                      </a:cubicBezTo>
                      <a:lnTo>
                        <a:pt x="21584" y="21468"/>
                      </a:lnTo>
                      <a:lnTo>
                        <a:pt x="0" y="20627"/>
                      </a:lnTo>
                      <a:close/>
                    </a:path>
                  </a:pathLst>
                </a:custGeom>
                <a:no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45107" name="Rectangle 84"/>
              <p:cNvSpPr/>
              <p:nvPr/>
            </p:nvSpPr>
            <p:spPr>
              <a:xfrm>
                <a:off x="1958" y="2738"/>
                <a:ext cx="239" cy="45"/>
              </a:xfrm>
              <a:prstGeom prst="rect">
                <a:avLst/>
              </a:prstGeom>
              <a:solidFill>
                <a:srgbClr val="FFFFFF"/>
              </a:solidFill>
              <a:ln w="111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45108" name="Freeform 85"/>
              <p:cNvSpPr/>
              <p:nvPr/>
            </p:nvSpPr>
            <p:spPr>
              <a:xfrm>
                <a:off x="1937" y="2055"/>
                <a:ext cx="283" cy="704"/>
              </a:xfrm>
              <a:custGeom>
                <a:avLst/>
                <a:gdLst/>
                <a:ahLst/>
                <a:cxnLst>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Lst>
                <a:pathLst>
                  <a:path w="566" h="1408">
                    <a:moveTo>
                      <a:pt x="26" y="484"/>
                    </a:moveTo>
                    <a:lnTo>
                      <a:pt x="15" y="903"/>
                    </a:lnTo>
                    <a:lnTo>
                      <a:pt x="0" y="1408"/>
                    </a:lnTo>
                    <a:lnTo>
                      <a:pt x="543" y="1403"/>
                    </a:lnTo>
                    <a:lnTo>
                      <a:pt x="548" y="873"/>
                    </a:lnTo>
                    <a:lnTo>
                      <a:pt x="547" y="599"/>
                    </a:lnTo>
                    <a:lnTo>
                      <a:pt x="566" y="314"/>
                    </a:lnTo>
                    <a:lnTo>
                      <a:pt x="560" y="247"/>
                    </a:lnTo>
                    <a:lnTo>
                      <a:pt x="555" y="200"/>
                    </a:lnTo>
                    <a:lnTo>
                      <a:pt x="545" y="151"/>
                    </a:lnTo>
                    <a:lnTo>
                      <a:pt x="534" y="120"/>
                    </a:lnTo>
                    <a:lnTo>
                      <a:pt x="515" y="85"/>
                    </a:lnTo>
                    <a:lnTo>
                      <a:pt x="496" y="62"/>
                    </a:lnTo>
                    <a:lnTo>
                      <a:pt x="463" y="40"/>
                    </a:lnTo>
                    <a:lnTo>
                      <a:pt x="423" y="19"/>
                    </a:lnTo>
                    <a:lnTo>
                      <a:pt x="380" y="7"/>
                    </a:lnTo>
                    <a:lnTo>
                      <a:pt x="331" y="2"/>
                    </a:lnTo>
                    <a:lnTo>
                      <a:pt x="291" y="0"/>
                    </a:lnTo>
                    <a:lnTo>
                      <a:pt x="243" y="9"/>
                    </a:lnTo>
                    <a:lnTo>
                      <a:pt x="196" y="24"/>
                    </a:lnTo>
                    <a:lnTo>
                      <a:pt x="168" y="42"/>
                    </a:lnTo>
                    <a:lnTo>
                      <a:pt x="135" y="66"/>
                    </a:lnTo>
                    <a:lnTo>
                      <a:pt x="111" y="95"/>
                    </a:lnTo>
                    <a:lnTo>
                      <a:pt x="85" y="139"/>
                    </a:lnTo>
                    <a:lnTo>
                      <a:pt x="66" y="187"/>
                    </a:lnTo>
                    <a:lnTo>
                      <a:pt x="48" y="267"/>
                    </a:lnTo>
                    <a:lnTo>
                      <a:pt x="26" y="484"/>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5071" name="Group 86"/>
            <p:cNvGrpSpPr/>
            <p:nvPr/>
          </p:nvGrpSpPr>
          <p:grpSpPr>
            <a:xfrm flipH="1">
              <a:off x="2988" y="3981"/>
              <a:ext cx="593" cy="111"/>
              <a:chOff x="1503" y="3399"/>
              <a:chExt cx="719" cy="138"/>
            </a:xfrm>
          </p:grpSpPr>
          <p:sp>
            <p:nvSpPr>
              <p:cNvPr id="45104" name="Freeform 87"/>
              <p:cNvSpPr/>
              <p:nvPr/>
            </p:nvSpPr>
            <p:spPr>
              <a:xfrm>
                <a:off x="1766" y="3399"/>
                <a:ext cx="456" cy="11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913" h="229">
                    <a:moveTo>
                      <a:pt x="0" y="42"/>
                    </a:moveTo>
                    <a:lnTo>
                      <a:pt x="0" y="179"/>
                    </a:lnTo>
                    <a:lnTo>
                      <a:pt x="245" y="179"/>
                    </a:lnTo>
                    <a:lnTo>
                      <a:pt x="252" y="151"/>
                    </a:lnTo>
                    <a:lnTo>
                      <a:pt x="300" y="179"/>
                    </a:lnTo>
                    <a:lnTo>
                      <a:pt x="391" y="203"/>
                    </a:lnTo>
                    <a:lnTo>
                      <a:pt x="503" y="224"/>
                    </a:lnTo>
                    <a:lnTo>
                      <a:pt x="597" y="229"/>
                    </a:lnTo>
                    <a:lnTo>
                      <a:pt x="686" y="224"/>
                    </a:lnTo>
                    <a:lnTo>
                      <a:pt x="816" y="214"/>
                    </a:lnTo>
                    <a:lnTo>
                      <a:pt x="863" y="208"/>
                    </a:lnTo>
                    <a:lnTo>
                      <a:pt x="913" y="194"/>
                    </a:lnTo>
                    <a:lnTo>
                      <a:pt x="913" y="158"/>
                    </a:lnTo>
                    <a:lnTo>
                      <a:pt x="908" y="141"/>
                    </a:lnTo>
                    <a:lnTo>
                      <a:pt x="892" y="120"/>
                    </a:lnTo>
                    <a:lnTo>
                      <a:pt x="873" y="106"/>
                    </a:lnTo>
                    <a:lnTo>
                      <a:pt x="847" y="92"/>
                    </a:lnTo>
                    <a:lnTo>
                      <a:pt x="802" y="71"/>
                    </a:lnTo>
                    <a:lnTo>
                      <a:pt x="755" y="54"/>
                    </a:lnTo>
                    <a:lnTo>
                      <a:pt x="705" y="38"/>
                    </a:lnTo>
                    <a:lnTo>
                      <a:pt x="651" y="26"/>
                    </a:lnTo>
                    <a:lnTo>
                      <a:pt x="469" y="0"/>
                    </a:lnTo>
                    <a:lnTo>
                      <a:pt x="0" y="42"/>
                    </a:lnTo>
                    <a:close/>
                  </a:path>
                </a:pathLst>
              </a:custGeom>
              <a:solidFill>
                <a:srgbClr val="201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5105" name="Freeform 88"/>
              <p:cNvSpPr/>
              <p:nvPr/>
            </p:nvSpPr>
            <p:spPr>
              <a:xfrm>
                <a:off x="1503" y="3426"/>
                <a:ext cx="456" cy="111"/>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913" h="222">
                    <a:moveTo>
                      <a:pt x="0" y="43"/>
                    </a:moveTo>
                    <a:lnTo>
                      <a:pt x="0" y="179"/>
                    </a:lnTo>
                    <a:lnTo>
                      <a:pt x="243" y="179"/>
                    </a:lnTo>
                    <a:lnTo>
                      <a:pt x="248" y="151"/>
                    </a:lnTo>
                    <a:lnTo>
                      <a:pt x="299" y="179"/>
                    </a:lnTo>
                    <a:lnTo>
                      <a:pt x="406" y="196"/>
                    </a:lnTo>
                    <a:lnTo>
                      <a:pt x="537" y="212"/>
                    </a:lnTo>
                    <a:lnTo>
                      <a:pt x="677" y="222"/>
                    </a:lnTo>
                    <a:lnTo>
                      <a:pt x="802" y="222"/>
                    </a:lnTo>
                    <a:lnTo>
                      <a:pt x="865" y="206"/>
                    </a:lnTo>
                    <a:lnTo>
                      <a:pt x="913" y="194"/>
                    </a:lnTo>
                    <a:lnTo>
                      <a:pt x="913" y="160"/>
                    </a:lnTo>
                    <a:lnTo>
                      <a:pt x="908" y="140"/>
                    </a:lnTo>
                    <a:lnTo>
                      <a:pt x="892" y="121"/>
                    </a:lnTo>
                    <a:lnTo>
                      <a:pt x="873" y="106"/>
                    </a:lnTo>
                    <a:lnTo>
                      <a:pt x="847" y="92"/>
                    </a:lnTo>
                    <a:lnTo>
                      <a:pt x="802" y="71"/>
                    </a:lnTo>
                    <a:lnTo>
                      <a:pt x="755" y="54"/>
                    </a:lnTo>
                    <a:lnTo>
                      <a:pt x="705" y="40"/>
                    </a:lnTo>
                    <a:lnTo>
                      <a:pt x="651" y="26"/>
                    </a:lnTo>
                    <a:lnTo>
                      <a:pt x="467" y="0"/>
                    </a:lnTo>
                    <a:lnTo>
                      <a:pt x="0" y="43"/>
                    </a:lnTo>
                    <a:close/>
                  </a:path>
                </a:pathLst>
              </a:custGeom>
              <a:solidFill>
                <a:srgbClr val="201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45072" name="Freeform 89"/>
            <p:cNvSpPr/>
            <p:nvPr/>
          </p:nvSpPr>
          <p:spPr>
            <a:xfrm flipH="1">
              <a:off x="3082" y="3427"/>
              <a:ext cx="352" cy="56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852" h="1411">
                  <a:moveTo>
                    <a:pt x="583" y="0"/>
                  </a:moveTo>
                  <a:lnTo>
                    <a:pt x="809" y="555"/>
                  </a:lnTo>
                  <a:lnTo>
                    <a:pt x="826" y="597"/>
                  </a:lnTo>
                  <a:lnTo>
                    <a:pt x="842" y="646"/>
                  </a:lnTo>
                  <a:lnTo>
                    <a:pt x="852" y="717"/>
                  </a:lnTo>
                  <a:lnTo>
                    <a:pt x="842" y="781"/>
                  </a:lnTo>
                  <a:lnTo>
                    <a:pt x="765" y="1010"/>
                  </a:lnTo>
                  <a:lnTo>
                    <a:pt x="737" y="1081"/>
                  </a:lnTo>
                  <a:lnTo>
                    <a:pt x="722" y="1153"/>
                  </a:lnTo>
                  <a:lnTo>
                    <a:pt x="755" y="1196"/>
                  </a:lnTo>
                  <a:lnTo>
                    <a:pt x="760" y="1229"/>
                  </a:lnTo>
                  <a:lnTo>
                    <a:pt x="727" y="1260"/>
                  </a:lnTo>
                  <a:lnTo>
                    <a:pt x="689" y="1304"/>
                  </a:lnTo>
                  <a:lnTo>
                    <a:pt x="727" y="1342"/>
                  </a:lnTo>
                  <a:lnTo>
                    <a:pt x="765" y="1411"/>
                  </a:lnTo>
                  <a:lnTo>
                    <a:pt x="158" y="1401"/>
                  </a:lnTo>
                  <a:lnTo>
                    <a:pt x="130" y="1250"/>
                  </a:lnTo>
                  <a:lnTo>
                    <a:pt x="152" y="1120"/>
                  </a:lnTo>
                  <a:lnTo>
                    <a:pt x="206" y="1000"/>
                  </a:lnTo>
                  <a:lnTo>
                    <a:pt x="239" y="934"/>
                  </a:lnTo>
                  <a:lnTo>
                    <a:pt x="387" y="738"/>
                  </a:lnTo>
                  <a:lnTo>
                    <a:pt x="343" y="640"/>
                  </a:lnTo>
                  <a:lnTo>
                    <a:pt x="0" y="15"/>
                  </a:lnTo>
                  <a:lnTo>
                    <a:pt x="583" y="0"/>
                  </a:lnTo>
                  <a:close/>
                </a:path>
              </a:pathLst>
            </a:custGeom>
            <a:solidFill>
              <a:srgbClr val="603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5073" name="Freeform 90"/>
            <p:cNvSpPr/>
            <p:nvPr/>
          </p:nvSpPr>
          <p:spPr>
            <a:xfrm flipH="1">
              <a:off x="3218" y="3397"/>
              <a:ext cx="406" cy="6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982" h="1565">
                  <a:moveTo>
                    <a:pt x="0" y="54"/>
                  </a:moveTo>
                  <a:lnTo>
                    <a:pt x="78" y="322"/>
                  </a:lnTo>
                  <a:lnTo>
                    <a:pt x="99" y="388"/>
                  </a:lnTo>
                  <a:lnTo>
                    <a:pt x="123" y="445"/>
                  </a:lnTo>
                  <a:lnTo>
                    <a:pt x="147" y="497"/>
                  </a:lnTo>
                  <a:lnTo>
                    <a:pt x="182" y="561"/>
                  </a:lnTo>
                  <a:lnTo>
                    <a:pt x="210" y="601"/>
                  </a:lnTo>
                  <a:lnTo>
                    <a:pt x="238" y="638"/>
                  </a:lnTo>
                  <a:lnTo>
                    <a:pt x="291" y="695"/>
                  </a:lnTo>
                  <a:lnTo>
                    <a:pt x="345" y="756"/>
                  </a:lnTo>
                  <a:lnTo>
                    <a:pt x="389" y="782"/>
                  </a:lnTo>
                  <a:lnTo>
                    <a:pt x="335" y="815"/>
                  </a:lnTo>
                  <a:lnTo>
                    <a:pt x="378" y="891"/>
                  </a:lnTo>
                  <a:lnTo>
                    <a:pt x="291" y="1011"/>
                  </a:lnTo>
                  <a:lnTo>
                    <a:pt x="225" y="1072"/>
                  </a:lnTo>
                  <a:lnTo>
                    <a:pt x="199" y="1099"/>
                  </a:lnTo>
                  <a:lnTo>
                    <a:pt x="177" y="1136"/>
                  </a:lnTo>
                  <a:lnTo>
                    <a:pt x="156" y="1174"/>
                  </a:lnTo>
                  <a:lnTo>
                    <a:pt x="140" y="1207"/>
                  </a:lnTo>
                  <a:lnTo>
                    <a:pt x="126" y="1237"/>
                  </a:lnTo>
                  <a:lnTo>
                    <a:pt x="113" y="1275"/>
                  </a:lnTo>
                  <a:lnTo>
                    <a:pt x="102" y="1325"/>
                  </a:lnTo>
                  <a:lnTo>
                    <a:pt x="97" y="1389"/>
                  </a:lnTo>
                  <a:lnTo>
                    <a:pt x="97" y="1455"/>
                  </a:lnTo>
                  <a:lnTo>
                    <a:pt x="100" y="1565"/>
                  </a:lnTo>
                  <a:lnTo>
                    <a:pt x="750" y="1535"/>
                  </a:lnTo>
                  <a:lnTo>
                    <a:pt x="713" y="1495"/>
                  </a:lnTo>
                  <a:lnTo>
                    <a:pt x="706" y="1464"/>
                  </a:lnTo>
                  <a:lnTo>
                    <a:pt x="703" y="1442"/>
                  </a:lnTo>
                  <a:lnTo>
                    <a:pt x="727" y="1349"/>
                  </a:lnTo>
                  <a:lnTo>
                    <a:pt x="661" y="1343"/>
                  </a:lnTo>
                  <a:lnTo>
                    <a:pt x="737" y="1284"/>
                  </a:lnTo>
                  <a:lnTo>
                    <a:pt x="954" y="967"/>
                  </a:lnTo>
                  <a:lnTo>
                    <a:pt x="968" y="936"/>
                  </a:lnTo>
                  <a:lnTo>
                    <a:pt x="977" y="901"/>
                  </a:lnTo>
                  <a:lnTo>
                    <a:pt x="982" y="865"/>
                  </a:lnTo>
                  <a:lnTo>
                    <a:pt x="982" y="825"/>
                  </a:lnTo>
                  <a:lnTo>
                    <a:pt x="975" y="790"/>
                  </a:lnTo>
                  <a:lnTo>
                    <a:pt x="967" y="756"/>
                  </a:lnTo>
                  <a:lnTo>
                    <a:pt x="944" y="705"/>
                  </a:lnTo>
                  <a:lnTo>
                    <a:pt x="835" y="467"/>
                  </a:lnTo>
                  <a:lnTo>
                    <a:pt x="633" y="0"/>
                  </a:lnTo>
                  <a:lnTo>
                    <a:pt x="0" y="54"/>
                  </a:lnTo>
                  <a:close/>
                </a:path>
              </a:pathLst>
            </a:custGeom>
            <a:solidFill>
              <a:srgbClr val="603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5074" name="Freeform 91"/>
            <p:cNvSpPr/>
            <p:nvPr/>
          </p:nvSpPr>
          <p:spPr>
            <a:xfrm flipH="1">
              <a:off x="3000" y="2918"/>
              <a:ext cx="147" cy="49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57" h="1222">
                  <a:moveTo>
                    <a:pt x="255" y="81"/>
                  </a:moveTo>
                  <a:lnTo>
                    <a:pt x="276" y="113"/>
                  </a:lnTo>
                  <a:lnTo>
                    <a:pt x="300" y="151"/>
                  </a:lnTo>
                  <a:lnTo>
                    <a:pt x="321" y="196"/>
                  </a:lnTo>
                  <a:lnTo>
                    <a:pt x="338" y="246"/>
                  </a:lnTo>
                  <a:lnTo>
                    <a:pt x="349" y="295"/>
                  </a:lnTo>
                  <a:lnTo>
                    <a:pt x="354" y="349"/>
                  </a:lnTo>
                  <a:lnTo>
                    <a:pt x="357" y="403"/>
                  </a:lnTo>
                  <a:lnTo>
                    <a:pt x="354" y="491"/>
                  </a:lnTo>
                  <a:lnTo>
                    <a:pt x="347" y="557"/>
                  </a:lnTo>
                  <a:lnTo>
                    <a:pt x="333" y="635"/>
                  </a:lnTo>
                  <a:lnTo>
                    <a:pt x="321" y="684"/>
                  </a:lnTo>
                  <a:lnTo>
                    <a:pt x="305" y="755"/>
                  </a:lnTo>
                  <a:lnTo>
                    <a:pt x="288" y="816"/>
                  </a:lnTo>
                  <a:lnTo>
                    <a:pt x="271" y="865"/>
                  </a:lnTo>
                  <a:lnTo>
                    <a:pt x="253" y="910"/>
                  </a:lnTo>
                  <a:lnTo>
                    <a:pt x="232" y="955"/>
                  </a:lnTo>
                  <a:lnTo>
                    <a:pt x="210" y="997"/>
                  </a:lnTo>
                  <a:lnTo>
                    <a:pt x="184" y="1040"/>
                  </a:lnTo>
                  <a:lnTo>
                    <a:pt x="158" y="1075"/>
                  </a:lnTo>
                  <a:lnTo>
                    <a:pt x="132" y="1109"/>
                  </a:lnTo>
                  <a:lnTo>
                    <a:pt x="97" y="1148"/>
                  </a:lnTo>
                  <a:lnTo>
                    <a:pt x="64" y="1174"/>
                  </a:lnTo>
                  <a:lnTo>
                    <a:pt x="0" y="1222"/>
                  </a:lnTo>
                  <a:lnTo>
                    <a:pt x="0" y="0"/>
                  </a:lnTo>
                  <a:lnTo>
                    <a:pt x="208" y="15"/>
                  </a:lnTo>
                  <a:lnTo>
                    <a:pt x="255" y="81"/>
                  </a:lnTo>
                  <a:close/>
                </a:path>
              </a:pathLst>
            </a:custGeom>
            <a:solidFill>
              <a:srgbClr val="FFFF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45075" name="Group 92"/>
            <p:cNvGrpSpPr/>
            <p:nvPr/>
          </p:nvGrpSpPr>
          <p:grpSpPr>
            <a:xfrm flipH="1">
              <a:off x="2990" y="2913"/>
              <a:ext cx="73" cy="514"/>
              <a:chOff x="2131" y="2072"/>
              <a:chExt cx="89" cy="639"/>
            </a:xfrm>
          </p:grpSpPr>
          <p:sp>
            <p:nvSpPr>
              <p:cNvPr id="45102" name="Freeform 93"/>
              <p:cNvSpPr/>
              <p:nvPr/>
            </p:nvSpPr>
            <p:spPr>
              <a:xfrm>
                <a:off x="2139" y="2117"/>
                <a:ext cx="81" cy="594"/>
              </a:xfrm>
              <a:custGeom>
                <a:avLst/>
                <a:gdLst/>
                <a:ahLst/>
                <a:cxnLst>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Lst>
                <a:pathLst>
                  <a:path w="163" h="1188">
                    <a:moveTo>
                      <a:pt x="0" y="0"/>
                    </a:moveTo>
                    <a:lnTo>
                      <a:pt x="38" y="19"/>
                    </a:lnTo>
                    <a:lnTo>
                      <a:pt x="65" y="57"/>
                    </a:lnTo>
                    <a:lnTo>
                      <a:pt x="81" y="82"/>
                    </a:lnTo>
                    <a:lnTo>
                      <a:pt x="93" y="102"/>
                    </a:lnTo>
                    <a:lnTo>
                      <a:pt x="109" y="132"/>
                    </a:lnTo>
                    <a:lnTo>
                      <a:pt x="123" y="170"/>
                    </a:lnTo>
                    <a:lnTo>
                      <a:pt x="137" y="214"/>
                    </a:lnTo>
                    <a:lnTo>
                      <a:pt x="151" y="271"/>
                    </a:lnTo>
                    <a:lnTo>
                      <a:pt x="156" y="316"/>
                    </a:lnTo>
                    <a:lnTo>
                      <a:pt x="163" y="370"/>
                    </a:lnTo>
                    <a:lnTo>
                      <a:pt x="161" y="438"/>
                    </a:lnTo>
                    <a:lnTo>
                      <a:pt x="154" y="540"/>
                    </a:lnTo>
                    <a:lnTo>
                      <a:pt x="142" y="629"/>
                    </a:lnTo>
                    <a:lnTo>
                      <a:pt x="93" y="1068"/>
                    </a:lnTo>
                    <a:lnTo>
                      <a:pt x="45" y="1188"/>
                    </a:lnTo>
                    <a:lnTo>
                      <a:pt x="12" y="1024"/>
                    </a:lnTo>
                    <a:lnTo>
                      <a:pt x="32" y="851"/>
                    </a:lnTo>
                    <a:lnTo>
                      <a:pt x="48" y="736"/>
                    </a:lnTo>
                    <a:lnTo>
                      <a:pt x="57" y="646"/>
                    </a:lnTo>
                    <a:lnTo>
                      <a:pt x="64" y="554"/>
                    </a:lnTo>
                    <a:lnTo>
                      <a:pt x="71" y="460"/>
                    </a:lnTo>
                    <a:lnTo>
                      <a:pt x="72" y="406"/>
                    </a:lnTo>
                    <a:lnTo>
                      <a:pt x="71" y="358"/>
                    </a:lnTo>
                    <a:lnTo>
                      <a:pt x="65" y="309"/>
                    </a:lnTo>
                    <a:lnTo>
                      <a:pt x="53" y="215"/>
                    </a:lnTo>
                    <a:lnTo>
                      <a:pt x="48" y="182"/>
                    </a:lnTo>
                    <a:lnTo>
                      <a:pt x="41" y="144"/>
                    </a:lnTo>
                    <a:lnTo>
                      <a:pt x="34" y="106"/>
                    </a:lnTo>
                    <a:lnTo>
                      <a:pt x="0" y="0"/>
                    </a:lnTo>
                    <a:close/>
                  </a:path>
                </a:pathLst>
              </a:custGeom>
              <a:solidFill>
                <a:srgbClr val="0000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5103" name="Arc 94"/>
              <p:cNvSpPr/>
              <p:nvPr/>
            </p:nvSpPr>
            <p:spPr>
              <a:xfrm>
                <a:off x="2131" y="2072"/>
                <a:ext cx="29" cy="58"/>
              </a:xfrm>
              <a:custGeom>
                <a:avLst/>
                <a:gdLst/>
                <a:ahLst/>
                <a:cxnLst>
                  <a:cxn ang="0">
                    <a:pos x="0" y="0"/>
                  </a:cxn>
                  <a:cxn ang="0">
                    <a:pos x="0" y="0"/>
                  </a:cxn>
                  <a:cxn ang="0">
                    <a:pos x="0" y="0"/>
                  </a:cxn>
                </a:cxnLst>
                <a:pathLst>
                  <a:path w="22307" h="29828" fill="none">
                    <a:moveTo>
                      <a:pt x="-1" y="11"/>
                    </a:moveTo>
                    <a:cubicBezTo>
                      <a:pt x="235" y="3"/>
                      <a:pt x="471" y="-1"/>
                      <a:pt x="707" y="0"/>
                    </a:cubicBezTo>
                    <a:cubicBezTo>
                      <a:pt x="12636" y="0"/>
                      <a:pt x="22307" y="9670"/>
                      <a:pt x="22307" y="21600"/>
                    </a:cubicBezTo>
                    <a:cubicBezTo>
                      <a:pt x="22307" y="24422"/>
                      <a:pt x="21753" y="27218"/>
                      <a:pt x="20678" y="29828"/>
                    </a:cubicBezTo>
                  </a:path>
                  <a:path w="22307" h="29828" stroke="0">
                    <a:moveTo>
                      <a:pt x="-1" y="11"/>
                    </a:moveTo>
                    <a:cubicBezTo>
                      <a:pt x="235" y="3"/>
                      <a:pt x="471" y="-1"/>
                      <a:pt x="707" y="0"/>
                    </a:cubicBezTo>
                    <a:cubicBezTo>
                      <a:pt x="12636" y="0"/>
                      <a:pt x="22307" y="9670"/>
                      <a:pt x="22307" y="21600"/>
                    </a:cubicBezTo>
                    <a:cubicBezTo>
                      <a:pt x="22307" y="24422"/>
                      <a:pt x="21753" y="27218"/>
                      <a:pt x="20678" y="29828"/>
                    </a:cubicBezTo>
                    <a:lnTo>
                      <a:pt x="707" y="21600"/>
                    </a:lnTo>
                    <a:lnTo>
                      <a:pt x="-1" y="11"/>
                    </a:lnTo>
                    <a:close/>
                  </a:path>
                </a:pathLst>
              </a:custGeom>
              <a:solidFill>
                <a:srgbClr val="0000E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45076" name="Freeform 95"/>
            <p:cNvSpPr/>
            <p:nvPr/>
          </p:nvSpPr>
          <p:spPr>
            <a:xfrm flipH="1">
              <a:off x="3024" y="2784"/>
              <a:ext cx="694" cy="7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684" h="1839">
                  <a:moveTo>
                    <a:pt x="1344" y="10"/>
                  </a:moveTo>
                  <a:lnTo>
                    <a:pt x="1307" y="0"/>
                  </a:lnTo>
                  <a:lnTo>
                    <a:pt x="1271" y="3"/>
                  </a:lnTo>
                  <a:lnTo>
                    <a:pt x="1228" y="12"/>
                  </a:lnTo>
                  <a:lnTo>
                    <a:pt x="1189" y="28"/>
                  </a:lnTo>
                  <a:lnTo>
                    <a:pt x="1151" y="45"/>
                  </a:lnTo>
                  <a:lnTo>
                    <a:pt x="1122" y="64"/>
                  </a:lnTo>
                  <a:lnTo>
                    <a:pt x="1071" y="101"/>
                  </a:lnTo>
                  <a:lnTo>
                    <a:pt x="1035" y="132"/>
                  </a:lnTo>
                  <a:lnTo>
                    <a:pt x="988" y="186"/>
                  </a:lnTo>
                  <a:lnTo>
                    <a:pt x="809" y="401"/>
                  </a:lnTo>
                  <a:lnTo>
                    <a:pt x="705" y="512"/>
                  </a:lnTo>
                  <a:lnTo>
                    <a:pt x="585" y="618"/>
                  </a:lnTo>
                  <a:lnTo>
                    <a:pt x="446" y="738"/>
                  </a:lnTo>
                  <a:lnTo>
                    <a:pt x="327" y="825"/>
                  </a:lnTo>
                  <a:lnTo>
                    <a:pt x="146" y="952"/>
                  </a:lnTo>
                  <a:lnTo>
                    <a:pt x="11" y="1044"/>
                  </a:lnTo>
                  <a:lnTo>
                    <a:pt x="0" y="1151"/>
                  </a:lnTo>
                  <a:lnTo>
                    <a:pt x="0" y="1249"/>
                  </a:lnTo>
                  <a:lnTo>
                    <a:pt x="9" y="1321"/>
                  </a:lnTo>
                  <a:lnTo>
                    <a:pt x="21" y="1400"/>
                  </a:lnTo>
                  <a:lnTo>
                    <a:pt x="33" y="1452"/>
                  </a:lnTo>
                  <a:lnTo>
                    <a:pt x="54" y="1504"/>
                  </a:lnTo>
                  <a:lnTo>
                    <a:pt x="75" y="1554"/>
                  </a:lnTo>
                  <a:lnTo>
                    <a:pt x="103" y="1601"/>
                  </a:lnTo>
                  <a:lnTo>
                    <a:pt x="144" y="1653"/>
                  </a:lnTo>
                  <a:lnTo>
                    <a:pt x="184" y="1688"/>
                  </a:lnTo>
                  <a:lnTo>
                    <a:pt x="236" y="1723"/>
                  </a:lnTo>
                  <a:lnTo>
                    <a:pt x="289" y="1754"/>
                  </a:lnTo>
                  <a:lnTo>
                    <a:pt x="358" y="1782"/>
                  </a:lnTo>
                  <a:lnTo>
                    <a:pt x="440" y="1808"/>
                  </a:lnTo>
                  <a:lnTo>
                    <a:pt x="507" y="1823"/>
                  </a:lnTo>
                  <a:lnTo>
                    <a:pt x="577" y="1834"/>
                  </a:lnTo>
                  <a:lnTo>
                    <a:pt x="650" y="1839"/>
                  </a:lnTo>
                  <a:lnTo>
                    <a:pt x="728" y="1835"/>
                  </a:lnTo>
                  <a:lnTo>
                    <a:pt x="783" y="1827"/>
                  </a:lnTo>
                  <a:lnTo>
                    <a:pt x="835" y="1816"/>
                  </a:lnTo>
                  <a:lnTo>
                    <a:pt x="903" y="1799"/>
                  </a:lnTo>
                  <a:lnTo>
                    <a:pt x="972" y="1771"/>
                  </a:lnTo>
                  <a:lnTo>
                    <a:pt x="1141" y="1700"/>
                  </a:lnTo>
                  <a:lnTo>
                    <a:pt x="1288" y="1631"/>
                  </a:lnTo>
                  <a:lnTo>
                    <a:pt x="1432" y="1532"/>
                  </a:lnTo>
                  <a:lnTo>
                    <a:pt x="1478" y="1481"/>
                  </a:lnTo>
                  <a:lnTo>
                    <a:pt x="1521" y="1429"/>
                  </a:lnTo>
                  <a:lnTo>
                    <a:pt x="1566" y="1365"/>
                  </a:lnTo>
                  <a:lnTo>
                    <a:pt x="1609" y="1276"/>
                  </a:lnTo>
                  <a:lnTo>
                    <a:pt x="1641" y="1198"/>
                  </a:lnTo>
                  <a:lnTo>
                    <a:pt x="1660" y="1136"/>
                  </a:lnTo>
                  <a:lnTo>
                    <a:pt x="1674" y="1068"/>
                  </a:lnTo>
                  <a:lnTo>
                    <a:pt x="1682" y="995"/>
                  </a:lnTo>
                  <a:lnTo>
                    <a:pt x="1682" y="926"/>
                  </a:lnTo>
                  <a:lnTo>
                    <a:pt x="1684" y="860"/>
                  </a:lnTo>
                  <a:lnTo>
                    <a:pt x="1681" y="785"/>
                  </a:lnTo>
                  <a:lnTo>
                    <a:pt x="1679" y="703"/>
                  </a:lnTo>
                  <a:lnTo>
                    <a:pt x="1674" y="648"/>
                  </a:lnTo>
                  <a:lnTo>
                    <a:pt x="1665" y="570"/>
                  </a:lnTo>
                  <a:lnTo>
                    <a:pt x="1660" y="512"/>
                  </a:lnTo>
                  <a:lnTo>
                    <a:pt x="1648" y="469"/>
                  </a:lnTo>
                  <a:lnTo>
                    <a:pt x="1636" y="427"/>
                  </a:lnTo>
                  <a:lnTo>
                    <a:pt x="1620" y="389"/>
                  </a:lnTo>
                  <a:lnTo>
                    <a:pt x="1597" y="349"/>
                  </a:lnTo>
                  <a:lnTo>
                    <a:pt x="1571" y="309"/>
                  </a:lnTo>
                  <a:lnTo>
                    <a:pt x="1545" y="269"/>
                  </a:lnTo>
                  <a:lnTo>
                    <a:pt x="1516" y="229"/>
                  </a:lnTo>
                  <a:lnTo>
                    <a:pt x="1344" y="10"/>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5077" name="Freeform 96"/>
            <p:cNvSpPr/>
            <p:nvPr/>
          </p:nvSpPr>
          <p:spPr>
            <a:xfrm flipH="1">
              <a:off x="3046" y="2795"/>
              <a:ext cx="148" cy="60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60" h="1515">
                  <a:moveTo>
                    <a:pt x="0" y="0"/>
                  </a:moveTo>
                  <a:lnTo>
                    <a:pt x="68" y="179"/>
                  </a:lnTo>
                  <a:lnTo>
                    <a:pt x="117" y="330"/>
                  </a:lnTo>
                  <a:lnTo>
                    <a:pt x="134" y="429"/>
                  </a:lnTo>
                  <a:lnTo>
                    <a:pt x="243" y="407"/>
                  </a:lnTo>
                  <a:lnTo>
                    <a:pt x="177" y="570"/>
                  </a:lnTo>
                  <a:lnTo>
                    <a:pt x="214" y="596"/>
                  </a:lnTo>
                  <a:lnTo>
                    <a:pt x="242" y="636"/>
                  </a:lnTo>
                  <a:lnTo>
                    <a:pt x="257" y="692"/>
                  </a:lnTo>
                  <a:lnTo>
                    <a:pt x="268" y="785"/>
                  </a:lnTo>
                  <a:lnTo>
                    <a:pt x="274" y="902"/>
                  </a:lnTo>
                  <a:lnTo>
                    <a:pt x="276" y="956"/>
                  </a:lnTo>
                  <a:lnTo>
                    <a:pt x="274" y="1016"/>
                  </a:lnTo>
                  <a:lnTo>
                    <a:pt x="269" y="1070"/>
                  </a:lnTo>
                  <a:lnTo>
                    <a:pt x="259" y="1159"/>
                  </a:lnTo>
                  <a:lnTo>
                    <a:pt x="252" y="1204"/>
                  </a:lnTo>
                  <a:lnTo>
                    <a:pt x="242" y="1252"/>
                  </a:lnTo>
                  <a:lnTo>
                    <a:pt x="231" y="1287"/>
                  </a:lnTo>
                  <a:lnTo>
                    <a:pt x="215" y="1334"/>
                  </a:lnTo>
                  <a:lnTo>
                    <a:pt x="203" y="1364"/>
                  </a:lnTo>
                  <a:lnTo>
                    <a:pt x="186" y="1397"/>
                  </a:lnTo>
                  <a:lnTo>
                    <a:pt x="165" y="1433"/>
                  </a:lnTo>
                  <a:lnTo>
                    <a:pt x="143" y="1463"/>
                  </a:lnTo>
                  <a:lnTo>
                    <a:pt x="103" y="1515"/>
                  </a:lnTo>
                  <a:lnTo>
                    <a:pt x="150" y="1480"/>
                  </a:lnTo>
                  <a:lnTo>
                    <a:pt x="186" y="1437"/>
                  </a:lnTo>
                  <a:lnTo>
                    <a:pt x="214" y="1400"/>
                  </a:lnTo>
                  <a:lnTo>
                    <a:pt x="238" y="1364"/>
                  </a:lnTo>
                  <a:lnTo>
                    <a:pt x="261" y="1324"/>
                  </a:lnTo>
                  <a:lnTo>
                    <a:pt x="283" y="1277"/>
                  </a:lnTo>
                  <a:lnTo>
                    <a:pt x="304" y="1225"/>
                  </a:lnTo>
                  <a:lnTo>
                    <a:pt x="318" y="1183"/>
                  </a:lnTo>
                  <a:lnTo>
                    <a:pt x="334" y="1131"/>
                  </a:lnTo>
                  <a:lnTo>
                    <a:pt x="344" y="1084"/>
                  </a:lnTo>
                  <a:lnTo>
                    <a:pt x="353" y="1018"/>
                  </a:lnTo>
                  <a:lnTo>
                    <a:pt x="358" y="943"/>
                  </a:lnTo>
                  <a:lnTo>
                    <a:pt x="360" y="857"/>
                  </a:lnTo>
                  <a:lnTo>
                    <a:pt x="356" y="778"/>
                  </a:lnTo>
                  <a:lnTo>
                    <a:pt x="354" y="733"/>
                  </a:lnTo>
                  <a:lnTo>
                    <a:pt x="349" y="652"/>
                  </a:lnTo>
                  <a:lnTo>
                    <a:pt x="346" y="603"/>
                  </a:lnTo>
                  <a:lnTo>
                    <a:pt x="339" y="551"/>
                  </a:lnTo>
                  <a:lnTo>
                    <a:pt x="334" y="513"/>
                  </a:lnTo>
                  <a:lnTo>
                    <a:pt x="325" y="469"/>
                  </a:lnTo>
                  <a:lnTo>
                    <a:pt x="307" y="417"/>
                  </a:lnTo>
                  <a:lnTo>
                    <a:pt x="288" y="377"/>
                  </a:lnTo>
                  <a:lnTo>
                    <a:pt x="266" y="343"/>
                  </a:lnTo>
                  <a:lnTo>
                    <a:pt x="235" y="301"/>
                  </a:lnTo>
                  <a:lnTo>
                    <a:pt x="186" y="233"/>
                  </a:lnTo>
                  <a:lnTo>
                    <a:pt x="146" y="181"/>
                  </a:lnTo>
                  <a:lnTo>
                    <a:pt x="0" y="0"/>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45078" name="Group 97"/>
            <p:cNvGrpSpPr/>
            <p:nvPr/>
          </p:nvGrpSpPr>
          <p:grpSpPr>
            <a:xfrm rot="-1020506">
              <a:off x="2758" y="2373"/>
              <a:ext cx="426" cy="642"/>
              <a:chOff x="2829" y="2352"/>
              <a:chExt cx="426" cy="642"/>
            </a:xfrm>
          </p:grpSpPr>
          <p:grpSp>
            <p:nvGrpSpPr>
              <p:cNvPr id="45087" name="Group 98"/>
              <p:cNvGrpSpPr/>
              <p:nvPr/>
            </p:nvGrpSpPr>
            <p:grpSpPr>
              <a:xfrm flipH="1">
                <a:off x="2829" y="2352"/>
                <a:ext cx="426" cy="599"/>
                <a:chOff x="1899" y="1375"/>
                <a:chExt cx="516" cy="744"/>
              </a:xfrm>
            </p:grpSpPr>
            <p:grpSp>
              <p:nvGrpSpPr>
                <p:cNvPr id="45097" name="Group 99"/>
                <p:cNvGrpSpPr/>
                <p:nvPr/>
              </p:nvGrpSpPr>
              <p:grpSpPr>
                <a:xfrm>
                  <a:off x="1899" y="1375"/>
                  <a:ext cx="516" cy="744"/>
                  <a:chOff x="1899" y="1375"/>
                  <a:chExt cx="516" cy="744"/>
                </a:xfrm>
              </p:grpSpPr>
              <p:sp>
                <p:nvSpPr>
                  <p:cNvPr id="45099" name="Freeform 100"/>
                  <p:cNvSpPr/>
                  <p:nvPr/>
                </p:nvSpPr>
                <p:spPr>
                  <a:xfrm>
                    <a:off x="1899" y="1375"/>
                    <a:ext cx="516" cy="744"/>
                  </a:xfrm>
                  <a:custGeom>
                    <a:avLst/>
                    <a:gdLst/>
                    <a:ahLst/>
                    <a:cxnLst>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pathLst>
                      <a:path w="1032" h="1488">
                        <a:moveTo>
                          <a:pt x="743" y="54"/>
                        </a:moveTo>
                        <a:lnTo>
                          <a:pt x="686" y="28"/>
                        </a:lnTo>
                        <a:lnTo>
                          <a:pt x="620" y="16"/>
                        </a:lnTo>
                        <a:lnTo>
                          <a:pt x="570" y="11"/>
                        </a:lnTo>
                        <a:lnTo>
                          <a:pt x="495" y="0"/>
                        </a:lnTo>
                        <a:lnTo>
                          <a:pt x="419" y="0"/>
                        </a:lnTo>
                        <a:lnTo>
                          <a:pt x="334" y="11"/>
                        </a:lnTo>
                        <a:lnTo>
                          <a:pt x="282" y="25"/>
                        </a:lnTo>
                        <a:lnTo>
                          <a:pt x="186" y="58"/>
                        </a:lnTo>
                        <a:lnTo>
                          <a:pt x="115" y="85"/>
                        </a:lnTo>
                        <a:lnTo>
                          <a:pt x="141" y="101"/>
                        </a:lnTo>
                        <a:lnTo>
                          <a:pt x="87" y="160"/>
                        </a:lnTo>
                        <a:lnTo>
                          <a:pt x="49" y="205"/>
                        </a:lnTo>
                        <a:lnTo>
                          <a:pt x="98" y="219"/>
                        </a:lnTo>
                        <a:lnTo>
                          <a:pt x="33" y="285"/>
                        </a:lnTo>
                        <a:lnTo>
                          <a:pt x="77" y="280"/>
                        </a:lnTo>
                        <a:lnTo>
                          <a:pt x="11" y="367"/>
                        </a:lnTo>
                        <a:lnTo>
                          <a:pt x="54" y="382"/>
                        </a:lnTo>
                        <a:lnTo>
                          <a:pt x="37" y="403"/>
                        </a:lnTo>
                        <a:lnTo>
                          <a:pt x="21" y="427"/>
                        </a:lnTo>
                        <a:lnTo>
                          <a:pt x="0" y="474"/>
                        </a:lnTo>
                        <a:lnTo>
                          <a:pt x="49" y="459"/>
                        </a:lnTo>
                        <a:lnTo>
                          <a:pt x="87" y="502"/>
                        </a:lnTo>
                        <a:lnTo>
                          <a:pt x="73" y="511"/>
                        </a:lnTo>
                        <a:lnTo>
                          <a:pt x="51" y="528"/>
                        </a:lnTo>
                        <a:lnTo>
                          <a:pt x="33" y="551"/>
                        </a:lnTo>
                        <a:lnTo>
                          <a:pt x="21" y="573"/>
                        </a:lnTo>
                        <a:lnTo>
                          <a:pt x="16" y="594"/>
                        </a:lnTo>
                        <a:lnTo>
                          <a:pt x="14" y="618"/>
                        </a:lnTo>
                        <a:lnTo>
                          <a:pt x="16" y="645"/>
                        </a:lnTo>
                        <a:lnTo>
                          <a:pt x="21" y="672"/>
                        </a:lnTo>
                        <a:lnTo>
                          <a:pt x="35" y="698"/>
                        </a:lnTo>
                        <a:lnTo>
                          <a:pt x="59" y="724"/>
                        </a:lnTo>
                        <a:lnTo>
                          <a:pt x="82" y="742"/>
                        </a:lnTo>
                        <a:lnTo>
                          <a:pt x="106" y="759"/>
                        </a:lnTo>
                        <a:lnTo>
                          <a:pt x="125" y="775"/>
                        </a:lnTo>
                        <a:lnTo>
                          <a:pt x="164" y="808"/>
                        </a:lnTo>
                        <a:lnTo>
                          <a:pt x="202" y="872"/>
                        </a:lnTo>
                        <a:lnTo>
                          <a:pt x="207" y="947"/>
                        </a:lnTo>
                        <a:lnTo>
                          <a:pt x="200" y="992"/>
                        </a:lnTo>
                        <a:lnTo>
                          <a:pt x="167" y="1068"/>
                        </a:lnTo>
                        <a:lnTo>
                          <a:pt x="125" y="1143"/>
                        </a:lnTo>
                        <a:lnTo>
                          <a:pt x="460" y="1488"/>
                        </a:lnTo>
                        <a:lnTo>
                          <a:pt x="516" y="1367"/>
                        </a:lnTo>
                        <a:lnTo>
                          <a:pt x="561" y="1322"/>
                        </a:lnTo>
                        <a:lnTo>
                          <a:pt x="603" y="1292"/>
                        </a:lnTo>
                        <a:lnTo>
                          <a:pt x="653" y="1266"/>
                        </a:lnTo>
                        <a:lnTo>
                          <a:pt x="710" y="1249"/>
                        </a:lnTo>
                        <a:lnTo>
                          <a:pt x="768" y="1223"/>
                        </a:lnTo>
                        <a:lnTo>
                          <a:pt x="811" y="1204"/>
                        </a:lnTo>
                        <a:lnTo>
                          <a:pt x="842" y="1174"/>
                        </a:lnTo>
                        <a:lnTo>
                          <a:pt x="860" y="1145"/>
                        </a:lnTo>
                        <a:lnTo>
                          <a:pt x="877" y="1106"/>
                        </a:lnTo>
                        <a:lnTo>
                          <a:pt x="887" y="1072"/>
                        </a:lnTo>
                        <a:lnTo>
                          <a:pt x="896" y="1037"/>
                        </a:lnTo>
                        <a:lnTo>
                          <a:pt x="901" y="990"/>
                        </a:lnTo>
                        <a:lnTo>
                          <a:pt x="907" y="921"/>
                        </a:lnTo>
                        <a:lnTo>
                          <a:pt x="907" y="846"/>
                        </a:lnTo>
                        <a:lnTo>
                          <a:pt x="926" y="842"/>
                        </a:lnTo>
                        <a:lnTo>
                          <a:pt x="946" y="837"/>
                        </a:lnTo>
                        <a:lnTo>
                          <a:pt x="972" y="823"/>
                        </a:lnTo>
                        <a:lnTo>
                          <a:pt x="995" y="808"/>
                        </a:lnTo>
                        <a:lnTo>
                          <a:pt x="1012" y="783"/>
                        </a:lnTo>
                        <a:lnTo>
                          <a:pt x="1026" y="759"/>
                        </a:lnTo>
                        <a:lnTo>
                          <a:pt x="1032" y="728"/>
                        </a:lnTo>
                        <a:lnTo>
                          <a:pt x="1028" y="691"/>
                        </a:lnTo>
                        <a:lnTo>
                          <a:pt x="1012" y="655"/>
                        </a:lnTo>
                        <a:lnTo>
                          <a:pt x="999" y="625"/>
                        </a:lnTo>
                        <a:lnTo>
                          <a:pt x="978" y="594"/>
                        </a:lnTo>
                        <a:lnTo>
                          <a:pt x="929" y="520"/>
                        </a:lnTo>
                        <a:lnTo>
                          <a:pt x="919" y="490"/>
                        </a:lnTo>
                        <a:lnTo>
                          <a:pt x="919" y="448"/>
                        </a:lnTo>
                        <a:lnTo>
                          <a:pt x="913" y="339"/>
                        </a:lnTo>
                        <a:lnTo>
                          <a:pt x="903" y="283"/>
                        </a:lnTo>
                        <a:lnTo>
                          <a:pt x="889" y="224"/>
                        </a:lnTo>
                        <a:lnTo>
                          <a:pt x="863" y="176"/>
                        </a:lnTo>
                        <a:lnTo>
                          <a:pt x="839" y="136"/>
                        </a:lnTo>
                        <a:lnTo>
                          <a:pt x="809" y="101"/>
                        </a:lnTo>
                        <a:lnTo>
                          <a:pt x="778" y="75"/>
                        </a:lnTo>
                        <a:lnTo>
                          <a:pt x="743" y="54"/>
                        </a:lnTo>
                        <a:close/>
                      </a:path>
                    </a:pathLst>
                  </a:custGeom>
                  <a:solidFill>
                    <a:srgbClr val="FFE0C0">
                      <a:alpha val="100000"/>
                    </a:srgbClr>
                  </a:solidFill>
                  <a:ln w="11113" cap="flat" cmpd="sng">
                    <a:solidFill>
                      <a:srgbClr val="804000">
                        <a:alpha val="100000"/>
                      </a:srgbClr>
                    </a:solidFill>
                    <a:prstDash val="solid"/>
                    <a:round/>
                    <a:headEnd type="none" w="med" len="med"/>
                    <a:tailEnd type="none" w="med" len="med"/>
                  </a:ln>
                </p:spPr>
                <p:txBody>
                  <a:bodyPr/>
                  <a:p>
                    <a:endParaRPr lang="zh-CN" altLang="en-US"/>
                  </a:p>
                </p:txBody>
              </p:sp>
              <p:sp>
                <p:nvSpPr>
                  <p:cNvPr id="45100" name="Freeform 101"/>
                  <p:cNvSpPr/>
                  <p:nvPr/>
                </p:nvSpPr>
                <p:spPr>
                  <a:xfrm>
                    <a:off x="2265" y="1876"/>
                    <a:ext cx="80" cy="14"/>
                  </a:xfrm>
                  <a:custGeom>
                    <a:avLst/>
                    <a:gdLst/>
                    <a:ahLst/>
                    <a:cxnLst>
                      <a:cxn ang="0">
                        <a:pos x="0" y="1"/>
                      </a:cxn>
                      <a:cxn ang="0">
                        <a:pos x="0" y="0"/>
                      </a:cxn>
                      <a:cxn ang="0">
                        <a:pos x="0" y="0"/>
                      </a:cxn>
                      <a:cxn ang="0">
                        <a:pos x="0" y="1"/>
                      </a:cxn>
                      <a:cxn ang="0">
                        <a:pos x="0" y="1"/>
                      </a:cxn>
                      <a:cxn ang="0">
                        <a:pos x="0" y="1"/>
                      </a:cxn>
                    </a:cxnLst>
                    <a:pathLst>
                      <a:path w="162" h="28">
                        <a:moveTo>
                          <a:pt x="162" y="7"/>
                        </a:moveTo>
                        <a:lnTo>
                          <a:pt x="113" y="0"/>
                        </a:lnTo>
                        <a:lnTo>
                          <a:pt x="71" y="0"/>
                        </a:lnTo>
                        <a:lnTo>
                          <a:pt x="42" y="5"/>
                        </a:lnTo>
                        <a:lnTo>
                          <a:pt x="14" y="18"/>
                        </a:lnTo>
                        <a:lnTo>
                          <a:pt x="0" y="28"/>
                        </a:lnTo>
                      </a:path>
                    </a:pathLst>
                  </a:custGeom>
                  <a:noFill/>
                  <a:ln w="11113" cap="flat" cmpd="sng">
                    <a:solidFill>
                      <a:srgbClr val="804000">
                        <a:alpha val="100000"/>
                      </a:srgbClr>
                    </a:solidFill>
                    <a:prstDash val="solid"/>
                    <a:round/>
                    <a:headEnd type="none" w="med" len="med"/>
                    <a:tailEnd type="none" w="med" len="med"/>
                  </a:ln>
                </p:spPr>
                <p:txBody>
                  <a:bodyPr/>
                  <a:p>
                    <a:endParaRPr lang="zh-CN" altLang="en-US"/>
                  </a:p>
                </p:txBody>
              </p:sp>
              <p:sp>
                <p:nvSpPr>
                  <p:cNvPr id="45101" name="Arc 102"/>
                  <p:cNvSpPr/>
                  <p:nvPr/>
                </p:nvSpPr>
                <p:spPr>
                  <a:xfrm>
                    <a:off x="1924" y="1640"/>
                    <a:ext cx="38" cy="55"/>
                  </a:xfrm>
                  <a:custGeom>
                    <a:avLst/>
                    <a:gdLst/>
                    <a:ahLst/>
                    <a:cxnLst>
                      <a:cxn ang="0">
                        <a:pos x="0" y="0"/>
                      </a:cxn>
                      <a:cxn ang="0">
                        <a:pos x="0" y="0"/>
                      </a:cxn>
                      <a:cxn ang="0">
                        <a:pos x="0" y="0"/>
                      </a:cxn>
                    </a:cxnLst>
                    <a:pathLst>
                      <a:path w="21600" h="21966" fill="none">
                        <a:moveTo>
                          <a:pt x="3" y="21965"/>
                        </a:moveTo>
                        <a:cubicBezTo>
                          <a:pt x="1" y="21844"/>
                          <a:pt x="0" y="21722"/>
                          <a:pt x="0" y="21600"/>
                        </a:cubicBezTo>
                        <a:cubicBezTo>
                          <a:pt x="-1" y="9670"/>
                          <a:pt x="9670" y="0"/>
                          <a:pt x="21599" y="0"/>
                        </a:cubicBezTo>
                      </a:path>
                      <a:path w="21600" h="21966" stroke="0">
                        <a:moveTo>
                          <a:pt x="3" y="21965"/>
                        </a:moveTo>
                        <a:cubicBezTo>
                          <a:pt x="1" y="21844"/>
                          <a:pt x="0" y="21722"/>
                          <a:pt x="0" y="21600"/>
                        </a:cubicBezTo>
                        <a:cubicBezTo>
                          <a:pt x="-1" y="9670"/>
                          <a:pt x="9670" y="0"/>
                          <a:pt x="21599" y="0"/>
                        </a:cubicBezTo>
                        <a:lnTo>
                          <a:pt x="21600" y="21600"/>
                        </a:lnTo>
                        <a:lnTo>
                          <a:pt x="3" y="21965"/>
                        </a:lnTo>
                        <a:close/>
                      </a:path>
                    </a:pathLst>
                  </a:custGeom>
                  <a:noFill/>
                  <a:ln w="11113" cap="flat" cmpd="sng">
                    <a:solidFill>
                      <a:srgbClr val="804000">
                        <a:alpha val="100000"/>
                      </a:srgbClr>
                    </a:solidFill>
                    <a:prstDash val="solid"/>
                    <a:round/>
                    <a:headEnd type="none" w="med" len="med"/>
                    <a:tailEnd type="none" w="med" len="med"/>
                  </a:ln>
                </p:spPr>
                <p:txBody>
                  <a:bodyPr/>
                  <a:p>
                    <a:endParaRPr lang="zh-CN" altLang="en-US"/>
                  </a:p>
                </p:txBody>
              </p:sp>
            </p:grpSp>
            <p:sp>
              <p:nvSpPr>
                <p:cNvPr id="45098" name="Freeform 103"/>
                <p:cNvSpPr/>
                <p:nvPr/>
              </p:nvSpPr>
              <p:spPr>
                <a:xfrm>
                  <a:off x="1899" y="1375"/>
                  <a:ext cx="387" cy="323"/>
                </a:xfrm>
                <a:custGeom>
                  <a:avLst/>
                  <a:gdLst/>
                  <a:ahLst/>
                  <a:cxnLst>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pathLst>
                    <a:path w="775" h="646">
                      <a:moveTo>
                        <a:pt x="740" y="54"/>
                      </a:moveTo>
                      <a:lnTo>
                        <a:pt x="683" y="28"/>
                      </a:lnTo>
                      <a:lnTo>
                        <a:pt x="617" y="16"/>
                      </a:lnTo>
                      <a:lnTo>
                        <a:pt x="568" y="11"/>
                      </a:lnTo>
                      <a:lnTo>
                        <a:pt x="493" y="0"/>
                      </a:lnTo>
                      <a:lnTo>
                        <a:pt x="417" y="0"/>
                      </a:lnTo>
                      <a:lnTo>
                        <a:pt x="332" y="11"/>
                      </a:lnTo>
                      <a:lnTo>
                        <a:pt x="280" y="25"/>
                      </a:lnTo>
                      <a:lnTo>
                        <a:pt x="186" y="58"/>
                      </a:lnTo>
                      <a:lnTo>
                        <a:pt x="115" y="85"/>
                      </a:lnTo>
                      <a:lnTo>
                        <a:pt x="141" y="101"/>
                      </a:lnTo>
                      <a:lnTo>
                        <a:pt x="87" y="160"/>
                      </a:lnTo>
                      <a:lnTo>
                        <a:pt x="49" y="203"/>
                      </a:lnTo>
                      <a:lnTo>
                        <a:pt x="98" y="217"/>
                      </a:lnTo>
                      <a:lnTo>
                        <a:pt x="33" y="283"/>
                      </a:lnTo>
                      <a:lnTo>
                        <a:pt x="77" y="278"/>
                      </a:lnTo>
                      <a:lnTo>
                        <a:pt x="11" y="365"/>
                      </a:lnTo>
                      <a:lnTo>
                        <a:pt x="54" y="381"/>
                      </a:lnTo>
                      <a:lnTo>
                        <a:pt x="37" y="401"/>
                      </a:lnTo>
                      <a:lnTo>
                        <a:pt x="21" y="426"/>
                      </a:lnTo>
                      <a:lnTo>
                        <a:pt x="0" y="473"/>
                      </a:lnTo>
                      <a:lnTo>
                        <a:pt x="49" y="457"/>
                      </a:lnTo>
                      <a:lnTo>
                        <a:pt x="87" y="506"/>
                      </a:lnTo>
                      <a:lnTo>
                        <a:pt x="110" y="497"/>
                      </a:lnTo>
                      <a:lnTo>
                        <a:pt x="134" y="493"/>
                      </a:lnTo>
                      <a:lnTo>
                        <a:pt x="164" y="499"/>
                      </a:lnTo>
                      <a:lnTo>
                        <a:pt x="186" y="509"/>
                      </a:lnTo>
                      <a:lnTo>
                        <a:pt x="200" y="535"/>
                      </a:lnTo>
                      <a:lnTo>
                        <a:pt x="209" y="559"/>
                      </a:lnTo>
                      <a:lnTo>
                        <a:pt x="217" y="577"/>
                      </a:lnTo>
                      <a:lnTo>
                        <a:pt x="235" y="598"/>
                      </a:lnTo>
                      <a:lnTo>
                        <a:pt x="249" y="612"/>
                      </a:lnTo>
                      <a:lnTo>
                        <a:pt x="273" y="646"/>
                      </a:lnTo>
                      <a:lnTo>
                        <a:pt x="268" y="598"/>
                      </a:lnTo>
                      <a:lnTo>
                        <a:pt x="273" y="575"/>
                      </a:lnTo>
                      <a:lnTo>
                        <a:pt x="290" y="546"/>
                      </a:lnTo>
                      <a:lnTo>
                        <a:pt x="316" y="516"/>
                      </a:lnTo>
                      <a:lnTo>
                        <a:pt x="346" y="480"/>
                      </a:lnTo>
                      <a:lnTo>
                        <a:pt x="360" y="455"/>
                      </a:lnTo>
                      <a:lnTo>
                        <a:pt x="372" y="433"/>
                      </a:lnTo>
                      <a:lnTo>
                        <a:pt x="396" y="419"/>
                      </a:lnTo>
                      <a:lnTo>
                        <a:pt x="431" y="403"/>
                      </a:lnTo>
                      <a:lnTo>
                        <a:pt x="443" y="388"/>
                      </a:lnTo>
                      <a:lnTo>
                        <a:pt x="453" y="368"/>
                      </a:lnTo>
                      <a:lnTo>
                        <a:pt x="462" y="348"/>
                      </a:lnTo>
                      <a:lnTo>
                        <a:pt x="457" y="299"/>
                      </a:lnTo>
                      <a:lnTo>
                        <a:pt x="447" y="266"/>
                      </a:lnTo>
                      <a:lnTo>
                        <a:pt x="427" y="245"/>
                      </a:lnTo>
                      <a:lnTo>
                        <a:pt x="419" y="228"/>
                      </a:lnTo>
                      <a:lnTo>
                        <a:pt x="408" y="216"/>
                      </a:lnTo>
                      <a:lnTo>
                        <a:pt x="400" y="198"/>
                      </a:lnTo>
                      <a:lnTo>
                        <a:pt x="401" y="170"/>
                      </a:lnTo>
                      <a:lnTo>
                        <a:pt x="412" y="148"/>
                      </a:lnTo>
                      <a:lnTo>
                        <a:pt x="433" y="132"/>
                      </a:lnTo>
                      <a:lnTo>
                        <a:pt x="455" y="122"/>
                      </a:lnTo>
                      <a:lnTo>
                        <a:pt x="481" y="113"/>
                      </a:lnTo>
                      <a:lnTo>
                        <a:pt x="512" y="115"/>
                      </a:lnTo>
                      <a:lnTo>
                        <a:pt x="493" y="98"/>
                      </a:lnTo>
                      <a:lnTo>
                        <a:pt x="495" y="85"/>
                      </a:lnTo>
                      <a:lnTo>
                        <a:pt x="504" y="77"/>
                      </a:lnTo>
                      <a:lnTo>
                        <a:pt x="521" y="72"/>
                      </a:lnTo>
                      <a:lnTo>
                        <a:pt x="551" y="73"/>
                      </a:lnTo>
                      <a:lnTo>
                        <a:pt x="578" y="77"/>
                      </a:lnTo>
                      <a:lnTo>
                        <a:pt x="599" y="75"/>
                      </a:lnTo>
                      <a:lnTo>
                        <a:pt x="627" y="65"/>
                      </a:lnTo>
                      <a:lnTo>
                        <a:pt x="653" y="56"/>
                      </a:lnTo>
                      <a:lnTo>
                        <a:pt x="684" y="58"/>
                      </a:lnTo>
                      <a:lnTo>
                        <a:pt x="717" y="61"/>
                      </a:lnTo>
                      <a:lnTo>
                        <a:pt x="775" y="75"/>
                      </a:lnTo>
                      <a:lnTo>
                        <a:pt x="740" y="54"/>
                      </a:lnTo>
                      <a:close/>
                    </a:path>
                  </a:pathLst>
                </a:custGeom>
                <a:solidFill>
                  <a:srgbClr val="804000">
                    <a:alpha val="100000"/>
                  </a:srgbClr>
                </a:solidFill>
                <a:ln w="9525">
                  <a:noFill/>
                </a:ln>
              </p:spPr>
              <p:txBody>
                <a:bodyPr/>
                <a:p>
                  <a:endParaRPr lang="zh-CN" altLang="en-US"/>
                </a:p>
              </p:txBody>
            </p:sp>
          </p:grpSp>
          <p:sp>
            <p:nvSpPr>
              <p:cNvPr id="45088" name="Freeform 104"/>
              <p:cNvSpPr/>
              <p:nvPr/>
            </p:nvSpPr>
            <p:spPr>
              <a:xfrm flipH="1">
                <a:off x="3014" y="2796"/>
                <a:ext cx="180" cy="198"/>
              </a:xfrm>
              <a:custGeom>
                <a:avLst/>
                <a:gdLst/>
                <a:ahLst/>
                <a:cxnLst>
                  <a:cxn ang="0">
                    <a:pos x="0" y="0"/>
                  </a:cxn>
                  <a:cxn ang="0">
                    <a:pos x="0" y="0"/>
                  </a:cxn>
                  <a:cxn ang="0">
                    <a:pos x="0" y="0"/>
                  </a:cxn>
                  <a:cxn ang="0">
                    <a:pos x="0" y="0"/>
                  </a:cxn>
                </a:cxnLst>
                <a:pathLst>
                  <a:path w="438" h="491">
                    <a:moveTo>
                      <a:pt x="0" y="0"/>
                    </a:moveTo>
                    <a:lnTo>
                      <a:pt x="363" y="300"/>
                    </a:lnTo>
                    <a:lnTo>
                      <a:pt x="438" y="491"/>
                    </a:lnTo>
                    <a:lnTo>
                      <a:pt x="0" y="0"/>
                    </a:lnTo>
                    <a:close/>
                  </a:path>
                </a:pathLst>
              </a:custGeom>
              <a:solidFill>
                <a:srgbClr val="E0E0E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5089" name="Freeform 105"/>
              <p:cNvSpPr/>
              <p:nvPr/>
            </p:nvSpPr>
            <p:spPr>
              <a:xfrm flipH="1">
                <a:off x="3044" y="2795"/>
                <a:ext cx="150" cy="198"/>
              </a:xfrm>
              <a:custGeom>
                <a:avLst/>
                <a:gdLst/>
                <a:ahLst/>
                <a:cxnLst>
                  <a:cxn ang="0">
                    <a:pos x="0" y="0"/>
                  </a:cxn>
                  <a:cxn ang="0">
                    <a:pos x="0" y="0"/>
                  </a:cxn>
                  <a:cxn ang="0">
                    <a:pos x="0" y="0"/>
                  </a:cxn>
                  <a:cxn ang="0">
                    <a:pos x="0" y="0"/>
                  </a:cxn>
                </a:cxnLst>
                <a:pathLst>
                  <a:path w="363" h="495">
                    <a:moveTo>
                      <a:pt x="0" y="0"/>
                    </a:moveTo>
                    <a:lnTo>
                      <a:pt x="363" y="311"/>
                    </a:lnTo>
                    <a:lnTo>
                      <a:pt x="278" y="495"/>
                    </a:lnTo>
                    <a:lnTo>
                      <a:pt x="0" y="0"/>
                    </a:lnTo>
                    <a:close/>
                  </a:path>
                </a:pathLst>
              </a:custGeom>
              <a:solidFill>
                <a:srgbClr val="FFFF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45090" name="Group 106"/>
              <p:cNvGrpSpPr/>
              <p:nvPr/>
            </p:nvGrpSpPr>
            <p:grpSpPr>
              <a:xfrm flipH="1">
                <a:off x="2890" y="2522"/>
                <a:ext cx="272" cy="117"/>
                <a:chOff x="2011" y="1586"/>
                <a:chExt cx="331" cy="145"/>
              </a:xfrm>
            </p:grpSpPr>
            <p:sp>
              <p:nvSpPr>
                <p:cNvPr id="45091" name="Freeform 107"/>
                <p:cNvSpPr/>
                <p:nvPr/>
              </p:nvSpPr>
              <p:spPr>
                <a:xfrm>
                  <a:off x="2226" y="1602"/>
                  <a:ext cx="94" cy="12"/>
                </a:xfrm>
                <a:custGeom>
                  <a:avLst/>
                  <a:gdLst/>
                  <a:ahLst/>
                  <a:cxnLst>
                    <a:cxn ang="0">
                      <a:pos x="1" y="1"/>
                    </a:cxn>
                    <a:cxn ang="0">
                      <a:pos x="1" y="1"/>
                    </a:cxn>
                    <a:cxn ang="0">
                      <a:pos x="1" y="1"/>
                    </a:cxn>
                    <a:cxn ang="0">
                      <a:pos x="1" y="0"/>
                    </a:cxn>
                    <a:cxn ang="0">
                      <a:pos x="1" y="0"/>
                    </a:cxn>
                    <a:cxn ang="0">
                      <a:pos x="0" y="1"/>
                    </a:cxn>
                    <a:cxn ang="0">
                      <a:pos x="1" y="1"/>
                    </a:cxn>
                    <a:cxn ang="0">
                      <a:pos x="1" y="1"/>
                    </a:cxn>
                  </a:cxnLst>
                  <a:pathLst>
                    <a:path w="187" h="24">
                      <a:moveTo>
                        <a:pt x="187" y="24"/>
                      </a:moveTo>
                      <a:lnTo>
                        <a:pt x="163" y="10"/>
                      </a:lnTo>
                      <a:lnTo>
                        <a:pt x="139" y="5"/>
                      </a:lnTo>
                      <a:lnTo>
                        <a:pt x="90" y="0"/>
                      </a:lnTo>
                      <a:lnTo>
                        <a:pt x="43" y="0"/>
                      </a:lnTo>
                      <a:lnTo>
                        <a:pt x="0" y="6"/>
                      </a:lnTo>
                      <a:lnTo>
                        <a:pt x="101" y="15"/>
                      </a:lnTo>
                      <a:lnTo>
                        <a:pt x="187" y="24"/>
                      </a:lnTo>
                      <a:close/>
                    </a:path>
                  </a:pathLst>
                </a:custGeom>
                <a:solidFill>
                  <a:srgbClr val="603000">
                    <a:alpha val="100000"/>
                  </a:srgbClr>
                </a:solidFill>
                <a:ln w="9525">
                  <a:noFill/>
                </a:ln>
              </p:spPr>
              <p:txBody>
                <a:bodyPr/>
                <a:p>
                  <a:endParaRPr lang="zh-CN" altLang="en-US"/>
                </a:p>
              </p:txBody>
            </p:sp>
            <p:sp>
              <p:nvSpPr>
                <p:cNvPr id="45092" name="Oval 108"/>
                <p:cNvSpPr/>
                <p:nvPr/>
              </p:nvSpPr>
              <p:spPr>
                <a:xfrm>
                  <a:off x="2255" y="1586"/>
                  <a:ext cx="87" cy="145"/>
                </a:xfrm>
                <a:prstGeom prst="ellipse">
                  <a:avLst/>
                </a:prstGeom>
                <a:noFill/>
                <a:ln w="11113"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45093" name="Line 109"/>
                <p:cNvSpPr/>
                <p:nvPr/>
              </p:nvSpPr>
              <p:spPr>
                <a:xfrm>
                  <a:off x="2011" y="1662"/>
                  <a:ext cx="248" cy="1"/>
                </a:xfrm>
                <a:prstGeom prst="line">
                  <a:avLst/>
                </a:prstGeom>
                <a:ln w="11113" cap="flat" cmpd="sng">
                  <a:solidFill>
                    <a:srgbClr val="000000"/>
                  </a:solidFill>
                  <a:prstDash val="solid"/>
                  <a:headEnd type="none" w="med" len="med"/>
                  <a:tailEnd type="none" w="med" len="med"/>
                </a:ln>
              </p:spPr>
            </p:sp>
            <p:grpSp>
              <p:nvGrpSpPr>
                <p:cNvPr id="45094" name="Group 110"/>
                <p:cNvGrpSpPr/>
                <p:nvPr/>
              </p:nvGrpSpPr>
              <p:grpSpPr>
                <a:xfrm>
                  <a:off x="2297" y="1645"/>
                  <a:ext cx="27" cy="51"/>
                  <a:chOff x="2297" y="1645"/>
                  <a:chExt cx="27" cy="51"/>
                </a:xfrm>
              </p:grpSpPr>
              <p:sp>
                <p:nvSpPr>
                  <p:cNvPr id="45095" name="Oval 111"/>
                  <p:cNvSpPr/>
                  <p:nvPr/>
                </p:nvSpPr>
                <p:spPr>
                  <a:xfrm>
                    <a:off x="2297" y="1645"/>
                    <a:ext cx="27" cy="51"/>
                  </a:xfrm>
                  <a:prstGeom prst="ellipse">
                    <a:avLst/>
                  </a:prstGeom>
                  <a:solidFill>
                    <a:srgbClr val="0000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45096" name="Oval 112"/>
                  <p:cNvSpPr/>
                  <p:nvPr/>
                </p:nvSpPr>
                <p:spPr>
                  <a:xfrm>
                    <a:off x="2305" y="1651"/>
                    <a:ext cx="15" cy="29"/>
                  </a:xfrm>
                  <a:prstGeom prst="ellipse">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grpSp>
        <p:grpSp>
          <p:nvGrpSpPr>
            <p:cNvPr id="45079" name="Group 113"/>
            <p:cNvGrpSpPr/>
            <p:nvPr/>
          </p:nvGrpSpPr>
          <p:grpSpPr>
            <a:xfrm rot="5914597" flipH="1">
              <a:off x="2791" y="2604"/>
              <a:ext cx="239" cy="800"/>
              <a:chOff x="1744" y="2071"/>
              <a:chExt cx="297" cy="971"/>
            </a:xfrm>
          </p:grpSpPr>
          <p:grpSp>
            <p:nvGrpSpPr>
              <p:cNvPr id="45081" name="Group 114"/>
              <p:cNvGrpSpPr/>
              <p:nvPr/>
            </p:nvGrpSpPr>
            <p:grpSpPr>
              <a:xfrm>
                <a:off x="1744" y="2787"/>
                <a:ext cx="285" cy="255"/>
                <a:chOff x="1744" y="2787"/>
                <a:chExt cx="285" cy="255"/>
              </a:xfrm>
            </p:grpSpPr>
            <p:sp>
              <p:nvSpPr>
                <p:cNvPr id="45085" name="Freeform 115"/>
                <p:cNvSpPr/>
                <p:nvPr/>
              </p:nvSpPr>
              <p:spPr>
                <a:xfrm>
                  <a:off x="1744" y="2787"/>
                  <a:ext cx="285" cy="25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571" h="510">
                      <a:moveTo>
                        <a:pt x="88" y="66"/>
                      </a:moveTo>
                      <a:lnTo>
                        <a:pt x="52" y="132"/>
                      </a:lnTo>
                      <a:lnTo>
                        <a:pt x="38" y="156"/>
                      </a:lnTo>
                      <a:lnTo>
                        <a:pt x="31" y="186"/>
                      </a:lnTo>
                      <a:lnTo>
                        <a:pt x="24" y="227"/>
                      </a:lnTo>
                      <a:lnTo>
                        <a:pt x="24" y="265"/>
                      </a:lnTo>
                      <a:lnTo>
                        <a:pt x="29" y="304"/>
                      </a:lnTo>
                      <a:lnTo>
                        <a:pt x="45" y="338"/>
                      </a:lnTo>
                      <a:lnTo>
                        <a:pt x="78" y="363"/>
                      </a:lnTo>
                      <a:lnTo>
                        <a:pt x="43" y="342"/>
                      </a:lnTo>
                      <a:lnTo>
                        <a:pt x="29" y="340"/>
                      </a:lnTo>
                      <a:lnTo>
                        <a:pt x="12" y="347"/>
                      </a:lnTo>
                      <a:lnTo>
                        <a:pt x="3" y="357"/>
                      </a:lnTo>
                      <a:lnTo>
                        <a:pt x="0" y="375"/>
                      </a:lnTo>
                      <a:lnTo>
                        <a:pt x="5" y="389"/>
                      </a:lnTo>
                      <a:lnTo>
                        <a:pt x="17" y="406"/>
                      </a:lnTo>
                      <a:lnTo>
                        <a:pt x="60" y="437"/>
                      </a:lnTo>
                      <a:lnTo>
                        <a:pt x="128" y="463"/>
                      </a:lnTo>
                      <a:lnTo>
                        <a:pt x="158" y="472"/>
                      </a:lnTo>
                      <a:lnTo>
                        <a:pt x="191" y="477"/>
                      </a:lnTo>
                      <a:lnTo>
                        <a:pt x="220" y="477"/>
                      </a:lnTo>
                      <a:lnTo>
                        <a:pt x="250" y="488"/>
                      </a:lnTo>
                      <a:lnTo>
                        <a:pt x="286" y="500"/>
                      </a:lnTo>
                      <a:lnTo>
                        <a:pt x="368" y="510"/>
                      </a:lnTo>
                      <a:lnTo>
                        <a:pt x="465" y="489"/>
                      </a:lnTo>
                      <a:lnTo>
                        <a:pt x="527" y="489"/>
                      </a:lnTo>
                      <a:lnTo>
                        <a:pt x="543" y="484"/>
                      </a:lnTo>
                      <a:lnTo>
                        <a:pt x="559" y="469"/>
                      </a:lnTo>
                      <a:lnTo>
                        <a:pt x="564" y="448"/>
                      </a:lnTo>
                      <a:lnTo>
                        <a:pt x="571" y="366"/>
                      </a:lnTo>
                      <a:lnTo>
                        <a:pt x="571" y="298"/>
                      </a:lnTo>
                      <a:lnTo>
                        <a:pt x="567" y="264"/>
                      </a:lnTo>
                      <a:lnTo>
                        <a:pt x="564" y="239"/>
                      </a:lnTo>
                      <a:lnTo>
                        <a:pt x="559" y="217"/>
                      </a:lnTo>
                      <a:lnTo>
                        <a:pt x="553" y="193"/>
                      </a:lnTo>
                      <a:lnTo>
                        <a:pt x="522" y="100"/>
                      </a:lnTo>
                      <a:lnTo>
                        <a:pt x="491" y="0"/>
                      </a:lnTo>
                      <a:lnTo>
                        <a:pt x="88" y="66"/>
                      </a:lnTo>
                      <a:close/>
                    </a:path>
                  </a:pathLst>
                </a:custGeom>
                <a:solidFill>
                  <a:srgbClr val="FFE0C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5086" name="Arc 116"/>
                <p:cNvSpPr/>
                <p:nvPr/>
              </p:nvSpPr>
              <p:spPr>
                <a:xfrm>
                  <a:off x="1786" y="2960"/>
                  <a:ext cx="8" cy="18"/>
                </a:xfrm>
                <a:custGeom>
                  <a:avLst/>
                  <a:gdLst/>
                  <a:ahLst/>
                  <a:cxnLst>
                    <a:cxn ang="0">
                      <a:pos x="0" y="0"/>
                    </a:cxn>
                    <a:cxn ang="0">
                      <a:pos x="0" y="0"/>
                    </a:cxn>
                    <a:cxn ang="0">
                      <a:pos x="0" y="0"/>
                    </a:cxn>
                  </a:cxnLst>
                  <a:pathLst>
                    <a:path w="21600" h="21460" fill="none">
                      <a:moveTo>
                        <a:pt x="0" y="21460"/>
                      </a:moveTo>
                      <a:cubicBezTo>
                        <a:pt x="0" y="10479"/>
                        <a:pt x="8237" y="1246"/>
                        <a:pt x="19146" y="-1"/>
                      </a:cubicBezTo>
                    </a:path>
                    <a:path w="21600" h="21460" stroke="0">
                      <a:moveTo>
                        <a:pt x="0" y="21460"/>
                      </a:moveTo>
                      <a:cubicBezTo>
                        <a:pt x="0" y="10479"/>
                        <a:pt x="8237" y="1246"/>
                        <a:pt x="19146" y="-1"/>
                      </a:cubicBezTo>
                      <a:lnTo>
                        <a:pt x="21600" y="21460"/>
                      </a:lnTo>
                      <a:lnTo>
                        <a:pt x="0" y="21460"/>
                      </a:lnTo>
                      <a:close/>
                    </a:path>
                  </a:pathLst>
                </a:custGeom>
                <a:noFill/>
                <a:ln w="1111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5082" name="Group 117"/>
              <p:cNvGrpSpPr/>
              <p:nvPr/>
            </p:nvGrpSpPr>
            <p:grpSpPr>
              <a:xfrm>
                <a:off x="1758" y="2071"/>
                <a:ext cx="283" cy="756"/>
                <a:chOff x="1758" y="2071"/>
                <a:chExt cx="283" cy="756"/>
              </a:xfrm>
            </p:grpSpPr>
            <p:sp>
              <p:nvSpPr>
                <p:cNvPr id="45083" name="Rectangle 118"/>
                <p:cNvSpPr/>
                <p:nvPr/>
              </p:nvSpPr>
              <p:spPr>
                <a:xfrm>
                  <a:off x="1775" y="2781"/>
                  <a:ext cx="238" cy="46"/>
                </a:xfrm>
                <a:prstGeom prst="rect">
                  <a:avLst/>
                </a:prstGeom>
                <a:solidFill>
                  <a:srgbClr val="FFFFFF"/>
                </a:solidFill>
                <a:ln w="111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45084" name="Freeform 119"/>
                <p:cNvSpPr/>
                <p:nvPr/>
              </p:nvSpPr>
              <p:spPr>
                <a:xfrm>
                  <a:off x="1758" y="2071"/>
                  <a:ext cx="283" cy="729"/>
                </a:xfrm>
                <a:custGeom>
                  <a:avLst/>
                  <a:gdLst/>
                  <a:ahLst/>
                  <a:cxnLst>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566" h="1459">
                      <a:moveTo>
                        <a:pt x="28" y="486"/>
                      </a:moveTo>
                      <a:lnTo>
                        <a:pt x="16" y="905"/>
                      </a:lnTo>
                      <a:lnTo>
                        <a:pt x="0" y="1454"/>
                      </a:lnTo>
                      <a:lnTo>
                        <a:pt x="544" y="1459"/>
                      </a:lnTo>
                      <a:lnTo>
                        <a:pt x="551" y="874"/>
                      </a:lnTo>
                      <a:lnTo>
                        <a:pt x="549" y="601"/>
                      </a:lnTo>
                      <a:lnTo>
                        <a:pt x="566" y="313"/>
                      </a:lnTo>
                      <a:lnTo>
                        <a:pt x="561" y="249"/>
                      </a:lnTo>
                      <a:lnTo>
                        <a:pt x="556" y="200"/>
                      </a:lnTo>
                      <a:lnTo>
                        <a:pt x="546" y="153"/>
                      </a:lnTo>
                      <a:lnTo>
                        <a:pt x="535" y="120"/>
                      </a:lnTo>
                      <a:lnTo>
                        <a:pt x="516" y="87"/>
                      </a:lnTo>
                      <a:lnTo>
                        <a:pt x="497" y="64"/>
                      </a:lnTo>
                      <a:lnTo>
                        <a:pt x="466" y="40"/>
                      </a:lnTo>
                      <a:lnTo>
                        <a:pt x="426" y="21"/>
                      </a:lnTo>
                      <a:lnTo>
                        <a:pt x="382" y="9"/>
                      </a:lnTo>
                      <a:lnTo>
                        <a:pt x="334" y="4"/>
                      </a:lnTo>
                      <a:lnTo>
                        <a:pt x="294" y="0"/>
                      </a:lnTo>
                      <a:lnTo>
                        <a:pt x="245" y="11"/>
                      </a:lnTo>
                      <a:lnTo>
                        <a:pt x="198" y="26"/>
                      </a:lnTo>
                      <a:lnTo>
                        <a:pt x="171" y="44"/>
                      </a:lnTo>
                      <a:lnTo>
                        <a:pt x="136" y="68"/>
                      </a:lnTo>
                      <a:lnTo>
                        <a:pt x="112" y="97"/>
                      </a:lnTo>
                      <a:lnTo>
                        <a:pt x="86" y="141"/>
                      </a:lnTo>
                      <a:lnTo>
                        <a:pt x="68" y="189"/>
                      </a:lnTo>
                      <a:lnTo>
                        <a:pt x="49" y="269"/>
                      </a:lnTo>
                      <a:lnTo>
                        <a:pt x="28" y="486"/>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grpSp>
        <p:graphicFrame>
          <p:nvGraphicFramePr>
            <p:cNvPr id="45080" name="Object 120"/>
            <p:cNvGraphicFramePr>
              <a:graphicFrameLocks noChangeAspect="1"/>
            </p:cNvGraphicFramePr>
            <p:nvPr/>
          </p:nvGraphicFramePr>
          <p:xfrm>
            <a:off x="1680" y="2893"/>
            <a:ext cx="1345" cy="1238"/>
          </p:xfrm>
          <a:graphic>
            <a:graphicData uri="http://schemas.openxmlformats.org/presentationml/2006/ole">
              <mc:AlternateContent xmlns:mc="http://schemas.openxmlformats.org/markup-compatibility/2006">
                <mc:Choice xmlns:v="urn:schemas-microsoft-com:vml" Requires="v">
                  <p:oleObj spid="_x0000_s3081" name="" r:id="rId6" imgW="15535275" imgH="14649450" progId="MS_ClipArt_Gallery.2">
                    <p:embed/>
                  </p:oleObj>
                </mc:Choice>
                <mc:Fallback>
                  <p:oleObj name="" r:id="rId6" imgW="15535275" imgH="14649450" progId="MS_ClipArt_Gallery.2">
                    <p:embed/>
                    <p:pic>
                      <p:nvPicPr>
                        <p:cNvPr id="0" name="图片 3080"/>
                        <p:cNvPicPr/>
                        <p:nvPr/>
                      </p:nvPicPr>
                      <p:blipFill>
                        <a:blip r:embed="rId7"/>
                        <a:stretch>
                          <a:fillRect/>
                        </a:stretch>
                      </p:blipFill>
                      <p:spPr>
                        <a:xfrm>
                          <a:off x="1680" y="2893"/>
                          <a:ext cx="1345" cy="1238"/>
                        </a:xfrm>
                        <a:prstGeom prst="rect">
                          <a:avLst/>
                        </a:prstGeom>
                        <a:noFill/>
                        <a:ln w="38100">
                          <a:noFill/>
                          <a:miter/>
                        </a:ln>
                      </p:spPr>
                    </p:pic>
                  </p:oleObj>
                </mc:Fallback>
              </mc:AlternateContent>
            </a:graphicData>
          </a:graphic>
        </p:graphicFrame>
      </p:grpSp>
      <p:sp>
        <p:nvSpPr>
          <p:cNvPr id="95353" name="AutoShape 121"/>
          <p:cNvSpPr/>
          <p:nvPr/>
        </p:nvSpPr>
        <p:spPr>
          <a:xfrm flipH="1">
            <a:off x="3581400" y="1828800"/>
            <a:ext cx="4876800" cy="2514600"/>
          </a:xfrm>
          <a:prstGeom prst="cloudCallout">
            <a:avLst>
              <a:gd name="adj1" fmla="val -40106"/>
              <a:gd name="adj2" fmla="val 69125"/>
            </a:avLst>
          </a:prstGeom>
          <a:gradFill rotWithShape="0">
            <a:gsLst>
              <a:gs pos="0">
                <a:srgbClr val="AAD5AA"/>
              </a:gs>
              <a:gs pos="100000">
                <a:srgbClr val="CCFFCC"/>
              </a:gs>
            </a:gsLst>
            <a:lin ang="2700000" scaled="1"/>
            <a:tileRect/>
          </a:gradFill>
          <a:ln w="25400" cap="flat" cmpd="sng">
            <a:solidFill>
              <a:srgbClr val="CC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I know </a:t>
            </a:r>
            <a:endParaRPr lang="en-US" altLang="zh-CN" sz="2000" b="1"/>
          </a:p>
          <a:p>
            <a:pPr marL="0" lvl="0" indent="0" algn="ctr" eaLnBrk="1" hangingPunct="1">
              <a:spcBef>
                <a:spcPct val="0"/>
              </a:spcBef>
              <a:buNone/>
            </a:pPr>
            <a:r>
              <a:rPr lang="en-US" altLang="zh-CN" sz="2000" b="1"/>
              <a:t>what you’re about to say: </a:t>
            </a:r>
            <a:endParaRPr lang="en-US" altLang="zh-CN" sz="2000" b="1"/>
          </a:p>
          <a:p>
            <a:pPr marL="0" lvl="0" indent="0" algn="ctr" eaLnBrk="1" hangingPunct="1">
              <a:spcBef>
                <a:spcPct val="0"/>
              </a:spcBef>
              <a:buNone/>
            </a:pPr>
            <a:r>
              <a:rPr lang="en-US" altLang="zh-CN" sz="2000" b="1"/>
              <a:t>this representation wastes </a:t>
            </a:r>
            <a:endParaRPr lang="en-US" altLang="zh-CN" sz="2000" b="1"/>
          </a:p>
          <a:p>
            <a:pPr marL="0" lvl="0" indent="0" algn="ctr" eaLnBrk="1" hangingPunct="1">
              <a:spcBef>
                <a:spcPct val="0"/>
              </a:spcBef>
              <a:buNone/>
            </a:pPr>
            <a:r>
              <a:rPr lang="en-US" altLang="zh-CN" sz="2000" b="1"/>
              <a:t>space if the graph has a lot of</a:t>
            </a:r>
            <a:endParaRPr lang="en-US" altLang="zh-CN" sz="2000" b="1"/>
          </a:p>
          <a:p>
            <a:pPr marL="0" lvl="0" indent="0" algn="ctr" eaLnBrk="1" hangingPunct="1">
              <a:spcBef>
                <a:spcPct val="0"/>
              </a:spcBef>
              <a:buNone/>
            </a:pPr>
            <a:r>
              <a:rPr lang="en-US" altLang="zh-CN" sz="2000" b="1"/>
              <a:t>vertices but very few edges, </a:t>
            </a:r>
            <a:endParaRPr lang="en-US" altLang="zh-CN" sz="2000" b="1"/>
          </a:p>
          <a:p>
            <a:pPr marL="0" lvl="0" indent="0" algn="ctr" eaLnBrk="1" hangingPunct="1">
              <a:spcBef>
                <a:spcPct val="0"/>
              </a:spcBef>
              <a:buNone/>
            </a:pPr>
            <a:r>
              <a:rPr lang="en-US" altLang="zh-CN" sz="2000" b="1"/>
              <a:t>right?</a:t>
            </a:r>
            <a:endParaRPr lang="en-US" altLang="zh-CN" sz="2000" b="1"/>
          </a:p>
        </p:txBody>
      </p:sp>
      <p:sp>
        <p:nvSpPr>
          <p:cNvPr id="95354" name="AutoShape 122"/>
          <p:cNvSpPr/>
          <p:nvPr/>
        </p:nvSpPr>
        <p:spPr>
          <a:xfrm flipH="1">
            <a:off x="990600" y="1828800"/>
            <a:ext cx="6019800" cy="3048000"/>
          </a:xfrm>
          <a:prstGeom prst="cloudCallout">
            <a:avLst>
              <a:gd name="adj1" fmla="val -52954"/>
              <a:gd name="adj2" fmla="val 67444"/>
            </a:avLst>
          </a:prstGeom>
          <a:gradFill rotWithShape="0">
            <a:gsLst>
              <a:gs pos="0">
                <a:srgbClr val="B5E2E2"/>
              </a:gs>
              <a:gs pos="100000">
                <a:srgbClr val="CCFFFF"/>
              </a:gs>
            </a:gsLst>
            <a:lin ang="2700000" scaled="1"/>
            <a:tileRect/>
          </a:gradFill>
          <a:ln w="25400" cap="flat" cmpd="sng">
            <a:solidFill>
              <a:srgbClr val="CCFFCC"/>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Hey you begin to know me!</a:t>
            </a:r>
            <a:endParaRPr lang="en-US" altLang="zh-CN" sz="2000" b="1"/>
          </a:p>
          <a:p>
            <a:pPr marL="0" lvl="0" indent="0" algn="ctr" eaLnBrk="1" hangingPunct="1">
              <a:spcBef>
                <a:spcPct val="0"/>
              </a:spcBef>
              <a:buNone/>
            </a:pPr>
            <a:r>
              <a:rPr lang="en-US" altLang="zh-CN" sz="2000" b="1"/>
              <a:t>Right.  And it wastes time as well.  </a:t>
            </a:r>
            <a:endParaRPr lang="en-US" altLang="zh-CN" sz="2000" b="1"/>
          </a:p>
          <a:p>
            <a:pPr marL="0" lvl="0" indent="0" algn="ctr" eaLnBrk="1" hangingPunct="1">
              <a:spcBef>
                <a:spcPct val="0"/>
              </a:spcBef>
              <a:buNone/>
            </a:pPr>
            <a:r>
              <a:rPr lang="en-US" altLang="zh-CN" sz="2000" b="1"/>
              <a:t>If we are to find out whether or not </a:t>
            </a:r>
            <a:endParaRPr lang="en-US" altLang="zh-CN" sz="2000" b="1"/>
          </a:p>
          <a:p>
            <a:pPr marL="0" lvl="0" indent="0" algn="ctr" eaLnBrk="1" hangingPunct="1">
              <a:spcBef>
                <a:spcPct val="0"/>
              </a:spcBef>
              <a:buNone/>
            </a:pPr>
            <a:r>
              <a:rPr lang="en-US" altLang="zh-CN" sz="2000" b="1"/>
              <a:t>G is connected, we’ll have to examine </a:t>
            </a:r>
            <a:endParaRPr lang="en-US" altLang="zh-CN" sz="2000" b="1"/>
          </a:p>
          <a:p>
            <a:pPr marL="0" lvl="0" indent="0" algn="ctr" eaLnBrk="1" hangingPunct="1">
              <a:spcBef>
                <a:spcPct val="0"/>
              </a:spcBef>
              <a:buNone/>
            </a:pPr>
            <a:r>
              <a:rPr lang="en-US" altLang="zh-CN" sz="2000" b="1"/>
              <a:t>all edges.  In this case </a:t>
            </a:r>
            <a:endParaRPr lang="en-US" altLang="zh-CN" sz="2000" b="1"/>
          </a:p>
          <a:p>
            <a:pPr marL="0" lvl="0" indent="0" algn="ctr" eaLnBrk="1" hangingPunct="1">
              <a:spcBef>
                <a:spcPct val="0"/>
              </a:spcBef>
              <a:buNone/>
            </a:pPr>
            <a:r>
              <a:rPr lang="en-US" altLang="zh-CN" sz="2000" b="1" i="1"/>
              <a:t>T </a:t>
            </a:r>
            <a:r>
              <a:rPr lang="en-US" altLang="zh-CN" sz="2000" b="1"/>
              <a:t>and </a:t>
            </a:r>
            <a:r>
              <a:rPr lang="en-US" altLang="zh-CN" sz="2000" b="1" i="1"/>
              <a:t>S </a:t>
            </a:r>
            <a:r>
              <a:rPr lang="en-US" altLang="zh-CN" sz="2000" b="1"/>
              <a:t>are both O( </a:t>
            </a:r>
            <a:r>
              <a:rPr lang="en-US" altLang="zh-CN" sz="2000" b="1" i="1"/>
              <a:t>n</a:t>
            </a:r>
            <a:r>
              <a:rPr lang="en-US" altLang="zh-CN" sz="2000" b="1" baseline="30000"/>
              <a:t>2</a:t>
            </a:r>
            <a:r>
              <a:rPr lang="en-US" altLang="zh-CN" sz="2000" b="1"/>
              <a:t> )</a:t>
            </a:r>
            <a:endParaRPr lang="en-US" altLang="zh-CN" sz="2000" b="1"/>
          </a:p>
        </p:txBody>
      </p:sp>
      <p:sp>
        <p:nvSpPr>
          <p:cNvPr id="95355" name="AutoShape 123"/>
          <p:cNvSpPr/>
          <p:nvPr/>
        </p:nvSpPr>
        <p:spPr>
          <a:xfrm>
            <a:off x="1219200" y="2286000"/>
            <a:ext cx="7467600" cy="2133600"/>
          </a:xfrm>
          <a:prstGeom prst="cloudCallout">
            <a:avLst>
              <a:gd name="adj1" fmla="val -43750"/>
              <a:gd name="adj2" fmla="val 74255"/>
            </a:avLst>
          </a:prstGeom>
          <a:gradFill rotWithShape="0">
            <a:gsLst>
              <a:gs pos="0">
                <a:srgbClr val="CCFFCC"/>
              </a:gs>
              <a:gs pos="100000">
                <a:srgbClr val="B5E2B5"/>
              </a:gs>
            </a:gsLst>
            <a:lin ang="18900000" scaled="1"/>
            <a:tileRect/>
          </a:gradFill>
          <a:ln w="25400" cap="flat" cmpd="sng">
            <a:solidFill>
              <a:srgbClr val="CC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             The trick is to store the matrix as a 1-D array:</a:t>
            </a:r>
            <a:endParaRPr lang="en-US" altLang="zh-CN" sz="2000" b="1"/>
          </a:p>
          <a:p>
            <a:pPr marL="0" lvl="0" indent="0" algn="ctr" eaLnBrk="1" hangingPunct="1">
              <a:spcBef>
                <a:spcPct val="0"/>
              </a:spcBef>
              <a:buNone/>
            </a:pPr>
            <a:r>
              <a:rPr lang="en-US" altLang="zh-CN" sz="2000" b="1"/>
              <a:t>        adj_mat [ </a:t>
            </a:r>
            <a:r>
              <a:rPr lang="en-US" altLang="zh-CN" sz="2000" b="1" i="1"/>
              <a:t>n</a:t>
            </a:r>
            <a:r>
              <a:rPr lang="en-US" altLang="zh-CN" sz="2000" b="1"/>
              <a:t>(</a:t>
            </a:r>
            <a:r>
              <a:rPr lang="en-US" altLang="zh-CN" sz="2000" b="1" i="1"/>
              <a:t>n</a:t>
            </a:r>
            <a:r>
              <a:rPr lang="en-US" altLang="zh-CN" sz="2000" b="1"/>
              <a:t>+1)/2 ] = { </a:t>
            </a:r>
            <a:r>
              <a:rPr lang="en-US" altLang="zh-CN" sz="2000" b="1" i="1"/>
              <a:t>a</a:t>
            </a:r>
            <a:r>
              <a:rPr lang="en-US" altLang="zh-CN" sz="2000" b="1" baseline="-25000"/>
              <a:t>11</a:t>
            </a:r>
            <a:r>
              <a:rPr lang="en-US" altLang="zh-CN" sz="2000" b="1"/>
              <a:t>, </a:t>
            </a:r>
            <a:r>
              <a:rPr lang="en-US" altLang="zh-CN" sz="2000" b="1" i="1"/>
              <a:t>a</a:t>
            </a:r>
            <a:r>
              <a:rPr lang="en-US" altLang="zh-CN" sz="2000" b="1" baseline="-25000"/>
              <a:t>21</a:t>
            </a:r>
            <a:r>
              <a:rPr lang="en-US" altLang="zh-CN" sz="2000" b="1"/>
              <a:t>, </a:t>
            </a:r>
            <a:r>
              <a:rPr lang="en-US" altLang="zh-CN" sz="2000" b="1" i="1"/>
              <a:t>a</a:t>
            </a:r>
            <a:r>
              <a:rPr lang="en-US" altLang="zh-CN" sz="2000" b="1" baseline="-25000"/>
              <a:t>22</a:t>
            </a:r>
            <a:r>
              <a:rPr lang="en-US" altLang="zh-CN" sz="2000" b="1"/>
              <a:t>, ..., </a:t>
            </a:r>
            <a:r>
              <a:rPr lang="en-US" altLang="zh-CN" sz="2000" b="1" i="1"/>
              <a:t>a</a:t>
            </a:r>
            <a:r>
              <a:rPr lang="en-US" altLang="zh-CN" sz="2000" b="1" i="1" baseline="-25000"/>
              <a:t>n</a:t>
            </a:r>
            <a:r>
              <a:rPr lang="en-US" altLang="zh-CN" sz="2000" b="1" baseline="-25000"/>
              <a:t>1</a:t>
            </a:r>
            <a:r>
              <a:rPr lang="en-US" altLang="zh-CN" sz="2000" b="1"/>
              <a:t>, ..., </a:t>
            </a:r>
            <a:r>
              <a:rPr lang="en-US" altLang="zh-CN" sz="2000" b="1" i="1"/>
              <a:t>a</a:t>
            </a:r>
            <a:r>
              <a:rPr lang="en-US" altLang="zh-CN" sz="2000" b="1" i="1" baseline="-25000"/>
              <a:t>nn</a:t>
            </a:r>
            <a:r>
              <a:rPr lang="en-US" altLang="zh-CN" sz="2000" b="1"/>
              <a:t> }</a:t>
            </a:r>
            <a:endParaRPr lang="en-US" altLang="zh-CN" sz="2000" b="1"/>
          </a:p>
          <a:p>
            <a:pPr marL="0" lvl="0" indent="0" algn="ctr" eaLnBrk="1" hangingPunct="1">
              <a:spcBef>
                <a:spcPct val="0"/>
              </a:spcBef>
              <a:buNone/>
            </a:pPr>
            <a:r>
              <a:rPr lang="en-US" altLang="zh-CN" sz="2000" b="1"/>
              <a:t>The index for </a:t>
            </a:r>
            <a:r>
              <a:rPr lang="en-US" altLang="zh-CN" sz="2000" b="1" i="1"/>
              <a:t>a</a:t>
            </a:r>
            <a:r>
              <a:rPr lang="en-US" altLang="zh-CN" sz="2000" b="1" i="1" baseline="-25000"/>
              <a:t>ij</a:t>
            </a:r>
            <a:r>
              <a:rPr lang="en-US" altLang="zh-CN" sz="2000" b="1" i="1"/>
              <a:t> </a:t>
            </a:r>
            <a:r>
              <a:rPr lang="en-US" altLang="zh-CN" sz="2000" b="1"/>
              <a:t>is  ( </a:t>
            </a:r>
            <a:r>
              <a:rPr lang="en-US" altLang="zh-CN" sz="2000" b="1" i="1"/>
              <a:t>i </a:t>
            </a:r>
            <a:r>
              <a:rPr lang="en-US" altLang="zh-CN" sz="2000" b="1">
                <a:sym typeface="Symbol" panose="05050102010706020507" pitchFamily="18" charset="2"/>
              </a:rPr>
              <a:t> ( </a:t>
            </a:r>
            <a:r>
              <a:rPr lang="en-US" altLang="zh-CN" sz="2000" b="1" i="1">
                <a:sym typeface="Symbol" panose="05050102010706020507" pitchFamily="18" charset="2"/>
              </a:rPr>
              <a:t>i </a:t>
            </a:r>
            <a:r>
              <a:rPr lang="en-US" altLang="zh-CN" sz="2000" b="1">
                <a:sym typeface="Symbol" panose="05050102010706020507" pitchFamily="18" charset="2"/>
              </a:rPr>
              <a:t> 1 ) / 2 + </a:t>
            </a:r>
            <a:r>
              <a:rPr lang="en-US" altLang="zh-CN" sz="2000" b="1" i="1">
                <a:sym typeface="Symbol" panose="05050102010706020507" pitchFamily="18" charset="2"/>
              </a:rPr>
              <a:t>j </a:t>
            </a:r>
            <a:r>
              <a:rPr lang="en-US" altLang="zh-CN" sz="2000" b="1">
                <a:sym typeface="Symbol" panose="05050102010706020507" pitchFamily="18" charset="2"/>
              </a:rPr>
              <a:t>).</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wipe(left)">
                                      <p:cBhvr>
                                        <p:cTn id="7" dur="500"/>
                                        <p:tgtEl>
                                          <p:spTgt spid="95235"/>
                                        </p:tgtEl>
                                      </p:cBhvr>
                                    </p:animEffect>
                                  </p:childTnLst>
                                  <p:subTnLst>
                                    <p:audio>
                                      <p:cMediaNode>
                                        <p:cTn display="0" masterRel="sameClick">
                                          <p:stCondLst>
                                            <p:cond evt="begin" delay="0">
                                              <p:tn val="5"/>
                                            </p:cond>
                                          </p:stCondLst>
                                          <p:endCondLst>
                                            <p:cond evt="onStopAudio" delay="0">
                                              <p:tgtEl>
                                                <p:sldTgt/>
                                              </p:tgtEl>
                                            </p:cond>
                                          </p:endCondLst>
                                        </p:cTn>
                                        <p:tgtEl>
                                          <p:sndTgt r:embed="rId8" name="TYPE.WAV"/>
                                        </p:tgtEl>
                                      </p:cMediaNode>
                                    </p:audio>
                                  </p:sub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95306"/>
                                        </p:tgtEl>
                                        <p:attrNameLst>
                                          <p:attrName>style.visibility</p:attrName>
                                        </p:attrNameLst>
                                      </p:cBhvr>
                                      <p:to>
                                        <p:strVal val="visible"/>
                                      </p:to>
                                    </p:set>
                                    <p:anim calcmode="lin" valueType="num">
                                      <p:cBhvr>
                                        <p:cTn id="12" dur="500" fill="hold"/>
                                        <p:tgtEl>
                                          <p:spTgt spid="95306"/>
                                        </p:tgtEl>
                                        <p:attrNameLst>
                                          <p:attrName>ppt_x</p:attrName>
                                        </p:attrNameLst>
                                      </p:cBhvr>
                                      <p:tavLst>
                                        <p:tav tm="0">
                                          <p:val>
                                            <p:strVal val="#ppt_x"/>
                                          </p:val>
                                        </p:tav>
                                        <p:tav tm="100000">
                                          <p:val>
                                            <p:strVal val="#ppt_x"/>
                                          </p:val>
                                        </p:tav>
                                      </p:tavLst>
                                    </p:anim>
                                    <p:anim calcmode="lin" valueType="num">
                                      <p:cBhvr>
                                        <p:cTn id="13" dur="500" fill="hold"/>
                                        <p:tgtEl>
                                          <p:spTgt spid="95306"/>
                                        </p:tgtEl>
                                        <p:attrNameLst>
                                          <p:attrName>ppt_y</p:attrName>
                                        </p:attrNameLst>
                                      </p:cBhvr>
                                      <p:tavLst>
                                        <p:tav tm="0">
                                          <p:val>
                                            <p:strVal val="#ppt_y-#ppt_h/2"/>
                                          </p:val>
                                        </p:tav>
                                        <p:tav tm="100000">
                                          <p:val>
                                            <p:strVal val="#ppt_y"/>
                                          </p:val>
                                        </p:tav>
                                      </p:tavLst>
                                    </p:anim>
                                    <p:anim calcmode="lin" valueType="num">
                                      <p:cBhvr>
                                        <p:cTn id="14" dur="500" fill="hold"/>
                                        <p:tgtEl>
                                          <p:spTgt spid="95306"/>
                                        </p:tgtEl>
                                        <p:attrNameLst>
                                          <p:attrName>ppt_w</p:attrName>
                                        </p:attrNameLst>
                                      </p:cBhvr>
                                      <p:tavLst>
                                        <p:tav tm="0">
                                          <p:val>
                                            <p:strVal val="#ppt_w"/>
                                          </p:val>
                                        </p:tav>
                                        <p:tav tm="100000">
                                          <p:val>
                                            <p:strVal val="#ppt_w"/>
                                          </p:val>
                                        </p:tav>
                                      </p:tavLst>
                                    </p:anim>
                                    <p:anim calcmode="lin" valueType="num">
                                      <p:cBhvr>
                                        <p:cTn id="15" dur="500" fill="hold"/>
                                        <p:tgtEl>
                                          <p:spTgt spid="95306"/>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9" name="CASHREG.WAV"/>
                                        </p:tgtEl>
                                      </p:cMediaNode>
                                    </p:audio>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5307"/>
                                        </p:tgtEl>
                                        <p:attrNameLst>
                                          <p:attrName>style.visibility</p:attrName>
                                        </p:attrNameLst>
                                      </p:cBhvr>
                                      <p:to>
                                        <p:strVal val="visible"/>
                                      </p:to>
                                    </p:set>
                                    <p:animEffect transition="in" filter="wipe(left)">
                                      <p:cBhvr>
                                        <p:cTn id="20" dur="500"/>
                                        <p:tgtEl>
                                          <p:spTgt spid="95307"/>
                                        </p:tgtEl>
                                      </p:cBhvr>
                                    </p:animEffect>
                                  </p:childTnLst>
                                  <p:subTnLst>
                                    <p:audio>
                                      <p:cMediaNode>
                                        <p:cTn display="0" masterRel="sameClick">
                                          <p:stCondLst>
                                            <p:cond evt="begin" delay="0">
                                              <p:tn val="18"/>
                                            </p:cond>
                                          </p:stCondLst>
                                          <p:endCondLst>
                                            <p:cond evt="onStopAudio" delay="0">
                                              <p:tgtEl>
                                                <p:sldTgt/>
                                              </p:tgtEl>
                                            </p:cond>
                                          </p:endCondLst>
                                        </p:cTn>
                                        <p:tgtEl>
                                          <p:sndTgt r:embed="rId8" name="TYPE.WAV"/>
                                        </p:tgtEl>
                                      </p:cMediaNode>
                                    </p:audio>
                                  </p:subTnLst>
                                </p:cTn>
                              </p:par>
                            </p:childTnLst>
                          </p:cTn>
                        </p:par>
                        <p:par>
                          <p:cTn id="21" fill="hold">
                            <p:stCondLst>
                              <p:cond delay="500"/>
                            </p:stCondLst>
                            <p:childTnLst>
                              <p:par>
                                <p:cTn id="22" presetID="4" presetClass="entr" presetSubtype="16" fill="hold" nodeType="afterEffect">
                                  <p:stCondLst>
                                    <p:cond delay="0"/>
                                  </p:stCondLst>
                                  <p:childTnLst>
                                    <p:set>
                                      <p:cBhvr>
                                        <p:cTn id="23" dur="1" fill="hold">
                                          <p:stCondLst>
                                            <p:cond delay="0"/>
                                          </p:stCondLst>
                                        </p:cTn>
                                        <p:tgtEl>
                                          <p:spTgt spid="95308"/>
                                        </p:tgtEl>
                                        <p:attrNameLst>
                                          <p:attrName>style.visibility</p:attrName>
                                        </p:attrNameLst>
                                      </p:cBhvr>
                                      <p:to>
                                        <p:strVal val="visible"/>
                                      </p:to>
                                    </p:set>
                                    <p:animEffect transition="in" filter="box(in)">
                                      <p:cBhvr>
                                        <p:cTn id="24" dur="500"/>
                                        <p:tgtEl>
                                          <p:spTgt spid="95308"/>
                                        </p:tgtEl>
                                      </p:cBhvr>
                                    </p:animEffect>
                                  </p:childTnLst>
                                  <p:subTnLst>
                                    <p:audio>
                                      <p:cMediaNode>
                                        <p:cTn display="0" masterRel="sameClick">
                                          <p:stCondLst>
                                            <p:cond evt="begin" delay="0">
                                              <p:tn val="22"/>
                                            </p:cond>
                                          </p:stCondLst>
                                          <p:endCondLst>
                                            <p:cond evt="onStopAudio" delay="0">
                                              <p:tgtEl>
                                                <p:sldTgt/>
                                              </p:tgtEl>
                                            </p:cond>
                                          </p:endCondLst>
                                        </p:cTn>
                                        <p:tgtEl>
                                          <p:sndTgt r:embed="rId10" name="CAMERA.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95309"/>
                                        </p:tgtEl>
                                        <p:attrNameLst>
                                          <p:attrName>style.visibility</p:attrName>
                                        </p:attrNameLst>
                                      </p:cBhvr>
                                      <p:to>
                                        <p:strVal val="visible"/>
                                      </p:to>
                                    </p:set>
                                    <p:animEffect transition="in" filter="strips(downRight)">
                                      <p:cBhvr>
                                        <p:cTn id="29" dur="500"/>
                                        <p:tgtEl>
                                          <p:spTgt spid="95309"/>
                                        </p:tgtEl>
                                      </p:cBhvr>
                                    </p:animEffect>
                                  </p:childTnLst>
                                  <p:subTnLst>
                                    <p:audio>
                                      <p:cMediaNode>
                                        <p:cTn display="0" masterRel="sameClick">
                                          <p:stCondLst>
                                            <p:cond evt="begin" delay="0">
                                              <p:tn val="27"/>
                                            </p:cond>
                                          </p:stCondLst>
                                          <p:endCondLst>
                                            <p:cond evt="onStopAudio" delay="0">
                                              <p:tgtEl>
                                                <p:sldTgt/>
                                              </p:tgtEl>
                                            </p:cond>
                                          </p:endCondLst>
                                        </p:cTn>
                                        <p:tgtEl>
                                          <p:sndTgt r:embed="rId11" name="PROJCTOR.WAV"/>
                                        </p:tgtEl>
                                      </p:cMediaNode>
                                    </p:audio>
                                  </p:sub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5236"/>
                                        </p:tgtEl>
                                        <p:attrNameLst>
                                          <p:attrName>style.visibility</p:attrName>
                                        </p:attrNameLst>
                                      </p:cBhvr>
                                      <p:to>
                                        <p:strVal val="visible"/>
                                      </p:to>
                                    </p:set>
                                    <p:animEffect transition="in" filter="dissolve">
                                      <p:cBhvr>
                                        <p:cTn id="34" dur="500"/>
                                        <p:tgtEl>
                                          <p:spTgt spid="95236"/>
                                        </p:tgtEl>
                                      </p:cBhvr>
                                    </p:animEffect>
                                  </p:childTnLst>
                                </p:cTn>
                              </p:par>
                            </p:childTnLst>
                          </p:cTn>
                        </p:par>
                        <p:par>
                          <p:cTn id="35" fill="hold">
                            <p:stCondLst>
                              <p:cond delay="500"/>
                            </p:stCondLst>
                            <p:childTnLst>
                              <p:par>
                                <p:cTn id="36" presetID="18" presetClass="entr" presetSubtype="3" fill="hold" grpId="0" nodeType="afterEffect">
                                  <p:stCondLst>
                                    <p:cond delay="0"/>
                                  </p:stCondLst>
                                  <p:childTnLst>
                                    <p:set>
                                      <p:cBhvr>
                                        <p:cTn id="37" dur="1" fill="hold">
                                          <p:stCondLst>
                                            <p:cond delay="0"/>
                                          </p:stCondLst>
                                        </p:cTn>
                                        <p:tgtEl>
                                          <p:spTgt spid="95355"/>
                                        </p:tgtEl>
                                        <p:attrNameLst>
                                          <p:attrName>style.visibility</p:attrName>
                                        </p:attrNameLst>
                                      </p:cBhvr>
                                      <p:to>
                                        <p:strVal val="visible"/>
                                      </p:to>
                                    </p:set>
                                    <p:animEffect transition="in" filter="strips(upRight)">
                                      <p:cBhvr>
                                        <p:cTn id="38" dur="500"/>
                                        <p:tgtEl>
                                          <p:spTgt spid="95355"/>
                                        </p:tgtEl>
                                      </p:cBhvr>
                                    </p:animEffect>
                                  </p:childTnLst>
                                  <p:subTnLst>
                                    <p:set>
                                      <p:cBhvr override="childStyle">
                                        <p:cTn dur="1" fill="hold" display="0" masterRel="nextClick" afterEffect="1"/>
                                        <p:tgtEl>
                                          <p:spTgt spid="95355"/>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12" name="LASER.WAV"/>
                                        </p:tgtEl>
                                      </p:cMediaNode>
                                    </p:audio>
                                  </p:sub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5305"/>
                                        </p:tgtEl>
                                        <p:attrNameLst>
                                          <p:attrName>style.visibility</p:attrName>
                                        </p:attrNameLst>
                                      </p:cBhvr>
                                      <p:to>
                                        <p:strVal val="visible"/>
                                      </p:to>
                                    </p:set>
                                    <p:animEffect transition="in" filter="dissolve">
                                      <p:cBhvr>
                                        <p:cTn id="43" dur="500"/>
                                        <p:tgtEl>
                                          <p:spTgt spid="95305"/>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95310"/>
                                        </p:tgtEl>
                                        <p:attrNameLst>
                                          <p:attrName>style.visibility</p:attrName>
                                        </p:attrNameLst>
                                      </p:cBhvr>
                                      <p:to>
                                        <p:strVal val="visible"/>
                                      </p:to>
                                    </p:set>
                                    <p:animEffect transition="in" filter="box(out)">
                                      <p:cBhvr>
                                        <p:cTn id="48" dur="500"/>
                                        <p:tgtEl>
                                          <p:spTgt spid="95310"/>
                                        </p:tgtEl>
                                      </p:cBhvr>
                                    </p:animEffect>
                                  </p:childTnLst>
                                  <p:subTnLst>
                                    <p:audio>
                                      <p:cMediaNode>
                                        <p:cTn display="0" masterRel="sameClick">
                                          <p:stCondLst>
                                            <p:cond evt="begin" delay="0">
                                              <p:tn val="46"/>
                                            </p:cond>
                                          </p:stCondLst>
                                          <p:endCondLst>
                                            <p:cond evt="onStopAudio" delay="0">
                                              <p:tgtEl>
                                                <p:sldTgt/>
                                              </p:tgtEl>
                                            </p:cond>
                                          </p:endCondLst>
                                        </p:cTn>
                                        <p:tgtEl>
                                          <p:sndTgt r:embed="rId10" name="CAMERA.WAV"/>
                                        </p:tgtEl>
                                      </p:cMediaNode>
                                    </p:audio>
                                  </p:sub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95311"/>
                                        </p:tgtEl>
                                        <p:attrNameLst>
                                          <p:attrName>style.visibility</p:attrName>
                                        </p:attrNameLst>
                                      </p:cBhvr>
                                      <p:to>
                                        <p:strVal val="visible"/>
                                      </p:to>
                                    </p:set>
                                    <p:animEffect transition="in" filter="dissolve">
                                      <p:cBhvr>
                                        <p:cTn id="53" dur="500"/>
                                        <p:tgtEl>
                                          <p:spTgt spid="95311"/>
                                        </p:tgtEl>
                                      </p:cBhvr>
                                    </p:animEffect>
                                  </p:childTnLst>
                                </p:cTn>
                              </p:par>
                            </p:childTnLst>
                          </p:cTn>
                        </p:par>
                        <p:par>
                          <p:cTn id="54" fill="hold">
                            <p:stCondLst>
                              <p:cond delay="500"/>
                            </p:stCondLst>
                            <p:childTnLst>
                              <p:par>
                                <p:cTn id="55" presetID="18" presetClass="entr" presetSubtype="9" fill="hold" grpId="0" nodeType="afterEffect">
                                  <p:stCondLst>
                                    <p:cond delay="0"/>
                                  </p:stCondLst>
                                  <p:childTnLst>
                                    <p:set>
                                      <p:cBhvr>
                                        <p:cTn id="56" dur="1" fill="hold">
                                          <p:stCondLst>
                                            <p:cond delay="0"/>
                                          </p:stCondLst>
                                        </p:cTn>
                                        <p:tgtEl>
                                          <p:spTgt spid="95353"/>
                                        </p:tgtEl>
                                        <p:attrNameLst>
                                          <p:attrName>style.visibility</p:attrName>
                                        </p:attrNameLst>
                                      </p:cBhvr>
                                      <p:to>
                                        <p:strVal val="visible"/>
                                      </p:to>
                                    </p:set>
                                    <p:animEffect transition="in" filter="strips(upLeft)">
                                      <p:cBhvr>
                                        <p:cTn id="57" dur="500"/>
                                        <p:tgtEl>
                                          <p:spTgt spid="95353"/>
                                        </p:tgtEl>
                                      </p:cBhvr>
                                    </p:animEffect>
                                  </p:childTnLst>
                                  <p:subTnLst>
                                    <p:set>
                                      <p:cBhvr override="childStyle">
                                        <p:cTn dur="1" fill="hold" display="0" masterRel="nextClick" afterEffect="1"/>
                                        <p:tgtEl>
                                          <p:spTgt spid="95353"/>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13" name="WHOOSH.WAV"/>
                                        </p:tgtEl>
                                      </p:cMediaNode>
                                    </p:audio>
                                  </p:subTnLst>
                                </p:cTn>
                              </p:par>
                            </p:childTnLst>
                          </p:cTn>
                        </p:par>
                      </p:childTnLst>
                    </p:cTn>
                  </p:par>
                  <p:par>
                    <p:cTn id="58" fill="hold">
                      <p:stCondLst>
                        <p:cond delay="indefinite"/>
                      </p:stCondLst>
                      <p:childTnLst>
                        <p:par>
                          <p:cTn id="59" fill="hold">
                            <p:stCondLst>
                              <p:cond delay="0"/>
                            </p:stCondLst>
                            <p:childTnLst>
                              <p:par>
                                <p:cTn id="60" presetID="18" presetClass="entr" presetSubtype="9" fill="hold" grpId="0" nodeType="clickEffect">
                                  <p:stCondLst>
                                    <p:cond delay="0"/>
                                  </p:stCondLst>
                                  <p:childTnLst>
                                    <p:set>
                                      <p:cBhvr>
                                        <p:cTn id="61" dur="1" fill="hold">
                                          <p:stCondLst>
                                            <p:cond delay="0"/>
                                          </p:stCondLst>
                                        </p:cTn>
                                        <p:tgtEl>
                                          <p:spTgt spid="95354"/>
                                        </p:tgtEl>
                                        <p:attrNameLst>
                                          <p:attrName>style.visibility</p:attrName>
                                        </p:attrNameLst>
                                      </p:cBhvr>
                                      <p:to>
                                        <p:strVal val="visible"/>
                                      </p:to>
                                    </p:set>
                                    <p:animEffect transition="in" filter="strips(upLeft)">
                                      <p:cBhvr>
                                        <p:cTn id="62" dur="500"/>
                                        <p:tgtEl>
                                          <p:spTgt spid="95354"/>
                                        </p:tgtEl>
                                      </p:cBhvr>
                                    </p:animEffect>
                                  </p:childTnLst>
                                  <p:subTnLst>
                                    <p:audio>
                                      <p:cMediaNode>
                                        <p:cTn display="0" masterRel="sameClick">
                                          <p:stCondLst>
                                            <p:cond evt="begin" delay="0">
                                              <p:tn val="60"/>
                                            </p:cond>
                                          </p:stCondLst>
                                          <p:endCondLst>
                                            <p:cond evt="onStopAudio" delay="0">
                                              <p:tgtEl>
                                                <p:sldTgt/>
                                              </p:tgtEl>
                                            </p:cond>
                                          </p:endCondLst>
                                        </p:cTn>
                                        <p:tgtEl>
                                          <p:sndTgt r:embed="rId1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P spid="95305" grpId="0" animBg="1"/>
      <p:bldP spid="95306" grpId="0" animBg="1"/>
      <p:bldP spid="95307" grpId="0"/>
      <p:bldP spid="95309" grpId="0"/>
      <p:bldP spid="95353" grpId="0" animBg="1"/>
      <p:bldP spid="95354" grpId="0" animBg="1"/>
      <p:bldP spid="9535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Text Box 2"/>
          <p:cNvSpPr txBox="1"/>
          <p:nvPr/>
        </p:nvSpPr>
        <p:spPr>
          <a:xfrm>
            <a:off x="4876800" y="0"/>
            <a:ext cx="4260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§6  Applications of Depth-First Search</a:t>
            </a:r>
            <a:endParaRPr lang="en-US" altLang="zh-CN" sz="1800" b="1">
              <a:sym typeface="Webdings" panose="05030102010509060703" pitchFamily="18" charset="2"/>
            </a:endParaRPr>
          </a:p>
        </p:txBody>
      </p:sp>
      <p:sp>
        <p:nvSpPr>
          <p:cNvPr id="108547" name="Text Box 3"/>
          <p:cNvSpPr txBox="1"/>
          <p:nvPr/>
        </p:nvSpPr>
        <p:spPr>
          <a:xfrm>
            <a:off x="457200" y="152400"/>
            <a:ext cx="2895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2.  Biconnectivity</a:t>
            </a:r>
            <a:endParaRPr lang="en-US" altLang="zh-CN" sz="2400" b="1"/>
          </a:p>
        </p:txBody>
      </p:sp>
      <p:grpSp>
        <p:nvGrpSpPr>
          <p:cNvPr id="108548" name="Group 4"/>
          <p:cNvGrpSpPr/>
          <p:nvPr/>
        </p:nvGrpSpPr>
        <p:grpSpPr>
          <a:xfrm>
            <a:off x="2819400" y="1371600"/>
            <a:ext cx="2514600" cy="2286000"/>
            <a:chOff x="1728" y="1248"/>
            <a:chExt cx="1584" cy="1440"/>
          </a:xfrm>
        </p:grpSpPr>
        <p:sp>
          <p:nvSpPr>
            <p:cNvPr id="105555" name="Rectangle 5"/>
            <p:cNvSpPr/>
            <p:nvPr/>
          </p:nvSpPr>
          <p:spPr>
            <a:xfrm>
              <a:off x="2304" y="1776"/>
              <a:ext cx="432" cy="43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800">
                  <a:sym typeface="Wingdings" panose="05000000000000000000" pitchFamily="2" charset="2"/>
                </a:rPr>
                <a:t></a:t>
              </a:r>
              <a:endParaRPr lang="en-US" altLang="zh-CN" sz="2400"/>
            </a:p>
          </p:txBody>
        </p:sp>
        <p:sp>
          <p:nvSpPr>
            <p:cNvPr id="105556" name="Rectangle 6"/>
            <p:cNvSpPr/>
            <p:nvPr/>
          </p:nvSpPr>
          <p:spPr>
            <a:xfrm>
              <a:off x="1728" y="2256"/>
              <a:ext cx="432" cy="43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800">
                  <a:sym typeface="Wingdings" panose="05000000000000000000" pitchFamily="2" charset="2"/>
                </a:rPr>
                <a:t></a:t>
              </a:r>
              <a:endParaRPr lang="en-US" altLang="zh-CN" sz="2400"/>
            </a:p>
          </p:txBody>
        </p:sp>
        <p:sp>
          <p:nvSpPr>
            <p:cNvPr id="105557" name="Rectangle 7"/>
            <p:cNvSpPr/>
            <p:nvPr/>
          </p:nvSpPr>
          <p:spPr>
            <a:xfrm>
              <a:off x="2880" y="2256"/>
              <a:ext cx="432" cy="43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800">
                  <a:sym typeface="Wingdings" panose="05000000000000000000" pitchFamily="2" charset="2"/>
                </a:rPr>
                <a:t></a:t>
              </a:r>
              <a:endParaRPr lang="en-US" altLang="zh-CN" sz="2400"/>
            </a:p>
          </p:txBody>
        </p:sp>
        <p:sp>
          <p:nvSpPr>
            <p:cNvPr id="105558" name="Rectangle 8"/>
            <p:cNvSpPr/>
            <p:nvPr/>
          </p:nvSpPr>
          <p:spPr>
            <a:xfrm>
              <a:off x="1728" y="1248"/>
              <a:ext cx="432" cy="43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800">
                  <a:sym typeface="Wingdings" panose="05000000000000000000" pitchFamily="2" charset="2"/>
                </a:rPr>
                <a:t></a:t>
              </a:r>
              <a:endParaRPr lang="en-US" altLang="zh-CN" sz="2400"/>
            </a:p>
          </p:txBody>
        </p:sp>
        <p:sp>
          <p:nvSpPr>
            <p:cNvPr id="105559" name="Rectangle 9"/>
            <p:cNvSpPr/>
            <p:nvPr/>
          </p:nvSpPr>
          <p:spPr>
            <a:xfrm>
              <a:off x="2880" y="1248"/>
              <a:ext cx="432" cy="43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800">
                  <a:sym typeface="Wingdings" panose="05000000000000000000" pitchFamily="2" charset="2"/>
                </a:rPr>
                <a:t></a:t>
              </a:r>
              <a:endParaRPr lang="en-US" altLang="zh-CN" sz="2400"/>
            </a:p>
          </p:txBody>
        </p:sp>
        <p:sp>
          <p:nvSpPr>
            <p:cNvPr id="105560" name="Line 10"/>
            <p:cNvSpPr/>
            <p:nvPr/>
          </p:nvSpPr>
          <p:spPr>
            <a:xfrm>
              <a:off x="2064" y="1584"/>
              <a:ext cx="336" cy="336"/>
            </a:xfrm>
            <a:prstGeom prst="line">
              <a:avLst/>
            </a:prstGeom>
            <a:ln w="25400" cap="flat" cmpd="sng">
              <a:solidFill>
                <a:schemeClr val="tx1"/>
              </a:solidFill>
              <a:prstDash val="solid"/>
              <a:headEnd type="none" w="med" len="med"/>
              <a:tailEnd type="none" w="med" len="med"/>
            </a:ln>
          </p:spPr>
        </p:sp>
        <p:sp>
          <p:nvSpPr>
            <p:cNvPr id="105561" name="Line 11"/>
            <p:cNvSpPr/>
            <p:nvPr/>
          </p:nvSpPr>
          <p:spPr>
            <a:xfrm flipH="1">
              <a:off x="2640" y="1584"/>
              <a:ext cx="288" cy="336"/>
            </a:xfrm>
            <a:prstGeom prst="line">
              <a:avLst/>
            </a:prstGeom>
            <a:ln w="25400" cap="flat" cmpd="sng">
              <a:solidFill>
                <a:schemeClr val="tx1"/>
              </a:solidFill>
              <a:prstDash val="solid"/>
              <a:headEnd type="none" w="med" len="med"/>
              <a:tailEnd type="none" w="med" len="med"/>
            </a:ln>
          </p:spPr>
        </p:sp>
        <p:sp>
          <p:nvSpPr>
            <p:cNvPr id="105562" name="Line 12"/>
            <p:cNvSpPr/>
            <p:nvPr/>
          </p:nvSpPr>
          <p:spPr>
            <a:xfrm flipV="1">
              <a:off x="2064" y="2112"/>
              <a:ext cx="336" cy="384"/>
            </a:xfrm>
            <a:prstGeom prst="line">
              <a:avLst/>
            </a:prstGeom>
            <a:ln w="25400" cap="flat" cmpd="sng">
              <a:solidFill>
                <a:schemeClr val="tx1"/>
              </a:solidFill>
              <a:prstDash val="solid"/>
              <a:headEnd type="none" w="med" len="med"/>
              <a:tailEnd type="none" w="med" len="med"/>
            </a:ln>
          </p:spPr>
        </p:sp>
        <p:sp>
          <p:nvSpPr>
            <p:cNvPr id="105563" name="Line 13"/>
            <p:cNvSpPr/>
            <p:nvPr/>
          </p:nvSpPr>
          <p:spPr>
            <a:xfrm>
              <a:off x="2640" y="2112"/>
              <a:ext cx="336" cy="384"/>
            </a:xfrm>
            <a:prstGeom prst="line">
              <a:avLst/>
            </a:prstGeom>
            <a:ln w="25400" cap="flat" cmpd="sng">
              <a:solidFill>
                <a:schemeClr val="tx1"/>
              </a:solidFill>
              <a:prstDash val="solid"/>
              <a:headEnd type="none" w="med" len="med"/>
              <a:tailEnd type="none" w="med" len="med"/>
            </a:ln>
          </p:spPr>
        </p:sp>
      </p:grpSp>
      <p:sp>
        <p:nvSpPr>
          <p:cNvPr id="108558" name="Rectangle 14"/>
          <p:cNvSpPr/>
          <p:nvPr/>
        </p:nvSpPr>
        <p:spPr>
          <a:xfrm>
            <a:off x="3886200" y="2362200"/>
            <a:ext cx="381000" cy="228600"/>
          </a:xfrm>
          <a:prstGeom prst="rect">
            <a:avLst/>
          </a:prstGeom>
          <a:solidFill>
            <a:srgbClr val="FF0000"/>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59" name="Rectangle 15"/>
          <p:cNvSpPr/>
          <p:nvPr/>
        </p:nvSpPr>
        <p:spPr>
          <a:xfrm>
            <a:off x="2971800" y="1524000"/>
            <a:ext cx="381000" cy="228600"/>
          </a:xfrm>
          <a:prstGeom prst="rect">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60" name="Rectangle 16"/>
          <p:cNvSpPr/>
          <p:nvPr/>
        </p:nvSpPr>
        <p:spPr>
          <a:xfrm>
            <a:off x="4800600" y="1524000"/>
            <a:ext cx="381000" cy="228600"/>
          </a:xfrm>
          <a:prstGeom prst="rect">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61" name="Rectangle 17"/>
          <p:cNvSpPr/>
          <p:nvPr/>
        </p:nvSpPr>
        <p:spPr>
          <a:xfrm>
            <a:off x="2971800" y="3124200"/>
            <a:ext cx="381000" cy="228600"/>
          </a:xfrm>
          <a:prstGeom prst="rect">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62" name="Rectangle 18"/>
          <p:cNvSpPr/>
          <p:nvPr/>
        </p:nvSpPr>
        <p:spPr>
          <a:xfrm>
            <a:off x="4800600" y="3124200"/>
            <a:ext cx="381000" cy="228600"/>
          </a:xfrm>
          <a:prstGeom prst="rect">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63" name="AutoShape 19"/>
          <p:cNvSpPr/>
          <p:nvPr/>
        </p:nvSpPr>
        <p:spPr>
          <a:xfrm>
            <a:off x="4724400" y="1981200"/>
            <a:ext cx="1905000" cy="990600"/>
          </a:xfrm>
          <a:prstGeom prst="wedgeEllipseCallout">
            <a:avLst>
              <a:gd name="adj1" fmla="val -71250"/>
              <a:gd name="adj2" fmla="val 12181"/>
            </a:avLst>
          </a:prstGeom>
          <a:gradFill rotWithShape="0">
            <a:gsLst>
              <a:gs pos="0">
                <a:srgbClr val="D5D5D5"/>
              </a:gs>
              <a:gs pos="100000">
                <a:srgbClr val="FFFFFF"/>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latin typeface="Arial" panose="020B0604020202020204" pitchFamily="34" charset="0"/>
              </a:rPr>
              <a:t>Articulation</a:t>
            </a:r>
            <a:endParaRPr lang="en-US" altLang="zh-CN" sz="2000" b="1">
              <a:latin typeface="Arial" panose="020B0604020202020204" pitchFamily="34" charset="0"/>
            </a:endParaRPr>
          </a:p>
          <a:p>
            <a:pPr marL="0" lvl="0" indent="0" algn="ctr" eaLnBrk="1" hangingPunct="1">
              <a:spcBef>
                <a:spcPct val="0"/>
              </a:spcBef>
              <a:buNone/>
            </a:pPr>
            <a:r>
              <a:rPr lang="en-US" altLang="zh-CN" sz="2000" b="1">
                <a:latin typeface="Arial" panose="020B0604020202020204" pitchFamily="34" charset="0"/>
              </a:rPr>
              <a:t>point</a:t>
            </a:r>
            <a:endParaRPr lang="en-US" altLang="zh-CN" sz="2000" b="1">
              <a:latin typeface="Arial" panose="020B0604020202020204" pitchFamily="34" charset="0"/>
            </a:endParaRPr>
          </a:p>
        </p:txBody>
      </p:sp>
      <p:sp>
        <p:nvSpPr>
          <p:cNvPr id="108564" name="Line 20"/>
          <p:cNvSpPr/>
          <p:nvPr/>
        </p:nvSpPr>
        <p:spPr>
          <a:xfrm>
            <a:off x="3352800" y="1752600"/>
            <a:ext cx="1447800" cy="0"/>
          </a:xfrm>
          <a:prstGeom prst="line">
            <a:avLst/>
          </a:prstGeom>
          <a:ln w="25400" cap="flat" cmpd="sng">
            <a:solidFill>
              <a:schemeClr val="tx1"/>
            </a:solidFill>
            <a:prstDash val="solid"/>
            <a:headEnd type="none" w="med" len="med"/>
            <a:tailEnd type="none" w="med" len="med"/>
          </a:ln>
        </p:spPr>
      </p:sp>
      <p:sp>
        <p:nvSpPr>
          <p:cNvPr id="108565" name="Line 21"/>
          <p:cNvSpPr/>
          <p:nvPr/>
        </p:nvSpPr>
        <p:spPr>
          <a:xfrm>
            <a:off x="5029200" y="1905000"/>
            <a:ext cx="0" cy="1219200"/>
          </a:xfrm>
          <a:prstGeom prst="line">
            <a:avLst/>
          </a:prstGeom>
          <a:ln w="25400" cap="flat" cmpd="sng">
            <a:solidFill>
              <a:schemeClr val="tx1"/>
            </a:solidFill>
            <a:prstDash val="solid"/>
            <a:headEnd type="none" w="med" len="med"/>
            <a:tailEnd type="none" w="med" len="med"/>
          </a:ln>
        </p:spPr>
      </p:sp>
      <p:sp>
        <p:nvSpPr>
          <p:cNvPr id="108566" name="Line 22"/>
          <p:cNvSpPr/>
          <p:nvPr/>
        </p:nvSpPr>
        <p:spPr>
          <a:xfrm>
            <a:off x="3352800" y="3352800"/>
            <a:ext cx="1447800" cy="0"/>
          </a:xfrm>
          <a:prstGeom prst="line">
            <a:avLst/>
          </a:prstGeom>
          <a:ln w="25400" cap="flat" cmpd="sng">
            <a:solidFill>
              <a:schemeClr val="tx1"/>
            </a:solidFill>
            <a:prstDash val="solid"/>
            <a:headEnd type="none" w="med" len="med"/>
            <a:tailEnd type="none" w="med" len="med"/>
          </a:ln>
        </p:spPr>
      </p:sp>
      <p:sp>
        <p:nvSpPr>
          <p:cNvPr id="108567" name="Line 23"/>
          <p:cNvSpPr/>
          <p:nvPr/>
        </p:nvSpPr>
        <p:spPr>
          <a:xfrm>
            <a:off x="3124200" y="1905000"/>
            <a:ext cx="0" cy="1219200"/>
          </a:xfrm>
          <a:prstGeom prst="line">
            <a:avLst/>
          </a:prstGeom>
          <a:ln w="25400" cap="flat" cmpd="sng">
            <a:solidFill>
              <a:schemeClr val="tx1"/>
            </a:solidFill>
            <a:prstDash val="solid"/>
            <a:headEnd type="none" w="med" len="med"/>
            <a:tailEnd type="none" w="med" len="med"/>
          </a:ln>
        </p:spPr>
      </p:sp>
      <p:sp>
        <p:nvSpPr>
          <p:cNvPr id="108568" name="Rectangle 24"/>
          <p:cNvSpPr/>
          <p:nvPr/>
        </p:nvSpPr>
        <p:spPr>
          <a:xfrm>
            <a:off x="2971800" y="1524000"/>
            <a:ext cx="381000" cy="228600"/>
          </a:xfrm>
          <a:prstGeom prst="rect">
            <a:avLst/>
          </a:prstGeom>
          <a:solidFill>
            <a:srgbClr val="00FF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69" name="Rectangle 25"/>
          <p:cNvSpPr/>
          <p:nvPr/>
        </p:nvSpPr>
        <p:spPr>
          <a:xfrm>
            <a:off x="4800600" y="1524000"/>
            <a:ext cx="381000" cy="228600"/>
          </a:xfrm>
          <a:prstGeom prst="rect">
            <a:avLst/>
          </a:prstGeom>
          <a:solidFill>
            <a:srgbClr val="00FF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70" name="Rectangle 26"/>
          <p:cNvSpPr/>
          <p:nvPr/>
        </p:nvSpPr>
        <p:spPr>
          <a:xfrm>
            <a:off x="4800600" y="3124200"/>
            <a:ext cx="381000" cy="228600"/>
          </a:xfrm>
          <a:prstGeom prst="rect">
            <a:avLst/>
          </a:prstGeom>
          <a:solidFill>
            <a:srgbClr val="00FF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71" name="Rectangle 27"/>
          <p:cNvSpPr/>
          <p:nvPr/>
        </p:nvSpPr>
        <p:spPr>
          <a:xfrm>
            <a:off x="2971800" y="3124200"/>
            <a:ext cx="381000" cy="228600"/>
          </a:xfrm>
          <a:prstGeom prst="rect">
            <a:avLst/>
          </a:prstGeom>
          <a:solidFill>
            <a:srgbClr val="00FF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72" name="AutoShape 28"/>
          <p:cNvSpPr/>
          <p:nvPr/>
        </p:nvSpPr>
        <p:spPr>
          <a:xfrm flipH="1">
            <a:off x="1066800" y="1981200"/>
            <a:ext cx="1981200" cy="914400"/>
          </a:xfrm>
          <a:prstGeom prst="wedgeEllipseCallout">
            <a:avLst>
              <a:gd name="adj1" fmla="val -64505"/>
              <a:gd name="adj2" fmla="val 28991"/>
            </a:avLst>
          </a:prstGeom>
          <a:gradFill rotWithShape="0">
            <a:gsLst>
              <a:gs pos="0">
                <a:srgbClr val="FFFFFF"/>
              </a:gs>
              <a:gs pos="100000">
                <a:srgbClr val="C8C8C8"/>
              </a:gs>
            </a:gsLst>
            <a:lin ang="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latin typeface="Arial" panose="020B0604020202020204" pitchFamily="34" charset="0"/>
              </a:rPr>
              <a:t>Biconnected</a:t>
            </a:r>
            <a:endParaRPr lang="en-US" altLang="zh-CN" sz="2000" b="1">
              <a:latin typeface="Arial" panose="020B0604020202020204" pitchFamily="34" charset="0"/>
            </a:endParaRPr>
          </a:p>
          <a:p>
            <a:pPr marL="0" lvl="0" indent="0" algn="ctr" eaLnBrk="1" hangingPunct="1">
              <a:spcBef>
                <a:spcPct val="0"/>
              </a:spcBef>
              <a:buNone/>
            </a:pPr>
            <a:r>
              <a:rPr lang="en-US" altLang="zh-CN" sz="2000" b="1">
                <a:latin typeface="Arial" panose="020B0604020202020204" pitchFamily="34" charset="0"/>
              </a:rPr>
              <a:t>graph</a:t>
            </a:r>
            <a:endParaRPr lang="en-US" altLang="zh-CN" sz="2000" b="1">
              <a:latin typeface="Arial" panose="020B0604020202020204" pitchFamily="34" charset="0"/>
            </a:endParaRPr>
          </a:p>
        </p:txBody>
      </p:sp>
      <p:sp>
        <p:nvSpPr>
          <p:cNvPr id="108573" name="Rectangle 29"/>
          <p:cNvSpPr/>
          <p:nvPr/>
        </p:nvSpPr>
        <p:spPr>
          <a:xfrm>
            <a:off x="2819400" y="1446213"/>
            <a:ext cx="2514600" cy="21336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8574" name="Text Box 30"/>
          <p:cNvSpPr txBox="1"/>
          <p:nvPr/>
        </p:nvSpPr>
        <p:spPr>
          <a:xfrm>
            <a:off x="609600" y="762000"/>
            <a:ext cx="8001000" cy="7016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000" b="1">
                <a:solidFill>
                  <a:schemeClr val="hlink"/>
                </a:solidFill>
                <a:sym typeface="Wingdings" panose="05000000000000000000" pitchFamily="2" charset="2"/>
              </a:rPr>
              <a:t></a:t>
            </a:r>
            <a:r>
              <a:rPr lang="en-US" altLang="zh-CN" sz="2000" b="1">
                <a:sym typeface="Wingdings" panose="05000000000000000000" pitchFamily="2" charset="2"/>
              </a:rPr>
              <a:t>  </a:t>
            </a:r>
            <a:r>
              <a:rPr lang="en-US" altLang="zh-CN" sz="2000" b="1" i="1">
                <a:sym typeface="Wingdings" panose="05000000000000000000" pitchFamily="2" charset="2"/>
              </a:rPr>
              <a:t>v</a:t>
            </a:r>
            <a:r>
              <a:rPr lang="en-US" altLang="zh-CN" sz="2000" b="1">
                <a:sym typeface="Wingdings" panose="05000000000000000000" pitchFamily="2" charset="2"/>
              </a:rPr>
              <a:t> is an </a:t>
            </a:r>
            <a:r>
              <a:rPr lang="en-US" altLang="zh-CN" sz="2000" b="1">
                <a:solidFill>
                  <a:schemeClr val="hlink"/>
                </a:solidFill>
                <a:sym typeface="Wingdings" panose="05000000000000000000" pitchFamily="2" charset="2"/>
              </a:rPr>
              <a:t>articulation point</a:t>
            </a:r>
            <a:r>
              <a:rPr lang="en-US" altLang="zh-CN" sz="2000" b="1">
                <a:sym typeface="Wingdings" panose="05000000000000000000" pitchFamily="2" charset="2"/>
              </a:rPr>
              <a:t> if G’ = DeleteVertex( G, </a:t>
            </a:r>
            <a:r>
              <a:rPr lang="en-US" altLang="zh-CN" sz="2000" b="1" i="1">
                <a:sym typeface="Wingdings" panose="05000000000000000000" pitchFamily="2" charset="2"/>
              </a:rPr>
              <a:t>v</a:t>
            </a:r>
            <a:r>
              <a:rPr lang="en-US" altLang="zh-CN" sz="2000" b="1">
                <a:sym typeface="Wingdings" panose="05000000000000000000" pitchFamily="2" charset="2"/>
              </a:rPr>
              <a:t> ) has </a:t>
            </a:r>
            <a:r>
              <a:rPr lang="en-US" altLang="zh-CN" sz="2000" b="1">
                <a:solidFill>
                  <a:srgbClr val="FF0000"/>
                </a:solidFill>
                <a:sym typeface="Wingdings" panose="05000000000000000000" pitchFamily="2" charset="2"/>
              </a:rPr>
              <a:t>at least 2</a:t>
            </a:r>
            <a:r>
              <a:rPr lang="en-US" altLang="zh-CN" sz="2000" b="1">
                <a:sym typeface="Wingdings" panose="05000000000000000000" pitchFamily="2" charset="2"/>
              </a:rPr>
              <a:t> connected components.</a:t>
            </a:r>
            <a:endParaRPr lang="en-US" altLang="zh-CN" sz="2000" b="1"/>
          </a:p>
        </p:txBody>
      </p:sp>
      <p:sp>
        <p:nvSpPr>
          <p:cNvPr id="108575" name="Text Box 31"/>
          <p:cNvSpPr txBox="1"/>
          <p:nvPr/>
        </p:nvSpPr>
        <p:spPr>
          <a:xfrm>
            <a:off x="609600" y="1524000"/>
            <a:ext cx="8001000" cy="7016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000" b="1">
                <a:solidFill>
                  <a:schemeClr val="hlink"/>
                </a:solidFill>
                <a:sym typeface="Wingdings" panose="05000000000000000000" pitchFamily="2" charset="2"/>
              </a:rPr>
              <a:t></a:t>
            </a:r>
            <a:r>
              <a:rPr lang="en-US" altLang="zh-CN" sz="2000" b="1">
                <a:sym typeface="Wingdings" panose="05000000000000000000" pitchFamily="2" charset="2"/>
              </a:rPr>
              <a:t>  G is a </a:t>
            </a:r>
            <a:r>
              <a:rPr lang="en-US" altLang="zh-CN" sz="2000" b="1">
                <a:solidFill>
                  <a:schemeClr val="hlink"/>
                </a:solidFill>
                <a:sym typeface="Wingdings" panose="05000000000000000000" pitchFamily="2" charset="2"/>
              </a:rPr>
              <a:t>biconnected graph</a:t>
            </a:r>
            <a:r>
              <a:rPr lang="en-US" altLang="zh-CN" sz="2000" b="1">
                <a:sym typeface="Wingdings" panose="05000000000000000000" pitchFamily="2" charset="2"/>
              </a:rPr>
              <a:t> if G is connected and has no articulation points.</a:t>
            </a:r>
            <a:endParaRPr lang="en-US" altLang="zh-CN" sz="2000" b="1"/>
          </a:p>
        </p:txBody>
      </p:sp>
      <p:sp>
        <p:nvSpPr>
          <p:cNvPr id="108576" name="Text Box 32"/>
          <p:cNvSpPr txBox="1"/>
          <p:nvPr/>
        </p:nvSpPr>
        <p:spPr>
          <a:xfrm>
            <a:off x="609600" y="2270125"/>
            <a:ext cx="80010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000" b="1">
                <a:solidFill>
                  <a:schemeClr val="hlink"/>
                </a:solidFill>
                <a:sym typeface="Wingdings" panose="05000000000000000000" pitchFamily="2" charset="2"/>
              </a:rPr>
              <a:t></a:t>
            </a:r>
            <a:r>
              <a:rPr lang="en-US" altLang="zh-CN" sz="2000" b="1">
                <a:sym typeface="Wingdings" panose="05000000000000000000" pitchFamily="2" charset="2"/>
              </a:rPr>
              <a:t>  A </a:t>
            </a:r>
            <a:r>
              <a:rPr lang="en-US" altLang="zh-CN" sz="2000" b="1">
                <a:solidFill>
                  <a:schemeClr val="hlink"/>
                </a:solidFill>
                <a:sym typeface="Wingdings" panose="05000000000000000000" pitchFamily="2" charset="2"/>
              </a:rPr>
              <a:t>biconnected component</a:t>
            </a:r>
            <a:r>
              <a:rPr lang="en-US" altLang="zh-CN" sz="2000" b="1">
                <a:sym typeface="Wingdings" panose="05000000000000000000" pitchFamily="2" charset="2"/>
              </a:rPr>
              <a:t> is a maximal biconnected subgraph.</a:t>
            </a:r>
            <a:endParaRPr lang="en-US" altLang="zh-CN" sz="2000" b="1"/>
          </a:p>
        </p:txBody>
      </p:sp>
      <p:sp>
        <p:nvSpPr>
          <p:cNvPr id="108577" name="Text Box 33"/>
          <p:cNvSpPr txBox="1"/>
          <p:nvPr/>
        </p:nvSpPr>
        <p:spPr>
          <a:xfrm>
            <a:off x="457200" y="2895600"/>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ea typeface="MS Hei" pitchFamily="49" charset="-122"/>
              </a:rPr>
              <a:t>〖</a:t>
            </a:r>
            <a:r>
              <a:rPr lang="en-US" altLang="zh-CN" sz="2400" b="1"/>
              <a:t>Example</a:t>
            </a:r>
            <a:r>
              <a:rPr lang="en-US" altLang="zh-CN" sz="2400" b="1">
                <a:ea typeface="MS Hei" pitchFamily="49" charset="-122"/>
              </a:rPr>
              <a:t>〗</a:t>
            </a:r>
            <a:endParaRPr lang="en-US" altLang="zh-CN" sz="2400" b="1"/>
          </a:p>
        </p:txBody>
      </p:sp>
      <p:grpSp>
        <p:nvGrpSpPr>
          <p:cNvPr id="108578" name="Group 34"/>
          <p:cNvGrpSpPr/>
          <p:nvPr/>
        </p:nvGrpSpPr>
        <p:grpSpPr>
          <a:xfrm>
            <a:off x="457200" y="3581400"/>
            <a:ext cx="2438400" cy="2362200"/>
            <a:chOff x="720" y="2448"/>
            <a:chExt cx="1536" cy="1488"/>
          </a:xfrm>
        </p:grpSpPr>
        <p:grpSp>
          <p:nvGrpSpPr>
            <p:cNvPr id="105532" name="Group 35"/>
            <p:cNvGrpSpPr/>
            <p:nvPr/>
          </p:nvGrpSpPr>
          <p:grpSpPr>
            <a:xfrm>
              <a:off x="720" y="2448"/>
              <a:ext cx="1536" cy="1200"/>
              <a:chOff x="1056" y="1440"/>
              <a:chExt cx="1536" cy="1200"/>
            </a:xfrm>
          </p:grpSpPr>
          <p:sp>
            <p:nvSpPr>
              <p:cNvPr id="105534" name="Oval 36"/>
              <p:cNvSpPr/>
              <p:nvPr/>
            </p:nvSpPr>
            <p:spPr>
              <a:xfrm>
                <a:off x="1248" y="144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105535" name="Oval 37"/>
              <p:cNvSpPr/>
              <p:nvPr/>
            </p:nvSpPr>
            <p:spPr>
              <a:xfrm>
                <a:off x="1248" y="177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105536" name="Line 38"/>
              <p:cNvSpPr/>
              <p:nvPr/>
            </p:nvSpPr>
            <p:spPr>
              <a:xfrm>
                <a:off x="1344" y="1632"/>
                <a:ext cx="0" cy="144"/>
              </a:xfrm>
              <a:prstGeom prst="line">
                <a:avLst/>
              </a:prstGeom>
              <a:ln w="25400" cap="flat" cmpd="sng">
                <a:solidFill>
                  <a:schemeClr val="tx1"/>
                </a:solidFill>
                <a:prstDash val="solid"/>
                <a:headEnd type="none" w="med" len="med"/>
                <a:tailEnd type="none" w="med" len="med"/>
              </a:ln>
            </p:spPr>
          </p:sp>
          <p:sp>
            <p:nvSpPr>
              <p:cNvPr id="105537" name="Oval 39"/>
              <p:cNvSpPr/>
              <p:nvPr/>
            </p:nvSpPr>
            <p:spPr>
              <a:xfrm>
                <a:off x="1056" y="211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105538" name="Line 40"/>
              <p:cNvSpPr/>
              <p:nvPr/>
            </p:nvSpPr>
            <p:spPr>
              <a:xfrm flipH="1">
                <a:off x="1200" y="1968"/>
                <a:ext cx="96" cy="144"/>
              </a:xfrm>
              <a:prstGeom prst="line">
                <a:avLst/>
              </a:prstGeom>
              <a:ln w="25400" cap="flat" cmpd="sng">
                <a:solidFill>
                  <a:schemeClr val="tx1"/>
                </a:solidFill>
                <a:prstDash val="solid"/>
                <a:headEnd type="none" w="med" len="med"/>
                <a:tailEnd type="none" w="med" len="med"/>
              </a:ln>
            </p:spPr>
          </p:sp>
          <p:sp>
            <p:nvSpPr>
              <p:cNvPr id="105539" name="Oval 41"/>
              <p:cNvSpPr/>
              <p:nvPr/>
            </p:nvSpPr>
            <p:spPr>
              <a:xfrm flipH="1">
                <a:off x="1440" y="211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sp>
            <p:nvSpPr>
              <p:cNvPr id="105540" name="Line 42"/>
              <p:cNvSpPr/>
              <p:nvPr/>
            </p:nvSpPr>
            <p:spPr>
              <a:xfrm>
                <a:off x="1392" y="1968"/>
                <a:ext cx="96" cy="144"/>
              </a:xfrm>
              <a:prstGeom prst="line">
                <a:avLst/>
              </a:prstGeom>
              <a:ln w="25400" cap="flat" cmpd="sng">
                <a:solidFill>
                  <a:schemeClr val="tx1"/>
                </a:solidFill>
                <a:prstDash val="solid"/>
                <a:headEnd type="none" w="med" len="med"/>
                <a:tailEnd type="none" w="med" len="med"/>
              </a:ln>
            </p:spPr>
          </p:sp>
          <p:sp>
            <p:nvSpPr>
              <p:cNvPr id="105541" name="Oval 43"/>
              <p:cNvSpPr/>
              <p:nvPr/>
            </p:nvSpPr>
            <p:spPr>
              <a:xfrm>
                <a:off x="1248"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4</a:t>
                </a:r>
                <a:endParaRPr lang="en-US" altLang="zh-CN" sz="2400" b="1"/>
              </a:p>
            </p:txBody>
          </p:sp>
          <p:sp>
            <p:nvSpPr>
              <p:cNvPr id="105542" name="Line 44"/>
              <p:cNvSpPr/>
              <p:nvPr/>
            </p:nvSpPr>
            <p:spPr>
              <a:xfrm flipH="1" flipV="1">
                <a:off x="1200" y="2304"/>
                <a:ext cx="96" cy="144"/>
              </a:xfrm>
              <a:prstGeom prst="line">
                <a:avLst/>
              </a:prstGeom>
              <a:ln w="25400" cap="flat" cmpd="sng">
                <a:solidFill>
                  <a:schemeClr val="tx1"/>
                </a:solidFill>
                <a:prstDash val="solid"/>
                <a:headEnd type="none" w="med" len="med"/>
                <a:tailEnd type="none" w="med" len="med"/>
              </a:ln>
            </p:spPr>
          </p:sp>
          <p:sp>
            <p:nvSpPr>
              <p:cNvPr id="105543" name="Line 45"/>
              <p:cNvSpPr/>
              <p:nvPr/>
            </p:nvSpPr>
            <p:spPr>
              <a:xfrm flipV="1">
                <a:off x="1392" y="2304"/>
                <a:ext cx="96" cy="144"/>
              </a:xfrm>
              <a:prstGeom prst="line">
                <a:avLst/>
              </a:prstGeom>
              <a:ln w="25400" cap="flat" cmpd="sng">
                <a:solidFill>
                  <a:schemeClr val="tx1"/>
                </a:solidFill>
                <a:prstDash val="solid"/>
                <a:headEnd type="none" w="med" len="med"/>
                <a:tailEnd type="none" w="med" len="med"/>
              </a:ln>
            </p:spPr>
          </p:sp>
          <p:sp>
            <p:nvSpPr>
              <p:cNvPr id="105544" name="Oval 46"/>
              <p:cNvSpPr/>
              <p:nvPr/>
            </p:nvSpPr>
            <p:spPr>
              <a:xfrm>
                <a:off x="2016" y="144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8</a:t>
                </a:r>
                <a:endParaRPr lang="en-US" altLang="zh-CN" sz="2400" b="1"/>
              </a:p>
            </p:txBody>
          </p:sp>
          <p:sp>
            <p:nvSpPr>
              <p:cNvPr id="105545" name="Oval 47"/>
              <p:cNvSpPr/>
              <p:nvPr/>
            </p:nvSpPr>
            <p:spPr>
              <a:xfrm>
                <a:off x="2016" y="177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7</a:t>
                </a:r>
                <a:endParaRPr lang="en-US" altLang="zh-CN" sz="2400" b="1"/>
              </a:p>
            </p:txBody>
          </p:sp>
          <p:sp>
            <p:nvSpPr>
              <p:cNvPr id="105546" name="Line 48"/>
              <p:cNvSpPr/>
              <p:nvPr/>
            </p:nvSpPr>
            <p:spPr>
              <a:xfrm>
                <a:off x="2112" y="1632"/>
                <a:ext cx="0" cy="144"/>
              </a:xfrm>
              <a:prstGeom prst="line">
                <a:avLst/>
              </a:prstGeom>
              <a:ln w="25400" cap="flat" cmpd="sng">
                <a:solidFill>
                  <a:schemeClr val="tx1"/>
                </a:solidFill>
                <a:prstDash val="solid"/>
                <a:headEnd type="none" w="med" len="med"/>
                <a:tailEnd type="none" w="med" len="med"/>
              </a:ln>
            </p:spPr>
          </p:sp>
          <p:sp>
            <p:nvSpPr>
              <p:cNvPr id="105547" name="Oval 49"/>
              <p:cNvSpPr/>
              <p:nvPr/>
            </p:nvSpPr>
            <p:spPr>
              <a:xfrm>
                <a:off x="1824" y="211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5</a:t>
                </a:r>
                <a:endParaRPr lang="en-US" altLang="zh-CN" sz="2400" b="1"/>
              </a:p>
            </p:txBody>
          </p:sp>
          <p:sp>
            <p:nvSpPr>
              <p:cNvPr id="105548" name="Line 50"/>
              <p:cNvSpPr/>
              <p:nvPr/>
            </p:nvSpPr>
            <p:spPr>
              <a:xfrm flipH="1">
                <a:off x="1968" y="1968"/>
                <a:ext cx="96" cy="144"/>
              </a:xfrm>
              <a:prstGeom prst="line">
                <a:avLst/>
              </a:prstGeom>
              <a:ln w="25400" cap="flat" cmpd="sng">
                <a:solidFill>
                  <a:schemeClr val="tx1"/>
                </a:solidFill>
                <a:prstDash val="solid"/>
                <a:headEnd type="none" w="med" len="med"/>
                <a:tailEnd type="none" w="med" len="med"/>
              </a:ln>
            </p:spPr>
          </p:sp>
          <p:sp>
            <p:nvSpPr>
              <p:cNvPr id="105549" name="Line 51"/>
              <p:cNvSpPr/>
              <p:nvPr/>
            </p:nvSpPr>
            <p:spPr>
              <a:xfrm>
                <a:off x="1632" y="2208"/>
                <a:ext cx="192" cy="0"/>
              </a:xfrm>
              <a:prstGeom prst="line">
                <a:avLst/>
              </a:prstGeom>
              <a:ln w="25400" cap="flat" cmpd="sng">
                <a:solidFill>
                  <a:schemeClr val="tx1"/>
                </a:solidFill>
                <a:prstDash val="solid"/>
                <a:headEnd type="none" w="med" len="med"/>
                <a:tailEnd type="none" w="med" len="med"/>
              </a:ln>
            </p:spPr>
          </p:sp>
          <p:sp>
            <p:nvSpPr>
              <p:cNvPr id="105550" name="Oval 52"/>
              <p:cNvSpPr/>
              <p:nvPr/>
            </p:nvSpPr>
            <p:spPr>
              <a:xfrm>
                <a:off x="2016"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6</a:t>
                </a:r>
                <a:endParaRPr lang="en-US" altLang="zh-CN" sz="2400" b="1"/>
              </a:p>
            </p:txBody>
          </p:sp>
          <p:sp>
            <p:nvSpPr>
              <p:cNvPr id="105551" name="Line 53"/>
              <p:cNvSpPr/>
              <p:nvPr/>
            </p:nvSpPr>
            <p:spPr>
              <a:xfrm flipH="1" flipV="1">
                <a:off x="1968" y="2304"/>
                <a:ext cx="96" cy="144"/>
              </a:xfrm>
              <a:prstGeom prst="line">
                <a:avLst/>
              </a:prstGeom>
              <a:ln w="25400" cap="flat" cmpd="sng">
                <a:solidFill>
                  <a:schemeClr val="tx1"/>
                </a:solidFill>
                <a:prstDash val="solid"/>
                <a:headEnd type="none" w="med" len="med"/>
                <a:tailEnd type="none" w="med" len="med"/>
              </a:ln>
            </p:spPr>
          </p:sp>
          <p:sp>
            <p:nvSpPr>
              <p:cNvPr id="105552" name="Line 54"/>
              <p:cNvSpPr/>
              <p:nvPr/>
            </p:nvSpPr>
            <p:spPr>
              <a:xfrm>
                <a:off x="2112" y="1968"/>
                <a:ext cx="0" cy="480"/>
              </a:xfrm>
              <a:prstGeom prst="line">
                <a:avLst/>
              </a:prstGeom>
              <a:ln w="25400" cap="flat" cmpd="sng">
                <a:solidFill>
                  <a:schemeClr val="tx1"/>
                </a:solidFill>
                <a:prstDash val="solid"/>
                <a:headEnd type="none" w="med" len="med"/>
                <a:tailEnd type="none" w="med" len="med"/>
              </a:ln>
            </p:spPr>
          </p:sp>
          <p:sp>
            <p:nvSpPr>
              <p:cNvPr id="105553" name="Oval 55"/>
              <p:cNvSpPr/>
              <p:nvPr/>
            </p:nvSpPr>
            <p:spPr>
              <a:xfrm>
                <a:off x="2400" y="144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9</a:t>
                </a:r>
                <a:endParaRPr lang="en-US" altLang="zh-CN" sz="2400" b="1"/>
              </a:p>
            </p:txBody>
          </p:sp>
          <p:sp>
            <p:nvSpPr>
              <p:cNvPr id="105554" name="Line 56"/>
              <p:cNvSpPr/>
              <p:nvPr/>
            </p:nvSpPr>
            <p:spPr>
              <a:xfrm flipH="1">
                <a:off x="2185" y="1607"/>
                <a:ext cx="240" cy="227"/>
              </a:xfrm>
              <a:prstGeom prst="line">
                <a:avLst/>
              </a:prstGeom>
              <a:ln w="25400" cap="flat" cmpd="sng">
                <a:solidFill>
                  <a:schemeClr val="tx1"/>
                </a:solidFill>
                <a:prstDash val="solid"/>
                <a:headEnd type="none" w="med" len="med"/>
                <a:tailEnd type="none" w="med" len="med"/>
              </a:ln>
            </p:spPr>
          </p:sp>
        </p:grpSp>
        <p:sp>
          <p:nvSpPr>
            <p:cNvPr id="105533" name="Rectangle 57"/>
            <p:cNvSpPr/>
            <p:nvPr/>
          </p:nvSpPr>
          <p:spPr>
            <a:xfrm>
              <a:off x="720" y="3696"/>
              <a:ext cx="1392" cy="24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Connected graph</a:t>
              </a:r>
              <a:endParaRPr lang="en-US" altLang="zh-CN" sz="2000" b="1"/>
            </a:p>
          </p:txBody>
        </p:sp>
      </p:grpSp>
      <p:grpSp>
        <p:nvGrpSpPr>
          <p:cNvPr id="108602" name="Group 58"/>
          <p:cNvGrpSpPr/>
          <p:nvPr/>
        </p:nvGrpSpPr>
        <p:grpSpPr>
          <a:xfrm>
            <a:off x="2743200" y="3124200"/>
            <a:ext cx="4038600" cy="2895600"/>
            <a:chOff x="2544" y="2112"/>
            <a:chExt cx="2544" cy="1824"/>
          </a:xfrm>
        </p:grpSpPr>
        <p:grpSp>
          <p:nvGrpSpPr>
            <p:cNvPr id="105499" name="Group 59"/>
            <p:cNvGrpSpPr/>
            <p:nvPr/>
          </p:nvGrpSpPr>
          <p:grpSpPr>
            <a:xfrm>
              <a:off x="2736" y="2112"/>
              <a:ext cx="192" cy="528"/>
              <a:chOff x="1344" y="1536"/>
              <a:chExt cx="192" cy="528"/>
            </a:xfrm>
          </p:grpSpPr>
          <p:sp>
            <p:nvSpPr>
              <p:cNvPr id="105529" name="Oval 60"/>
              <p:cNvSpPr/>
              <p:nvPr/>
            </p:nvSpPr>
            <p:spPr>
              <a:xfrm>
                <a:off x="1344" y="153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105530" name="Oval 61"/>
              <p:cNvSpPr/>
              <p:nvPr/>
            </p:nvSpPr>
            <p:spPr>
              <a:xfrm>
                <a:off x="1344" y="187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105531" name="Line 62"/>
              <p:cNvSpPr/>
              <p:nvPr/>
            </p:nvSpPr>
            <p:spPr>
              <a:xfrm>
                <a:off x="1440" y="1728"/>
                <a:ext cx="0" cy="144"/>
              </a:xfrm>
              <a:prstGeom prst="line">
                <a:avLst/>
              </a:prstGeom>
              <a:ln w="25400" cap="flat" cmpd="sng">
                <a:solidFill>
                  <a:schemeClr val="tx1"/>
                </a:solidFill>
                <a:prstDash val="solid"/>
                <a:headEnd type="none" w="med" len="med"/>
                <a:tailEnd type="none" w="med" len="med"/>
              </a:ln>
            </p:spPr>
          </p:sp>
        </p:grpSp>
        <p:grpSp>
          <p:nvGrpSpPr>
            <p:cNvPr id="105500" name="Group 63"/>
            <p:cNvGrpSpPr/>
            <p:nvPr/>
          </p:nvGrpSpPr>
          <p:grpSpPr>
            <a:xfrm>
              <a:off x="2544" y="2784"/>
              <a:ext cx="576" cy="864"/>
              <a:chOff x="1152" y="1872"/>
              <a:chExt cx="576" cy="864"/>
            </a:xfrm>
          </p:grpSpPr>
          <p:sp>
            <p:nvSpPr>
              <p:cNvPr id="105521" name="Oval 64"/>
              <p:cNvSpPr/>
              <p:nvPr/>
            </p:nvSpPr>
            <p:spPr>
              <a:xfrm>
                <a:off x="1344" y="187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105522" name="Oval 65"/>
              <p:cNvSpPr/>
              <p:nvPr/>
            </p:nvSpPr>
            <p:spPr>
              <a:xfrm>
                <a:off x="1152" y="220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105523" name="Line 66"/>
              <p:cNvSpPr/>
              <p:nvPr/>
            </p:nvSpPr>
            <p:spPr>
              <a:xfrm flipH="1">
                <a:off x="1296" y="2064"/>
                <a:ext cx="96" cy="144"/>
              </a:xfrm>
              <a:prstGeom prst="line">
                <a:avLst/>
              </a:prstGeom>
              <a:ln w="25400" cap="flat" cmpd="sng">
                <a:solidFill>
                  <a:schemeClr val="tx1"/>
                </a:solidFill>
                <a:prstDash val="solid"/>
                <a:headEnd type="none" w="med" len="med"/>
                <a:tailEnd type="none" w="med" len="med"/>
              </a:ln>
            </p:spPr>
          </p:sp>
          <p:sp>
            <p:nvSpPr>
              <p:cNvPr id="105524" name="Oval 67"/>
              <p:cNvSpPr/>
              <p:nvPr/>
            </p:nvSpPr>
            <p:spPr>
              <a:xfrm flipH="1">
                <a:off x="1536" y="220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sp>
            <p:nvSpPr>
              <p:cNvPr id="105525" name="Line 68"/>
              <p:cNvSpPr/>
              <p:nvPr/>
            </p:nvSpPr>
            <p:spPr>
              <a:xfrm>
                <a:off x="1488" y="2064"/>
                <a:ext cx="96" cy="144"/>
              </a:xfrm>
              <a:prstGeom prst="line">
                <a:avLst/>
              </a:prstGeom>
              <a:ln w="25400" cap="flat" cmpd="sng">
                <a:solidFill>
                  <a:schemeClr val="tx1"/>
                </a:solidFill>
                <a:prstDash val="solid"/>
                <a:headEnd type="none" w="med" len="med"/>
                <a:tailEnd type="none" w="med" len="med"/>
              </a:ln>
            </p:spPr>
          </p:sp>
          <p:sp>
            <p:nvSpPr>
              <p:cNvPr id="105526" name="Oval 69"/>
              <p:cNvSpPr/>
              <p:nvPr/>
            </p:nvSpPr>
            <p:spPr>
              <a:xfrm>
                <a:off x="1344" y="2544"/>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4</a:t>
                </a:r>
                <a:endParaRPr lang="en-US" altLang="zh-CN" sz="2400" b="1"/>
              </a:p>
            </p:txBody>
          </p:sp>
          <p:sp>
            <p:nvSpPr>
              <p:cNvPr id="105527" name="Line 70"/>
              <p:cNvSpPr/>
              <p:nvPr/>
            </p:nvSpPr>
            <p:spPr>
              <a:xfrm flipH="1" flipV="1">
                <a:off x="1296" y="2400"/>
                <a:ext cx="96" cy="144"/>
              </a:xfrm>
              <a:prstGeom prst="line">
                <a:avLst/>
              </a:prstGeom>
              <a:ln w="25400" cap="flat" cmpd="sng">
                <a:solidFill>
                  <a:schemeClr val="tx1"/>
                </a:solidFill>
                <a:prstDash val="solid"/>
                <a:headEnd type="none" w="med" len="med"/>
                <a:tailEnd type="none" w="med" len="med"/>
              </a:ln>
            </p:spPr>
          </p:sp>
          <p:sp>
            <p:nvSpPr>
              <p:cNvPr id="105528" name="Line 71"/>
              <p:cNvSpPr/>
              <p:nvPr/>
            </p:nvSpPr>
            <p:spPr>
              <a:xfrm flipV="1">
                <a:off x="1488" y="2400"/>
                <a:ext cx="96" cy="144"/>
              </a:xfrm>
              <a:prstGeom prst="line">
                <a:avLst/>
              </a:prstGeom>
              <a:ln w="25400" cap="flat" cmpd="sng">
                <a:solidFill>
                  <a:schemeClr val="tx1"/>
                </a:solidFill>
                <a:prstDash val="solid"/>
                <a:headEnd type="none" w="med" len="med"/>
                <a:tailEnd type="none" w="med" len="med"/>
              </a:ln>
            </p:spPr>
          </p:sp>
        </p:grpSp>
        <p:grpSp>
          <p:nvGrpSpPr>
            <p:cNvPr id="105501" name="Group 72"/>
            <p:cNvGrpSpPr/>
            <p:nvPr/>
          </p:nvGrpSpPr>
          <p:grpSpPr>
            <a:xfrm>
              <a:off x="3264" y="3120"/>
              <a:ext cx="576" cy="192"/>
              <a:chOff x="1536" y="2208"/>
              <a:chExt cx="576" cy="192"/>
            </a:xfrm>
          </p:grpSpPr>
          <p:sp>
            <p:nvSpPr>
              <p:cNvPr id="105518" name="Oval 73"/>
              <p:cNvSpPr/>
              <p:nvPr/>
            </p:nvSpPr>
            <p:spPr>
              <a:xfrm flipH="1">
                <a:off x="1536" y="220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sp>
            <p:nvSpPr>
              <p:cNvPr id="105519" name="Oval 74"/>
              <p:cNvSpPr/>
              <p:nvPr/>
            </p:nvSpPr>
            <p:spPr>
              <a:xfrm>
                <a:off x="1920" y="220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5</a:t>
                </a:r>
                <a:endParaRPr lang="en-US" altLang="zh-CN" sz="2400" b="1"/>
              </a:p>
            </p:txBody>
          </p:sp>
          <p:sp>
            <p:nvSpPr>
              <p:cNvPr id="105520" name="Line 75"/>
              <p:cNvSpPr/>
              <p:nvPr/>
            </p:nvSpPr>
            <p:spPr>
              <a:xfrm>
                <a:off x="1728" y="2304"/>
                <a:ext cx="192" cy="0"/>
              </a:xfrm>
              <a:prstGeom prst="line">
                <a:avLst/>
              </a:prstGeom>
              <a:ln w="25400" cap="flat" cmpd="sng">
                <a:solidFill>
                  <a:schemeClr val="tx1"/>
                </a:solidFill>
                <a:prstDash val="solid"/>
                <a:headEnd type="none" w="med" len="med"/>
                <a:tailEnd type="none" w="med" len="med"/>
              </a:ln>
            </p:spPr>
          </p:sp>
        </p:grpSp>
        <p:grpSp>
          <p:nvGrpSpPr>
            <p:cNvPr id="105502" name="Group 76"/>
            <p:cNvGrpSpPr/>
            <p:nvPr/>
          </p:nvGrpSpPr>
          <p:grpSpPr>
            <a:xfrm>
              <a:off x="4176" y="2112"/>
              <a:ext cx="192" cy="528"/>
              <a:chOff x="2112" y="1536"/>
              <a:chExt cx="192" cy="528"/>
            </a:xfrm>
          </p:grpSpPr>
          <p:sp>
            <p:nvSpPr>
              <p:cNvPr id="105515" name="Oval 77"/>
              <p:cNvSpPr/>
              <p:nvPr/>
            </p:nvSpPr>
            <p:spPr>
              <a:xfrm>
                <a:off x="2112" y="153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8</a:t>
                </a:r>
                <a:endParaRPr lang="en-US" altLang="zh-CN" sz="2400" b="1"/>
              </a:p>
            </p:txBody>
          </p:sp>
          <p:sp>
            <p:nvSpPr>
              <p:cNvPr id="105516" name="Oval 78"/>
              <p:cNvSpPr/>
              <p:nvPr/>
            </p:nvSpPr>
            <p:spPr>
              <a:xfrm>
                <a:off x="2112" y="187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7</a:t>
                </a:r>
                <a:endParaRPr lang="en-US" altLang="zh-CN" sz="2400" b="1"/>
              </a:p>
            </p:txBody>
          </p:sp>
          <p:sp>
            <p:nvSpPr>
              <p:cNvPr id="105517" name="Line 79"/>
              <p:cNvSpPr/>
              <p:nvPr/>
            </p:nvSpPr>
            <p:spPr>
              <a:xfrm>
                <a:off x="2208" y="1728"/>
                <a:ext cx="0" cy="144"/>
              </a:xfrm>
              <a:prstGeom prst="line">
                <a:avLst/>
              </a:prstGeom>
              <a:ln w="25400" cap="flat" cmpd="sng">
                <a:solidFill>
                  <a:schemeClr val="tx1"/>
                </a:solidFill>
                <a:prstDash val="solid"/>
                <a:headEnd type="none" w="med" len="med"/>
                <a:tailEnd type="none" w="med" len="med"/>
              </a:ln>
            </p:spPr>
          </p:sp>
        </p:grpSp>
        <p:grpSp>
          <p:nvGrpSpPr>
            <p:cNvPr id="105503" name="Group 80"/>
            <p:cNvGrpSpPr/>
            <p:nvPr/>
          </p:nvGrpSpPr>
          <p:grpSpPr>
            <a:xfrm>
              <a:off x="3984" y="2784"/>
              <a:ext cx="384" cy="864"/>
              <a:chOff x="1920" y="1872"/>
              <a:chExt cx="384" cy="864"/>
            </a:xfrm>
          </p:grpSpPr>
          <p:sp>
            <p:nvSpPr>
              <p:cNvPr id="105509" name="Oval 81"/>
              <p:cNvSpPr/>
              <p:nvPr/>
            </p:nvSpPr>
            <p:spPr>
              <a:xfrm>
                <a:off x="2112" y="187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7</a:t>
                </a:r>
                <a:endParaRPr lang="en-US" altLang="zh-CN" sz="2400" b="1"/>
              </a:p>
            </p:txBody>
          </p:sp>
          <p:sp>
            <p:nvSpPr>
              <p:cNvPr id="105510" name="Oval 82"/>
              <p:cNvSpPr/>
              <p:nvPr/>
            </p:nvSpPr>
            <p:spPr>
              <a:xfrm>
                <a:off x="1920" y="220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5</a:t>
                </a:r>
                <a:endParaRPr lang="en-US" altLang="zh-CN" sz="2400" b="1"/>
              </a:p>
            </p:txBody>
          </p:sp>
          <p:sp>
            <p:nvSpPr>
              <p:cNvPr id="105511" name="Line 83"/>
              <p:cNvSpPr/>
              <p:nvPr/>
            </p:nvSpPr>
            <p:spPr>
              <a:xfrm flipH="1">
                <a:off x="2064" y="2064"/>
                <a:ext cx="96" cy="144"/>
              </a:xfrm>
              <a:prstGeom prst="line">
                <a:avLst/>
              </a:prstGeom>
              <a:ln w="25400" cap="flat" cmpd="sng">
                <a:solidFill>
                  <a:schemeClr val="tx1"/>
                </a:solidFill>
                <a:prstDash val="solid"/>
                <a:headEnd type="none" w="med" len="med"/>
                <a:tailEnd type="none" w="med" len="med"/>
              </a:ln>
            </p:spPr>
          </p:sp>
          <p:sp>
            <p:nvSpPr>
              <p:cNvPr id="105512" name="Oval 84"/>
              <p:cNvSpPr/>
              <p:nvPr/>
            </p:nvSpPr>
            <p:spPr>
              <a:xfrm>
                <a:off x="2112" y="2544"/>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6</a:t>
                </a:r>
                <a:endParaRPr lang="en-US" altLang="zh-CN" sz="2400" b="1"/>
              </a:p>
            </p:txBody>
          </p:sp>
          <p:sp>
            <p:nvSpPr>
              <p:cNvPr id="105513" name="Line 85"/>
              <p:cNvSpPr/>
              <p:nvPr/>
            </p:nvSpPr>
            <p:spPr>
              <a:xfrm flipH="1" flipV="1">
                <a:off x="2064" y="2400"/>
                <a:ext cx="96" cy="144"/>
              </a:xfrm>
              <a:prstGeom prst="line">
                <a:avLst/>
              </a:prstGeom>
              <a:ln w="25400" cap="flat" cmpd="sng">
                <a:solidFill>
                  <a:schemeClr val="tx1"/>
                </a:solidFill>
                <a:prstDash val="solid"/>
                <a:headEnd type="none" w="med" len="med"/>
                <a:tailEnd type="none" w="med" len="med"/>
              </a:ln>
            </p:spPr>
          </p:sp>
          <p:sp>
            <p:nvSpPr>
              <p:cNvPr id="105514" name="Line 86"/>
              <p:cNvSpPr/>
              <p:nvPr/>
            </p:nvSpPr>
            <p:spPr>
              <a:xfrm>
                <a:off x="2208" y="2064"/>
                <a:ext cx="0" cy="480"/>
              </a:xfrm>
              <a:prstGeom prst="line">
                <a:avLst/>
              </a:prstGeom>
              <a:ln w="25400" cap="flat" cmpd="sng">
                <a:solidFill>
                  <a:schemeClr val="tx1"/>
                </a:solidFill>
                <a:prstDash val="solid"/>
                <a:headEnd type="none" w="med" len="med"/>
                <a:tailEnd type="none" w="med" len="med"/>
              </a:ln>
            </p:spPr>
          </p:sp>
        </p:grpSp>
        <p:grpSp>
          <p:nvGrpSpPr>
            <p:cNvPr id="105504" name="Group 87"/>
            <p:cNvGrpSpPr/>
            <p:nvPr/>
          </p:nvGrpSpPr>
          <p:grpSpPr>
            <a:xfrm>
              <a:off x="4512" y="2112"/>
              <a:ext cx="576" cy="528"/>
              <a:chOff x="2688" y="1920"/>
              <a:chExt cx="576" cy="528"/>
            </a:xfrm>
          </p:grpSpPr>
          <p:sp>
            <p:nvSpPr>
              <p:cNvPr id="105506" name="Oval 88"/>
              <p:cNvSpPr/>
              <p:nvPr/>
            </p:nvSpPr>
            <p:spPr>
              <a:xfrm>
                <a:off x="2688" y="225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7</a:t>
                </a:r>
                <a:endParaRPr lang="en-US" altLang="zh-CN" sz="2400" b="1"/>
              </a:p>
            </p:txBody>
          </p:sp>
          <p:sp>
            <p:nvSpPr>
              <p:cNvPr id="105507" name="Oval 89"/>
              <p:cNvSpPr/>
              <p:nvPr/>
            </p:nvSpPr>
            <p:spPr>
              <a:xfrm>
                <a:off x="3072" y="192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9</a:t>
                </a:r>
                <a:endParaRPr lang="en-US" altLang="zh-CN" sz="2400" b="1"/>
              </a:p>
            </p:txBody>
          </p:sp>
          <p:sp>
            <p:nvSpPr>
              <p:cNvPr id="105508" name="Line 90"/>
              <p:cNvSpPr/>
              <p:nvPr/>
            </p:nvSpPr>
            <p:spPr>
              <a:xfrm flipH="1">
                <a:off x="2857" y="2087"/>
                <a:ext cx="240" cy="227"/>
              </a:xfrm>
              <a:prstGeom prst="line">
                <a:avLst/>
              </a:prstGeom>
              <a:ln w="25400" cap="flat" cmpd="sng">
                <a:solidFill>
                  <a:schemeClr val="tx1"/>
                </a:solidFill>
                <a:prstDash val="solid"/>
                <a:headEnd type="none" w="med" len="med"/>
                <a:tailEnd type="none" w="med" len="med"/>
              </a:ln>
            </p:spPr>
          </p:sp>
        </p:grpSp>
        <p:sp>
          <p:nvSpPr>
            <p:cNvPr id="105505" name="Rectangle 91"/>
            <p:cNvSpPr/>
            <p:nvPr/>
          </p:nvSpPr>
          <p:spPr>
            <a:xfrm>
              <a:off x="2736" y="3696"/>
              <a:ext cx="1776" cy="24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Biconnected components</a:t>
              </a:r>
              <a:endParaRPr lang="en-US" altLang="zh-CN" sz="2000" b="1"/>
            </a:p>
          </p:txBody>
        </p:sp>
      </p:grpSp>
      <p:sp>
        <p:nvSpPr>
          <p:cNvPr id="108636" name="AutoShape 92" descr="再生纸"/>
          <p:cNvSpPr/>
          <p:nvPr/>
        </p:nvSpPr>
        <p:spPr>
          <a:xfrm>
            <a:off x="6172200" y="3810000"/>
            <a:ext cx="2590800" cy="2514600"/>
          </a:xfrm>
          <a:prstGeom prst="roundRect">
            <a:avLst>
              <a:gd name="adj" fmla="val 8181"/>
            </a:avLst>
          </a:prstGeom>
          <a:blipFill rotWithShape="0">
            <a:blip r:embed="rId1"/>
          </a:blipFill>
          <a:ln w="25400">
            <a:noFill/>
          </a:ln>
          <a:effectLst>
            <a:outerShdw dist="107763" dir="2699999" algn="ctr" rotWithShape="0">
              <a:schemeClr val="bg2"/>
            </a:outerShdw>
          </a:effectLst>
        </p:spPr>
        <p:txBody>
          <a:bodyPr lIns="198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25000"/>
              </a:spcBef>
              <a:buNone/>
            </a:pPr>
            <a:r>
              <a:rPr lang="en-US" altLang="zh-CN" sz="2000" b="1">
                <a:solidFill>
                  <a:schemeClr val="hlink"/>
                </a:solidFill>
              </a:rPr>
              <a:t>Note:</a:t>
            </a:r>
            <a:r>
              <a:rPr lang="en-US" altLang="zh-CN" sz="2000" b="1"/>
              <a:t>  No edges can be shared by two or more biconnected components.  Hence </a:t>
            </a:r>
            <a:r>
              <a:rPr lang="en-US" altLang="zh-CN" sz="2000" b="1">
                <a:solidFill>
                  <a:schemeClr val="hlink"/>
                </a:solidFill>
              </a:rPr>
              <a:t>E(G) is partitioned</a:t>
            </a:r>
            <a:r>
              <a:rPr lang="en-US" altLang="zh-CN" sz="2000" b="1"/>
              <a:t> by the biconnected components of G.</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wipe(left)">
                                      <p:cBhvr>
                                        <p:cTn id="7" dur="500"/>
                                        <p:tgtEl>
                                          <p:spTgt spid="108547"/>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8548"/>
                                        </p:tgtEl>
                                        <p:attrNameLst>
                                          <p:attrName>style.visibility</p:attrName>
                                        </p:attrNameLst>
                                      </p:cBhvr>
                                      <p:to>
                                        <p:strVal val="visible"/>
                                      </p:to>
                                    </p:set>
                                    <p:animEffect transition="in" filter="box(out)">
                                      <p:cBhvr>
                                        <p:cTn id="12" dur="500"/>
                                        <p:tgtEl>
                                          <p:spTgt spid="10854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8558"/>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4" name="GLASS.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08559"/>
                                        </p:tgtEl>
                                        <p:attrNameLst>
                                          <p:attrName>style.visibility</p:attrName>
                                        </p:attrNameLst>
                                      </p:cBhvr>
                                      <p:to>
                                        <p:strVal val="visible"/>
                                      </p:to>
                                    </p:set>
                                    <p:animEffect transition="in" filter="box(out)">
                                      <p:cBhvr>
                                        <p:cTn id="21" dur="500"/>
                                        <p:tgtEl>
                                          <p:spTgt spid="108559"/>
                                        </p:tgtEl>
                                      </p:cBhvr>
                                    </p:animEffect>
                                  </p:childTnLst>
                                  <p:subTnLst>
                                    <p:audio>
                                      <p:cMediaNode>
                                        <p:cTn display="0" masterRel="sameClick">
                                          <p:stCondLst>
                                            <p:cond evt="begin" delay="0">
                                              <p:tn val="19"/>
                                            </p:cond>
                                          </p:stCondLst>
                                          <p:endCondLst>
                                            <p:cond evt="onStopAudio" delay="0">
                                              <p:tgtEl>
                                                <p:sldTgt/>
                                              </p:tgtEl>
                                            </p:cond>
                                          </p:endCondLst>
                                        </p:cTn>
                                        <p:tgtEl>
                                          <p:sndTgt r:embed="rId5" name="DING.WAV"/>
                                        </p:tgtEl>
                                      </p:cMediaNode>
                                    </p:audio>
                                  </p:subTnLst>
                                </p:cTn>
                              </p:par>
                            </p:childTnLst>
                          </p:cTn>
                        </p:par>
                        <p:par>
                          <p:cTn id="22" fill="hold">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108560"/>
                                        </p:tgtEl>
                                        <p:attrNameLst>
                                          <p:attrName>style.visibility</p:attrName>
                                        </p:attrNameLst>
                                      </p:cBhvr>
                                      <p:to>
                                        <p:strVal val="visible"/>
                                      </p:to>
                                    </p:set>
                                    <p:animEffect transition="in" filter="box(out)">
                                      <p:cBhvr>
                                        <p:cTn id="25" dur="500"/>
                                        <p:tgtEl>
                                          <p:spTgt spid="108560"/>
                                        </p:tgtEl>
                                      </p:cBhvr>
                                    </p:animEffect>
                                  </p:childTnLst>
                                  <p:subTnLst>
                                    <p:audio>
                                      <p:cMediaNode>
                                        <p:cTn display="0" masterRel="sameClick">
                                          <p:stCondLst>
                                            <p:cond evt="begin" delay="0">
                                              <p:tn val="23"/>
                                            </p:cond>
                                          </p:stCondLst>
                                          <p:endCondLst>
                                            <p:cond evt="onStopAudio" delay="0">
                                              <p:tgtEl>
                                                <p:sldTgt/>
                                              </p:tgtEl>
                                            </p:cond>
                                          </p:endCondLst>
                                        </p:cTn>
                                        <p:tgtEl>
                                          <p:sndTgt r:embed="rId5" name="DING.WAV"/>
                                        </p:tgtEl>
                                      </p:cMediaNode>
                                    </p:audio>
                                  </p:subTnLst>
                                </p:cTn>
                              </p:par>
                            </p:childTnLst>
                          </p:cTn>
                        </p:par>
                        <p:par>
                          <p:cTn id="26" fill="hold">
                            <p:stCondLst>
                              <p:cond delay="1000"/>
                            </p:stCondLst>
                            <p:childTnLst>
                              <p:par>
                                <p:cTn id="27" presetID="4" presetClass="entr" presetSubtype="32" fill="hold" grpId="0" nodeType="afterEffect">
                                  <p:stCondLst>
                                    <p:cond delay="0"/>
                                  </p:stCondLst>
                                  <p:childTnLst>
                                    <p:set>
                                      <p:cBhvr>
                                        <p:cTn id="28" dur="1" fill="hold">
                                          <p:stCondLst>
                                            <p:cond delay="0"/>
                                          </p:stCondLst>
                                        </p:cTn>
                                        <p:tgtEl>
                                          <p:spTgt spid="108561"/>
                                        </p:tgtEl>
                                        <p:attrNameLst>
                                          <p:attrName>style.visibility</p:attrName>
                                        </p:attrNameLst>
                                      </p:cBhvr>
                                      <p:to>
                                        <p:strVal val="visible"/>
                                      </p:to>
                                    </p:set>
                                    <p:animEffect transition="in" filter="box(out)">
                                      <p:cBhvr>
                                        <p:cTn id="29" dur="500"/>
                                        <p:tgtEl>
                                          <p:spTgt spid="108561"/>
                                        </p:tgtEl>
                                      </p:cBhvr>
                                    </p:animEffect>
                                  </p:childTnLst>
                                  <p:subTnLst>
                                    <p:audio>
                                      <p:cMediaNode>
                                        <p:cTn display="0" masterRel="sameClick">
                                          <p:stCondLst>
                                            <p:cond evt="begin" delay="0">
                                              <p:tn val="27"/>
                                            </p:cond>
                                          </p:stCondLst>
                                          <p:endCondLst>
                                            <p:cond evt="onStopAudio" delay="0">
                                              <p:tgtEl>
                                                <p:sldTgt/>
                                              </p:tgtEl>
                                            </p:cond>
                                          </p:endCondLst>
                                        </p:cTn>
                                        <p:tgtEl>
                                          <p:sndTgt r:embed="rId5" name="DING.WAV"/>
                                        </p:tgtEl>
                                      </p:cMediaNode>
                                    </p:audio>
                                  </p:subTnLst>
                                </p:cTn>
                              </p:par>
                            </p:childTnLst>
                          </p:cTn>
                        </p:par>
                        <p:par>
                          <p:cTn id="30" fill="hold">
                            <p:stCondLst>
                              <p:cond delay="1500"/>
                            </p:stCondLst>
                            <p:childTnLst>
                              <p:par>
                                <p:cTn id="31" presetID="4" presetClass="entr" presetSubtype="32" fill="hold" grpId="0" nodeType="afterEffect">
                                  <p:stCondLst>
                                    <p:cond delay="0"/>
                                  </p:stCondLst>
                                  <p:childTnLst>
                                    <p:set>
                                      <p:cBhvr>
                                        <p:cTn id="32" dur="1" fill="hold">
                                          <p:stCondLst>
                                            <p:cond delay="0"/>
                                          </p:stCondLst>
                                        </p:cTn>
                                        <p:tgtEl>
                                          <p:spTgt spid="108562"/>
                                        </p:tgtEl>
                                        <p:attrNameLst>
                                          <p:attrName>style.visibility</p:attrName>
                                        </p:attrNameLst>
                                      </p:cBhvr>
                                      <p:to>
                                        <p:strVal val="visible"/>
                                      </p:to>
                                    </p:set>
                                    <p:animEffect transition="in" filter="box(out)">
                                      <p:cBhvr>
                                        <p:cTn id="33" dur="500"/>
                                        <p:tgtEl>
                                          <p:spTgt spid="108562"/>
                                        </p:tgtEl>
                                      </p:cBhvr>
                                    </p:animEffect>
                                  </p:childTnLst>
                                  <p:subTnLst>
                                    <p:audio>
                                      <p:cMediaNode>
                                        <p:cTn display="0" masterRel="sameClick">
                                          <p:stCondLst>
                                            <p:cond evt="begin" delay="0">
                                              <p:tn val="31"/>
                                            </p:cond>
                                          </p:stCondLst>
                                          <p:endCondLst>
                                            <p:cond evt="onStopAudio" delay="0">
                                              <p:tgtEl>
                                                <p:sldTgt/>
                                              </p:tgtEl>
                                            </p:cond>
                                          </p:endCondLst>
                                        </p:cTn>
                                        <p:tgtEl>
                                          <p:sndTgt r:embed="rId5" name="DING.WAV"/>
                                        </p:tgtEl>
                                      </p:cMediaNode>
                                    </p:audio>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8563"/>
                                        </p:tgtEl>
                                        <p:attrNameLst>
                                          <p:attrName>style.visibility</p:attrName>
                                        </p:attrNameLst>
                                      </p:cBhvr>
                                      <p:to>
                                        <p:strVal val="visible"/>
                                      </p:to>
                                    </p:set>
                                    <p:animEffect transition="in" filter="wipe(left)">
                                      <p:cBhvr>
                                        <p:cTn id="38" dur="500"/>
                                        <p:tgtEl>
                                          <p:spTgt spid="108563"/>
                                        </p:tgtEl>
                                      </p:cBhvr>
                                    </p:animEffect>
                                  </p:childTnLst>
                                  <p:subTnLst>
                                    <p:set>
                                      <p:cBhvr override="childStyle">
                                        <p:cTn dur="1" fill="hold" display="0" masterRel="nextClick" afterEffect="1"/>
                                        <p:tgtEl>
                                          <p:spTgt spid="108563"/>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6" name="WHOOSH.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08568"/>
                                        </p:tgtEl>
                                        <p:attrNameLst>
                                          <p:attrName>style.visibility</p:attrName>
                                        </p:attrNameLst>
                                      </p:cBhvr>
                                      <p:to>
                                        <p:strVal val="visible"/>
                                      </p:to>
                                    </p:set>
                                    <p:animEffect transition="in" filter="box(out)">
                                      <p:cBhvr>
                                        <p:cTn id="43" dur="500"/>
                                        <p:tgtEl>
                                          <p:spTgt spid="108568"/>
                                        </p:tgtEl>
                                      </p:cBhvr>
                                    </p:animEffect>
                                  </p:childTnLst>
                                  <p:subTnLst>
                                    <p:audio>
                                      <p:cMediaNode>
                                        <p:cTn display="0" masterRel="sameClick">
                                          <p:stCondLst>
                                            <p:cond evt="begin" delay="0">
                                              <p:tn val="41"/>
                                            </p:cond>
                                          </p:stCondLst>
                                          <p:endCondLst>
                                            <p:cond evt="onStopAudio" delay="0">
                                              <p:tgtEl>
                                                <p:sldTgt/>
                                              </p:tgtEl>
                                            </p:cond>
                                          </p:endCondLst>
                                        </p:cTn>
                                        <p:tgtEl>
                                          <p:sndTgt r:embed="rId5" name="DING.WAV"/>
                                        </p:tgtEl>
                                      </p:cMediaNode>
                                    </p:audio>
                                  </p:sub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08564"/>
                                        </p:tgtEl>
                                        <p:attrNameLst>
                                          <p:attrName>style.visibility</p:attrName>
                                        </p:attrNameLst>
                                      </p:cBhvr>
                                      <p:to>
                                        <p:strVal val="visible"/>
                                      </p:to>
                                    </p:set>
                                    <p:animEffect transition="in" filter="wipe(left)">
                                      <p:cBhvr>
                                        <p:cTn id="47" dur="500"/>
                                        <p:tgtEl>
                                          <p:spTgt spid="108564"/>
                                        </p:tgtEl>
                                      </p:cBhvr>
                                    </p:animEffect>
                                  </p:childTnLst>
                                  <p:subTnLst>
                                    <p:audio>
                                      <p:cMediaNode>
                                        <p:cTn display="0" masterRel="sameClick">
                                          <p:stCondLst>
                                            <p:cond evt="begin" delay="0">
                                              <p:tn val="45"/>
                                            </p:cond>
                                          </p:stCondLst>
                                          <p:endCondLst>
                                            <p:cond evt="onStopAudio" delay="0">
                                              <p:tgtEl>
                                                <p:sldTgt/>
                                              </p:tgtEl>
                                            </p:cond>
                                          </p:endCondLst>
                                        </p:cTn>
                                        <p:tgtEl>
                                          <p:sndTgt r:embed="rId6" name="WHOOSH.WAV"/>
                                        </p:tgtEl>
                                      </p:cMediaNode>
                                    </p:audio>
                                  </p:subTnLst>
                                </p:cTn>
                              </p:par>
                            </p:childTnLst>
                          </p:cTn>
                        </p:par>
                        <p:par>
                          <p:cTn id="48" fill="hold">
                            <p:stCondLst>
                              <p:cond delay="1000"/>
                            </p:stCondLst>
                            <p:childTnLst>
                              <p:par>
                                <p:cTn id="49" presetID="4" presetClass="entr" presetSubtype="32" fill="hold" grpId="0" nodeType="afterEffect">
                                  <p:stCondLst>
                                    <p:cond delay="0"/>
                                  </p:stCondLst>
                                  <p:childTnLst>
                                    <p:set>
                                      <p:cBhvr>
                                        <p:cTn id="50" dur="1" fill="hold">
                                          <p:stCondLst>
                                            <p:cond delay="0"/>
                                          </p:stCondLst>
                                        </p:cTn>
                                        <p:tgtEl>
                                          <p:spTgt spid="108569"/>
                                        </p:tgtEl>
                                        <p:attrNameLst>
                                          <p:attrName>style.visibility</p:attrName>
                                        </p:attrNameLst>
                                      </p:cBhvr>
                                      <p:to>
                                        <p:strVal val="visible"/>
                                      </p:to>
                                    </p:set>
                                    <p:animEffect transition="in" filter="box(out)">
                                      <p:cBhvr>
                                        <p:cTn id="51" dur="500"/>
                                        <p:tgtEl>
                                          <p:spTgt spid="108569"/>
                                        </p:tgtEl>
                                      </p:cBhvr>
                                    </p:animEffect>
                                  </p:childTnLst>
                                  <p:subTnLst>
                                    <p:audio>
                                      <p:cMediaNode>
                                        <p:cTn display="0" masterRel="sameClick">
                                          <p:stCondLst>
                                            <p:cond evt="begin" delay="0">
                                              <p:tn val="49"/>
                                            </p:cond>
                                          </p:stCondLst>
                                          <p:endCondLst>
                                            <p:cond evt="onStopAudio" delay="0">
                                              <p:tgtEl>
                                                <p:sldTgt/>
                                              </p:tgtEl>
                                            </p:cond>
                                          </p:endCondLst>
                                        </p:cTn>
                                        <p:tgtEl>
                                          <p:sndTgt r:embed="rId5" name="DING.WAV"/>
                                        </p:tgtEl>
                                      </p:cMediaNode>
                                    </p:audio>
                                  </p:subTnLst>
                                </p:cTn>
                              </p:par>
                            </p:childTnLst>
                          </p:cTn>
                        </p:par>
                        <p:par>
                          <p:cTn id="52" fill="hold">
                            <p:stCondLst>
                              <p:cond delay="1500"/>
                            </p:stCondLst>
                            <p:childTnLst>
                              <p:par>
                                <p:cTn id="53" presetID="22" presetClass="entr" presetSubtype="1" fill="hold" nodeType="afterEffect">
                                  <p:stCondLst>
                                    <p:cond delay="0"/>
                                  </p:stCondLst>
                                  <p:childTnLst>
                                    <p:set>
                                      <p:cBhvr>
                                        <p:cTn id="54" dur="1" fill="hold">
                                          <p:stCondLst>
                                            <p:cond delay="0"/>
                                          </p:stCondLst>
                                        </p:cTn>
                                        <p:tgtEl>
                                          <p:spTgt spid="108565"/>
                                        </p:tgtEl>
                                        <p:attrNameLst>
                                          <p:attrName>style.visibility</p:attrName>
                                        </p:attrNameLst>
                                      </p:cBhvr>
                                      <p:to>
                                        <p:strVal val="visible"/>
                                      </p:to>
                                    </p:set>
                                    <p:animEffect transition="in" filter="wipe(up)">
                                      <p:cBhvr>
                                        <p:cTn id="55" dur="500"/>
                                        <p:tgtEl>
                                          <p:spTgt spid="108565"/>
                                        </p:tgtEl>
                                      </p:cBhvr>
                                    </p:animEffect>
                                  </p:childTnLst>
                                  <p:subTnLst>
                                    <p:audio>
                                      <p:cMediaNode>
                                        <p:cTn display="0" masterRel="sameClick">
                                          <p:stCondLst>
                                            <p:cond evt="begin" delay="0">
                                              <p:tn val="53"/>
                                            </p:cond>
                                          </p:stCondLst>
                                          <p:endCondLst>
                                            <p:cond evt="onStopAudio" delay="0">
                                              <p:tgtEl>
                                                <p:sldTgt/>
                                              </p:tgtEl>
                                            </p:cond>
                                          </p:endCondLst>
                                        </p:cTn>
                                        <p:tgtEl>
                                          <p:sndTgt r:embed="rId6" name="WHOOSH.WAV"/>
                                        </p:tgtEl>
                                      </p:cMediaNode>
                                    </p:audio>
                                  </p:subTnLst>
                                </p:cTn>
                              </p:par>
                            </p:childTnLst>
                          </p:cTn>
                        </p:par>
                        <p:par>
                          <p:cTn id="56" fill="hold">
                            <p:stCondLst>
                              <p:cond delay="2000"/>
                            </p:stCondLst>
                            <p:childTnLst>
                              <p:par>
                                <p:cTn id="57" presetID="4" presetClass="entr" presetSubtype="32" fill="hold" grpId="0" nodeType="afterEffect">
                                  <p:stCondLst>
                                    <p:cond delay="0"/>
                                  </p:stCondLst>
                                  <p:childTnLst>
                                    <p:set>
                                      <p:cBhvr>
                                        <p:cTn id="58" dur="1" fill="hold">
                                          <p:stCondLst>
                                            <p:cond delay="0"/>
                                          </p:stCondLst>
                                        </p:cTn>
                                        <p:tgtEl>
                                          <p:spTgt spid="108570"/>
                                        </p:tgtEl>
                                        <p:attrNameLst>
                                          <p:attrName>style.visibility</p:attrName>
                                        </p:attrNameLst>
                                      </p:cBhvr>
                                      <p:to>
                                        <p:strVal val="visible"/>
                                      </p:to>
                                    </p:set>
                                    <p:animEffect transition="in" filter="box(out)">
                                      <p:cBhvr>
                                        <p:cTn id="59" dur="500"/>
                                        <p:tgtEl>
                                          <p:spTgt spid="108570"/>
                                        </p:tgtEl>
                                      </p:cBhvr>
                                    </p:animEffect>
                                  </p:childTnLst>
                                  <p:subTnLst>
                                    <p:audio>
                                      <p:cMediaNode>
                                        <p:cTn display="0" masterRel="sameClick">
                                          <p:stCondLst>
                                            <p:cond evt="begin" delay="0">
                                              <p:tn val="57"/>
                                            </p:cond>
                                          </p:stCondLst>
                                          <p:endCondLst>
                                            <p:cond evt="onStopAudio" delay="0">
                                              <p:tgtEl>
                                                <p:sldTgt/>
                                              </p:tgtEl>
                                            </p:cond>
                                          </p:endCondLst>
                                        </p:cTn>
                                        <p:tgtEl>
                                          <p:sndTgt r:embed="rId5" name="DING.WAV"/>
                                        </p:tgtEl>
                                      </p:cMediaNode>
                                    </p:audio>
                                  </p:subTnLst>
                                </p:cTn>
                              </p:par>
                            </p:childTnLst>
                          </p:cTn>
                        </p:par>
                        <p:par>
                          <p:cTn id="60" fill="hold">
                            <p:stCondLst>
                              <p:cond delay="2500"/>
                            </p:stCondLst>
                            <p:childTnLst>
                              <p:par>
                                <p:cTn id="61" presetID="22" presetClass="entr" presetSubtype="2" fill="hold" nodeType="afterEffect">
                                  <p:stCondLst>
                                    <p:cond delay="0"/>
                                  </p:stCondLst>
                                  <p:childTnLst>
                                    <p:set>
                                      <p:cBhvr>
                                        <p:cTn id="62" dur="1" fill="hold">
                                          <p:stCondLst>
                                            <p:cond delay="0"/>
                                          </p:stCondLst>
                                        </p:cTn>
                                        <p:tgtEl>
                                          <p:spTgt spid="108566"/>
                                        </p:tgtEl>
                                        <p:attrNameLst>
                                          <p:attrName>style.visibility</p:attrName>
                                        </p:attrNameLst>
                                      </p:cBhvr>
                                      <p:to>
                                        <p:strVal val="visible"/>
                                      </p:to>
                                    </p:set>
                                    <p:animEffect transition="in" filter="wipe(right)">
                                      <p:cBhvr>
                                        <p:cTn id="63" dur="500"/>
                                        <p:tgtEl>
                                          <p:spTgt spid="108566"/>
                                        </p:tgtEl>
                                      </p:cBhvr>
                                    </p:animEffect>
                                  </p:childTnLst>
                                  <p:subTnLst>
                                    <p:audio>
                                      <p:cMediaNode>
                                        <p:cTn display="0" masterRel="sameClick">
                                          <p:stCondLst>
                                            <p:cond evt="begin" delay="0">
                                              <p:tn val="61"/>
                                            </p:cond>
                                          </p:stCondLst>
                                          <p:endCondLst>
                                            <p:cond evt="onStopAudio" delay="0">
                                              <p:tgtEl>
                                                <p:sldTgt/>
                                              </p:tgtEl>
                                            </p:cond>
                                          </p:endCondLst>
                                        </p:cTn>
                                        <p:tgtEl>
                                          <p:sndTgt r:embed="rId6" name="WHOOSH.WAV"/>
                                        </p:tgtEl>
                                      </p:cMediaNode>
                                    </p:audio>
                                  </p:subTnLst>
                                </p:cTn>
                              </p:par>
                            </p:childTnLst>
                          </p:cTn>
                        </p:par>
                        <p:par>
                          <p:cTn id="64" fill="hold">
                            <p:stCondLst>
                              <p:cond delay="3000"/>
                            </p:stCondLst>
                            <p:childTnLst>
                              <p:par>
                                <p:cTn id="65" presetID="4" presetClass="entr" presetSubtype="32" fill="hold" grpId="0" nodeType="afterEffect">
                                  <p:stCondLst>
                                    <p:cond delay="0"/>
                                  </p:stCondLst>
                                  <p:childTnLst>
                                    <p:set>
                                      <p:cBhvr>
                                        <p:cTn id="66" dur="1" fill="hold">
                                          <p:stCondLst>
                                            <p:cond delay="0"/>
                                          </p:stCondLst>
                                        </p:cTn>
                                        <p:tgtEl>
                                          <p:spTgt spid="108571"/>
                                        </p:tgtEl>
                                        <p:attrNameLst>
                                          <p:attrName>style.visibility</p:attrName>
                                        </p:attrNameLst>
                                      </p:cBhvr>
                                      <p:to>
                                        <p:strVal val="visible"/>
                                      </p:to>
                                    </p:set>
                                    <p:animEffect transition="in" filter="box(out)">
                                      <p:cBhvr>
                                        <p:cTn id="67" dur="500"/>
                                        <p:tgtEl>
                                          <p:spTgt spid="108571"/>
                                        </p:tgtEl>
                                      </p:cBhvr>
                                    </p:animEffect>
                                  </p:childTnLst>
                                  <p:subTnLst>
                                    <p:audio>
                                      <p:cMediaNode>
                                        <p:cTn display="0" masterRel="sameClick">
                                          <p:stCondLst>
                                            <p:cond evt="begin" delay="0">
                                              <p:tn val="65"/>
                                            </p:cond>
                                          </p:stCondLst>
                                          <p:endCondLst>
                                            <p:cond evt="onStopAudio" delay="0">
                                              <p:tgtEl>
                                                <p:sldTgt/>
                                              </p:tgtEl>
                                            </p:cond>
                                          </p:endCondLst>
                                        </p:cTn>
                                        <p:tgtEl>
                                          <p:sndTgt r:embed="rId5" name="DING.WAV"/>
                                        </p:tgtEl>
                                      </p:cMediaNode>
                                    </p:audio>
                                  </p:subTnLst>
                                </p:cTn>
                              </p:par>
                            </p:childTnLst>
                          </p:cTn>
                        </p:par>
                        <p:par>
                          <p:cTn id="68" fill="hold">
                            <p:stCondLst>
                              <p:cond delay="3500"/>
                            </p:stCondLst>
                            <p:childTnLst>
                              <p:par>
                                <p:cTn id="69" presetID="22" presetClass="entr" presetSubtype="4" fill="hold" nodeType="afterEffect">
                                  <p:stCondLst>
                                    <p:cond delay="0"/>
                                  </p:stCondLst>
                                  <p:childTnLst>
                                    <p:set>
                                      <p:cBhvr>
                                        <p:cTn id="70" dur="1" fill="hold">
                                          <p:stCondLst>
                                            <p:cond delay="0"/>
                                          </p:stCondLst>
                                        </p:cTn>
                                        <p:tgtEl>
                                          <p:spTgt spid="108567"/>
                                        </p:tgtEl>
                                        <p:attrNameLst>
                                          <p:attrName>style.visibility</p:attrName>
                                        </p:attrNameLst>
                                      </p:cBhvr>
                                      <p:to>
                                        <p:strVal val="visible"/>
                                      </p:to>
                                    </p:set>
                                    <p:animEffect transition="in" filter="wipe(down)">
                                      <p:cBhvr>
                                        <p:cTn id="71" dur="500"/>
                                        <p:tgtEl>
                                          <p:spTgt spid="108567"/>
                                        </p:tgtEl>
                                      </p:cBhvr>
                                    </p:animEffect>
                                  </p:childTnLst>
                                  <p:subTnLst>
                                    <p:audio>
                                      <p:cMediaNode>
                                        <p:cTn display="0" masterRel="sameClick">
                                          <p:stCondLst>
                                            <p:cond evt="begin" delay="0">
                                              <p:tn val="69"/>
                                            </p:cond>
                                          </p:stCondLst>
                                          <p:endCondLst>
                                            <p:cond evt="onStopAudio" delay="0">
                                              <p:tgtEl>
                                                <p:sldTgt/>
                                              </p:tgtEl>
                                            </p:cond>
                                          </p:endCondLst>
                                        </p:cTn>
                                        <p:tgtEl>
                                          <p:sndTgt r:embed="rId6" name="WHOOSH.WAV"/>
                                        </p:tgtEl>
                                      </p:cMediaNode>
                                    </p:audio>
                                  </p:subTnLst>
                                </p:cTn>
                              </p:par>
                            </p:childTnLst>
                          </p:cTn>
                        </p:par>
                      </p:childTnLst>
                    </p:cTn>
                  </p:par>
                  <p:par>
                    <p:cTn id="72" fill="hold">
                      <p:stCondLst>
                        <p:cond delay="indefinite"/>
                      </p:stCondLst>
                      <p:childTnLst>
                        <p:par>
                          <p:cTn id="73" fill="hold">
                            <p:stCondLst>
                              <p:cond delay="0"/>
                            </p:stCondLst>
                            <p:childTnLst>
                              <p:par>
                                <p:cTn id="74" presetID="22" presetClass="entr" presetSubtype="2" fill="hold" grpId="0" nodeType="clickEffect">
                                  <p:stCondLst>
                                    <p:cond delay="0"/>
                                  </p:stCondLst>
                                  <p:childTnLst>
                                    <p:set>
                                      <p:cBhvr>
                                        <p:cTn id="75" dur="1" fill="hold">
                                          <p:stCondLst>
                                            <p:cond delay="0"/>
                                          </p:stCondLst>
                                        </p:cTn>
                                        <p:tgtEl>
                                          <p:spTgt spid="108572"/>
                                        </p:tgtEl>
                                        <p:attrNameLst>
                                          <p:attrName>style.visibility</p:attrName>
                                        </p:attrNameLst>
                                      </p:cBhvr>
                                      <p:to>
                                        <p:strVal val="visible"/>
                                      </p:to>
                                    </p:set>
                                    <p:animEffect transition="in" filter="wipe(right)">
                                      <p:cBhvr>
                                        <p:cTn id="76" dur="500"/>
                                        <p:tgtEl>
                                          <p:spTgt spid="108572"/>
                                        </p:tgtEl>
                                      </p:cBhvr>
                                    </p:animEffect>
                                  </p:childTnLst>
                                  <p:subTnLst>
                                    <p:set>
                                      <p:cBhvr override="childStyle">
                                        <p:cTn dur="1" fill="hold" display="0" masterRel="nextClick" afterEffect="1"/>
                                        <p:tgtEl>
                                          <p:spTgt spid="108572"/>
                                        </p:tgtEl>
                                        <p:attrNameLst>
                                          <p:attrName>style.visibility</p:attrName>
                                        </p:attrNameLst>
                                      </p:cBhvr>
                                      <p:to>
                                        <p:strVal val="hidden"/>
                                      </p:to>
                                    </p:set>
                                    <p:audio>
                                      <p:cMediaNode>
                                        <p:cTn display="0" masterRel="sameClick">
                                          <p:stCondLst>
                                            <p:cond evt="begin" delay="0">
                                              <p:tn val="74"/>
                                            </p:cond>
                                          </p:stCondLst>
                                          <p:endCondLst>
                                            <p:cond evt="onStopAudio" delay="0">
                                              <p:tgtEl>
                                                <p:sldTgt/>
                                              </p:tgtEl>
                                            </p:cond>
                                          </p:endCondLst>
                                        </p:cTn>
                                        <p:tgtEl>
                                          <p:sndTgt r:embed="rId6" name="WHOOSH.WAV"/>
                                        </p:tgtEl>
                                      </p:cMediaNode>
                                    </p:audio>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08573"/>
                                        </p:tgtEl>
                                        <p:attrNameLst>
                                          <p:attrName>style.visibility</p:attrName>
                                        </p:attrNameLst>
                                      </p:cBhvr>
                                      <p:to>
                                        <p:strVal val="visible"/>
                                      </p:to>
                                    </p:set>
                                    <p:animEffect transition="in" filter="dissolve">
                                      <p:cBhvr>
                                        <p:cTn id="81" dur="500"/>
                                        <p:tgtEl>
                                          <p:spTgt spid="108573"/>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6" fill="hold" grpId="0" nodeType="clickEffect">
                                  <p:stCondLst>
                                    <p:cond delay="0"/>
                                  </p:stCondLst>
                                  <p:childTnLst>
                                    <p:set>
                                      <p:cBhvr>
                                        <p:cTn id="85" dur="1" fill="hold">
                                          <p:stCondLst>
                                            <p:cond delay="0"/>
                                          </p:stCondLst>
                                        </p:cTn>
                                        <p:tgtEl>
                                          <p:spTgt spid="108574"/>
                                        </p:tgtEl>
                                        <p:attrNameLst>
                                          <p:attrName>style.visibility</p:attrName>
                                        </p:attrNameLst>
                                      </p:cBhvr>
                                      <p:to>
                                        <p:strVal val="visible"/>
                                      </p:to>
                                    </p:set>
                                    <p:animEffect transition="in" filter="strips(downRight)">
                                      <p:cBhvr>
                                        <p:cTn id="86" dur="500"/>
                                        <p:tgtEl>
                                          <p:spTgt spid="108574"/>
                                        </p:tgtEl>
                                      </p:cBhvr>
                                    </p:animEffect>
                                  </p:childTnLst>
                                  <p:subTnLst>
                                    <p:audio>
                                      <p:cMediaNode>
                                        <p:cTn display="0" masterRel="sameClick">
                                          <p:stCondLst>
                                            <p:cond evt="begin" delay="0">
                                              <p:tn val="84"/>
                                            </p:cond>
                                          </p:stCondLst>
                                          <p:endCondLst>
                                            <p:cond evt="onStopAudio" delay="0">
                                              <p:tgtEl>
                                                <p:sldTgt/>
                                              </p:tgtEl>
                                            </p:cond>
                                          </p:endCondLst>
                                        </p:cTn>
                                        <p:tgtEl>
                                          <p:sndTgt r:embed="rId7" name="PROJCTOR.WAV"/>
                                        </p:tgtEl>
                                      </p:cMediaNode>
                                    </p:audio>
                                  </p:subTnLst>
                                </p:cTn>
                              </p:par>
                            </p:childTnLst>
                          </p:cTn>
                        </p:par>
                      </p:childTnLst>
                    </p:cTn>
                  </p:par>
                  <p:par>
                    <p:cTn id="87" fill="hold">
                      <p:stCondLst>
                        <p:cond delay="indefinite"/>
                      </p:stCondLst>
                      <p:childTnLst>
                        <p:par>
                          <p:cTn id="88" fill="hold">
                            <p:stCondLst>
                              <p:cond delay="0"/>
                            </p:stCondLst>
                            <p:childTnLst>
                              <p:par>
                                <p:cTn id="89" presetID="18" presetClass="entr" presetSubtype="6" fill="hold" grpId="0" nodeType="clickEffect">
                                  <p:stCondLst>
                                    <p:cond delay="0"/>
                                  </p:stCondLst>
                                  <p:childTnLst>
                                    <p:set>
                                      <p:cBhvr>
                                        <p:cTn id="90" dur="1" fill="hold">
                                          <p:stCondLst>
                                            <p:cond delay="0"/>
                                          </p:stCondLst>
                                        </p:cTn>
                                        <p:tgtEl>
                                          <p:spTgt spid="108575"/>
                                        </p:tgtEl>
                                        <p:attrNameLst>
                                          <p:attrName>style.visibility</p:attrName>
                                        </p:attrNameLst>
                                      </p:cBhvr>
                                      <p:to>
                                        <p:strVal val="visible"/>
                                      </p:to>
                                    </p:set>
                                    <p:animEffect transition="in" filter="strips(downRight)">
                                      <p:cBhvr>
                                        <p:cTn id="91" dur="500"/>
                                        <p:tgtEl>
                                          <p:spTgt spid="108575"/>
                                        </p:tgtEl>
                                      </p:cBhvr>
                                    </p:animEffect>
                                  </p:childTnLst>
                                  <p:subTnLst>
                                    <p:audio>
                                      <p:cMediaNode>
                                        <p:cTn display="0" masterRel="sameClick">
                                          <p:stCondLst>
                                            <p:cond evt="begin" delay="0">
                                              <p:tn val="89"/>
                                            </p:cond>
                                          </p:stCondLst>
                                          <p:endCondLst>
                                            <p:cond evt="onStopAudio" delay="0">
                                              <p:tgtEl>
                                                <p:sldTgt/>
                                              </p:tgtEl>
                                            </p:cond>
                                          </p:endCondLst>
                                        </p:cTn>
                                        <p:tgtEl>
                                          <p:sndTgt r:embed="rId7" name="PROJCTOR.WAV"/>
                                        </p:tgtEl>
                                      </p:cMediaNode>
                                    </p:audio>
                                  </p:subTnLst>
                                </p:cTn>
                              </p:par>
                            </p:childTnLst>
                          </p:cTn>
                        </p:par>
                      </p:childTnLst>
                    </p:cTn>
                  </p:par>
                  <p:par>
                    <p:cTn id="92" fill="hold">
                      <p:stCondLst>
                        <p:cond delay="indefinite"/>
                      </p:stCondLst>
                      <p:childTnLst>
                        <p:par>
                          <p:cTn id="93" fill="hold">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108576"/>
                                        </p:tgtEl>
                                        <p:attrNameLst>
                                          <p:attrName>style.visibility</p:attrName>
                                        </p:attrNameLst>
                                      </p:cBhvr>
                                      <p:to>
                                        <p:strVal val="visible"/>
                                      </p:to>
                                    </p:set>
                                    <p:animEffect transition="in" filter="strips(downRight)">
                                      <p:cBhvr>
                                        <p:cTn id="96" dur="500"/>
                                        <p:tgtEl>
                                          <p:spTgt spid="108576"/>
                                        </p:tgtEl>
                                      </p:cBhvr>
                                    </p:animEffect>
                                  </p:childTnLst>
                                  <p:subTnLst>
                                    <p:audio>
                                      <p:cMediaNode>
                                        <p:cTn display="0" masterRel="sameClick">
                                          <p:stCondLst>
                                            <p:cond evt="begin" delay="0">
                                              <p:tn val="94"/>
                                            </p:cond>
                                          </p:stCondLst>
                                          <p:endCondLst>
                                            <p:cond evt="onStopAudio" delay="0">
                                              <p:tgtEl>
                                                <p:sldTgt/>
                                              </p:tgtEl>
                                            </p:cond>
                                          </p:endCondLst>
                                        </p:cTn>
                                        <p:tgtEl>
                                          <p:sndTgt r:embed="rId7" name="PROJCTOR.WAV"/>
                                        </p:tgtEl>
                                      </p:cMediaNode>
                                    </p:audio>
                                  </p:sub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08577"/>
                                        </p:tgtEl>
                                        <p:attrNameLst>
                                          <p:attrName>style.visibility</p:attrName>
                                        </p:attrNameLst>
                                      </p:cBhvr>
                                      <p:to>
                                        <p:strVal val="visible"/>
                                      </p:to>
                                    </p:set>
                                    <p:animEffect transition="in" filter="wipe(left)">
                                      <p:cBhvr>
                                        <p:cTn id="101" dur="500"/>
                                        <p:tgtEl>
                                          <p:spTgt spid="108577"/>
                                        </p:tgtEl>
                                      </p:cBhvr>
                                    </p:animEffect>
                                  </p:childTnLst>
                                  <p:subTnLst>
                                    <p:audio>
                                      <p:cMediaNode>
                                        <p:cTn display="0" masterRel="sameClick">
                                          <p:stCondLst>
                                            <p:cond evt="begin" delay="0">
                                              <p:tn val="99"/>
                                            </p:cond>
                                          </p:stCondLst>
                                          <p:endCondLst>
                                            <p:cond evt="onStopAudio" delay="0">
                                              <p:tgtEl>
                                                <p:sldTgt/>
                                              </p:tgtEl>
                                            </p:cond>
                                          </p:endCondLst>
                                        </p:cTn>
                                        <p:tgtEl>
                                          <p:sndTgt r:embed="rId2" name="TYPE.WAV"/>
                                        </p:tgtEl>
                                      </p:cMediaNode>
                                    </p:audio>
                                  </p:sub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08578"/>
                                        </p:tgtEl>
                                        <p:attrNameLst>
                                          <p:attrName>style.visibility</p:attrName>
                                        </p:attrNameLst>
                                      </p:cBhvr>
                                      <p:to>
                                        <p:strVal val="visible"/>
                                      </p:to>
                                    </p:set>
                                    <p:animEffect transition="in" filter="wipe(up)">
                                      <p:cBhvr>
                                        <p:cTn id="105" dur="500"/>
                                        <p:tgtEl>
                                          <p:spTgt spid="108578"/>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108602"/>
                                        </p:tgtEl>
                                        <p:attrNameLst>
                                          <p:attrName>style.visibility</p:attrName>
                                        </p:attrNameLst>
                                      </p:cBhvr>
                                      <p:to>
                                        <p:strVal val="visible"/>
                                      </p:to>
                                    </p:set>
                                    <p:animEffect transition="in" filter="wipe(left)">
                                      <p:cBhvr>
                                        <p:cTn id="110" dur="500"/>
                                        <p:tgtEl>
                                          <p:spTgt spid="108602"/>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108636"/>
                                        </p:tgtEl>
                                        <p:attrNameLst>
                                          <p:attrName>style.visibility</p:attrName>
                                        </p:attrNameLst>
                                      </p:cBhvr>
                                      <p:to>
                                        <p:strVal val="visible"/>
                                      </p:to>
                                    </p:set>
                                    <p:animEffect transition="in" filter="box(in)">
                                      <p:cBhvr>
                                        <p:cTn id="115" dur="500"/>
                                        <p:tgtEl>
                                          <p:spTgt spid="108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P spid="108558" grpId="0" animBg="1"/>
      <p:bldP spid="108559" grpId="0" animBg="1"/>
      <p:bldP spid="108560" grpId="0" animBg="1"/>
      <p:bldP spid="108561" grpId="0" animBg="1"/>
      <p:bldP spid="108562" grpId="0" animBg="1"/>
      <p:bldP spid="108563" grpId="0" animBg="1"/>
      <p:bldP spid="108568" grpId="0" animBg="1"/>
      <p:bldP spid="108569" grpId="0" animBg="1"/>
      <p:bldP spid="108570" grpId="0" animBg="1"/>
      <p:bldP spid="108571" grpId="0" animBg="1"/>
      <p:bldP spid="108572" grpId="0" animBg="1"/>
      <p:bldP spid="108573" grpId="0" animBg="1"/>
      <p:bldP spid="108574" grpId="0"/>
      <p:bldP spid="108575" grpId="0"/>
      <p:bldP spid="108576" grpId="0"/>
      <p:bldP spid="108577" grpId="0"/>
      <p:bldP spid="1086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Text Box 2"/>
          <p:cNvSpPr txBox="1"/>
          <p:nvPr/>
        </p:nvSpPr>
        <p:spPr>
          <a:xfrm>
            <a:off x="4876800" y="0"/>
            <a:ext cx="4260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§6  Applications of Depth-First Search</a:t>
            </a:r>
            <a:endParaRPr lang="en-US" altLang="zh-CN" sz="1800" b="1">
              <a:sym typeface="Webdings" panose="05030102010509060703" pitchFamily="18" charset="2"/>
            </a:endParaRPr>
          </a:p>
        </p:txBody>
      </p:sp>
      <p:sp>
        <p:nvSpPr>
          <p:cNvPr id="109571" name="Text Box 3"/>
          <p:cNvSpPr txBox="1"/>
          <p:nvPr/>
        </p:nvSpPr>
        <p:spPr>
          <a:xfrm>
            <a:off x="457200" y="381000"/>
            <a:ext cx="8229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latin typeface="Arial" panose="020B0604020202020204" pitchFamily="34" charset="0"/>
              </a:rPr>
              <a:t>Finding the </a:t>
            </a:r>
            <a:r>
              <a:rPr lang="en-US" altLang="zh-CN" sz="2000" b="1">
                <a:solidFill>
                  <a:schemeClr val="accent1"/>
                </a:solidFill>
                <a:latin typeface="Arial" panose="020B0604020202020204" pitchFamily="34" charset="0"/>
              </a:rPr>
              <a:t>biconnected components</a:t>
            </a:r>
            <a:r>
              <a:rPr lang="en-US" altLang="zh-CN" sz="2000" b="1">
                <a:latin typeface="Arial" panose="020B0604020202020204" pitchFamily="34" charset="0"/>
              </a:rPr>
              <a:t> of a connected undirected G</a:t>
            </a:r>
            <a:endParaRPr lang="en-US" altLang="zh-CN" sz="2000" b="1">
              <a:latin typeface="Arial" panose="020B0604020202020204" pitchFamily="34" charset="0"/>
            </a:endParaRPr>
          </a:p>
        </p:txBody>
      </p:sp>
      <p:grpSp>
        <p:nvGrpSpPr>
          <p:cNvPr id="109572" name="Group 4"/>
          <p:cNvGrpSpPr/>
          <p:nvPr/>
        </p:nvGrpSpPr>
        <p:grpSpPr>
          <a:xfrm>
            <a:off x="609600" y="1600200"/>
            <a:ext cx="2928938" cy="2286000"/>
            <a:chOff x="1056" y="1440"/>
            <a:chExt cx="1536" cy="1200"/>
          </a:xfrm>
        </p:grpSpPr>
        <p:sp>
          <p:nvSpPr>
            <p:cNvPr id="107592" name="Oval 5"/>
            <p:cNvSpPr/>
            <p:nvPr/>
          </p:nvSpPr>
          <p:spPr>
            <a:xfrm>
              <a:off x="1248" y="144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107593" name="Oval 6"/>
            <p:cNvSpPr/>
            <p:nvPr/>
          </p:nvSpPr>
          <p:spPr>
            <a:xfrm>
              <a:off x="1248" y="177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107594" name="Line 7"/>
            <p:cNvSpPr/>
            <p:nvPr/>
          </p:nvSpPr>
          <p:spPr>
            <a:xfrm>
              <a:off x="1344" y="1632"/>
              <a:ext cx="0" cy="144"/>
            </a:xfrm>
            <a:prstGeom prst="line">
              <a:avLst/>
            </a:prstGeom>
            <a:ln w="25400" cap="flat" cmpd="sng">
              <a:solidFill>
                <a:schemeClr val="tx1"/>
              </a:solidFill>
              <a:prstDash val="solid"/>
              <a:headEnd type="none" w="med" len="med"/>
              <a:tailEnd type="none" w="med" len="med"/>
            </a:ln>
          </p:spPr>
        </p:sp>
        <p:sp>
          <p:nvSpPr>
            <p:cNvPr id="107595" name="Oval 8"/>
            <p:cNvSpPr/>
            <p:nvPr/>
          </p:nvSpPr>
          <p:spPr>
            <a:xfrm>
              <a:off x="1056" y="211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107596" name="Line 9"/>
            <p:cNvSpPr/>
            <p:nvPr/>
          </p:nvSpPr>
          <p:spPr>
            <a:xfrm flipH="1">
              <a:off x="1200" y="1968"/>
              <a:ext cx="96" cy="144"/>
            </a:xfrm>
            <a:prstGeom prst="line">
              <a:avLst/>
            </a:prstGeom>
            <a:ln w="25400" cap="flat" cmpd="sng">
              <a:solidFill>
                <a:schemeClr val="tx1"/>
              </a:solidFill>
              <a:prstDash val="solid"/>
              <a:headEnd type="none" w="med" len="med"/>
              <a:tailEnd type="none" w="med" len="med"/>
            </a:ln>
          </p:spPr>
        </p:sp>
        <p:sp>
          <p:nvSpPr>
            <p:cNvPr id="107597" name="Oval 10"/>
            <p:cNvSpPr/>
            <p:nvPr/>
          </p:nvSpPr>
          <p:spPr>
            <a:xfrm flipH="1">
              <a:off x="1440" y="211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sp>
          <p:nvSpPr>
            <p:cNvPr id="107598" name="Line 11"/>
            <p:cNvSpPr/>
            <p:nvPr/>
          </p:nvSpPr>
          <p:spPr>
            <a:xfrm>
              <a:off x="1392" y="1968"/>
              <a:ext cx="96" cy="144"/>
            </a:xfrm>
            <a:prstGeom prst="line">
              <a:avLst/>
            </a:prstGeom>
            <a:ln w="25400" cap="flat" cmpd="sng">
              <a:solidFill>
                <a:schemeClr val="tx1"/>
              </a:solidFill>
              <a:prstDash val="solid"/>
              <a:headEnd type="none" w="med" len="med"/>
              <a:tailEnd type="none" w="med" len="med"/>
            </a:ln>
          </p:spPr>
        </p:sp>
        <p:sp>
          <p:nvSpPr>
            <p:cNvPr id="107599" name="Oval 12"/>
            <p:cNvSpPr/>
            <p:nvPr/>
          </p:nvSpPr>
          <p:spPr>
            <a:xfrm>
              <a:off x="1248"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4</a:t>
              </a:r>
              <a:endParaRPr lang="en-US" altLang="zh-CN" sz="2400" b="1"/>
            </a:p>
          </p:txBody>
        </p:sp>
        <p:sp>
          <p:nvSpPr>
            <p:cNvPr id="107600" name="Line 13"/>
            <p:cNvSpPr/>
            <p:nvPr/>
          </p:nvSpPr>
          <p:spPr>
            <a:xfrm flipH="1" flipV="1">
              <a:off x="1200" y="2304"/>
              <a:ext cx="96" cy="144"/>
            </a:xfrm>
            <a:prstGeom prst="line">
              <a:avLst/>
            </a:prstGeom>
            <a:ln w="25400" cap="flat" cmpd="sng">
              <a:solidFill>
                <a:schemeClr val="tx1"/>
              </a:solidFill>
              <a:prstDash val="solid"/>
              <a:headEnd type="none" w="med" len="med"/>
              <a:tailEnd type="none" w="med" len="med"/>
            </a:ln>
          </p:spPr>
        </p:sp>
        <p:sp>
          <p:nvSpPr>
            <p:cNvPr id="107601" name="Line 14"/>
            <p:cNvSpPr/>
            <p:nvPr/>
          </p:nvSpPr>
          <p:spPr>
            <a:xfrm flipV="1">
              <a:off x="1392" y="2304"/>
              <a:ext cx="96" cy="144"/>
            </a:xfrm>
            <a:prstGeom prst="line">
              <a:avLst/>
            </a:prstGeom>
            <a:ln w="25400" cap="flat" cmpd="sng">
              <a:solidFill>
                <a:schemeClr val="tx1"/>
              </a:solidFill>
              <a:prstDash val="solid"/>
              <a:headEnd type="none" w="med" len="med"/>
              <a:tailEnd type="none" w="med" len="med"/>
            </a:ln>
          </p:spPr>
        </p:sp>
        <p:sp>
          <p:nvSpPr>
            <p:cNvPr id="107602" name="Oval 15"/>
            <p:cNvSpPr/>
            <p:nvPr/>
          </p:nvSpPr>
          <p:spPr>
            <a:xfrm>
              <a:off x="2016" y="144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8</a:t>
              </a:r>
              <a:endParaRPr lang="en-US" altLang="zh-CN" sz="2400" b="1"/>
            </a:p>
          </p:txBody>
        </p:sp>
        <p:sp>
          <p:nvSpPr>
            <p:cNvPr id="107603" name="Oval 16"/>
            <p:cNvSpPr/>
            <p:nvPr/>
          </p:nvSpPr>
          <p:spPr>
            <a:xfrm>
              <a:off x="2016" y="177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7</a:t>
              </a:r>
              <a:endParaRPr lang="en-US" altLang="zh-CN" sz="2400" b="1"/>
            </a:p>
          </p:txBody>
        </p:sp>
        <p:sp>
          <p:nvSpPr>
            <p:cNvPr id="107604" name="Line 17"/>
            <p:cNvSpPr/>
            <p:nvPr/>
          </p:nvSpPr>
          <p:spPr>
            <a:xfrm>
              <a:off x="2112" y="1632"/>
              <a:ext cx="0" cy="144"/>
            </a:xfrm>
            <a:prstGeom prst="line">
              <a:avLst/>
            </a:prstGeom>
            <a:ln w="25400" cap="flat" cmpd="sng">
              <a:solidFill>
                <a:schemeClr val="tx1"/>
              </a:solidFill>
              <a:prstDash val="solid"/>
              <a:headEnd type="none" w="med" len="med"/>
              <a:tailEnd type="none" w="med" len="med"/>
            </a:ln>
          </p:spPr>
        </p:sp>
        <p:sp>
          <p:nvSpPr>
            <p:cNvPr id="107605" name="Oval 18"/>
            <p:cNvSpPr/>
            <p:nvPr/>
          </p:nvSpPr>
          <p:spPr>
            <a:xfrm>
              <a:off x="1824" y="211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5</a:t>
              </a:r>
              <a:endParaRPr lang="en-US" altLang="zh-CN" sz="2400" b="1"/>
            </a:p>
          </p:txBody>
        </p:sp>
        <p:sp>
          <p:nvSpPr>
            <p:cNvPr id="107606" name="Line 19"/>
            <p:cNvSpPr/>
            <p:nvPr/>
          </p:nvSpPr>
          <p:spPr>
            <a:xfrm flipH="1">
              <a:off x="1968" y="1968"/>
              <a:ext cx="96" cy="144"/>
            </a:xfrm>
            <a:prstGeom prst="line">
              <a:avLst/>
            </a:prstGeom>
            <a:ln w="25400" cap="flat" cmpd="sng">
              <a:solidFill>
                <a:schemeClr val="tx1"/>
              </a:solidFill>
              <a:prstDash val="solid"/>
              <a:headEnd type="none" w="med" len="med"/>
              <a:tailEnd type="none" w="med" len="med"/>
            </a:ln>
          </p:spPr>
        </p:sp>
        <p:sp>
          <p:nvSpPr>
            <p:cNvPr id="107607" name="Line 20"/>
            <p:cNvSpPr/>
            <p:nvPr/>
          </p:nvSpPr>
          <p:spPr>
            <a:xfrm>
              <a:off x="1632" y="2208"/>
              <a:ext cx="192" cy="0"/>
            </a:xfrm>
            <a:prstGeom prst="line">
              <a:avLst/>
            </a:prstGeom>
            <a:ln w="25400" cap="flat" cmpd="sng">
              <a:solidFill>
                <a:schemeClr val="tx1"/>
              </a:solidFill>
              <a:prstDash val="solid"/>
              <a:headEnd type="none" w="med" len="med"/>
              <a:tailEnd type="none" w="med" len="med"/>
            </a:ln>
          </p:spPr>
        </p:sp>
        <p:sp>
          <p:nvSpPr>
            <p:cNvPr id="107608" name="Oval 21"/>
            <p:cNvSpPr/>
            <p:nvPr/>
          </p:nvSpPr>
          <p:spPr>
            <a:xfrm>
              <a:off x="2016"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6</a:t>
              </a:r>
              <a:endParaRPr lang="en-US" altLang="zh-CN" sz="2400" b="1"/>
            </a:p>
          </p:txBody>
        </p:sp>
        <p:sp>
          <p:nvSpPr>
            <p:cNvPr id="107609" name="Line 22"/>
            <p:cNvSpPr/>
            <p:nvPr/>
          </p:nvSpPr>
          <p:spPr>
            <a:xfrm flipH="1" flipV="1">
              <a:off x="1968" y="2304"/>
              <a:ext cx="96" cy="144"/>
            </a:xfrm>
            <a:prstGeom prst="line">
              <a:avLst/>
            </a:prstGeom>
            <a:ln w="25400" cap="flat" cmpd="sng">
              <a:solidFill>
                <a:schemeClr val="tx1"/>
              </a:solidFill>
              <a:prstDash val="solid"/>
              <a:headEnd type="none" w="med" len="med"/>
              <a:tailEnd type="none" w="med" len="med"/>
            </a:ln>
          </p:spPr>
        </p:sp>
        <p:sp>
          <p:nvSpPr>
            <p:cNvPr id="107610" name="Line 23"/>
            <p:cNvSpPr/>
            <p:nvPr/>
          </p:nvSpPr>
          <p:spPr>
            <a:xfrm>
              <a:off x="2112" y="1968"/>
              <a:ext cx="0" cy="480"/>
            </a:xfrm>
            <a:prstGeom prst="line">
              <a:avLst/>
            </a:prstGeom>
            <a:ln w="25400" cap="flat" cmpd="sng">
              <a:solidFill>
                <a:schemeClr val="tx1"/>
              </a:solidFill>
              <a:prstDash val="solid"/>
              <a:headEnd type="none" w="med" len="med"/>
              <a:tailEnd type="none" w="med" len="med"/>
            </a:ln>
          </p:spPr>
        </p:sp>
        <p:sp>
          <p:nvSpPr>
            <p:cNvPr id="107611" name="Oval 24"/>
            <p:cNvSpPr/>
            <p:nvPr/>
          </p:nvSpPr>
          <p:spPr>
            <a:xfrm>
              <a:off x="2400" y="1440"/>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9</a:t>
              </a:r>
              <a:endParaRPr lang="en-US" altLang="zh-CN" sz="2400" b="1"/>
            </a:p>
          </p:txBody>
        </p:sp>
        <p:sp>
          <p:nvSpPr>
            <p:cNvPr id="107612" name="Line 25"/>
            <p:cNvSpPr/>
            <p:nvPr/>
          </p:nvSpPr>
          <p:spPr>
            <a:xfrm flipH="1">
              <a:off x="2185" y="1607"/>
              <a:ext cx="240" cy="227"/>
            </a:xfrm>
            <a:prstGeom prst="line">
              <a:avLst/>
            </a:prstGeom>
            <a:ln w="25400" cap="flat" cmpd="sng">
              <a:solidFill>
                <a:schemeClr val="tx1"/>
              </a:solidFill>
              <a:prstDash val="solid"/>
              <a:headEnd type="none" w="med" len="med"/>
              <a:tailEnd type="none" w="med" len="med"/>
            </a:ln>
          </p:spPr>
        </p:sp>
      </p:grpSp>
      <p:sp>
        <p:nvSpPr>
          <p:cNvPr id="109594" name="Text Box 26"/>
          <p:cNvSpPr txBox="1"/>
          <p:nvPr/>
        </p:nvSpPr>
        <p:spPr>
          <a:xfrm>
            <a:off x="533400" y="762000"/>
            <a:ext cx="80010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olidFill>
                  <a:schemeClr val="hlink"/>
                </a:solidFill>
                <a:latin typeface="Arial" panose="020B0604020202020204" pitchFamily="34" charset="0"/>
                <a:sym typeface="Wingdings" panose="05000000000000000000" pitchFamily="2" charset="2"/>
              </a:rPr>
              <a:t></a:t>
            </a:r>
            <a:r>
              <a:rPr lang="en-US" altLang="zh-CN" sz="2000" b="1">
                <a:latin typeface="Arial" panose="020B0604020202020204" pitchFamily="34" charset="0"/>
                <a:sym typeface="Wingdings" panose="05000000000000000000" pitchFamily="2" charset="2"/>
              </a:rPr>
              <a:t> Use </a:t>
            </a:r>
            <a:r>
              <a:rPr lang="en-US" altLang="zh-CN" sz="2000" b="1">
                <a:solidFill>
                  <a:schemeClr val="hlink"/>
                </a:solidFill>
                <a:latin typeface="Arial" panose="020B0604020202020204" pitchFamily="34" charset="0"/>
                <a:sym typeface="Wingdings" panose="05000000000000000000" pitchFamily="2" charset="2"/>
              </a:rPr>
              <a:t>depth first search</a:t>
            </a:r>
            <a:r>
              <a:rPr lang="en-US" altLang="zh-CN" sz="2000" b="1">
                <a:latin typeface="Arial" panose="020B0604020202020204" pitchFamily="34" charset="0"/>
                <a:sym typeface="Wingdings" panose="05000000000000000000" pitchFamily="2" charset="2"/>
              </a:rPr>
              <a:t> to obtain a spanning tree of G</a:t>
            </a:r>
            <a:endParaRPr lang="en-US" altLang="zh-CN" sz="2000" b="1">
              <a:latin typeface="Arial" panose="020B0604020202020204" pitchFamily="34" charset="0"/>
            </a:endParaRPr>
          </a:p>
        </p:txBody>
      </p:sp>
      <p:sp>
        <p:nvSpPr>
          <p:cNvPr id="109595" name="Rectangle 27"/>
          <p:cNvSpPr/>
          <p:nvPr/>
        </p:nvSpPr>
        <p:spPr>
          <a:xfrm>
            <a:off x="1371600" y="1219200"/>
            <a:ext cx="11430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DFS ( 3 )</a:t>
            </a:r>
            <a:endParaRPr lang="en-US" altLang="zh-CN" sz="2000" b="1">
              <a:solidFill>
                <a:schemeClr val="hlink"/>
              </a:solidFill>
            </a:endParaRPr>
          </a:p>
        </p:txBody>
      </p:sp>
      <p:sp>
        <p:nvSpPr>
          <p:cNvPr id="109596" name="Rectangle 28"/>
          <p:cNvSpPr/>
          <p:nvPr/>
        </p:nvSpPr>
        <p:spPr>
          <a:xfrm>
            <a:off x="1447800" y="25908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0</a:t>
            </a:r>
            <a:endParaRPr lang="en-US" altLang="zh-CN" sz="2000" b="1"/>
          </a:p>
        </p:txBody>
      </p:sp>
      <p:sp>
        <p:nvSpPr>
          <p:cNvPr id="109597" name="Line 29"/>
          <p:cNvSpPr/>
          <p:nvPr/>
        </p:nvSpPr>
        <p:spPr>
          <a:xfrm flipH="1">
            <a:off x="1219200" y="3200400"/>
            <a:ext cx="228600" cy="304800"/>
          </a:xfrm>
          <a:prstGeom prst="line">
            <a:avLst/>
          </a:prstGeom>
          <a:ln w="76200" cap="flat" cmpd="sng">
            <a:solidFill>
              <a:schemeClr val="hlink"/>
            </a:solidFill>
            <a:prstDash val="solid"/>
            <a:headEnd type="none" w="med" len="med"/>
            <a:tailEnd type="none" w="med" len="med"/>
          </a:ln>
        </p:spPr>
      </p:sp>
      <p:sp>
        <p:nvSpPr>
          <p:cNvPr id="109598" name="Rectangle 30"/>
          <p:cNvSpPr/>
          <p:nvPr/>
        </p:nvSpPr>
        <p:spPr>
          <a:xfrm>
            <a:off x="990600" y="39624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1</a:t>
            </a:r>
            <a:endParaRPr lang="en-US" altLang="zh-CN" sz="2000" b="1"/>
          </a:p>
        </p:txBody>
      </p:sp>
      <p:sp>
        <p:nvSpPr>
          <p:cNvPr id="109599" name="Line 31"/>
          <p:cNvSpPr/>
          <p:nvPr/>
        </p:nvSpPr>
        <p:spPr>
          <a:xfrm>
            <a:off x="838200" y="3200400"/>
            <a:ext cx="228600" cy="304800"/>
          </a:xfrm>
          <a:prstGeom prst="line">
            <a:avLst/>
          </a:prstGeom>
          <a:ln w="76200" cap="flat" cmpd="sng">
            <a:solidFill>
              <a:schemeClr val="hlink"/>
            </a:solidFill>
            <a:prstDash val="solid"/>
            <a:headEnd type="none" w="med" len="med"/>
            <a:tailEnd type="none" w="med" len="med"/>
          </a:ln>
        </p:spPr>
      </p:sp>
      <p:sp>
        <p:nvSpPr>
          <p:cNvPr id="109600" name="Rectangle 32"/>
          <p:cNvSpPr/>
          <p:nvPr/>
        </p:nvSpPr>
        <p:spPr>
          <a:xfrm>
            <a:off x="533400" y="25908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2</a:t>
            </a:r>
            <a:endParaRPr lang="en-US" altLang="zh-CN" sz="2000" b="1"/>
          </a:p>
        </p:txBody>
      </p:sp>
      <p:sp>
        <p:nvSpPr>
          <p:cNvPr id="109601" name="Line 33"/>
          <p:cNvSpPr/>
          <p:nvPr/>
        </p:nvSpPr>
        <p:spPr>
          <a:xfrm flipH="1">
            <a:off x="838200" y="2590800"/>
            <a:ext cx="228600" cy="304800"/>
          </a:xfrm>
          <a:prstGeom prst="line">
            <a:avLst/>
          </a:prstGeom>
          <a:ln w="76200" cap="flat" cmpd="sng">
            <a:solidFill>
              <a:schemeClr val="hlink"/>
            </a:solidFill>
            <a:prstDash val="solid"/>
            <a:headEnd type="none" w="med" len="med"/>
            <a:tailEnd type="none" w="med" len="med"/>
          </a:ln>
        </p:spPr>
      </p:sp>
      <p:sp>
        <p:nvSpPr>
          <p:cNvPr id="109602" name="Rectangle 34"/>
          <p:cNvSpPr/>
          <p:nvPr/>
        </p:nvSpPr>
        <p:spPr>
          <a:xfrm>
            <a:off x="762000" y="20574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3</a:t>
            </a:r>
            <a:endParaRPr lang="en-US" altLang="zh-CN" sz="2000" b="1"/>
          </a:p>
        </p:txBody>
      </p:sp>
      <p:sp>
        <p:nvSpPr>
          <p:cNvPr id="109603" name="Line 35"/>
          <p:cNvSpPr/>
          <p:nvPr/>
        </p:nvSpPr>
        <p:spPr>
          <a:xfrm>
            <a:off x="1143000" y="1981200"/>
            <a:ext cx="0" cy="304800"/>
          </a:xfrm>
          <a:prstGeom prst="line">
            <a:avLst/>
          </a:prstGeom>
          <a:ln w="76200" cap="flat" cmpd="sng">
            <a:solidFill>
              <a:schemeClr val="hlink"/>
            </a:solidFill>
            <a:prstDash val="solid"/>
            <a:headEnd type="none" w="med" len="med"/>
            <a:tailEnd type="none" w="med" len="med"/>
          </a:ln>
        </p:spPr>
      </p:sp>
      <p:sp>
        <p:nvSpPr>
          <p:cNvPr id="109604" name="Rectangle 36"/>
          <p:cNvSpPr/>
          <p:nvPr/>
        </p:nvSpPr>
        <p:spPr>
          <a:xfrm>
            <a:off x="1371600" y="16764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4</a:t>
            </a:r>
            <a:endParaRPr lang="en-US" altLang="zh-CN" sz="2000" b="1"/>
          </a:p>
        </p:txBody>
      </p:sp>
      <p:sp>
        <p:nvSpPr>
          <p:cNvPr id="109605" name="Line 37"/>
          <p:cNvSpPr/>
          <p:nvPr/>
        </p:nvSpPr>
        <p:spPr>
          <a:xfrm>
            <a:off x="1676400" y="3048000"/>
            <a:ext cx="381000" cy="0"/>
          </a:xfrm>
          <a:prstGeom prst="line">
            <a:avLst/>
          </a:prstGeom>
          <a:ln w="76200" cap="flat" cmpd="sng">
            <a:solidFill>
              <a:schemeClr val="hlink"/>
            </a:solidFill>
            <a:prstDash val="solid"/>
            <a:headEnd type="none" w="med" len="med"/>
            <a:tailEnd type="none" w="med" len="med"/>
          </a:ln>
        </p:spPr>
      </p:sp>
      <p:sp>
        <p:nvSpPr>
          <p:cNvPr id="109606" name="Rectangle 38"/>
          <p:cNvSpPr/>
          <p:nvPr/>
        </p:nvSpPr>
        <p:spPr>
          <a:xfrm>
            <a:off x="2057400" y="25908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5</a:t>
            </a:r>
            <a:endParaRPr lang="en-US" altLang="zh-CN" sz="2000" b="1"/>
          </a:p>
        </p:txBody>
      </p:sp>
      <p:sp>
        <p:nvSpPr>
          <p:cNvPr id="109607" name="Line 39"/>
          <p:cNvSpPr/>
          <p:nvPr/>
        </p:nvSpPr>
        <p:spPr>
          <a:xfrm>
            <a:off x="2286000" y="3200400"/>
            <a:ext cx="304800" cy="381000"/>
          </a:xfrm>
          <a:prstGeom prst="line">
            <a:avLst/>
          </a:prstGeom>
          <a:ln w="76200" cap="flat" cmpd="sng">
            <a:solidFill>
              <a:schemeClr val="hlink"/>
            </a:solidFill>
            <a:prstDash val="solid"/>
            <a:headEnd type="none" w="med" len="med"/>
            <a:tailEnd type="none" w="med" len="med"/>
          </a:ln>
        </p:spPr>
      </p:sp>
      <p:sp>
        <p:nvSpPr>
          <p:cNvPr id="109608" name="Rectangle 40"/>
          <p:cNvSpPr/>
          <p:nvPr/>
        </p:nvSpPr>
        <p:spPr>
          <a:xfrm>
            <a:off x="2514600" y="39624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6</a:t>
            </a:r>
            <a:endParaRPr lang="en-US" altLang="zh-CN" sz="2000" b="1"/>
          </a:p>
        </p:txBody>
      </p:sp>
      <p:sp>
        <p:nvSpPr>
          <p:cNvPr id="109609" name="Line 41"/>
          <p:cNvSpPr/>
          <p:nvPr/>
        </p:nvSpPr>
        <p:spPr>
          <a:xfrm>
            <a:off x="2630488" y="2590800"/>
            <a:ext cx="0" cy="914400"/>
          </a:xfrm>
          <a:prstGeom prst="line">
            <a:avLst/>
          </a:prstGeom>
          <a:ln w="76200" cap="flat" cmpd="sng">
            <a:solidFill>
              <a:schemeClr val="hlink"/>
            </a:solidFill>
            <a:prstDash val="solid"/>
            <a:headEnd type="none" w="med" len="med"/>
            <a:tailEnd type="none" w="med" len="med"/>
          </a:ln>
        </p:spPr>
      </p:sp>
      <p:sp>
        <p:nvSpPr>
          <p:cNvPr id="109610" name="Rectangle 42"/>
          <p:cNvSpPr/>
          <p:nvPr/>
        </p:nvSpPr>
        <p:spPr>
          <a:xfrm>
            <a:off x="2819400" y="23622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7</a:t>
            </a:r>
            <a:endParaRPr lang="en-US" altLang="zh-CN" sz="2000" b="1"/>
          </a:p>
        </p:txBody>
      </p:sp>
      <p:sp>
        <p:nvSpPr>
          <p:cNvPr id="109611" name="Line 43"/>
          <p:cNvSpPr/>
          <p:nvPr/>
        </p:nvSpPr>
        <p:spPr>
          <a:xfrm flipV="1">
            <a:off x="2743200" y="1905000"/>
            <a:ext cx="457200" cy="457200"/>
          </a:xfrm>
          <a:prstGeom prst="line">
            <a:avLst/>
          </a:prstGeom>
          <a:ln w="76200" cap="flat" cmpd="sng">
            <a:solidFill>
              <a:schemeClr val="hlink"/>
            </a:solidFill>
            <a:prstDash val="solid"/>
            <a:headEnd type="none" w="med" len="med"/>
            <a:tailEnd type="none" w="med" len="med"/>
          </a:ln>
        </p:spPr>
      </p:sp>
      <p:sp>
        <p:nvSpPr>
          <p:cNvPr id="109612" name="Rectangle 44"/>
          <p:cNvSpPr/>
          <p:nvPr/>
        </p:nvSpPr>
        <p:spPr>
          <a:xfrm>
            <a:off x="3505200" y="16002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8</a:t>
            </a:r>
            <a:endParaRPr lang="en-US" altLang="zh-CN" sz="2000" b="1"/>
          </a:p>
        </p:txBody>
      </p:sp>
      <p:sp>
        <p:nvSpPr>
          <p:cNvPr id="109613" name="Line 45"/>
          <p:cNvSpPr/>
          <p:nvPr/>
        </p:nvSpPr>
        <p:spPr>
          <a:xfrm flipH="1">
            <a:off x="2590800" y="1981200"/>
            <a:ext cx="0" cy="304800"/>
          </a:xfrm>
          <a:prstGeom prst="line">
            <a:avLst/>
          </a:prstGeom>
          <a:ln w="76200" cap="flat" cmpd="sng">
            <a:solidFill>
              <a:schemeClr val="hlink"/>
            </a:solidFill>
            <a:prstDash val="solid"/>
            <a:headEnd type="none" w="med" len="med"/>
            <a:tailEnd type="none" w="med" len="med"/>
          </a:ln>
        </p:spPr>
      </p:sp>
      <p:sp>
        <p:nvSpPr>
          <p:cNvPr id="109614" name="Rectangle 46"/>
          <p:cNvSpPr/>
          <p:nvPr/>
        </p:nvSpPr>
        <p:spPr>
          <a:xfrm>
            <a:off x="2133600" y="1600200"/>
            <a:ext cx="304800" cy="2286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9</a:t>
            </a:r>
            <a:endParaRPr lang="en-US" altLang="zh-CN" sz="2000" b="1"/>
          </a:p>
        </p:txBody>
      </p:sp>
      <p:sp>
        <p:nvSpPr>
          <p:cNvPr id="109615" name="Oval 47"/>
          <p:cNvSpPr/>
          <p:nvPr/>
        </p:nvSpPr>
        <p:spPr>
          <a:xfrm>
            <a:off x="1330325" y="2865438"/>
            <a:ext cx="381000" cy="3810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16" name="Rectangle 48"/>
          <p:cNvSpPr/>
          <p:nvPr/>
        </p:nvSpPr>
        <p:spPr>
          <a:xfrm>
            <a:off x="3810000" y="1143000"/>
            <a:ext cx="3124200" cy="3810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Depth first spanning tree</a:t>
            </a:r>
            <a:endParaRPr lang="en-US" altLang="zh-CN" sz="2000" b="1">
              <a:solidFill>
                <a:schemeClr val="hlink"/>
              </a:solidFill>
            </a:endParaRPr>
          </a:p>
        </p:txBody>
      </p:sp>
      <p:grpSp>
        <p:nvGrpSpPr>
          <p:cNvPr id="109617" name="Group 49"/>
          <p:cNvGrpSpPr/>
          <p:nvPr/>
        </p:nvGrpSpPr>
        <p:grpSpPr>
          <a:xfrm>
            <a:off x="4343400" y="1752600"/>
            <a:ext cx="1981200" cy="2590800"/>
            <a:chOff x="3072" y="1536"/>
            <a:chExt cx="1248" cy="1632"/>
          </a:xfrm>
        </p:grpSpPr>
        <p:sp>
          <p:nvSpPr>
            <p:cNvPr id="107573" name="Oval 50"/>
            <p:cNvSpPr/>
            <p:nvPr/>
          </p:nvSpPr>
          <p:spPr>
            <a:xfrm>
              <a:off x="3408" y="153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3</a:t>
              </a:r>
              <a:endParaRPr lang="en-US" altLang="zh-CN" sz="2400" b="1"/>
            </a:p>
          </p:txBody>
        </p:sp>
        <p:sp>
          <p:nvSpPr>
            <p:cNvPr id="107574" name="Oval 51"/>
            <p:cNvSpPr/>
            <p:nvPr/>
          </p:nvSpPr>
          <p:spPr>
            <a:xfrm>
              <a:off x="3072" y="1824"/>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4</a:t>
              </a:r>
              <a:endParaRPr lang="en-US" altLang="zh-CN" sz="2400" b="1"/>
            </a:p>
          </p:txBody>
        </p:sp>
        <p:sp>
          <p:nvSpPr>
            <p:cNvPr id="107575" name="Oval 52"/>
            <p:cNvSpPr/>
            <p:nvPr/>
          </p:nvSpPr>
          <p:spPr>
            <a:xfrm>
              <a:off x="3744" y="1824"/>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5</a:t>
              </a:r>
              <a:endParaRPr lang="en-US" altLang="zh-CN" sz="2400" b="1"/>
            </a:p>
          </p:txBody>
        </p:sp>
        <p:sp>
          <p:nvSpPr>
            <p:cNvPr id="107576" name="Line 53"/>
            <p:cNvSpPr/>
            <p:nvPr/>
          </p:nvSpPr>
          <p:spPr>
            <a:xfrm flipH="1">
              <a:off x="3216" y="1680"/>
              <a:ext cx="192" cy="170"/>
            </a:xfrm>
            <a:prstGeom prst="line">
              <a:avLst/>
            </a:prstGeom>
            <a:ln w="25400" cap="flat" cmpd="sng">
              <a:solidFill>
                <a:schemeClr val="tx1"/>
              </a:solidFill>
              <a:prstDash val="solid"/>
              <a:headEnd type="none" w="med" len="med"/>
              <a:tailEnd type="none" w="med" len="med"/>
            </a:ln>
          </p:spPr>
        </p:sp>
        <p:sp>
          <p:nvSpPr>
            <p:cNvPr id="107577" name="Line 54"/>
            <p:cNvSpPr/>
            <p:nvPr/>
          </p:nvSpPr>
          <p:spPr>
            <a:xfrm>
              <a:off x="3600" y="1680"/>
              <a:ext cx="192" cy="170"/>
            </a:xfrm>
            <a:prstGeom prst="line">
              <a:avLst/>
            </a:prstGeom>
            <a:ln w="25400" cap="flat" cmpd="sng">
              <a:solidFill>
                <a:schemeClr val="tx1"/>
              </a:solidFill>
              <a:prstDash val="solid"/>
              <a:headEnd type="none" w="med" len="med"/>
              <a:tailEnd type="none" w="med" len="med"/>
            </a:ln>
          </p:spPr>
        </p:sp>
        <p:sp>
          <p:nvSpPr>
            <p:cNvPr id="107578" name="Oval 55"/>
            <p:cNvSpPr/>
            <p:nvPr/>
          </p:nvSpPr>
          <p:spPr>
            <a:xfrm>
              <a:off x="3072" y="220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107579" name="Line 56"/>
            <p:cNvSpPr/>
            <p:nvPr/>
          </p:nvSpPr>
          <p:spPr>
            <a:xfrm>
              <a:off x="3168" y="2016"/>
              <a:ext cx="0" cy="192"/>
            </a:xfrm>
            <a:prstGeom prst="line">
              <a:avLst/>
            </a:prstGeom>
            <a:ln w="25400" cap="flat" cmpd="sng">
              <a:solidFill>
                <a:schemeClr val="tx1"/>
              </a:solidFill>
              <a:prstDash val="solid"/>
              <a:headEnd type="none" w="med" len="med"/>
              <a:tailEnd type="none" w="med" len="med"/>
            </a:ln>
          </p:spPr>
        </p:sp>
        <p:sp>
          <p:nvSpPr>
            <p:cNvPr id="107580" name="Oval 57"/>
            <p:cNvSpPr/>
            <p:nvPr/>
          </p:nvSpPr>
          <p:spPr>
            <a:xfrm>
              <a:off x="3072" y="259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107581" name="Line 58"/>
            <p:cNvSpPr/>
            <p:nvPr/>
          </p:nvSpPr>
          <p:spPr>
            <a:xfrm>
              <a:off x="3168" y="2400"/>
              <a:ext cx="0" cy="192"/>
            </a:xfrm>
            <a:prstGeom prst="line">
              <a:avLst/>
            </a:prstGeom>
            <a:ln w="25400" cap="flat" cmpd="sng">
              <a:solidFill>
                <a:schemeClr val="tx1"/>
              </a:solidFill>
              <a:prstDash val="solid"/>
              <a:headEnd type="none" w="med" len="med"/>
              <a:tailEnd type="none" w="med" len="med"/>
            </a:ln>
          </p:spPr>
        </p:sp>
        <p:sp>
          <p:nvSpPr>
            <p:cNvPr id="107582" name="Oval 59"/>
            <p:cNvSpPr/>
            <p:nvPr/>
          </p:nvSpPr>
          <p:spPr>
            <a:xfrm>
              <a:off x="3072" y="297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107583" name="Line 60"/>
            <p:cNvSpPr/>
            <p:nvPr/>
          </p:nvSpPr>
          <p:spPr>
            <a:xfrm>
              <a:off x="3168" y="2784"/>
              <a:ext cx="0" cy="192"/>
            </a:xfrm>
            <a:prstGeom prst="line">
              <a:avLst/>
            </a:prstGeom>
            <a:ln w="25400" cap="flat" cmpd="sng">
              <a:solidFill>
                <a:schemeClr val="tx1"/>
              </a:solidFill>
              <a:prstDash val="solid"/>
              <a:headEnd type="none" w="med" len="med"/>
              <a:tailEnd type="none" w="med" len="med"/>
            </a:ln>
          </p:spPr>
        </p:sp>
        <p:sp>
          <p:nvSpPr>
            <p:cNvPr id="107584" name="Oval 61"/>
            <p:cNvSpPr/>
            <p:nvPr/>
          </p:nvSpPr>
          <p:spPr>
            <a:xfrm>
              <a:off x="3744" y="220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6</a:t>
              </a:r>
              <a:endParaRPr lang="en-US" altLang="zh-CN" sz="2400" b="1"/>
            </a:p>
          </p:txBody>
        </p:sp>
        <p:sp>
          <p:nvSpPr>
            <p:cNvPr id="107585" name="Line 62"/>
            <p:cNvSpPr/>
            <p:nvPr/>
          </p:nvSpPr>
          <p:spPr>
            <a:xfrm>
              <a:off x="3840" y="2016"/>
              <a:ext cx="0" cy="192"/>
            </a:xfrm>
            <a:prstGeom prst="line">
              <a:avLst/>
            </a:prstGeom>
            <a:ln w="25400" cap="flat" cmpd="sng">
              <a:solidFill>
                <a:schemeClr val="tx1"/>
              </a:solidFill>
              <a:prstDash val="solid"/>
              <a:headEnd type="none" w="med" len="med"/>
              <a:tailEnd type="none" w="med" len="med"/>
            </a:ln>
          </p:spPr>
        </p:sp>
        <p:sp>
          <p:nvSpPr>
            <p:cNvPr id="107586" name="Oval 63"/>
            <p:cNvSpPr/>
            <p:nvPr/>
          </p:nvSpPr>
          <p:spPr>
            <a:xfrm>
              <a:off x="3744" y="2592"/>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7</a:t>
              </a:r>
              <a:endParaRPr lang="en-US" altLang="zh-CN" sz="2400" b="1"/>
            </a:p>
          </p:txBody>
        </p:sp>
        <p:sp>
          <p:nvSpPr>
            <p:cNvPr id="107587" name="Line 64"/>
            <p:cNvSpPr/>
            <p:nvPr/>
          </p:nvSpPr>
          <p:spPr>
            <a:xfrm>
              <a:off x="3840" y="2400"/>
              <a:ext cx="0" cy="192"/>
            </a:xfrm>
            <a:prstGeom prst="line">
              <a:avLst/>
            </a:prstGeom>
            <a:ln w="25400" cap="flat" cmpd="sng">
              <a:solidFill>
                <a:schemeClr val="tx1"/>
              </a:solidFill>
              <a:prstDash val="solid"/>
              <a:headEnd type="none" w="med" len="med"/>
              <a:tailEnd type="none" w="med" len="med"/>
            </a:ln>
          </p:spPr>
        </p:sp>
        <p:sp>
          <p:nvSpPr>
            <p:cNvPr id="107588" name="Oval 65"/>
            <p:cNvSpPr/>
            <p:nvPr/>
          </p:nvSpPr>
          <p:spPr>
            <a:xfrm>
              <a:off x="3744" y="297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9</a:t>
              </a:r>
              <a:endParaRPr lang="en-US" altLang="zh-CN" sz="2400" b="1"/>
            </a:p>
          </p:txBody>
        </p:sp>
        <p:sp>
          <p:nvSpPr>
            <p:cNvPr id="107589" name="Line 66"/>
            <p:cNvSpPr/>
            <p:nvPr/>
          </p:nvSpPr>
          <p:spPr>
            <a:xfrm>
              <a:off x="3840" y="2784"/>
              <a:ext cx="0" cy="192"/>
            </a:xfrm>
            <a:prstGeom prst="line">
              <a:avLst/>
            </a:prstGeom>
            <a:ln w="25400" cap="flat" cmpd="sng">
              <a:solidFill>
                <a:schemeClr val="tx1"/>
              </a:solidFill>
              <a:prstDash val="solid"/>
              <a:headEnd type="none" w="med" len="med"/>
              <a:tailEnd type="none" w="med" len="med"/>
            </a:ln>
          </p:spPr>
        </p:sp>
        <p:sp>
          <p:nvSpPr>
            <p:cNvPr id="107590" name="Oval 67"/>
            <p:cNvSpPr/>
            <p:nvPr/>
          </p:nvSpPr>
          <p:spPr>
            <a:xfrm>
              <a:off x="4128" y="2976"/>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8</a:t>
              </a:r>
              <a:endParaRPr lang="en-US" altLang="zh-CN" sz="2400" b="1"/>
            </a:p>
          </p:txBody>
        </p:sp>
        <p:sp>
          <p:nvSpPr>
            <p:cNvPr id="107591" name="Line 68"/>
            <p:cNvSpPr/>
            <p:nvPr/>
          </p:nvSpPr>
          <p:spPr>
            <a:xfrm>
              <a:off x="3888" y="2736"/>
              <a:ext cx="263" cy="263"/>
            </a:xfrm>
            <a:prstGeom prst="line">
              <a:avLst/>
            </a:prstGeom>
            <a:ln w="25400" cap="flat" cmpd="sng">
              <a:solidFill>
                <a:schemeClr val="tx1"/>
              </a:solidFill>
              <a:prstDash val="solid"/>
              <a:headEnd type="none" w="med" len="med"/>
              <a:tailEnd type="none" w="med" len="med"/>
            </a:ln>
          </p:spPr>
        </p:sp>
      </p:grpSp>
      <p:grpSp>
        <p:nvGrpSpPr>
          <p:cNvPr id="109637" name="Group 69"/>
          <p:cNvGrpSpPr/>
          <p:nvPr/>
        </p:nvGrpSpPr>
        <p:grpSpPr>
          <a:xfrm>
            <a:off x="4648200" y="1447800"/>
            <a:ext cx="1981200" cy="2895600"/>
            <a:chOff x="3600" y="1056"/>
            <a:chExt cx="1248" cy="1824"/>
          </a:xfrm>
        </p:grpSpPr>
        <p:sp>
          <p:nvSpPr>
            <p:cNvPr id="107563" name="Rectangle 70"/>
            <p:cNvSpPr/>
            <p:nvPr/>
          </p:nvSpPr>
          <p:spPr>
            <a:xfrm>
              <a:off x="3744" y="1056"/>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0</a:t>
              </a:r>
              <a:endParaRPr lang="en-US" altLang="zh-CN" sz="2000" b="1"/>
            </a:p>
          </p:txBody>
        </p:sp>
        <p:sp>
          <p:nvSpPr>
            <p:cNvPr id="107564" name="Rectangle 71"/>
            <p:cNvSpPr/>
            <p:nvPr/>
          </p:nvSpPr>
          <p:spPr>
            <a:xfrm>
              <a:off x="3600" y="1536"/>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1</a:t>
              </a:r>
              <a:endParaRPr lang="en-US" altLang="zh-CN" sz="2000" b="1"/>
            </a:p>
          </p:txBody>
        </p:sp>
        <p:sp>
          <p:nvSpPr>
            <p:cNvPr id="107565" name="Rectangle 72"/>
            <p:cNvSpPr/>
            <p:nvPr/>
          </p:nvSpPr>
          <p:spPr>
            <a:xfrm>
              <a:off x="3600" y="1920"/>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2</a:t>
              </a:r>
              <a:endParaRPr lang="en-US" altLang="zh-CN" sz="2000" b="1"/>
            </a:p>
          </p:txBody>
        </p:sp>
        <p:sp>
          <p:nvSpPr>
            <p:cNvPr id="107566" name="Rectangle 73"/>
            <p:cNvSpPr/>
            <p:nvPr/>
          </p:nvSpPr>
          <p:spPr>
            <a:xfrm>
              <a:off x="3600" y="2304"/>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3</a:t>
              </a:r>
              <a:endParaRPr lang="en-US" altLang="zh-CN" sz="2000" b="1"/>
            </a:p>
          </p:txBody>
        </p:sp>
        <p:sp>
          <p:nvSpPr>
            <p:cNvPr id="107567" name="Rectangle 74"/>
            <p:cNvSpPr/>
            <p:nvPr/>
          </p:nvSpPr>
          <p:spPr>
            <a:xfrm>
              <a:off x="3600" y="2688"/>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4</a:t>
              </a:r>
              <a:endParaRPr lang="en-US" altLang="zh-CN" sz="2000" b="1"/>
            </a:p>
          </p:txBody>
        </p:sp>
        <p:sp>
          <p:nvSpPr>
            <p:cNvPr id="107568" name="Rectangle 75"/>
            <p:cNvSpPr/>
            <p:nvPr/>
          </p:nvSpPr>
          <p:spPr>
            <a:xfrm>
              <a:off x="3888" y="1536"/>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5</a:t>
              </a:r>
              <a:endParaRPr lang="en-US" altLang="zh-CN" sz="2000" b="1"/>
            </a:p>
          </p:txBody>
        </p:sp>
        <p:sp>
          <p:nvSpPr>
            <p:cNvPr id="107569" name="Rectangle 76"/>
            <p:cNvSpPr/>
            <p:nvPr/>
          </p:nvSpPr>
          <p:spPr>
            <a:xfrm>
              <a:off x="3888" y="1920"/>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6</a:t>
              </a:r>
              <a:endParaRPr lang="en-US" altLang="zh-CN" sz="2000" b="1"/>
            </a:p>
          </p:txBody>
        </p:sp>
        <p:sp>
          <p:nvSpPr>
            <p:cNvPr id="107570" name="Rectangle 77"/>
            <p:cNvSpPr/>
            <p:nvPr/>
          </p:nvSpPr>
          <p:spPr>
            <a:xfrm>
              <a:off x="3888" y="2304"/>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7</a:t>
              </a:r>
              <a:endParaRPr lang="en-US" altLang="zh-CN" sz="2000" b="1"/>
            </a:p>
          </p:txBody>
        </p:sp>
        <p:sp>
          <p:nvSpPr>
            <p:cNvPr id="107571" name="Rectangle 78"/>
            <p:cNvSpPr/>
            <p:nvPr/>
          </p:nvSpPr>
          <p:spPr>
            <a:xfrm>
              <a:off x="3888" y="2688"/>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8</a:t>
              </a:r>
              <a:endParaRPr lang="en-US" altLang="zh-CN" sz="2000" b="1"/>
            </a:p>
          </p:txBody>
        </p:sp>
        <p:sp>
          <p:nvSpPr>
            <p:cNvPr id="107572" name="Rectangle 79"/>
            <p:cNvSpPr/>
            <p:nvPr/>
          </p:nvSpPr>
          <p:spPr>
            <a:xfrm>
              <a:off x="4656" y="2688"/>
              <a:ext cx="19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9</a:t>
              </a:r>
              <a:endParaRPr lang="en-US" altLang="zh-CN" sz="2000" b="1"/>
            </a:p>
          </p:txBody>
        </p:sp>
      </p:grpSp>
      <p:sp>
        <p:nvSpPr>
          <p:cNvPr id="109649" name="Freeform 81"/>
          <p:cNvSpPr/>
          <p:nvPr/>
        </p:nvSpPr>
        <p:spPr>
          <a:xfrm>
            <a:off x="3886200" y="1905000"/>
            <a:ext cx="990600" cy="1600200"/>
          </a:xfrm>
          <a:custGeom>
            <a:avLst/>
            <a:gdLst/>
            <a:ahLst/>
            <a:cxnLst>
              <a:cxn ang="0">
                <a:pos x="2147483646" y="0"/>
              </a:cxn>
              <a:cxn ang="0">
                <a:pos x="2147483646" y="2147483646"/>
              </a:cxn>
              <a:cxn ang="0">
                <a:pos x="2147483646" y="2147483646"/>
              </a:cxn>
              <a:cxn ang="0">
                <a:pos x="2147483646" y="2147483646"/>
              </a:cxn>
            </a:cxnLst>
            <a:pathLst>
              <a:path w="624" h="1008">
                <a:moveTo>
                  <a:pt x="624" y="0"/>
                </a:moveTo>
                <a:cubicBezTo>
                  <a:pt x="408" y="60"/>
                  <a:pt x="192" y="120"/>
                  <a:pt x="96" y="240"/>
                </a:cubicBezTo>
                <a:cubicBezTo>
                  <a:pt x="0" y="360"/>
                  <a:pt x="16" y="592"/>
                  <a:pt x="48" y="720"/>
                </a:cubicBezTo>
                <a:cubicBezTo>
                  <a:pt x="80" y="848"/>
                  <a:pt x="184" y="928"/>
                  <a:pt x="288" y="1008"/>
                </a:cubicBezTo>
              </a:path>
            </a:pathLst>
          </a:custGeom>
          <a:noFill/>
          <a:ln w="38100" cap="flat" cmpd="sng">
            <a:solidFill>
              <a:schemeClr val="tx1">
                <a:alpha val="100000"/>
              </a:schemeClr>
            </a:solidFill>
            <a:prstDash val="dashDot"/>
            <a:round/>
            <a:headEnd type="none" w="med" len="med"/>
            <a:tailEnd type="none" w="med" len="med"/>
          </a:ln>
        </p:spPr>
        <p:txBody>
          <a:bodyPr/>
          <a:p>
            <a:endParaRPr lang="zh-CN" altLang="en-US"/>
          </a:p>
        </p:txBody>
      </p:sp>
      <p:sp>
        <p:nvSpPr>
          <p:cNvPr id="109650" name="Freeform 82"/>
          <p:cNvSpPr/>
          <p:nvPr/>
        </p:nvSpPr>
        <p:spPr>
          <a:xfrm>
            <a:off x="5715000" y="2438400"/>
            <a:ext cx="381000" cy="1143000"/>
          </a:xfrm>
          <a:custGeom>
            <a:avLst/>
            <a:gdLst/>
            <a:ahLst/>
            <a:cxnLst>
              <a:cxn ang="0">
                <a:pos x="0" y="0"/>
              </a:cxn>
              <a:cxn ang="0">
                <a:pos x="2147483646" y="2147483646"/>
              </a:cxn>
              <a:cxn ang="0">
                <a:pos x="0" y="2147483646"/>
              </a:cxn>
            </a:cxnLst>
            <a:pathLst>
              <a:path w="240" h="720">
                <a:moveTo>
                  <a:pt x="0" y="0"/>
                </a:moveTo>
                <a:cubicBezTo>
                  <a:pt x="120" y="132"/>
                  <a:pt x="240" y="264"/>
                  <a:pt x="240" y="384"/>
                </a:cubicBezTo>
                <a:cubicBezTo>
                  <a:pt x="240" y="504"/>
                  <a:pt x="120" y="612"/>
                  <a:pt x="0" y="720"/>
                </a:cubicBezTo>
              </a:path>
            </a:pathLst>
          </a:custGeom>
          <a:noFill/>
          <a:ln w="38100" cap="flat" cmpd="sng">
            <a:solidFill>
              <a:schemeClr val="tx1">
                <a:alpha val="100000"/>
              </a:schemeClr>
            </a:solidFill>
            <a:prstDash val="dashDot"/>
            <a:round/>
            <a:headEnd type="none" w="med" len="med"/>
            <a:tailEnd type="none" w="med" len="med"/>
          </a:ln>
        </p:spPr>
        <p:txBody>
          <a:bodyPr/>
          <a:p>
            <a:endParaRPr lang="zh-CN" altLang="en-US"/>
          </a:p>
        </p:txBody>
      </p:sp>
      <p:sp>
        <p:nvSpPr>
          <p:cNvPr id="109651" name="Text Box 83"/>
          <p:cNvSpPr txBox="1"/>
          <p:nvPr/>
        </p:nvSpPr>
        <p:spPr>
          <a:xfrm>
            <a:off x="533400" y="4495800"/>
            <a:ext cx="80010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olidFill>
                  <a:schemeClr val="hlink"/>
                </a:solidFill>
                <a:latin typeface="Arial" panose="020B0604020202020204" pitchFamily="34" charset="0"/>
                <a:sym typeface="Wingdings" panose="05000000000000000000" pitchFamily="2" charset="2"/>
              </a:rPr>
              <a:t></a:t>
            </a:r>
            <a:r>
              <a:rPr lang="en-US" altLang="zh-CN" sz="2000" b="1">
                <a:latin typeface="Arial" panose="020B0604020202020204" pitchFamily="34" charset="0"/>
                <a:sym typeface="Wingdings" panose="05000000000000000000" pitchFamily="2" charset="2"/>
              </a:rPr>
              <a:t> Find the </a:t>
            </a:r>
            <a:r>
              <a:rPr lang="en-US" altLang="zh-CN" sz="2000" b="1">
                <a:solidFill>
                  <a:schemeClr val="hlink"/>
                </a:solidFill>
                <a:latin typeface="Arial" panose="020B0604020202020204" pitchFamily="34" charset="0"/>
                <a:sym typeface="Wingdings" panose="05000000000000000000" pitchFamily="2" charset="2"/>
              </a:rPr>
              <a:t>articulation points</a:t>
            </a:r>
            <a:r>
              <a:rPr lang="en-US" altLang="zh-CN" sz="2000" b="1">
                <a:latin typeface="Arial" panose="020B0604020202020204" pitchFamily="34" charset="0"/>
                <a:sym typeface="Wingdings" panose="05000000000000000000" pitchFamily="2" charset="2"/>
              </a:rPr>
              <a:t> in G</a:t>
            </a:r>
            <a:endParaRPr lang="en-US" altLang="zh-CN" sz="2000" b="1">
              <a:latin typeface="Arial" panose="020B0604020202020204" pitchFamily="34" charset="0"/>
            </a:endParaRPr>
          </a:p>
        </p:txBody>
      </p:sp>
      <p:sp>
        <p:nvSpPr>
          <p:cNvPr id="109652" name="Text Box 84"/>
          <p:cNvSpPr txBox="1"/>
          <p:nvPr/>
        </p:nvSpPr>
        <p:spPr>
          <a:xfrm>
            <a:off x="685800" y="4876800"/>
            <a:ext cx="79248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ym typeface="Wingdings" panose="05000000000000000000" pitchFamily="2" charset="2"/>
              </a:rPr>
              <a:t>  </a:t>
            </a:r>
            <a:r>
              <a:rPr lang="en-US" altLang="zh-CN" sz="2000" b="1">
                <a:latin typeface="Arial" panose="020B0604020202020204" pitchFamily="34" charset="0"/>
              </a:rPr>
              <a:t>The </a:t>
            </a:r>
            <a:r>
              <a:rPr lang="en-US" altLang="zh-CN" sz="2000" b="1">
                <a:solidFill>
                  <a:schemeClr val="accent1"/>
                </a:solidFill>
                <a:latin typeface="Arial" panose="020B0604020202020204" pitchFamily="34" charset="0"/>
              </a:rPr>
              <a:t>root </a:t>
            </a:r>
            <a:r>
              <a:rPr lang="en-US" altLang="zh-CN" sz="2000" b="1">
                <a:latin typeface="Arial" panose="020B0604020202020204" pitchFamily="34" charset="0"/>
              </a:rPr>
              <a:t>is an articulation point iff it has </a:t>
            </a:r>
            <a:r>
              <a:rPr lang="en-US" altLang="zh-CN" sz="2000" b="1">
                <a:solidFill>
                  <a:schemeClr val="hlink"/>
                </a:solidFill>
                <a:latin typeface="Arial" panose="020B0604020202020204" pitchFamily="34" charset="0"/>
              </a:rPr>
              <a:t>at least 2 children</a:t>
            </a:r>
            <a:endParaRPr lang="en-US" altLang="zh-CN" sz="2000" b="1">
              <a:solidFill>
                <a:schemeClr val="hlink"/>
              </a:solidFill>
              <a:latin typeface="Arial" panose="020B0604020202020204" pitchFamily="34" charset="0"/>
            </a:endParaRPr>
          </a:p>
        </p:txBody>
      </p:sp>
      <p:sp>
        <p:nvSpPr>
          <p:cNvPr id="109653" name="Text Box 85"/>
          <p:cNvSpPr txBox="1"/>
          <p:nvPr/>
        </p:nvSpPr>
        <p:spPr>
          <a:xfrm>
            <a:off x="685800" y="5257800"/>
            <a:ext cx="7924800" cy="10668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9255" lvl="0" indent="-389255" eaLnBrk="1" hangingPunct="1">
              <a:spcBef>
                <a:spcPct val="50000"/>
              </a:spcBef>
              <a:buNone/>
            </a:pPr>
            <a:r>
              <a:rPr lang="en-US" altLang="zh-CN" sz="2400" b="1">
                <a:sym typeface="Wingdings" panose="05000000000000000000" pitchFamily="2" charset="2"/>
              </a:rPr>
              <a:t>  </a:t>
            </a:r>
            <a:r>
              <a:rPr lang="en-US" altLang="zh-CN" sz="2000" b="1">
                <a:latin typeface="Arial" panose="020B0604020202020204" pitchFamily="34" charset="0"/>
              </a:rPr>
              <a:t>Any </a:t>
            </a:r>
            <a:r>
              <a:rPr lang="en-US" altLang="zh-CN" sz="2000" b="1">
                <a:solidFill>
                  <a:schemeClr val="accent1"/>
                </a:solidFill>
                <a:latin typeface="Arial" panose="020B0604020202020204" pitchFamily="34" charset="0"/>
              </a:rPr>
              <a:t>other vertex u</a:t>
            </a:r>
            <a:r>
              <a:rPr lang="en-US" altLang="zh-CN" sz="2000" b="1">
                <a:latin typeface="Arial" panose="020B0604020202020204" pitchFamily="34" charset="0"/>
              </a:rPr>
              <a:t> is an articulation point iff u has </a:t>
            </a:r>
            <a:r>
              <a:rPr lang="en-US" altLang="zh-CN" sz="2000" b="1">
                <a:solidFill>
                  <a:schemeClr val="hlink"/>
                </a:solidFill>
                <a:latin typeface="Arial" panose="020B0604020202020204" pitchFamily="34" charset="0"/>
              </a:rPr>
              <a:t>at least 1 child</a:t>
            </a:r>
            <a:r>
              <a:rPr lang="en-US" altLang="zh-CN" sz="2000" b="1">
                <a:latin typeface="Arial" panose="020B0604020202020204" pitchFamily="34" charset="0"/>
              </a:rPr>
              <a:t>, </a:t>
            </a:r>
            <a:r>
              <a:rPr lang="en-US" altLang="zh-CN" sz="2000" b="1">
                <a:solidFill>
                  <a:srgbClr val="FF0000"/>
                </a:solidFill>
                <a:latin typeface="Arial" panose="020B0604020202020204" pitchFamily="34" charset="0"/>
              </a:rPr>
              <a:t>and</a:t>
            </a:r>
            <a:r>
              <a:rPr lang="en-US" altLang="zh-CN" sz="2000" b="1">
                <a:latin typeface="Arial" panose="020B0604020202020204" pitchFamily="34" charset="0"/>
              </a:rPr>
              <a:t> it is impossible to </a:t>
            </a:r>
            <a:r>
              <a:rPr lang="en-US" altLang="zh-CN" sz="2000" b="1">
                <a:solidFill>
                  <a:schemeClr val="hlink"/>
                </a:solidFill>
                <a:latin typeface="Arial" panose="020B0604020202020204" pitchFamily="34" charset="0"/>
              </a:rPr>
              <a:t>move down at least 1 step and then jump up to u’s ancestor</a:t>
            </a:r>
            <a:r>
              <a:rPr lang="en-US" altLang="zh-CN" sz="2000" b="1">
                <a:latin typeface="Arial" panose="020B0604020202020204" pitchFamily="34" charset="0"/>
              </a:rPr>
              <a:t>.</a:t>
            </a:r>
            <a:endParaRPr lang="en-US" altLang="zh-CN" sz="2000" b="1">
              <a:solidFill>
                <a:schemeClr val="hlink"/>
              </a:solidFill>
              <a:latin typeface="Arial" panose="020B0604020202020204" pitchFamily="34" charset="0"/>
            </a:endParaRPr>
          </a:p>
        </p:txBody>
      </p:sp>
      <p:sp>
        <p:nvSpPr>
          <p:cNvPr id="109654" name="Oval 86"/>
          <p:cNvSpPr/>
          <p:nvPr/>
        </p:nvSpPr>
        <p:spPr>
          <a:xfrm>
            <a:off x="4876800" y="17526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55" name="Oval 87"/>
          <p:cNvSpPr/>
          <p:nvPr/>
        </p:nvSpPr>
        <p:spPr>
          <a:xfrm>
            <a:off x="4343400" y="34290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56" name="Oval 88"/>
          <p:cNvSpPr/>
          <p:nvPr/>
        </p:nvSpPr>
        <p:spPr>
          <a:xfrm>
            <a:off x="5410200" y="22098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57" name="Oval 89"/>
          <p:cNvSpPr/>
          <p:nvPr/>
        </p:nvSpPr>
        <p:spPr>
          <a:xfrm>
            <a:off x="5410200" y="34290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nvGrpSpPr>
          <p:cNvPr id="109658" name="Group 90"/>
          <p:cNvGrpSpPr/>
          <p:nvPr/>
        </p:nvGrpSpPr>
        <p:grpSpPr>
          <a:xfrm>
            <a:off x="3962400" y="1600200"/>
            <a:ext cx="4800600" cy="2362200"/>
            <a:chOff x="2496" y="1152"/>
            <a:chExt cx="3024" cy="1488"/>
          </a:xfrm>
        </p:grpSpPr>
        <p:sp>
          <p:nvSpPr>
            <p:cNvPr id="107559" name="Oval 91"/>
            <p:cNvSpPr/>
            <p:nvPr/>
          </p:nvSpPr>
          <p:spPr>
            <a:xfrm>
              <a:off x="4080" y="1152"/>
              <a:ext cx="1440" cy="1488"/>
            </a:xfrm>
            <a:prstGeom prst="ellipse">
              <a:avLst/>
            </a:prstGeom>
            <a:gradFill rotWithShape="0">
              <a:gsLst>
                <a:gs pos="0">
                  <a:srgbClr val="FFFFFF"/>
                </a:gs>
                <a:gs pos="100000">
                  <a:srgbClr val="DBDBDB"/>
                </a:gs>
              </a:gsLst>
              <a:path path="shape">
                <a:fillToRect l="50000" t="50000" r="50000" b="50000"/>
              </a:path>
              <a:tileRect/>
            </a:gra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Back edges</a:t>
              </a:r>
              <a:endParaRPr lang="en-US" altLang="zh-CN" sz="2000" b="1"/>
            </a:p>
            <a:p>
              <a:pPr marL="0" lvl="0" indent="0" algn="ctr" eaLnBrk="1" hangingPunct="1">
                <a:spcBef>
                  <a:spcPct val="0"/>
                </a:spcBef>
                <a:buNone/>
              </a:pPr>
              <a:r>
                <a:rPr lang="en-US" altLang="zh-CN" sz="2000" b="1"/>
                <a:t>::= (</a:t>
              </a:r>
              <a:r>
                <a:rPr lang="en-US" altLang="zh-CN" sz="2000" b="1" i="1"/>
                <a:t>u</a:t>
              </a:r>
              <a:r>
                <a:rPr lang="en-US" altLang="zh-CN" sz="2000" b="1"/>
                <a:t>, </a:t>
              </a:r>
              <a:r>
                <a:rPr lang="en-US" altLang="zh-CN" sz="2000" b="1" i="1"/>
                <a:t>v</a:t>
              </a:r>
              <a:r>
                <a:rPr lang="en-US" altLang="zh-CN" sz="2000" b="1"/>
                <a:t>) </a:t>
              </a:r>
              <a:r>
                <a:rPr lang="en-US" altLang="zh-CN" sz="2000" b="1">
                  <a:sym typeface="Symbol" panose="05050102010706020507" pitchFamily="18" charset="2"/>
                </a:rPr>
                <a:t> tree</a:t>
              </a:r>
              <a:endParaRPr lang="en-US" altLang="zh-CN" sz="2000" b="1"/>
            </a:p>
            <a:p>
              <a:pPr marL="0" lvl="0" indent="0" algn="ctr" eaLnBrk="1" hangingPunct="1">
                <a:spcBef>
                  <a:spcPct val="0"/>
                </a:spcBef>
                <a:buNone/>
              </a:pPr>
              <a:r>
                <a:rPr lang="en-US" altLang="zh-CN" sz="2000" b="1"/>
                <a:t>and </a:t>
              </a:r>
              <a:r>
                <a:rPr lang="en-US" altLang="zh-CN" sz="2000" b="1" i="1"/>
                <a:t>u</a:t>
              </a:r>
              <a:r>
                <a:rPr lang="en-US" altLang="zh-CN" sz="2000" b="1"/>
                <a:t> (or </a:t>
              </a:r>
              <a:r>
                <a:rPr lang="en-US" altLang="zh-CN" sz="2000" b="1" i="1"/>
                <a:t>v</a:t>
              </a:r>
              <a:r>
                <a:rPr lang="en-US" altLang="zh-CN" sz="2000" b="1"/>
                <a:t>) is</a:t>
              </a:r>
              <a:endParaRPr lang="en-US" altLang="zh-CN" sz="2000" b="1"/>
            </a:p>
            <a:p>
              <a:pPr marL="0" lvl="0" indent="0" algn="ctr" eaLnBrk="1" hangingPunct="1">
                <a:spcBef>
                  <a:spcPct val="0"/>
                </a:spcBef>
                <a:buNone/>
              </a:pPr>
              <a:r>
                <a:rPr lang="en-US" altLang="zh-CN" sz="2000" b="1"/>
                <a:t>an ancestor of</a:t>
              </a:r>
              <a:endParaRPr lang="en-US" altLang="zh-CN" sz="2000" b="1"/>
            </a:p>
            <a:p>
              <a:pPr marL="0" lvl="0" indent="0" algn="ctr" eaLnBrk="1" hangingPunct="1">
                <a:spcBef>
                  <a:spcPct val="0"/>
                </a:spcBef>
                <a:buNone/>
              </a:pPr>
              <a:r>
                <a:rPr lang="en-US" altLang="zh-CN" sz="2000" b="1" i="1"/>
                <a:t>v</a:t>
              </a:r>
              <a:r>
                <a:rPr lang="en-US" altLang="zh-CN" sz="2000" b="1"/>
                <a:t> (or </a:t>
              </a:r>
              <a:r>
                <a:rPr lang="en-US" altLang="zh-CN" sz="2000" b="1" i="1"/>
                <a:t>u</a:t>
              </a:r>
              <a:r>
                <a:rPr lang="en-US" altLang="zh-CN" sz="2000" b="1"/>
                <a:t>).</a:t>
              </a:r>
              <a:endParaRPr lang="en-US" altLang="zh-CN" sz="2000" b="1"/>
            </a:p>
          </p:txBody>
        </p:sp>
        <p:grpSp>
          <p:nvGrpSpPr>
            <p:cNvPr id="107560" name="Group 92"/>
            <p:cNvGrpSpPr/>
            <p:nvPr/>
          </p:nvGrpSpPr>
          <p:grpSpPr>
            <a:xfrm>
              <a:off x="2496" y="1776"/>
              <a:ext cx="1584" cy="144"/>
              <a:chOff x="2496" y="1776"/>
              <a:chExt cx="1584" cy="144"/>
            </a:xfrm>
          </p:grpSpPr>
          <p:sp>
            <p:nvSpPr>
              <p:cNvPr id="107561" name="Line 93"/>
              <p:cNvSpPr/>
              <p:nvPr/>
            </p:nvSpPr>
            <p:spPr>
              <a:xfrm flipH="1">
                <a:off x="2496" y="1776"/>
                <a:ext cx="1584" cy="48"/>
              </a:xfrm>
              <a:prstGeom prst="line">
                <a:avLst/>
              </a:prstGeom>
              <a:ln w="25400" cap="flat" cmpd="sng">
                <a:solidFill>
                  <a:schemeClr val="tx1"/>
                </a:solidFill>
                <a:prstDash val="solid"/>
                <a:headEnd type="none" w="med" len="med"/>
                <a:tailEnd type="arrow" w="sm" len="lg"/>
              </a:ln>
            </p:spPr>
          </p:sp>
          <p:sp>
            <p:nvSpPr>
              <p:cNvPr id="107562" name="Line 94"/>
              <p:cNvSpPr/>
              <p:nvPr/>
            </p:nvSpPr>
            <p:spPr>
              <a:xfrm flipH="1">
                <a:off x="3792" y="1872"/>
                <a:ext cx="288" cy="48"/>
              </a:xfrm>
              <a:prstGeom prst="line">
                <a:avLst/>
              </a:prstGeom>
              <a:ln w="25400" cap="flat" cmpd="sng">
                <a:solidFill>
                  <a:schemeClr val="tx1"/>
                </a:solidFill>
                <a:prstDash val="solid"/>
                <a:headEnd type="none" w="med" len="med"/>
                <a:tailEnd type="arrow" w="sm" len="lg"/>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wipe(left)">
                                      <p:cBhvr>
                                        <p:cTn id="7" dur="500"/>
                                        <p:tgtEl>
                                          <p:spTgt spid="109571"/>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594"/>
                                        </p:tgtEl>
                                        <p:attrNameLst>
                                          <p:attrName>style.visibility</p:attrName>
                                        </p:attrNameLst>
                                      </p:cBhvr>
                                      <p:to>
                                        <p:strVal val="visible"/>
                                      </p:to>
                                    </p:set>
                                    <p:animEffect transition="in" filter="wipe(left)">
                                      <p:cBhvr>
                                        <p:cTn id="12" dur="500"/>
                                        <p:tgtEl>
                                          <p:spTgt spid="109594"/>
                                        </p:tgtEl>
                                      </p:cBhvr>
                                    </p:animEffect>
                                  </p:childTnLst>
                                  <p:subTnLst>
                                    <p:audio>
                                      <p:cMediaNode>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9572"/>
                                        </p:tgtEl>
                                        <p:attrNameLst>
                                          <p:attrName>style.visibility</p:attrName>
                                        </p:attrNameLst>
                                      </p:cBhvr>
                                      <p:to>
                                        <p:strVal val="visible"/>
                                      </p:to>
                                    </p:set>
                                    <p:animEffect transition="in" filter="wipe(up)">
                                      <p:cBhvr>
                                        <p:cTn id="17" dur="500"/>
                                        <p:tgtEl>
                                          <p:spTgt spid="10957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9595"/>
                                        </p:tgtEl>
                                        <p:attrNameLst>
                                          <p:attrName>style.visibility</p:attrName>
                                        </p:attrNameLst>
                                      </p:cBhvr>
                                      <p:to>
                                        <p:strVal val="visible"/>
                                      </p:to>
                                    </p:set>
                                    <p:animEffect transition="in" filter="box(out)">
                                      <p:cBhvr>
                                        <p:cTn id="22" dur="500"/>
                                        <p:tgtEl>
                                          <p:spTgt spid="10959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09596"/>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3" name="DING.WAV"/>
                                        </p:tgtEl>
                                      </p:cMediaNode>
                                    </p:audio>
                                  </p:subTnLst>
                                </p:cTn>
                              </p:par>
                            </p:childTnLst>
                          </p:cTn>
                        </p:par>
                        <p:par>
                          <p:cTn id="26" fill="hold">
                            <p:stCondLst>
                              <p:cond delay="1000"/>
                            </p:stCondLst>
                            <p:childTnLst>
                              <p:par>
                                <p:cTn id="27" presetID="4" presetClass="entr" presetSubtype="32" fill="hold" grpId="0" nodeType="afterEffect">
                                  <p:stCondLst>
                                    <p:cond delay="0"/>
                                  </p:stCondLst>
                                  <p:childTnLst>
                                    <p:set>
                                      <p:cBhvr>
                                        <p:cTn id="28" dur="1" fill="hold">
                                          <p:stCondLst>
                                            <p:cond delay="0"/>
                                          </p:stCondLst>
                                        </p:cTn>
                                        <p:tgtEl>
                                          <p:spTgt spid="109615"/>
                                        </p:tgtEl>
                                        <p:attrNameLst>
                                          <p:attrName>style.visibility</p:attrName>
                                        </p:attrNameLst>
                                      </p:cBhvr>
                                      <p:to>
                                        <p:strVal val="visible"/>
                                      </p:to>
                                    </p:set>
                                    <p:animEffect transition="in" filter="box(out)">
                                      <p:cBhvr>
                                        <p:cTn id="29" dur="500"/>
                                        <p:tgtEl>
                                          <p:spTgt spid="109615"/>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109597"/>
                                        </p:tgtEl>
                                        <p:attrNameLst>
                                          <p:attrName>style.visibility</p:attrName>
                                        </p:attrNameLst>
                                      </p:cBhvr>
                                      <p:to>
                                        <p:strVal val="visible"/>
                                      </p:to>
                                    </p:set>
                                    <p:animEffect transition="in" filter="strips(downLeft)">
                                      <p:cBhvr>
                                        <p:cTn id="34" dur="500"/>
                                        <p:tgtEl>
                                          <p:spTgt spid="109597"/>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109598"/>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3" name="DING.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9" fill="hold" nodeType="clickEffect">
                                  <p:stCondLst>
                                    <p:cond delay="0"/>
                                  </p:stCondLst>
                                  <p:childTnLst>
                                    <p:set>
                                      <p:cBhvr>
                                        <p:cTn id="41" dur="1" fill="hold">
                                          <p:stCondLst>
                                            <p:cond delay="0"/>
                                          </p:stCondLst>
                                        </p:cTn>
                                        <p:tgtEl>
                                          <p:spTgt spid="109599"/>
                                        </p:tgtEl>
                                        <p:attrNameLst>
                                          <p:attrName>style.visibility</p:attrName>
                                        </p:attrNameLst>
                                      </p:cBhvr>
                                      <p:to>
                                        <p:strVal val="visible"/>
                                      </p:to>
                                    </p:set>
                                    <p:animEffect transition="in" filter="strips(upLeft)">
                                      <p:cBhvr>
                                        <p:cTn id="42" dur="500"/>
                                        <p:tgtEl>
                                          <p:spTgt spid="109599"/>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109600"/>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DING.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3" fill="hold" nodeType="clickEffect">
                                  <p:stCondLst>
                                    <p:cond delay="0"/>
                                  </p:stCondLst>
                                  <p:childTnLst>
                                    <p:set>
                                      <p:cBhvr>
                                        <p:cTn id="49" dur="1" fill="hold">
                                          <p:stCondLst>
                                            <p:cond delay="0"/>
                                          </p:stCondLst>
                                        </p:cTn>
                                        <p:tgtEl>
                                          <p:spTgt spid="109601"/>
                                        </p:tgtEl>
                                        <p:attrNameLst>
                                          <p:attrName>style.visibility</p:attrName>
                                        </p:attrNameLst>
                                      </p:cBhvr>
                                      <p:to>
                                        <p:strVal val="visible"/>
                                      </p:to>
                                    </p:set>
                                    <p:animEffect transition="in" filter="strips(upRight)">
                                      <p:cBhvr>
                                        <p:cTn id="50" dur="500"/>
                                        <p:tgtEl>
                                          <p:spTgt spid="109601"/>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109602"/>
                                        </p:tgtEl>
                                        <p:attrNameLst>
                                          <p:attrName>style.visibility</p:attrName>
                                        </p:attrNameLst>
                                      </p:cBhvr>
                                      <p:to>
                                        <p:strVal val="visible"/>
                                      </p:to>
                                    </p:set>
                                  </p:childTnLst>
                                  <p:subTnLst>
                                    <p:audio>
                                      <p:cMediaNode>
                                        <p:cTn display="0" masterRel="sameClick">
                                          <p:stCondLst>
                                            <p:cond evt="begin" delay="0">
                                              <p:tn val="52"/>
                                            </p:cond>
                                          </p:stCondLst>
                                          <p:endCondLst>
                                            <p:cond evt="onStopAudio" delay="0">
                                              <p:tgtEl>
                                                <p:sldTgt/>
                                              </p:tgtEl>
                                            </p:cond>
                                          </p:endCondLst>
                                        </p:cTn>
                                        <p:tgtEl>
                                          <p:sndTgt r:embed="rId3" name="DING.WAV"/>
                                        </p:tgtEl>
                                      </p:cMediaNode>
                                    </p:audio>
                                  </p:sub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9603"/>
                                        </p:tgtEl>
                                        <p:attrNameLst>
                                          <p:attrName>style.visibility</p:attrName>
                                        </p:attrNameLst>
                                      </p:cBhvr>
                                      <p:to>
                                        <p:strVal val="visible"/>
                                      </p:to>
                                    </p:set>
                                    <p:animEffect transition="in" filter="wipe(down)">
                                      <p:cBhvr>
                                        <p:cTn id="58" dur="500"/>
                                        <p:tgtEl>
                                          <p:spTgt spid="109603"/>
                                        </p:tgtEl>
                                      </p:cBhvr>
                                    </p:animEffec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109604"/>
                                        </p:tgtEl>
                                        <p:attrNameLst>
                                          <p:attrName>style.visibility</p:attrName>
                                        </p:attrNameLst>
                                      </p:cBhvr>
                                      <p:to>
                                        <p:strVal val="visible"/>
                                      </p:to>
                                    </p:set>
                                  </p:childTnLst>
                                  <p:subTnLst>
                                    <p:audio>
                                      <p:cMediaNode>
                                        <p:cTn display="0" masterRel="sameClick">
                                          <p:stCondLst>
                                            <p:cond evt="begin" delay="0">
                                              <p:tn val="60"/>
                                            </p:cond>
                                          </p:stCondLst>
                                          <p:endCondLst>
                                            <p:cond evt="onStopAudio" delay="0">
                                              <p:tgtEl>
                                                <p:sldTgt/>
                                              </p:tgtEl>
                                            </p:cond>
                                          </p:endCondLst>
                                        </p:cTn>
                                        <p:tgtEl>
                                          <p:sndTgt r:embed="rId3" name="DING.WAV"/>
                                        </p:tgtEl>
                                      </p:cMediaNode>
                                    </p:audio>
                                  </p:sub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09605"/>
                                        </p:tgtEl>
                                        <p:attrNameLst>
                                          <p:attrName>style.visibility</p:attrName>
                                        </p:attrNameLst>
                                      </p:cBhvr>
                                      <p:to>
                                        <p:strVal val="visible"/>
                                      </p:to>
                                    </p:set>
                                    <p:animEffect transition="in" filter="wipe(left)">
                                      <p:cBhvr>
                                        <p:cTn id="66" dur="500"/>
                                        <p:tgtEl>
                                          <p:spTgt spid="109605"/>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109606"/>
                                        </p:tgtEl>
                                        <p:attrNameLst>
                                          <p:attrName>style.visibility</p:attrName>
                                        </p:attrNameLst>
                                      </p:cBhvr>
                                      <p:to>
                                        <p:strVal val="visible"/>
                                      </p:to>
                                    </p:set>
                                  </p:childTnLst>
                                  <p:subTnLst>
                                    <p:audio>
                                      <p:cMediaNode>
                                        <p:cTn display="0" masterRel="sameClick">
                                          <p:stCondLst>
                                            <p:cond evt="begin" delay="0">
                                              <p:tn val="68"/>
                                            </p:cond>
                                          </p:stCondLst>
                                          <p:endCondLst>
                                            <p:cond evt="onStopAudio" delay="0">
                                              <p:tgtEl>
                                                <p:sldTgt/>
                                              </p:tgtEl>
                                            </p:cond>
                                          </p:endCondLst>
                                        </p:cTn>
                                        <p:tgtEl>
                                          <p:sndTgt r:embed="rId3" name="DING.WAV"/>
                                        </p:tgtEl>
                                      </p:cMediaNode>
                                    </p:audio>
                                  </p:sub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109607"/>
                                        </p:tgtEl>
                                        <p:attrNameLst>
                                          <p:attrName>style.visibility</p:attrName>
                                        </p:attrNameLst>
                                      </p:cBhvr>
                                      <p:to>
                                        <p:strVal val="visible"/>
                                      </p:to>
                                    </p:set>
                                    <p:animEffect transition="in" filter="strips(downRight)">
                                      <p:cBhvr>
                                        <p:cTn id="74" dur="500"/>
                                        <p:tgtEl>
                                          <p:spTgt spid="109607"/>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109608"/>
                                        </p:tgtEl>
                                        <p:attrNameLst>
                                          <p:attrName>style.visibility</p:attrName>
                                        </p:attrNameLst>
                                      </p:cBhvr>
                                      <p:to>
                                        <p:strVal val="visible"/>
                                      </p:to>
                                    </p:set>
                                  </p:childTnLst>
                                  <p:subTnLst>
                                    <p:audio>
                                      <p:cMediaNode>
                                        <p:cTn display="0" masterRel="sameClick">
                                          <p:stCondLst>
                                            <p:cond evt="begin" delay="0">
                                              <p:tn val="76"/>
                                            </p:cond>
                                          </p:stCondLst>
                                          <p:endCondLst>
                                            <p:cond evt="onStopAudio" delay="0">
                                              <p:tgtEl>
                                                <p:sldTgt/>
                                              </p:tgtEl>
                                            </p:cond>
                                          </p:endCondLst>
                                        </p:cTn>
                                        <p:tgtEl>
                                          <p:sndTgt r:embed="rId3" name="DING.WAV"/>
                                        </p:tgtEl>
                                      </p:cMediaNode>
                                    </p:audio>
                                  </p:sub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09609"/>
                                        </p:tgtEl>
                                        <p:attrNameLst>
                                          <p:attrName>style.visibility</p:attrName>
                                        </p:attrNameLst>
                                      </p:cBhvr>
                                      <p:to>
                                        <p:strVal val="visible"/>
                                      </p:to>
                                    </p:set>
                                    <p:animEffect transition="in" filter="wipe(down)">
                                      <p:cBhvr>
                                        <p:cTn id="82" dur="500"/>
                                        <p:tgtEl>
                                          <p:spTgt spid="109609"/>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109610"/>
                                        </p:tgtEl>
                                        <p:attrNameLst>
                                          <p:attrName>style.visibility</p:attrName>
                                        </p:attrNameLst>
                                      </p:cBhvr>
                                      <p:to>
                                        <p:strVal val="visible"/>
                                      </p:to>
                                    </p:set>
                                  </p:childTnLst>
                                  <p:subTnLst>
                                    <p:audio>
                                      <p:cMediaNode>
                                        <p:cTn display="0" masterRel="sameClick">
                                          <p:stCondLst>
                                            <p:cond evt="begin" delay="0">
                                              <p:tn val="84"/>
                                            </p:cond>
                                          </p:stCondLst>
                                          <p:endCondLst>
                                            <p:cond evt="onStopAudio" delay="0">
                                              <p:tgtEl>
                                                <p:sldTgt/>
                                              </p:tgtEl>
                                            </p:cond>
                                          </p:endCondLst>
                                        </p:cTn>
                                        <p:tgtEl>
                                          <p:sndTgt r:embed="rId3" name="DING.WAV"/>
                                        </p:tgtEl>
                                      </p:cMediaNode>
                                    </p:audio>
                                  </p:subTnLst>
                                </p:cTn>
                              </p:par>
                            </p:childTnLst>
                          </p:cTn>
                        </p:par>
                      </p:childTnLst>
                    </p:cTn>
                  </p:par>
                  <p:par>
                    <p:cTn id="86" fill="hold">
                      <p:stCondLst>
                        <p:cond delay="indefinite"/>
                      </p:stCondLst>
                      <p:childTnLst>
                        <p:par>
                          <p:cTn id="87" fill="hold">
                            <p:stCondLst>
                              <p:cond delay="0"/>
                            </p:stCondLst>
                            <p:childTnLst>
                              <p:par>
                                <p:cTn id="88" presetID="18" presetClass="entr" presetSubtype="3" fill="hold" nodeType="clickEffect">
                                  <p:stCondLst>
                                    <p:cond delay="0"/>
                                  </p:stCondLst>
                                  <p:childTnLst>
                                    <p:set>
                                      <p:cBhvr>
                                        <p:cTn id="89" dur="1" fill="hold">
                                          <p:stCondLst>
                                            <p:cond delay="0"/>
                                          </p:stCondLst>
                                        </p:cTn>
                                        <p:tgtEl>
                                          <p:spTgt spid="109611"/>
                                        </p:tgtEl>
                                        <p:attrNameLst>
                                          <p:attrName>style.visibility</p:attrName>
                                        </p:attrNameLst>
                                      </p:cBhvr>
                                      <p:to>
                                        <p:strVal val="visible"/>
                                      </p:to>
                                    </p:set>
                                    <p:animEffect transition="in" filter="strips(upRight)">
                                      <p:cBhvr>
                                        <p:cTn id="90" dur="500"/>
                                        <p:tgtEl>
                                          <p:spTgt spid="109611"/>
                                        </p:tgtEl>
                                      </p:cBhvr>
                                    </p:animEffec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499"/>
                                          </p:stCondLst>
                                        </p:cTn>
                                        <p:tgtEl>
                                          <p:spTgt spid="109612"/>
                                        </p:tgtEl>
                                        <p:attrNameLst>
                                          <p:attrName>style.visibility</p:attrName>
                                        </p:attrNameLst>
                                      </p:cBhvr>
                                      <p:to>
                                        <p:strVal val="visible"/>
                                      </p:to>
                                    </p:set>
                                  </p:childTnLst>
                                  <p:subTnLst>
                                    <p:audio>
                                      <p:cMediaNode>
                                        <p:cTn display="0" masterRel="sameClick">
                                          <p:stCondLst>
                                            <p:cond evt="begin" delay="0">
                                              <p:tn val="92"/>
                                            </p:cond>
                                          </p:stCondLst>
                                          <p:endCondLst>
                                            <p:cond evt="onStopAudio" delay="0">
                                              <p:tgtEl>
                                                <p:sldTgt/>
                                              </p:tgtEl>
                                            </p:cond>
                                          </p:endCondLst>
                                        </p:cTn>
                                        <p:tgtEl>
                                          <p:sndTgt r:embed="rId3" name="DING.WAV"/>
                                        </p:tgtEl>
                                      </p:cMediaNode>
                                    </p:audio>
                                  </p:sub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09613"/>
                                        </p:tgtEl>
                                        <p:attrNameLst>
                                          <p:attrName>style.visibility</p:attrName>
                                        </p:attrNameLst>
                                      </p:cBhvr>
                                      <p:to>
                                        <p:strVal val="visible"/>
                                      </p:to>
                                    </p:set>
                                    <p:animEffect transition="in" filter="wipe(down)">
                                      <p:cBhvr>
                                        <p:cTn id="98" dur="500"/>
                                        <p:tgtEl>
                                          <p:spTgt spid="109613"/>
                                        </p:tgtEl>
                                      </p:cBhvr>
                                    </p:animEffec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499"/>
                                          </p:stCondLst>
                                        </p:cTn>
                                        <p:tgtEl>
                                          <p:spTgt spid="109614"/>
                                        </p:tgtEl>
                                        <p:attrNameLst>
                                          <p:attrName>style.visibility</p:attrName>
                                        </p:attrNameLst>
                                      </p:cBhvr>
                                      <p:to>
                                        <p:strVal val="visible"/>
                                      </p:to>
                                    </p:set>
                                  </p:childTnLst>
                                  <p:subTnLst>
                                    <p:audio>
                                      <p:cMediaNode>
                                        <p:cTn display="0" masterRel="sameClick">
                                          <p:stCondLst>
                                            <p:cond evt="begin" delay="0">
                                              <p:tn val="100"/>
                                            </p:cond>
                                          </p:stCondLst>
                                          <p:endCondLst>
                                            <p:cond evt="onStopAudio" delay="0">
                                              <p:tgtEl>
                                                <p:sldTgt/>
                                              </p:tgtEl>
                                            </p:cond>
                                          </p:endCondLst>
                                        </p:cTn>
                                        <p:tgtEl>
                                          <p:sndTgt r:embed="rId3" name="DING.WAV"/>
                                        </p:tgtEl>
                                      </p:cMediaNode>
                                    </p:audio>
                                  </p:sub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09616"/>
                                        </p:tgtEl>
                                        <p:attrNameLst>
                                          <p:attrName>style.visibility</p:attrName>
                                        </p:attrNameLst>
                                      </p:cBhvr>
                                      <p:to>
                                        <p:strVal val="visible"/>
                                      </p:to>
                                    </p:set>
                                    <p:animEffect transition="in" filter="wipe(left)">
                                      <p:cBhvr>
                                        <p:cTn id="106" dur="500"/>
                                        <p:tgtEl>
                                          <p:spTgt spid="109616"/>
                                        </p:tgtEl>
                                      </p:cBhvr>
                                    </p:animEffect>
                                  </p:childTnLst>
                                  <p:subTnLst>
                                    <p:audio>
                                      <p:cMediaNode>
                                        <p:cTn display="0" masterRel="sameClick">
                                          <p:stCondLst>
                                            <p:cond evt="begin" delay="0">
                                              <p:tn val="104"/>
                                            </p:cond>
                                          </p:stCondLst>
                                          <p:endCondLst>
                                            <p:cond evt="onStopAudio" delay="0">
                                              <p:tgtEl>
                                                <p:sldTgt/>
                                              </p:tgtEl>
                                            </p:cond>
                                          </p:endCondLst>
                                        </p:cTn>
                                        <p:tgtEl>
                                          <p:sndTgt r:embed="rId1" name="TYPE.WAV"/>
                                        </p:tgtEl>
                                      </p:cMediaNode>
                                    </p:audio>
                                  </p:subTnLst>
                                </p:cTn>
                              </p:par>
                            </p:childTnLst>
                          </p:cTn>
                        </p:par>
                        <p:par>
                          <p:cTn id="107" fill="hold">
                            <p:stCondLst>
                              <p:cond delay="500"/>
                            </p:stCondLst>
                            <p:childTnLst>
                              <p:par>
                                <p:cTn id="108" presetID="22" presetClass="entr" presetSubtype="1" fill="hold" nodeType="afterEffect">
                                  <p:stCondLst>
                                    <p:cond delay="0"/>
                                  </p:stCondLst>
                                  <p:childTnLst>
                                    <p:set>
                                      <p:cBhvr>
                                        <p:cTn id="109" dur="1" fill="hold">
                                          <p:stCondLst>
                                            <p:cond delay="0"/>
                                          </p:stCondLst>
                                        </p:cTn>
                                        <p:tgtEl>
                                          <p:spTgt spid="109617"/>
                                        </p:tgtEl>
                                        <p:attrNameLst>
                                          <p:attrName>style.visibility</p:attrName>
                                        </p:attrNameLst>
                                      </p:cBhvr>
                                      <p:to>
                                        <p:strVal val="visible"/>
                                      </p:to>
                                    </p:set>
                                    <p:animEffect transition="in" filter="wipe(up)">
                                      <p:cBhvr>
                                        <p:cTn id="110" dur="500"/>
                                        <p:tgtEl>
                                          <p:spTgt spid="109617"/>
                                        </p:tgtEl>
                                      </p:cBhvr>
                                    </p:animEffect>
                                  </p:childTnLst>
                                  <p:subTnLst>
                                    <p:audio>
                                      <p:cMediaNode>
                                        <p:cTn display="0" masterRel="sameClick">
                                          <p:stCondLst>
                                            <p:cond evt="begin" delay="0">
                                              <p:tn val="108"/>
                                            </p:cond>
                                          </p:stCondLst>
                                          <p:endCondLst>
                                            <p:cond evt="onStopAudio" delay="0">
                                              <p:tgtEl>
                                                <p:sldTgt/>
                                              </p:tgtEl>
                                            </p:cond>
                                          </p:endCondLst>
                                        </p:cTn>
                                        <p:tgtEl>
                                          <p:sndTgt r:embed="rId2"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109637"/>
                                        </p:tgtEl>
                                        <p:attrNameLst>
                                          <p:attrName>style.visibility</p:attrName>
                                        </p:attrNameLst>
                                      </p:cBhvr>
                                      <p:to>
                                        <p:strVal val="visible"/>
                                      </p:to>
                                    </p:set>
                                    <p:animEffect transition="in" filter="wipe(up)">
                                      <p:cBhvr>
                                        <p:cTn id="115" dur="500"/>
                                        <p:tgtEl>
                                          <p:spTgt spid="109637"/>
                                        </p:tgtEl>
                                      </p:cBhvr>
                                    </p:animEffect>
                                  </p:childTnLst>
                                  <p:subTnLst>
                                    <p:audio>
                                      <p:cMediaNode>
                                        <p:cTn display="0" masterRel="sameClick">
                                          <p:stCondLst>
                                            <p:cond evt="begin" delay="0">
                                              <p:tn val="113"/>
                                            </p:cond>
                                          </p:stCondLst>
                                          <p:endCondLst>
                                            <p:cond evt="onStopAudio" delay="0">
                                              <p:tgtEl>
                                                <p:sldTgt/>
                                              </p:tgtEl>
                                            </p:cond>
                                          </p:endCondLst>
                                        </p:cTn>
                                        <p:tgtEl>
                                          <p:sndTgt r:embed="rId1" name="TYPE.WAV"/>
                                        </p:tgtEl>
                                      </p:cMediaNode>
                                    </p:audio>
                                  </p:sub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nodeType="clickEffect">
                                  <p:stCondLst>
                                    <p:cond delay="0"/>
                                  </p:stCondLst>
                                  <p:childTnLst>
                                    <p:set>
                                      <p:cBhvr>
                                        <p:cTn id="119" dur="1" fill="hold">
                                          <p:stCondLst>
                                            <p:cond delay="0"/>
                                          </p:stCondLst>
                                        </p:cTn>
                                        <p:tgtEl>
                                          <p:spTgt spid="109649"/>
                                        </p:tgtEl>
                                        <p:attrNameLst>
                                          <p:attrName>style.visibility</p:attrName>
                                        </p:attrNameLst>
                                      </p:cBhvr>
                                      <p:to>
                                        <p:strVal val="visible"/>
                                      </p:to>
                                    </p:set>
                                    <p:animEffect transition="in" filter="wipe(up)">
                                      <p:cBhvr>
                                        <p:cTn id="120" dur="500"/>
                                        <p:tgtEl>
                                          <p:spTgt spid="109649"/>
                                        </p:tgtEl>
                                      </p:cBhvr>
                                    </p:animEffect>
                                  </p:childTnLst>
                                  <p:subTnLst>
                                    <p:audio>
                                      <p:cMediaNode>
                                        <p:cTn display="0" masterRel="sameClick">
                                          <p:stCondLst>
                                            <p:cond evt="begin" delay="0">
                                              <p:tn val="118"/>
                                            </p:cond>
                                          </p:stCondLst>
                                          <p:endCondLst>
                                            <p:cond evt="onStopAudio" delay="0">
                                              <p:tgtEl>
                                                <p:sldTgt/>
                                              </p:tgtEl>
                                            </p:cond>
                                          </p:endCondLst>
                                        </p:cTn>
                                        <p:tgtEl>
                                          <p:sndTgt r:embed="rId4" name="WHOOSH.WAV"/>
                                        </p:tgtEl>
                                      </p:cMediaNode>
                                    </p:audio>
                                  </p:subTnLst>
                                </p:cTn>
                              </p:par>
                            </p:childTnLst>
                          </p:cTn>
                        </p:par>
                        <p:par>
                          <p:cTn id="121" fill="hold">
                            <p:stCondLst>
                              <p:cond delay="500"/>
                            </p:stCondLst>
                            <p:childTnLst>
                              <p:par>
                                <p:cTn id="122" presetID="22" presetClass="entr" presetSubtype="1" fill="hold" nodeType="afterEffect">
                                  <p:stCondLst>
                                    <p:cond delay="0"/>
                                  </p:stCondLst>
                                  <p:childTnLst>
                                    <p:set>
                                      <p:cBhvr>
                                        <p:cTn id="123" dur="1" fill="hold">
                                          <p:stCondLst>
                                            <p:cond delay="0"/>
                                          </p:stCondLst>
                                        </p:cTn>
                                        <p:tgtEl>
                                          <p:spTgt spid="109650"/>
                                        </p:tgtEl>
                                        <p:attrNameLst>
                                          <p:attrName>style.visibility</p:attrName>
                                        </p:attrNameLst>
                                      </p:cBhvr>
                                      <p:to>
                                        <p:strVal val="visible"/>
                                      </p:to>
                                    </p:set>
                                    <p:animEffect transition="in" filter="wipe(up)">
                                      <p:cBhvr>
                                        <p:cTn id="124" dur="500"/>
                                        <p:tgtEl>
                                          <p:spTgt spid="109650"/>
                                        </p:tgtEl>
                                      </p:cBhvr>
                                    </p:animEffect>
                                  </p:childTnLst>
                                  <p:subTnLst>
                                    <p:audio>
                                      <p:cMediaNode>
                                        <p:cTn display="0" masterRel="sameClick">
                                          <p:stCondLst>
                                            <p:cond evt="begin" delay="0">
                                              <p:tn val="122"/>
                                            </p:cond>
                                          </p:stCondLst>
                                          <p:endCondLst>
                                            <p:cond evt="onStopAudio" delay="0">
                                              <p:tgtEl>
                                                <p:sldTgt/>
                                              </p:tgtEl>
                                            </p:cond>
                                          </p:endCondLst>
                                        </p:cTn>
                                        <p:tgtEl>
                                          <p:sndTgt r:embed="rId4" name="WHOOSH.WAV"/>
                                        </p:tgtEl>
                                      </p:cMediaNode>
                                    </p:audio>
                                  </p:subTnLst>
                                </p:cTn>
                              </p:par>
                            </p:childTnLst>
                          </p:cTn>
                        </p:par>
                        <p:par>
                          <p:cTn id="125" fill="hold">
                            <p:stCondLst>
                              <p:cond delay="1000"/>
                            </p:stCondLst>
                            <p:childTnLst>
                              <p:par>
                                <p:cTn id="126" presetID="22" presetClass="entr" presetSubtype="2" fill="hold" nodeType="afterEffect">
                                  <p:stCondLst>
                                    <p:cond delay="0"/>
                                  </p:stCondLst>
                                  <p:childTnLst>
                                    <p:set>
                                      <p:cBhvr>
                                        <p:cTn id="127" dur="1" fill="hold">
                                          <p:stCondLst>
                                            <p:cond delay="0"/>
                                          </p:stCondLst>
                                        </p:cTn>
                                        <p:tgtEl>
                                          <p:spTgt spid="109658"/>
                                        </p:tgtEl>
                                        <p:attrNameLst>
                                          <p:attrName>style.visibility</p:attrName>
                                        </p:attrNameLst>
                                      </p:cBhvr>
                                      <p:to>
                                        <p:strVal val="visible"/>
                                      </p:to>
                                    </p:set>
                                    <p:animEffect transition="in" filter="wipe(right)">
                                      <p:cBhvr>
                                        <p:cTn id="128" dur="500"/>
                                        <p:tgtEl>
                                          <p:spTgt spid="109658"/>
                                        </p:tgtEl>
                                      </p:cBhvr>
                                    </p:animEffect>
                                  </p:childTnLst>
                                  <p:subTnLst>
                                    <p:set>
                                      <p:cBhvr override="childStyle">
                                        <p:cTn dur="1" fill="hold" display="0" masterRel="nextClick" afterEffect="1"/>
                                        <p:tgtEl>
                                          <p:spTgt spid="109658"/>
                                        </p:tgtEl>
                                        <p:attrNameLst>
                                          <p:attrName>style.visibility</p:attrName>
                                        </p:attrNameLst>
                                      </p:cBhvr>
                                      <p:to>
                                        <p:strVal val="hidden"/>
                                      </p:to>
                                    </p:set>
                                    <p:audio>
                                      <p:cMediaNode>
                                        <p:cTn display="0" masterRel="sameClick">
                                          <p:stCondLst>
                                            <p:cond evt="begin" delay="0">
                                              <p:tn val="126"/>
                                            </p:cond>
                                          </p:stCondLst>
                                          <p:endCondLst>
                                            <p:cond evt="onStopAudio" delay="0">
                                              <p:tgtEl>
                                                <p:sldTgt/>
                                              </p:tgtEl>
                                            </p:cond>
                                          </p:endCondLst>
                                        </p:cTn>
                                        <p:tgtEl>
                                          <p:sndTgt r:embed="rId2"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09651"/>
                                        </p:tgtEl>
                                        <p:attrNameLst>
                                          <p:attrName>style.visibility</p:attrName>
                                        </p:attrNameLst>
                                      </p:cBhvr>
                                      <p:to>
                                        <p:strVal val="visible"/>
                                      </p:to>
                                    </p:set>
                                    <p:animEffect transition="in" filter="wipe(left)">
                                      <p:cBhvr>
                                        <p:cTn id="133" dur="500"/>
                                        <p:tgtEl>
                                          <p:spTgt spid="109651"/>
                                        </p:tgtEl>
                                      </p:cBhvr>
                                    </p:animEffect>
                                  </p:childTnLst>
                                  <p:subTnLst>
                                    <p:audio>
                                      <p:cMediaNode>
                                        <p:cTn display="0" masterRel="sameClick">
                                          <p:stCondLst>
                                            <p:cond evt="begin" delay="0">
                                              <p:tn val="131"/>
                                            </p:cond>
                                          </p:stCondLst>
                                          <p:endCondLst>
                                            <p:cond evt="onStopAudio" delay="0">
                                              <p:tgtEl>
                                                <p:sldTgt/>
                                              </p:tgtEl>
                                            </p:cond>
                                          </p:endCondLst>
                                        </p:cTn>
                                        <p:tgtEl>
                                          <p:sndTgt r:embed="rId1" name="TYPE.WAV"/>
                                        </p:tgtEl>
                                      </p:cMediaNode>
                                    </p:audio>
                                  </p:sub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09652"/>
                                        </p:tgtEl>
                                        <p:attrNameLst>
                                          <p:attrName>style.visibility</p:attrName>
                                        </p:attrNameLst>
                                      </p:cBhvr>
                                      <p:to>
                                        <p:strVal val="visible"/>
                                      </p:to>
                                    </p:set>
                                    <p:animEffect transition="in" filter="wipe(left)">
                                      <p:cBhvr>
                                        <p:cTn id="138" dur="500"/>
                                        <p:tgtEl>
                                          <p:spTgt spid="109652"/>
                                        </p:tgtEl>
                                      </p:cBhvr>
                                    </p:animEffect>
                                  </p:childTnLst>
                                  <p:subTnLst>
                                    <p:audio>
                                      <p:cMediaNode>
                                        <p:cTn display="0" masterRel="sameClick">
                                          <p:stCondLst>
                                            <p:cond evt="begin" delay="0">
                                              <p:tn val="136"/>
                                            </p:cond>
                                          </p:stCondLst>
                                          <p:endCondLst>
                                            <p:cond evt="onStopAudio" delay="0">
                                              <p:tgtEl>
                                                <p:sldTgt/>
                                              </p:tgtEl>
                                            </p:cond>
                                          </p:endCondLst>
                                        </p:cTn>
                                        <p:tgtEl>
                                          <p:sndTgt r:embed="rId1" name="TYPE.WAV"/>
                                        </p:tgtEl>
                                      </p:cMediaNode>
                                    </p:audio>
                                  </p:subTnLst>
                                </p:cTn>
                              </p:par>
                            </p:childTnLst>
                          </p:cTn>
                        </p:par>
                      </p:childTnLst>
                    </p:cTn>
                  </p:par>
                  <p:par>
                    <p:cTn id="139" fill="hold">
                      <p:stCondLst>
                        <p:cond delay="indefinite"/>
                      </p:stCondLst>
                      <p:childTnLst>
                        <p:par>
                          <p:cTn id="140" fill="hold">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09654"/>
                                        </p:tgtEl>
                                        <p:attrNameLst>
                                          <p:attrName>style.visibility</p:attrName>
                                        </p:attrNameLst>
                                      </p:cBhvr>
                                      <p:to>
                                        <p:strVal val="visible"/>
                                      </p:to>
                                    </p:set>
                                    <p:animEffect transition="in" filter="box(out)">
                                      <p:cBhvr>
                                        <p:cTn id="143" dur="500"/>
                                        <p:tgtEl>
                                          <p:spTgt spid="109654"/>
                                        </p:tgtEl>
                                      </p:cBhvr>
                                    </p:animEffect>
                                  </p:childTnLst>
                                  <p:subTnLst>
                                    <p:audio>
                                      <p:cMediaNode>
                                        <p:cTn display="0" masterRel="sameClick">
                                          <p:stCondLst>
                                            <p:cond evt="begin" delay="0">
                                              <p:tn val="141"/>
                                            </p:cond>
                                          </p:stCondLst>
                                          <p:endCondLst>
                                            <p:cond evt="onStopAudio" delay="0">
                                              <p:tgtEl>
                                                <p:sldTgt/>
                                              </p:tgtEl>
                                            </p:cond>
                                          </p:endCondLst>
                                        </p:cTn>
                                        <p:tgtEl>
                                          <p:sndTgt r:embed="rId3" name="DING.WAV"/>
                                        </p:tgtEl>
                                      </p:cMediaNode>
                                    </p:audio>
                                  </p:sub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109653"/>
                                        </p:tgtEl>
                                        <p:attrNameLst>
                                          <p:attrName>style.visibility</p:attrName>
                                        </p:attrNameLst>
                                      </p:cBhvr>
                                      <p:to>
                                        <p:strVal val="visible"/>
                                      </p:to>
                                    </p:set>
                                    <p:animEffect transition="in" filter="wipe(left)">
                                      <p:cBhvr>
                                        <p:cTn id="148" dur="500"/>
                                        <p:tgtEl>
                                          <p:spTgt spid="109653"/>
                                        </p:tgtEl>
                                      </p:cBhvr>
                                    </p:animEffect>
                                  </p:childTnLst>
                                  <p:subTnLst>
                                    <p:audio>
                                      <p:cMediaNode>
                                        <p:cTn display="0" masterRel="sameClick">
                                          <p:stCondLst>
                                            <p:cond evt="begin" delay="0">
                                              <p:tn val="146"/>
                                            </p:cond>
                                          </p:stCondLst>
                                          <p:endCondLst>
                                            <p:cond evt="onStopAudio" delay="0">
                                              <p:tgtEl>
                                                <p:sldTgt/>
                                              </p:tgtEl>
                                            </p:cond>
                                          </p:endCondLst>
                                        </p:cTn>
                                        <p:tgtEl>
                                          <p:sndTgt r:embed="rId1" name="TYPE.WAV"/>
                                        </p:tgtEl>
                                      </p:cMediaNode>
                                    </p:audio>
                                  </p:sub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499"/>
                                          </p:stCondLst>
                                        </p:cTn>
                                        <p:tgtEl>
                                          <p:spTgt spid="109655"/>
                                        </p:tgtEl>
                                        <p:attrNameLst>
                                          <p:attrName>style.visibility</p:attrName>
                                        </p:attrNameLst>
                                      </p:cBhvr>
                                      <p:to>
                                        <p:strVal val="visible"/>
                                      </p:to>
                                    </p:set>
                                  </p:childTnLst>
                                  <p:subTnLst>
                                    <p:audio>
                                      <p:cMediaNode>
                                        <p:cTn display="0" masterRel="sameClick">
                                          <p:stCondLst>
                                            <p:cond evt="begin" delay="0">
                                              <p:tn val="151"/>
                                            </p:cond>
                                          </p:stCondLst>
                                          <p:endCondLst>
                                            <p:cond evt="onStopAudio" delay="0">
                                              <p:tgtEl>
                                                <p:sldTgt/>
                                              </p:tgtEl>
                                            </p:cond>
                                          </p:endCondLst>
                                        </p:cTn>
                                        <p:tgtEl>
                                          <p:sndTgt r:embed="rId3" name="DING.WAV"/>
                                        </p:tgtEl>
                                      </p:cMediaNode>
                                    </p:audio>
                                  </p:sub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499"/>
                                          </p:stCondLst>
                                        </p:cTn>
                                        <p:tgtEl>
                                          <p:spTgt spid="109656"/>
                                        </p:tgtEl>
                                        <p:attrNameLst>
                                          <p:attrName>style.visibility</p:attrName>
                                        </p:attrNameLst>
                                      </p:cBhvr>
                                      <p:to>
                                        <p:strVal val="visible"/>
                                      </p:to>
                                    </p:set>
                                  </p:childTnLst>
                                  <p:subTnLst>
                                    <p:audio>
                                      <p:cMediaNode>
                                        <p:cTn display="0" masterRel="sameClick">
                                          <p:stCondLst>
                                            <p:cond evt="begin" delay="0">
                                              <p:tn val="155"/>
                                            </p:cond>
                                          </p:stCondLst>
                                          <p:endCondLst>
                                            <p:cond evt="onStopAudio" delay="0">
                                              <p:tgtEl>
                                                <p:sldTgt/>
                                              </p:tgtEl>
                                            </p:cond>
                                          </p:endCondLst>
                                        </p:cTn>
                                        <p:tgtEl>
                                          <p:sndTgt r:embed="rId3" name="DING.WAV"/>
                                        </p:tgtEl>
                                      </p:cMediaNode>
                                    </p:audio>
                                  </p:sub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499"/>
                                          </p:stCondLst>
                                        </p:cTn>
                                        <p:tgtEl>
                                          <p:spTgt spid="109657"/>
                                        </p:tgtEl>
                                        <p:attrNameLst>
                                          <p:attrName>style.visibility</p:attrName>
                                        </p:attrNameLst>
                                      </p:cBhvr>
                                      <p:to>
                                        <p:strVal val="visible"/>
                                      </p:to>
                                    </p:set>
                                  </p:childTnLst>
                                  <p:subTnLst>
                                    <p:audio>
                                      <p:cMediaNode>
                                        <p:cTn display="0" masterRel="sameClick">
                                          <p:stCondLst>
                                            <p:cond evt="begin" delay="0">
                                              <p:tn val="159"/>
                                            </p:cond>
                                          </p:stCondLst>
                                          <p:endCondLst>
                                            <p:cond evt="onStopAudio" delay="0">
                                              <p:tgtEl>
                                                <p:sldTgt/>
                                              </p:tgtEl>
                                            </p:cond>
                                          </p:endCondLst>
                                        </p:cTn>
                                        <p:tgtEl>
                                          <p:sndTgt r:embed="rId3" name="D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p:bldP spid="109594" grpId="0"/>
      <p:bldP spid="109595" grpId="0"/>
      <p:bldP spid="109596" grpId="0"/>
      <p:bldP spid="109598" grpId="0"/>
      <p:bldP spid="109600" grpId="0"/>
      <p:bldP spid="109602" grpId="0"/>
      <p:bldP spid="109604" grpId="0"/>
      <p:bldP spid="109606" grpId="0"/>
      <p:bldP spid="109608" grpId="0"/>
      <p:bldP spid="109610" grpId="0"/>
      <p:bldP spid="109612" grpId="0"/>
      <p:bldP spid="109614" grpId="0"/>
      <p:bldP spid="109615" grpId="0" animBg="1"/>
      <p:bldP spid="109616" grpId="0"/>
      <p:bldP spid="109651" grpId="0"/>
      <p:bldP spid="109652" grpId="0"/>
      <p:bldP spid="109653" grpId="0"/>
      <p:bldP spid="109654" grpId="0" animBg="1"/>
      <p:bldP spid="109655" grpId="0" animBg="1"/>
      <p:bldP spid="109656" grpId="0" animBg="1"/>
      <p:bldP spid="10965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Text Box 2"/>
          <p:cNvSpPr txBox="1"/>
          <p:nvPr/>
        </p:nvSpPr>
        <p:spPr>
          <a:xfrm>
            <a:off x="4876800" y="0"/>
            <a:ext cx="4260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§6  Applications of Depth-First Search</a:t>
            </a:r>
            <a:endParaRPr lang="en-US" altLang="zh-CN" sz="1800" b="1">
              <a:sym typeface="Webdings" panose="05030102010509060703" pitchFamily="18" charset="2"/>
            </a:endParaRPr>
          </a:p>
        </p:txBody>
      </p:sp>
      <p:sp>
        <p:nvSpPr>
          <p:cNvPr id="111619" name="Text Box 3"/>
          <p:cNvSpPr txBox="1"/>
          <p:nvPr/>
        </p:nvSpPr>
        <p:spPr>
          <a:xfrm>
            <a:off x="457200" y="76200"/>
            <a:ext cx="2895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3.  Euler Circuits</a:t>
            </a:r>
            <a:endParaRPr lang="en-US" altLang="zh-CN" sz="2400" b="1"/>
          </a:p>
        </p:txBody>
      </p:sp>
      <p:grpSp>
        <p:nvGrpSpPr>
          <p:cNvPr id="111620" name="Group 4"/>
          <p:cNvGrpSpPr/>
          <p:nvPr/>
        </p:nvGrpSpPr>
        <p:grpSpPr>
          <a:xfrm>
            <a:off x="685800" y="793750"/>
            <a:ext cx="7620000" cy="2057400"/>
            <a:chOff x="432" y="432"/>
            <a:chExt cx="4800" cy="1296"/>
          </a:xfrm>
        </p:grpSpPr>
        <p:sp>
          <p:nvSpPr>
            <p:cNvPr id="109617" name="Rectangle 5"/>
            <p:cNvSpPr/>
            <p:nvPr/>
          </p:nvSpPr>
          <p:spPr>
            <a:xfrm>
              <a:off x="432" y="768"/>
              <a:ext cx="1440" cy="62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18" name="AutoShape 6"/>
            <p:cNvSpPr/>
            <p:nvPr/>
          </p:nvSpPr>
          <p:spPr>
            <a:xfrm>
              <a:off x="432" y="432"/>
              <a:ext cx="1440" cy="336"/>
            </a:xfrm>
            <a:prstGeom prst="triangle">
              <a:avLst>
                <a:gd name="adj" fmla="val 50000"/>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19" name="AutoShape 7"/>
            <p:cNvSpPr/>
            <p:nvPr/>
          </p:nvSpPr>
          <p:spPr>
            <a:xfrm>
              <a:off x="432" y="768"/>
              <a:ext cx="1440" cy="624"/>
            </a:xfrm>
            <a:prstGeom prst="rtTriangle">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20" name="AutoShape 8"/>
            <p:cNvSpPr/>
            <p:nvPr/>
          </p:nvSpPr>
          <p:spPr>
            <a:xfrm flipH="1">
              <a:off x="432" y="768"/>
              <a:ext cx="1440" cy="624"/>
            </a:xfrm>
            <a:prstGeom prst="rtTriangle">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21" name="Rectangle 9"/>
            <p:cNvSpPr/>
            <p:nvPr/>
          </p:nvSpPr>
          <p:spPr>
            <a:xfrm>
              <a:off x="2112" y="768"/>
              <a:ext cx="1440" cy="62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22" name="AutoShape 10"/>
            <p:cNvSpPr/>
            <p:nvPr/>
          </p:nvSpPr>
          <p:spPr>
            <a:xfrm>
              <a:off x="2112" y="432"/>
              <a:ext cx="1440" cy="336"/>
            </a:xfrm>
            <a:prstGeom prst="triangle">
              <a:avLst>
                <a:gd name="adj" fmla="val 50000"/>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23" name="AutoShape 11"/>
            <p:cNvSpPr/>
            <p:nvPr/>
          </p:nvSpPr>
          <p:spPr>
            <a:xfrm>
              <a:off x="2112" y="768"/>
              <a:ext cx="1440" cy="624"/>
            </a:xfrm>
            <a:prstGeom prst="rtTriangle">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24" name="AutoShape 12"/>
            <p:cNvSpPr/>
            <p:nvPr/>
          </p:nvSpPr>
          <p:spPr>
            <a:xfrm flipH="1">
              <a:off x="2112" y="768"/>
              <a:ext cx="1440" cy="624"/>
            </a:xfrm>
            <a:prstGeom prst="rtTriangle">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25" name="AutoShape 13"/>
            <p:cNvSpPr/>
            <p:nvPr/>
          </p:nvSpPr>
          <p:spPr>
            <a:xfrm flipV="1">
              <a:off x="2112" y="1392"/>
              <a:ext cx="1440" cy="336"/>
            </a:xfrm>
            <a:prstGeom prst="triangle">
              <a:avLst>
                <a:gd name="adj" fmla="val 50000"/>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26" name="Rectangle 14"/>
            <p:cNvSpPr/>
            <p:nvPr/>
          </p:nvSpPr>
          <p:spPr>
            <a:xfrm>
              <a:off x="3792" y="768"/>
              <a:ext cx="1440" cy="62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27" name="AutoShape 15"/>
            <p:cNvSpPr/>
            <p:nvPr/>
          </p:nvSpPr>
          <p:spPr>
            <a:xfrm>
              <a:off x="3792" y="768"/>
              <a:ext cx="1440" cy="624"/>
            </a:xfrm>
            <a:prstGeom prst="rtTriangle">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28" name="AutoShape 16"/>
            <p:cNvSpPr/>
            <p:nvPr/>
          </p:nvSpPr>
          <p:spPr>
            <a:xfrm flipH="1">
              <a:off x="3792" y="768"/>
              <a:ext cx="1440" cy="624"/>
            </a:xfrm>
            <a:prstGeom prst="rtTriangle">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111633" name="Group 17"/>
          <p:cNvGrpSpPr/>
          <p:nvPr/>
        </p:nvGrpSpPr>
        <p:grpSpPr>
          <a:xfrm>
            <a:off x="762000" y="2971800"/>
            <a:ext cx="7620000" cy="762000"/>
            <a:chOff x="480" y="2064"/>
            <a:chExt cx="4800" cy="480"/>
          </a:xfrm>
        </p:grpSpPr>
        <p:pic>
          <p:nvPicPr>
            <p:cNvPr id="109615" name="Picture 18" descr="DARTS"/>
            <p:cNvPicPr>
              <a:picLocks noChangeAspect="1"/>
            </p:cNvPicPr>
            <p:nvPr/>
          </p:nvPicPr>
          <p:blipFill>
            <a:blip r:embed="rId1"/>
            <a:stretch>
              <a:fillRect/>
            </a:stretch>
          </p:blipFill>
          <p:spPr>
            <a:xfrm>
              <a:off x="480" y="2112"/>
              <a:ext cx="432" cy="432"/>
            </a:xfrm>
            <a:prstGeom prst="rect">
              <a:avLst/>
            </a:prstGeom>
            <a:noFill/>
            <a:ln w="9525">
              <a:noFill/>
            </a:ln>
          </p:spPr>
        </p:pic>
        <p:sp>
          <p:nvSpPr>
            <p:cNvPr id="109616" name="Text Box 19"/>
            <p:cNvSpPr txBox="1"/>
            <p:nvPr/>
          </p:nvSpPr>
          <p:spPr>
            <a:xfrm>
              <a:off x="912" y="2064"/>
              <a:ext cx="4368" cy="44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Draw each line exactly once without lifting your pen from the paper – </a:t>
              </a:r>
              <a:r>
                <a:rPr lang="en-US" altLang="zh-CN" sz="2000" b="1" i="1">
                  <a:solidFill>
                    <a:schemeClr val="hlink"/>
                  </a:solidFill>
                </a:rPr>
                <a:t>Euler tour</a:t>
              </a:r>
              <a:endParaRPr lang="en-US" altLang="zh-CN" sz="2000" b="1" i="1">
                <a:solidFill>
                  <a:schemeClr val="hlink"/>
                </a:solidFill>
              </a:endParaRPr>
            </a:p>
          </p:txBody>
        </p:sp>
      </p:grpSp>
      <p:grpSp>
        <p:nvGrpSpPr>
          <p:cNvPr id="111636" name="Group 20"/>
          <p:cNvGrpSpPr/>
          <p:nvPr/>
        </p:nvGrpSpPr>
        <p:grpSpPr>
          <a:xfrm>
            <a:off x="762000" y="3733800"/>
            <a:ext cx="7620000" cy="762000"/>
            <a:chOff x="480" y="2688"/>
            <a:chExt cx="4800" cy="480"/>
          </a:xfrm>
        </p:grpSpPr>
        <p:pic>
          <p:nvPicPr>
            <p:cNvPr id="109613" name="Picture 21" descr="DARTS"/>
            <p:cNvPicPr>
              <a:picLocks noChangeAspect="1"/>
            </p:cNvPicPr>
            <p:nvPr/>
          </p:nvPicPr>
          <p:blipFill>
            <a:blip r:embed="rId1"/>
            <a:stretch>
              <a:fillRect/>
            </a:stretch>
          </p:blipFill>
          <p:spPr>
            <a:xfrm>
              <a:off x="480" y="2736"/>
              <a:ext cx="432" cy="432"/>
            </a:xfrm>
            <a:prstGeom prst="rect">
              <a:avLst/>
            </a:prstGeom>
            <a:noFill/>
            <a:ln w="9525">
              <a:noFill/>
            </a:ln>
          </p:spPr>
        </p:pic>
        <p:sp>
          <p:nvSpPr>
            <p:cNvPr id="109614" name="Text Box 22"/>
            <p:cNvSpPr txBox="1"/>
            <p:nvPr/>
          </p:nvSpPr>
          <p:spPr>
            <a:xfrm>
              <a:off x="912" y="2688"/>
              <a:ext cx="4368" cy="44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Draw each line exactly once without lifting your pen from the paper, AND finish at the starting point – </a:t>
              </a:r>
              <a:r>
                <a:rPr lang="en-US" altLang="zh-CN" sz="2000" b="1" i="1">
                  <a:solidFill>
                    <a:schemeClr val="hlink"/>
                  </a:solidFill>
                </a:rPr>
                <a:t>Euler curcuit</a:t>
              </a:r>
              <a:endParaRPr lang="en-US" altLang="zh-CN" sz="2000" b="1" i="1">
                <a:solidFill>
                  <a:schemeClr val="hlink"/>
                </a:solidFill>
              </a:endParaRPr>
            </a:p>
          </p:txBody>
        </p:sp>
      </p:grpSp>
      <p:sp>
        <p:nvSpPr>
          <p:cNvPr id="111639" name="Line 23"/>
          <p:cNvSpPr/>
          <p:nvPr/>
        </p:nvSpPr>
        <p:spPr>
          <a:xfrm flipV="1">
            <a:off x="685800" y="1295400"/>
            <a:ext cx="0" cy="990600"/>
          </a:xfrm>
          <a:prstGeom prst="line">
            <a:avLst/>
          </a:prstGeom>
          <a:ln w="50800" cap="flat" cmpd="sng">
            <a:solidFill>
              <a:srgbClr val="FF0000"/>
            </a:solidFill>
            <a:prstDash val="solid"/>
            <a:headEnd type="none" w="med" len="med"/>
            <a:tailEnd type="none" w="med" len="med"/>
          </a:ln>
        </p:spPr>
      </p:sp>
      <p:sp>
        <p:nvSpPr>
          <p:cNvPr id="111640" name="Line 24"/>
          <p:cNvSpPr/>
          <p:nvPr/>
        </p:nvSpPr>
        <p:spPr>
          <a:xfrm flipV="1">
            <a:off x="685800" y="762000"/>
            <a:ext cx="1143000" cy="533400"/>
          </a:xfrm>
          <a:prstGeom prst="line">
            <a:avLst/>
          </a:prstGeom>
          <a:ln w="50800" cap="flat" cmpd="sng">
            <a:solidFill>
              <a:srgbClr val="FF0000"/>
            </a:solidFill>
            <a:prstDash val="solid"/>
            <a:headEnd type="none" w="med" len="med"/>
            <a:tailEnd type="none" w="med" len="med"/>
          </a:ln>
        </p:spPr>
      </p:sp>
      <p:sp>
        <p:nvSpPr>
          <p:cNvPr id="111641" name="Line 25"/>
          <p:cNvSpPr/>
          <p:nvPr/>
        </p:nvSpPr>
        <p:spPr>
          <a:xfrm>
            <a:off x="1828800" y="762000"/>
            <a:ext cx="1143000" cy="533400"/>
          </a:xfrm>
          <a:prstGeom prst="line">
            <a:avLst/>
          </a:prstGeom>
          <a:ln w="50800" cap="flat" cmpd="sng">
            <a:solidFill>
              <a:srgbClr val="FF0000"/>
            </a:solidFill>
            <a:prstDash val="solid"/>
            <a:headEnd type="none" w="med" len="med"/>
            <a:tailEnd type="none" w="med" len="med"/>
          </a:ln>
        </p:spPr>
      </p:sp>
      <p:sp>
        <p:nvSpPr>
          <p:cNvPr id="111642" name="Line 26"/>
          <p:cNvSpPr/>
          <p:nvPr/>
        </p:nvSpPr>
        <p:spPr>
          <a:xfrm flipH="1">
            <a:off x="685800" y="1295400"/>
            <a:ext cx="2286000" cy="0"/>
          </a:xfrm>
          <a:prstGeom prst="line">
            <a:avLst/>
          </a:prstGeom>
          <a:ln w="50800" cap="flat" cmpd="sng">
            <a:solidFill>
              <a:srgbClr val="FF0000"/>
            </a:solidFill>
            <a:prstDash val="solid"/>
            <a:headEnd type="none" w="med" len="med"/>
            <a:tailEnd type="none" w="med" len="med"/>
          </a:ln>
        </p:spPr>
      </p:sp>
      <p:sp>
        <p:nvSpPr>
          <p:cNvPr id="111643" name="Line 27"/>
          <p:cNvSpPr/>
          <p:nvPr/>
        </p:nvSpPr>
        <p:spPr>
          <a:xfrm>
            <a:off x="685800" y="1295400"/>
            <a:ext cx="2286000" cy="990600"/>
          </a:xfrm>
          <a:prstGeom prst="line">
            <a:avLst/>
          </a:prstGeom>
          <a:ln w="50800" cap="flat" cmpd="sng">
            <a:solidFill>
              <a:srgbClr val="FF0000"/>
            </a:solidFill>
            <a:prstDash val="solid"/>
            <a:headEnd type="none" w="med" len="med"/>
            <a:tailEnd type="none" w="med" len="med"/>
          </a:ln>
        </p:spPr>
      </p:sp>
      <p:sp>
        <p:nvSpPr>
          <p:cNvPr id="111644" name="Line 28"/>
          <p:cNvSpPr/>
          <p:nvPr/>
        </p:nvSpPr>
        <p:spPr>
          <a:xfrm flipH="1">
            <a:off x="685800" y="2286000"/>
            <a:ext cx="2286000" cy="0"/>
          </a:xfrm>
          <a:prstGeom prst="line">
            <a:avLst/>
          </a:prstGeom>
          <a:ln w="50800" cap="flat" cmpd="sng">
            <a:solidFill>
              <a:srgbClr val="FF0000"/>
            </a:solidFill>
            <a:prstDash val="solid"/>
            <a:headEnd type="none" w="med" len="med"/>
            <a:tailEnd type="none" w="med" len="med"/>
          </a:ln>
        </p:spPr>
      </p:sp>
      <p:sp>
        <p:nvSpPr>
          <p:cNvPr id="111645" name="Line 29"/>
          <p:cNvSpPr/>
          <p:nvPr/>
        </p:nvSpPr>
        <p:spPr>
          <a:xfrm flipV="1">
            <a:off x="685800" y="1295400"/>
            <a:ext cx="2286000" cy="990600"/>
          </a:xfrm>
          <a:prstGeom prst="line">
            <a:avLst/>
          </a:prstGeom>
          <a:ln w="50800" cap="flat" cmpd="sng">
            <a:solidFill>
              <a:srgbClr val="FF0000"/>
            </a:solidFill>
            <a:prstDash val="solid"/>
            <a:headEnd type="none" w="med" len="med"/>
            <a:tailEnd type="none" w="med" len="med"/>
          </a:ln>
        </p:spPr>
      </p:sp>
      <p:sp>
        <p:nvSpPr>
          <p:cNvPr id="111646" name="Line 30"/>
          <p:cNvSpPr/>
          <p:nvPr/>
        </p:nvSpPr>
        <p:spPr>
          <a:xfrm>
            <a:off x="2971800" y="1295400"/>
            <a:ext cx="0" cy="990600"/>
          </a:xfrm>
          <a:prstGeom prst="line">
            <a:avLst/>
          </a:prstGeom>
          <a:ln w="50800" cap="flat" cmpd="sng">
            <a:solidFill>
              <a:srgbClr val="FF0000"/>
            </a:solidFill>
            <a:prstDash val="solid"/>
            <a:headEnd type="none" w="med" len="med"/>
            <a:tailEnd type="none" w="med" len="med"/>
          </a:ln>
        </p:spPr>
      </p:sp>
      <p:sp>
        <p:nvSpPr>
          <p:cNvPr id="111647" name="Line 31"/>
          <p:cNvSpPr/>
          <p:nvPr/>
        </p:nvSpPr>
        <p:spPr>
          <a:xfrm flipH="1">
            <a:off x="3352800" y="762000"/>
            <a:ext cx="1143000" cy="533400"/>
          </a:xfrm>
          <a:prstGeom prst="line">
            <a:avLst/>
          </a:prstGeom>
          <a:ln w="50800" cap="flat" cmpd="sng">
            <a:solidFill>
              <a:srgbClr val="FF0000"/>
            </a:solidFill>
            <a:prstDash val="solid"/>
            <a:headEnd type="none" w="med" len="med"/>
            <a:tailEnd type="none" w="med" len="med"/>
          </a:ln>
        </p:spPr>
      </p:sp>
      <p:sp>
        <p:nvSpPr>
          <p:cNvPr id="111648" name="Line 32"/>
          <p:cNvSpPr/>
          <p:nvPr/>
        </p:nvSpPr>
        <p:spPr>
          <a:xfrm>
            <a:off x="3352800" y="1295400"/>
            <a:ext cx="0" cy="990600"/>
          </a:xfrm>
          <a:prstGeom prst="line">
            <a:avLst/>
          </a:prstGeom>
          <a:ln w="50800" cap="flat" cmpd="sng">
            <a:solidFill>
              <a:srgbClr val="FF0000"/>
            </a:solidFill>
            <a:prstDash val="solid"/>
            <a:headEnd type="none" w="med" len="med"/>
            <a:tailEnd type="none" w="med" len="med"/>
          </a:ln>
        </p:spPr>
      </p:sp>
      <p:sp>
        <p:nvSpPr>
          <p:cNvPr id="111649" name="Line 33"/>
          <p:cNvSpPr/>
          <p:nvPr/>
        </p:nvSpPr>
        <p:spPr>
          <a:xfrm>
            <a:off x="3352800" y="2286000"/>
            <a:ext cx="1143000" cy="533400"/>
          </a:xfrm>
          <a:prstGeom prst="line">
            <a:avLst/>
          </a:prstGeom>
          <a:ln w="50800" cap="flat" cmpd="sng">
            <a:solidFill>
              <a:srgbClr val="FF0000"/>
            </a:solidFill>
            <a:prstDash val="solid"/>
            <a:headEnd type="none" w="med" len="med"/>
            <a:tailEnd type="none" w="med" len="med"/>
          </a:ln>
        </p:spPr>
      </p:sp>
      <p:sp>
        <p:nvSpPr>
          <p:cNvPr id="111650" name="Line 34"/>
          <p:cNvSpPr/>
          <p:nvPr/>
        </p:nvSpPr>
        <p:spPr>
          <a:xfrm flipV="1">
            <a:off x="4495800" y="2286000"/>
            <a:ext cx="1143000" cy="533400"/>
          </a:xfrm>
          <a:prstGeom prst="line">
            <a:avLst/>
          </a:prstGeom>
          <a:ln w="50800" cap="flat" cmpd="sng">
            <a:solidFill>
              <a:srgbClr val="FF0000"/>
            </a:solidFill>
            <a:prstDash val="solid"/>
            <a:headEnd type="none" w="med" len="med"/>
            <a:tailEnd type="none" w="med" len="med"/>
          </a:ln>
        </p:spPr>
      </p:sp>
      <p:sp>
        <p:nvSpPr>
          <p:cNvPr id="111651" name="Line 35"/>
          <p:cNvSpPr/>
          <p:nvPr/>
        </p:nvSpPr>
        <p:spPr>
          <a:xfrm flipV="1">
            <a:off x="5638800" y="1295400"/>
            <a:ext cx="0" cy="990600"/>
          </a:xfrm>
          <a:prstGeom prst="line">
            <a:avLst/>
          </a:prstGeom>
          <a:ln w="50800" cap="flat" cmpd="sng">
            <a:solidFill>
              <a:srgbClr val="FF0000"/>
            </a:solidFill>
            <a:prstDash val="solid"/>
            <a:headEnd type="none" w="med" len="med"/>
            <a:tailEnd type="none" w="med" len="med"/>
          </a:ln>
        </p:spPr>
      </p:sp>
      <p:sp>
        <p:nvSpPr>
          <p:cNvPr id="111652" name="Line 36"/>
          <p:cNvSpPr/>
          <p:nvPr/>
        </p:nvSpPr>
        <p:spPr>
          <a:xfrm flipH="1">
            <a:off x="3352800" y="1295400"/>
            <a:ext cx="2286000" cy="990600"/>
          </a:xfrm>
          <a:prstGeom prst="line">
            <a:avLst/>
          </a:prstGeom>
          <a:ln w="50800" cap="flat" cmpd="sng">
            <a:solidFill>
              <a:srgbClr val="FF0000"/>
            </a:solidFill>
            <a:prstDash val="solid"/>
            <a:headEnd type="none" w="med" len="med"/>
            <a:tailEnd type="none" w="med" len="med"/>
          </a:ln>
        </p:spPr>
      </p:sp>
      <p:sp>
        <p:nvSpPr>
          <p:cNvPr id="111653" name="Line 37"/>
          <p:cNvSpPr/>
          <p:nvPr/>
        </p:nvSpPr>
        <p:spPr>
          <a:xfrm>
            <a:off x="3352800" y="2286000"/>
            <a:ext cx="2286000" cy="0"/>
          </a:xfrm>
          <a:prstGeom prst="line">
            <a:avLst/>
          </a:prstGeom>
          <a:ln w="50800" cap="flat" cmpd="sng">
            <a:solidFill>
              <a:srgbClr val="FF0000"/>
            </a:solidFill>
            <a:prstDash val="solid"/>
            <a:headEnd type="none" w="med" len="med"/>
            <a:tailEnd type="none" w="med" len="med"/>
          </a:ln>
        </p:spPr>
      </p:sp>
      <p:sp>
        <p:nvSpPr>
          <p:cNvPr id="111654" name="Line 38"/>
          <p:cNvSpPr/>
          <p:nvPr/>
        </p:nvSpPr>
        <p:spPr>
          <a:xfrm flipH="1" flipV="1">
            <a:off x="3352800" y="1295400"/>
            <a:ext cx="2286000" cy="990600"/>
          </a:xfrm>
          <a:prstGeom prst="line">
            <a:avLst/>
          </a:prstGeom>
          <a:ln w="50800" cap="flat" cmpd="sng">
            <a:solidFill>
              <a:srgbClr val="FF0000"/>
            </a:solidFill>
            <a:prstDash val="solid"/>
            <a:headEnd type="none" w="med" len="med"/>
            <a:tailEnd type="none" w="med" len="med"/>
          </a:ln>
        </p:spPr>
      </p:sp>
      <p:sp>
        <p:nvSpPr>
          <p:cNvPr id="111655" name="Line 39"/>
          <p:cNvSpPr/>
          <p:nvPr/>
        </p:nvSpPr>
        <p:spPr>
          <a:xfrm>
            <a:off x="3352800" y="1295400"/>
            <a:ext cx="2286000" cy="0"/>
          </a:xfrm>
          <a:prstGeom prst="line">
            <a:avLst/>
          </a:prstGeom>
          <a:ln w="50800" cap="flat" cmpd="sng">
            <a:solidFill>
              <a:srgbClr val="FF0000"/>
            </a:solidFill>
            <a:prstDash val="solid"/>
            <a:headEnd type="none" w="med" len="med"/>
            <a:tailEnd type="none" w="med" len="med"/>
          </a:ln>
        </p:spPr>
      </p:sp>
      <p:sp>
        <p:nvSpPr>
          <p:cNvPr id="111656" name="Line 40"/>
          <p:cNvSpPr/>
          <p:nvPr/>
        </p:nvSpPr>
        <p:spPr>
          <a:xfrm flipH="1" flipV="1">
            <a:off x="4495800" y="762000"/>
            <a:ext cx="1143000" cy="533400"/>
          </a:xfrm>
          <a:prstGeom prst="line">
            <a:avLst/>
          </a:prstGeom>
          <a:ln w="50800" cap="flat" cmpd="sng">
            <a:solidFill>
              <a:srgbClr val="FF0000"/>
            </a:solidFill>
            <a:prstDash val="solid"/>
            <a:headEnd type="none" w="med" len="med"/>
            <a:tailEnd type="none" w="med" len="med"/>
          </a:ln>
        </p:spPr>
      </p:sp>
      <p:sp>
        <p:nvSpPr>
          <p:cNvPr id="111657" name="Text Box 41"/>
          <p:cNvSpPr txBox="1"/>
          <p:nvPr/>
        </p:nvSpPr>
        <p:spPr>
          <a:xfrm>
            <a:off x="609600" y="4572000"/>
            <a:ext cx="78486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50000"/>
              </a:spcBef>
              <a:buNone/>
            </a:pPr>
            <a:r>
              <a:rPr lang="en-US" altLang="zh-CN" sz="2400" b="1">
                <a:ea typeface="MS Hei" pitchFamily="49" charset="-122"/>
              </a:rPr>
              <a:t>〖</a:t>
            </a:r>
            <a:r>
              <a:rPr lang="en-US" altLang="zh-CN" sz="2400" b="1"/>
              <a:t>Proposition</a:t>
            </a:r>
            <a:r>
              <a:rPr lang="en-US" altLang="zh-CN" sz="2400" b="1">
                <a:ea typeface="MS Hei" pitchFamily="49" charset="-122"/>
              </a:rPr>
              <a:t>〗</a:t>
            </a:r>
            <a:r>
              <a:rPr lang="en-US" altLang="zh-CN" sz="2400" b="1"/>
              <a:t>  </a:t>
            </a:r>
            <a:r>
              <a:rPr lang="en-US" altLang="zh-CN" sz="2000" b="1"/>
              <a:t>An Euler circuit is possible only if the graph is connected and each vertex has an </a:t>
            </a:r>
            <a:r>
              <a:rPr lang="en-US" altLang="zh-CN" sz="2000" b="1">
                <a:solidFill>
                  <a:schemeClr val="hlink"/>
                </a:solidFill>
              </a:rPr>
              <a:t>even</a:t>
            </a:r>
            <a:r>
              <a:rPr lang="en-US" altLang="zh-CN" sz="2000" b="1"/>
              <a:t> degree.</a:t>
            </a:r>
            <a:endParaRPr lang="en-US" altLang="zh-CN" sz="2000" b="1"/>
          </a:p>
        </p:txBody>
      </p:sp>
      <p:grpSp>
        <p:nvGrpSpPr>
          <p:cNvPr id="111658" name="Group 42"/>
          <p:cNvGrpSpPr/>
          <p:nvPr/>
        </p:nvGrpSpPr>
        <p:grpSpPr>
          <a:xfrm>
            <a:off x="533400" y="609600"/>
            <a:ext cx="7924800" cy="2362200"/>
            <a:chOff x="336" y="528"/>
            <a:chExt cx="4992" cy="1488"/>
          </a:xfrm>
        </p:grpSpPr>
        <p:sp>
          <p:nvSpPr>
            <p:cNvPr id="109595" name="Oval 43"/>
            <p:cNvSpPr/>
            <p:nvPr/>
          </p:nvSpPr>
          <p:spPr>
            <a:xfrm>
              <a:off x="1056" y="528"/>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596" name="Oval 44"/>
            <p:cNvSpPr/>
            <p:nvPr/>
          </p:nvSpPr>
          <p:spPr>
            <a:xfrm>
              <a:off x="336" y="86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597" name="Oval 45"/>
            <p:cNvSpPr/>
            <p:nvPr/>
          </p:nvSpPr>
          <p:spPr>
            <a:xfrm>
              <a:off x="1056" y="1200"/>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598" name="Oval 46"/>
            <p:cNvSpPr/>
            <p:nvPr/>
          </p:nvSpPr>
          <p:spPr>
            <a:xfrm>
              <a:off x="1776" y="86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599" name="Oval 47"/>
            <p:cNvSpPr/>
            <p:nvPr/>
          </p:nvSpPr>
          <p:spPr>
            <a:xfrm>
              <a:off x="1776" y="1488"/>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0" name="Oval 48"/>
            <p:cNvSpPr/>
            <p:nvPr/>
          </p:nvSpPr>
          <p:spPr>
            <a:xfrm>
              <a:off x="2016" y="1488"/>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1" name="Oval 49"/>
            <p:cNvSpPr/>
            <p:nvPr/>
          </p:nvSpPr>
          <p:spPr>
            <a:xfrm>
              <a:off x="336" y="1488"/>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2" name="Oval 50"/>
            <p:cNvSpPr/>
            <p:nvPr/>
          </p:nvSpPr>
          <p:spPr>
            <a:xfrm>
              <a:off x="2016" y="86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3" name="Oval 51"/>
            <p:cNvSpPr/>
            <p:nvPr/>
          </p:nvSpPr>
          <p:spPr>
            <a:xfrm>
              <a:off x="2736" y="1200"/>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4" name="Oval 52"/>
            <p:cNvSpPr/>
            <p:nvPr/>
          </p:nvSpPr>
          <p:spPr>
            <a:xfrm>
              <a:off x="2736" y="528"/>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5" name="Oval 53"/>
            <p:cNvSpPr/>
            <p:nvPr/>
          </p:nvSpPr>
          <p:spPr>
            <a:xfrm>
              <a:off x="2736" y="182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6" name="Oval 54"/>
            <p:cNvSpPr/>
            <p:nvPr/>
          </p:nvSpPr>
          <p:spPr>
            <a:xfrm>
              <a:off x="3456" y="86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7" name="Oval 55"/>
            <p:cNvSpPr/>
            <p:nvPr/>
          </p:nvSpPr>
          <p:spPr>
            <a:xfrm>
              <a:off x="3696" y="86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8" name="Oval 56"/>
            <p:cNvSpPr/>
            <p:nvPr/>
          </p:nvSpPr>
          <p:spPr>
            <a:xfrm>
              <a:off x="3456" y="1488"/>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09" name="Oval 57"/>
            <p:cNvSpPr/>
            <p:nvPr/>
          </p:nvSpPr>
          <p:spPr>
            <a:xfrm>
              <a:off x="3696" y="1488"/>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10" name="Oval 58"/>
            <p:cNvSpPr/>
            <p:nvPr/>
          </p:nvSpPr>
          <p:spPr>
            <a:xfrm>
              <a:off x="5136" y="86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11" name="Oval 59"/>
            <p:cNvSpPr/>
            <p:nvPr/>
          </p:nvSpPr>
          <p:spPr>
            <a:xfrm>
              <a:off x="5136" y="1488"/>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9612" name="Oval 60"/>
            <p:cNvSpPr/>
            <p:nvPr/>
          </p:nvSpPr>
          <p:spPr>
            <a:xfrm>
              <a:off x="4416" y="1200"/>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111677" name="Text Box 61"/>
          <p:cNvSpPr txBox="1"/>
          <p:nvPr/>
        </p:nvSpPr>
        <p:spPr>
          <a:xfrm>
            <a:off x="609600" y="5334000"/>
            <a:ext cx="7848600"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50000"/>
              </a:spcBef>
              <a:buNone/>
            </a:pPr>
            <a:r>
              <a:rPr lang="en-US" altLang="zh-CN" sz="2400" b="1">
                <a:ea typeface="MS Hei" pitchFamily="49" charset="-122"/>
              </a:rPr>
              <a:t>〖</a:t>
            </a:r>
            <a:r>
              <a:rPr lang="en-US" altLang="zh-CN" sz="2400" b="1"/>
              <a:t>Proposition</a:t>
            </a:r>
            <a:r>
              <a:rPr lang="en-US" altLang="zh-CN" sz="2400" b="1">
                <a:ea typeface="MS Hei" pitchFamily="49" charset="-122"/>
              </a:rPr>
              <a:t>〗</a:t>
            </a:r>
            <a:r>
              <a:rPr lang="en-US" altLang="zh-CN" sz="2400" b="1"/>
              <a:t>  </a:t>
            </a:r>
            <a:r>
              <a:rPr lang="en-US" altLang="zh-CN" sz="2000" b="1"/>
              <a:t>An Euler tour is possible if there are exactly </a:t>
            </a:r>
            <a:r>
              <a:rPr lang="en-US" altLang="zh-CN" sz="2000" b="1">
                <a:solidFill>
                  <a:schemeClr val="hlink"/>
                </a:solidFill>
              </a:rPr>
              <a:t>two</a:t>
            </a:r>
            <a:r>
              <a:rPr lang="en-US" altLang="zh-CN" sz="2000" b="1"/>
              <a:t> vertices having odd degree.  One must start at one of the odd-degree vertices.</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wipe(left)">
                                      <p:cBhvr>
                                        <p:cTn id="7" dur="500"/>
                                        <p:tgtEl>
                                          <p:spTgt spid="11161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1620"/>
                                        </p:tgtEl>
                                        <p:attrNameLst>
                                          <p:attrName>style.visibility</p:attrName>
                                        </p:attrNameLst>
                                      </p:cBhvr>
                                      <p:to>
                                        <p:strVal val="visible"/>
                                      </p:to>
                                    </p:set>
                                    <p:animEffect transition="in" filter="box(out)">
                                      <p:cBhvr>
                                        <p:cTn id="12" dur="500"/>
                                        <p:tgtEl>
                                          <p:spTgt spid="1116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1633"/>
                                        </p:tgtEl>
                                        <p:attrNameLst>
                                          <p:attrName>style.visibility</p:attrName>
                                        </p:attrNameLst>
                                      </p:cBhvr>
                                      <p:to>
                                        <p:strVal val="visible"/>
                                      </p:to>
                                    </p:set>
                                    <p:anim calcmode="lin" valueType="num">
                                      <p:cBhvr additive="base">
                                        <p:cTn id="17" dur="500" fill="hold"/>
                                        <p:tgtEl>
                                          <p:spTgt spid="111633"/>
                                        </p:tgtEl>
                                        <p:attrNameLst>
                                          <p:attrName>ppt_x</p:attrName>
                                        </p:attrNameLst>
                                      </p:cBhvr>
                                      <p:tavLst>
                                        <p:tav tm="0">
                                          <p:val>
                                            <p:strVal val="1+#ppt_w/2"/>
                                          </p:val>
                                        </p:tav>
                                        <p:tav tm="100000">
                                          <p:val>
                                            <p:strVal val="#ppt_x"/>
                                          </p:val>
                                        </p:tav>
                                      </p:tavLst>
                                    </p:anim>
                                    <p:anim calcmode="lin" valueType="num">
                                      <p:cBhvr additive="base">
                                        <p:cTn id="18" dur="500" fill="hold"/>
                                        <p:tgtEl>
                                          <p:spTgt spid="11163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11636"/>
                                        </p:tgtEl>
                                        <p:attrNameLst>
                                          <p:attrName>style.visibility</p:attrName>
                                        </p:attrNameLst>
                                      </p:cBhvr>
                                      <p:to>
                                        <p:strVal val="visible"/>
                                      </p:to>
                                    </p:set>
                                    <p:anim calcmode="lin" valueType="num">
                                      <p:cBhvr additive="base">
                                        <p:cTn id="23" dur="500" fill="hold"/>
                                        <p:tgtEl>
                                          <p:spTgt spid="111636"/>
                                        </p:tgtEl>
                                        <p:attrNameLst>
                                          <p:attrName>ppt_x</p:attrName>
                                        </p:attrNameLst>
                                      </p:cBhvr>
                                      <p:tavLst>
                                        <p:tav tm="0">
                                          <p:val>
                                            <p:strVal val="1+#ppt_w/2"/>
                                          </p:val>
                                        </p:tav>
                                        <p:tav tm="100000">
                                          <p:val>
                                            <p:strVal val="#ppt_x"/>
                                          </p:val>
                                        </p:tav>
                                      </p:tavLst>
                                    </p:anim>
                                    <p:anim calcmode="lin" valueType="num">
                                      <p:cBhvr additive="base">
                                        <p:cTn id="24" dur="500" fill="hold"/>
                                        <p:tgtEl>
                                          <p:spTgt spid="11163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11639"/>
                                        </p:tgtEl>
                                        <p:attrNameLst>
                                          <p:attrName>style.visibility</p:attrName>
                                        </p:attrNameLst>
                                      </p:cBhvr>
                                      <p:to>
                                        <p:strVal val="visible"/>
                                      </p:to>
                                    </p:set>
                                    <p:animEffect transition="in" filter="wipe(down)">
                                      <p:cBhvr>
                                        <p:cTn id="29" dur="500"/>
                                        <p:tgtEl>
                                          <p:spTgt spid="1116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11640"/>
                                        </p:tgtEl>
                                        <p:attrNameLst>
                                          <p:attrName>style.visibility</p:attrName>
                                        </p:attrNameLst>
                                      </p:cBhvr>
                                      <p:to>
                                        <p:strVal val="visible"/>
                                      </p:to>
                                    </p:set>
                                    <p:animEffect transition="in" filter="wipe(down)">
                                      <p:cBhvr>
                                        <p:cTn id="34" dur="500"/>
                                        <p:tgtEl>
                                          <p:spTgt spid="11164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11641"/>
                                        </p:tgtEl>
                                        <p:attrNameLst>
                                          <p:attrName>style.visibility</p:attrName>
                                        </p:attrNameLst>
                                      </p:cBhvr>
                                      <p:to>
                                        <p:strVal val="visible"/>
                                      </p:to>
                                    </p:set>
                                    <p:animEffect transition="in" filter="wipe(up)">
                                      <p:cBhvr>
                                        <p:cTn id="39" dur="500"/>
                                        <p:tgtEl>
                                          <p:spTgt spid="11164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111642"/>
                                        </p:tgtEl>
                                        <p:attrNameLst>
                                          <p:attrName>style.visibility</p:attrName>
                                        </p:attrNameLst>
                                      </p:cBhvr>
                                      <p:to>
                                        <p:strVal val="visible"/>
                                      </p:to>
                                    </p:set>
                                    <p:animEffect transition="in" filter="wipe(right)">
                                      <p:cBhvr>
                                        <p:cTn id="44" dur="500"/>
                                        <p:tgtEl>
                                          <p:spTgt spid="11164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1643"/>
                                        </p:tgtEl>
                                        <p:attrNameLst>
                                          <p:attrName>style.visibility</p:attrName>
                                        </p:attrNameLst>
                                      </p:cBhvr>
                                      <p:to>
                                        <p:strVal val="visible"/>
                                      </p:to>
                                    </p:set>
                                    <p:animEffect transition="in" filter="wipe(left)">
                                      <p:cBhvr>
                                        <p:cTn id="49" dur="500"/>
                                        <p:tgtEl>
                                          <p:spTgt spid="11164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111644"/>
                                        </p:tgtEl>
                                        <p:attrNameLst>
                                          <p:attrName>style.visibility</p:attrName>
                                        </p:attrNameLst>
                                      </p:cBhvr>
                                      <p:to>
                                        <p:strVal val="visible"/>
                                      </p:to>
                                    </p:set>
                                    <p:animEffect transition="in" filter="wipe(right)">
                                      <p:cBhvr>
                                        <p:cTn id="54" dur="500"/>
                                        <p:tgtEl>
                                          <p:spTgt spid="11164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11645"/>
                                        </p:tgtEl>
                                        <p:attrNameLst>
                                          <p:attrName>style.visibility</p:attrName>
                                        </p:attrNameLst>
                                      </p:cBhvr>
                                      <p:to>
                                        <p:strVal val="visible"/>
                                      </p:to>
                                    </p:set>
                                    <p:animEffect transition="in" filter="wipe(down)">
                                      <p:cBhvr>
                                        <p:cTn id="59" dur="500"/>
                                        <p:tgtEl>
                                          <p:spTgt spid="1116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11646"/>
                                        </p:tgtEl>
                                        <p:attrNameLst>
                                          <p:attrName>style.visibility</p:attrName>
                                        </p:attrNameLst>
                                      </p:cBhvr>
                                      <p:to>
                                        <p:strVal val="visible"/>
                                      </p:to>
                                    </p:set>
                                    <p:animEffect transition="in" filter="wipe(up)">
                                      <p:cBhvr>
                                        <p:cTn id="64" dur="500"/>
                                        <p:tgtEl>
                                          <p:spTgt spid="11164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11647"/>
                                        </p:tgtEl>
                                        <p:attrNameLst>
                                          <p:attrName>style.visibility</p:attrName>
                                        </p:attrNameLst>
                                      </p:cBhvr>
                                      <p:to>
                                        <p:strVal val="visible"/>
                                      </p:to>
                                    </p:set>
                                    <p:animEffect transition="in" filter="wipe(up)">
                                      <p:cBhvr>
                                        <p:cTn id="69" dur="500"/>
                                        <p:tgtEl>
                                          <p:spTgt spid="11164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11648"/>
                                        </p:tgtEl>
                                        <p:attrNameLst>
                                          <p:attrName>style.visibility</p:attrName>
                                        </p:attrNameLst>
                                      </p:cBhvr>
                                      <p:to>
                                        <p:strVal val="visible"/>
                                      </p:to>
                                    </p:set>
                                    <p:animEffect transition="in" filter="wipe(up)">
                                      <p:cBhvr>
                                        <p:cTn id="74" dur="500"/>
                                        <p:tgtEl>
                                          <p:spTgt spid="11164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11649"/>
                                        </p:tgtEl>
                                        <p:attrNameLst>
                                          <p:attrName>style.visibility</p:attrName>
                                        </p:attrNameLst>
                                      </p:cBhvr>
                                      <p:to>
                                        <p:strVal val="visible"/>
                                      </p:to>
                                    </p:set>
                                    <p:animEffect transition="in" filter="wipe(up)">
                                      <p:cBhvr>
                                        <p:cTn id="79" dur="500"/>
                                        <p:tgtEl>
                                          <p:spTgt spid="11164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11650"/>
                                        </p:tgtEl>
                                        <p:attrNameLst>
                                          <p:attrName>style.visibility</p:attrName>
                                        </p:attrNameLst>
                                      </p:cBhvr>
                                      <p:to>
                                        <p:strVal val="visible"/>
                                      </p:to>
                                    </p:set>
                                    <p:animEffect transition="in" filter="wipe(down)">
                                      <p:cBhvr>
                                        <p:cTn id="84" dur="500"/>
                                        <p:tgtEl>
                                          <p:spTgt spid="11165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11651"/>
                                        </p:tgtEl>
                                        <p:attrNameLst>
                                          <p:attrName>style.visibility</p:attrName>
                                        </p:attrNameLst>
                                      </p:cBhvr>
                                      <p:to>
                                        <p:strVal val="visible"/>
                                      </p:to>
                                    </p:set>
                                    <p:animEffect transition="in" filter="wipe(down)">
                                      <p:cBhvr>
                                        <p:cTn id="89" dur="500"/>
                                        <p:tgtEl>
                                          <p:spTgt spid="11165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11652"/>
                                        </p:tgtEl>
                                        <p:attrNameLst>
                                          <p:attrName>style.visibility</p:attrName>
                                        </p:attrNameLst>
                                      </p:cBhvr>
                                      <p:to>
                                        <p:strVal val="visible"/>
                                      </p:to>
                                    </p:set>
                                    <p:animEffect transition="in" filter="wipe(up)">
                                      <p:cBhvr>
                                        <p:cTn id="94" dur="500"/>
                                        <p:tgtEl>
                                          <p:spTgt spid="11165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111653"/>
                                        </p:tgtEl>
                                        <p:attrNameLst>
                                          <p:attrName>style.visibility</p:attrName>
                                        </p:attrNameLst>
                                      </p:cBhvr>
                                      <p:to>
                                        <p:strVal val="visible"/>
                                      </p:to>
                                    </p:set>
                                    <p:animEffect transition="in" filter="wipe(left)">
                                      <p:cBhvr>
                                        <p:cTn id="99" dur="500"/>
                                        <p:tgtEl>
                                          <p:spTgt spid="11165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11654"/>
                                        </p:tgtEl>
                                        <p:attrNameLst>
                                          <p:attrName>style.visibility</p:attrName>
                                        </p:attrNameLst>
                                      </p:cBhvr>
                                      <p:to>
                                        <p:strVal val="visible"/>
                                      </p:to>
                                    </p:set>
                                    <p:animEffect transition="in" filter="wipe(down)">
                                      <p:cBhvr>
                                        <p:cTn id="104" dur="500"/>
                                        <p:tgtEl>
                                          <p:spTgt spid="11165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111655"/>
                                        </p:tgtEl>
                                        <p:attrNameLst>
                                          <p:attrName>style.visibility</p:attrName>
                                        </p:attrNameLst>
                                      </p:cBhvr>
                                      <p:to>
                                        <p:strVal val="visible"/>
                                      </p:to>
                                    </p:set>
                                    <p:animEffect transition="in" filter="wipe(left)">
                                      <p:cBhvr>
                                        <p:cTn id="109" dur="500"/>
                                        <p:tgtEl>
                                          <p:spTgt spid="11165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11656"/>
                                        </p:tgtEl>
                                        <p:attrNameLst>
                                          <p:attrName>style.visibility</p:attrName>
                                        </p:attrNameLst>
                                      </p:cBhvr>
                                      <p:to>
                                        <p:strVal val="visible"/>
                                      </p:to>
                                    </p:set>
                                    <p:animEffect transition="in" filter="wipe(down)">
                                      <p:cBhvr>
                                        <p:cTn id="114" dur="500"/>
                                        <p:tgtEl>
                                          <p:spTgt spid="11165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111658"/>
                                        </p:tgtEl>
                                        <p:attrNameLst>
                                          <p:attrName>style.visibility</p:attrName>
                                        </p:attrNameLst>
                                      </p:cBhvr>
                                      <p:to>
                                        <p:strVal val="visible"/>
                                      </p:to>
                                    </p:set>
                                    <p:animEffect transition="in" filter="dissolve">
                                      <p:cBhvr>
                                        <p:cTn id="119" dur="500"/>
                                        <p:tgtEl>
                                          <p:spTgt spid="111658"/>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11657"/>
                                        </p:tgtEl>
                                        <p:attrNameLst>
                                          <p:attrName>style.visibility</p:attrName>
                                        </p:attrNameLst>
                                      </p:cBhvr>
                                      <p:to>
                                        <p:strVal val="visible"/>
                                      </p:to>
                                    </p:set>
                                    <p:animEffect transition="in" filter="wipe(left)">
                                      <p:cBhvr>
                                        <p:cTn id="124" dur="500"/>
                                        <p:tgtEl>
                                          <p:spTgt spid="111657"/>
                                        </p:tgtEl>
                                      </p:cBhvr>
                                    </p:animEffect>
                                  </p:childTnLst>
                                  <p:subTnLst>
                                    <p:audio>
                                      <p:cMediaNode>
                                        <p:cTn display="0" masterRel="sameClick">
                                          <p:stCondLst>
                                            <p:cond evt="begin" delay="0">
                                              <p:tn val="122"/>
                                            </p:cond>
                                          </p:stCondLst>
                                          <p:endCondLst>
                                            <p:cond evt="onStopAudio" delay="0">
                                              <p:tgtEl>
                                                <p:sldTgt/>
                                              </p:tgtEl>
                                            </p:cond>
                                          </p:endCondLst>
                                        </p:cTn>
                                        <p:tgtEl>
                                          <p:sndTgt r:embed="rId2" name="TYPE.WAV"/>
                                        </p:tgtEl>
                                      </p:cMediaNode>
                                    </p:audio>
                                  </p:sub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11677"/>
                                        </p:tgtEl>
                                        <p:attrNameLst>
                                          <p:attrName>style.visibility</p:attrName>
                                        </p:attrNameLst>
                                      </p:cBhvr>
                                      <p:to>
                                        <p:strVal val="visible"/>
                                      </p:to>
                                    </p:set>
                                    <p:animEffect transition="in" filter="wipe(left)">
                                      <p:cBhvr>
                                        <p:cTn id="129" dur="500"/>
                                        <p:tgtEl>
                                          <p:spTgt spid="111677"/>
                                        </p:tgtEl>
                                      </p:cBhvr>
                                    </p:animEffect>
                                  </p:childTnLst>
                                  <p:subTnLst>
                                    <p:audio>
                                      <p:cMediaNode>
                                        <p:cTn display="0" masterRel="sameClick">
                                          <p:stCondLst>
                                            <p:cond evt="begin" delay="0">
                                              <p:tn val="12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657" grpId="0"/>
      <p:bldP spid="11167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Text Box 2"/>
          <p:cNvSpPr txBox="1"/>
          <p:nvPr/>
        </p:nvSpPr>
        <p:spPr>
          <a:xfrm>
            <a:off x="4876800" y="0"/>
            <a:ext cx="4260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§6  Applications of Depth-First Search</a:t>
            </a:r>
            <a:endParaRPr lang="en-US" altLang="zh-CN" sz="1800" b="1">
              <a:sym typeface="Webdings" panose="05030102010509060703" pitchFamily="18" charset="2"/>
            </a:endParaRPr>
          </a:p>
        </p:txBody>
      </p:sp>
      <p:grpSp>
        <p:nvGrpSpPr>
          <p:cNvPr id="112643" name="Group 3"/>
          <p:cNvGrpSpPr/>
          <p:nvPr/>
        </p:nvGrpSpPr>
        <p:grpSpPr>
          <a:xfrm>
            <a:off x="914400" y="381000"/>
            <a:ext cx="7162800" cy="2362200"/>
            <a:chOff x="576" y="384"/>
            <a:chExt cx="4512" cy="1488"/>
          </a:xfrm>
        </p:grpSpPr>
        <p:sp>
          <p:nvSpPr>
            <p:cNvPr id="110623" name="Line 4"/>
            <p:cNvSpPr/>
            <p:nvPr/>
          </p:nvSpPr>
          <p:spPr>
            <a:xfrm>
              <a:off x="3552" y="816"/>
              <a:ext cx="1440" cy="0"/>
            </a:xfrm>
            <a:prstGeom prst="line">
              <a:avLst/>
            </a:prstGeom>
            <a:ln w="25400" cap="flat" cmpd="sng">
              <a:solidFill>
                <a:schemeClr val="tx1"/>
              </a:solidFill>
              <a:prstDash val="solid"/>
              <a:headEnd type="none" w="med" len="med"/>
              <a:tailEnd type="none" w="med" len="med"/>
            </a:ln>
          </p:spPr>
        </p:sp>
        <p:sp>
          <p:nvSpPr>
            <p:cNvPr id="110624" name="Line 5"/>
            <p:cNvSpPr/>
            <p:nvPr/>
          </p:nvSpPr>
          <p:spPr>
            <a:xfrm flipV="1">
              <a:off x="3552" y="816"/>
              <a:ext cx="1440" cy="624"/>
            </a:xfrm>
            <a:prstGeom prst="line">
              <a:avLst/>
            </a:prstGeom>
            <a:ln w="25400" cap="flat" cmpd="sng">
              <a:solidFill>
                <a:schemeClr val="tx1"/>
              </a:solidFill>
              <a:prstDash val="solid"/>
              <a:headEnd type="none" w="med" len="med"/>
              <a:tailEnd type="none" w="med" len="med"/>
            </a:ln>
          </p:spPr>
        </p:sp>
        <p:sp>
          <p:nvSpPr>
            <p:cNvPr id="110625" name="AutoShape 6"/>
            <p:cNvSpPr/>
            <p:nvPr/>
          </p:nvSpPr>
          <p:spPr>
            <a:xfrm rot="-5400000">
              <a:off x="1440" y="768"/>
              <a:ext cx="624" cy="720"/>
            </a:xfrm>
            <a:prstGeom prst="triangle">
              <a:avLst>
                <a:gd name="adj" fmla="val 50000"/>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0626" name="Rectangle 7"/>
            <p:cNvSpPr/>
            <p:nvPr/>
          </p:nvSpPr>
          <p:spPr>
            <a:xfrm>
              <a:off x="672" y="836"/>
              <a:ext cx="1440" cy="62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0627" name="Rectangle 8"/>
            <p:cNvSpPr/>
            <p:nvPr/>
          </p:nvSpPr>
          <p:spPr>
            <a:xfrm>
              <a:off x="2112" y="836"/>
              <a:ext cx="1440" cy="62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0628" name="AutoShape 9"/>
            <p:cNvSpPr/>
            <p:nvPr/>
          </p:nvSpPr>
          <p:spPr>
            <a:xfrm>
              <a:off x="2112" y="500"/>
              <a:ext cx="1440" cy="336"/>
            </a:xfrm>
            <a:prstGeom prst="triangle">
              <a:avLst>
                <a:gd name="adj" fmla="val 50000"/>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0629" name="AutoShape 10"/>
            <p:cNvSpPr/>
            <p:nvPr/>
          </p:nvSpPr>
          <p:spPr>
            <a:xfrm>
              <a:off x="2112" y="836"/>
              <a:ext cx="1440" cy="624"/>
            </a:xfrm>
            <a:prstGeom prst="rtTriangle">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0630" name="AutoShape 11"/>
            <p:cNvSpPr/>
            <p:nvPr/>
          </p:nvSpPr>
          <p:spPr>
            <a:xfrm flipH="1">
              <a:off x="2112" y="836"/>
              <a:ext cx="1440" cy="624"/>
            </a:xfrm>
            <a:prstGeom prst="rtTriangle">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0631" name="AutoShape 12"/>
            <p:cNvSpPr/>
            <p:nvPr/>
          </p:nvSpPr>
          <p:spPr>
            <a:xfrm flipV="1">
              <a:off x="2112" y="1460"/>
              <a:ext cx="1440" cy="336"/>
            </a:xfrm>
            <a:prstGeom prst="triangle">
              <a:avLst>
                <a:gd name="adj" fmla="val 50000"/>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0632" name="AutoShape 13"/>
            <p:cNvSpPr/>
            <p:nvPr/>
          </p:nvSpPr>
          <p:spPr>
            <a:xfrm>
              <a:off x="3552" y="836"/>
              <a:ext cx="1440" cy="624"/>
            </a:xfrm>
            <a:prstGeom prst="rtTriangle">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0633" name="Oval 14"/>
            <p:cNvSpPr/>
            <p:nvPr/>
          </p:nvSpPr>
          <p:spPr>
            <a:xfrm>
              <a:off x="576" y="720"/>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2</a:t>
              </a:r>
              <a:endParaRPr lang="en-US" altLang="zh-CN" sz="1800" b="1"/>
            </a:p>
          </p:txBody>
        </p:sp>
        <p:sp>
          <p:nvSpPr>
            <p:cNvPr id="110634" name="Oval 15"/>
            <p:cNvSpPr/>
            <p:nvPr/>
          </p:nvSpPr>
          <p:spPr>
            <a:xfrm>
              <a:off x="1296" y="1056"/>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6</a:t>
              </a:r>
              <a:endParaRPr lang="en-US" altLang="zh-CN" sz="1800" b="1"/>
            </a:p>
          </p:txBody>
        </p:sp>
        <p:sp>
          <p:nvSpPr>
            <p:cNvPr id="110635" name="Oval 16"/>
            <p:cNvSpPr/>
            <p:nvPr/>
          </p:nvSpPr>
          <p:spPr>
            <a:xfrm>
              <a:off x="2016" y="134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9</a:t>
              </a:r>
              <a:endParaRPr lang="en-US" altLang="zh-CN" sz="2000" b="1"/>
            </a:p>
          </p:txBody>
        </p:sp>
        <p:sp>
          <p:nvSpPr>
            <p:cNvPr id="110636" name="Oval 17"/>
            <p:cNvSpPr/>
            <p:nvPr/>
          </p:nvSpPr>
          <p:spPr>
            <a:xfrm>
              <a:off x="576" y="134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8</a:t>
              </a:r>
              <a:endParaRPr lang="en-US" altLang="zh-CN" sz="1800" b="1"/>
            </a:p>
          </p:txBody>
        </p:sp>
        <p:sp>
          <p:nvSpPr>
            <p:cNvPr id="110637" name="Oval 18"/>
            <p:cNvSpPr/>
            <p:nvPr/>
          </p:nvSpPr>
          <p:spPr>
            <a:xfrm>
              <a:off x="2016" y="720"/>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3</a:t>
              </a:r>
              <a:endParaRPr lang="en-US" altLang="zh-CN" sz="1800" b="1"/>
            </a:p>
          </p:txBody>
        </p:sp>
        <p:sp>
          <p:nvSpPr>
            <p:cNvPr id="110638" name="Oval 19"/>
            <p:cNvSpPr/>
            <p:nvPr/>
          </p:nvSpPr>
          <p:spPr>
            <a:xfrm>
              <a:off x="2736" y="1056"/>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7</a:t>
              </a:r>
              <a:endParaRPr lang="en-US" altLang="zh-CN" sz="1800" b="1"/>
            </a:p>
          </p:txBody>
        </p:sp>
        <p:sp>
          <p:nvSpPr>
            <p:cNvPr id="110639" name="Oval 20"/>
            <p:cNvSpPr/>
            <p:nvPr/>
          </p:nvSpPr>
          <p:spPr>
            <a:xfrm>
              <a:off x="2736" y="38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1</a:t>
              </a:r>
              <a:endParaRPr lang="en-US" altLang="zh-CN" sz="1800" b="1"/>
            </a:p>
          </p:txBody>
        </p:sp>
        <p:sp>
          <p:nvSpPr>
            <p:cNvPr id="110640" name="Oval 21"/>
            <p:cNvSpPr/>
            <p:nvPr/>
          </p:nvSpPr>
          <p:spPr>
            <a:xfrm>
              <a:off x="2736" y="1680"/>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12</a:t>
              </a:r>
              <a:endParaRPr lang="en-US" altLang="zh-CN" sz="2000" b="1"/>
            </a:p>
          </p:txBody>
        </p:sp>
        <p:sp>
          <p:nvSpPr>
            <p:cNvPr id="110641" name="Oval 22"/>
            <p:cNvSpPr/>
            <p:nvPr/>
          </p:nvSpPr>
          <p:spPr>
            <a:xfrm>
              <a:off x="3456" y="720"/>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4</a:t>
              </a:r>
              <a:endParaRPr lang="en-US" altLang="zh-CN" sz="1800" b="1"/>
            </a:p>
          </p:txBody>
        </p:sp>
        <p:sp>
          <p:nvSpPr>
            <p:cNvPr id="110642" name="Oval 23"/>
            <p:cNvSpPr/>
            <p:nvPr/>
          </p:nvSpPr>
          <p:spPr>
            <a:xfrm>
              <a:off x="3456" y="134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10</a:t>
              </a:r>
              <a:endParaRPr lang="en-US" altLang="zh-CN" sz="2000" b="1"/>
            </a:p>
          </p:txBody>
        </p:sp>
        <p:sp>
          <p:nvSpPr>
            <p:cNvPr id="110643" name="Oval 24"/>
            <p:cNvSpPr/>
            <p:nvPr/>
          </p:nvSpPr>
          <p:spPr>
            <a:xfrm>
              <a:off x="4896" y="720"/>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5</a:t>
              </a:r>
              <a:endParaRPr lang="en-US" altLang="zh-CN" sz="1800" b="1"/>
            </a:p>
          </p:txBody>
        </p:sp>
        <p:sp>
          <p:nvSpPr>
            <p:cNvPr id="110644" name="Oval 25"/>
            <p:cNvSpPr/>
            <p:nvPr/>
          </p:nvSpPr>
          <p:spPr>
            <a:xfrm>
              <a:off x="4896" y="1344"/>
              <a:ext cx="192" cy="19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t>11</a:t>
              </a:r>
              <a:endParaRPr lang="en-US" altLang="zh-CN" sz="2000" b="1"/>
            </a:p>
          </p:txBody>
        </p:sp>
      </p:grpSp>
      <p:sp>
        <p:nvSpPr>
          <p:cNvPr id="112666" name="Oval 26"/>
          <p:cNvSpPr/>
          <p:nvPr/>
        </p:nvSpPr>
        <p:spPr>
          <a:xfrm>
            <a:off x="7772400" y="9144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2667" name="Line 27"/>
          <p:cNvSpPr/>
          <p:nvPr/>
        </p:nvSpPr>
        <p:spPr>
          <a:xfrm flipH="1">
            <a:off x="5791200" y="1066800"/>
            <a:ext cx="1981200" cy="0"/>
          </a:xfrm>
          <a:prstGeom prst="line">
            <a:avLst/>
          </a:prstGeom>
          <a:ln w="25400" cap="flat" cmpd="sng">
            <a:solidFill>
              <a:srgbClr val="0000FF"/>
            </a:solidFill>
            <a:prstDash val="solid"/>
            <a:headEnd type="none" w="med" len="med"/>
            <a:tailEnd type="none" w="med" len="med"/>
          </a:ln>
        </p:spPr>
      </p:sp>
      <p:sp>
        <p:nvSpPr>
          <p:cNvPr id="112668" name="Line 28"/>
          <p:cNvSpPr/>
          <p:nvPr/>
        </p:nvSpPr>
        <p:spPr>
          <a:xfrm>
            <a:off x="5638800" y="1219200"/>
            <a:ext cx="0" cy="685800"/>
          </a:xfrm>
          <a:prstGeom prst="line">
            <a:avLst/>
          </a:prstGeom>
          <a:ln w="25400" cap="flat" cmpd="sng">
            <a:solidFill>
              <a:srgbClr val="0000FF"/>
            </a:solidFill>
            <a:prstDash val="solid"/>
            <a:headEnd type="none" w="med" len="med"/>
            <a:tailEnd type="none" w="med" len="med"/>
          </a:ln>
        </p:spPr>
      </p:sp>
      <p:sp>
        <p:nvSpPr>
          <p:cNvPr id="112669" name="Line 29"/>
          <p:cNvSpPr/>
          <p:nvPr/>
        </p:nvSpPr>
        <p:spPr>
          <a:xfrm flipV="1">
            <a:off x="5791200" y="1143000"/>
            <a:ext cx="1981200" cy="838200"/>
          </a:xfrm>
          <a:prstGeom prst="line">
            <a:avLst/>
          </a:prstGeom>
          <a:ln w="25400" cap="flat" cmpd="sng">
            <a:solidFill>
              <a:srgbClr val="0000FF"/>
            </a:solidFill>
            <a:prstDash val="solid"/>
            <a:headEnd type="none" w="med" len="med"/>
            <a:tailEnd type="none" w="med" len="med"/>
          </a:ln>
        </p:spPr>
      </p:sp>
      <p:sp>
        <p:nvSpPr>
          <p:cNvPr id="112670" name="Oval 30"/>
          <p:cNvSpPr/>
          <p:nvPr/>
        </p:nvSpPr>
        <p:spPr>
          <a:xfrm>
            <a:off x="5486400" y="914400"/>
            <a:ext cx="304800" cy="304800"/>
          </a:xfrm>
          <a:prstGeom prst="ellipse">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12671" name="Line 31"/>
          <p:cNvSpPr/>
          <p:nvPr/>
        </p:nvSpPr>
        <p:spPr>
          <a:xfrm flipH="1" flipV="1">
            <a:off x="4648200" y="609600"/>
            <a:ext cx="838200" cy="457200"/>
          </a:xfrm>
          <a:prstGeom prst="line">
            <a:avLst/>
          </a:prstGeom>
          <a:ln w="25400" cap="flat" cmpd="sng">
            <a:solidFill>
              <a:srgbClr val="FF0000"/>
            </a:solidFill>
            <a:prstDash val="solid"/>
            <a:headEnd type="none" w="med" len="med"/>
            <a:tailEnd type="none" w="med" len="med"/>
          </a:ln>
        </p:spPr>
      </p:sp>
      <p:sp>
        <p:nvSpPr>
          <p:cNvPr id="112672" name="Line 32"/>
          <p:cNvSpPr/>
          <p:nvPr/>
        </p:nvSpPr>
        <p:spPr>
          <a:xfrm flipH="1">
            <a:off x="3505200" y="609600"/>
            <a:ext cx="838200" cy="381000"/>
          </a:xfrm>
          <a:prstGeom prst="line">
            <a:avLst/>
          </a:prstGeom>
          <a:ln w="25400" cap="flat" cmpd="sng">
            <a:solidFill>
              <a:srgbClr val="FF0000"/>
            </a:solidFill>
            <a:prstDash val="solid"/>
            <a:headEnd type="none" w="med" len="med"/>
            <a:tailEnd type="none" w="med" len="med"/>
          </a:ln>
        </p:spPr>
      </p:sp>
      <p:sp>
        <p:nvSpPr>
          <p:cNvPr id="112673" name="Line 33"/>
          <p:cNvSpPr/>
          <p:nvPr/>
        </p:nvSpPr>
        <p:spPr>
          <a:xfrm>
            <a:off x="3505200" y="1143000"/>
            <a:ext cx="838200" cy="381000"/>
          </a:xfrm>
          <a:prstGeom prst="line">
            <a:avLst/>
          </a:prstGeom>
          <a:ln w="25400" cap="flat" cmpd="sng">
            <a:solidFill>
              <a:srgbClr val="FF0000"/>
            </a:solidFill>
            <a:prstDash val="solid"/>
            <a:headEnd type="none" w="med" len="med"/>
            <a:tailEnd type="none" w="med" len="med"/>
          </a:ln>
        </p:spPr>
      </p:sp>
      <p:sp>
        <p:nvSpPr>
          <p:cNvPr id="112674" name="Line 34"/>
          <p:cNvSpPr/>
          <p:nvPr/>
        </p:nvSpPr>
        <p:spPr>
          <a:xfrm flipV="1">
            <a:off x="4648200" y="1143000"/>
            <a:ext cx="838200" cy="381000"/>
          </a:xfrm>
          <a:prstGeom prst="line">
            <a:avLst/>
          </a:prstGeom>
          <a:ln w="25400" cap="flat" cmpd="sng">
            <a:solidFill>
              <a:srgbClr val="FF0000"/>
            </a:solidFill>
            <a:prstDash val="solid"/>
            <a:headEnd type="none" w="med" len="med"/>
            <a:tailEnd type="none" w="med" len="med"/>
          </a:ln>
        </p:spPr>
      </p:sp>
      <p:sp>
        <p:nvSpPr>
          <p:cNvPr id="112675" name="Line 35"/>
          <p:cNvSpPr/>
          <p:nvPr/>
        </p:nvSpPr>
        <p:spPr>
          <a:xfrm>
            <a:off x="5791200" y="1143000"/>
            <a:ext cx="1981200" cy="914400"/>
          </a:xfrm>
          <a:prstGeom prst="line">
            <a:avLst/>
          </a:prstGeom>
          <a:ln w="25400" cap="flat" cmpd="sng">
            <a:solidFill>
              <a:srgbClr val="FF0000"/>
            </a:solidFill>
            <a:prstDash val="solid"/>
            <a:headEnd type="none" w="med" len="med"/>
            <a:tailEnd type="none" w="med" len="med"/>
          </a:ln>
        </p:spPr>
      </p:sp>
      <p:sp>
        <p:nvSpPr>
          <p:cNvPr id="112676" name="Line 36"/>
          <p:cNvSpPr/>
          <p:nvPr/>
        </p:nvSpPr>
        <p:spPr>
          <a:xfrm flipH="1">
            <a:off x="5791200" y="2057400"/>
            <a:ext cx="1981200" cy="0"/>
          </a:xfrm>
          <a:prstGeom prst="line">
            <a:avLst/>
          </a:prstGeom>
          <a:ln w="25400" cap="flat" cmpd="sng">
            <a:solidFill>
              <a:srgbClr val="FF0000"/>
            </a:solidFill>
            <a:prstDash val="solid"/>
            <a:headEnd type="none" w="med" len="med"/>
            <a:tailEnd type="none" w="med" len="med"/>
          </a:ln>
        </p:spPr>
      </p:sp>
      <p:sp>
        <p:nvSpPr>
          <p:cNvPr id="112677" name="Line 37"/>
          <p:cNvSpPr/>
          <p:nvPr/>
        </p:nvSpPr>
        <p:spPr>
          <a:xfrm flipH="1" flipV="1">
            <a:off x="4648200" y="1676400"/>
            <a:ext cx="838200" cy="381000"/>
          </a:xfrm>
          <a:prstGeom prst="line">
            <a:avLst/>
          </a:prstGeom>
          <a:ln w="25400" cap="flat" cmpd="sng">
            <a:solidFill>
              <a:srgbClr val="FF0000"/>
            </a:solidFill>
            <a:prstDash val="solid"/>
            <a:headEnd type="none" w="med" len="med"/>
            <a:tailEnd type="none" w="med" len="med"/>
          </a:ln>
        </p:spPr>
      </p:sp>
      <p:sp>
        <p:nvSpPr>
          <p:cNvPr id="112678" name="Line 38"/>
          <p:cNvSpPr/>
          <p:nvPr/>
        </p:nvSpPr>
        <p:spPr>
          <a:xfrm flipH="1">
            <a:off x="3505200" y="1676400"/>
            <a:ext cx="838200" cy="381000"/>
          </a:xfrm>
          <a:prstGeom prst="line">
            <a:avLst/>
          </a:prstGeom>
          <a:ln w="25400" cap="flat" cmpd="sng">
            <a:solidFill>
              <a:srgbClr val="FF0000"/>
            </a:solidFill>
            <a:prstDash val="solid"/>
            <a:headEnd type="none" w="med" len="med"/>
            <a:tailEnd type="none" w="med" len="med"/>
          </a:ln>
        </p:spPr>
      </p:sp>
      <p:sp>
        <p:nvSpPr>
          <p:cNvPr id="112679" name="Line 39"/>
          <p:cNvSpPr/>
          <p:nvPr/>
        </p:nvSpPr>
        <p:spPr>
          <a:xfrm flipV="1">
            <a:off x="3352800" y="1219200"/>
            <a:ext cx="0" cy="685800"/>
          </a:xfrm>
          <a:prstGeom prst="line">
            <a:avLst/>
          </a:prstGeom>
          <a:ln w="25400" cap="flat" cmpd="sng">
            <a:solidFill>
              <a:srgbClr val="FF0000"/>
            </a:solidFill>
            <a:prstDash val="solid"/>
            <a:headEnd type="none" w="med" len="med"/>
            <a:tailEnd type="none" w="med" len="med"/>
          </a:ln>
        </p:spPr>
      </p:sp>
      <p:sp>
        <p:nvSpPr>
          <p:cNvPr id="112680" name="Line 40"/>
          <p:cNvSpPr/>
          <p:nvPr/>
        </p:nvSpPr>
        <p:spPr>
          <a:xfrm>
            <a:off x="3505200" y="1066800"/>
            <a:ext cx="1905000" cy="0"/>
          </a:xfrm>
          <a:prstGeom prst="line">
            <a:avLst/>
          </a:prstGeom>
          <a:ln w="25400" cap="flat" cmpd="sng">
            <a:solidFill>
              <a:srgbClr val="FF0000"/>
            </a:solidFill>
            <a:prstDash val="solid"/>
            <a:headEnd type="none" w="med" len="med"/>
            <a:tailEnd type="none" w="med" len="med"/>
          </a:ln>
        </p:spPr>
      </p:sp>
      <p:sp>
        <p:nvSpPr>
          <p:cNvPr id="112681" name="Line 41"/>
          <p:cNvSpPr/>
          <p:nvPr/>
        </p:nvSpPr>
        <p:spPr>
          <a:xfrm flipH="1">
            <a:off x="1219200" y="1066800"/>
            <a:ext cx="1981200" cy="0"/>
          </a:xfrm>
          <a:prstGeom prst="line">
            <a:avLst/>
          </a:prstGeom>
          <a:ln w="25400" cap="flat" cmpd="sng">
            <a:solidFill>
              <a:srgbClr val="FF00FF"/>
            </a:solidFill>
            <a:prstDash val="solid"/>
            <a:headEnd type="none" w="med" len="med"/>
            <a:tailEnd type="none" w="med" len="med"/>
          </a:ln>
        </p:spPr>
      </p:sp>
      <p:sp>
        <p:nvSpPr>
          <p:cNvPr id="112682" name="Line 42"/>
          <p:cNvSpPr/>
          <p:nvPr/>
        </p:nvSpPr>
        <p:spPr>
          <a:xfrm>
            <a:off x="1066800" y="1219200"/>
            <a:ext cx="0" cy="685800"/>
          </a:xfrm>
          <a:prstGeom prst="line">
            <a:avLst/>
          </a:prstGeom>
          <a:ln w="25400" cap="flat" cmpd="sng">
            <a:solidFill>
              <a:srgbClr val="FF00FF"/>
            </a:solidFill>
            <a:prstDash val="solid"/>
            <a:headEnd type="none" w="med" len="med"/>
            <a:tailEnd type="none" w="med" len="med"/>
          </a:ln>
        </p:spPr>
      </p:sp>
      <p:sp>
        <p:nvSpPr>
          <p:cNvPr id="112683" name="Line 43"/>
          <p:cNvSpPr/>
          <p:nvPr/>
        </p:nvSpPr>
        <p:spPr>
          <a:xfrm>
            <a:off x="1219200" y="2057400"/>
            <a:ext cx="1981200" cy="0"/>
          </a:xfrm>
          <a:prstGeom prst="line">
            <a:avLst/>
          </a:prstGeom>
          <a:ln w="25400" cap="flat" cmpd="sng">
            <a:solidFill>
              <a:srgbClr val="FF00FF"/>
            </a:solidFill>
            <a:prstDash val="solid"/>
            <a:headEnd type="none" w="med" len="med"/>
            <a:tailEnd type="none" w="med" len="med"/>
          </a:ln>
        </p:spPr>
      </p:sp>
      <p:sp>
        <p:nvSpPr>
          <p:cNvPr id="112684" name="Line 44"/>
          <p:cNvSpPr/>
          <p:nvPr/>
        </p:nvSpPr>
        <p:spPr>
          <a:xfrm>
            <a:off x="2362200" y="1600200"/>
            <a:ext cx="838200" cy="381000"/>
          </a:xfrm>
          <a:prstGeom prst="line">
            <a:avLst/>
          </a:prstGeom>
          <a:ln w="25400" cap="flat" cmpd="sng">
            <a:solidFill>
              <a:srgbClr val="FF00FF"/>
            </a:solidFill>
            <a:prstDash val="solid"/>
            <a:headEnd type="none" w="med" len="med"/>
            <a:tailEnd type="none" w="med" len="med"/>
          </a:ln>
        </p:spPr>
      </p:sp>
      <p:sp>
        <p:nvSpPr>
          <p:cNvPr id="112685" name="Line 45"/>
          <p:cNvSpPr/>
          <p:nvPr/>
        </p:nvSpPr>
        <p:spPr>
          <a:xfrm flipH="1">
            <a:off x="2286000" y="1143000"/>
            <a:ext cx="914400" cy="381000"/>
          </a:xfrm>
          <a:prstGeom prst="line">
            <a:avLst/>
          </a:prstGeom>
          <a:ln w="25400" cap="flat" cmpd="sng">
            <a:solidFill>
              <a:srgbClr val="FF00FF"/>
            </a:solidFill>
            <a:prstDash val="solid"/>
            <a:headEnd type="none" w="med" len="med"/>
            <a:tailEnd type="none" w="med" len="med"/>
          </a:ln>
        </p:spPr>
      </p:sp>
      <p:sp>
        <p:nvSpPr>
          <p:cNvPr id="112686" name="Line 46"/>
          <p:cNvSpPr/>
          <p:nvPr/>
        </p:nvSpPr>
        <p:spPr>
          <a:xfrm>
            <a:off x="3505200" y="2133600"/>
            <a:ext cx="838200" cy="381000"/>
          </a:xfrm>
          <a:prstGeom prst="line">
            <a:avLst/>
          </a:prstGeom>
          <a:ln w="25400" cap="flat" cmpd="sng">
            <a:solidFill>
              <a:srgbClr val="00FF00"/>
            </a:solidFill>
            <a:prstDash val="solid"/>
            <a:headEnd type="none" w="med" len="med"/>
            <a:tailEnd type="none" w="med" len="med"/>
          </a:ln>
        </p:spPr>
      </p:sp>
      <p:sp>
        <p:nvSpPr>
          <p:cNvPr id="112687" name="Line 47"/>
          <p:cNvSpPr/>
          <p:nvPr/>
        </p:nvSpPr>
        <p:spPr>
          <a:xfrm flipV="1">
            <a:off x="4648200" y="2133600"/>
            <a:ext cx="838200" cy="381000"/>
          </a:xfrm>
          <a:prstGeom prst="line">
            <a:avLst/>
          </a:prstGeom>
          <a:ln w="25400" cap="flat" cmpd="sng">
            <a:solidFill>
              <a:srgbClr val="00FF00"/>
            </a:solidFill>
            <a:prstDash val="solid"/>
            <a:headEnd type="none" w="med" len="med"/>
            <a:tailEnd type="none" w="med" len="med"/>
          </a:ln>
        </p:spPr>
      </p:sp>
      <p:sp>
        <p:nvSpPr>
          <p:cNvPr id="112688" name="Line 48"/>
          <p:cNvSpPr/>
          <p:nvPr/>
        </p:nvSpPr>
        <p:spPr>
          <a:xfrm>
            <a:off x="3505200" y="2057400"/>
            <a:ext cx="2057400" cy="0"/>
          </a:xfrm>
          <a:prstGeom prst="line">
            <a:avLst/>
          </a:prstGeom>
          <a:ln w="25400" cap="flat" cmpd="sng">
            <a:solidFill>
              <a:srgbClr val="00FF00"/>
            </a:solidFill>
            <a:prstDash val="solid"/>
            <a:headEnd type="none" w="med" len="med"/>
            <a:tailEnd type="none" w="med" len="med"/>
          </a:ln>
        </p:spPr>
      </p:sp>
      <p:sp>
        <p:nvSpPr>
          <p:cNvPr id="112689" name="AutoShape 49" descr="再生纸"/>
          <p:cNvSpPr/>
          <p:nvPr/>
        </p:nvSpPr>
        <p:spPr>
          <a:xfrm>
            <a:off x="914400" y="2895600"/>
            <a:ext cx="7239000" cy="2209800"/>
          </a:xfrm>
          <a:prstGeom prst="roundRect">
            <a:avLst>
              <a:gd name="adj" fmla="val 10704"/>
            </a:avLst>
          </a:prstGeom>
          <a:blipFill rotWithShape="0">
            <a:blip r:embed="rId1"/>
          </a:blipFill>
          <a:ln w="25400">
            <a:noFill/>
          </a:ln>
          <a:effectLst>
            <a:outerShdw dist="107763" dir="2699999" algn="ctr" rotWithShape="0">
              <a:schemeClr val="bg2"/>
            </a:outerShdw>
          </a:effectLst>
        </p:spPr>
        <p:txBody>
          <a:bodyPr lIns="162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25000"/>
              </a:spcBef>
              <a:buNone/>
            </a:pPr>
            <a:r>
              <a:rPr lang="en-US" altLang="zh-CN" sz="2000" b="1">
                <a:solidFill>
                  <a:schemeClr val="hlink"/>
                </a:solidFill>
              </a:rPr>
              <a:t>Note:</a:t>
            </a:r>
            <a:r>
              <a:rPr lang="en-US" altLang="zh-CN" sz="2000" b="1"/>
              <a:t>  </a:t>
            </a:r>
            <a:endParaRPr lang="en-US" altLang="zh-CN" sz="2000" b="1"/>
          </a:p>
          <a:p>
            <a:pPr marL="0" lvl="0" indent="0" eaLnBrk="1" hangingPunct="1">
              <a:spcBef>
                <a:spcPct val="25000"/>
              </a:spcBef>
              <a:buFont typeface="Wingdings" panose="05000000000000000000" pitchFamily="2" charset="2"/>
              <a:buChar char="Ø"/>
            </a:pPr>
            <a:r>
              <a:rPr lang="en-US" altLang="zh-CN" sz="2000" b="1"/>
              <a:t>The path should be maintained as a linked list.</a:t>
            </a:r>
            <a:endParaRPr lang="en-US" altLang="zh-CN" sz="2000" b="1"/>
          </a:p>
          <a:p>
            <a:pPr marL="0" lvl="0" indent="0" eaLnBrk="1" hangingPunct="1">
              <a:spcBef>
                <a:spcPct val="25000"/>
              </a:spcBef>
              <a:buFont typeface="Wingdings" panose="05000000000000000000" pitchFamily="2" charset="2"/>
              <a:buChar char="Ø"/>
            </a:pPr>
            <a:r>
              <a:rPr lang="en-US" altLang="zh-CN" sz="2000" b="1"/>
              <a:t>For each adjacency list, maintain a pointer to the last edge scanned.</a:t>
            </a:r>
            <a:endParaRPr lang="en-US" altLang="zh-CN" sz="2000" b="1"/>
          </a:p>
          <a:p>
            <a:pPr marL="0" lvl="0" indent="0" eaLnBrk="1" hangingPunct="1">
              <a:spcBef>
                <a:spcPct val="25000"/>
              </a:spcBef>
              <a:buFont typeface="Wingdings" panose="05000000000000000000" pitchFamily="2" charset="2"/>
              <a:buChar char="Ø"/>
            </a:pPr>
            <a:r>
              <a:rPr lang="en-US" altLang="zh-CN" sz="2000" b="1" i="1"/>
              <a:t>T </a:t>
            </a:r>
            <a:r>
              <a:rPr lang="en-US" altLang="zh-CN" sz="2000" b="1"/>
              <a:t>= O( |E| + |V| )</a:t>
            </a:r>
            <a:endParaRPr lang="en-US" altLang="zh-CN" sz="2000" b="1" i="1"/>
          </a:p>
        </p:txBody>
      </p:sp>
      <p:grpSp>
        <p:nvGrpSpPr>
          <p:cNvPr id="112690" name="Group 50"/>
          <p:cNvGrpSpPr/>
          <p:nvPr/>
        </p:nvGrpSpPr>
        <p:grpSpPr>
          <a:xfrm>
            <a:off x="914400" y="5334000"/>
            <a:ext cx="7620000" cy="762000"/>
            <a:chOff x="480" y="2688"/>
            <a:chExt cx="4800" cy="480"/>
          </a:xfrm>
        </p:grpSpPr>
        <p:pic>
          <p:nvPicPr>
            <p:cNvPr id="110621" name="Picture 51" descr="DARTS"/>
            <p:cNvPicPr>
              <a:picLocks noChangeAspect="1"/>
            </p:cNvPicPr>
            <p:nvPr/>
          </p:nvPicPr>
          <p:blipFill>
            <a:blip r:embed="rId2"/>
            <a:stretch>
              <a:fillRect/>
            </a:stretch>
          </p:blipFill>
          <p:spPr>
            <a:xfrm>
              <a:off x="480" y="2736"/>
              <a:ext cx="432" cy="432"/>
            </a:xfrm>
            <a:prstGeom prst="rect">
              <a:avLst/>
            </a:prstGeom>
            <a:noFill/>
            <a:ln w="9525">
              <a:noFill/>
            </a:ln>
          </p:spPr>
        </p:pic>
        <p:sp>
          <p:nvSpPr>
            <p:cNvPr id="110622" name="Text Box 52"/>
            <p:cNvSpPr txBox="1"/>
            <p:nvPr/>
          </p:nvSpPr>
          <p:spPr>
            <a:xfrm>
              <a:off x="912" y="2688"/>
              <a:ext cx="4368" cy="44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t>Find a simple cycle in an undirected graph that visits every vertex – </a:t>
              </a:r>
              <a:r>
                <a:rPr lang="en-US" altLang="zh-CN" sz="2000" b="1" i="1">
                  <a:solidFill>
                    <a:schemeClr val="hlink"/>
                  </a:solidFill>
                </a:rPr>
                <a:t>Hamilton cycle</a:t>
              </a:r>
              <a:endParaRPr lang="en-US" altLang="zh-CN" sz="2000" b="1" i="1">
                <a:solidFill>
                  <a:schemeClr val="hlink"/>
                </a:solidFill>
              </a:endParaRPr>
            </a:p>
          </p:txBody>
        </p:sp>
      </p:grpSp>
      <p:sp>
        <p:nvSpPr>
          <p:cNvPr id="112693" name="Text Box 53"/>
          <p:cNvSpPr txBox="1"/>
          <p:nvPr/>
        </p:nvSpPr>
        <p:spPr>
          <a:xfrm>
            <a:off x="1600200" y="304800"/>
            <a:ext cx="1219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a:t>DFS</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box(in)">
                                      <p:cBhvr>
                                        <p:cTn id="7" dur="500"/>
                                        <p:tgtEl>
                                          <p:spTgt spid="1126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12693"/>
                                        </p:tgtEl>
                                        <p:attrNameLst>
                                          <p:attrName>style.visibility</p:attrName>
                                        </p:attrNameLst>
                                      </p:cBhvr>
                                      <p:to>
                                        <p:strVal val="visible"/>
                                      </p:to>
                                    </p:set>
                                    <p:anim calcmode="lin" valueType="num">
                                      <p:cBhvr additive="base">
                                        <p:cTn id="12" dur="500" fill="hold"/>
                                        <p:tgtEl>
                                          <p:spTgt spid="112693"/>
                                        </p:tgtEl>
                                        <p:attrNameLst>
                                          <p:attrName>ppt_x</p:attrName>
                                        </p:attrNameLst>
                                      </p:cBhvr>
                                      <p:tavLst>
                                        <p:tav tm="0">
                                          <p:val>
                                            <p:strVal val="#ppt_x"/>
                                          </p:val>
                                        </p:tav>
                                        <p:tav tm="100000">
                                          <p:val>
                                            <p:strVal val="#ppt_x"/>
                                          </p:val>
                                        </p:tav>
                                      </p:tavLst>
                                    </p:anim>
                                    <p:anim calcmode="lin" valueType="num">
                                      <p:cBhvr additive="base">
                                        <p:cTn id="13" dur="500" fill="hold"/>
                                        <p:tgtEl>
                                          <p:spTgt spid="11269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2666"/>
                                        </p:tgtEl>
                                        <p:attrNameLst>
                                          <p:attrName>style.visibility</p:attrName>
                                        </p:attrNameLst>
                                      </p:cBhvr>
                                      <p:to>
                                        <p:strVal val="visible"/>
                                      </p:to>
                                    </p:set>
                                    <p:animEffect transition="in" filter="box(out)">
                                      <p:cBhvr>
                                        <p:cTn id="18" dur="500"/>
                                        <p:tgtEl>
                                          <p:spTgt spid="1126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12667"/>
                                        </p:tgtEl>
                                        <p:attrNameLst>
                                          <p:attrName>style.visibility</p:attrName>
                                        </p:attrNameLst>
                                      </p:cBhvr>
                                      <p:to>
                                        <p:strVal val="visible"/>
                                      </p:to>
                                    </p:set>
                                    <p:animEffect transition="in" filter="wipe(right)">
                                      <p:cBhvr>
                                        <p:cTn id="23" dur="500"/>
                                        <p:tgtEl>
                                          <p:spTgt spid="11266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12668"/>
                                        </p:tgtEl>
                                        <p:attrNameLst>
                                          <p:attrName>style.visibility</p:attrName>
                                        </p:attrNameLst>
                                      </p:cBhvr>
                                      <p:to>
                                        <p:strVal val="visible"/>
                                      </p:to>
                                    </p:set>
                                    <p:animEffect transition="in" filter="wipe(up)">
                                      <p:cBhvr>
                                        <p:cTn id="28" dur="500"/>
                                        <p:tgtEl>
                                          <p:spTgt spid="11266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2669"/>
                                        </p:tgtEl>
                                        <p:attrNameLst>
                                          <p:attrName>style.visibility</p:attrName>
                                        </p:attrNameLst>
                                      </p:cBhvr>
                                      <p:to>
                                        <p:strVal val="visible"/>
                                      </p:to>
                                    </p:set>
                                    <p:animEffect transition="in" filter="wipe(left)">
                                      <p:cBhvr>
                                        <p:cTn id="33" dur="500"/>
                                        <p:tgtEl>
                                          <p:spTgt spid="112669"/>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2670"/>
                                        </p:tgtEl>
                                        <p:attrNameLst>
                                          <p:attrName>style.visibility</p:attrName>
                                        </p:attrNameLst>
                                      </p:cBhvr>
                                      <p:to>
                                        <p:strVal val="visible"/>
                                      </p:to>
                                    </p:set>
                                    <p:animEffect transition="in" filter="box(out)">
                                      <p:cBhvr>
                                        <p:cTn id="38" dur="500"/>
                                        <p:tgtEl>
                                          <p:spTgt spid="11267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12671"/>
                                        </p:tgtEl>
                                        <p:attrNameLst>
                                          <p:attrName>style.visibility</p:attrName>
                                        </p:attrNameLst>
                                      </p:cBhvr>
                                      <p:to>
                                        <p:strVal val="visible"/>
                                      </p:to>
                                    </p:set>
                                    <p:animEffect transition="in" filter="wipe(right)">
                                      <p:cBhvr>
                                        <p:cTn id="43" dur="500"/>
                                        <p:tgtEl>
                                          <p:spTgt spid="11267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12672"/>
                                        </p:tgtEl>
                                        <p:attrNameLst>
                                          <p:attrName>style.visibility</p:attrName>
                                        </p:attrNameLst>
                                      </p:cBhvr>
                                      <p:to>
                                        <p:strVal val="visible"/>
                                      </p:to>
                                    </p:set>
                                    <p:animEffect transition="in" filter="wipe(up)">
                                      <p:cBhvr>
                                        <p:cTn id="48" dur="500"/>
                                        <p:tgtEl>
                                          <p:spTgt spid="11267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12673"/>
                                        </p:tgtEl>
                                        <p:attrNameLst>
                                          <p:attrName>style.visibility</p:attrName>
                                        </p:attrNameLst>
                                      </p:cBhvr>
                                      <p:to>
                                        <p:strVal val="visible"/>
                                      </p:to>
                                    </p:set>
                                    <p:animEffect transition="in" filter="wipe(up)">
                                      <p:cBhvr>
                                        <p:cTn id="53" dur="500"/>
                                        <p:tgtEl>
                                          <p:spTgt spid="11267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12674"/>
                                        </p:tgtEl>
                                        <p:attrNameLst>
                                          <p:attrName>style.visibility</p:attrName>
                                        </p:attrNameLst>
                                      </p:cBhvr>
                                      <p:to>
                                        <p:strVal val="visible"/>
                                      </p:to>
                                    </p:set>
                                    <p:animEffect transition="in" filter="wipe(left)">
                                      <p:cBhvr>
                                        <p:cTn id="58" dur="500"/>
                                        <p:tgtEl>
                                          <p:spTgt spid="11267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12675"/>
                                        </p:tgtEl>
                                        <p:attrNameLst>
                                          <p:attrName>style.visibility</p:attrName>
                                        </p:attrNameLst>
                                      </p:cBhvr>
                                      <p:to>
                                        <p:strVal val="visible"/>
                                      </p:to>
                                    </p:set>
                                    <p:animEffect transition="in" filter="wipe(up)">
                                      <p:cBhvr>
                                        <p:cTn id="63" dur="500"/>
                                        <p:tgtEl>
                                          <p:spTgt spid="11267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12676"/>
                                        </p:tgtEl>
                                        <p:attrNameLst>
                                          <p:attrName>style.visibility</p:attrName>
                                        </p:attrNameLst>
                                      </p:cBhvr>
                                      <p:to>
                                        <p:strVal val="visible"/>
                                      </p:to>
                                    </p:set>
                                    <p:animEffect transition="in" filter="wipe(right)">
                                      <p:cBhvr>
                                        <p:cTn id="68" dur="500"/>
                                        <p:tgtEl>
                                          <p:spTgt spid="11267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12677"/>
                                        </p:tgtEl>
                                        <p:attrNameLst>
                                          <p:attrName>style.visibility</p:attrName>
                                        </p:attrNameLst>
                                      </p:cBhvr>
                                      <p:to>
                                        <p:strVal val="visible"/>
                                      </p:to>
                                    </p:set>
                                    <p:animEffect transition="in" filter="wipe(down)">
                                      <p:cBhvr>
                                        <p:cTn id="73" dur="500"/>
                                        <p:tgtEl>
                                          <p:spTgt spid="11267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12678"/>
                                        </p:tgtEl>
                                        <p:attrNameLst>
                                          <p:attrName>style.visibility</p:attrName>
                                        </p:attrNameLst>
                                      </p:cBhvr>
                                      <p:to>
                                        <p:strVal val="visible"/>
                                      </p:to>
                                    </p:set>
                                    <p:animEffect transition="in" filter="wipe(up)">
                                      <p:cBhvr>
                                        <p:cTn id="78" dur="500"/>
                                        <p:tgtEl>
                                          <p:spTgt spid="11267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112679"/>
                                        </p:tgtEl>
                                        <p:attrNameLst>
                                          <p:attrName>style.visibility</p:attrName>
                                        </p:attrNameLst>
                                      </p:cBhvr>
                                      <p:to>
                                        <p:strVal val="visible"/>
                                      </p:to>
                                    </p:set>
                                    <p:animEffect transition="in" filter="wipe(down)">
                                      <p:cBhvr>
                                        <p:cTn id="83" dur="500"/>
                                        <p:tgtEl>
                                          <p:spTgt spid="11267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12680"/>
                                        </p:tgtEl>
                                        <p:attrNameLst>
                                          <p:attrName>style.visibility</p:attrName>
                                        </p:attrNameLst>
                                      </p:cBhvr>
                                      <p:to>
                                        <p:strVal val="visible"/>
                                      </p:to>
                                    </p:set>
                                    <p:animEffect transition="in" filter="wipe(left)">
                                      <p:cBhvr>
                                        <p:cTn id="88" dur="500"/>
                                        <p:tgtEl>
                                          <p:spTgt spid="11268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112681"/>
                                        </p:tgtEl>
                                        <p:attrNameLst>
                                          <p:attrName>style.visibility</p:attrName>
                                        </p:attrNameLst>
                                      </p:cBhvr>
                                      <p:to>
                                        <p:strVal val="visible"/>
                                      </p:to>
                                    </p:set>
                                    <p:animEffect transition="in" filter="wipe(right)">
                                      <p:cBhvr>
                                        <p:cTn id="93" dur="500"/>
                                        <p:tgtEl>
                                          <p:spTgt spid="11268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112682"/>
                                        </p:tgtEl>
                                        <p:attrNameLst>
                                          <p:attrName>style.visibility</p:attrName>
                                        </p:attrNameLst>
                                      </p:cBhvr>
                                      <p:to>
                                        <p:strVal val="visible"/>
                                      </p:to>
                                    </p:set>
                                    <p:animEffect transition="in" filter="wipe(up)">
                                      <p:cBhvr>
                                        <p:cTn id="98" dur="500"/>
                                        <p:tgtEl>
                                          <p:spTgt spid="11268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12683"/>
                                        </p:tgtEl>
                                        <p:attrNameLst>
                                          <p:attrName>style.visibility</p:attrName>
                                        </p:attrNameLst>
                                      </p:cBhvr>
                                      <p:to>
                                        <p:strVal val="visible"/>
                                      </p:to>
                                    </p:set>
                                    <p:animEffect transition="in" filter="wipe(left)">
                                      <p:cBhvr>
                                        <p:cTn id="103" dur="500"/>
                                        <p:tgtEl>
                                          <p:spTgt spid="112683"/>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112684"/>
                                        </p:tgtEl>
                                        <p:attrNameLst>
                                          <p:attrName>style.visibility</p:attrName>
                                        </p:attrNameLst>
                                      </p:cBhvr>
                                      <p:to>
                                        <p:strVal val="visible"/>
                                      </p:to>
                                    </p:set>
                                    <p:animEffect transition="in" filter="wipe(down)">
                                      <p:cBhvr>
                                        <p:cTn id="108" dur="500"/>
                                        <p:tgtEl>
                                          <p:spTgt spid="11268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112685"/>
                                        </p:tgtEl>
                                        <p:attrNameLst>
                                          <p:attrName>style.visibility</p:attrName>
                                        </p:attrNameLst>
                                      </p:cBhvr>
                                      <p:to>
                                        <p:strVal val="visible"/>
                                      </p:to>
                                    </p:set>
                                    <p:animEffect transition="in" filter="wipe(down)">
                                      <p:cBhvr>
                                        <p:cTn id="113" dur="500"/>
                                        <p:tgtEl>
                                          <p:spTgt spid="11268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112686"/>
                                        </p:tgtEl>
                                        <p:attrNameLst>
                                          <p:attrName>style.visibility</p:attrName>
                                        </p:attrNameLst>
                                      </p:cBhvr>
                                      <p:to>
                                        <p:strVal val="visible"/>
                                      </p:to>
                                    </p:set>
                                    <p:animEffect transition="in" filter="wipe(up)">
                                      <p:cBhvr>
                                        <p:cTn id="118" dur="500"/>
                                        <p:tgtEl>
                                          <p:spTgt spid="1126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112687"/>
                                        </p:tgtEl>
                                        <p:attrNameLst>
                                          <p:attrName>style.visibility</p:attrName>
                                        </p:attrNameLst>
                                      </p:cBhvr>
                                      <p:to>
                                        <p:strVal val="visible"/>
                                      </p:to>
                                    </p:set>
                                    <p:animEffect transition="in" filter="wipe(down)">
                                      <p:cBhvr>
                                        <p:cTn id="123" dur="500"/>
                                        <p:tgtEl>
                                          <p:spTgt spid="11268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2" fill="hold" nodeType="clickEffect">
                                  <p:stCondLst>
                                    <p:cond delay="0"/>
                                  </p:stCondLst>
                                  <p:childTnLst>
                                    <p:set>
                                      <p:cBhvr>
                                        <p:cTn id="127" dur="1" fill="hold">
                                          <p:stCondLst>
                                            <p:cond delay="0"/>
                                          </p:stCondLst>
                                        </p:cTn>
                                        <p:tgtEl>
                                          <p:spTgt spid="112688"/>
                                        </p:tgtEl>
                                        <p:attrNameLst>
                                          <p:attrName>style.visibility</p:attrName>
                                        </p:attrNameLst>
                                      </p:cBhvr>
                                      <p:to>
                                        <p:strVal val="visible"/>
                                      </p:to>
                                    </p:set>
                                    <p:animEffect transition="in" filter="wipe(right)">
                                      <p:cBhvr>
                                        <p:cTn id="128" dur="500"/>
                                        <p:tgtEl>
                                          <p:spTgt spid="112688"/>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grpId="0" nodeType="clickEffect">
                                  <p:stCondLst>
                                    <p:cond delay="0"/>
                                  </p:stCondLst>
                                  <p:childTnLst>
                                    <p:set>
                                      <p:cBhvr>
                                        <p:cTn id="132" dur="1" fill="hold">
                                          <p:stCondLst>
                                            <p:cond delay="0"/>
                                          </p:stCondLst>
                                        </p:cTn>
                                        <p:tgtEl>
                                          <p:spTgt spid="112689"/>
                                        </p:tgtEl>
                                        <p:attrNameLst>
                                          <p:attrName>style.visibility</p:attrName>
                                        </p:attrNameLst>
                                      </p:cBhvr>
                                      <p:to>
                                        <p:strVal val="visible"/>
                                      </p:to>
                                    </p:set>
                                    <p:animEffect transition="in" filter="box(in)">
                                      <p:cBhvr>
                                        <p:cTn id="133" dur="500"/>
                                        <p:tgtEl>
                                          <p:spTgt spid="112689"/>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2" fill="hold" nodeType="clickEffect">
                                  <p:stCondLst>
                                    <p:cond delay="0"/>
                                  </p:stCondLst>
                                  <p:childTnLst>
                                    <p:set>
                                      <p:cBhvr>
                                        <p:cTn id="137" dur="1" fill="hold">
                                          <p:stCondLst>
                                            <p:cond delay="0"/>
                                          </p:stCondLst>
                                        </p:cTn>
                                        <p:tgtEl>
                                          <p:spTgt spid="112690"/>
                                        </p:tgtEl>
                                        <p:attrNameLst>
                                          <p:attrName>style.visibility</p:attrName>
                                        </p:attrNameLst>
                                      </p:cBhvr>
                                      <p:to>
                                        <p:strVal val="visible"/>
                                      </p:to>
                                    </p:set>
                                    <p:anim calcmode="lin" valueType="num">
                                      <p:cBhvr additive="base">
                                        <p:cTn id="138" dur="500" fill="hold"/>
                                        <p:tgtEl>
                                          <p:spTgt spid="112690"/>
                                        </p:tgtEl>
                                        <p:attrNameLst>
                                          <p:attrName>ppt_x</p:attrName>
                                        </p:attrNameLst>
                                      </p:cBhvr>
                                      <p:tavLst>
                                        <p:tav tm="0">
                                          <p:val>
                                            <p:strVal val="1+#ppt_w/2"/>
                                          </p:val>
                                        </p:tav>
                                        <p:tav tm="100000">
                                          <p:val>
                                            <p:strVal val="#ppt_x"/>
                                          </p:val>
                                        </p:tav>
                                      </p:tavLst>
                                    </p:anim>
                                    <p:anim calcmode="lin" valueType="num">
                                      <p:cBhvr additive="base">
                                        <p:cTn id="139" dur="500" fill="hold"/>
                                        <p:tgtEl>
                                          <p:spTgt spid="1126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6" grpId="0" animBg="1"/>
      <p:bldP spid="112670" grpId="0" animBg="1"/>
      <p:bldP spid="112689" grpId="0" animBg="1"/>
      <p:bldP spid="1126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a:ln/>
        </p:spPr>
        <p:txBody>
          <a:bodyPr vert="horz" wrap="square" lIns="91440" tIns="45720" rIns="91440" bIns="45720" anchor="ctr" anchorCtr="0"/>
          <a:p>
            <a:pPr algn="l" eaLnBrk="1" hangingPunct="1"/>
            <a:r>
              <a:rPr lang="en-US" altLang="zh-CN">
                <a:solidFill>
                  <a:schemeClr val="tx1"/>
                </a:solidFill>
              </a:rPr>
              <a:t>Exercises</a:t>
            </a:r>
            <a:endParaRPr lang="en-US" altLang="zh-CN">
              <a:solidFill>
                <a:schemeClr val="tx1"/>
              </a:solidFill>
            </a:endParaRPr>
          </a:p>
        </p:txBody>
      </p:sp>
      <p:sp>
        <p:nvSpPr>
          <p:cNvPr id="112642" name="Rectangle 3"/>
          <p:cNvSpPr>
            <a:spLocks noGrp="1"/>
          </p:cNvSpPr>
          <p:nvPr>
            <p:ph idx="1"/>
          </p:nvPr>
        </p:nvSpPr>
        <p:spPr>
          <a:ln/>
        </p:spPr>
        <p:txBody>
          <a:bodyPr vert="horz" wrap="square" lIns="91440" tIns="45720" rIns="91440" bIns="45720" anchor="t" anchorCtr="0"/>
          <a:p>
            <a:pPr eaLnBrk="1" hangingPunct="1"/>
            <a:r>
              <a:rPr lang="en-US" altLang="zh-CN"/>
              <a:t>9.1, 9.5, 9.11, 9.15, 9.31, 9.38</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2005</a:t>
            </a:r>
            <a:r>
              <a:rPr lang="zh-CN" altLang="en-US" i="0">
                <a:solidFill>
                  <a:srgbClr val="FFFF66"/>
                </a:solidFill>
              </a:rPr>
              <a:t>试题</a:t>
            </a:r>
            <a:endParaRPr lang="zh-CN" altLang="en-US" i="0">
              <a:solidFill>
                <a:srgbClr val="FFFF66"/>
              </a:solidFill>
            </a:endParaRPr>
          </a:p>
        </p:txBody>
      </p:sp>
      <p:sp>
        <p:nvSpPr>
          <p:cNvPr id="113666" name="Rectangle 3"/>
          <p:cNvSpPr>
            <a:spLocks noGrp="1"/>
          </p:cNvSpPr>
          <p:nvPr>
            <p:ph idx="1"/>
          </p:nvPr>
        </p:nvSpPr>
        <p:spPr>
          <a:xfrm>
            <a:off x="250825" y="728663"/>
            <a:ext cx="8648700" cy="5221287"/>
          </a:xfrm>
          <a:ln/>
        </p:spPr>
        <p:txBody>
          <a:bodyPr vert="horz" wrap="square" lIns="92075" tIns="46038" rIns="92075" bIns="46038" anchor="t" anchorCtr="0"/>
          <a:p>
            <a:pPr eaLnBrk="1" hangingPunct="1">
              <a:lnSpc>
                <a:spcPct val="80000"/>
              </a:lnSpc>
              <a:buNone/>
            </a:pPr>
            <a:r>
              <a:rPr lang="zh-CN" altLang="en-US" sz="2000" b="0"/>
              <a:t>设图的邻接表的类型定义如下。若带权图中边的权值类型为整型，请对该邻接表的类型定义做出适当修改，使之能够用于表示边带权的图。</a:t>
            </a:r>
            <a:endParaRPr lang="zh-CN" altLang="en-US" sz="2000" b="0"/>
          </a:p>
          <a:p>
            <a:pPr eaLnBrk="1" hangingPunct="1">
              <a:lnSpc>
                <a:spcPct val="80000"/>
              </a:lnSpc>
              <a:buNone/>
            </a:pPr>
            <a:r>
              <a:rPr lang="en-US" altLang="zh-CN" sz="2000" b="0"/>
              <a:t>#define MAX_VERTEX_NUM  20</a:t>
            </a:r>
            <a:endParaRPr lang="en-US" altLang="zh-CN" sz="2000" b="0"/>
          </a:p>
          <a:p>
            <a:pPr eaLnBrk="1" hangingPunct="1">
              <a:lnSpc>
                <a:spcPct val="80000"/>
              </a:lnSpc>
              <a:buNone/>
            </a:pPr>
            <a:r>
              <a:rPr lang="en-US" altLang="zh-CN" sz="2000" b="0"/>
              <a:t>typedef struct ArcNode{</a:t>
            </a:r>
            <a:endParaRPr lang="en-US" altLang="zh-CN" sz="2000" b="0"/>
          </a:p>
          <a:p>
            <a:pPr eaLnBrk="1" hangingPunct="1">
              <a:lnSpc>
                <a:spcPct val="80000"/>
              </a:lnSpc>
              <a:buNone/>
            </a:pPr>
            <a:r>
              <a:rPr lang="en-US" altLang="zh-CN" sz="2000" b="0"/>
              <a:t>  int   adjvex;   </a:t>
            </a:r>
            <a:endParaRPr lang="en-US" altLang="zh-CN" sz="2000" b="0"/>
          </a:p>
          <a:p>
            <a:pPr eaLnBrk="1" hangingPunct="1">
              <a:lnSpc>
                <a:spcPct val="80000"/>
              </a:lnSpc>
              <a:buNone/>
            </a:pPr>
            <a:r>
              <a:rPr lang="en-US" altLang="zh-CN" sz="2000" b="0"/>
              <a:t>  struct ArcNode  *nextarc; </a:t>
            </a:r>
            <a:endParaRPr lang="en-US" altLang="zh-CN" sz="2000" b="0"/>
          </a:p>
          <a:p>
            <a:pPr eaLnBrk="1" hangingPunct="1">
              <a:lnSpc>
                <a:spcPct val="80000"/>
              </a:lnSpc>
              <a:buNone/>
            </a:pPr>
            <a:r>
              <a:rPr lang="en-US" altLang="zh-CN" sz="2000" b="0"/>
              <a:t>}ArcNode;</a:t>
            </a:r>
            <a:endParaRPr lang="en-US" altLang="zh-CN" sz="2000" b="0"/>
          </a:p>
          <a:p>
            <a:pPr eaLnBrk="1" hangingPunct="1">
              <a:lnSpc>
                <a:spcPct val="80000"/>
              </a:lnSpc>
              <a:buNone/>
            </a:pPr>
            <a:r>
              <a:rPr lang="en-US" altLang="zh-CN" sz="2000" b="0"/>
              <a:t>typedef struct Vnode {  </a:t>
            </a:r>
            <a:endParaRPr lang="en-US" altLang="zh-CN" sz="2000" b="0"/>
          </a:p>
          <a:p>
            <a:pPr eaLnBrk="1" hangingPunct="1">
              <a:lnSpc>
                <a:spcPct val="80000"/>
              </a:lnSpc>
              <a:buNone/>
            </a:pPr>
            <a:r>
              <a:rPr lang="en-US" altLang="zh-CN" sz="2000" b="0"/>
              <a:t>   VertexType  data;       </a:t>
            </a:r>
            <a:endParaRPr lang="en-US" altLang="zh-CN" sz="2000" b="0"/>
          </a:p>
          <a:p>
            <a:pPr eaLnBrk="1" hangingPunct="1">
              <a:lnSpc>
                <a:spcPct val="80000"/>
              </a:lnSpc>
              <a:buNone/>
            </a:pPr>
            <a:r>
              <a:rPr lang="en-US" altLang="zh-CN" sz="2000" b="0"/>
              <a:t>   ArcNode   * firstarc; </a:t>
            </a:r>
            <a:endParaRPr lang="en-US" altLang="zh-CN" sz="2000" b="0"/>
          </a:p>
          <a:p>
            <a:pPr eaLnBrk="1" hangingPunct="1">
              <a:lnSpc>
                <a:spcPct val="80000"/>
              </a:lnSpc>
              <a:buNone/>
            </a:pPr>
            <a:r>
              <a:rPr lang="en-US" altLang="zh-CN" sz="2000" b="0"/>
              <a:t>}Vnode, AdjList[MAX_VERTEX_NUM];</a:t>
            </a:r>
            <a:endParaRPr lang="en-US" altLang="zh-CN" sz="2000" b="0"/>
          </a:p>
          <a:p>
            <a:pPr eaLnBrk="1" hangingPunct="1">
              <a:lnSpc>
                <a:spcPct val="80000"/>
              </a:lnSpc>
              <a:buNone/>
            </a:pPr>
            <a:r>
              <a:rPr lang="en-US" altLang="zh-CN" sz="2000" b="0"/>
              <a:t>typedef struct {</a:t>
            </a:r>
            <a:endParaRPr lang="en-US" altLang="zh-CN" sz="2000" b="0"/>
          </a:p>
          <a:p>
            <a:pPr eaLnBrk="1" hangingPunct="1">
              <a:lnSpc>
                <a:spcPct val="80000"/>
              </a:lnSpc>
              <a:buNone/>
            </a:pPr>
            <a:r>
              <a:rPr lang="en-US" altLang="zh-CN" sz="2000" b="0"/>
              <a:t>  AdjList  vexs;</a:t>
            </a:r>
            <a:endParaRPr lang="en-US" altLang="zh-CN" sz="2000" b="0"/>
          </a:p>
          <a:p>
            <a:pPr eaLnBrk="1" hangingPunct="1">
              <a:lnSpc>
                <a:spcPct val="80000"/>
              </a:lnSpc>
              <a:buNone/>
            </a:pPr>
            <a:r>
              <a:rPr lang="en-US" altLang="zh-CN" sz="2000" b="0"/>
              <a:t>  int  vexnum, arcnum;   </a:t>
            </a:r>
            <a:endParaRPr lang="en-US" altLang="zh-CN" sz="2000" b="0"/>
          </a:p>
          <a:p>
            <a:pPr eaLnBrk="1" hangingPunct="1">
              <a:lnSpc>
                <a:spcPct val="80000"/>
              </a:lnSpc>
              <a:buNone/>
            </a:pPr>
            <a:r>
              <a:rPr lang="en-US" altLang="zh-CN" sz="2000" b="0"/>
              <a:t>  }ALGraph;</a:t>
            </a:r>
            <a:endParaRPr lang="en-US" altLang="zh-CN" sz="2000" b="0"/>
          </a:p>
        </p:txBody>
      </p:sp>
      <p:sp>
        <p:nvSpPr>
          <p:cNvPr id="167940" name="Rectangle 4"/>
          <p:cNvSpPr/>
          <p:nvPr/>
        </p:nvSpPr>
        <p:spPr>
          <a:xfrm>
            <a:off x="3492500" y="4508500"/>
            <a:ext cx="5094288" cy="22098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buClr>
                <a:srgbClr val="CC99FF"/>
              </a:buClr>
              <a:buSzTx/>
              <a:buFont typeface="Monotype Sorts" pitchFamily="2" charset="2"/>
              <a:buNone/>
            </a:pPr>
            <a:r>
              <a:rPr lang="en-US" altLang="zh-CN" sz="2400" b="0">
                <a:latin typeface="Times New Roman" panose="02020603050405020304" pitchFamily="18" charset="0"/>
                <a:ea typeface="楷体_GB2312"/>
              </a:rPr>
              <a:t>typedef struct ArcNode{</a:t>
            </a:r>
            <a:endParaRPr lang="en-US" altLang="zh-CN" sz="2400" b="0">
              <a:latin typeface="Times New Roman" panose="02020603050405020304" pitchFamily="18" charset="0"/>
              <a:ea typeface="楷体_GB2312"/>
            </a:endParaRPr>
          </a:p>
          <a:p>
            <a:pPr marL="0" lvl="0" indent="0">
              <a:buClr>
                <a:srgbClr val="CC99FF"/>
              </a:buClr>
              <a:buSzTx/>
              <a:buFont typeface="Monotype Sorts" pitchFamily="2" charset="2"/>
              <a:buNone/>
            </a:pPr>
            <a:r>
              <a:rPr lang="en-US" altLang="zh-CN" sz="2400" b="0">
                <a:latin typeface="Times New Roman" panose="02020603050405020304" pitchFamily="18" charset="0"/>
                <a:ea typeface="楷体_GB2312"/>
              </a:rPr>
              <a:t>  	int   adjvex;   </a:t>
            </a:r>
            <a:endParaRPr lang="en-US" altLang="zh-CN" sz="2400" b="0">
              <a:latin typeface="Times New Roman" panose="02020603050405020304" pitchFamily="18" charset="0"/>
              <a:ea typeface="楷体_GB2312"/>
            </a:endParaRPr>
          </a:p>
          <a:p>
            <a:pPr marL="0" lvl="0" indent="0">
              <a:buClr>
                <a:srgbClr val="CC99FF"/>
              </a:buClr>
              <a:buSzTx/>
              <a:buFont typeface="Monotype Sorts" pitchFamily="2" charset="2"/>
              <a:buNone/>
            </a:pPr>
            <a:r>
              <a:rPr lang="en-US" altLang="zh-CN" sz="2400" b="0">
                <a:latin typeface="Times New Roman" panose="02020603050405020304" pitchFamily="18" charset="0"/>
                <a:ea typeface="楷体_GB2312"/>
              </a:rPr>
              <a:t>  	int   weight;</a:t>
            </a:r>
            <a:endParaRPr lang="en-US" altLang="zh-CN" sz="2400" b="0">
              <a:latin typeface="Times New Roman" panose="02020603050405020304" pitchFamily="18" charset="0"/>
              <a:ea typeface="楷体_GB2312"/>
            </a:endParaRPr>
          </a:p>
          <a:p>
            <a:pPr marL="0" lvl="0" indent="0">
              <a:buClr>
                <a:srgbClr val="CC99FF"/>
              </a:buClr>
              <a:buSzTx/>
              <a:buFont typeface="Monotype Sorts" pitchFamily="2" charset="2"/>
              <a:buNone/>
            </a:pPr>
            <a:r>
              <a:rPr lang="en-US" altLang="zh-CN" sz="2400" b="0">
                <a:latin typeface="Times New Roman" panose="02020603050405020304" pitchFamily="18" charset="0"/>
                <a:ea typeface="楷体_GB2312"/>
              </a:rPr>
              <a:t>  	struct ArcNode  *nextarc; </a:t>
            </a:r>
            <a:endParaRPr lang="en-US" altLang="zh-CN" sz="2400" b="0">
              <a:latin typeface="Times New Roman" panose="02020603050405020304" pitchFamily="18" charset="0"/>
              <a:ea typeface="楷体_GB2312"/>
            </a:endParaRPr>
          </a:p>
          <a:p>
            <a:pPr marL="0" lvl="0" indent="0">
              <a:buClr>
                <a:srgbClr val="CC99FF"/>
              </a:buClr>
              <a:buSzTx/>
              <a:buFont typeface="Monotype Sorts" pitchFamily="2" charset="2"/>
              <a:buNone/>
            </a:pPr>
            <a:r>
              <a:rPr lang="en-US" altLang="zh-CN" sz="2400" b="0">
                <a:latin typeface="Times New Roman" panose="02020603050405020304" pitchFamily="18" charset="0"/>
                <a:ea typeface="楷体_GB2312"/>
              </a:rPr>
              <a:t>}ArcNode;</a:t>
            </a:r>
            <a:endParaRPr lang="en-US" altLang="zh-CN" sz="2400" b="0">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 calcmode="lin" valueType="num">
                                      <p:cBhvr additive="base">
                                        <p:cTn id="7" dur="500" fill="hold"/>
                                        <p:tgtEl>
                                          <p:spTgt spid="167940"/>
                                        </p:tgtEl>
                                        <p:attrNameLst>
                                          <p:attrName>ppt_x</p:attrName>
                                        </p:attrNameLst>
                                      </p:cBhvr>
                                      <p:tavLst>
                                        <p:tav tm="0">
                                          <p:val>
                                            <p:strVal val="#ppt_x"/>
                                          </p:val>
                                        </p:tav>
                                        <p:tav tm="100000">
                                          <p:val>
                                            <p:strVal val="#ppt_x"/>
                                          </p:val>
                                        </p:tav>
                                      </p:tavLst>
                                    </p:anim>
                                    <p:anim calcmode="lin" valueType="num">
                                      <p:cBhvr additive="base">
                                        <p:cTn id="8" dur="500" fill="hold"/>
                                        <p:tgtEl>
                                          <p:spTgt spid="167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2006</a:t>
            </a:r>
            <a:r>
              <a:rPr lang="zh-CN" altLang="en-US" i="0">
                <a:solidFill>
                  <a:srgbClr val="FFFF66"/>
                </a:solidFill>
              </a:rPr>
              <a:t>试题</a:t>
            </a:r>
            <a:endParaRPr lang="zh-CN" altLang="en-US" i="0">
              <a:solidFill>
                <a:srgbClr val="FFFF66"/>
              </a:solidFill>
            </a:endParaRPr>
          </a:p>
        </p:txBody>
      </p:sp>
      <p:sp>
        <p:nvSpPr>
          <p:cNvPr id="114690" name="Rectangle 3"/>
          <p:cNvSpPr>
            <a:spLocks noGrp="1"/>
          </p:cNvSpPr>
          <p:nvPr>
            <p:ph idx="1"/>
          </p:nvPr>
        </p:nvSpPr>
        <p:spPr>
          <a:xfrm>
            <a:off x="250825" y="908050"/>
            <a:ext cx="8648700" cy="1800225"/>
          </a:xfrm>
          <a:ln/>
        </p:spPr>
        <p:txBody>
          <a:bodyPr vert="horz" wrap="square" lIns="92075" tIns="46038" rIns="92075" bIns="46038" anchor="t" anchorCtr="0"/>
          <a:p>
            <a:pPr eaLnBrk="1" hangingPunct="1">
              <a:buNone/>
            </a:pPr>
            <a:r>
              <a:rPr lang="zh-CN" altLang="de-DE" b="0">
                <a:latin typeface="楷体_GB2312"/>
                <a:ea typeface="楷体_GB2312"/>
              </a:rPr>
              <a:t>在图的数据结构中，顶点表示</a:t>
            </a:r>
            <a:r>
              <a:rPr lang="de-DE" altLang="zh-CN" b="0">
                <a:latin typeface="楷体_GB2312"/>
                <a:ea typeface="楷体_GB2312"/>
              </a:rPr>
              <a:t>______</a:t>
            </a:r>
            <a:r>
              <a:rPr lang="zh-CN" altLang="de-DE" b="0">
                <a:latin typeface="楷体_GB2312"/>
                <a:ea typeface="楷体_GB2312"/>
              </a:rPr>
              <a:t>，边表示</a:t>
            </a:r>
            <a:r>
              <a:rPr lang="de-DE" altLang="zh-CN" b="0">
                <a:latin typeface="楷体_GB2312"/>
                <a:ea typeface="楷体_GB2312"/>
              </a:rPr>
              <a:t>______</a:t>
            </a:r>
            <a:r>
              <a:rPr lang="zh-CN" altLang="de-DE" b="0">
                <a:latin typeface="楷体_GB2312"/>
                <a:ea typeface="楷体_GB2312"/>
              </a:rPr>
              <a:t>。</a:t>
            </a:r>
            <a:endParaRPr lang="zh-CN" altLang="de-DE" b="0">
              <a:latin typeface="楷体_GB2312"/>
              <a:ea typeface="楷体_GB2312"/>
            </a:endParaRPr>
          </a:p>
        </p:txBody>
      </p:sp>
      <p:sp>
        <p:nvSpPr>
          <p:cNvPr id="168964" name="Rectangle 4"/>
          <p:cNvSpPr/>
          <p:nvPr/>
        </p:nvSpPr>
        <p:spPr>
          <a:xfrm>
            <a:off x="6551613" y="908050"/>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en-US" sz="2400">
                <a:latin typeface="Times New Roman" panose="02020603050405020304" pitchFamily="18" charset="0"/>
                <a:ea typeface="楷体_GB2312"/>
              </a:rPr>
              <a:t>数据</a:t>
            </a:r>
            <a:endParaRPr lang="zh-CN" altLang="en-US" sz="2400">
              <a:latin typeface="Times New Roman" panose="02020603050405020304" pitchFamily="18" charset="0"/>
              <a:ea typeface="楷体_GB2312"/>
            </a:endParaRPr>
          </a:p>
        </p:txBody>
      </p:sp>
      <p:sp>
        <p:nvSpPr>
          <p:cNvPr id="168965" name="Rectangle 5"/>
          <p:cNvSpPr/>
          <p:nvPr/>
        </p:nvSpPr>
        <p:spPr>
          <a:xfrm>
            <a:off x="1871663" y="1449388"/>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en-US" sz="2400">
                <a:latin typeface="Times New Roman" panose="02020603050405020304" pitchFamily="18" charset="0"/>
                <a:ea typeface="楷体_GB2312"/>
              </a:rPr>
              <a:t>关系</a:t>
            </a:r>
            <a:endParaRPr lang="zh-CN" altLang="en-US" sz="2400">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 calcmode="lin" valueType="num">
                                      <p:cBhvr additive="base">
                                        <p:cTn id="7" dur="500" fill="hold"/>
                                        <p:tgtEl>
                                          <p:spTgt spid="168964"/>
                                        </p:tgtEl>
                                        <p:attrNameLst>
                                          <p:attrName>ppt_x</p:attrName>
                                        </p:attrNameLst>
                                      </p:cBhvr>
                                      <p:tavLst>
                                        <p:tav tm="0">
                                          <p:val>
                                            <p:strVal val="#ppt_x"/>
                                          </p:val>
                                        </p:tav>
                                        <p:tav tm="100000">
                                          <p:val>
                                            <p:strVal val="#ppt_x"/>
                                          </p:val>
                                        </p:tav>
                                      </p:tavLst>
                                    </p:anim>
                                    <p:anim calcmode="lin" valueType="num">
                                      <p:cBhvr additive="base">
                                        <p:cTn id="8" dur="500" fill="hold"/>
                                        <p:tgtEl>
                                          <p:spTgt spid="1689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8965"/>
                                        </p:tgtEl>
                                        <p:attrNameLst>
                                          <p:attrName>style.visibility</p:attrName>
                                        </p:attrNameLst>
                                      </p:cBhvr>
                                      <p:to>
                                        <p:strVal val="visible"/>
                                      </p:to>
                                    </p:set>
                                    <p:anim calcmode="lin" valueType="num">
                                      <p:cBhvr additive="base">
                                        <p:cTn id="13" dur="500" fill="hold"/>
                                        <p:tgtEl>
                                          <p:spTgt spid="168965"/>
                                        </p:tgtEl>
                                        <p:attrNameLst>
                                          <p:attrName>ppt_x</p:attrName>
                                        </p:attrNameLst>
                                      </p:cBhvr>
                                      <p:tavLst>
                                        <p:tav tm="0">
                                          <p:val>
                                            <p:strVal val="#ppt_x"/>
                                          </p:val>
                                        </p:tav>
                                        <p:tav tm="100000">
                                          <p:val>
                                            <p:strVal val="#ppt_x"/>
                                          </p:val>
                                        </p:tav>
                                      </p:tavLst>
                                    </p:anim>
                                    <p:anim calcmode="lin" valueType="num">
                                      <p:cBhvr additive="base">
                                        <p:cTn id="14" dur="500" fill="hold"/>
                                        <p:tgtEl>
                                          <p:spTgt spid="168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p:bldP spid="1689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2006</a:t>
            </a:r>
            <a:r>
              <a:rPr lang="zh-CN" altLang="en-US" i="0">
                <a:solidFill>
                  <a:srgbClr val="FFFF66"/>
                </a:solidFill>
              </a:rPr>
              <a:t>试题</a:t>
            </a:r>
            <a:endParaRPr lang="zh-CN" altLang="en-US" i="0">
              <a:solidFill>
                <a:srgbClr val="FFFF66"/>
              </a:solidFill>
            </a:endParaRPr>
          </a:p>
        </p:txBody>
      </p:sp>
      <p:sp>
        <p:nvSpPr>
          <p:cNvPr id="115714" name="Rectangle 3"/>
          <p:cNvSpPr>
            <a:spLocks noGrp="1"/>
          </p:cNvSpPr>
          <p:nvPr>
            <p:ph idx="1"/>
          </p:nvPr>
        </p:nvSpPr>
        <p:spPr>
          <a:xfrm>
            <a:off x="0" y="908050"/>
            <a:ext cx="9144000" cy="5221288"/>
          </a:xfrm>
          <a:ln/>
        </p:spPr>
        <p:txBody>
          <a:bodyPr vert="horz" wrap="square" lIns="92075" tIns="46038" rIns="92075" bIns="46038" anchor="t" anchorCtr="0"/>
          <a:p>
            <a:pPr eaLnBrk="1" hangingPunct="1">
              <a:lnSpc>
                <a:spcPct val="80000"/>
              </a:lnSpc>
              <a:buNone/>
            </a:pPr>
            <a:r>
              <a:rPr lang="zh-CN" altLang="de-DE" sz="2400" b="0">
                <a:latin typeface="楷体_GB2312"/>
                <a:ea typeface="楷体_GB2312"/>
              </a:rPr>
              <a:t>在下列算法中，</a:t>
            </a:r>
            <a:r>
              <a:rPr lang="de-DE" altLang="zh-CN" sz="2400" b="0">
                <a:latin typeface="楷体_GB2312"/>
                <a:ea typeface="楷体_GB2312"/>
              </a:rPr>
              <a:t>FindPath(Graph G, int v, int s, List &amp;PATH)</a:t>
            </a:r>
            <a:r>
              <a:rPr lang="zh-CN" altLang="de-DE" sz="2400" b="0">
                <a:latin typeface="楷体_GB2312"/>
                <a:ea typeface="楷体_GB2312"/>
              </a:rPr>
              <a:t>是求图</a:t>
            </a:r>
            <a:r>
              <a:rPr lang="de-DE" altLang="zh-CN" sz="2400" b="0">
                <a:latin typeface="楷体_GB2312"/>
                <a:ea typeface="楷体_GB2312"/>
              </a:rPr>
              <a:t>G</a:t>
            </a:r>
            <a:r>
              <a:rPr lang="zh-CN" altLang="de-DE" sz="2400" b="0">
                <a:latin typeface="楷体_GB2312"/>
                <a:ea typeface="楷体_GB2312"/>
              </a:rPr>
              <a:t>中顶点</a:t>
            </a:r>
            <a:r>
              <a:rPr lang="de-DE" altLang="zh-CN" sz="2400" b="0">
                <a:latin typeface="楷体_GB2312"/>
                <a:ea typeface="楷体_GB2312"/>
              </a:rPr>
              <a:t>v</a:t>
            </a:r>
            <a:r>
              <a:rPr lang="zh-CN" altLang="de-DE" sz="2400" b="0">
                <a:latin typeface="楷体_GB2312"/>
                <a:ea typeface="楷体_GB2312"/>
              </a:rPr>
              <a:t>到</a:t>
            </a:r>
            <a:r>
              <a:rPr lang="de-DE" altLang="zh-CN" sz="2400" b="0">
                <a:latin typeface="楷体_GB2312"/>
                <a:ea typeface="楷体_GB2312"/>
              </a:rPr>
              <a:t>s</a:t>
            </a:r>
            <a:r>
              <a:rPr lang="zh-CN" altLang="de-DE" sz="2400" b="0">
                <a:latin typeface="楷体_GB2312"/>
                <a:ea typeface="楷体_GB2312"/>
              </a:rPr>
              <a:t>的一条路径</a:t>
            </a:r>
            <a:r>
              <a:rPr lang="de-DE" altLang="zh-CN" sz="2400" b="0">
                <a:latin typeface="楷体_GB2312"/>
                <a:ea typeface="楷体_GB2312"/>
              </a:rPr>
              <a:t>PATH</a:t>
            </a:r>
            <a:r>
              <a:rPr lang="zh-CN" altLang="de-DE" sz="2400" b="0">
                <a:latin typeface="楷体_GB2312"/>
                <a:ea typeface="楷体_GB2312"/>
              </a:rPr>
              <a:t>（用线性表表示的一个顶点序列），请在空白处填入合适的语句或表达式。</a:t>
            </a:r>
            <a:endParaRPr lang="zh-CN" altLang="de-DE" sz="2400" b="0">
              <a:latin typeface="楷体_GB2312"/>
              <a:ea typeface="楷体_GB2312"/>
            </a:endParaRPr>
          </a:p>
          <a:p>
            <a:pPr eaLnBrk="1" hangingPunct="1">
              <a:lnSpc>
                <a:spcPct val="80000"/>
              </a:lnSpc>
              <a:buNone/>
            </a:pPr>
            <a:r>
              <a:rPr lang="zh-CN" altLang="de-DE" sz="2400" b="0">
                <a:latin typeface="楷体_GB2312"/>
                <a:ea typeface="楷体_GB2312"/>
              </a:rPr>
              <a:t>提示：在此算法中，图的顶点均用顶点的编号表示。</a:t>
            </a:r>
            <a:endParaRPr lang="zh-CN" altLang="de-DE" sz="2400" b="0">
              <a:latin typeface="楷体_GB2312"/>
              <a:ea typeface="楷体_GB2312"/>
            </a:endParaRPr>
          </a:p>
          <a:p>
            <a:pPr eaLnBrk="1" hangingPunct="1">
              <a:lnSpc>
                <a:spcPct val="80000"/>
              </a:lnSpc>
              <a:buNone/>
            </a:pPr>
            <a:r>
              <a:rPr lang="de-DE" altLang="zh-CN" sz="2400" b="0">
                <a:latin typeface="楷体_GB2312"/>
                <a:ea typeface="楷体_GB2312"/>
              </a:rPr>
              <a:t>Status FindPath ( Graph G, int v, int s, List &amp;PATH )</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 visited[v] = TRUE;   // </a:t>
            </a:r>
            <a:r>
              <a:rPr lang="zh-CN" altLang="de-DE" sz="2400" b="0">
                <a:latin typeface="楷体_GB2312"/>
                <a:ea typeface="楷体_GB2312"/>
              </a:rPr>
              <a:t>标示第 </a:t>
            </a:r>
            <a:r>
              <a:rPr lang="de-DE" altLang="zh-CN" sz="2400" b="0">
                <a:latin typeface="楷体_GB2312"/>
                <a:ea typeface="楷体_GB2312"/>
              </a:rPr>
              <a:t>v </a:t>
            </a:r>
            <a:r>
              <a:rPr lang="zh-CN" altLang="de-DE" sz="2400" b="0">
                <a:latin typeface="楷体_GB2312"/>
                <a:ea typeface="楷体_GB2312"/>
              </a:rPr>
              <a:t>个顶点已被访问</a:t>
            </a:r>
            <a:endParaRPr lang="zh-CN" altLang="de-DE" sz="2400" b="0">
              <a:latin typeface="楷体_GB2312"/>
              <a:ea typeface="楷体_GB2312"/>
            </a:endParaRPr>
          </a:p>
          <a:p>
            <a:pPr eaLnBrk="1" hangingPunct="1">
              <a:lnSpc>
                <a:spcPct val="80000"/>
              </a:lnSpc>
              <a:buNone/>
            </a:pPr>
            <a:r>
              <a:rPr lang="zh-CN" altLang="de-DE" sz="2400" b="0">
                <a:latin typeface="楷体_GB2312"/>
                <a:ea typeface="楷体_GB2312"/>
              </a:rPr>
              <a:t>  </a:t>
            </a:r>
            <a:r>
              <a:rPr lang="de-DE" altLang="zh-CN" sz="2400" b="0">
                <a:latin typeface="楷体_GB2312"/>
                <a:ea typeface="楷体_GB2312"/>
              </a:rPr>
              <a:t>ListInsert(PATH,ListLength(PATH)+1,v);</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  if ( v == s ) return TRUE;</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  for(w=FirstAdjVex(G, v); w != -1; w=NextAdjVex(G, v, w))</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      if ( _____________ )</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		   if (FindPath(G, w, s, PATH)) return TRUE;</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  ListDelete(PATH, _________ , v); </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  return FALSE;</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a:t>
            </a:r>
            <a:endParaRPr lang="de-DE" altLang="zh-CN" sz="2400" b="0">
              <a:latin typeface="楷体_GB2312"/>
              <a:ea typeface="楷体_GB2312"/>
            </a:endParaRPr>
          </a:p>
          <a:p>
            <a:pPr eaLnBrk="1" hangingPunct="1">
              <a:lnSpc>
                <a:spcPct val="80000"/>
              </a:lnSpc>
              <a:buNone/>
            </a:pPr>
            <a:endParaRPr lang="de-DE" altLang="zh-CN" sz="2400">
              <a:latin typeface="楷体_GB2312"/>
              <a:ea typeface="楷体_GB2312"/>
            </a:endParaRPr>
          </a:p>
        </p:txBody>
      </p:sp>
      <p:sp>
        <p:nvSpPr>
          <p:cNvPr id="169988" name="Rectangle 4"/>
          <p:cNvSpPr/>
          <p:nvPr/>
        </p:nvSpPr>
        <p:spPr>
          <a:xfrm>
            <a:off x="1511300" y="3968750"/>
            <a:ext cx="24765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de-DE" altLang="zh-CN" sz="2000">
                <a:solidFill>
                  <a:srgbClr val="FF0000"/>
                </a:solidFill>
                <a:latin typeface="Times New Roman" panose="02020603050405020304" pitchFamily="18" charset="0"/>
                <a:ea typeface="楷体_GB2312"/>
              </a:rPr>
              <a:t>visited[w] == FALSE</a:t>
            </a:r>
            <a:endParaRPr lang="en-US" altLang="zh-CN" sz="2000">
              <a:solidFill>
                <a:srgbClr val="FF0000"/>
              </a:solidFill>
              <a:latin typeface="Times New Roman" panose="02020603050405020304" pitchFamily="18" charset="0"/>
              <a:ea typeface="楷体_GB2312"/>
            </a:endParaRPr>
          </a:p>
        </p:txBody>
      </p:sp>
      <p:sp>
        <p:nvSpPr>
          <p:cNvPr id="169989" name="Rectangle 5"/>
          <p:cNvSpPr/>
          <p:nvPr/>
        </p:nvSpPr>
        <p:spPr>
          <a:xfrm>
            <a:off x="2592388" y="5049838"/>
            <a:ext cx="22574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de-DE" altLang="zh-CN" sz="2000">
                <a:solidFill>
                  <a:srgbClr val="FF0000"/>
                </a:solidFill>
                <a:latin typeface="Times New Roman" panose="02020603050405020304" pitchFamily="18" charset="0"/>
                <a:ea typeface="楷体_GB2312"/>
              </a:rPr>
              <a:t>ListLength(PATH)</a:t>
            </a:r>
            <a:endParaRPr lang="en-US" altLang="zh-CN" sz="200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 calcmode="lin" valueType="num">
                                      <p:cBhvr additive="base">
                                        <p:cTn id="7" dur="500" fill="hold"/>
                                        <p:tgtEl>
                                          <p:spTgt spid="169988"/>
                                        </p:tgtEl>
                                        <p:attrNameLst>
                                          <p:attrName>ppt_x</p:attrName>
                                        </p:attrNameLst>
                                      </p:cBhvr>
                                      <p:tavLst>
                                        <p:tav tm="0">
                                          <p:val>
                                            <p:strVal val="#ppt_x"/>
                                          </p:val>
                                        </p:tav>
                                        <p:tav tm="100000">
                                          <p:val>
                                            <p:strVal val="#ppt_x"/>
                                          </p:val>
                                        </p:tav>
                                      </p:tavLst>
                                    </p:anim>
                                    <p:anim calcmode="lin" valueType="num">
                                      <p:cBhvr additive="base">
                                        <p:cTn id="8" dur="500" fill="hold"/>
                                        <p:tgtEl>
                                          <p:spTgt spid="1699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9989"/>
                                        </p:tgtEl>
                                        <p:attrNameLst>
                                          <p:attrName>style.visibility</p:attrName>
                                        </p:attrNameLst>
                                      </p:cBhvr>
                                      <p:to>
                                        <p:strVal val="visible"/>
                                      </p:to>
                                    </p:set>
                                    <p:anim calcmode="lin" valueType="num">
                                      <p:cBhvr additive="base">
                                        <p:cTn id="13" dur="500" fill="hold"/>
                                        <p:tgtEl>
                                          <p:spTgt spid="169989"/>
                                        </p:tgtEl>
                                        <p:attrNameLst>
                                          <p:attrName>ppt_x</p:attrName>
                                        </p:attrNameLst>
                                      </p:cBhvr>
                                      <p:tavLst>
                                        <p:tav tm="0">
                                          <p:val>
                                            <p:strVal val="#ppt_x"/>
                                          </p:val>
                                        </p:tav>
                                        <p:tav tm="100000">
                                          <p:val>
                                            <p:strVal val="#ppt_x"/>
                                          </p:val>
                                        </p:tav>
                                      </p:tavLst>
                                    </p:anim>
                                    <p:anim calcmode="lin" valueType="num">
                                      <p:cBhvr additive="base">
                                        <p:cTn id="14" dur="500" fill="hold"/>
                                        <p:tgtEl>
                                          <p:spTgt spid="169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P spid="16998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4"/>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2007</a:t>
            </a:r>
            <a:r>
              <a:rPr lang="zh-CN" altLang="en-US" i="0">
                <a:solidFill>
                  <a:srgbClr val="FFFF66"/>
                </a:solidFill>
              </a:rPr>
              <a:t>试题</a:t>
            </a:r>
            <a:endParaRPr lang="zh-CN" altLang="en-US" i="0">
              <a:solidFill>
                <a:srgbClr val="FFFF66"/>
              </a:solidFill>
            </a:endParaRPr>
          </a:p>
        </p:txBody>
      </p:sp>
      <p:sp>
        <p:nvSpPr>
          <p:cNvPr id="116738" name="Rectangle 5"/>
          <p:cNvSpPr>
            <a:spLocks noGrp="1"/>
          </p:cNvSpPr>
          <p:nvPr>
            <p:ph idx="1"/>
          </p:nvPr>
        </p:nvSpPr>
        <p:spPr>
          <a:xfrm>
            <a:off x="250825" y="908050"/>
            <a:ext cx="8648700" cy="2160588"/>
          </a:xfrm>
          <a:ln/>
        </p:spPr>
        <p:txBody>
          <a:bodyPr vert="horz" wrap="square" lIns="92075" tIns="46038" rIns="92075" bIns="46038" anchor="t" anchorCtr="0"/>
          <a:p>
            <a:pPr marL="609600" indent="-609600" eaLnBrk="1" hangingPunct="1">
              <a:lnSpc>
                <a:spcPct val="90000"/>
              </a:lnSpc>
              <a:buNone/>
            </a:pPr>
            <a:r>
              <a:rPr lang="zh-CN" altLang="de-DE" b="0">
                <a:latin typeface="楷体_GB2312"/>
                <a:ea typeface="楷体_GB2312"/>
              </a:rPr>
              <a:t>下列图的存储结构中，</a:t>
            </a:r>
            <a:r>
              <a:rPr lang="de-DE" altLang="zh-CN" b="0">
                <a:latin typeface="楷体_GB2312"/>
                <a:ea typeface="楷体_GB2312"/>
              </a:rPr>
              <a:t>__________</a:t>
            </a:r>
            <a:r>
              <a:rPr lang="zh-CN" altLang="de-DE" b="0">
                <a:latin typeface="楷体_GB2312"/>
                <a:ea typeface="楷体_GB2312"/>
              </a:rPr>
              <a:t>只</a:t>
            </a:r>
            <a:r>
              <a:rPr lang="zh-CN" altLang="en-US" b="0">
                <a:latin typeface="楷体_GB2312"/>
                <a:ea typeface="楷体_GB2312"/>
              </a:rPr>
              <a:t>适用于</a:t>
            </a:r>
            <a:r>
              <a:rPr lang="zh-CN" altLang="de-DE" b="0">
                <a:latin typeface="楷体_GB2312"/>
                <a:ea typeface="楷体_GB2312"/>
              </a:rPr>
              <a:t>表示有向图？</a:t>
            </a:r>
            <a:endParaRPr lang="zh-CN" altLang="de-DE" b="0">
              <a:latin typeface="楷体_GB2312"/>
              <a:ea typeface="楷体_GB2312"/>
            </a:endParaRPr>
          </a:p>
          <a:p>
            <a:pPr marL="609600" indent="-609600" eaLnBrk="1" hangingPunct="1">
              <a:lnSpc>
                <a:spcPct val="90000"/>
              </a:lnSpc>
              <a:buNone/>
            </a:pPr>
            <a:r>
              <a:rPr lang="de-DE" altLang="zh-CN" b="0">
                <a:latin typeface="楷体_GB2312"/>
                <a:ea typeface="楷体_GB2312"/>
              </a:rPr>
              <a:t>A. </a:t>
            </a:r>
            <a:r>
              <a:rPr lang="zh-CN" altLang="de-DE" b="0">
                <a:latin typeface="楷体_GB2312"/>
                <a:ea typeface="楷体_GB2312"/>
              </a:rPr>
              <a:t>邻接矩阵		</a:t>
            </a:r>
            <a:r>
              <a:rPr lang="de-DE" altLang="zh-CN" b="0">
                <a:latin typeface="楷体_GB2312"/>
                <a:ea typeface="楷体_GB2312"/>
              </a:rPr>
              <a:t>B. </a:t>
            </a:r>
            <a:r>
              <a:rPr lang="zh-CN" altLang="de-DE" b="0">
                <a:latin typeface="楷体_GB2312"/>
                <a:ea typeface="楷体_GB2312"/>
              </a:rPr>
              <a:t>邻接表	</a:t>
            </a:r>
            <a:endParaRPr lang="zh-CN" altLang="de-DE" b="0">
              <a:latin typeface="楷体_GB2312"/>
              <a:ea typeface="楷体_GB2312"/>
            </a:endParaRPr>
          </a:p>
          <a:p>
            <a:pPr marL="609600" indent="-609600" eaLnBrk="1" hangingPunct="1">
              <a:lnSpc>
                <a:spcPct val="90000"/>
              </a:lnSpc>
              <a:buNone/>
            </a:pPr>
            <a:r>
              <a:rPr lang="de-DE" altLang="zh-CN" b="0">
                <a:latin typeface="楷体_GB2312"/>
                <a:ea typeface="楷体_GB2312"/>
              </a:rPr>
              <a:t>C. </a:t>
            </a:r>
            <a:r>
              <a:rPr lang="zh-CN" altLang="de-DE" b="0">
                <a:latin typeface="楷体_GB2312"/>
                <a:ea typeface="楷体_GB2312"/>
              </a:rPr>
              <a:t>十字链表		</a:t>
            </a:r>
            <a:r>
              <a:rPr lang="de-DE" altLang="zh-CN" b="0">
                <a:latin typeface="楷体_GB2312"/>
                <a:ea typeface="楷体_GB2312"/>
              </a:rPr>
              <a:t>D. </a:t>
            </a:r>
            <a:r>
              <a:rPr lang="zh-CN" altLang="de-DE" b="0">
                <a:latin typeface="楷体_GB2312"/>
                <a:ea typeface="楷体_GB2312"/>
              </a:rPr>
              <a:t>邻接多重表</a:t>
            </a:r>
            <a:endParaRPr lang="zh-CN" altLang="de-DE" b="0">
              <a:latin typeface="楷体_GB2312"/>
              <a:ea typeface="楷体_GB2312"/>
            </a:endParaRPr>
          </a:p>
        </p:txBody>
      </p:sp>
      <p:sp>
        <p:nvSpPr>
          <p:cNvPr id="171016" name="Rectangle 8"/>
          <p:cNvSpPr/>
          <p:nvPr/>
        </p:nvSpPr>
        <p:spPr>
          <a:xfrm>
            <a:off x="250825" y="3068638"/>
            <a:ext cx="1758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de-DE" altLang="zh-CN" sz="2400" b="0">
                <a:solidFill>
                  <a:srgbClr val="FF0000"/>
                </a:solidFill>
                <a:latin typeface="Times New Roman" panose="02020603050405020304" pitchFamily="18" charset="0"/>
                <a:ea typeface="楷体_GB2312"/>
              </a:rPr>
              <a:t>C. </a:t>
            </a:r>
            <a:r>
              <a:rPr lang="zh-CN" altLang="de-DE" sz="2400" b="0">
                <a:solidFill>
                  <a:srgbClr val="FF0000"/>
                </a:solidFill>
                <a:latin typeface="Times New Roman" panose="02020603050405020304" pitchFamily="18" charset="0"/>
                <a:ea typeface="楷体_GB2312"/>
              </a:rPr>
              <a:t>十字链表</a:t>
            </a:r>
            <a:endParaRPr lang="zh-CN" altLang="en-US" sz="2400" b="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6"/>
                                        </p:tgtEl>
                                        <p:attrNameLst>
                                          <p:attrName>style.visibility</p:attrName>
                                        </p:attrNameLst>
                                      </p:cBhvr>
                                      <p:to>
                                        <p:strVal val="visible"/>
                                      </p:to>
                                    </p:set>
                                    <p:anim calcmode="lin" valueType="num">
                                      <p:cBhvr additive="base">
                                        <p:cTn id="7" dur="500" fill="hold"/>
                                        <p:tgtEl>
                                          <p:spTgt spid="171016"/>
                                        </p:tgtEl>
                                        <p:attrNameLst>
                                          <p:attrName>ppt_x</p:attrName>
                                        </p:attrNameLst>
                                      </p:cBhvr>
                                      <p:tavLst>
                                        <p:tav tm="0">
                                          <p:val>
                                            <p:strVal val="#ppt_x"/>
                                          </p:val>
                                        </p:tav>
                                        <p:tav tm="100000">
                                          <p:val>
                                            <p:strVal val="#ppt_x"/>
                                          </p:val>
                                        </p:tav>
                                      </p:tavLst>
                                    </p:anim>
                                    <p:anim calcmode="lin" valueType="num">
                                      <p:cBhvr additive="base">
                                        <p:cTn id="8" dur="500" fill="hold"/>
                                        <p:tgtEl>
                                          <p:spTgt spid="1710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灯片编号占位符 3"/>
          <p:cNvSpPr txBox="1">
            <a:spLocks noGrp="1"/>
          </p:cNvSpPr>
          <p:nvPr>
            <p:ph type="sldNum" sz="quarter" idx="11"/>
          </p:nvPr>
        </p:nvSpPr>
        <p:spPr>
          <a:xfrm>
            <a:off x="6508750" y="6526213"/>
            <a:ext cx="2406650" cy="331787"/>
          </a:xfrm>
          <a:ln/>
        </p:spPr>
        <p:txBody>
          <a:bodyPr/>
          <a:p>
            <a:pPr marL="0" indent="0" algn="r" eaLnBrk="1" hangingPunct="1">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9A0DB2DC-4C9A-4742-B13C-FB6460FD3503}" type="slidenum">
              <a:rPr lang="zh-CN" altLang="en-US" sz="1400">
                <a:solidFill>
                  <a:srgbClr val="66CCFF"/>
                </a:solidFill>
                <a:latin typeface="宋体" panose="02010600030101010101" pitchFamily="2" charset="-122"/>
              </a:rPr>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117762" name="Text Box 2"/>
          <p:cNvSpPr txBox="1"/>
          <p:nvPr/>
        </p:nvSpPr>
        <p:spPr>
          <a:xfrm>
            <a:off x="280988" y="609600"/>
            <a:ext cx="541655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spcBef>
                <a:spcPct val="50000"/>
              </a:spcBef>
              <a:buClrTx/>
              <a:buSzTx/>
              <a:buFontTx/>
              <a:buNone/>
            </a:pPr>
            <a:endParaRPr lang="zh-CN" altLang="en-US" b="0">
              <a:solidFill>
                <a:schemeClr val="bg2"/>
              </a:solidFill>
              <a:latin typeface="隶书" panose="02010509060101010101" pitchFamily="49" charset="-122"/>
              <a:ea typeface="隶书" panose="02010509060101010101" pitchFamily="49" charset="-122"/>
            </a:endParaRPr>
          </a:p>
        </p:txBody>
      </p:sp>
      <p:sp>
        <p:nvSpPr>
          <p:cNvPr id="117763" name="Rectangle 4"/>
          <p:cNvSpPr/>
          <p:nvPr/>
        </p:nvSpPr>
        <p:spPr>
          <a:xfrm>
            <a:off x="201613" y="819150"/>
            <a:ext cx="8691562" cy="7651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spcBef>
                <a:spcPct val="0"/>
              </a:spcBef>
              <a:buSzPct val="75000"/>
            </a:pPr>
            <a:r>
              <a:rPr lang="zh-CN" altLang="en-US"/>
              <a:t> 稀疏矩阵的链式存储</a:t>
            </a:r>
            <a:r>
              <a:rPr lang="en-US" altLang="zh-CN"/>
              <a:t>——</a:t>
            </a:r>
            <a:r>
              <a:rPr lang="zh-CN" altLang="en-US"/>
              <a:t>十字链表</a:t>
            </a:r>
            <a:endParaRPr lang="zh-CN" altLang="en-US" sz="3200">
              <a:solidFill>
                <a:schemeClr val="tx1"/>
              </a:solidFill>
            </a:endParaRPr>
          </a:p>
        </p:txBody>
      </p:sp>
      <p:grpSp>
        <p:nvGrpSpPr>
          <p:cNvPr id="117764" name="Group 110"/>
          <p:cNvGrpSpPr/>
          <p:nvPr/>
        </p:nvGrpSpPr>
        <p:grpSpPr>
          <a:xfrm>
            <a:off x="5421313" y="4756150"/>
            <a:ext cx="3330575" cy="1811338"/>
            <a:chOff x="3107" y="2954"/>
            <a:chExt cx="2098" cy="1141"/>
          </a:xfrm>
        </p:grpSpPr>
        <p:sp>
          <p:nvSpPr>
            <p:cNvPr id="117849" name="Text Box 19"/>
            <p:cNvSpPr txBox="1"/>
            <p:nvPr/>
          </p:nvSpPr>
          <p:spPr>
            <a:xfrm>
              <a:off x="3712" y="2954"/>
              <a:ext cx="1493" cy="1101"/>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457200" lvl="0" indent="-457200">
                <a:buClrTx/>
                <a:buSzTx/>
                <a:buFontTx/>
                <a:buNone/>
              </a:pPr>
              <a:r>
                <a:rPr lang="en-US" altLang="zh-CN" sz="3200">
                  <a:solidFill>
                    <a:schemeClr val="tx1"/>
                  </a:solidFill>
                  <a:latin typeface="隶书" panose="02010509060101010101" pitchFamily="49" charset="-122"/>
                </a:rPr>
                <a:t>3  0  0  5</a:t>
              </a:r>
              <a:endParaRPr lang="en-US" altLang="zh-CN" sz="3200">
                <a:solidFill>
                  <a:schemeClr val="tx1"/>
                </a:solidFill>
                <a:latin typeface="隶书" panose="02010509060101010101" pitchFamily="49" charset="-122"/>
              </a:endParaRPr>
            </a:p>
            <a:p>
              <a:pPr marL="457200" lvl="0" indent="-457200">
                <a:buClrTx/>
                <a:buSzTx/>
                <a:buFontTx/>
                <a:buNone/>
              </a:pPr>
              <a:r>
                <a:rPr lang="en-US" altLang="zh-CN" sz="3200">
                  <a:solidFill>
                    <a:schemeClr val="tx1"/>
                  </a:solidFill>
                  <a:latin typeface="隶书" panose="02010509060101010101" pitchFamily="49" charset="-122"/>
                </a:rPr>
                <a:t>0 -1  0  0</a:t>
              </a:r>
              <a:endParaRPr lang="en-US" altLang="zh-CN" sz="3200">
                <a:solidFill>
                  <a:schemeClr val="tx1"/>
                </a:solidFill>
                <a:latin typeface="隶书" panose="02010509060101010101" pitchFamily="49" charset="-122"/>
              </a:endParaRPr>
            </a:p>
            <a:p>
              <a:pPr marL="457200" lvl="0" indent="-457200">
                <a:buClrTx/>
                <a:buSzTx/>
                <a:buFontTx/>
                <a:buNone/>
              </a:pPr>
              <a:r>
                <a:rPr lang="en-US" altLang="zh-CN" sz="3200">
                  <a:solidFill>
                    <a:schemeClr val="tx1"/>
                  </a:solidFill>
                  <a:latin typeface="隶书" panose="02010509060101010101" pitchFamily="49" charset="-122"/>
                </a:rPr>
                <a:t>2  0  0  0</a:t>
              </a:r>
              <a:endParaRPr lang="en-US" altLang="zh-CN" sz="3200" baseline="-30000">
                <a:solidFill>
                  <a:schemeClr val="tx1"/>
                </a:solidFill>
                <a:latin typeface="Times New Roman" panose="02020603050405020304" pitchFamily="18" charset="0"/>
                <a:sym typeface="Symbol" panose="05050102010706020507" pitchFamily="18" charset="2"/>
              </a:endParaRPr>
            </a:p>
          </p:txBody>
        </p:sp>
        <p:sp>
          <p:nvSpPr>
            <p:cNvPr id="117850" name="AutoShape 20"/>
            <p:cNvSpPr/>
            <p:nvPr/>
          </p:nvSpPr>
          <p:spPr>
            <a:xfrm>
              <a:off x="5148" y="3007"/>
              <a:ext cx="44" cy="1043"/>
            </a:xfrm>
            <a:prstGeom prst="rightBracket">
              <a:avLst>
                <a:gd name="adj" fmla="val 79563"/>
              </a:avLst>
            </a:prstGeom>
            <a:noFill/>
            <a:ln w="9525"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nSpc>
                  <a:spcPct val="90000"/>
                </a:lnSpc>
                <a:buSzTx/>
              </a:pPr>
              <a:endParaRPr lang="zh-CN" altLang="en-US" sz="3200"/>
            </a:p>
          </p:txBody>
        </p:sp>
        <p:sp>
          <p:nvSpPr>
            <p:cNvPr id="117851" name="Text Box 21"/>
            <p:cNvSpPr txBox="1"/>
            <p:nvPr/>
          </p:nvSpPr>
          <p:spPr>
            <a:xfrm>
              <a:off x="3107" y="3324"/>
              <a:ext cx="506" cy="36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50000"/>
                </a:spcBef>
                <a:buClrTx/>
                <a:buSzTx/>
                <a:buFontTx/>
                <a:buNone/>
              </a:pPr>
              <a:r>
                <a:rPr lang="en-US" altLang="zh-CN" sz="3200">
                  <a:solidFill>
                    <a:schemeClr val="tx1"/>
                  </a:solidFill>
                  <a:latin typeface="Times New Roman" panose="02020603050405020304" pitchFamily="18" charset="0"/>
                </a:rPr>
                <a:t>M=</a:t>
              </a:r>
              <a:endParaRPr lang="en-US" altLang="zh-CN" sz="3200">
                <a:solidFill>
                  <a:schemeClr val="tx1"/>
                </a:solidFill>
                <a:latin typeface="Times New Roman" panose="02020603050405020304" pitchFamily="18" charset="0"/>
              </a:endParaRPr>
            </a:p>
          </p:txBody>
        </p:sp>
        <p:sp>
          <p:nvSpPr>
            <p:cNvPr id="117852" name="AutoShape 22"/>
            <p:cNvSpPr/>
            <p:nvPr/>
          </p:nvSpPr>
          <p:spPr>
            <a:xfrm>
              <a:off x="3659" y="3007"/>
              <a:ext cx="44" cy="1088"/>
            </a:xfrm>
            <a:prstGeom prst="leftBracket">
              <a:avLst>
                <a:gd name="adj" fmla="val 206060"/>
              </a:avLst>
            </a:prstGeom>
            <a:noFill/>
            <a:ln w="9525"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nSpc>
                  <a:spcPct val="90000"/>
                </a:lnSpc>
                <a:buSzTx/>
              </a:pPr>
              <a:endParaRPr lang="zh-CN" altLang="en-US" sz="3200"/>
            </a:p>
          </p:txBody>
        </p:sp>
      </p:grpSp>
      <p:grpSp>
        <p:nvGrpSpPr>
          <p:cNvPr id="3" name="Group 112"/>
          <p:cNvGrpSpPr/>
          <p:nvPr/>
        </p:nvGrpSpPr>
        <p:grpSpPr>
          <a:xfrm>
            <a:off x="2935288" y="1704975"/>
            <a:ext cx="5165725" cy="417513"/>
            <a:chOff x="1849" y="1074"/>
            <a:chExt cx="3254" cy="263"/>
          </a:xfrm>
        </p:grpSpPr>
        <p:sp>
          <p:nvSpPr>
            <p:cNvPr id="117845" name="Rectangle 24"/>
            <p:cNvSpPr/>
            <p:nvPr/>
          </p:nvSpPr>
          <p:spPr>
            <a:xfrm>
              <a:off x="1849" y="1074"/>
              <a:ext cx="3254" cy="263"/>
            </a:xfrm>
            <a:prstGeom prst="rect">
              <a:avLst/>
            </a:prstGeom>
            <a:solidFill>
              <a:schemeClr val="bg1"/>
            </a:solidFill>
            <a:ln w="9525" cap="rnd"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nSpc>
                  <a:spcPct val="90000"/>
                </a:lnSpc>
                <a:buSzTx/>
              </a:pPr>
              <a:endParaRPr lang="zh-CN" altLang="en-US" sz="3200"/>
            </a:p>
          </p:txBody>
        </p:sp>
        <p:sp>
          <p:nvSpPr>
            <p:cNvPr id="117846" name="Line 30"/>
            <p:cNvSpPr/>
            <p:nvPr/>
          </p:nvSpPr>
          <p:spPr>
            <a:xfrm>
              <a:off x="2634" y="1074"/>
              <a:ext cx="0" cy="263"/>
            </a:xfrm>
            <a:prstGeom prst="line">
              <a:avLst/>
            </a:prstGeom>
            <a:ln w="9525" cap="rnd" cmpd="sng">
              <a:solidFill>
                <a:schemeClr val="tx1"/>
              </a:solidFill>
              <a:prstDash val="solid"/>
              <a:headEnd type="none" w="med" len="med"/>
              <a:tailEnd type="none" w="med" len="med"/>
            </a:ln>
          </p:spPr>
        </p:sp>
        <p:sp>
          <p:nvSpPr>
            <p:cNvPr id="117847" name="Line 31"/>
            <p:cNvSpPr/>
            <p:nvPr/>
          </p:nvSpPr>
          <p:spPr>
            <a:xfrm>
              <a:off x="3457" y="1074"/>
              <a:ext cx="0" cy="263"/>
            </a:xfrm>
            <a:prstGeom prst="line">
              <a:avLst/>
            </a:prstGeom>
            <a:ln w="9525" cap="rnd" cmpd="sng">
              <a:solidFill>
                <a:schemeClr val="tx1"/>
              </a:solidFill>
              <a:prstDash val="solid"/>
              <a:headEnd type="none" w="med" len="med"/>
              <a:tailEnd type="none" w="med" len="med"/>
            </a:ln>
          </p:spPr>
        </p:sp>
        <p:sp>
          <p:nvSpPr>
            <p:cNvPr id="117848" name="Line 32"/>
            <p:cNvSpPr/>
            <p:nvPr/>
          </p:nvSpPr>
          <p:spPr>
            <a:xfrm>
              <a:off x="4280" y="1074"/>
              <a:ext cx="0" cy="263"/>
            </a:xfrm>
            <a:prstGeom prst="line">
              <a:avLst/>
            </a:prstGeom>
            <a:ln w="9525" cap="rnd" cmpd="sng">
              <a:solidFill>
                <a:schemeClr val="tx1"/>
              </a:solidFill>
              <a:prstDash val="solid"/>
              <a:headEnd type="none" w="med" len="med"/>
              <a:tailEnd type="none" w="med" len="med"/>
            </a:ln>
          </p:spPr>
        </p:sp>
      </p:grpSp>
      <p:sp>
        <p:nvSpPr>
          <p:cNvPr id="1454107" name="Line 27"/>
          <p:cNvSpPr/>
          <p:nvPr/>
        </p:nvSpPr>
        <p:spPr>
          <a:xfrm>
            <a:off x="7345363" y="1844675"/>
            <a:ext cx="0" cy="720725"/>
          </a:xfrm>
          <a:prstGeom prst="line">
            <a:avLst/>
          </a:prstGeom>
          <a:ln w="9525" cap="rnd" cmpd="sng">
            <a:solidFill>
              <a:srgbClr val="00FFFF"/>
            </a:solidFill>
            <a:prstDash val="solid"/>
            <a:headEnd type="none" w="med" len="med"/>
            <a:tailEnd type="triangle" w="med" len="med"/>
          </a:ln>
        </p:spPr>
      </p:sp>
      <p:grpSp>
        <p:nvGrpSpPr>
          <p:cNvPr id="4" name="Group 111"/>
          <p:cNvGrpSpPr/>
          <p:nvPr/>
        </p:nvGrpSpPr>
        <p:grpSpPr>
          <a:xfrm>
            <a:off x="5976938" y="1844675"/>
            <a:ext cx="265112" cy="201613"/>
            <a:chOff x="3765" y="1162"/>
            <a:chExt cx="167" cy="127"/>
          </a:xfrm>
        </p:grpSpPr>
        <p:sp>
          <p:nvSpPr>
            <p:cNvPr id="117843" name="Line 28"/>
            <p:cNvSpPr/>
            <p:nvPr/>
          </p:nvSpPr>
          <p:spPr>
            <a:xfrm flipV="1">
              <a:off x="3765" y="1162"/>
              <a:ext cx="84" cy="127"/>
            </a:xfrm>
            <a:prstGeom prst="line">
              <a:avLst/>
            </a:prstGeom>
            <a:ln w="12700" cap="rnd" cmpd="sng">
              <a:solidFill>
                <a:schemeClr val="tx1"/>
              </a:solidFill>
              <a:prstDash val="solid"/>
              <a:headEnd type="none" w="med" len="med"/>
              <a:tailEnd type="none" w="med" len="med"/>
            </a:ln>
          </p:spPr>
        </p:sp>
        <p:sp>
          <p:nvSpPr>
            <p:cNvPr id="117844" name="Line 29"/>
            <p:cNvSpPr/>
            <p:nvPr/>
          </p:nvSpPr>
          <p:spPr>
            <a:xfrm>
              <a:off x="3849" y="1162"/>
              <a:ext cx="83" cy="127"/>
            </a:xfrm>
            <a:prstGeom prst="line">
              <a:avLst/>
            </a:prstGeom>
            <a:ln w="12700" cap="rnd" cmpd="sng">
              <a:solidFill>
                <a:schemeClr val="tx1"/>
              </a:solidFill>
              <a:prstDash val="solid"/>
              <a:headEnd type="none" w="med" len="med"/>
              <a:tailEnd type="none" w="med" len="med"/>
            </a:ln>
          </p:spPr>
        </p:sp>
      </p:grpSp>
      <p:grpSp>
        <p:nvGrpSpPr>
          <p:cNvPr id="5" name="Group 34"/>
          <p:cNvGrpSpPr/>
          <p:nvPr/>
        </p:nvGrpSpPr>
        <p:grpSpPr>
          <a:xfrm>
            <a:off x="1979613" y="2579688"/>
            <a:ext cx="431800" cy="2854325"/>
            <a:chOff x="295" y="754"/>
            <a:chExt cx="272" cy="2222"/>
          </a:xfrm>
        </p:grpSpPr>
        <p:sp>
          <p:nvSpPr>
            <p:cNvPr id="117840" name="Rectangle 35"/>
            <p:cNvSpPr/>
            <p:nvPr/>
          </p:nvSpPr>
          <p:spPr>
            <a:xfrm>
              <a:off x="295" y="754"/>
              <a:ext cx="272" cy="2222"/>
            </a:xfrm>
            <a:prstGeom prst="rect">
              <a:avLst/>
            </a:prstGeom>
            <a:solidFill>
              <a:schemeClr val="bg1"/>
            </a:solidFill>
            <a:ln w="9525" cap="rnd"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nSpc>
                  <a:spcPct val="90000"/>
                </a:lnSpc>
                <a:buSzTx/>
              </a:pPr>
              <a:endParaRPr lang="zh-CN" altLang="en-US" sz="3200"/>
            </a:p>
          </p:txBody>
        </p:sp>
        <p:sp>
          <p:nvSpPr>
            <p:cNvPr id="117841" name="Line 36"/>
            <p:cNvSpPr/>
            <p:nvPr/>
          </p:nvSpPr>
          <p:spPr>
            <a:xfrm>
              <a:off x="295" y="1434"/>
              <a:ext cx="272" cy="0"/>
            </a:xfrm>
            <a:prstGeom prst="line">
              <a:avLst/>
            </a:prstGeom>
            <a:ln w="9525" cap="rnd" cmpd="sng">
              <a:solidFill>
                <a:schemeClr val="tx1"/>
              </a:solidFill>
              <a:prstDash val="solid"/>
              <a:headEnd type="none" w="med" len="med"/>
              <a:tailEnd type="none" w="med" len="med"/>
            </a:ln>
          </p:spPr>
        </p:sp>
        <p:sp>
          <p:nvSpPr>
            <p:cNvPr id="117842" name="Line 37"/>
            <p:cNvSpPr/>
            <p:nvPr/>
          </p:nvSpPr>
          <p:spPr>
            <a:xfrm>
              <a:off x="295" y="2205"/>
              <a:ext cx="272" cy="0"/>
            </a:xfrm>
            <a:prstGeom prst="line">
              <a:avLst/>
            </a:prstGeom>
            <a:ln w="9525" cap="rnd" cmpd="sng">
              <a:solidFill>
                <a:schemeClr val="tx1"/>
              </a:solidFill>
              <a:prstDash val="solid"/>
              <a:headEnd type="none" w="med" len="med"/>
              <a:tailEnd type="none" w="med" len="med"/>
            </a:ln>
          </p:spPr>
        </p:sp>
      </p:grpSp>
      <p:sp>
        <p:nvSpPr>
          <p:cNvPr id="1454118" name="Line 38"/>
          <p:cNvSpPr/>
          <p:nvPr/>
        </p:nvSpPr>
        <p:spPr>
          <a:xfrm flipV="1">
            <a:off x="2303463" y="3187700"/>
            <a:ext cx="631825" cy="0"/>
          </a:xfrm>
          <a:prstGeom prst="line">
            <a:avLst/>
          </a:prstGeom>
          <a:ln w="9525" cap="rnd" cmpd="sng">
            <a:solidFill>
              <a:srgbClr val="FFFF00"/>
            </a:solidFill>
            <a:prstDash val="solid"/>
            <a:headEnd type="none" w="med" len="med"/>
            <a:tailEnd type="triangle" w="med" len="med"/>
          </a:ln>
        </p:spPr>
      </p:sp>
      <p:sp>
        <p:nvSpPr>
          <p:cNvPr id="1454119" name="Line 39"/>
          <p:cNvSpPr/>
          <p:nvPr/>
        </p:nvSpPr>
        <p:spPr>
          <a:xfrm>
            <a:off x="2208213" y="4264025"/>
            <a:ext cx="2247900" cy="0"/>
          </a:xfrm>
          <a:prstGeom prst="line">
            <a:avLst/>
          </a:prstGeom>
          <a:ln w="9525" cap="rnd" cmpd="sng">
            <a:solidFill>
              <a:srgbClr val="FFFF00"/>
            </a:solidFill>
            <a:prstDash val="solid"/>
            <a:headEnd type="none" w="med" len="med"/>
            <a:tailEnd type="triangle" w="med" len="med"/>
          </a:ln>
        </p:spPr>
      </p:sp>
      <p:sp>
        <p:nvSpPr>
          <p:cNvPr id="1454120" name="Line 40"/>
          <p:cNvSpPr/>
          <p:nvPr/>
        </p:nvSpPr>
        <p:spPr>
          <a:xfrm>
            <a:off x="2076450" y="5146675"/>
            <a:ext cx="858838" cy="0"/>
          </a:xfrm>
          <a:prstGeom prst="line">
            <a:avLst/>
          </a:prstGeom>
          <a:ln w="9525" cap="rnd" cmpd="sng">
            <a:solidFill>
              <a:srgbClr val="FFFF00"/>
            </a:solidFill>
            <a:prstDash val="solid"/>
            <a:headEnd type="none" w="med" len="med"/>
            <a:tailEnd type="triangle" w="med" len="med"/>
          </a:ln>
        </p:spPr>
      </p:sp>
      <p:grpSp>
        <p:nvGrpSpPr>
          <p:cNvPr id="6" name="Group 42"/>
          <p:cNvGrpSpPr/>
          <p:nvPr/>
        </p:nvGrpSpPr>
        <p:grpSpPr>
          <a:xfrm>
            <a:off x="2870200" y="2513013"/>
            <a:ext cx="1587500" cy="874712"/>
            <a:chOff x="1519" y="2115"/>
            <a:chExt cx="1089" cy="589"/>
          </a:xfrm>
        </p:grpSpPr>
        <p:grpSp>
          <p:nvGrpSpPr>
            <p:cNvPr id="117831" name="Group 43"/>
            <p:cNvGrpSpPr/>
            <p:nvPr/>
          </p:nvGrpSpPr>
          <p:grpSpPr>
            <a:xfrm>
              <a:off x="1565" y="2160"/>
              <a:ext cx="954" cy="544"/>
              <a:chOff x="1791" y="1480"/>
              <a:chExt cx="954" cy="725"/>
            </a:xfrm>
          </p:grpSpPr>
          <p:grpSp>
            <p:nvGrpSpPr>
              <p:cNvPr id="117833" name="Group 44"/>
              <p:cNvGrpSpPr/>
              <p:nvPr/>
            </p:nvGrpSpPr>
            <p:grpSpPr>
              <a:xfrm>
                <a:off x="1791" y="1480"/>
                <a:ext cx="954" cy="725"/>
                <a:chOff x="1791" y="1480"/>
                <a:chExt cx="954" cy="725"/>
              </a:xfrm>
            </p:grpSpPr>
            <p:grpSp>
              <p:nvGrpSpPr>
                <p:cNvPr id="117835" name="Group 45"/>
                <p:cNvGrpSpPr/>
                <p:nvPr/>
              </p:nvGrpSpPr>
              <p:grpSpPr>
                <a:xfrm>
                  <a:off x="1791" y="1480"/>
                  <a:ext cx="954" cy="725"/>
                  <a:chOff x="1791" y="1480"/>
                  <a:chExt cx="954" cy="725"/>
                </a:xfrm>
              </p:grpSpPr>
              <p:sp>
                <p:nvSpPr>
                  <p:cNvPr id="117838" name="Rectangle 46"/>
                  <p:cNvSpPr/>
                  <p:nvPr/>
                </p:nvSpPr>
                <p:spPr>
                  <a:xfrm>
                    <a:off x="1791" y="1480"/>
                    <a:ext cx="953" cy="725"/>
                  </a:xfrm>
                  <a:prstGeom prst="rect">
                    <a:avLst/>
                  </a:prstGeom>
                  <a:solidFill>
                    <a:schemeClr val="bg1"/>
                  </a:solidFill>
                  <a:ln w="9525" cap="rnd" cmpd="sng">
                    <a:solidFill>
                      <a:schemeClr val="tx1"/>
                    </a:solidFill>
                    <a:prstDash val="solid"/>
                    <a:miter/>
                    <a:headEnd type="none" w="med" len="med"/>
                    <a:tailEnd type="none" w="med" len="med"/>
                  </a:ln>
                  <a:effectLst>
                    <a:outerShdw dist="35921" dir="2699999" algn="ctr" rotWithShape="0">
                      <a:srgbClr val="C0C0C0"/>
                    </a:outerShdw>
                  </a:effectLst>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nSpc>
                        <a:spcPct val="90000"/>
                      </a:lnSpc>
                      <a:buSzTx/>
                    </a:pPr>
                    <a:endParaRPr lang="zh-CN" altLang="en-US" sz="3200"/>
                  </a:p>
                </p:txBody>
              </p:sp>
              <p:sp>
                <p:nvSpPr>
                  <p:cNvPr id="117839" name="Line 47"/>
                  <p:cNvSpPr/>
                  <p:nvPr/>
                </p:nvSpPr>
                <p:spPr>
                  <a:xfrm>
                    <a:off x="1791" y="1842"/>
                    <a:ext cx="954" cy="0"/>
                  </a:xfrm>
                  <a:prstGeom prst="line">
                    <a:avLst/>
                  </a:prstGeom>
                  <a:ln w="9525" cap="rnd" cmpd="sng">
                    <a:solidFill>
                      <a:schemeClr val="tx1"/>
                    </a:solidFill>
                    <a:prstDash val="solid"/>
                    <a:headEnd type="none" w="med" len="med"/>
                    <a:tailEnd type="none" w="med" len="med"/>
                  </a:ln>
                </p:spPr>
              </p:sp>
            </p:grpSp>
            <p:sp>
              <p:nvSpPr>
                <p:cNvPr id="117836" name="Line 48"/>
                <p:cNvSpPr/>
                <p:nvPr/>
              </p:nvSpPr>
              <p:spPr>
                <a:xfrm>
                  <a:off x="2109" y="1480"/>
                  <a:ext cx="0" cy="351"/>
                </a:xfrm>
                <a:prstGeom prst="line">
                  <a:avLst/>
                </a:prstGeom>
                <a:ln w="9525" cap="rnd" cmpd="sng">
                  <a:solidFill>
                    <a:schemeClr val="tx1"/>
                  </a:solidFill>
                  <a:prstDash val="solid"/>
                  <a:headEnd type="none" w="med" len="med"/>
                  <a:tailEnd type="none" w="med" len="med"/>
                </a:ln>
              </p:spPr>
            </p:sp>
            <p:sp>
              <p:nvSpPr>
                <p:cNvPr id="117837" name="Line 49"/>
                <p:cNvSpPr/>
                <p:nvPr/>
              </p:nvSpPr>
              <p:spPr>
                <a:xfrm>
                  <a:off x="2426" y="1491"/>
                  <a:ext cx="0" cy="351"/>
                </a:xfrm>
                <a:prstGeom prst="line">
                  <a:avLst/>
                </a:prstGeom>
                <a:ln w="9525" cap="rnd" cmpd="sng">
                  <a:solidFill>
                    <a:schemeClr val="tx1"/>
                  </a:solidFill>
                  <a:prstDash val="solid"/>
                  <a:headEnd type="none" w="med" len="med"/>
                  <a:tailEnd type="none" w="med" len="med"/>
                </a:ln>
              </p:spPr>
            </p:sp>
          </p:grpSp>
          <p:sp>
            <p:nvSpPr>
              <p:cNvPr id="117834" name="Line 50"/>
              <p:cNvSpPr/>
              <p:nvPr/>
            </p:nvSpPr>
            <p:spPr>
              <a:xfrm>
                <a:off x="2245" y="1854"/>
                <a:ext cx="0" cy="351"/>
              </a:xfrm>
              <a:prstGeom prst="line">
                <a:avLst/>
              </a:prstGeom>
              <a:ln w="9525" cap="rnd" cmpd="sng">
                <a:solidFill>
                  <a:schemeClr val="tx1"/>
                </a:solidFill>
                <a:prstDash val="solid"/>
                <a:headEnd type="none" w="med" len="med"/>
                <a:tailEnd type="none" w="med" len="med"/>
              </a:ln>
            </p:spPr>
          </p:sp>
        </p:grpSp>
        <p:sp>
          <p:nvSpPr>
            <p:cNvPr id="117832" name="Text Box 51"/>
            <p:cNvSpPr txBox="1"/>
            <p:nvPr/>
          </p:nvSpPr>
          <p:spPr>
            <a:xfrm>
              <a:off x="1519" y="2115"/>
              <a:ext cx="1089" cy="39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50000"/>
                </a:spcBef>
                <a:buClrTx/>
                <a:buSzTx/>
                <a:buFontTx/>
                <a:buNone/>
              </a:pPr>
              <a:r>
                <a:rPr lang="en-US" altLang="zh-CN" sz="3200">
                  <a:solidFill>
                    <a:schemeClr val="tx1"/>
                  </a:solidFill>
                  <a:latin typeface="Times New Roman" panose="02020603050405020304" pitchFamily="18" charset="0"/>
                </a:rPr>
                <a:t>1  1  3</a:t>
              </a:r>
              <a:endParaRPr lang="en-US" altLang="zh-CN" sz="3200">
                <a:solidFill>
                  <a:schemeClr val="tx1"/>
                </a:solidFill>
                <a:latin typeface="Times New Roman" panose="02020603050405020304" pitchFamily="18" charset="0"/>
              </a:endParaRPr>
            </a:p>
          </p:txBody>
        </p:sp>
      </p:grpSp>
      <p:sp>
        <p:nvSpPr>
          <p:cNvPr id="1454132" name="Line 52"/>
          <p:cNvSpPr/>
          <p:nvPr/>
        </p:nvSpPr>
        <p:spPr>
          <a:xfrm>
            <a:off x="4060825" y="3187700"/>
            <a:ext cx="2671763" cy="0"/>
          </a:xfrm>
          <a:prstGeom prst="line">
            <a:avLst/>
          </a:prstGeom>
          <a:ln w="9525" cap="rnd" cmpd="sng">
            <a:solidFill>
              <a:srgbClr val="FFFF00"/>
            </a:solidFill>
            <a:prstDash val="solid"/>
            <a:headEnd type="none" w="med" len="med"/>
            <a:tailEnd type="triangle" w="med" len="med"/>
          </a:ln>
        </p:spPr>
      </p:sp>
      <p:sp>
        <p:nvSpPr>
          <p:cNvPr id="1454133" name="Line 53"/>
          <p:cNvSpPr/>
          <p:nvPr/>
        </p:nvSpPr>
        <p:spPr>
          <a:xfrm>
            <a:off x="3267075" y="3254375"/>
            <a:ext cx="0" cy="1387475"/>
          </a:xfrm>
          <a:prstGeom prst="line">
            <a:avLst/>
          </a:prstGeom>
          <a:ln w="9525" cap="rnd" cmpd="sng">
            <a:solidFill>
              <a:srgbClr val="00FFFF"/>
            </a:solidFill>
            <a:prstDash val="solid"/>
            <a:headEnd type="none" w="med" len="med"/>
            <a:tailEnd type="triangle" w="med" len="med"/>
          </a:ln>
        </p:spPr>
      </p:sp>
      <p:grpSp>
        <p:nvGrpSpPr>
          <p:cNvPr id="10" name="Group 55"/>
          <p:cNvGrpSpPr/>
          <p:nvPr/>
        </p:nvGrpSpPr>
        <p:grpSpPr>
          <a:xfrm>
            <a:off x="2868613" y="4570413"/>
            <a:ext cx="1587500" cy="874712"/>
            <a:chOff x="1519" y="2115"/>
            <a:chExt cx="1089" cy="589"/>
          </a:xfrm>
        </p:grpSpPr>
        <p:grpSp>
          <p:nvGrpSpPr>
            <p:cNvPr id="117822" name="Group 56"/>
            <p:cNvGrpSpPr/>
            <p:nvPr/>
          </p:nvGrpSpPr>
          <p:grpSpPr>
            <a:xfrm>
              <a:off x="1565" y="2160"/>
              <a:ext cx="954" cy="544"/>
              <a:chOff x="1791" y="1480"/>
              <a:chExt cx="954" cy="725"/>
            </a:xfrm>
          </p:grpSpPr>
          <p:grpSp>
            <p:nvGrpSpPr>
              <p:cNvPr id="117824" name="Group 57"/>
              <p:cNvGrpSpPr/>
              <p:nvPr/>
            </p:nvGrpSpPr>
            <p:grpSpPr>
              <a:xfrm>
                <a:off x="1791" y="1480"/>
                <a:ext cx="954" cy="725"/>
                <a:chOff x="1791" y="1480"/>
                <a:chExt cx="954" cy="725"/>
              </a:xfrm>
            </p:grpSpPr>
            <p:grpSp>
              <p:nvGrpSpPr>
                <p:cNvPr id="117826" name="Group 58"/>
                <p:cNvGrpSpPr/>
                <p:nvPr/>
              </p:nvGrpSpPr>
              <p:grpSpPr>
                <a:xfrm>
                  <a:off x="1791" y="1480"/>
                  <a:ext cx="954" cy="725"/>
                  <a:chOff x="1791" y="1480"/>
                  <a:chExt cx="954" cy="725"/>
                </a:xfrm>
              </p:grpSpPr>
              <p:sp>
                <p:nvSpPr>
                  <p:cNvPr id="117829" name="Rectangle 59"/>
                  <p:cNvSpPr/>
                  <p:nvPr/>
                </p:nvSpPr>
                <p:spPr>
                  <a:xfrm>
                    <a:off x="1791" y="1480"/>
                    <a:ext cx="953" cy="725"/>
                  </a:xfrm>
                  <a:prstGeom prst="rect">
                    <a:avLst/>
                  </a:prstGeom>
                  <a:solidFill>
                    <a:schemeClr val="bg1"/>
                  </a:solidFill>
                  <a:ln w="9525" cap="rnd" cmpd="sng">
                    <a:solidFill>
                      <a:schemeClr val="tx1"/>
                    </a:solidFill>
                    <a:prstDash val="solid"/>
                    <a:miter/>
                    <a:headEnd type="none" w="med" len="med"/>
                    <a:tailEnd type="none" w="med" len="med"/>
                  </a:ln>
                  <a:effectLst>
                    <a:outerShdw dist="35921" dir="2699999" algn="ctr" rotWithShape="0">
                      <a:srgbClr val="C0C0C0"/>
                    </a:outerShdw>
                  </a:effectLst>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nSpc>
                        <a:spcPct val="90000"/>
                      </a:lnSpc>
                      <a:buSzTx/>
                    </a:pPr>
                    <a:endParaRPr lang="zh-CN" altLang="en-US" sz="3200"/>
                  </a:p>
                </p:txBody>
              </p:sp>
              <p:sp>
                <p:nvSpPr>
                  <p:cNvPr id="117830" name="Line 60"/>
                  <p:cNvSpPr/>
                  <p:nvPr/>
                </p:nvSpPr>
                <p:spPr>
                  <a:xfrm>
                    <a:off x="1791" y="1842"/>
                    <a:ext cx="954" cy="0"/>
                  </a:xfrm>
                  <a:prstGeom prst="line">
                    <a:avLst/>
                  </a:prstGeom>
                  <a:ln w="9525" cap="rnd" cmpd="sng">
                    <a:solidFill>
                      <a:schemeClr val="tx1"/>
                    </a:solidFill>
                    <a:prstDash val="solid"/>
                    <a:headEnd type="none" w="med" len="med"/>
                    <a:tailEnd type="none" w="med" len="med"/>
                  </a:ln>
                </p:spPr>
              </p:sp>
            </p:grpSp>
            <p:sp>
              <p:nvSpPr>
                <p:cNvPr id="117827" name="Line 61"/>
                <p:cNvSpPr/>
                <p:nvPr/>
              </p:nvSpPr>
              <p:spPr>
                <a:xfrm>
                  <a:off x="2109" y="1480"/>
                  <a:ext cx="0" cy="351"/>
                </a:xfrm>
                <a:prstGeom prst="line">
                  <a:avLst/>
                </a:prstGeom>
                <a:ln w="9525" cap="rnd" cmpd="sng">
                  <a:solidFill>
                    <a:schemeClr val="tx1"/>
                  </a:solidFill>
                  <a:prstDash val="solid"/>
                  <a:headEnd type="none" w="med" len="med"/>
                  <a:tailEnd type="none" w="med" len="med"/>
                </a:ln>
              </p:spPr>
            </p:sp>
            <p:sp>
              <p:nvSpPr>
                <p:cNvPr id="117828" name="Line 62"/>
                <p:cNvSpPr/>
                <p:nvPr/>
              </p:nvSpPr>
              <p:spPr>
                <a:xfrm>
                  <a:off x="2426" y="1491"/>
                  <a:ext cx="0" cy="351"/>
                </a:xfrm>
                <a:prstGeom prst="line">
                  <a:avLst/>
                </a:prstGeom>
                <a:ln w="9525" cap="rnd" cmpd="sng">
                  <a:solidFill>
                    <a:schemeClr val="tx1"/>
                  </a:solidFill>
                  <a:prstDash val="solid"/>
                  <a:headEnd type="none" w="med" len="med"/>
                  <a:tailEnd type="none" w="med" len="med"/>
                </a:ln>
              </p:spPr>
            </p:sp>
          </p:grpSp>
          <p:sp>
            <p:nvSpPr>
              <p:cNvPr id="117825" name="Line 63"/>
              <p:cNvSpPr/>
              <p:nvPr/>
            </p:nvSpPr>
            <p:spPr>
              <a:xfrm>
                <a:off x="2245" y="1854"/>
                <a:ext cx="0" cy="351"/>
              </a:xfrm>
              <a:prstGeom prst="line">
                <a:avLst/>
              </a:prstGeom>
              <a:ln w="9525" cap="rnd" cmpd="sng">
                <a:solidFill>
                  <a:schemeClr val="tx1"/>
                </a:solidFill>
                <a:prstDash val="solid"/>
                <a:headEnd type="none" w="med" len="med"/>
                <a:tailEnd type="none" w="med" len="med"/>
              </a:ln>
            </p:spPr>
          </p:sp>
        </p:grpSp>
        <p:sp>
          <p:nvSpPr>
            <p:cNvPr id="117823" name="Text Box 64"/>
            <p:cNvSpPr txBox="1"/>
            <p:nvPr/>
          </p:nvSpPr>
          <p:spPr>
            <a:xfrm>
              <a:off x="1519" y="2115"/>
              <a:ext cx="1089" cy="39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50000"/>
                </a:spcBef>
                <a:buClrTx/>
                <a:buSzTx/>
                <a:buFontTx/>
                <a:buNone/>
              </a:pPr>
              <a:r>
                <a:rPr lang="en-US" altLang="zh-CN" sz="3200">
                  <a:solidFill>
                    <a:schemeClr val="tx1"/>
                  </a:solidFill>
                  <a:latin typeface="Times New Roman" panose="02020603050405020304" pitchFamily="18" charset="0"/>
                </a:rPr>
                <a:t>3   1   2</a:t>
              </a:r>
              <a:endParaRPr lang="en-US" altLang="zh-CN" sz="3200">
                <a:solidFill>
                  <a:schemeClr val="tx1"/>
                </a:solidFill>
                <a:latin typeface="Times New Roman" panose="02020603050405020304" pitchFamily="18" charset="0"/>
              </a:endParaRPr>
            </a:p>
          </p:txBody>
        </p:sp>
      </p:grpSp>
      <p:grpSp>
        <p:nvGrpSpPr>
          <p:cNvPr id="14" name="Group 72"/>
          <p:cNvGrpSpPr/>
          <p:nvPr/>
        </p:nvGrpSpPr>
        <p:grpSpPr>
          <a:xfrm>
            <a:off x="4392613" y="3563938"/>
            <a:ext cx="1587500" cy="874712"/>
            <a:chOff x="1519" y="2115"/>
            <a:chExt cx="1089" cy="589"/>
          </a:xfrm>
        </p:grpSpPr>
        <p:grpSp>
          <p:nvGrpSpPr>
            <p:cNvPr id="117813" name="Group 73"/>
            <p:cNvGrpSpPr/>
            <p:nvPr/>
          </p:nvGrpSpPr>
          <p:grpSpPr>
            <a:xfrm>
              <a:off x="1565" y="2160"/>
              <a:ext cx="954" cy="544"/>
              <a:chOff x="1791" y="1480"/>
              <a:chExt cx="954" cy="725"/>
            </a:xfrm>
          </p:grpSpPr>
          <p:grpSp>
            <p:nvGrpSpPr>
              <p:cNvPr id="117815" name="Group 74"/>
              <p:cNvGrpSpPr/>
              <p:nvPr/>
            </p:nvGrpSpPr>
            <p:grpSpPr>
              <a:xfrm>
                <a:off x="1791" y="1480"/>
                <a:ext cx="954" cy="725"/>
                <a:chOff x="1791" y="1480"/>
                <a:chExt cx="954" cy="725"/>
              </a:xfrm>
            </p:grpSpPr>
            <p:grpSp>
              <p:nvGrpSpPr>
                <p:cNvPr id="117817" name="Group 75"/>
                <p:cNvGrpSpPr/>
                <p:nvPr/>
              </p:nvGrpSpPr>
              <p:grpSpPr>
                <a:xfrm>
                  <a:off x="1791" y="1480"/>
                  <a:ext cx="954" cy="725"/>
                  <a:chOff x="1791" y="1480"/>
                  <a:chExt cx="954" cy="725"/>
                </a:xfrm>
              </p:grpSpPr>
              <p:sp>
                <p:nvSpPr>
                  <p:cNvPr id="117820" name="Rectangle 76"/>
                  <p:cNvSpPr/>
                  <p:nvPr/>
                </p:nvSpPr>
                <p:spPr>
                  <a:xfrm>
                    <a:off x="1791" y="1480"/>
                    <a:ext cx="953" cy="725"/>
                  </a:xfrm>
                  <a:prstGeom prst="rect">
                    <a:avLst/>
                  </a:prstGeom>
                  <a:solidFill>
                    <a:schemeClr val="bg1"/>
                  </a:solidFill>
                  <a:ln w="9525" cap="rnd" cmpd="sng">
                    <a:solidFill>
                      <a:schemeClr val="tx1"/>
                    </a:solidFill>
                    <a:prstDash val="solid"/>
                    <a:miter/>
                    <a:headEnd type="none" w="med" len="med"/>
                    <a:tailEnd type="none" w="med" len="med"/>
                  </a:ln>
                  <a:effectLst>
                    <a:outerShdw dist="35921" dir="2699999" algn="ctr" rotWithShape="0">
                      <a:srgbClr val="C0C0C0"/>
                    </a:outerShdw>
                  </a:effectLst>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nSpc>
                        <a:spcPct val="90000"/>
                      </a:lnSpc>
                      <a:buSzTx/>
                    </a:pPr>
                    <a:endParaRPr lang="zh-CN" altLang="en-US" sz="3200"/>
                  </a:p>
                </p:txBody>
              </p:sp>
              <p:sp>
                <p:nvSpPr>
                  <p:cNvPr id="117821" name="Line 77"/>
                  <p:cNvSpPr/>
                  <p:nvPr/>
                </p:nvSpPr>
                <p:spPr>
                  <a:xfrm>
                    <a:off x="1791" y="1842"/>
                    <a:ext cx="954" cy="0"/>
                  </a:xfrm>
                  <a:prstGeom prst="line">
                    <a:avLst/>
                  </a:prstGeom>
                  <a:ln w="9525" cap="rnd" cmpd="sng">
                    <a:solidFill>
                      <a:schemeClr val="tx1"/>
                    </a:solidFill>
                    <a:prstDash val="solid"/>
                    <a:headEnd type="none" w="med" len="med"/>
                    <a:tailEnd type="none" w="med" len="med"/>
                  </a:ln>
                </p:spPr>
              </p:sp>
            </p:grpSp>
            <p:sp>
              <p:nvSpPr>
                <p:cNvPr id="117818" name="Line 78"/>
                <p:cNvSpPr/>
                <p:nvPr/>
              </p:nvSpPr>
              <p:spPr>
                <a:xfrm>
                  <a:off x="2109" y="1480"/>
                  <a:ext cx="0" cy="351"/>
                </a:xfrm>
                <a:prstGeom prst="line">
                  <a:avLst/>
                </a:prstGeom>
                <a:ln w="9525" cap="rnd" cmpd="sng">
                  <a:solidFill>
                    <a:schemeClr val="tx1"/>
                  </a:solidFill>
                  <a:prstDash val="solid"/>
                  <a:headEnd type="none" w="med" len="med"/>
                  <a:tailEnd type="none" w="med" len="med"/>
                </a:ln>
              </p:spPr>
            </p:sp>
            <p:sp>
              <p:nvSpPr>
                <p:cNvPr id="117819" name="Line 79"/>
                <p:cNvSpPr/>
                <p:nvPr/>
              </p:nvSpPr>
              <p:spPr>
                <a:xfrm>
                  <a:off x="2426" y="1491"/>
                  <a:ext cx="0" cy="351"/>
                </a:xfrm>
                <a:prstGeom prst="line">
                  <a:avLst/>
                </a:prstGeom>
                <a:ln w="9525" cap="rnd" cmpd="sng">
                  <a:solidFill>
                    <a:schemeClr val="tx1"/>
                  </a:solidFill>
                  <a:prstDash val="solid"/>
                  <a:headEnd type="none" w="med" len="med"/>
                  <a:tailEnd type="none" w="med" len="med"/>
                </a:ln>
              </p:spPr>
            </p:sp>
          </p:grpSp>
          <p:sp>
            <p:nvSpPr>
              <p:cNvPr id="117816" name="Line 80"/>
              <p:cNvSpPr/>
              <p:nvPr/>
            </p:nvSpPr>
            <p:spPr>
              <a:xfrm>
                <a:off x="2245" y="1854"/>
                <a:ext cx="0" cy="351"/>
              </a:xfrm>
              <a:prstGeom prst="line">
                <a:avLst/>
              </a:prstGeom>
              <a:ln w="9525" cap="rnd" cmpd="sng">
                <a:solidFill>
                  <a:schemeClr val="tx1"/>
                </a:solidFill>
                <a:prstDash val="solid"/>
                <a:headEnd type="none" w="med" len="med"/>
                <a:tailEnd type="none" w="med" len="med"/>
              </a:ln>
            </p:spPr>
          </p:sp>
        </p:grpSp>
        <p:sp>
          <p:nvSpPr>
            <p:cNvPr id="117814" name="Text Box 81"/>
            <p:cNvSpPr txBox="1"/>
            <p:nvPr/>
          </p:nvSpPr>
          <p:spPr>
            <a:xfrm>
              <a:off x="1519" y="2115"/>
              <a:ext cx="1089" cy="39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50000"/>
                </a:spcBef>
                <a:buClrTx/>
                <a:buSzTx/>
                <a:buFontTx/>
                <a:buNone/>
              </a:pPr>
              <a:r>
                <a:rPr lang="en-US" altLang="zh-CN" sz="3200">
                  <a:solidFill>
                    <a:schemeClr val="tx1"/>
                  </a:solidFill>
                  <a:latin typeface="Times New Roman" panose="02020603050405020304" pitchFamily="18" charset="0"/>
                </a:rPr>
                <a:t>2   2  -1</a:t>
              </a:r>
              <a:endParaRPr lang="en-US" altLang="zh-CN" sz="3200">
                <a:solidFill>
                  <a:schemeClr val="tx1"/>
                </a:solidFill>
                <a:latin typeface="Times New Roman" panose="02020603050405020304" pitchFamily="18" charset="0"/>
              </a:endParaRPr>
            </a:p>
          </p:txBody>
        </p:sp>
      </p:grpSp>
      <p:grpSp>
        <p:nvGrpSpPr>
          <p:cNvPr id="18" name="Group 89"/>
          <p:cNvGrpSpPr/>
          <p:nvPr/>
        </p:nvGrpSpPr>
        <p:grpSpPr>
          <a:xfrm>
            <a:off x="6686550" y="2484438"/>
            <a:ext cx="1587500" cy="874712"/>
            <a:chOff x="1519" y="2115"/>
            <a:chExt cx="1089" cy="589"/>
          </a:xfrm>
        </p:grpSpPr>
        <p:grpSp>
          <p:nvGrpSpPr>
            <p:cNvPr id="117804" name="Group 90"/>
            <p:cNvGrpSpPr/>
            <p:nvPr/>
          </p:nvGrpSpPr>
          <p:grpSpPr>
            <a:xfrm>
              <a:off x="1565" y="2160"/>
              <a:ext cx="954" cy="544"/>
              <a:chOff x="1791" y="1480"/>
              <a:chExt cx="954" cy="725"/>
            </a:xfrm>
          </p:grpSpPr>
          <p:grpSp>
            <p:nvGrpSpPr>
              <p:cNvPr id="117806" name="Group 91"/>
              <p:cNvGrpSpPr/>
              <p:nvPr/>
            </p:nvGrpSpPr>
            <p:grpSpPr>
              <a:xfrm>
                <a:off x="1791" y="1480"/>
                <a:ext cx="954" cy="725"/>
                <a:chOff x="1791" y="1480"/>
                <a:chExt cx="954" cy="725"/>
              </a:xfrm>
            </p:grpSpPr>
            <p:grpSp>
              <p:nvGrpSpPr>
                <p:cNvPr id="117808" name="Group 92"/>
                <p:cNvGrpSpPr/>
                <p:nvPr/>
              </p:nvGrpSpPr>
              <p:grpSpPr>
                <a:xfrm>
                  <a:off x="1791" y="1480"/>
                  <a:ext cx="954" cy="725"/>
                  <a:chOff x="1791" y="1480"/>
                  <a:chExt cx="954" cy="725"/>
                </a:xfrm>
              </p:grpSpPr>
              <p:sp>
                <p:nvSpPr>
                  <p:cNvPr id="117811" name="Rectangle 93"/>
                  <p:cNvSpPr/>
                  <p:nvPr/>
                </p:nvSpPr>
                <p:spPr>
                  <a:xfrm>
                    <a:off x="1791" y="1480"/>
                    <a:ext cx="953" cy="725"/>
                  </a:xfrm>
                  <a:prstGeom prst="rect">
                    <a:avLst/>
                  </a:prstGeom>
                  <a:solidFill>
                    <a:schemeClr val="bg1"/>
                  </a:solidFill>
                  <a:ln w="9525" cap="rnd" cmpd="sng">
                    <a:solidFill>
                      <a:schemeClr val="tx1"/>
                    </a:solidFill>
                    <a:prstDash val="solid"/>
                    <a:miter/>
                    <a:headEnd type="none" w="med" len="med"/>
                    <a:tailEnd type="none" w="med" len="med"/>
                  </a:ln>
                  <a:effectLst>
                    <a:outerShdw dist="35921" dir="2699999" algn="ctr" rotWithShape="0">
                      <a:srgbClr val="C0C0C0"/>
                    </a:outerShdw>
                  </a:effectLst>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nSpc>
                        <a:spcPct val="90000"/>
                      </a:lnSpc>
                      <a:buSzTx/>
                    </a:pPr>
                    <a:endParaRPr lang="zh-CN" altLang="en-US" sz="3200"/>
                  </a:p>
                </p:txBody>
              </p:sp>
              <p:sp>
                <p:nvSpPr>
                  <p:cNvPr id="117812" name="Line 94"/>
                  <p:cNvSpPr/>
                  <p:nvPr/>
                </p:nvSpPr>
                <p:spPr>
                  <a:xfrm>
                    <a:off x="1791" y="1842"/>
                    <a:ext cx="954" cy="0"/>
                  </a:xfrm>
                  <a:prstGeom prst="line">
                    <a:avLst/>
                  </a:prstGeom>
                  <a:ln w="9525" cap="rnd" cmpd="sng">
                    <a:solidFill>
                      <a:schemeClr val="tx1"/>
                    </a:solidFill>
                    <a:prstDash val="solid"/>
                    <a:headEnd type="none" w="med" len="med"/>
                    <a:tailEnd type="none" w="med" len="med"/>
                  </a:ln>
                </p:spPr>
              </p:sp>
            </p:grpSp>
            <p:sp>
              <p:nvSpPr>
                <p:cNvPr id="117809" name="Line 95"/>
                <p:cNvSpPr/>
                <p:nvPr/>
              </p:nvSpPr>
              <p:spPr>
                <a:xfrm>
                  <a:off x="2109" y="1480"/>
                  <a:ext cx="0" cy="351"/>
                </a:xfrm>
                <a:prstGeom prst="line">
                  <a:avLst/>
                </a:prstGeom>
                <a:ln w="9525" cap="rnd" cmpd="sng">
                  <a:solidFill>
                    <a:schemeClr val="tx1"/>
                  </a:solidFill>
                  <a:prstDash val="solid"/>
                  <a:headEnd type="none" w="med" len="med"/>
                  <a:tailEnd type="none" w="med" len="med"/>
                </a:ln>
              </p:spPr>
            </p:sp>
            <p:sp>
              <p:nvSpPr>
                <p:cNvPr id="117810" name="Line 96"/>
                <p:cNvSpPr/>
                <p:nvPr/>
              </p:nvSpPr>
              <p:spPr>
                <a:xfrm>
                  <a:off x="2426" y="1491"/>
                  <a:ext cx="0" cy="351"/>
                </a:xfrm>
                <a:prstGeom prst="line">
                  <a:avLst/>
                </a:prstGeom>
                <a:ln w="9525" cap="rnd" cmpd="sng">
                  <a:solidFill>
                    <a:schemeClr val="tx1"/>
                  </a:solidFill>
                  <a:prstDash val="solid"/>
                  <a:headEnd type="none" w="med" len="med"/>
                  <a:tailEnd type="none" w="med" len="med"/>
                </a:ln>
              </p:spPr>
            </p:sp>
          </p:grpSp>
          <p:sp>
            <p:nvSpPr>
              <p:cNvPr id="117807" name="Line 97"/>
              <p:cNvSpPr/>
              <p:nvPr/>
            </p:nvSpPr>
            <p:spPr>
              <a:xfrm>
                <a:off x="2245" y="1854"/>
                <a:ext cx="0" cy="351"/>
              </a:xfrm>
              <a:prstGeom prst="line">
                <a:avLst/>
              </a:prstGeom>
              <a:ln w="9525" cap="rnd" cmpd="sng">
                <a:solidFill>
                  <a:schemeClr val="tx1"/>
                </a:solidFill>
                <a:prstDash val="solid"/>
                <a:headEnd type="none" w="med" len="med"/>
                <a:tailEnd type="none" w="med" len="med"/>
              </a:ln>
            </p:spPr>
          </p:sp>
        </p:grpSp>
        <p:sp>
          <p:nvSpPr>
            <p:cNvPr id="117805" name="Text Box 98"/>
            <p:cNvSpPr txBox="1"/>
            <p:nvPr/>
          </p:nvSpPr>
          <p:spPr>
            <a:xfrm>
              <a:off x="1519" y="2115"/>
              <a:ext cx="1089" cy="39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50000"/>
                </a:spcBef>
                <a:buClrTx/>
                <a:buSzTx/>
                <a:buFontTx/>
                <a:buNone/>
              </a:pPr>
              <a:r>
                <a:rPr lang="en-US" altLang="zh-CN" sz="3200">
                  <a:solidFill>
                    <a:schemeClr val="tx1"/>
                  </a:solidFill>
                  <a:latin typeface="Times New Roman" panose="02020603050405020304" pitchFamily="18" charset="0"/>
                </a:rPr>
                <a:t>1   4   5</a:t>
              </a:r>
              <a:endParaRPr lang="en-US" altLang="zh-CN" sz="3200">
                <a:solidFill>
                  <a:schemeClr val="tx1"/>
                </a:solidFill>
                <a:latin typeface="Times New Roman" panose="02020603050405020304" pitchFamily="18" charset="0"/>
              </a:endParaRPr>
            </a:p>
          </p:txBody>
        </p:sp>
      </p:grpSp>
      <p:sp>
        <p:nvSpPr>
          <p:cNvPr id="1454186" name="Text Box 106"/>
          <p:cNvSpPr txBox="1"/>
          <p:nvPr/>
        </p:nvSpPr>
        <p:spPr>
          <a:xfrm>
            <a:off x="503238" y="1628775"/>
            <a:ext cx="15843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50000"/>
              </a:spcBef>
              <a:buClrTx/>
              <a:buSzTx/>
              <a:buFontTx/>
              <a:buNone/>
            </a:pPr>
            <a:r>
              <a:rPr lang="en-US" altLang="zh-CN" sz="2800">
                <a:solidFill>
                  <a:schemeClr val="tx1"/>
                </a:solidFill>
                <a:latin typeface="Times New Roman" panose="02020603050405020304" pitchFamily="18" charset="0"/>
              </a:rPr>
              <a:t>M.chead</a:t>
            </a:r>
            <a:endParaRPr lang="en-US" altLang="zh-CN" sz="2800">
              <a:solidFill>
                <a:schemeClr val="tx1"/>
              </a:solidFill>
              <a:latin typeface="Times New Roman" panose="02020603050405020304" pitchFamily="18" charset="0"/>
            </a:endParaRPr>
          </a:p>
        </p:txBody>
      </p:sp>
      <p:sp>
        <p:nvSpPr>
          <p:cNvPr id="1454187" name="Text Box 107"/>
          <p:cNvSpPr txBox="1"/>
          <p:nvPr/>
        </p:nvSpPr>
        <p:spPr>
          <a:xfrm>
            <a:off x="431800" y="2497138"/>
            <a:ext cx="15843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50000"/>
              </a:spcBef>
              <a:buClrTx/>
              <a:buSzTx/>
              <a:buFontTx/>
              <a:buNone/>
            </a:pPr>
            <a:r>
              <a:rPr lang="en-US" altLang="zh-CN" sz="2800">
                <a:solidFill>
                  <a:schemeClr val="tx1"/>
                </a:solidFill>
                <a:latin typeface="Times New Roman" panose="02020603050405020304" pitchFamily="18" charset="0"/>
              </a:rPr>
              <a:t>M.rhead</a:t>
            </a:r>
            <a:endParaRPr lang="en-US" altLang="zh-CN" sz="2800">
              <a:solidFill>
                <a:schemeClr val="tx1"/>
              </a:solidFill>
              <a:latin typeface="Times New Roman" panose="02020603050405020304" pitchFamily="18" charset="0"/>
            </a:endParaRPr>
          </a:p>
        </p:txBody>
      </p:sp>
      <p:sp>
        <p:nvSpPr>
          <p:cNvPr id="1454188" name="Line 108"/>
          <p:cNvSpPr/>
          <p:nvPr/>
        </p:nvSpPr>
        <p:spPr>
          <a:xfrm flipV="1">
            <a:off x="2160588" y="1917700"/>
            <a:ext cx="774700" cy="0"/>
          </a:xfrm>
          <a:prstGeom prst="line">
            <a:avLst/>
          </a:prstGeom>
          <a:ln w="9525" cap="rnd" cmpd="sng">
            <a:solidFill>
              <a:schemeClr val="tx1"/>
            </a:solidFill>
            <a:prstDash val="solid"/>
            <a:headEnd type="none" w="med" len="med"/>
            <a:tailEnd type="triangle" w="med" len="med"/>
          </a:ln>
        </p:spPr>
      </p:sp>
      <p:sp>
        <p:nvSpPr>
          <p:cNvPr id="1454189" name="Line 109"/>
          <p:cNvSpPr/>
          <p:nvPr/>
        </p:nvSpPr>
        <p:spPr>
          <a:xfrm flipV="1">
            <a:off x="1368425" y="3068638"/>
            <a:ext cx="631825" cy="0"/>
          </a:xfrm>
          <a:prstGeom prst="line">
            <a:avLst/>
          </a:prstGeom>
          <a:ln w="9525" cap="rnd" cmpd="sng">
            <a:solidFill>
              <a:schemeClr val="tx1"/>
            </a:solidFill>
            <a:prstDash val="solid"/>
            <a:headEnd type="none" w="med" len="med"/>
            <a:tailEnd type="triangle" w="med" len="med"/>
          </a:ln>
        </p:spPr>
      </p:sp>
      <p:grpSp>
        <p:nvGrpSpPr>
          <p:cNvPr id="22" name="Group 113"/>
          <p:cNvGrpSpPr/>
          <p:nvPr/>
        </p:nvGrpSpPr>
        <p:grpSpPr>
          <a:xfrm>
            <a:off x="7586663" y="3068638"/>
            <a:ext cx="265112" cy="201612"/>
            <a:chOff x="3765" y="1162"/>
            <a:chExt cx="167" cy="127"/>
          </a:xfrm>
        </p:grpSpPr>
        <p:sp>
          <p:nvSpPr>
            <p:cNvPr id="117802" name="Line 114"/>
            <p:cNvSpPr/>
            <p:nvPr/>
          </p:nvSpPr>
          <p:spPr>
            <a:xfrm flipV="1">
              <a:off x="3765" y="1162"/>
              <a:ext cx="84" cy="127"/>
            </a:xfrm>
            <a:prstGeom prst="line">
              <a:avLst/>
            </a:prstGeom>
            <a:ln w="12700" cap="rnd" cmpd="sng">
              <a:solidFill>
                <a:schemeClr val="tx1"/>
              </a:solidFill>
              <a:prstDash val="solid"/>
              <a:headEnd type="none" w="med" len="med"/>
              <a:tailEnd type="none" w="med" len="med"/>
            </a:ln>
          </p:spPr>
        </p:sp>
        <p:sp>
          <p:nvSpPr>
            <p:cNvPr id="117803" name="Line 115"/>
            <p:cNvSpPr/>
            <p:nvPr/>
          </p:nvSpPr>
          <p:spPr>
            <a:xfrm>
              <a:off x="3849" y="1162"/>
              <a:ext cx="83" cy="127"/>
            </a:xfrm>
            <a:prstGeom prst="line">
              <a:avLst/>
            </a:prstGeom>
            <a:ln w="12700" cap="rnd" cmpd="sng">
              <a:solidFill>
                <a:schemeClr val="tx1"/>
              </a:solidFill>
              <a:prstDash val="solid"/>
              <a:headEnd type="none" w="med" len="med"/>
              <a:tailEnd type="none" w="med" len="med"/>
            </a:ln>
          </p:spPr>
        </p:sp>
      </p:grpSp>
      <p:grpSp>
        <p:nvGrpSpPr>
          <p:cNvPr id="23" name="Group 116"/>
          <p:cNvGrpSpPr/>
          <p:nvPr/>
        </p:nvGrpSpPr>
        <p:grpSpPr>
          <a:xfrm>
            <a:off x="5381625" y="4127500"/>
            <a:ext cx="265113" cy="201613"/>
            <a:chOff x="3765" y="1162"/>
            <a:chExt cx="167" cy="127"/>
          </a:xfrm>
        </p:grpSpPr>
        <p:sp>
          <p:nvSpPr>
            <p:cNvPr id="117800" name="Line 117"/>
            <p:cNvSpPr/>
            <p:nvPr/>
          </p:nvSpPr>
          <p:spPr>
            <a:xfrm flipV="1">
              <a:off x="3765" y="1162"/>
              <a:ext cx="84" cy="127"/>
            </a:xfrm>
            <a:prstGeom prst="line">
              <a:avLst/>
            </a:prstGeom>
            <a:ln w="12700" cap="rnd" cmpd="sng">
              <a:solidFill>
                <a:srgbClr val="FFFF00"/>
              </a:solidFill>
              <a:prstDash val="solid"/>
              <a:headEnd type="none" w="med" len="med"/>
              <a:tailEnd type="none" w="med" len="med"/>
            </a:ln>
          </p:spPr>
        </p:sp>
        <p:sp>
          <p:nvSpPr>
            <p:cNvPr id="117801" name="Line 118"/>
            <p:cNvSpPr/>
            <p:nvPr/>
          </p:nvSpPr>
          <p:spPr>
            <a:xfrm>
              <a:off x="3849" y="1162"/>
              <a:ext cx="83" cy="127"/>
            </a:xfrm>
            <a:prstGeom prst="line">
              <a:avLst/>
            </a:prstGeom>
            <a:ln w="12700" cap="rnd" cmpd="sng">
              <a:solidFill>
                <a:srgbClr val="FFFF00"/>
              </a:solidFill>
              <a:prstDash val="solid"/>
              <a:headEnd type="none" w="med" len="med"/>
              <a:tailEnd type="none" w="med" len="med"/>
            </a:ln>
          </p:spPr>
        </p:sp>
      </p:grpSp>
      <p:grpSp>
        <p:nvGrpSpPr>
          <p:cNvPr id="24" name="Group 119"/>
          <p:cNvGrpSpPr/>
          <p:nvPr/>
        </p:nvGrpSpPr>
        <p:grpSpPr>
          <a:xfrm>
            <a:off x="3811588" y="5138738"/>
            <a:ext cx="265112" cy="201612"/>
            <a:chOff x="3765" y="1162"/>
            <a:chExt cx="167" cy="127"/>
          </a:xfrm>
        </p:grpSpPr>
        <p:sp>
          <p:nvSpPr>
            <p:cNvPr id="117798" name="Line 120"/>
            <p:cNvSpPr/>
            <p:nvPr/>
          </p:nvSpPr>
          <p:spPr>
            <a:xfrm flipV="1">
              <a:off x="3765" y="1162"/>
              <a:ext cx="84" cy="127"/>
            </a:xfrm>
            <a:prstGeom prst="line">
              <a:avLst/>
            </a:prstGeom>
            <a:ln w="12700" cap="rnd" cmpd="sng">
              <a:solidFill>
                <a:srgbClr val="FFFF00"/>
              </a:solidFill>
              <a:prstDash val="solid"/>
              <a:headEnd type="none" w="med" len="med"/>
              <a:tailEnd type="none" w="med" len="med"/>
            </a:ln>
          </p:spPr>
        </p:sp>
        <p:sp>
          <p:nvSpPr>
            <p:cNvPr id="117799" name="Line 121"/>
            <p:cNvSpPr/>
            <p:nvPr/>
          </p:nvSpPr>
          <p:spPr>
            <a:xfrm>
              <a:off x="3849" y="1162"/>
              <a:ext cx="83" cy="127"/>
            </a:xfrm>
            <a:prstGeom prst="line">
              <a:avLst/>
            </a:prstGeom>
            <a:ln w="12700" cap="rnd" cmpd="sng">
              <a:solidFill>
                <a:srgbClr val="FFFF00"/>
              </a:solidFill>
              <a:prstDash val="solid"/>
              <a:headEnd type="none" w="med" len="med"/>
              <a:tailEnd type="none" w="med" len="med"/>
            </a:ln>
          </p:spPr>
        </p:sp>
      </p:grpSp>
      <p:grpSp>
        <p:nvGrpSpPr>
          <p:cNvPr id="25" name="Group 122"/>
          <p:cNvGrpSpPr/>
          <p:nvPr/>
        </p:nvGrpSpPr>
        <p:grpSpPr>
          <a:xfrm>
            <a:off x="3132138" y="5138738"/>
            <a:ext cx="265112" cy="201612"/>
            <a:chOff x="3765" y="1162"/>
            <a:chExt cx="167" cy="127"/>
          </a:xfrm>
        </p:grpSpPr>
        <p:sp>
          <p:nvSpPr>
            <p:cNvPr id="117796" name="Line 123"/>
            <p:cNvSpPr/>
            <p:nvPr/>
          </p:nvSpPr>
          <p:spPr>
            <a:xfrm flipV="1">
              <a:off x="3765" y="1162"/>
              <a:ext cx="84" cy="127"/>
            </a:xfrm>
            <a:prstGeom prst="line">
              <a:avLst/>
            </a:prstGeom>
            <a:ln w="12700" cap="rnd" cmpd="sng">
              <a:solidFill>
                <a:schemeClr val="tx1"/>
              </a:solidFill>
              <a:prstDash val="solid"/>
              <a:headEnd type="none" w="med" len="med"/>
              <a:tailEnd type="none" w="med" len="med"/>
            </a:ln>
          </p:spPr>
        </p:sp>
        <p:sp>
          <p:nvSpPr>
            <p:cNvPr id="117797" name="Line 124"/>
            <p:cNvSpPr/>
            <p:nvPr/>
          </p:nvSpPr>
          <p:spPr>
            <a:xfrm>
              <a:off x="3849" y="1162"/>
              <a:ext cx="83" cy="127"/>
            </a:xfrm>
            <a:prstGeom prst="line">
              <a:avLst/>
            </a:prstGeom>
            <a:ln w="12700" cap="rnd" cmpd="sng">
              <a:solidFill>
                <a:schemeClr val="tx1"/>
              </a:solidFill>
              <a:prstDash val="solid"/>
              <a:headEnd type="none" w="med" len="med"/>
              <a:tailEnd type="none" w="med" len="med"/>
            </a:ln>
          </p:spPr>
        </p:sp>
      </p:grpSp>
      <p:sp>
        <p:nvSpPr>
          <p:cNvPr id="1454106" name="Line 26"/>
          <p:cNvSpPr/>
          <p:nvPr/>
        </p:nvSpPr>
        <p:spPr>
          <a:xfrm>
            <a:off x="3529013" y="1844675"/>
            <a:ext cx="0" cy="720725"/>
          </a:xfrm>
          <a:prstGeom prst="line">
            <a:avLst/>
          </a:prstGeom>
          <a:ln w="9525" cap="rnd" cmpd="sng">
            <a:solidFill>
              <a:srgbClr val="00FFFF"/>
            </a:solidFill>
            <a:prstDash val="solid"/>
            <a:headEnd type="none" w="med" len="med"/>
            <a:tailEnd type="triangle" w="med" len="med"/>
          </a:ln>
        </p:spPr>
      </p:sp>
      <p:sp>
        <p:nvSpPr>
          <p:cNvPr id="1454105" name="Line 25"/>
          <p:cNvSpPr/>
          <p:nvPr/>
        </p:nvSpPr>
        <p:spPr>
          <a:xfrm>
            <a:off x="4852988" y="1887538"/>
            <a:ext cx="0" cy="1751012"/>
          </a:xfrm>
          <a:prstGeom prst="line">
            <a:avLst/>
          </a:prstGeom>
          <a:ln w="9525" cap="rnd" cmpd="sng">
            <a:solidFill>
              <a:srgbClr val="00FFFF"/>
            </a:solidFill>
            <a:prstDash val="solid"/>
            <a:headEnd type="none" w="med" len="med"/>
            <a:tailEnd type="triangle" w="med" len="med"/>
          </a:ln>
        </p:spPr>
      </p:sp>
      <p:grpSp>
        <p:nvGrpSpPr>
          <p:cNvPr id="26" name="Group 125"/>
          <p:cNvGrpSpPr/>
          <p:nvPr/>
        </p:nvGrpSpPr>
        <p:grpSpPr>
          <a:xfrm>
            <a:off x="4706938" y="4127500"/>
            <a:ext cx="265112" cy="201613"/>
            <a:chOff x="3765" y="1162"/>
            <a:chExt cx="167" cy="127"/>
          </a:xfrm>
        </p:grpSpPr>
        <p:sp>
          <p:nvSpPr>
            <p:cNvPr id="117794" name="Line 126"/>
            <p:cNvSpPr/>
            <p:nvPr/>
          </p:nvSpPr>
          <p:spPr>
            <a:xfrm flipV="1">
              <a:off x="3765" y="1162"/>
              <a:ext cx="84" cy="127"/>
            </a:xfrm>
            <a:prstGeom prst="line">
              <a:avLst/>
            </a:prstGeom>
            <a:ln w="12700" cap="rnd" cmpd="sng">
              <a:solidFill>
                <a:schemeClr val="tx1"/>
              </a:solidFill>
              <a:prstDash val="solid"/>
              <a:headEnd type="none" w="med" len="med"/>
              <a:tailEnd type="none" w="med" len="med"/>
            </a:ln>
          </p:spPr>
        </p:sp>
        <p:sp>
          <p:nvSpPr>
            <p:cNvPr id="117795" name="Line 127"/>
            <p:cNvSpPr/>
            <p:nvPr/>
          </p:nvSpPr>
          <p:spPr>
            <a:xfrm>
              <a:off x="3849" y="1162"/>
              <a:ext cx="83" cy="127"/>
            </a:xfrm>
            <a:prstGeom prst="line">
              <a:avLst/>
            </a:prstGeom>
            <a:ln w="12700" cap="rnd" cmpd="sng">
              <a:solidFill>
                <a:schemeClr val="tx1"/>
              </a:solidFill>
              <a:prstDash val="solid"/>
              <a:headEnd type="none" w="med" len="med"/>
              <a:tailEnd type="none" w="med" len="med"/>
            </a:ln>
          </p:spPr>
        </p:sp>
      </p:grpSp>
      <p:grpSp>
        <p:nvGrpSpPr>
          <p:cNvPr id="27" name="Group 128"/>
          <p:cNvGrpSpPr/>
          <p:nvPr/>
        </p:nvGrpSpPr>
        <p:grpSpPr>
          <a:xfrm>
            <a:off x="6958013" y="3068638"/>
            <a:ext cx="265112" cy="201612"/>
            <a:chOff x="3765" y="1162"/>
            <a:chExt cx="167" cy="127"/>
          </a:xfrm>
        </p:grpSpPr>
        <p:sp>
          <p:nvSpPr>
            <p:cNvPr id="117792" name="Line 129"/>
            <p:cNvSpPr/>
            <p:nvPr/>
          </p:nvSpPr>
          <p:spPr>
            <a:xfrm flipV="1">
              <a:off x="3765" y="1162"/>
              <a:ext cx="84" cy="127"/>
            </a:xfrm>
            <a:prstGeom prst="line">
              <a:avLst/>
            </a:prstGeom>
            <a:ln w="12700" cap="rnd" cmpd="sng">
              <a:solidFill>
                <a:schemeClr val="tx1"/>
              </a:solidFill>
              <a:prstDash val="solid"/>
              <a:headEnd type="none" w="med" len="med"/>
              <a:tailEnd type="none" w="med" len="med"/>
            </a:ln>
          </p:spPr>
        </p:sp>
        <p:sp>
          <p:nvSpPr>
            <p:cNvPr id="117793" name="Line 130"/>
            <p:cNvSpPr/>
            <p:nvPr/>
          </p:nvSpPr>
          <p:spPr>
            <a:xfrm>
              <a:off x="3849" y="1162"/>
              <a:ext cx="83" cy="127"/>
            </a:xfrm>
            <a:prstGeom prst="line">
              <a:avLst/>
            </a:prstGeom>
            <a:ln w="12700" cap="rnd" cmpd="sng">
              <a:solidFill>
                <a:schemeClr val="tx1"/>
              </a:solidFill>
              <a:prstDash val="solid"/>
              <a:headEnd type="none" w="med" len="med"/>
              <a:tailEnd type="none" w="med" len="med"/>
            </a:ln>
          </p:spPr>
        </p:sp>
      </p:grpSp>
      <p:sp>
        <p:nvSpPr>
          <p:cNvPr id="93" name="AutoShape 80"/>
          <p:cNvSpPr/>
          <p:nvPr/>
        </p:nvSpPr>
        <p:spPr>
          <a:xfrm>
            <a:off x="361950" y="5597525"/>
            <a:ext cx="3548063" cy="1057275"/>
          </a:xfrm>
          <a:prstGeom prst="wedgeEllipseCallout">
            <a:avLst>
              <a:gd name="adj1" fmla="val 16824"/>
              <a:gd name="adj2" fmla="val -72153"/>
            </a:avLst>
          </a:prstGeom>
          <a:noFill/>
          <a:ln w="28575" cap="sq" cmpd="sng">
            <a:solidFill>
              <a:schemeClr val="tx1"/>
            </a:solidFill>
            <a:prstDash val="solid"/>
            <a:miter/>
            <a:headEnd type="none" w="med" len="med"/>
            <a:tailEnd type="none" w="med" len="med"/>
          </a:ln>
        </p:spPr>
        <p:txBody>
          <a:bodyPr wrap="none" lIns="0" tIns="0" rIns="0" bIns="0" anchor="ctr" anchorCtr="1"/>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lnSpc>
                <a:spcPct val="90000"/>
              </a:lnSpc>
              <a:buSzTx/>
              <a:buNone/>
            </a:pPr>
            <a:r>
              <a:rPr lang="zh-CN" altLang="en-US" sz="2800">
                <a:solidFill>
                  <a:schemeClr val="tx1"/>
                </a:solidFill>
              </a:rPr>
              <a:t>适合要对</a:t>
            </a:r>
            <a:endParaRPr lang="en-US" altLang="zh-CN" sz="2800">
              <a:solidFill>
                <a:schemeClr val="tx1"/>
              </a:solidFill>
            </a:endParaRPr>
          </a:p>
          <a:p>
            <a:pPr marL="0" lvl="0" indent="0" algn="ctr">
              <a:lnSpc>
                <a:spcPct val="90000"/>
              </a:lnSpc>
              <a:buSzTx/>
              <a:buNone/>
            </a:pPr>
            <a:r>
              <a:rPr lang="zh-CN" altLang="en-US" sz="2800">
                <a:solidFill>
                  <a:schemeClr val="tx1"/>
                </a:solidFill>
              </a:rPr>
              <a:t>矩阵频繁修改</a:t>
            </a:r>
            <a:endParaRPr lang="zh-CN" altLang="en-US" sz="2800">
              <a:solidFill>
                <a:schemeClr val="tx1"/>
              </a:solidFill>
            </a:endParaRPr>
          </a:p>
        </p:txBody>
      </p:sp>
      <p:sp>
        <p:nvSpPr>
          <p:cNvPr id="94" name="矩形 93"/>
          <p:cNvSpPr/>
          <p:nvPr/>
        </p:nvSpPr>
        <p:spPr>
          <a:xfrm>
            <a:off x="331788" y="3317875"/>
            <a:ext cx="1528762"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lnSpc>
                <a:spcPct val="90000"/>
              </a:lnSpc>
              <a:buSzTx/>
              <a:buNone/>
            </a:pPr>
            <a:r>
              <a:rPr lang="zh-CN" altLang="en-US" sz="3200"/>
              <a:t>对横纵两个方向的链表同时操作</a:t>
            </a:r>
            <a:endParaRPr lang="zh-CN" altLang="en-US" sz="32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54186"/>
                                        </p:tgtEl>
                                        <p:attrNameLst>
                                          <p:attrName>style.visibility</p:attrName>
                                        </p:attrNameLst>
                                      </p:cBhvr>
                                      <p:to>
                                        <p:strVal val="visible"/>
                                      </p:to>
                                    </p:set>
                                    <p:animEffect transition="in" filter="wipe(down)">
                                      <p:cBhvr>
                                        <p:cTn id="11" dur="500"/>
                                        <p:tgtEl>
                                          <p:spTgt spid="1454186"/>
                                        </p:tgtEl>
                                      </p:cBhvr>
                                    </p:animEffect>
                                  </p:childTnLst>
                                </p:cTn>
                              </p:par>
                              <p:par>
                                <p:cTn id="12" presetID="22" presetClass="entr" presetSubtype="4" fill="hold" nodeType="withEffect">
                                  <p:stCondLst>
                                    <p:cond delay="0"/>
                                  </p:stCondLst>
                                  <p:childTnLst>
                                    <p:set>
                                      <p:cBhvr>
                                        <p:cTn id="13" dur="1" fill="hold">
                                          <p:stCondLst>
                                            <p:cond delay="0"/>
                                          </p:stCondLst>
                                        </p:cTn>
                                        <p:tgtEl>
                                          <p:spTgt spid="1454188"/>
                                        </p:tgtEl>
                                        <p:attrNameLst>
                                          <p:attrName>style.visibility</p:attrName>
                                        </p:attrNameLst>
                                      </p:cBhvr>
                                      <p:to>
                                        <p:strVal val="visible"/>
                                      </p:to>
                                    </p:set>
                                    <p:animEffect transition="in" filter="wipe(down)">
                                      <p:cBhvr>
                                        <p:cTn id="14" dur="500"/>
                                        <p:tgtEl>
                                          <p:spTgt spid="145418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54187"/>
                                        </p:tgtEl>
                                        <p:attrNameLst>
                                          <p:attrName>style.visibility</p:attrName>
                                        </p:attrNameLst>
                                      </p:cBhvr>
                                      <p:to>
                                        <p:strVal val="visible"/>
                                      </p:to>
                                    </p:set>
                                    <p:animEffect transition="in" filter="wipe(down)">
                                      <p:cBhvr>
                                        <p:cTn id="23" dur="500"/>
                                        <p:tgtEl>
                                          <p:spTgt spid="1454187"/>
                                        </p:tgtEl>
                                      </p:cBhvr>
                                    </p:animEffect>
                                  </p:childTnLst>
                                </p:cTn>
                              </p:par>
                              <p:par>
                                <p:cTn id="24" presetID="22" presetClass="entr" presetSubtype="4" fill="hold" nodeType="withEffect">
                                  <p:stCondLst>
                                    <p:cond delay="0"/>
                                  </p:stCondLst>
                                  <p:childTnLst>
                                    <p:set>
                                      <p:cBhvr>
                                        <p:cTn id="25" dur="1" fill="hold">
                                          <p:stCondLst>
                                            <p:cond delay="0"/>
                                          </p:stCondLst>
                                        </p:cTn>
                                        <p:tgtEl>
                                          <p:spTgt spid="1454189"/>
                                        </p:tgtEl>
                                        <p:attrNameLst>
                                          <p:attrName>style.visibility</p:attrName>
                                        </p:attrNameLst>
                                      </p:cBhvr>
                                      <p:to>
                                        <p:strVal val="visible"/>
                                      </p:to>
                                    </p:set>
                                    <p:animEffect transition="in" filter="wipe(down)">
                                      <p:cBhvr>
                                        <p:cTn id="26" dur="500"/>
                                        <p:tgtEl>
                                          <p:spTgt spid="145418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54118"/>
                                        </p:tgtEl>
                                        <p:attrNameLst>
                                          <p:attrName>style.visibility</p:attrName>
                                        </p:attrNameLst>
                                      </p:cBhvr>
                                      <p:to>
                                        <p:strVal val="visible"/>
                                      </p:to>
                                    </p:set>
                                    <p:animEffect transition="in" filter="wipe(left)">
                                      <p:cBhvr>
                                        <p:cTn id="47" dur="500"/>
                                        <p:tgtEl>
                                          <p:spTgt spid="14541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54132"/>
                                        </p:tgtEl>
                                        <p:attrNameLst>
                                          <p:attrName>style.visibility</p:attrName>
                                        </p:attrNameLst>
                                      </p:cBhvr>
                                      <p:to>
                                        <p:strVal val="visible"/>
                                      </p:to>
                                    </p:set>
                                    <p:animEffect transition="in" filter="wipe(left)">
                                      <p:cBhvr>
                                        <p:cTn id="52" dur="500"/>
                                        <p:tgtEl>
                                          <p:spTgt spid="145413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54119"/>
                                        </p:tgtEl>
                                        <p:attrNameLst>
                                          <p:attrName>style.visibility</p:attrName>
                                        </p:attrNameLst>
                                      </p:cBhvr>
                                      <p:to>
                                        <p:strVal val="visible"/>
                                      </p:to>
                                    </p:set>
                                    <p:animEffect transition="in" filter="wipe(left)">
                                      <p:cBhvr>
                                        <p:cTn id="61" dur="500"/>
                                        <p:tgtEl>
                                          <p:spTgt spid="145411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54120"/>
                                        </p:tgtEl>
                                        <p:attrNameLst>
                                          <p:attrName>style.visibility</p:attrName>
                                        </p:attrNameLst>
                                      </p:cBhvr>
                                      <p:to>
                                        <p:strVal val="visible"/>
                                      </p:to>
                                    </p:set>
                                    <p:animEffect transition="in" filter="wipe(left)">
                                      <p:cBhvr>
                                        <p:cTn id="70" dur="500"/>
                                        <p:tgtEl>
                                          <p:spTgt spid="145412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454106"/>
                                        </p:tgtEl>
                                        <p:attrNameLst>
                                          <p:attrName>style.visibility</p:attrName>
                                        </p:attrNameLst>
                                      </p:cBhvr>
                                      <p:to>
                                        <p:strVal val="visible"/>
                                      </p:to>
                                    </p:set>
                                    <p:animEffect transition="in" filter="wipe(up)">
                                      <p:cBhvr>
                                        <p:cTn id="79" dur="500"/>
                                        <p:tgtEl>
                                          <p:spTgt spid="145410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1454133"/>
                                        </p:tgtEl>
                                        <p:attrNameLst>
                                          <p:attrName>style.visibility</p:attrName>
                                        </p:attrNameLst>
                                      </p:cBhvr>
                                      <p:to>
                                        <p:strVal val="visible"/>
                                      </p:to>
                                    </p:set>
                                    <p:animEffect transition="in" filter="wipe(up)">
                                      <p:cBhvr>
                                        <p:cTn id="84" dur="500"/>
                                        <p:tgtEl>
                                          <p:spTgt spid="1454133"/>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54105"/>
                                        </p:tgtEl>
                                        <p:attrNameLst>
                                          <p:attrName>style.visibility</p:attrName>
                                        </p:attrNameLst>
                                      </p:cBhvr>
                                      <p:to>
                                        <p:strVal val="visible"/>
                                      </p:to>
                                    </p:set>
                                    <p:animEffect transition="in" filter="wipe(up)">
                                      <p:cBhvr>
                                        <p:cTn id="93" dur="500"/>
                                        <p:tgtEl>
                                          <p:spTgt spid="145410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1454107"/>
                                        </p:tgtEl>
                                        <p:attrNameLst>
                                          <p:attrName>style.visibility</p:attrName>
                                        </p:attrNameLst>
                                      </p:cBhvr>
                                      <p:to>
                                        <p:strVal val="visible"/>
                                      </p:to>
                                    </p:set>
                                    <p:animEffect transition="in" filter="wipe(up)">
                                      <p:cBhvr>
                                        <p:cTn id="106" dur="500"/>
                                        <p:tgtEl>
                                          <p:spTgt spid="1454107"/>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wipe(up)">
                                      <p:cBhvr>
                                        <p:cTn id="115" dur="500"/>
                                        <p:tgtEl>
                                          <p:spTgt spid="93"/>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86" grpId="0"/>
      <p:bldP spid="1454187" grpId="0"/>
      <p:bldP spid="93" grpId="0" animBg="1"/>
      <p:bldP spid="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 Box 2"/>
          <p:cNvSpPr txBox="1"/>
          <p:nvPr/>
        </p:nvSpPr>
        <p:spPr>
          <a:xfrm>
            <a:off x="7086600" y="0"/>
            <a:ext cx="2051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§1  Definitions</a:t>
            </a:r>
            <a:endParaRPr lang="en-US" altLang="zh-CN" sz="1800" b="1">
              <a:sym typeface="Webdings" panose="05030102010509060703" pitchFamily="18" charset="2"/>
            </a:endParaRPr>
          </a:p>
        </p:txBody>
      </p:sp>
      <p:sp>
        <p:nvSpPr>
          <p:cNvPr id="96259" name="AutoShape 3" descr="白色大理石"/>
          <p:cNvSpPr>
            <a:spLocks noChangeArrowheads="1"/>
          </p:cNvSpPr>
          <p:nvPr/>
        </p:nvSpPr>
        <p:spPr bwMode="auto">
          <a:xfrm flipH="1">
            <a:off x="457200" y="304800"/>
            <a:ext cx="2438400" cy="609600"/>
          </a:xfrm>
          <a:prstGeom prst="cube">
            <a:avLst>
              <a:gd name="adj" fmla="val 15625"/>
            </a:avLst>
          </a:prstGeom>
          <a:blipFill dpi="0" rotWithShape="0">
            <a:blip r:embed="rId1"/>
            <a:srcRect/>
            <a:tile tx="0" ty="0" sx="100000" sy="100000" flip="none" algn="tl"/>
          </a:blip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Adjacency Lists</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260" name="Text Box 4"/>
          <p:cNvSpPr txBox="1"/>
          <p:nvPr/>
        </p:nvSpPr>
        <p:spPr>
          <a:xfrm>
            <a:off x="3048000" y="457200"/>
            <a:ext cx="57150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Replace each row by a linked list</a:t>
            </a:r>
            <a:endParaRPr lang="en-US" altLang="zh-CN" sz="2400" b="1"/>
          </a:p>
        </p:txBody>
      </p:sp>
      <p:sp>
        <p:nvSpPr>
          <p:cNvPr id="96261" name="Text Box 5"/>
          <p:cNvSpPr txBox="1"/>
          <p:nvPr/>
        </p:nvSpPr>
        <p:spPr>
          <a:xfrm>
            <a:off x="304800" y="1219200"/>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ea typeface="MS Hei" pitchFamily="49" charset="-122"/>
              </a:rPr>
              <a:t>〖</a:t>
            </a:r>
            <a:r>
              <a:rPr lang="en-US" altLang="zh-CN" sz="2400" b="1"/>
              <a:t>Example</a:t>
            </a:r>
            <a:r>
              <a:rPr lang="en-US" altLang="zh-CN" sz="2400" b="1">
                <a:ea typeface="MS Hei" pitchFamily="49" charset="-122"/>
              </a:rPr>
              <a:t>〗</a:t>
            </a:r>
            <a:endParaRPr lang="en-US" altLang="zh-CN" sz="2400" b="1"/>
          </a:p>
        </p:txBody>
      </p:sp>
      <p:grpSp>
        <p:nvGrpSpPr>
          <p:cNvPr id="96262" name="Group 6"/>
          <p:cNvGrpSpPr/>
          <p:nvPr/>
        </p:nvGrpSpPr>
        <p:grpSpPr>
          <a:xfrm>
            <a:off x="4038600" y="1295400"/>
            <a:ext cx="2743200" cy="381000"/>
            <a:chOff x="1776" y="2448"/>
            <a:chExt cx="1344" cy="192"/>
          </a:xfrm>
        </p:grpSpPr>
        <p:sp>
          <p:nvSpPr>
            <p:cNvPr id="46117" name="Oval 7"/>
            <p:cNvSpPr/>
            <p:nvPr/>
          </p:nvSpPr>
          <p:spPr>
            <a:xfrm>
              <a:off x="1776"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46118" name="Oval 8"/>
            <p:cNvSpPr/>
            <p:nvPr/>
          </p:nvSpPr>
          <p:spPr>
            <a:xfrm>
              <a:off x="2352"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46119" name="Oval 9"/>
            <p:cNvSpPr/>
            <p:nvPr/>
          </p:nvSpPr>
          <p:spPr>
            <a:xfrm>
              <a:off x="2928"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46120" name="Freeform 10"/>
            <p:cNvSpPr/>
            <p:nvPr/>
          </p:nvSpPr>
          <p:spPr>
            <a:xfrm>
              <a:off x="1967" y="2448"/>
              <a:ext cx="406" cy="48"/>
            </a:xfrm>
            <a:custGeom>
              <a:avLst/>
              <a:gdLst/>
              <a:ahLst/>
              <a:cxnLst>
                <a:cxn ang="0">
                  <a:pos x="0" y="48"/>
                </a:cxn>
                <a:cxn ang="0">
                  <a:pos x="552" y="0"/>
                </a:cxn>
                <a:cxn ang="0">
                  <a:pos x="1108" y="48"/>
                </a:cxn>
              </a:cxnLst>
              <a:pathLst>
                <a:path w="384" h="48">
                  <a:moveTo>
                    <a:pt x="0" y="48"/>
                  </a:moveTo>
                  <a:cubicBezTo>
                    <a:pt x="64" y="24"/>
                    <a:pt x="128" y="0"/>
                    <a:pt x="192" y="0"/>
                  </a:cubicBezTo>
                  <a:cubicBezTo>
                    <a:pt x="256" y="0"/>
                    <a:pt x="320" y="24"/>
                    <a:pt x="384" y="48"/>
                  </a:cubicBezTo>
                </a:path>
              </a:pathLst>
            </a:custGeom>
            <a:noFill/>
            <a:ln w="25400" cap="flat" cmpd="sng">
              <a:solidFill>
                <a:schemeClr val="tx1">
                  <a:alpha val="100000"/>
                </a:schemeClr>
              </a:solidFill>
              <a:prstDash val="solid"/>
              <a:round/>
              <a:headEnd type="none" w="med" len="med"/>
              <a:tailEnd type="triangle" w="sm" len="med"/>
            </a:ln>
          </p:spPr>
          <p:txBody>
            <a:bodyPr/>
            <a:p>
              <a:endParaRPr lang="zh-CN" altLang="en-US"/>
            </a:p>
          </p:txBody>
        </p:sp>
        <p:sp>
          <p:nvSpPr>
            <p:cNvPr id="46121" name="Freeform 11"/>
            <p:cNvSpPr/>
            <p:nvPr/>
          </p:nvSpPr>
          <p:spPr>
            <a:xfrm flipV="1">
              <a:off x="1967" y="2592"/>
              <a:ext cx="406" cy="48"/>
            </a:xfrm>
            <a:custGeom>
              <a:avLst/>
              <a:gdLst/>
              <a:ahLst/>
              <a:cxnLst>
                <a:cxn ang="0">
                  <a:pos x="0" y="48"/>
                </a:cxn>
                <a:cxn ang="0">
                  <a:pos x="552" y="0"/>
                </a:cxn>
                <a:cxn ang="0">
                  <a:pos x="1108" y="48"/>
                </a:cxn>
              </a:cxnLst>
              <a:pathLst>
                <a:path w="384" h="48">
                  <a:moveTo>
                    <a:pt x="0" y="48"/>
                  </a:moveTo>
                  <a:cubicBezTo>
                    <a:pt x="64" y="24"/>
                    <a:pt x="128" y="0"/>
                    <a:pt x="192" y="0"/>
                  </a:cubicBezTo>
                  <a:cubicBezTo>
                    <a:pt x="256" y="0"/>
                    <a:pt x="320" y="24"/>
                    <a:pt x="384" y="48"/>
                  </a:cubicBezTo>
                </a:path>
              </a:pathLst>
            </a:custGeom>
            <a:noFill/>
            <a:ln w="25400" cap="flat" cmpd="sng">
              <a:solidFill>
                <a:schemeClr val="tx1">
                  <a:alpha val="100000"/>
                </a:schemeClr>
              </a:solidFill>
              <a:prstDash val="solid"/>
              <a:round/>
              <a:headEnd type="triangle" w="sm" len="med"/>
              <a:tailEnd type="none" w="sm" len="med"/>
            </a:ln>
          </p:spPr>
          <p:txBody>
            <a:bodyPr/>
            <a:p>
              <a:endParaRPr lang="zh-CN" altLang="en-US"/>
            </a:p>
          </p:txBody>
        </p:sp>
        <p:sp>
          <p:nvSpPr>
            <p:cNvPr id="46122" name="Line 12"/>
            <p:cNvSpPr/>
            <p:nvPr/>
          </p:nvSpPr>
          <p:spPr>
            <a:xfrm>
              <a:off x="2544" y="2544"/>
              <a:ext cx="384" cy="0"/>
            </a:xfrm>
            <a:prstGeom prst="line">
              <a:avLst/>
            </a:prstGeom>
            <a:ln w="25400" cap="flat" cmpd="sng">
              <a:solidFill>
                <a:schemeClr val="tx1"/>
              </a:solidFill>
              <a:prstDash val="solid"/>
              <a:headEnd type="none" w="med" len="med"/>
              <a:tailEnd type="triangle" w="med" len="med"/>
            </a:ln>
          </p:spPr>
        </p:sp>
      </p:grpSp>
      <p:graphicFrame>
        <p:nvGraphicFramePr>
          <p:cNvPr id="96269" name="Object 13"/>
          <p:cNvGraphicFramePr>
            <a:graphicFrameLocks noChangeAspect="1"/>
          </p:cNvGraphicFramePr>
          <p:nvPr/>
        </p:nvGraphicFramePr>
        <p:xfrm>
          <a:off x="609600" y="2057400"/>
          <a:ext cx="2667000" cy="931863"/>
        </p:xfrm>
        <a:graphic>
          <a:graphicData uri="http://schemas.openxmlformats.org/presentationml/2006/ole">
            <mc:AlternateContent xmlns:mc="http://schemas.openxmlformats.org/markup-compatibility/2006">
              <mc:Choice xmlns:v="urn:schemas-microsoft-com:vml" Requires="v">
                <p:oleObj spid="_x0000_s3082" name="" r:id="rId2" imgW="26327100" imgH="9220200" progId="Equation.3">
                  <p:embed/>
                </p:oleObj>
              </mc:Choice>
              <mc:Fallback>
                <p:oleObj name="" r:id="rId2" imgW="26327100" imgH="9220200" progId="Equation.3">
                  <p:embed/>
                  <p:pic>
                    <p:nvPicPr>
                      <p:cNvPr id="0" name="图片 3081"/>
                      <p:cNvPicPr/>
                      <p:nvPr/>
                    </p:nvPicPr>
                    <p:blipFill>
                      <a:blip r:embed="rId3"/>
                      <a:stretch>
                        <a:fillRect/>
                      </a:stretch>
                    </p:blipFill>
                    <p:spPr>
                      <a:xfrm>
                        <a:off x="609600" y="2057400"/>
                        <a:ext cx="2667000" cy="931863"/>
                      </a:xfrm>
                      <a:prstGeom prst="rect">
                        <a:avLst/>
                      </a:prstGeom>
                      <a:noFill/>
                      <a:ln w="38100">
                        <a:noFill/>
                        <a:miter/>
                      </a:ln>
                    </p:spPr>
                  </p:pic>
                </p:oleObj>
              </mc:Fallback>
            </mc:AlternateContent>
          </a:graphicData>
        </a:graphic>
      </p:graphicFrame>
      <p:grpSp>
        <p:nvGrpSpPr>
          <p:cNvPr id="96270" name="Group 14"/>
          <p:cNvGrpSpPr/>
          <p:nvPr/>
        </p:nvGrpSpPr>
        <p:grpSpPr>
          <a:xfrm>
            <a:off x="3810000" y="1860550"/>
            <a:ext cx="914400" cy="1555750"/>
            <a:chOff x="2208" y="2736"/>
            <a:chExt cx="576" cy="980"/>
          </a:xfrm>
        </p:grpSpPr>
        <p:grpSp>
          <p:nvGrpSpPr>
            <p:cNvPr id="46109" name="Group 15"/>
            <p:cNvGrpSpPr/>
            <p:nvPr/>
          </p:nvGrpSpPr>
          <p:grpSpPr>
            <a:xfrm>
              <a:off x="2352" y="3120"/>
              <a:ext cx="192" cy="336"/>
              <a:chOff x="2352" y="3120"/>
              <a:chExt cx="192" cy="336"/>
            </a:xfrm>
          </p:grpSpPr>
          <p:sp>
            <p:nvSpPr>
              <p:cNvPr id="46115" name="Rectangle 16"/>
              <p:cNvSpPr/>
              <p:nvPr/>
            </p:nvSpPr>
            <p:spPr>
              <a:xfrm>
                <a:off x="2352" y="31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46116" name="Rectangle 17"/>
              <p:cNvSpPr/>
              <p:nvPr/>
            </p:nvSpPr>
            <p:spPr>
              <a:xfrm>
                <a:off x="2352" y="3312"/>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sym typeface="Symbol" panose="05050102010706020507" pitchFamily="18" charset="2"/>
                  </a:rPr>
                  <a:t></a:t>
                </a:r>
                <a:endParaRPr lang="en-US" altLang="zh-CN" sz="2400" b="1"/>
              </a:p>
            </p:txBody>
          </p:sp>
        </p:grpSp>
        <p:grpSp>
          <p:nvGrpSpPr>
            <p:cNvPr id="46110" name="Group 18"/>
            <p:cNvGrpSpPr/>
            <p:nvPr/>
          </p:nvGrpSpPr>
          <p:grpSpPr>
            <a:xfrm>
              <a:off x="2208" y="2736"/>
              <a:ext cx="576" cy="384"/>
              <a:chOff x="2208" y="2736"/>
              <a:chExt cx="576" cy="384"/>
            </a:xfrm>
          </p:grpSpPr>
          <p:sp>
            <p:nvSpPr>
              <p:cNvPr id="46113" name="Rectangle 19"/>
              <p:cNvSpPr/>
              <p:nvPr/>
            </p:nvSpPr>
            <p:spPr>
              <a:xfrm>
                <a:off x="2208" y="2736"/>
                <a:ext cx="576"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graph[0]</a:t>
                </a:r>
                <a:endParaRPr lang="en-US" altLang="zh-CN" sz="2000" b="1"/>
              </a:p>
            </p:txBody>
          </p:sp>
          <p:sp>
            <p:nvSpPr>
              <p:cNvPr id="46114" name="Line 20"/>
              <p:cNvSpPr/>
              <p:nvPr/>
            </p:nvSpPr>
            <p:spPr>
              <a:xfrm>
                <a:off x="2448" y="2928"/>
                <a:ext cx="0" cy="192"/>
              </a:xfrm>
              <a:prstGeom prst="line">
                <a:avLst/>
              </a:prstGeom>
              <a:ln w="25400" cap="flat" cmpd="sng">
                <a:solidFill>
                  <a:schemeClr val="hlink"/>
                </a:solidFill>
                <a:prstDash val="solid"/>
                <a:headEnd type="none" w="med" len="med"/>
                <a:tailEnd type="triangle" w="med" len="med"/>
              </a:ln>
            </p:spPr>
          </p:sp>
        </p:grpSp>
        <p:sp>
          <p:nvSpPr>
            <p:cNvPr id="46111" name="Line 21"/>
            <p:cNvSpPr/>
            <p:nvPr/>
          </p:nvSpPr>
          <p:spPr>
            <a:xfrm>
              <a:off x="2448" y="3382"/>
              <a:ext cx="0" cy="240"/>
            </a:xfrm>
            <a:prstGeom prst="line">
              <a:avLst/>
            </a:prstGeom>
            <a:ln w="25400" cap="flat" cmpd="sng">
              <a:solidFill>
                <a:schemeClr val="tx1"/>
              </a:solidFill>
              <a:prstDash val="solid"/>
              <a:headEnd type="none" w="med" len="med"/>
              <a:tailEnd type="triangle" w="med" len="med"/>
            </a:ln>
          </p:spPr>
        </p:sp>
        <p:sp>
          <p:nvSpPr>
            <p:cNvPr id="46112" name="Oval 22"/>
            <p:cNvSpPr/>
            <p:nvPr/>
          </p:nvSpPr>
          <p:spPr>
            <a:xfrm>
              <a:off x="2400" y="362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96279" name="Group 23"/>
          <p:cNvGrpSpPr/>
          <p:nvPr/>
        </p:nvGrpSpPr>
        <p:grpSpPr>
          <a:xfrm>
            <a:off x="5029200" y="1860550"/>
            <a:ext cx="914400" cy="2335213"/>
            <a:chOff x="2976" y="2736"/>
            <a:chExt cx="576" cy="1471"/>
          </a:xfrm>
        </p:grpSpPr>
        <p:grpSp>
          <p:nvGrpSpPr>
            <p:cNvPr id="46096" name="Group 24"/>
            <p:cNvGrpSpPr/>
            <p:nvPr/>
          </p:nvGrpSpPr>
          <p:grpSpPr>
            <a:xfrm>
              <a:off x="3120" y="3120"/>
              <a:ext cx="192" cy="336"/>
              <a:chOff x="2352" y="3120"/>
              <a:chExt cx="192" cy="336"/>
            </a:xfrm>
          </p:grpSpPr>
          <p:sp>
            <p:nvSpPr>
              <p:cNvPr id="46107" name="Rectangle 25"/>
              <p:cNvSpPr/>
              <p:nvPr/>
            </p:nvSpPr>
            <p:spPr>
              <a:xfrm>
                <a:off x="2352" y="31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46108" name="Rectangle 26"/>
              <p:cNvSpPr/>
              <p:nvPr/>
            </p:nvSpPr>
            <p:spPr>
              <a:xfrm>
                <a:off x="2352" y="3312"/>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sym typeface="Symbol" panose="05050102010706020507" pitchFamily="18" charset="2"/>
                  </a:rPr>
                  <a:t></a:t>
                </a:r>
                <a:endParaRPr lang="en-US" altLang="zh-CN" sz="2400" b="1"/>
              </a:p>
            </p:txBody>
          </p:sp>
        </p:grpSp>
        <p:grpSp>
          <p:nvGrpSpPr>
            <p:cNvPr id="46097" name="Group 27"/>
            <p:cNvGrpSpPr/>
            <p:nvPr/>
          </p:nvGrpSpPr>
          <p:grpSpPr>
            <a:xfrm>
              <a:off x="2976" y="2736"/>
              <a:ext cx="576" cy="384"/>
              <a:chOff x="2208" y="2736"/>
              <a:chExt cx="576" cy="384"/>
            </a:xfrm>
          </p:grpSpPr>
          <p:sp>
            <p:nvSpPr>
              <p:cNvPr id="46105" name="Rectangle 28"/>
              <p:cNvSpPr/>
              <p:nvPr/>
            </p:nvSpPr>
            <p:spPr>
              <a:xfrm>
                <a:off x="2208" y="2736"/>
                <a:ext cx="576"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graph[1]</a:t>
                </a:r>
                <a:endParaRPr lang="en-US" altLang="zh-CN" sz="2000" b="1"/>
              </a:p>
            </p:txBody>
          </p:sp>
          <p:sp>
            <p:nvSpPr>
              <p:cNvPr id="46106" name="Line 29"/>
              <p:cNvSpPr/>
              <p:nvPr/>
            </p:nvSpPr>
            <p:spPr>
              <a:xfrm>
                <a:off x="2448" y="2928"/>
                <a:ext cx="0" cy="192"/>
              </a:xfrm>
              <a:prstGeom prst="line">
                <a:avLst/>
              </a:prstGeom>
              <a:ln w="25400" cap="flat" cmpd="sng">
                <a:solidFill>
                  <a:schemeClr val="hlink"/>
                </a:solidFill>
                <a:prstDash val="solid"/>
                <a:headEnd type="none" w="med" len="med"/>
                <a:tailEnd type="triangle" w="med" len="med"/>
              </a:ln>
            </p:spPr>
          </p:sp>
        </p:grpSp>
        <p:sp>
          <p:nvSpPr>
            <p:cNvPr id="46098" name="Line 30"/>
            <p:cNvSpPr/>
            <p:nvPr/>
          </p:nvSpPr>
          <p:spPr>
            <a:xfrm>
              <a:off x="3216" y="3382"/>
              <a:ext cx="0" cy="240"/>
            </a:xfrm>
            <a:prstGeom prst="line">
              <a:avLst/>
            </a:prstGeom>
            <a:ln w="25400" cap="flat" cmpd="sng">
              <a:solidFill>
                <a:schemeClr val="tx1"/>
              </a:solidFill>
              <a:prstDash val="solid"/>
              <a:headEnd type="none" w="med" len="med"/>
              <a:tailEnd type="triangle" w="med" len="med"/>
            </a:ln>
          </p:spPr>
        </p:sp>
        <p:grpSp>
          <p:nvGrpSpPr>
            <p:cNvPr id="46099" name="Group 31"/>
            <p:cNvGrpSpPr/>
            <p:nvPr/>
          </p:nvGrpSpPr>
          <p:grpSpPr>
            <a:xfrm>
              <a:off x="3120" y="3611"/>
              <a:ext cx="192" cy="596"/>
              <a:chOff x="3120" y="3724"/>
              <a:chExt cx="192" cy="596"/>
            </a:xfrm>
          </p:grpSpPr>
          <p:grpSp>
            <p:nvGrpSpPr>
              <p:cNvPr id="46100" name="Group 32"/>
              <p:cNvGrpSpPr/>
              <p:nvPr/>
            </p:nvGrpSpPr>
            <p:grpSpPr>
              <a:xfrm>
                <a:off x="3120" y="3724"/>
                <a:ext cx="192" cy="336"/>
                <a:chOff x="2352" y="3120"/>
                <a:chExt cx="192" cy="336"/>
              </a:xfrm>
            </p:grpSpPr>
            <p:sp>
              <p:nvSpPr>
                <p:cNvPr id="46103" name="Rectangle 33"/>
                <p:cNvSpPr/>
                <p:nvPr/>
              </p:nvSpPr>
              <p:spPr>
                <a:xfrm>
                  <a:off x="2352" y="31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46104" name="Rectangle 34"/>
                <p:cNvSpPr/>
                <p:nvPr/>
              </p:nvSpPr>
              <p:spPr>
                <a:xfrm>
                  <a:off x="2352" y="3312"/>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sym typeface="Symbol" panose="05050102010706020507" pitchFamily="18" charset="2"/>
                    </a:rPr>
                    <a:t></a:t>
                  </a:r>
                  <a:endParaRPr lang="en-US" altLang="zh-CN" sz="2400" b="1"/>
                </a:p>
              </p:txBody>
            </p:sp>
          </p:grpSp>
          <p:sp>
            <p:nvSpPr>
              <p:cNvPr id="46101" name="Line 35"/>
              <p:cNvSpPr/>
              <p:nvPr/>
            </p:nvSpPr>
            <p:spPr>
              <a:xfrm>
                <a:off x="3216" y="3986"/>
                <a:ext cx="0" cy="240"/>
              </a:xfrm>
              <a:prstGeom prst="line">
                <a:avLst/>
              </a:prstGeom>
              <a:ln w="25400" cap="flat" cmpd="sng">
                <a:solidFill>
                  <a:schemeClr val="tx1"/>
                </a:solidFill>
                <a:prstDash val="solid"/>
                <a:headEnd type="none" w="med" len="med"/>
                <a:tailEnd type="triangle" w="med" len="med"/>
              </a:ln>
            </p:spPr>
          </p:sp>
          <p:sp>
            <p:nvSpPr>
              <p:cNvPr id="46102" name="Oval 36"/>
              <p:cNvSpPr/>
              <p:nvPr/>
            </p:nvSpPr>
            <p:spPr>
              <a:xfrm>
                <a:off x="3168" y="4224"/>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grpSp>
        <p:nvGrpSpPr>
          <p:cNvPr id="96293" name="Group 37"/>
          <p:cNvGrpSpPr/>
          <p:nvPr/>
        </p:nvGrpSpPr>
        <p:grpSpPr>
          <a:xfrm>
            <a:off x="6172200" y="1860550"/>
            <a:ext cx="914400" cy="762000"/>
            <a:chOff x="3696" y="2736"/>
            <a:chExt cx="576" cy="480"/>
          </a:xfrm>
        </p:grpSpPr>
        <p:grpSp>
          <p:nvGrpSpPr>
            <p:cNvPr id="46092" name="Group 38"/>
            <p:cNvGrpSpPr/>
            <p:nvPr/>
          </p:nvGrpSpPr>
          <p:grpSpPr>
            <a:xfrm>
              <a:off x="3696" y="2736"/>
              <a:ext cx="576" cy="384"/>
              <a:chOff x="2208" y="2736"/>
              <a:chExt cx="576" cy="384"/>
            </a:xfrm>
          </p:grpSpPr>
          <p:sp>
            <p:nvSpPr>
              <p:cNvPr id="46094" name="Rectangle 39"/>
              <p:cNvSpPr/>
              <p:nvPr/>
            </p:nvSpPr>
            <p:spPr>
              <a:xfrm>
                <a:off x="2208" y="2736"/>
                <a:ext cx="576"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graph[2]</a:t>
                </a:r>
                <a:endParaRPr lang="en-US" altLang="zh-CN" sz="2000" b="1"/>
              </a:p>
            </p:txBody>
          </p:sp>
          <p:sp>
            <p:nvSpPr>
              <p:cNvPr id="46095" name="Line 40"/>
              <p:cNvSpPr/>
              <p:nvPr/>
            </p:nvSpPr>
            <p:spPr>
              <a:xfrm>
                <a:off x="2448" y="2928"/>
                <a:ext cx="0" cy="192"/>
              </a:xfrm>
              <a:prstGeom prst="line">
                <a:avLst/>
              </a:prstGeom>
              <a:ln w="25400" cap="flat" cmpd="sng">
                <a:solidFill>
                  <a:schemeClr val="hlink"/>
                </a:solidFill>
                <a:prstDash val="solid"/>
                <a:headEnd type="none" w="med" len="med"/>
                <a:tailEnd type="triangle" w="med" len="med"/>
              </a:ln>
            </p:spPr>
          </p:sp>
        </p:grpSp>
        <p:sp>
          <p:nvSpPr>
            <p:cNvPr id="46093" name="Oval 41"/>
            <p:cNvSpPr/>
            <p:nvPr/>
          </p:nvSpPr>
          <p:spPr>
            <a:xfrm>
              <a:off x="3888" y="312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96298" name="Text Box 42"/>
          <p:cNvSpPr txBox="1"/>
          <p:nvPr/>
        </p:nvSpPr>
        <p:spPr>
          <a:xfrm>
            <a:off x="533400" y="3733800"/>
            <a:ext cx="4419600" cy="82232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855980" lvl="0" indent="-855980" eaLnBrk="1" hangingPunct="1">
              <a:spcBef>
                <a:spcPct val="50000"/>
              </a:spcBef>
              <a:buNone/>
            </a:pPr>
            <a:r>
              <a:rPr lang="en-US" altLang="zh-CN" sz="2400" b="1"/>
              <a:t>Note:  The order of nodes in each list does not matter.</a:t>
            </a:r>
            <a:endParaRPr lang="en-US" altLang="zh-CN" sz="2400" b="1"/>
          </a:p>
        </p:txBody>
      </p:sp>
      <p:sp>
        <p:nvSpPr>
          <p:cNvPr id="96299" name="Text Box 43"/>
          <p:cNvSpPr txBox="1"/>
          <p:nvPr/>
        </p:nvSpPr>
        <p:spPr>
          <a:xfrm>
            <a:off x="609600" y="4800600"/>
            <a:ext cx="5943600" cy="822325"/>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a:t>For undirected G:</a:t>
            </a:r>
            <a:endParaRPr lang="en-US" altLang="zh-CN" sz="2400" b="1" i="1"/>
          </a:p>
          <a:p>
            <a:pPr marL="0" lvl="0" indent="0" eaLnBrk="1" hangingPunct="1">
              <a:spcBef>
                <a:spcPct val="0"/>
              </a:spcBef>
              <a:buNone/>
            </a:pPr>
            <a:r>
              <a:rPr lang="en-US" altLang="zh-CN" sz="2400" b="1" i="1"/>
              <a:t>S</a:t>
            </a:r>
            <a:r>
              <a:rPr lang="en-US" altLang="zh-CN" sz="2400" b="1"/>
              <a:t> = </a:t>
            </a:r>
            <a:r>
              <a:rPr lang="en-US" altLang="zh-CN" sz="2400" b="1" i="1"/>
              <a:t>n</a:t>
            </a:r>
            <a:r>
              <a:rPr lang="en-US" altLang="zh-CN" sz="2400" b="1"/>
              <a:t> </a:t>
            </a:r>
            <a:r>
              <a:rPr lang="en-US" altLang="zh-CN" sz="2000" b="1"/>
              <a:t>heads</a:t>
            </a:r>
            <a:r>
              <a:rPr lang="en-US" altLang="zh-CN" sz="2400" b="1"/>
              <a:t> + 2</a:t>
            </a:r>
            <a:r>
              <a:rPr lang="en-US" altLang="zh-CN" sz="2400" b="1" i="1"/>
              <a:t>e</a:t>
            </a:r>
            <a:r>
              <a:rPr lang="en-US" altLang="zh-CN" sz="2400" b="1"/>
              <a:t> </a:t>
            </a:r>
            <a:r>
              <a:rPr lang="en-US" altLang="zh-CN" sz="2000" b="1"/>
              <a:t>nodes  </a:t>
            </a:r>
            <a:r>
              <a:rPr lang="en-US" altLang="zh-CN" sz="2400" b="1" i="1"/>
              <a:t>= </a:t>
            </a:r>
            <a:r>
              <a:rPr lang="en-US" altLang="zh-CN" sz="2400" b="1"/>
              <a:t>(</a:t>
            </a:r>
            <a:r>
              <a:rPr lang="en-US" altLang="zh-CN" sz="2400" b="1" i="1"/>
              <a:t>n+</a:t>
            </a:r>
            <a:r>
              <a:rPr lang="en-US" altLang="zh-CN" sz="2400" b="1"/>
              <a:t>2</a:t>
            </a:r>
            <a:r>
              <a:rPr lang="en-US" altLang="zh-CN" sz="2400" b="1" i="1"/>
              <a:t>e</a:t>
            </a:r>
            <a:r>
              <a:rPr lang="en-US" altLang="zh-CN" sz="2400" b="1"/>
              <a:t>) </a:t>
            </a:r>
            <a:r>
              <a:rPr lang="en-US" altLang="zh-CN" sz="2000" b="1">
                <a:latin typeface="Arial" panose="020B0604020202020204" pitchFamily="34" charset="0"/>
              </a:rPr>
              <a:t>ptr</a:t>
            </a:r>
            <a:r>
              <a:rPr lang="en-US" altLang="zh-CN" sz="2000" b="1"/>
              <a:t>s</a:t>
            </a:r>
            <a:r>
              <a:rPr lang="en-US" altLang="zh-CN" sz="2400" b="1"/>
              <a:t>+2</a:t>
            </a:r>
            <a:r>
              <a:rPr lang="en-US" altLang="zh-CN" sz="2400" b="1" i="1"/>
              <a:t>e </a:t>
            </a:r>
            <a:r>
              <a:rPr lang="en-US" altLang="zh-CN" sz="2000" b="1">
                <a:latin typeface="Arial" panose="020B0604020202020204" pitchFamily="34" charset="0"/>
              </a:rPr>
              <a:t>int</a:t>
            </a:r>
            <a:r>
              <a:rPr lang="en-US" altLang="zh-CN" sz="2000" b="1"/>
              <a:t>s</a:t>
            </a:r>
            <a:endParaRPr lang="en-US" altLang="zh-CN" sz="24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96259"/>
                                        </p:tgtEl>
                                        <p:attrNameLst>
                                          <p:attrName>style.visibility</p:attrName>
                                        </p:attrNameLst>
                                      </p:cBhvr>
                                      <p:to>
                                        <p:strVal val="visible"/>
                                      </p:to>
                                    </p:set>
                                    <p:anim calcmode="lin" valueType="num">
                                      <p:cBhvr>
                                        <p:cTn id="7" dur="500" fill="hold"/>
                                        <p:tgtEl>
                                          <p:spTgt spid="96259"/>
                                        </p:tgtEl>
                                        <p:attrNameLst>
                                          <p:attrName>ppt_x</p:attrName>
                                        </p:attrNameLst>
                                      </p:cBhvr>
                                      <p:tavLst>
                                        <p:tav tm="0">
                                          <p:val>
                                            <p:strVal val="#ppt_x"/>
                                          </p:val>
                                        </p:tav>
                                        <p:tav tm="100000">
                                          <p:val>
                                            <p:strVal val="#ppt_x"/>
                                          </p:val>
                                        </p:tav>
                                      </p:tavLst>
                                    </p:anim>
                                    <p:anim calcmode="lin" valueType="num">
                                      <p:cBhvr>
                                        <p:cTn id="8" dur="500" fill="hold"/>
                                        <p:tgtEl>
                                          <p:spTgt spid="96259"/>
                                        </p:tgtEl>
                                        <p:attrNameLst>
                                          <p:attrName>ppt_y</p:attrName>
                                        </p:attrNameLst>
                                      </p:cBhvr>
                                      <p:tavLst>
                                        <p:tav tm="0">
                                          <p:val>
                                            <p:strVal val="#ppt_y-#ppt_h/2"/>
                                          </p:val>
                                        </p:tav>
                                        <p:tav tm="100000">
                                          <p:val>
                                            <p:strVal val="#ppt_y"/>
                                          </p:val>
                                        </p:tav>
                                      </p:tavLst>
                                    </p:anim>
                                    <p:anim calcmode="lin" valueType="num">
                                      <p:cBhvr>
                                        <p:cTn id="9" dur="500" fill="hold"/>
                                        <p:tgtEl>
                                          <p:spTgt spid="96259"/>
                                        </p:tgtEl>
                                        <p:attrNameLst>
                                          <p:attrName>ppt_w</p:attrName>
                                        </p:attrNameLst>
                                      </p:cBhvr>
                                      <p:tavLst>
                                        <p:tav tm="0">
                                          <p:val>
                                            <p:strVal val="#ppt_w"/>
                                          </p:val>
                                        </p:tav>
                                        <p:tav tm="100000">
                                          <p:val>
                                            <p:strVal val="#ppt_w"/>
                                          </p:val>
                                        </p:tav>
                                      </p:tavLst>
                                    </p:anim>
                                    <p:anim calcmode="lin" valueType="num">
                                      <p:cBhvr>
                                        <p:cTn id="10" dur="500" fill="hold"/>
                                        <p:tgtEl>
                                          <p:spTgt spid="96259"/>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6260"/>
                                        </p:tgtEl>
                                        <p:attrNameLst>
                                          <p:attrName>style.visibility</p:attrName>
                                        </p:attrNameLst>
                                      </p:cBhvr>
                                      <p:to>
                                        <p:strVal val="visible"/>
                                      </p:to>
                                    </p:set>
                                    <p:animEffect transition="in" filter="wipe(left)">
                                      <p:cBhvr>
                                        <p:cTn id="15" dur="500"/>
                                        <p:tgtEl>
                                          <p:spTgt spid="96260"/>
                                        </p:tgtEl>
                                      </p:cBhvr>
                                    </p:animEffect>
                                  </p:childTnLst>
                                  <p:subTnLst>
                                    <p:audio>
                                      <p:cMediaNode>
                                        <p:cTn display="0" masterRel="sameClick">
                                          <p:stCondLst>
                                            <p:cond evt="begin" delay="0">
                                              <p:tn val="13"/>
                                            </p:cond>
                                          </p:stCondLst>
                                          <p:endCondLst>
                                            <p:cond evt="onStopAudio" delay="0">
                                              <p:tgtEl>
                                                <p:sldTgt/>
                                              </p:tgtEl>
                                            </p:cond>
                                          </p:endCondLst>
                                        </p:cTn>
                                        <p:tgtEl>
                                          <p:sndTgt r:embed="rId5" name="TYPE.WAV"/>
                                        </p:tgtEl>
                                      </p:cMediaNode>
                                    </p:audio>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6261"/>
                                        </p:tgtEl>
                                        <p:attrNameLst>
                                          <p:attrName>style.visibility</p:attrName>
                                        </p:attrNameLst>
                                      </p:cBhvr>
                                      <p:to>
                                        <p:strVal val="visible"/>
                                      </p:to>
                                    </p:set>
                                    <p:animEffect transition="in" filter="wipe(left)">
                                      <p:cBhvr>
                                        <p:cTn id="20" dur="500"/>
                                        <p:tgtEl>
                                          <p:spTgt spid="96261"/>
                                        </p:tgtEl>
                                      </p:cBhvr>
                                    </p:animEffect>
                                  </p:childTnLst>
                                  <p:subTnLst>
                                    <p:audio>
                                      <p:cMediaNode>
                                        <p:cTn display="0" masterRel="sameClick">
                                          <p:stCondLst>
                                            <p:cond evt="begin" delay="0">
                                              <p:tn val="18"/>
                                            </p:cond>
                                          </p:stCondLst>
                                          <p:endCondLst>
                                            <p:cond evt="onStopAudio" delay="0">
                                              <p:tgtEl>
                                                <p:sldTgt/>
                                              </p:tgtEl>
                                            </p:cond>
                                          </p:endCondLst>
                                        </p:cTn>
                                        <p:tgtEl>
                                          <p:sndTgt r:embed="rId5" name="TYPE.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96262"/>
                                        </p:tgtEl>
                                        <p:attrNameLst>
                                          <p:attrName>style.visibility</p:attrName>
                                        </p:attrNameLst>
                                      </p:cBhvr>
                                      <p:to>
                                        <p:strVal val="visible"/>
                                      </p:to>
                                    </p:set>
                                    <p:animEffect transition="in" filter="box(in)">
                                      <p:cBhvr>
                                        <p:cTn id="25" dur="500"/>
                                        <p:tgtEl>
                                          <p:spTgt spid="96262"/>
                                        </p:tgtEl>
                                      </p:cBhvr>
                                    </p:animEffect>
                                  </p:childTnLst>
                                  <p:subTnLst>
                                    <p:audio>
                                      <p:cMediaNode>
                                        <p:cTn display="0" masterRel="sameClick">
                                          <p:stCondLst>
                                            <p:cond evt="begin" delay="0">
                                              <p:tn val="23"/>
                                            </p:cond>
                                          </p:stCondLst>
                                          <p:endCondLst>
                                            <p:cond evt="onStopAudio" delay="0">
                                              <p:tgtEl>
                                                <p:sldTgt/>
                                              </p:tgtEl>
                                            </p:cond>
                                          </p:endCondLst>
                                        </p:cTn>
                                        <p:tgtEl>
                                          <p:sndTgt r:embed="rId6"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6269"/>
                                        </p:tgtEl>
                                        <p:attrNameLst>
                                          <p:attrName>style.visibility</p:attrName>
                                        </p:attrNameLst>
                                      </p:cBhvr>
                                      <p:to>
                                        <p:strVal val="visible"/>
                                      </p:to>
                                    </p:set>
                                    <p:animEffect transition="in" filter="wipe(left)">
                                      <p:cBhvr>
                                        <p:cTn id="30" dur="500"/>
                                        <p:tgtEl>
                                          <p:spTgt spid="96269"/>
                                        </p:tgtEl>
                                      </p:cBhvr>
                                    </p:animEffect>
                                  </p:childTnLst>
                                  <p:subTnLst>
                                    <p:audio>
                                      <p:cMediaNode>
                                        <p:cTn display="0" masterRel="sameClick">
                                          <p:stCondLst>
                                            <p:cond evt="begin" delay="0">
                                              <p:tn val="28"/>
                                            </p:cond>
                                          </p:stCondLst>
                                          <p:endCondLst>
                                            <p:cond evt="onStopAudio" delay="0">
                                              <p:tgtEl>
                                                <p:sldTgt/>
                                              </p:tgtEl>
                                            </p:cond>
                                          </p:endCondLst>
                                        </p:cTn>
                                        <p:tgtEl>
                                          <p:sndTgt r:embed="rId5" name="TYPE.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6270"/>
                                        </p:tgtEl>
                                        <p:attrNameLst>
                                          <p:attrName>style.visibility</p:attrName>
                                        </p:attrNameLst>
                                      </p:cBhvr>
                                      <p:to>
                                        <p:strVal val="visible"/>
                                      </p:to>
                                    </p:set>
                                    <p:animEffect transition="in" filter="wipe(up)">
                                      <p:cBhvr>
                                        <p:cTn id="35" dur="500"/>
                                        <p:tgtEl>
                                          <p:spTgt spid="96270"/>
                                        </p:tgtEl>
                                      </p:cBhvr>
                                    </p:animEffect>
                                  </p:childTnLst>
                                  <p:subTnLst>
                                    <p:audio>
                                      <p:cMediaNode>
                                        <p:cTn display="0" masterRel="sameClick">
                                          <p:stCondLst>
                                            <p:cond evt="begin" delay="0">
                                              <p:tn val="33"/>
                                            </p:cond>
                                          </p:stCondLst>
                                          <p:endCondLst>
                                            <p:cond evt="onStopAudio" delay="0">
                                              <p:tgtEl>
                                                <p:sldTgt/>
                                              </p:tgtEl>
                                            </p:cond>
                                          </p:endCondLst>
                                        </p:cTn>
                                        <p:tgtEl>
                                          <p:sndTgt r:embed="rId5" name="TYPE.WAV"/>
                                        </p:tgtEl>
                                      </p:cMediaNode>
                                    </p:audio>
                                  </p:sub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96279"/>
                                        </p:tgtEl>
                                        <p:attrNameLst>
                                          <p:attrName>style.visibility</p:attrName>
                                        </p:attrNameLst>
                                      </p:cBhvr>
                                      <p:to>
                                        <p:strVal val="visible"/>
                                      </p:to>
                                    </p:set>
                                    <p:animEffect transition="in" filter="wipe(up)">
                                      <p:cBhvr>
                                        <p:cTn id="39" dur="500"/>
                                        <p:tgtEl>
                                          <p:spTgt spid="96279"/>
                                        </p:tgtEl>
                                      </p:cBhvr>
                                    </p:animEffect>
                                  </p:childTnLst>
                                  <p:subTnLst>
                                    <p:audio>
                                      <p:cMediaNode>
                                        <p:cTn display="0" masterRel="sameClick">
                                          <p:stCondLst>
                                            <p:cond evt="begin" delay="0">
                                              <p:tn val="37"/>
                                            </p:cond>
                                          </p:stCondLst>
                                          <p:endCondLst>
                                            <p:cond evt="onStopAudio" delay="0">
                                              <p:tgtEl>
                                                <p:sldTgt/>
                                              </p:tgtEl>
                                            </p:cond>
                                          </p:endCondLst>
                                        </p:cTn>
                                        <p:tgtEl>
                                          <p:sndTgt r:embed="rId5" name="TYPE.WAV"/>
                                        </p:tgtEl>
                                      </p:cMediaNode>
                                    </p:audio>
                                  </p:sub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96293"/>
                                        </p:tgtEl>
                                        <p:attrNameLst>
                                          <p:attrName>style.visibility</p:attrName>
                                        </p:attrNameLst>
                                      </p:cBhvr>
                                      <p:to>
                                        <p:strVal val="visible"/>
                                      </p:to>
                                    </p:set>
                                    <p:animEffect transition="in" filter="wipe(up)">
                                      <p:cBhvr>
                                        <p:cTn id="43" dur="500"/>
                                        <p:tgtEl>
                                          <p:spTgt spid="96293"/>
                                        </p:tgtEl>
                                      </p:cBhvr>
                                    </p:animEffect>
                                  </p:childTnLst>
                                  <p:subTnLst>
                                    <p:audio>
                                      <p:cMediaNode>
                                        <p:cTn display="0" masterRel="sameClick">
                                          <p:stCondLst>
                                            <p:cond evt="begin" delay="0">
                                              <p:tn val="41"/>
                                            </p:cond>
                                          </p:stCondLst>
                                          <p:endCondLst>
                                            <p:cond evt="onStopAudio" delay="0">
                                              <p:tgtEl>
                                                <p:sldTgt/>
                                              </p:tgtEl>
                                            </p:cond>
                                          </p:endCondLst>
                                        </p:cTn>
                                        <p:tgtEl>
                                          <p:sndTgt r:embed="rId5" name="TYPE.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96298"/>
                                        </p:tgtEl>
                                        <p:attrNameLst>
                                          <p:attrName>style.visibility</p:attrName>
                                        </p:attrNameLst>
                                      </p:cBhvr>
                                      <p:to>
                                        <p:strVal val="visible"/>
                                      </p:to>
                                    </p:set>
                                    <p:animEffect transition="in" filter="strips(downRight)">
                                      <p:cBhvr>
                                        <p:cTn id="48" dur="500"/>
                                        <p:tgtEl>
                                          <p:spTgt spid="96298"/>
                                        </p:tgtEl>
                                      </p:cBhvr>
                                    </p:animEffect>
                                  </p:childTnLst>
                                  <p:subTnLst>
                                    <p:audio>
                                      <p:cMediaNode>
                                        <p:cTn display="0" masterRel="sameClick">
                                          <p:stCondLst>
                                            <p:cond evt="begin" delay="0">
                                              <p:tn val="46"/>
                                            </p:cond>
                                          </p:stCondLst>
                                          <p:endCondLst>
                                            <p:cond evt="onStopAudio" delay="0">
                                              <p:tgtEl>
                                                <p:sldTgt/>
                                              </p:tgtEl>
                                            </p:cond>
                                          </p:endCondLst>
                                        </p:cTn>
                                        <p:tgtEl>
                                          <p:sndTgt r:embed="rId7" name="PROJCTOR.WAV"/>
                                        </p:tgtEl>
                                      </p:cMediaNode>
                                    </p:audio>
                                  </p:sub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96299"/>
                                        </p:tgtEl>
                                        <p:attrNameLst>
                                          <p:attrName>style.visibility</p:attrName>
                                        </p:attrNameLst>
                                      </p:cBhvr>
                                      <p:to>
                                        <p:strVal val="visible"/>
                                      </p:to>
                                    </p:set>
                                    <p:animEffect transition="in" filter="strips(downRight)">
                                      <p:cBhvr>
                                        <p:cTn id="53" dur="500"/>
                                        <p:tgtEl>
                                          <p:spTgt spid="96299"/>
                                        </p:tgtEl>
                                      </p:cBhvr>
                                    </p:animEffect>
                                  </p:childTnLst>
                                  <p:subTnLst>
                                    <p:audio>
                                      <p:cMediaNode>
                                        <p:cTn display="0" masterRel="sameClick">
                                          <p:stCondLst>
                                            <p:cond evt="begin" delay="0">
                                              <p:tn val="51"/>
                                            </p:cond>
                                          </p:stCondLst>
                                          <p:endCondLst>
                                            <p:cond evt="onStopAudio" delay="0">
                                              <p:tgtEl>
                                                <p:sldTgt/>
                                              </p:tgtEl>
                                            </p:cond>
                                          </p:endCondLst>
                                        </p:cTn>
                                        <p:tgtEl>
                                          <p:sndTgt r:embed="rId7"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P spid="96260" grpId="0"/>
      <p:bldP spid="96261" grpId="0"/>
      <p:bldP spid="96298" grpId="0"/>
      <p:bldP spid="9629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灯片编号占位符 4"/>
          <p:cNvSpPr txBox="1">
            <a:spLocks noGrp="1"/>
          </p:cNvSpPr>
          <p:nvPr>
            <p:ph type="sldNum" sz="quarter" idx="11"/>
          </p:nvPr>
        </p:nvSpPr>
        <p:spPr>
          <a:xfrm>
            <a:off x="6508750" y="6526213"/>
            <a:ext cx="2406650" cy="331787"/>
          </a:xfrm>
          <a:ln/>
        </p:spPr>
        <p:txBody>
          <a:bodyPr/>
          <a:p>
            <a:pPr marL="0" indent="0" algn="r" eaLnBrk="1" hangingPunct="1">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9A0DB2DC-4C9A-4742-B13C-FB6460FD3503}" type="slidenum">
              <a:rPr lang="zh-CN" altLang="en-US" sz="1400">
                <a:solidFill>
                  <a:srgbClr val="66CCFF"/>
                </a:solidFill>
                <a:latin typeface="宋体" panose="02010600030101010101" pitchFamily="2" charset="-122"/>
              </a:rPr>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118786" name="Rectangle 3"/>
          <p:cNvSpPr>
            <a:spLocks noGrp="1"/>
          </p:cNvSpPr>
          <p:nvPr>
            <p:ph idx="1"/>
          </p:nvPr>
        </p:nvSpPr>
        <p:spPr>
          <a:xfrm>
            <a:off x="206375" y="819150"/>
            <a:ext cx="8686800" cy="495300"/>
          </a:xfrm>
          <a:ln/>
        </p:spPr>
        <p:txBody>
          <a:bodyPr vert="horz" wrap="square" lIns="92075" tIns="46038" rIns="92075" bIns="46038" anchor="t" anchorCtr="0"/>
          <a:p>
            <a:pPr marL="685800" indent="-685800" eaLnBrk="1" hangingPunct="1">
              <a:lnSpc>
                <a:spcPct val="80000"/>
              </a:lnSpc>
              <a:buNone/>
            </a:pPr>
            <a:r>
              <a:rPr lang="zh-CN" altLang="en-US" sz="3200">
                <a:solidFill>
                  <a:schemeClr val="tx1"/>
                </a:solidFill>
              </a:rPr>
              <a:t>有向图的十字链表表示法</a:t>
            </a:r>
            <a:endParaRPr lang="zh-CN" altLang="en-US" sz="3200">
              <a:solidFill>
                <a:schemeClr val="tx1"/>
              </a:solidFill>
            </a:endParaRPr>
          </a:p>
        </p:txBody>
      </p:sp>
      <p:grpSp>
        <p:nvGrpSpPr>
          <p:cNvPr id="2" name="Group 17"/>
          <p:cNvGrpSpPr/>
          <p:nvPr/>
        </p:nvGrpSpPr>
        <p:grpSpPr>
          <a:xfrm>
            <a:off x="1016000" y="1320800"/>
            <a:ext cx="2251075" cy="1522413"/>
            <a:chOff x="527" y="626"/>
            <a:chExt cx="1249" cy="818"/>
          </a:xfrm>
        </p:grpSpPr>
        <p:sp>
          <p:nvSpPr>
            <p:cNvPr id="118872" name="Text Box 18"/>
            <p:cNvSpPr txBox="1"/>
            <p:nvPr/>
          </p:nvSpPr>
          <p:spPr>
            <a:xfrm>
              <a:off x="527" y="626"/>
              <a:ext cx="300" cy="279"/>
            </a:xfrm>
            <a:prstGeom prst="rect">
              <a:avLst/>
            </a:prstGeom>
            <a:noFill/>
            <a:ln w="19050">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zh-CN" altLang="en-US" sz="2800">
                  <a:solidFill>
                    <a:schemeClr val="tx1"/>
                  </a:solidFill>
                  <a:latin typeface="Times New Roman" panose="02020603050405020304" pitchFamily="18" charset="0"/>
                </a:rPr>
                <a:t>例</a:t>
              </a:r>
              <a:endParaRPr lang="zh-CN" altLang="en-US" sz="2800">
                <a:solidFill>
                  <a:schemeClr val="tx1"/>
                </a:solidFill>
                <a:latin typeface="Times New Roman" panose="02020603050405020304" pitchFamily="18" charset="0"/>
              </a:endParaRPr>
            </a:p>
          </p:txBody>
        </p:sp>
        <p:grpSp>
          <p:nvGrpSpPr>
            <p:cNvPr id="118873" name="Group 19"/>
            <p:cNvGrpSpPr/>
            <p:nvPr/>
          </p:nvGrpSpPr>
          <p:grpSpPr>
            <a:xfrm>
              <a:off x="970" y="640"/>
              <a:ext cx="806" cy="734"/>
              <a:chOff x="1238" y="2285"/>
              <a:chExt cx="806" cy="734"/>
            </a:xfrm>
          </p:grpSpPr>
          <p:sp>
            <p:nvSpPr>
              <p:cNvPr id="118877" name="Oval 20"/>
              <p:cNvSpPr/>
              <p:nvPr/>
            </p:nvSpPr>
            <p:spPr>
              <a:xfrm>
                <a:off x="1844" y="2285"/>
                <a:ext cx="200" cy="21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800">
                    <a:solidFill>
                      <a:schemeClr val="tx1"/>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18878" name="Oval 21"/>
              <p:cNvSpPr/>
              <p:nvPr/>
            </p:nvSpPr>
            <p:spPr>
              <a:xfrm>
                <a:off x="1844" y="2807"/>
                <a:ext cx="200" cy="21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800">
                    <a:solidFill>
                      <a:schemeClr val="tx1"/>
                    </a:solidFill>
                    <a:latin typeface="Times New Roman" panose="02020603050405020304" pitchFamily="18" charset="0"/>
                  </a:rPr>
                  <a:t>d</a:t>
                </a:r>
                <a:endParaRPr lang="en-US" altLang="zh-CN" sz="2800">
                  <a:solidFill>
                    <a:schemeClr val="tx1"/>
                  </a:solidFill>
                  <a:latin typeface="Times New Roman" panose="02020603050405020304" pitchFamily="18" charset="0"/>
                </a:endParaRPr>
              </a:p>
            </p:txBody>
          </p:sp>
          <p:sp>
            <p:nvSpPr>
              <p:cNvPr id="118879" name="Oval 22"/>
              <p:cNvSpPr/>
              <p:nvPr/>
            </p:nvSpPr>
            <p:spPr>
              <a:xfrm>
                <a:off x="1238" y="2285"/>
                <a:ext cx="200" cy="21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800">
                    <a:solidFill>
                      <a:schemeClr val="tx1"/>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18880" name="Oval 23"/>
              <p:cNvSpPr/>
              <p:nvPr/>
            </p:nvSpPr>
            <p:spPr>
              <a:xfrm>
                <a:off x="1238" y="2807"/>
                <a:ext cx="200" cy="21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800">
                    <a:solidFill>
                      <a:schemeClr val="tx1"/>
                    </a:solidFill>
                    <a:latin typeface="Times New Roman" panose="02020603050405020304" pitchFamily="18" charset="0"/>
                  </a:rPr>
                  <a:t>c</a:t>
                </a:r>
                <a:endParaRPr lang="en-US" altLang="zh-CN" sz="2800">
                  <a:solidFill>
                    <a:schemeClr val="tx1"/>
                  </a:solidFill>
                  <a:latin typeface="Times New Roman" panose="02020603050405020304" pitchFamily="18" charset="0"/>
                </a:endParaRPr>
              </a:p>
            </p:txBody>
          </p:sp>
          <p:sp>
            <p:nvSpPr>
              <p:cNvPr id="118881" name="Line 24"/>
              <p:cNvSpPr/>
              <p:nvPr/>
            </p:nvSpPr>
            <p:spPr>
              <a:xfrm>
                <a:off x="1434" y="2400"/>
                <a:ext cx="411" cy="0"/>
              </a:xfrm>
              <a:prstGeom prst="line">
                <a:avLst/>
              </a:prstGeom>
              <a:ln w="28575" cap="flat" cmpd="sng">
                <a:solidFill>
                  <a:schemeClr val="tx1"/>
                </a:solidFill>
                <a:prstDash val="solid"/>
                <a:headEnd type="none" w="med" len="med"/>
                <a:tailEnd type="triangle" w="med" len="med"/>
              </a:ln>
            </p:spPr>
          </p:sp>
          <p:sp>
            <p:nvSpPr>
              <p:cNvPr id="118882" name="Line 25"/>
              <p:cNvSpPr/>
              <p:nvPr/>
            </p:nvSpPr>
            <p:spPr>
              <a:xfrm>
                <a:off x="1434" y="2933"/>
                <a:ext cx="411" cy="0"/>
              </a:xfrm>
              <a:prstGeom prst="line">
                <a:avLst/>
              </a:prstGeom>
              <a:ln w="28575" cap="flat" cmpd="sng">
                <a:solidFill>
                  <a:schemeClr val="tx1"/>
                </a:solidFill>
                <a:prstDash val="solid"/>
                <a:headEnd type="none" w="med" len="med"/>
                <a:tailEnd type="triangle" w="med" len="med"/>
              </a:ln>
            </p:spPr>
          </p:sp>
          <p:sp>
            <p:nvSpPr>
              <p:cNvPr id="118883" name="Line 26"/>
              <p:cNvSpPr/>
              <p:nvPr/>
            </p:nvSpPr>
            <p:spPr>
              <a:xfrm>
                <a:off x="1334" y="2500"/>
                <a:ext cx="0" cy="322"/>
              </a:xfrm>
              <a:prstGeom prst="line">
                <a:avLst/>
              </a:prstGeom>
              <a:ln w="28575" cap="flat" cmpd="sng">
                <a:solidFill>
                  <a:schemeClr val="tx1"/>
                </a:solidFill>
                <a:prstDash val="solid"/>
                <a:headEnd type="none" w="med" len="med"/>
                <a:tailEnd type="triangle" w="med" len="med"/>
              </a:ln>
            </p:spPr>
          </p:sp>
          <p:sp>
            <p:nvSpPr>
              <p:cNvPr id="118884" name="Line 27"/>
              <p:cNvSpPr/>
              <p:nvPr/>
            </p:nvSpPr>
            <p:spPr>
              <a:xfrm flipH="1" flipV="1">
                <a:off x="1400" y="2466"/>
                <a:ext cx="467" cy="389"/>
              </a:xfrm>
              <a:prstGeom prst="line">
                <a:avLst/>
              </a:prstGeom>
              <a:ln w="28575" cap="flat" cmpd="sng">
                <a:solidFill>
                  <a:schemeClr val="tx1"/>
                </a:solidFill>
                <a:prstDash val="solid"/>
                <a:headEnd type="none" w="med" len="med"/>
                <a:tailEnd type="triangle" w="med" len="med"/>
              </a:ln>
            </p:spPr>
          </p:sp>
        </p:grpSp>
        <p:sp>
          <p:nvSpPr>
            <p:cNvPr id="118874" name="Line 28"/>
            <p:cNvSpPr/>
            <p:nvPr/>
          </p:nvSpPr>
          <p:spPr>
            <a:xfrm flipV="1">
              <a:off x="1689" y="844"/>
              <a:ext cx="0" cy="323"/>
            </a:xfrm>
            <a:prstGeom prst="line">
              <a:avLst/>
            </a:prstGeom>
            <a:ln w="28575" cap="flat" cmpd="sng">
              <a:solidFill>
                <a:schemeClr val="tx1"/>
              </a:solidFill>
              <a:prstDash val="solid"/>
              <a:headEnd type="none" w="med" len="med"/>
              <a:tailEnd type="triangle" w="med" len="med"/>
            </a:ln>
          </p:spPr>
        </p:sp>
        <p:sp>
          <p:nvSpPr>
            <p:cNvPr id="118875" name="Freeform 29"/>
            <p:cNvSpPr/>
            <p:nvPr/>
          </p:nvSpPr>
          <p:spPr>
            <a:xfrm>
              <a:off x="1122" y="1355"/>
              <a:ext cx="489" cy="89"/>
            </a:xfrm>
            <a:custGeom>
              <a:avLst/>
              <a:gdLst>
                <a:gd name="txL" fmla="*/ 0 w 489"/>
                <a:gd name="txT" fmla="*/ 0 h 89"/>
                <a:gd name="txR" fmla="*/ 489 w 489"/>
                <a:gd name="txB" fmla="*/ 89 h 89"/>
              </a:gdLst>
              <a:ahLst/>
              <a:cxnLst>
                <a:cxn ang="0">
                  <a:pos x="489" y="12"/>
                </a:cxn>
                <a:cxn ang="0">
                  <a:pos x="400" y="67"/>
                </a:cxn>
                <a:cxn ang="0">
                  <a:pos x="145" y="78"/>
                </a:cxn>
                <a:cxn ang="0">
                  <a:pos x="0" y="0"/>
                </a:cxn>
              </a:cxnLst>
              <a:rect l="txL" t="txT" r="txR" b="txB"/>
              <a:pathLst>
                <a:path w="489" h="89">
                  <a:moveTo>
                    <a:pt x="489" y="12"/>
                  </a:moveTo>
                  <a:cubicBezTo>
                    <a:pt x="473" y="34"/>
                    <a:pt x="457" y="56"/>
                    <a:pt x="400" y="67"/>
                  </a:cubicBezTo>
                  <a:cubicBezTo>
                    <a:pt x="343" y="78"/>
                    <a:pt x="212" y="89"/>
                    <a:pt x="145" y="78"/>
                  </a:cubicBezTo>
                  <a:cubicBezTo>
                    <a:pt x="78" y="67"/>
                    <a:pt x="39" y="33"/>
                    <a:pt x="0" y="0"/>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18876" name="Freeform 30"/>
            <p:cNvSpPr/>
            <p:nvPr/>
          </p:nvSpPr>
          <p:spPr>
            <a:xfrm>
              <a:off x="938" y="833"/>
              <a:ext cx="84" cy="411"/>
            </a:xfrm>
            <a:custGeom>
              <a:avLst/>
              <a:gdLst>
                <a:gd name="txL" fmla="*/ 0 w 84"/>
                <a:gd name="txT" fmla="*/ 0 h 411"/>
                <a:gd name="txR" fmla="*/ 84 w 84"/>
                <a:gd name="txB" fmla="*/ 411 h 411"/>
              </a:gdLst>
              <a:ahLst/>
              <a:cxnLst>
                <a:cxn ang="0">
                  <a:pos x="40" y="411"/>
                </a:cxn>
                <a:cxn ang="0">
                  <a:pos x="7" y="189"/>
                </a:cxn>
                <a:cxn ang="0">
                  <a:pos x="84" y="0"/>
                </a:cxn>
              </a:cxnLst>
              <a:rect l="txL" t="txT" r="txR" b="txB"/>
              <a:pathLst>
                <a:path w="84" h="411">
                  <a:moveTo>
                    <a:pt x="40" y="411"/>
                  </a:moveTo>
                  <a:cubicBezTo>
                    <a:pt x="20" y="334"/>
                    <a:pt x="0" y="257"/>
                    <a:pt x="7" y="189"/>
                  </a:cubicBezTo>
                  <a:cubicBezTo>
                    <a:pt x="14" y="121"/>
                    <a:pt x="49" y="60"/>
                    <a:pt x="84" y="0"/>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grpSp>
      <p:grpSp>
        <p:nvGrpSpPr>
          <p:cNvPr id="4" name="Group 31"/>
          <p:cNvGrpSpPr/>
          <p:nvPr/>
        </p:nvGrpSpPr>
        <p:grpSpPr>
          <a:xfrm>
            <a:off x="463550" y="3054350"/>
            <a:ext cx="1665288" cy="2943225"/>
            <a:chOff x="294" y="1734"/>
            <a:chExt cx="1049" cy="1854"/>
          </a:xfrm>
        </p:grpSpPr>
        <p:sp>
          <p:nvSpPr>
            <p:cNvPr id="118856" name="Rectangle 32"/>
            <p:cNvSpPr/>
            <p:nvPr/>
          </p:nvSpPr>
          <p:spPr>
            <a:xfrm>
              <a:off x="521" y="1755"/>
              <a:ext cx="822" cy="2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a</a:t>
              </a:r>
              <a:endParaRPr lang="en-US" altLang="zh-CN" sz="2400">
                <a:solidFill>
                  <a:schemeClr val="tx1"/>
                </a:solidFill>
                <a:latin typeface="Times New Roman" panose="02020603050405020304" pitchFamily="18" charset="0"/>
              </a:endParaRPr>
            </a:p>
          </p:txBody>
        </p:sp>
        <p:sp>
          <p:nvSpPr>
            <p:cNvPr id="118857" name="Line 33"/>
            <p:cNvSpPr/>
            <p:nvPr/>
          </p:nvSpPr>
          <p:spPr>
            <a:xfrm>
              <a:off x="788" y="1755"/>
              <a:ext cx="0" cy="244"/>
            </a:xfrm>
            <a:prstGeom prst="line">
              <a:avLst/>
            </a:prstGeom>
            <a:ln w="9525" cap="flat" cmpd="sng">
              <a:solidFill>
                <a:schemeClr val="tx1"/>
              </a:solidFill>
              <a:prstDash val="solid"/>
              <a:headEnd type="none" w="med" len="med"/>
              <a:tailEnd type="none" w="med" len="med"/>
            </a:ln>
          </p:spPr>
        </p:sp>
        <p:sp>
          <p:nvSpPr>
            <p:cNvPr id="118858" name="Line 34"/>
            <p:cNvSpPr/>
            <p:nvPr/>
          </p:nvSpPr>
          <p:spPr>
            <a:xfrm>
              <a:off x="1055" y="1755"/>
              <a:ext cx="0" cy="244"/>
            </a:xfrm>
            <a:prstGeom prst="line">
              <a:avLst/>
            </a:prstGeom>
            <a:ln w="9525" cap="flat" cmpd="sng">
              <a:solidFill>
                <a:schemeClr val="tx1"/>
              </a:solidFill>
              <a:prstDash val="solid"/>
              <a:headEnd type="none" w="med" len="med"/>
              <a:tailEnd type="none" w="med" len="med"/>
            </a:ln>
          </p:spPr>
        </p:sp>
        <p:sp>
          <p:nvSpPr>
            <p:cNvPr id="118859" name="Rectangle 35"/>
            <p:cNvSpPr/>
            <p:nvPr/>
          </p:nvSpPr>
          <p:spPr>
            <a:xfrm>
              <a:off x="521" y="2273"/>
              <a:ext cx="822" cy="2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b             </a:t>
              </a:r>
              <a:endParaRPr lang="en-US" altLang="zh-CN" sz="2400">
                <a:solidFill>
                  <a:schemeClr val="tx1"/>
                </a:solidFill>
                <a:latin typeface="Times New Roman" panose="02020603050405020304" pitchFamily="18" charset="0"/>
              </a:endParaRPr>
            </a:p>
          </p:txBody>
        </p:sp>
        <p:sp>
          <p:nvSpPr>
            <p:cNvPr id="118860" name="Line 36"/>
            <p:cNvSpPr/>
            <p:nvPr/>
          </p:nvSpPr>
          <p:spPr>
            <a:xfrm>
              <a:off x="788" y="2273"/>
              <a:ext cx="0" cy="244"/>
            </a:xfrm>
            <a:prstGeom prst="line">
              <a:avLst/>
            </a:prstGeom>
            <a:ln w="9525" cap="flat" cmpd="sng">
              <a:solidFill>
                <a:schemeClr val="tx1"/>
              </a:solidFill>
              <a:prstDash val="solid"/>
              <a:headEnd type="none" w="med" len="med"/>
              <a:tailEnd type="none" w="med" len="med"/>
            </a:ln>
          </p:spPr>
        </p:sp>
        <p:sp>
          <p:nvSpPr>
            <p:cNvPr id="118861" name="Line 37"/>
            <p:cNvSpPr/>
            <p:nvPr/>
          </p:nvSpPr>
          <p:spPr>
            <a:xfrm>
              <a:off x="1055" y="2273"/>
              <a:ext cx="0" cy="244"/>
            </a:xfrm>
            <a:prstGeom prst="line">
              <a:avLst/>
            </a:prstGeom>
            <a:ln w="9525" cap="flat" cmpd="sng">
              <a:solidFill>
                <a:schemeClr val="tx1"/>
              </a:solidFill>
              <a:prstDash val="solid"/>
              <a:headEnd type="none" w="med" len="med"/>
              <a:tailEnd type="none" w="med" len="med"/>
            </a:ln>
          </p:spPr>
        </p:sp>
        <p:sp>
          <p:nvSpPr>
            <p:cNvPr id="118862" name="Rectangle 38"/>
            <p:cNvSpPr/>
            <p:nvPr/>
          </p:nvSpPr>
          <p:spPr>
            <a:xfrm>
              <a:off x="521" y="2791"/>
              <a:ext cx="822" cy="2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c</a:t>
              </a:r>
              <a:endParaRPr lang="en-US" altLang="zh-CN" sz="2400">
                <a:solidFill>
                  <a:schemeClr val="tx1"/>
                </a:solidFill>
                <a:latin typeface="Times New Roman" panose="02020603050405020304" pitchFamily="18" charset="0"/>
              </a:endParaRPr>
            </a:p>
          </p:txBody>
        </p:sp>
        <p:sp>
          <p:nvSpPr>
            <p:cNvPr id="118863" name="Line 39"/>
            <p:cNvSpPr/>
            <p:nvPr/>
          </p:nvSpPr>
          <p:spPr>
            <a:xfrm>
              <a:off x="788" y="2791"/>
              <a:ext cx="0" cy="244"/>
            </a:xfrm>
            <a:prstGeom prst="line">
              <a:avLst/>
            </a:prstGeom>
            <a:ln w="9525" cap="flat" cmpd="sng">
              <a:solidFill>
                <a:schemeClr val="tx1"/>
              </a:solidFill>
              <a:prstDash val="solid"/>
              <a:headEnd type="none" w="med" len="med"/>
              <a:tailEnd type="none" w="med" len="med"/>
            </a:ln>
          </p:spPr>
        </p:sp>
        <p:sp>
          <p:nvSpPr>
            <p:cNvPr id="118864" name="Line 40"/>
            <p:cNvSpPr/>
            <p:nvPr/>
          </p:nvSpPr>
          <p:spPr>
            <a:xfrm>
              <a:off x="1055" y="2791"/>
              <a:ext cx="0" cy="244"/>
            </a:xfrm>
            <a:prstGeom prst="line">
              <a:avLst/>
            </a:prstGeom>
            <a:ln w="9525" cap="flat" cmpd="sng">
              <a:solidFill>
                <a:schemeClr val="tx1"/>
              </a:solidFill>
              <a:prstDash val="solid"/>
              <a:headEnd type="none" w="med" len="med"/>
              <a:tailEnd type="none" w="med" len="med"/>
            </a:ln>
          </p:spPr>
        </p:sp>
        <p:sp>
          <p:nvSpPr>
            <p:cNvPr id="118865" name="Rectangle 41"/>
            <p:cNvSpPr/>
            <p:nvPr/>
          </p:nvSpPr>
          <p:spPr>
            <a:xfrm>
              <a:off x="521" y="3310"/>
              <a:ext cx="822" cy="2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d</a:t>
              </a:r>
              <a:endParaRPr lang="en-US" altLang="zh-CN" sz="2400">
                <a:solidFill>
                  <a:schemeClr val="tx1"/>
                </a:solidFill>
                <a:latin typeface="Times New Roman" panose="02020603050405020304" pitchFamily="18" charset="0"/>
              </a:endParaRPr>
            </a:p>
          </p:txBody>
        </p:sp>
        <p:sp>
          <p:nvSpPr>
            <p:cNvPr id="118866" name="Line 42"/>
            <p:cNvSpPr/>
            <p:nvPr/>
          </p:nvSpPr>
          <p:spPr>
            <a:xfrm>
              <a:off x="788" y="3310"/>
              <a:ext cx="0" cy="244"/>
            </a:xfrm>
            <a:prstGeom prst="line">
              <a:avLst/>
            </a:prstGeom>
            <a:ln w="9525" cap="flat" cmpd="sng">
              <a:solidFill>
                <a:schemeClr val="tx1"/>
              </a:solidFill>
              <a:prstDash val="solid"/>
              <a:headEnd type="none" w="med" len="med"/>
              <a:tailEnd type="none" w="med" len="med"/>
            </a:ln>
          </p:spPr>
        </p:sp>
        <p:sp>
          <p:nvSpPr>
            <p:cNvPr id="118867" name="Line 43"/>
            <p:cNvSpPr/>
            <p:nvPr/>
          </p:nvSpPr>
          <p:spPr>
            <a:xfrm>
              <a:off x="1055" y="3310"/>
              <a:ext cx="0" cy="244"/>
            </a:xfrm>
            <a:prstGeom prst="line">
              <a:avLst/>
            </a:prstGeom>
            <a:ln w="9525" cap="flat" cmpd="sng">
              <a:solidFill>
                <a:schemeClr val="tx1"/>
              </a:solidFill>
              <a:prstDash val="solid"/>
              <a:headEnd type="none" w="med" len="med"/>
              <a:tailEnd type="none" w="med" len="med"/>
            </a:ln>
          </p:spPr>
        </p:sp>
        <p:sp>
          <p:nvSpPr>
            <p:cNvPr id="118868" name="Text Box 44"/>
            <p:cNvSpPr txBox="1"/>
            <p:nvPr/>
          </p:nvSpPr>
          <p:spPr>
            <a:xfrm>
              <a:off x="316" y="1734"/>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1</a:t>
              </a:r>
              <a:endParaRPr lang="en-US" altLang="zh-CN" sz="2400">
                <a:solidFill>
                  <a:schemeClr val="tx1"/>
                </a:solidFill>
                <a:latin typeface="Times New Roman" panose="02020603050405020304" pitchFamily="18" charset="0"/>
              </a:endParaRPr>
            </a:p>
          </p:txBody>
        </p:sp>
        <p:sp>
          <p:nvSpPr>
            <p:cNvPr id="118869" name="Text Box 45"/>
            <p:cNvSpPr txBox="1"/>
            <p:nvPr/>
          </p:nvSpPr>
          <p:spPr>
            <a:xfrm>
              <a:off x="305" y="2255"/>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2</a:t>
              </a:r>
              <a:endParaRPr lang="en-US" altLang="zh-CN" sz="2400">
                <a:solidFill>
                  <a:schemeClr val="tx1"/>
                </a:solidFill>
                <a:latin typeface="Times New Roman" panose="02020603050405020304" pitchFamily="18" charset="0"/>
              </a:endParaRPr>
            </a:p>
          </p:txBody>
        </p:sp>
        <p:sp>
          <p:nvSpPr>
            <p:cNvPr id="118870" name="Text Box 46"/>
            <p:cNvSpPr txBox="1"/>
            <p:nvPr/>
          </p:nvSpPr>
          <p:spPr>
            <a:xfrm>
              <a:off x="294" y="2766"/>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3</a:t>
              </a:r>
              <a:endParaRPr lang="en-US" altLang="zh-CN" sz="2400">
                <a:solidFill>
                  <a:schemeClr val="tx1"/>
                </a:solidFill>
                <a:latin typeface="Times New Roman" panose="02020603050405020304" pitchFamily="18" charset="0"/>
              </a:endParaRPr>
            </a:p>
          </p:txBody>
        </p:sp>
        <p:sp>
          <p:nvSpPr>
            <p:cNvPr id="118871" name="Text Box 47"/>
            <p:cNvSpPr txBox="1"/>
            <p:nvPr/>
          </p:nvSpPr>
          <p:spPr>
            <a:xfrm>
              <a:off x="327" y="3300"/>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4</a:t>
              </a:r>
              <a:endParaRPr lang="en-US" altLang="zh-CN" sz="2400">
                <a:solidFill>
                  <a:schemeClr val="tx1"/>
                </a:solidFill>
                <a:latin typeface="Times New Roman" panose="02020603050405020304" pitchFamily="18" charset="0"/>
              </a:endParaRPr>
            </a:p>
          </p:txBody>
        </p:sp>
      </p:grpSp>
      <p:sp>
        <p:nvSpPr>
          <p:cNvPr id="1164336" name="Line 48"/>
          <p:cNvSpPr/>
          <p:nvPr/>
        </p:nvSpPr>
        <p:spPr>
          <a:xfrm>
            <a:off x="2043113" y="3265488"/>
            <a:ext cx="2135187" cy="0"/>
          </a:xfrm>
          <a:prstGeom prst="line">
            <a:avLst/>
          </a:prstGeom>
          <a:ln w="38100" cap="flat" cmpd="sng">
            <a:solidFill>
              <a:srgbClr val="FFFF00"/>
            </a:solidFill>
            <a:prstDash val="solid"/>
            <a:headEnd type="none" w="med" len="med"/>
            <a:tailEnd type="triangle" w="med" len="med"/>
          </a:ln>
        </p:spPr>
      </p:sp>
      <p:sp>
        <p:nvSpPr>
          <p:cNvPr id="1164337" name="Line 49"/>
          <p:cNvSpPr/>
          <p:nvPr/>
        </p:nvSpPr>
        <p:spPr>
          <a:xfrm>
            <a:off x="2025650" y="4922838"/>
            <a:ext cx="441325" cy="0"/>
          </a:xfrm>
          <a:prstGeom prst="line">
            <a:avLst/>
          </a:prstGeom>
          <a:ln w="38100" cap="flat" cmpd="sng">
            <a:solidFill>
              <a:srgbClr val="FFFF00"/>
            </a:solidFill>
            <a:prstDash val="solid"/>
            <a:headEnd type="none" w="med" len="med"/>
            <a:tailEnd type="triangle" w="med" len="med"/>
          </a:ln>
        </p:spPr>
      </p:sp>
      <p:grpSp>
        <p:nvGrpSpPr>
          <p:cNvPr id="5" name="Group 50"/>
          <p:cNvGrpSpPr/>
          <p:nvPr/>
        </p:nvGrpSpPr>
        <p:grpSpPr>
          <a:xfrm>
            <a:off x="1497013" y="3335338"/>
            <a:ext cx="1833562" cy="1428750"/>
            <a:chOff x="945" y="1911"/>
            <a:chExt cx="1155" cy="900"/>
          </a:xfrm>
        </p:grpSpPr>
        <p:sp>
          <p:nvSpPr>
            <p:cNvPr id="118853" name="Line 51"/>
            <p:cNvSpPr/>
            <p:nvPr/>
          </p:nvSpPr>
          <p:spPr>
            <a:xfrm>
              <a:off x="945" y="1911"/>
              <a:ext cx="0" cy="178"/>
            </a:xfrm>
            <a:prstGeom prst="line">
              <a:avLst/>
            </a:prstGeom>
            <a:ln w="38100" cap="flat" cmpd="sng">
              <a:solidFill>
                <a:srgbClr val="00FFFF"/>
              </a:solidFill>
              <a:prstDash val="solid"/>
              <a:headEnd type="none" w="med" len="med"/>
              <a:tailEnd type="none" w="med" len="med"/>
            </a:ln>
          </p:spPr>
        </p:sp>
        <p:sp>
          <p:nvSpPr>
            <p:cNvPr id="118854" name="Line 52"/>
            <p:cNvSpPr/>
            <p:nvPr/>
          </p:nvSpPr>
          <p:spPr>
            <a:xfrm>
              <a:off x="945" y="2089"/>
              <a:ext cx="1155" cy="0"/>
            </a:xfrm>
            <a:prstGeom prst="line">
              <a:avLst/>
            </a:prstGeom>
            <a:ln w="38100" cap="flat" cmpd="sng">
              <a:solidFill>
                <a:srgbClr val="00FFFF"/>
              </a:solidFill>
              <a:prstDash val="solid"/>
              <a:headEnd type="none" w="med" len="med"/>
              <a:tailEnd type="none" w="med" len="med"/>
            </a:ln>
          </p:spPr>
        </p:sp>
        <p:sp>
          <p:nvSpPr>
            <p:cNvPr id="118855" name="Line 53"/>
            <p:cNvSpPr/>
            <p:nvPr/>
          </p:nvSpPr>
          <p:spPr>
            <a:xfrm>
              <a:off x="2100" y="2089"/>
              <a:ext cx="0" cy="722"/>
            </a:xfrm>
            <a:prstGeom prst="line">
              <a:avLst/>
            </a:prstGeom>
            <a:ln w="38100" cap="flat" cmpd="sng">
              <a:solidFill>
                <a:srgbClr val="00FFFF"/>
              </a:solidFill>
              <a:prstDash val="solid"/>
              <a:headEnd type="none" w="med" len="med"/>
              <a:tailEnd type="triangle" w="med" len="med"/>
            </a:ln>
          </p:spPr>
        </p:sp>
      </p:grpSp>
      <p:grpSp>
        <p:nvGrpSpPr>
          <p:cNvPr id="6" name="Group 54"/>
          <p:cNvGrpSpPr/>
          <p:nvPr/>
        </p:nvGrpSpPr>
        <p:grpSpPr>
          <a:xfrm>
            <a:off x="1476375" y="3476625"/>
            <a:ext cx="3230563" cy="987425"/>
            <a:chOff x="932" y="2000"/>
            <a:chExt cx="2035" cy="622"/>
          </a:xfrm>
        </p:grpSpPr>
        <p:sp>
          <p:nvSpPr>
            <p:cNvPr id="118850" name="Line 55"/>
            <p:cNvSpPr/>
            <p:nvPr/>
          </p:nvSpPr>
          <p:spPr>
            <a:xfrm flipH="1">
              <a:off x="932" y="2411"/>
              <a:ext cx="1" cy="211"/>
            </a:xfrm>
            <a:prstGeom prst="line">
              <a:avLst/>
            </a:prstGeom>
            <a:ln w="38100" cap="flat" cmpd="sng">
              <a:solidFill>
                <a:srgbClr val="00FFFF"/>
              </a:solidFill>
              <a:prstDash val="solid"/>
              <a:headEnd type="none" w="med" len="med"/>
              <a:tailEnd type="none" w="med" len="med"/>
            </a:ln>
          </p:spPr>
        </p:sp>
        <p:sp>
          <p:nvSpPr>
            <p:cNvPr id="118851" name="Line 56"/>
            <p:cNvSpPr/>
            <p:nvPr/>
          </p:nvSpPr>
          <p:spPr>
            <a:xfrm>
              <a:off x="933" y="2622"/>
              <a:ext cx="2034" cy="0"/>
            </a:xfrm>
            <a:prstGeom prst="line">
              <a:avLst/>
            </a:prstGeom>
            <a:ln w="38100" cap="flat" cmpd="sng">
              <a:solidFill>
                <a:srgbClr val="00FFFF"/>
              </a:solidFill>
              <a:prstDash val="solid"/>
              <a:headEnd type="none" w="med" len="med"/>
              <a:tailEnd type="none" w="med" len="med"/>
            </a:ln>
          </p:spPr>
        </p:sp>
        <p:sp>
          <p:nvSpPr>
            <p:cNvPr id="118852" name="Line 57"/>
            <p:cNvSpPr/>
            <p:nvPr/>
          </p:nvSpPr>
          <p:spPr>
            <a:xfrm flipV="1">
              <a:off x="2967" y="2000"/>
              <a:ext cx="0" cy="622"/>
            </a:xfrm>
            <a:prstGeom prst="line">
              <a:avLst/>
            </a:prstGeom>
            <a:ln w="38100" cap="flat" cmpd="sng">
              <a:solidFill>
                <a:srgbClr val="00FFFF"/>
              </a:solidFill>
              <a:prstDash val="solid"/>
              <a:headEnd type="none" w="med" len="med"/>
              <a:tailEnd type="triangle" w="med" len="med"/>
            </a:ln>
          </p:spPr>
        </p:sp>
      </p:grpSp>
      <p:sp>
        <p:nvSpPr>
          <p:cNvPr id="1164346" name="Line 58"/>
          <p:cNvSpPr/>
          <p:nvPr/>
        </p:nvSpPr>
        <p:spPr>
          <a:xfrm>
            <a:off x="3736975" y="4957763"/>
            <a:ext cx="3740150" cy="0"/>
          </a:xfrm>
          <a:prstGeom prst="line">
            <a:avLst/>
          </a:prstGeom>
          <a:ln w="38100" cap="flat" cmpd="sng">
            <a:solidFill>
              <a:srgbClr val="FFFF00"/>
            </a:solidFill>
            <a:prstDash val="solid"/>
            <a:headEnd type="none" w="med" len="med"/>
            <a:tailEnd type="triangle" w="med" len="med"/>
          </a:ln>
        </p:spPr>
      </p:sp>
      <p:grpSp>
        <p:nvGrpSpPr>
          <p:cNvPr id="7" name="Group 59"/>
          <p:cNvGrpSpPr/>
          <p:nvPr/>
        </p:nvGrpSpPr>
        <p:grpSpPr>
          <a:xfrm>
            <a:off x="2468563" y="3068638"/>
            <a:ext cx="6376987" cy="2921000"/>
            <a:chOff x="1557" y="1743"/>
            <a:chExt cx="4017" cy="1840"/>
          </a:xfrm>
        </p:grpSpPr>
        <p:grpSp>
          <p:nvGrpSpPr>
            <p:cNvPr id="118820" name="Group 60"/>
            <p:cNvGrpSpPr/>
            <p:nvPr/>
          </p:nvGrpSpPr>
          <p:grpSpPr>
            <a:xfrm>
              <a:off x="1557" y="1743"/>
              <a:ext cx="4017" cy="1840"/>
              <a:chOff x="1557" y="1743"/>
              <a:chExt cx="4017" cy="1840"/>
            </a:xfrm>
          </p:grpSpPr>
          <p:sp>
            <p:nvSpPr>
              <p:cNvPr id="118843" name="Rectangle 61"/>
              <p:cNvSpPr/>
              <p:nvPr/>
            </p:nvSpPr>
            <p:spPr>
              <a:xfrm>
                <a:off x="3737" y="1747"/>
                <a:ext cx="867"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1   3</a:t>
                </a:r>
                <a:endParaRPr lang="en-US" altLang="zh-CN" sz="2400">
                  <a:solidFill>
                    <a:schemeClr val="tx1"/>
                  </a:solidFill>
                  <a:latin typeface="Times New Roman" panose="02020603050405020304" pitchFamily="18" charset="0"/>
                </a:endParaRPr>
              </a:p>
            </p:txBody>
          </p:sp>
          <p:sp>
            <p:nvSpPr>
              <p:cNvPr id="118844" name="Rectangle 62"/>
              <p:cNvSpPr/>
              <p:nvPr/>
            </p:nvSpPr>
            <p:spPr>
              <a:xfrm>
                <a:off x="2639" y="1743"/>
                <a:ext cx="867"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1   2</a:t>
                </a:r>
                <a:endParaRPr lang="en-US" altLang="zh-CN" sz="2400">
                  <a:solidFill>
                    <a:schemeClr val="tx1"/>
                  </a:solidFill>
                  <a:latin typeface="Times New Roman" panose="02020603050405020304" pitchFamily="18" charset="0"/>
                </a:endParaRPr>
              </a:p>
            </p:txBody>
          </p:sp>
          <p:sp>
            <p:nvSpPr>
              <p:cNvPr id="118845" name="Rectangle 63"/>
              <p:cNvSpPr/>
              <p:nvPr/>
            </p:nvSpPr>
            <p:spPr>
              <a:xfrm>
                <a:off x="4707" y="2812"/>
                <a:ext cx="867"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3   4</a:t>
                </a:r>
                <a:endParaRPr lang="en-US" altLang="zh-CN" sz="2400">
                  <a:solidFill>
                    <a:schemeClr val="tx1"/>
                  </a:solidFill>
                  <a:latin typeface="Times New Roman" panose="02020603050405020304" pitchFamily="18" charset="0"/>
                </a:endParaRPr>
              </a:p>
            </p:txBody>
          </p:sp>
          <p:sp>
            <p:nvSpPr>
              <p:cNvPr id="118846" name="Rectangle 64"/>
              <p:cNvSpPr/>
              <p:nvPr/>
            </p:nvSpPr>
            <p:spPr>
              <a:xfrm>
                <a:off x="1557" y="2812"/>
                <a:ext cx="867"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3   1</a:t>
                </a:r>
                <a:endParaRPr lang="en-US" altLang="zh-CN" sz="2400">
                  <a:solidFill>
                    <a:schemeClr val="tx1"/>
                  </a:solidFill>
                  <a:latin typeface="Times New Roman" panose="02020603050405020304" pitchFamily="18" charset="0"/>
                </a:endParaRPr>
              </a:p>
            </p:txBody>
          </p:sp>
          <p:sp>
            <p:nvSpPr>
              <p:cNvPr id="118847" name="Rectangle 65"/>
              <p:cNvSpPr/>
              <p:nvPr/>
            </p:nvSpPr>
            <p:spPr>
              <a:xfrm>
                <a:off x="3710" y="3319"/>
                <a:ext cx="867"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4   3</a:t>
                </a:r>
                <a:endParaRPr lang="en-US" altLang="zh-CN" sz="2400">
                  <a:solidFill>
                    <a:schemeClr val="tx1"/>
                  </a:solidFill>
                  <a:latin typeface="Times New Roman" panose="02020603050405020304" pitchFamily="18" charset="0"/>
                </a:endParaRPr>
              </a:p>
            </p:txBody>
          </p:sp>
          <p:sp>
            <p:nvSpPr>
              <p:cNvPr id="118848" name="Rectangle 66"/>
              <p:cNvSpPr/>
              <p:nvPr/>
            </p:nvSpPr>
            <p:spPr>
              <a:xfrm>
                <a:off x="2639" y="3327"/>
                <a:ext cx="867"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4   2</a:t>
                </a:r>
                <a:endParaRPr lang="en-US" altLang="zh-CN" sz="2400">
                  <a:solidFill>
                    <a:schemeClr val="tx1"/>
                  </a:solidFill>
                  <a:latin typeface="Times New Roman" panose="02020603050405020304" pitchFamily="18" charset="0"/>
                </a:endParaRPr>
              </a:p>
            </p:txBody>
          </p:sp>
          <p:sp>
            <p:nvSpPr>
              <p:cNvPr id="118849" name="Rectangle 67"/>
              <p:cNvSpPr/>
              <p:nvPr/>
            </p:nvSpPr>
            <p:spPr>
              <a:xfrm>
                <a:off x="1567" y="3323"/>
                <a:ext cx="867"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4   1</a:t>
                </a:r>
                <a:endParaRPr lang="en-US" altLang="zh-CN" sz="2400">
                  <a:solidFill>
                    <a:schemeClr val="tx1"/>
                  </a:solidFill>
                  <a:latin typeface="Times New Roman" panose="02020603050405020304" pitchFamily="18" charset="0"/>
                </a:endParaRPr>
              </a:p>
            </p:txBody>
          </p:sp>
        </p:grpSp>
        <p:grpSp>
          <p:nvGrpSpPr>
            <p:cNvPr id="118821" name="Group 68"/>
            <p:cNvGrpSpPr/>
            <p:nvPr/>
          </p:nvGrpSpPr>
          <p:grpSpPr>
            <a:xfrm>
              <a:off x="1789" y="1743"/>
              <a:ext cx="3579" cy="1840"/>
              <a:chOff x="1789" y="1743"/>
              <a:chExt cx="3579" cy="1840"/>
            </a:xfrm>
          </p:grpSpPr>
          <p:sp>
            <p:nvSpPr>
              <p:cNvPr id="118822" name="Line 69"/>
              <p:cNvSpPr/>
              <p:nvPr/>
            </p:nvSpPr>
            <p:spPr>
              <a:xfrm>
                <a:off x="4183" y="1747"/>
                <a:ext cx="0" cy="256"/>
              </a:xfrm>
              <a:prstGeom prst="line">
                <a:avLst/>
              </a:prstGeom>
              <a:ln w="9525" cap="flat" cmpd="sng">
                <a:solidFill>
                  <a:schemeClr val="tx1"/>
                </a:solidFill>
                <a:prstDash val="solid"/>
                <a:headEnd type="none" w="med" len="med"/>
                <a:tailEnd type="none" w="med" len="med"/>
              </a:ln>
            </p:spPr>
          </p:sp>
          <p:sp>
            <p:nvSpPr>
              <p:cNvPr id="118823" name="Line 70"/>
              <p:cNvSpPr/>
              <p:nvPr/>
            </p:nvSpPr>
            <p:spPr>
              <a:xfrm>
                <a:off x="3969" y="1747"/>
                <a:ext cx="0" cy="256"/>
              </a:xfrm>
              <a:prstGeom prst="line">
                <a:avLst/>
              </a:prstGeom>
              <a:ln w="9525" cap="flat" cmpd="sng">
                <a:solidFill>
                  <a:schemeClr val="tx1"/>
                </a:solidFill>
                <a:prstDash val="solid"/>
                <a:headEnd type="none" w="med" len="med"/>
                <a:tailEnd type="none" w="med" len="med"/>
              </a:ln>
            </p:spPr>
          </p:sp>
          <p:sp>
            <p:nvSpPr>
              <p:cNvPr id="118824" name="Line 71"/>
              <p:cNvSpPr/>
              <p:nvPr/>
            </p:nvSpPr>
            <p:spPr>
              <a:xfrm>
                <a:off x="4398" y="1747"/>
                <a:ext cx="0" cy="256"/>
              </a:xfrm>
              <a:prstGeom prst="line">
                <a:avLst/>
              </a:prstGeom>
              <a:ln w="9525" cap="flat" cmpd="sng">
                <a:solidFill>
                  <a:schemeClr val="tx1"/>
                </a:solidFill>
                <a:prstDash val="solid"/>
                <a:headEnd type="none" w="med" len="med"/>
                <a:tailEnd type="none" w="med" len="med"/>
              </a:ln>
            </p:spPr>
          </p:sp>
          <p:sp>
            <p:nvSpPr>
              <p:cNvPr id="118825" name="Line 72"/>
              <p:cNvSpPr/>
              <p:nvPr/>
            </p:nvSpPr>
            <p:spPr>
              <a:xfrm>
                <a:off x="3085" y="1743"/>
                <a:ext cx="0" cy="256"/>
              </a:xfrm>
              <a:prstGeom prst="line">
                <a:avLst/>
              </a:prstGeom>
              <a:ln w="9525" cap="flat" cmpd="sng">
                <a:solidFill>
                  <a:schemeClr val="tx1"/>
                </a:solidFill>
                <a:prstDash val="solid"/>
                <a:headEnd type="none" w="med" len="med"/>
                <a:tailEnd type="none" w="med" len="med"/>
              </a:ln>
            </p:spPr>
          </p:sp>
          <p:sp>
            <p:nvSpPr>
              <p:cNvPr id="118826" name="Line 73"/>
              <p:cNvSpPr/>
              <p:nvPr/>
            </p:nvSpPr>
            <p:spPr>
              <a:xfrm>
                <a:off x="2871" y="1743"/>
                <a:ext cx="0" cy="256"/>
              </a:xfrm>
              <a:prstGeom prst="line">
                <a:avLst/>
              </a:prstGeom>
              <a:ln w="9525" cap="flat" cmpd="sng">
                <a:solidFill>
                  <a:schemeClr val="tx1"/>
                </a:solidFill>
                <a:prstDash val="solid"/>
                <a:headEnd type="none" w="med" len="med"/>
                <a:tailEnd type="none" w="med" len="med"/>
              </a:ln>
            </p:spPr>
          </p:sp>
          <p:sp>
            <p:nvSpPr>
              <p:cNvPr id="118827" name="Line 74"/>
              <p:cNvSpPr/>
              <p:nvPr/>
            </p:nvSpPr>
            <p:spPr>
              <a:xfrm>
                <a:off x="3300" y="1743"/>
                <a:ext cx="0" cy="256"/>
              </a:xfrm>
              <a:prstGeom prst="line">
                <a:avLst/>
              </a:prstGeom>
              <a:ln w="9525" cap="flat" cmpd="sng">
                <a:solidFill>
                  <a:schemeClr val="tx1"/>
                </a:solidFill>
                <a:prstDash val="solid"/>
                <a:headEnd type="none" w="med" len="med"/>
                <a:tailEnd type="none" w="med" len="med"/>
              </a:ln>
            </p:spPr>
          </p:sp>
          <p:sp>
            <p:nvSpPr>
              <p:cNvPr id="118828" name="Line 75"/>
              <p:cNvSpPr/>
              <p:nvPr/>
            </p:nvSpPr>
            <p:spPr>
              <a:xfrm>
                <a:off x="5153" y="2812"/>
                <a:ext cx="0" cy="256"/>
              </a:xfrm>
              <a:prstGeom prst="line">
                <a:avLst/>
              </a:prstGeom>
              <a:ln w="9525" cap="flat" cmpd="sng">
                <a:solidFill>
                  <a:schemeClr val="tx1"/>
                </a:solidFill>
                <a:prstDash val="solid"/>
                <a:headEnd type="none" w="med" len="med"/>
                <a:tailEnd type="none" w="med" len="med"/>
              </a:ln>
            </p:spPr>
          </p:sp>
          <p:sp>
            <p:nvSpPr>
              <p:cNvPr id="118829" name="Line 76"/>
              <p:cNvSpPr/>
              <p:nvPr/>
            </p:nvSpPr>
            <p:spPr>
              <a:xfrm>
                <a:off x="4939" y="2812"/>
                <a:ext cx="0" cy="256"/>
              </a:xfrm>
              <a:prstGeom prst="line">
                <a:avLst/>
              </a:prstGeom>
              <a:ln w="9525" cap="flat" cmpd="sng">
                <a:solidFill>
                  <a:schemeClr val="tx1"/>
                </a:solidFill>
                <a:prstDash val="solid"/>
                <a:headEnd type="none" w="med" len="med"/>
                <a:tailEnd type="none" w="med" len="med"/>
              </a:ln>
            </p:spPr>
          </p:sp>
          <p:sp>
            <p:nvSpPr>
              <p:cNvPr id="118830" name="Line 77"/>
              <p:cNvSpPr/>
              <p:nvPr/>
            </p:nvSpPr>
            <p:spPr>
              <a:xfrm>
                <a:off x="5368" y="2812"/>
                <a:ext cx="0" cy="256"/>
              </a:xfrm>
              <a:prstGeom prst="line">
                <a:avLst/>
              </a:prstGeom>
              <a:ln w="9525" cap="flat" cmpd="sng">
                <a:solidFill>
                  <a:schemeClr val="tx1"/>
                </a:solidFill>
                <a:prstDash val="solid"/>
                <a:headEnd type="none" w="med" len="med"/>
                <a:tailEnd type="none" w="med" len="med"/>
              </a:ln>
            </p:spPr>
          </p:sp>
          <p:sp>
            <p:nvSpPr>
              <p:cNvPr id="118831" name="Line 78"/>
              <p:cNvSpPr/>
              <p:nvPr/>
            </p:nvSpPr>
            <p:spPr>
              <a:xfrm>
                <a:off x="2003" y="2812"/>
                <a:ext cx="0" cy="256"/>
              </a:xfrm>
              <a:prstGeom prst="line">
                <a:avLst/>
              </a:prstGeom>
              <a:ln w="9525" cap="flat" cmpd="sng">
                <a:solidFill>
                  <a:schemeClr val="tx1"/>
                </a:solidFill>
                <a:prstDash val="solid"/>
                <a:headEnd type="none" w="med" len="med"/>
                <a:tailEnd type="none" w="med" len="med"/>
              </a:ln>
            </p:spPr>
          </p:sp>
          <p:sp>
            <p:nvSpPr>
              <p:cNvPr id="118832" name="Line 79"/>
              <p:cNvSpPr/>
              <p:nvPr/>
            </p:nvSpPr>
            <p:spPr>
              <a:xfrm>
                <a:off x="1789" y="2812"/>
                <a:ext cx="0" cy="256"/>
              </a:xfrm>
              <a:prstGeom prst="line">
                <a:avLst/>
              </a:prstGeom>
              <a:ln w="9525" cap="flat" cmpd="sng">
                <a:solidFill>
                  <a:schemeClr val="tx1"/>
                </a:solidFill>
                <a:prstDash val="solid"/>
                <a:headEnd type="none" w="med" len="med"/>
                <a:tailEnd type="none" w="med" len="med"/>
              </a:ln>
            </p:spPr>
          </p:sp>
          <p:sp>
            <p:nvSpPr>
              <p:cNvPr id="118833" name="Line 80"/>
              <p:cNvSpPr/>
              <p:nvPr/>
            </p:nvSpPr>
            <p:spPr>
              <a:xfrm>
                <a:off x="2218" y="2812"/>
                <a:ext cx="0" cy="256"/>
              </a:xfrm>
              <a:prstGeom prst="line">
                <a:avLst/>
              </a:prstGeom>
              <a:ln w="9525" cap="flat" cmpd="sng">
                <a:solidFill>
                  <a:schemeClr val="tx1"/>
                </a:solidFill>
                <a:prstDash val="solid"/>
                <a:headEnd type="none" w="med" len="med"/>
                <a:tailEnd type="none" w="med" len="med"/>
              </a:ln>
            </p:spPr>
          </p:sp>
          <p:sp>
            <p:nvSpPr>
              <p:cNvPr id="118834" name="Line 81"/>
              <p:cNvSpPr/>
              <p:nvPr/>
            </p:nvSpPr>
            <p:spPr>
              <a:xfrm>
                <a:off x="4156" y="3319"/>
                <a:ext cx="0" cy="256"/>
              </a:xfrm>
              <a:prstGeom prst="line">
                <a:avLst/>
              </a:prstGeom>
              <a:ln w="9525" cap="flat" cmpd="sng">
                <a:solidFill>
                  <a:schemeClr val="tx1"/>
                </a:solidFill>
                <a:prstDash val="solid"/>
                <a:headEnd type="none" w="med" len="med"/>
                <a:tailEnd type="none" w="med" len="med"/>
              </a:ln>
            </p:spPr>
          </p:sp>
          <p:sp>
            <p:nvSpPr>
              <p:cNvPr id="118835" name="Line 82"/>
              <p:cNvSpPr/>
              <p:nvPr/>
            </p:nvSpPr>
            <p:spPr>
              <a:xfrm>
                <a:off x="3942" y="3319"/>
                <a:ext cx="0" cy="256"/>
              </a:xfrm>
              <a:prstGeom prst="line">
                <a:avLst/>
              </a:prstGeom>
              <a:ln w="9525" cap="flat" cmpd="sng">
                <a:solidFill>
                  <a:schemeClr val="tx1"/>
                </a:solidFill>
                <a:prstDash val="solid"/>
                <a:headEnd type="none" w="med" len="med"/>
                <a:tailEnd type="none" w="med" len="med"/>
              </a:ln>
            </p:spPr>
          </p:sp>
          <p:sp>
            <p:nvSpPr>
              <p:cNvPr id="118836" name="Line 83"/>
              <p:cNvSpPr/>
              <p:nvPr/>
            </p:nvSpPr>
            <p:spPr>
              <a:xfrm>
                <a:off x="4371" y="3319"/>
                <a:ext cx="0" cy="256"/>
              </a:xfrm>
              <a:prstGeom prst="line">
                <a:avLst/>
              </a:prstGeom>
              <a:ln w="9525" cap="flat" cmpd="sng">
                <a:solidFill>
                  <a:schemeClr val="tx1"/>
                </a:solidFill>
                <a:prstDash val="solid"/>
                <a:headEnd type="none" w="med" len="med"/>
                <a:tailEnd type="none" w="med" len="med"/>
              </a:ln>
            </p:spPr>
          </p:sp>
          <p:sp>
            <p:nvSpPr>
              <p:cNvPr id="118837" name="Line 84"/>
              <p:cNvSpPr/>
              <p:nvPr/>
            </p:nvSpPr>
            <p:spPr>
              <a:xfrm>
                <a:off x="3085" y="3327"/>
                <a:ext cx="0" cy="256"/>
              </a:xfrm>
              <a:prstGeom prst="line">
                <a:avLst/>
              </a:prstGeom>
              <a:ln w="9525" cap="flat" cmpd="sng">
                <a:solidFill>
                  <a:schemeClr val="tx1"/>
                </a:solidFill>
                <a:prstDash val="solid"/>
                <a:headEnd type="none" w="med" len="med"/>
                <a:tailEnd type="none" w="med" len="med"/>
              </a:ln>
            </p:spPr>
          </p:sp>
          <p:sp>
            <p:nvSpPr>
              <p:cNvPr id="118838" name="Line 85"/>
              <p:cNvSpPr/>
              <p:nvPr/>
            </p:nvSpPr>
            <p:spPr>
              <a:xfrm>
                <a:off x="2871" y="3327"/>
                <a:ext cx="0" cy="256"/>
              </a:xfrm>
              <a:prstGeom prst="line">
                <a:avLst/>
              </a:prstGeom>
              <a:ln w="9525" cap="flat" cmpd="sng">
                <a:solidFill>
                  <a:schemeClr val="tx1"/>
                </a:solidFill>
                <a:prstDash val="solid"/>
                <a:headEnd type="none" w="med" len="med"/>
                <a:tailEnd type="none" w="med" len="med"/>
              </a:ln>
            </p:spPr>
          </p:sp>
          <p:sp>
            <p:nvSpPr>
              <p:cNvPr id="118839" name="Line 86"/>
              <p:cNvSpPr/>
              <p:nvPr/>
            </p:nvSpPr>
            <p:spPr>
              <a:xfrm>
                <a:off x="3300" y="3327"/>
                <a:ext cx="0" cy="256"/>
              </a:xfrm>
              <a:prstGeom prst="line">
                <a:avLst/>
              </a:prstGeom>
              <a:ln w="9525" cap="flat" cmpd="sng">
                <a:solidFill>
                  <a:schemeClr val="tx1"/>
                </a:solidFill>
                <a:prstDash val="solid"/>
                <a:headEnd type="none" w="med" len="med"/>
                <a:tailEnd type="none" w="med" len="med"/>
              </a:ln>
            </p:spPr>
          </p:sp>
          <p:sp>
            <p:nvSpPr>
              <p:cNvPr id="118840" name="Line 87"/>
              <p:cNvSpPr/>
              <p:nvPr/>
            </p:nvSpPr>
            <p:spPr>
              <a:xfrm>
                <a:off x="2013" y="3323"/>
                <a:ext cx="0" cy="256"/>
              </a:xfrm>
              <a:prstGeom prst="line">
                <a:avLst/>
              </a:prstGeom>
              <a:ln w="9525" cap="flat" cmpd="sng">
                <a:solidFill>
                  <a:schemeClr val="tx1"/>
                </a:solidFill>
                <a:prstDash val="solid"/>
                <a:headEnd type="none" w="med" len="med"/>
                <a:tailEnd type="none" w="med" len="med"/>
              </a:ln>
            </p:spPr>
          </p:sp>
          <p:sp>
            <p:nvSpPr>
              <p:cNvPr id="118841" name="Line 88"/>
              <p:cNvSpPr/>
              <p:nvPr/>
            </p:nvSpPr>
            <p:spPr>
              <a:xfrm>
                <a:off x="1799" y="3323"/>
                <a:ext cx="0" cy="256"/>
              </a:xfrm>
              <a:prstGeom prst="line">
                <a:avLst/>
              </a:prstGeom>
              <a:ln w="9525" cap="flat" cmpd="sng">
                <a:solidFill>
                  <a:schemeClr val="tx1"/>
                </a:solidFill>
                <a:prstDash val="solid"/>
                <a:headEnd type="none" w="med" len="med"/>
                <a:tailEnd type="none" w="med" len="med"/>
              </a:ln>
            </p:spPr>
          </p:sp>
          <p:sp>
            <p:nvSpPr>
              <p:cNvPr id="118842" name="Line 89"/>
              <p:cNvSpPr/>
              <p:nvPr/>
            </p:nvSpPr>
            <p:spPr>
              <a:xfrm>
                <a:off x="2228" y="3323"/>
                <a:ext cx="0" cy="256"/>
              </a:xfrm>
              <a:prstGeom prst="line">
                <a:avLst/>
              </a:prstGeom>
              <a:ln w="9525" cap="flat" cmpd="sng">
                <a:solidFill>
                  <a:schemeClr val="tx1"/>
                </a:solidFill>
                <a:prstDash val="solid"/>
                <a:headEnd type="none" w="med" len="med"/>
                <a:tailEnd type="none" w="med" len="med"/>
              </a:ln>
            </p:spPr>
          </p:sp>
        </p:grpSp>
      </p:grpSp>
      <p:sp>
        <p:nvSpPr>
          <p:cNvPr id="1164378" name="Line 90"/>
          <p:cNvSpPr/>
          <p:nvPr/>
        </p:nvSpPr>
        <p:spPr>
          <a:xfrm>
            <a:off x="5448300" y="3265488"/>
            <a:ext cx="476250" cy="0"/>
          </a:xfrm>
          <a:prstGeom prst="line">
            <a:avLst/>
          </a:prstGeom>
          <a:ln w="38100" cap="flat" cmpd="sng">
            <a:solidFill>
              <a:srgbClr val="FFFF00"/>
            </a:solidFill>
            <a:prstDash val="solid"/>
            <a:headEnd type="none" w="med" len="med"/>
            <a:tailEnd type="triangle" w="med" len="med"/>
          </a:ln>
        </p:spPr>
      </p:sp>
      <p:sp>
        <p:nvSpPr>
          <p:cNvPr id="1164379" name="Line 91"/>
          <p:cNvSpPr/>
          <p:nvPr/>
        </p:nvSpPr>
        <p:spPr>
          <a:xfrm>
            <a:off x="2025650" y="5751513"/>
            <a:ext cx="458788" cy="0"/>
          </a:xfrm>
          <a:prstGeom prst="line">
            <a:avLst/>
          </a:prstGeom>
          <a:ln w="38100" cap="flat" cmpd="sng">
            <a:solidFill>
              <a:srgbClr val="FFFF00"/>
            </a:solidFill>
            <a:prstDash val="solid"/>
            <a:headEnd type="none" w="med" len="med"/>
            <a:tailEnd type="triangle" w="med" len="med"/>
          </a:ln>
        </p:spPr>
      </p:sp>
      <p:sp>
        <p:nvSpPr>
          <p:cNvPr id="1164380" name="Line 92"/>
          <p:cNvSpPr/>
          <p:nvPr/>
        </p:nvSpPr>
        <p:spPr>
          <a:xfrm>
            <a:off x="3754438" y="5768975"/>
            <a:ext cx="423862" cy="0"/>
          </a:xfrm>
          <a:prstGeom prst="line">
            <a:avLst/>
          </a:prstGeom>
          <a:ln w="38100" cap="flat" cmpd="sng">
            <a:solidFill>
              <a:srgbClr val="FFFF00"/>
            </a:solidFill>
            <a:prstDash val="solid"/>
            <a:headEnd type="none" w="med" len="med"/>
            <a:tailEnd type="triangle" w="med" len="med"/>
          </a:ln>
        </p:spPr>
      </p:sp>
      <p:sp>
        <p:nvSpPr>
          <p:cNvPr id="1164381" name="Line 93"/>
          <p:cNvSpPr/>
          <p:nvPr/>
        </p:nvSpPr>
        <p:spPr>
          <a:xfrm>
            <a:off x="5430838" y="5768975"/>
            <a:ext cx="458787" cy="0"/>
          </a:xfrm>
          <a:prstGeom prst="line">
            <a:avLst/>
          </a:prstGeom>
          <a:ln w="38100" cap="flat" cmpd="sng">
            <a:solidFill>
              <a:srgbClr val="FFFF00"/>
            </a:solidFill>
            <a:prstDash val="solid"/>
            <a:headEnd type="none" w="med" len="med"/>
            <a:tailEnd type="triangle" w="med" len="med"/>
          </a:ln>
        </p:spPr>
      </p:sp>
      <p:sp>
        <p:nvSpPr>
          <p:cNvPr id="1164382" name="Line 94"/>
          <p:cNvSpPr/>
          <p:nvPr/>
        </p:nvSpPr>
        <p:spPr>
          <a:xfrm>
            <a:off x="3330575" y="5029200"/>
            <a:ext cx="0" cy="546100"/>
          </a:xfrm>
          <a:prstGeom prst="line">
            <a:avLst/>
          </a:prstGeom>
          <a:ln w="38100" cap="flat" cmpd="sng">
            <a:solidFill>
              <a:srgbClr val="00FFFF"/>
            </a:solidFill>
            <a:prstDash val="solid"/>
            <a:headEnd type="none" w="med" len="med"/>
            <a:tailEnd type="triangle" w="med" len="med"/>
          </a:ln>
        </p:spPr>
      </p:sp>
      <p:sp>
        <p:nvSpPr>
          <p:cNvPr id="1164383" name="Line 95"/>
          <p:cNvSpPr/>
          <p:nvPr/>
        </p:nvSpPr>
        <p:spPr>
          <a:xfrm>
            <a:off x="5059363" y="3352800"/>
            <a:ext cx="0" cy="2222500"/>
          </a:xfrm>
          <a:prstGeom prst="line">
            <a:avLst/>
          </a:prstGeom>
          <a:ln w="38100" cap="flat" cmpd="sng">
            <a:solidFill>
              <a:srgbClr val="00FFFF"/>
            </a:solidFill>
            <a:prstDash val="solid"/>
            <a:headEnd type="none" w="med" len="med"/>
            <a:tailEnd type="triangle" w="med" len="med"/>
          </a:ln>
        </p:spPr>
      </p:sp>
      <p:grpSp>
        <p:nvGrpSpPr>
          <p:cNvPr id="10" name="Group 96"/>
          <p:cNvGrpSpPr/>
          <p:nvPr/>
        </p:nvGrpSpPr>
        <p:grpSpPr>
          <a:xfrm>
            <a:off x="1460500" y="3476625"/>
            <a:ext cx="5046663" cy="1816100"/>
            <a:chOff x="922" y="2000"/>
            <a:chExt cx="3179" cy="1144"/>
          </a:xfrm>
        </p:grpSpPr>
        <p:sp>
          <p:nvSpPr>
            <p:cNvPr id="118817" name="Line 97"/>
            <p:cNvSpPr/>
            <p:nvPr/>
          </p:nvSpPr>
          <p:spPr>
            <a:xfrm>
              <a:off x="922" y="2955"/>
              <a:ext cx="0" cy="189"/>
            </a:xfrm>
            <a:prstGeom prst="line">
              <a:avLst/>
            </a:prstGeom>
            <a:ln w="38100" cap="flat" cmpd="sng">
              <a:solidFill>
                <a:srgbClr val="00FFFF"/>
              </a:solidFill>
              <a:prstDash val="solid"/>
              <a:headEnd type="none" w="med" len="med"/>
              <a:tailEnd type="none" w="med" len="med"/>
            </a:ln>
          </p:spPr>
        </p:sp>
        <p:sp>
          <p:nvSpPr>
            <p:cNvPr id="118818" name="Line 98"/>
            <p:cNvSpPr/>
            <p:nvPr/>
          </p:nvSpPr>
          <p:spPr>
            <a:xfrm>
              <a:off x="933" y="3144"/>
              <a:ext cx="3168" cy="0"/>
            </a:xfrm>
            <a:prstGeom prst="line">
              <a:avLst/>
            </a:prstGeom>
            <a:ln w="38100" cap="flat" cmpd="sng">
              <a:solidFill>
                <a:srgbClr val="00FFFF"/>
              </a:solidFill>
              <a:prstDash val="solid"/>
              <a:headEnd type="none" w="med" len="med"/>
              <a:tailEnd type="none" w="med" len="med"/>
            </a:ln>
          </p:spPr>
        </p:sp>
        <p:sp>
          <p:nvSpPr>
            <p:cNvPr id="118819" name="Line 99"/>
            <p:cNvSpPr/>
            <p:nvPr/>
          </p:nvSpPr>
          <p:spPr>
            <a:xfrm flipV="1">
              <a:off x="4101" y="2000"/>
              <a:ext cx="0" cy="1144"/>
            </a:xfrm>
            <a:prstGeom prst="line">
              <a:avLst/>
            </a:prstGeom>
            <a:ln w="38100" cap="flat" cmpd="sng">
              <a:solidFill>
                <a:srgbClr val="00FFFF"/>
              </a:solidFill>
              <a:prstDash val="solid"/>
              <a:headEnd type="none" w="med" len="med"/>
              <a:tailEnd type="triangle" w="med" len="med"/>
            </a:ln>
          </p:spPr>
        </p:sp>
      </p:grpSp>
      <p:sp>
        <p:nvSpPr>
          <p:cNvPr id="1164388" name="Line 100"/>
          <p:cNvSpPr/>
          <p:nvPr/>
        </p:nvSpPr>
        <p:spPr>
          <a:xfrm>
            <a:off x="6788150" y="3335338"/>
            <a:ext cx="0" cy="2239962"/>
          </a:xfrm>
          <a:prstGeom prst="line">
            <a:avLst/>
          </a:prstGeom>
          <a:ln w="38100" cap="flat" cmpd="sng">
            <a:solidFill>
              <a:srgbClr val="00FFFF"/>
            </a:solidFill>
            <a:prstDash val="solid"/>
            <a:headEnd type="none" w="med" len="med"/>
            <a:tailEnd type="triangle" w="med" len="med"/>
          </a:ln>
        </p:spPr>
      </p:sp>
      <p:grpSp>
        <p:nvGrpSpPr>
          <p:cNvPr id="11" name="Group 101"/>
          <p:cNvGrpSpPr/>
          <p:nvPr/>
        </p:nvGrpSpPr>
        <p:grpSpPr>
          <a:xfrm>
            <a:off x="1470025" y="5168900"/>
            <a:ext cx="6897688" cy="1057275"/>
            <a:chOff x="928" y="3066"/>
            <a:chExt cx="4345" cy="666"/>
          </a:xfrm>
        </p:grpSpPr>
        <p:sp>
          <p:nvSpPr>
            <p:cNvPr id="118814" name="Line 102"/>
            <p:cNvSpPr/>
            <p:nvPr/>
          </p:nvSpPr>
          <p:spPr>
            <a:xfrm flipH="1">
              <a:off x="928" y="3454"/>
              <a:ext cx="0" cy="278"/>
            </a:xfrm>
            <a:prstGeom prst="line">
              <a:avLst/>
            </a:prstGeom>
            <a:ln w="38100" cap="flat" cmpd="sng">
              <a:solidFill>
                <a:srgbClr val="00FFFF"/>
              </a:solidFill>
              <a:prstDash val="solid"/>
              <a:headEnd type="none" w="med" len="med"/>
              <a:tailEnd type="none" w="med" len="med"/>
            </a:ln>
          </p:spPr>
        </p:sp>
        <p:sp>
          <p:nvSpPr>
            <p:cNvPr id="118815" name="Line 103"/>
            <p:cNvSpPr/>
            <p:nvPr/>
          </p:nvSpPr>
          <p:spPr>
            <a:xfrm>
              <a:off x="939" y="3722"/>
              <a:ext cx="4334" cy="0"/>
            </a:xfrm>
            <a:prstGeom prst="line">
              <a:avLst/>
            </a:prstGeom>
            <a:ln w="38100" cap="flat" cmpd="sng">
              <a:solidFill>
                <a:srgbClr val="00FFFF"/>
              </a:solidFill>
              <a:prstDash val="solid"/>
              <a:headEnd type="none" w="med" len="med"/>
              <a:tailEnd type="none" w="med" len="med"/>
            </a:ln>
          </p:spPr>
        </p:sp>
        <p:sp>
          <p:nvSpPr>
            <p:cNvPr id="118816" name="Line 104"/>
            <p:cNvSpPr/>
            <p:nvPr/>
          </p:nvSpPr>
          <p:spPr>
            <a:xfrm flipV="1">
              <a:off x="5267" y="3066"/>
              <a:ext cx="0" cy="656"/>
            </a:xfrm>
            <a:prstGeom prst="line">
              <a:avLst/>
            </a:prstGeom>
            <a:ln w="38100" cap="flat" cmpd="sng">
              <a:solidFill>
                <a:srgbClr val="00FFFF"/>
              </a:solidFill>
              <a:prstDash val="solid"/>
              <a:headEnd type="none" w="med" len="med"/>
              <a:tailEnd type="triangle" w="med" len="med"/>
            </a:ln>
          </p:spPr>
        </p:sp>
      </p:grpSp>
      <p:sp>
        <p:nvSpPr>
          <p:cNvPr id="1164393" name="Text Box 105"/>
          <p:cNvSpPr txBox="1"/>
          <p:nvPr/>
        </p:nvSpPr>
        <p:spPr>
          <a:xfrm>
            <a:off x="6911975" y="3068638"/>
            <a:ext cx="420688"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latin typeface="Times New Roman" panose="02020603050405020304" pitchFamily="18" charset="0"/>
              </a:rPr>
              <a:t>^</a:t>
            </a:r>
            <a:endParaRPr lang="en-US" altLang="zh-CN" sz="3200">
              <a:latin typeface="Times New Roman" panose="02020603050405020304" pitchFamily="18" charset="0"/>
            </a:endParaRPr>
          </a:p>
        </p:txBody>
      </p:sp>
      <p:sp>
        <p:nvSpPr>
          <p:cNvPr id="1164394" name="Text Box 106"/>
          <p:cNvSpPr txBox="1"/>
          <p:nvPr/>
        </p:nvSpPr>
        <p:spPr>
          <a:xfrm>
            <a:off x="1692275" y="3884613"/>
            <a:ext cx="420688"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latin typeface="Times New Roman" panose="02020603050405020304" pitchFamily="18" charset="0"/>
              </a:rPr>
              <a:t>^</a:t>
            </a:r>
            <a:endParaRPr lang="en-US" altLang="zh-CN" sz="3200">
              <a:latin typeface="Times New Roman" panose="02020603050405020304" pitchFamily="18" charset="0"/>
            </a:endParaRPr>
          </a:p>
        </p:txBody>
      </p:sp>
      <p:sp>
        <p:nvSpPr>
          <p:cNvPr id="1164395" name="Text Box 107"/>
          <p:cNvSpPr txBox="1"/>
          <p:nvPr/>
        </p:nvSpPr>
        <p:spPr>
          <a:xfrm>
            <a:off x="8472488" y="4740275"/>
            <a:ext cx="420687"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latin typeface="Times New Roman" panose="02020603050405020304" pitchFamily="18" charset="0"/>
              </a:rPr>
              <a:t>^</a:t>
            </a:r>
            <a:endParaRPr lang="en-US" altLang="zh-CN" sz="3200">
              <a:latin typeface="Times New Roman" panose="02020603050405020304" pitchFamily="18" charset="0"/>
            </a:endParaRPr>
          </a:p>
        </p:txBody>
      </p:sp>
      <p:sp>
        <p:nvSpPr>
          <p:cNvPr id="1164396" name="Text Box 108"/>
          <p:cNvSpPr txBox="1"/>
          <p:nvPr/>
        </p:nvSpPr>
        <p:spPr>
          <a:xfrm>
            <a:off x="6867525" y="5543550"/>
            <a:ext cx="420688"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latin typeface="Times New Roman" panose="02020603050405020304" pitchFamily="18" charset="0"/>
              </a:rPr>
              <a:t>^</a:t>
            </a:r>
            <a:endParaRPr lang="en-US" altLang="zh-CN" sz="3200">
              <a:latin typeface="Times New Roman" panose="02020603050405020304" pitchFamily="18" charset="0"/>
            </a:endParaRPr>
          </a:p>
        </p:txBody>
      </p:sp>
      <p:sp>
        <p:nvSpPr>
          <p:cNvPr id="1164397" name="Text Box 109"/>
          <p:cNvSpPr txBox="1"/>
          <p:nvPr/>
        </p:nvSpPr>
        <p:spPr>
          <a:xfrm>
            <a:off x="3132138" y="5549900"/>
            <a:ext cx="420687"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solidFill>
                  <a:srgbClr val="00FFFF"/>
                </a:solidFill>
                <a:latin typeface="Times New Roman" panose="02020603050405020304" pitchFamily="18" charset="0"/>
              </a:rPr>
              <a:t>^</a:t>
            </a:r>
            <a:endParaRPr lang="en-US" altLang="zh-CN" sz="3200">
              <a:solidFill>
                <a:srgbClr val="00FFFF"/>
              </a:solidFill>
              <a:latin typeface="Times New Roman" panose="02020603050405020304" pitchFamily="18" charset="0"/>
            </a:endParaRPr>
          </a:p>
        </p:txBody>
      </p:sp>
      <p:sp>
        <p:nvSpPr>
          <p:cNvPr id="1164398" name="Text Box 110"/>
          <p:cNvSpPr txBox="1"/>
          <p:nvPr/>
        </p:nvSpPr>
        <p:spPr>
          <a:xfrm>
            <a:off x="4841875" y="5549900"/>
            <a:ext cx="420688"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solidFill>
                  <a:srgbClr val="00FFFF"/>
                </a:solidFill>
                <a:latin typeface="Times New Roman" panose="02020603050405020304" pitchFamily="18" charset="0"/>
              </a:rPr>
              <a:t>^</a:t>
            </a:r>
            <a:endParaRPr lang="en-US" altLang="zh-CN" sz="3200">
              <a:solidFill>
                <a:srgbClr val="00FFFF"/>
              </a:solidFill>
              <a:latin typeface="Times New Roman" panose="02020603050405020304" pitchFamily="18" charset="0"/>
            </a:endParaRPr>
          </a:p>
        </p:txBody>
      </p:sp>
      <p:sp>
        <p:nvSpPr>
          <p:cNvPr id="1164399" name="Text Box 111"/>
          <p:cNvSpPr txBox="1"/>
          <p:nvPr/>
        </p:nvSpPr>
        <p:spPr>
          <a:xfrm>
            <a:off x="6551613" y="5543550"/>
            <a:ext cx="420687"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solidFill>
                  <a:srgbClr val="00FFFF"/>
                </a:solidFill>
                <a:latin typeface="Times New Roman" panose="02020603050405020304" pitchFamily="18" charset="0"/>
              </a:rPr>
              <a:t>^</a:t>
            </a:r>
            <a:endParaRPr lang="en-US" altLang="zh-CN" sz="3200">
              <a:solidFill>
                <a:srgbClr val="00FFFF"/>
              </a:solidFill>
              <a:latin typeface="Times New Roman" panose="02020603050405020304" pitchFamily="18" charset="0"/>
            </a:endParaRPr>
          </a:p>
        </p:txBody>
      </p:sp>
      <p:sp>
        <p:nvSpPr>
          <p:cNvPr id="1164400" name="Text Box 112"/>
          <p:cNvSpPr txBox="1"/>
          <p:nvPr/>
        </p:nvSpPr>
        <p:spPr>
          <a:xfrm>
            <a:off x="8128000" y="4740275"/>
            <a:ext cx="420688"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solidFill>
                  <a:srgbClr val="00FFFF"/>
                </a:solidFill>
                <a:latin typeface="Times New Roman" panose="02020603050405020304" pitchFamily="18" charset="0"/>
              </a:rPr>
              <a:t>^</a:t>
            </a:r>
            <a:endParaRPr lang="en-US" altLang="zh-CN" sz="3200">
              <a:solidFill>
                <a:srgbClr val="00FFFF"/>
              </a:solidFill>
              <a:latin typeface="Times New Roman" panose="02020603050405020304" pitchFamily="18" charset="0"/>
            </a:endParaRPr>
          </a:p>
        </p:txBody>
      </p:sp>
      <p:sp>
        <p:nvSpPr>
          <p:cNvPr id="1164401" name="AutoShape 113"/>
          <p:cNvSpPr/>
          <p:nvPr/>
        </p:nvSpPr>
        <p:spPr>
          <a:xfrm>
            <a:off x="3716338" y="1584325"/>
            <a:ext cx="1081087" cy="900113"/>
          </a:xfrm>
          <a:prstGeom prst="wedgeRoundRectCallout">
            <a:avLst>
              <a:gd name="adj1" fmla="val -62333"/>
              <a:gd name="adj2" fmla="val 127250"/>
              <a:gd name="adj3" fmla="val 16667"/>
            </a:avLst>
          </a:prstGeom>
          <a:noFill/>
          <a:ln w="9525" cap="flat" cmpd="sng">
            <a:solidFill>
              <a:srgbClr val="FFFF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en-US" sz="2400">
                <a:latin typeface="Times New Roman" panose="02020603050405020304" pitchFamily="18" charset="0"/>
              </a:rPr>
              <a:t>相同弧尾</a:t>
            </a:r>
            <a:endParaRPr lang="zh-CN" altLang="en-US" sz="2400">
              <a:latin typeface="Times New Roman" panose="02020603050405020304" pitchFamily="18" charset="0"/>
            </a:endParaRPr>
          </a:p>
        </p:txBody>
      </p:sp>
      <p:sp>
        <p:nvSpPr>
          <p:cNvPr id="1164402" name="AutoShape 114"/>
          <p:cNvSpPr/>
          <p:nvPr/>
        </p:nvSpPr>
        <p:spPr>
          <a:xfrm>
            <a:off x="7586663" y="1719263"/>
            <a:ext cx="1081087" cy="900112"/>
          </a:xfrm>
          <a:prstGeom prst="wedgeRoundRectCallout">
            <a:avLst>
              <a:gd name="adj1" fmla="val -118722"/>
              <a:gd name="adj2" fmla="val 246648"/>
              <a:gd name="adj3" fmla="val 16667"/>
            </a:avLst>
          </a:prstGeom>
          <a:noFill/>
          <a:ln w="9525" cap="flat" cmpd="sng">
            <a:solidFill>
              <a:srgbClr val="00FF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en-US" sz="2400">
                <a:solidFill>
                  <a:srgbClr val="00FFFF"/>
                </a:solidFill>
                <a:latin typeface="Times New Roman" panose="02020603050405020304" pitchFamily="18" charset="0"/>
              </a:rPr>
              <a:t>相同弧头</a:t>
            </a:r>
            <a:endParaRPr lang="zh-CN" altLang="en-US" sz="2400">
              <a:solidFill>
                <a:srgbClr val="00FF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out)">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out)">
                                      <p:cBhvr>
                                        <p:cTn id="18" dur="500"/>
                                        <p:tgtEl>
                                          <p:spTgt spid="7"/>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64336"/>
                                        </p:tgtEl>
                                        <p:attrNameLst>
                                          <p:attrName>style.visibility</p:attrName>
                                        </p:attrNameLst>
                                      </p:cBhvr>
                                      <p:to>
                                        <p:strVal val="visible"/>
                                      </p:to>
                                    </p:set>
                                    <p:animEffect transition="in" filter="box(out)">
                                      <p:cBhvr>
                                        <p:cTn id="23" dur="500"/>
                                        <p:tgtEl>
                                          <p:spTgt spid="1164336"/>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164378"/>
                                        </p:tgtEl>
                                        <p:attrNameLst>
                                          <p:attrName>style.visibility</p:attrName>
                                        </p:attrNameLst>
                                      </p:cBhvr>
                                      <p:to>
                                        <p:strVal val="visible"/>
                                      </p:to>
                                    </p:set>
                                    <p:animEffect transition="in" filter="box(out)">
                                      <p:cBhvr>
                                        <p:cTn id="28" dur="500"/>
                                        <p:tgtEl>
                                          <p:spTgt spid="1164378"/>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164393">
                                            <p:txEl>
                                              <p:charRg st="0" end="2"/>
                                            </p:txEl>
                                          </p:spTgt>
                                        </p:tgtEl>
                                        <p:attrNameLst>
                                          <p:attrName>style.visibility</p:attrName>
                                        </p:attrNameLst>
                                      </p:cBhvr>
                                      <p:to>
                                        <p:strVal val="visible"/>
                                      </p:to>
                                    </p:set>
                                    <p:animEffect transition="in" filter="box(out)">
                                      <p:cBhvr>
                                        <p:cTn id="33" dur="500"/>
                                        <p:tgtEl>
                                          <p:spTgt spid="1164393">
                                            <p:txEl>
                                              <p:charRg st="0" end="2"/>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64394">
                                            <p:txEl>
                                              <p:charRg st="0" end="2"/>
                                            </p:txEl>
                                          </p:spTgt>
                                        </p:tgtEl>
                                        <p:attrNameLst>
                                          <p:attrName>style.visibility</p:attrName>
                                        </p:attrNameLst>
                                      </p:cBhvr>
                                      <p:to>
                                        <p:strVal val="visible"/>
                                      </p:to>
                                    </p:set>
                                    <p:animEffect transition="in" filter="box(out)">
                                      <p:cBhvr>
                                        <p:cTn id="38" dur="500"/>
                                        <p:tgtEl>
                                          <p:spTgt spid="1164394">
                                            <p:txEl>
                                              <p:charRg st="0" end="2"/>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1164337"/>
                                        </p:tgtEl>
                                        <p:attrNameLst>
                                          <p:attrName>style.visibility</p:attrName>
                                        </p:attrNameLst>
                                      </p:cBhvr>
                                      <p:to>
                                        <p:strVal val="visible"/>
                                      </p:to>
                                    </p:set>
                                    <p:animEffect transition="in" filter="box(out)">
                                      <p:cBhvr>
                                        <p:cTn id="43" dur="500"/>
                                        <p:tgtEl>
                                          <p:spTgt spid="1164337"/>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1164346"/>
                                        </p:tgtEl>
                                        <p:attrNameLst>
                                          <p:attrName>style.visibility</p:attrName>
                                        </p:attrNameLst>
                                      </p:cBhvr>
                                      <p:to>
                                        <p:strVal val="visible"/>
                                      </p:to>
                                    </p:set>
                                    <p:animEffect transition="in" filter="box(out)">
                                      <p:cBhvr>
                                        <p:cTn id="48" dur="500"/>
                                        <p:tgtEl>
                                          <p:spTgt spid="1164346"/>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164395">
                                            <p:txEl>
                                              <p:charRg st="0" end="2"/>
                                            </p:txEl>
                                          </p:spTgt>
                                        </p:tgtEl>
                                        <p:attrNameLst>
                                          <p:attrName>style.visibility</p:attrName>
                                        </p:attrNameLst>
                                      </p:cBhvr>
                                      <p:to>
                                        <p:strVal val="visible"/>
                                      </p:to>
                                    </p:set>
                                    <p:animEffect transition="in" filter="box(out)">
                                      <p:cBhvr>
                                        <p:cTn id="53" dur="500"/>
                                        <p:tgtEl>
                                          <p:spTgt spid="1164395">
                                            <p:txEl>
                                              <p:charRg st="0" end="2"/>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1164379"/>
                                        </p:tgtEl>
                                        <p:attrNameLst>
                                          <p:attrName>style.visibility</p:attrName>
                                        </p:attrNameLst>
                                      </p:cBhvr>
                                      <p:to>
                                        <p:strVal val="visible"/>
                                      </p:to>
                                    </p:set>
                                    <p:animEffect transition="in" filter="box(out)">
                                      <p:cBhvr>
                                        <p:cTn id="58" dur="500"/>
                                        <p:tgtEl>
                                          <p:spTgt spid="1164379"/>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1164380"/>
                                        </p:tgtEl>
                                        <p:attrNameLst>
                                          <p:attrName>style.visibility</p:attrName>
                                        </p:attrNameLst>
                                      </p:cBhvr>
                                      <p:to>
                                        <p:strVal val="visible"/>
                                      </p:to>
                                    </p:set>
                                    <p:animEffect transition="in" filter="box(out)">
                                      <p:cBhvr>
                                        <p:cTn id="63" dur="500"/>
                                        <p:tgtEl>
                                          <p:spTgt spid="1164380"/>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1164381"/>
                                        </p:tgtEl>
                                        <p:attrNameLst>
                                          <p:attrName>style.visibility</p:attrName>
                                        </p:attrNameLst>
                                      </p:cBhvr>
                                      <p:to>
                                        <p:strVal val="visible"/>
                                      </p:to>
                                    </p:set>
                                    <p:animEffect transition="in" filter="box(out)">
                                      <p:cBhvr>
                                        <p:cTn id="68" dur="500"/>
                                        <p:tgtEl>
                                          <p:spTgt spid="1164381"/>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164396">
                                            <p:txEl>
                                              <p:charRg st="0" end="2"/>
                                            </p:txEl>
                                          </p:spTgt>
                                        </p:tgtEl>
                                        <p:attrNameLst>
                                          <p:attrName>style.visibility</p:attrName>
                                        </p:attrNameLst>
                                      </p:cBhvr>
                                      <p:to>
                                        <p:strVal val="visible"/>
                                      </p:to>
                                    </p:set>
                                    <p:animEffect transition="in" filter="box(out)">
                                      <p:cBhvr>
                                        <p:cTn id="73" dur="500"/>
                                        <p:tgtEl>
                                          <p:spTgt spid="1164396">
                                            <p:txEl>
                                              <p:charRg st="0" end="2"/>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box(out)">
                                      <p:cBhvr>
                                        <p:cTn id="78" dur="500"/>
                                        <p:tgtEl>
                                          <p:spTgt spid="5"/>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nodeType="clickEffect">
                                  <p:stCondLst>
                                    <p:cond delay="0"/>
                                  </p:stCondLst>
                                  <p:childTnLst>
                                    <p:set>
                                      <p:cBhvr>
                                        <p:cTn id="82" dur="1" fill="hold">
                                          <p:stCondLst>
                                            <p:cond delay="0"/>
                                          </p:stCondLst>
                                        </p:cTn>
                                        <p:tgtEl>
                                          <p:spTgt spid="1164382"/>
                                        </p:tgtEl>
                                        <p:attrNameLst>
                                          <p:attrName>style.visibility</p:attrName>
                                        </p:attrNameLst>
                                      </p:cBhvr>
                                      <p:to>
                                        <p:strVal val="visible"/>
                                      </p:to>
                                    </p:set>
                                    <p:animEffect transition="in" filter="box(out)">
                                      <p:cBhvr>
                                        <p:cTn id="83" dur="500"/>
                                        <p:tgtEl>
                                          <p:spTgt spid="1164382"/>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164397">
                                            <p:txEl>
                                              <p:charRg st="0" end="2"/>
                                            </p:txEl>
                                          </p:spTgt>
                                        </p:tgtEl>
                                        <p:attrNameLst>
                                          <p:attrName>style.visibility</p:attrName>
                                        </p:attrNameLst>
                                      </p:cBhvr>
                                      <p:to>
                                        <p:strVal val="visible"/>
                                      </p:to>
                                    </p:set>
                                    <p:animEffect transition="in" filter="box(out)">
                                      <p:cBhvr>
                                        <p:cTn id="88" dur="500"/>
                                        <p:tgtEl>
                                          <p:spTgt spid="1164397">
                                            <p:txEl>
                                              <p:charRg st="0" end="2"/>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box(out)">
                                      <p:cBhvr>
                                        <p:cTn id="93" dur="500"/>
                                        <p:tgtEl>
                                          <p:spTgt spid="6"/>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nodeType="clickEffect">
                                  <p:stCondLst>
                                    <p:cond delay="0"/>
                                  </p:stCondLst>
                                  <p:childTnLst>
                                    <p:set>
                                      <p:cBhvr>
                                        <p:cTn id="97" dur="1" fill="hold">
                                          <p:stCondLst>
                                            <p:cond delay="0"/>
                                          </p:stCondLst>
                                        </p:cTn>
                                        <p:tgtEl>
                                          <p:spTgt spid="1164383"/>
                                        </p:tgtEl>
                                        <p:attrNameLst>
                                          <p:attrName>style.visibility</p:attrName>
                                        </p:attrNameLst>
                                      </p:cBhvr>
                                      <p:to>
                                        <p:strVal val="visible"/>
                                      </p:to>
                                    </p:set>
                                    <p:animEffect transition="in" filter="box(out)">
                                      <p:cBhvr>
                                        <p:cTn id="98" dur="500"/>
                                        <p:tgtEl>
                                          <p:spTgt spid="1164383"/>
                                        </p:tgtEl>
                                      </p:cBhvr>
                                    </p:animEffect>
                                  </p:childTnLst>
                                  <p:subTnLst>
                                    <p:audio>
                                      <p:cMediaNode>
                                        <p:cTn display="0" masterRel="sameClick">
                                          <p:stCondLst>
                                            <p:cond evt="begin" delay="0">
                                              <p:tn val="96"/>
                                            </p:cond>
                                          </p:stCondLst>
                                          <p:endCondLst>
                                            <p:cond evt="onStopAudio" delay="0">
                                              <p:tgtEl>
                                                <p:sldTgt/>
                                              </p:tgtEl>
                                            </p:cond>
                                          </p:endCondLst>
                                        </p:cTn>
                                        <p:tgtEl>
                                          <p:sndTgt r:embed="rId2"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164398">
                                            <p:txEl>
                                              <p:charRg st="0" end="2"/>
                                            </p:txEl>
                                          </p:spTgt>
                                        </p:tgtEl>
                                        <p:attrNameLst>
                                          <p:attrName>style.visibility</p:attrName>
                                        </p:attrNameLst>
                                      </p:cBhvr>
                                      <p:to>
                                        <p:strVal val="visible"/>
                                      </p:to>
                                    </p:set>
                                    <p:animEffect transition="in" filter="box(out)">
                                      <p:cBhvr>
                                        <p:cTn id="103" dur="500"/>
                                        <p:tgtEl>
                                          <p:spTgt spid="1164398">
                                            <p:txEl>
                                              <p:charRg st="0" end="2"/>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nodeType="click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box(out)">
                                      <p:cBhvr>
                                        <p:cTn id="108" dur="500"/>
                                        <p:tgtEl>
                                          <p:spTgt spid="10"/>
                                        </p:tgtEl>
                                      </p:cBhvr>
                                    </p:animEffect>
                                  </p:childTnLst>
                                  <p:subTnLst>
                                    <p:audio>
                                      <p:cMediaNode>
                                        <p:cTn display="0" masterRel="sameClick">
                                          <p:stCondLst>
                                            <p:cond evt="begin" delay="0">
                                              <p:tn val="106"/>
                                            </p:cond>
                                          </p:stCondLst>
                                          <p:endCondLst>
                                            <p:cond evt="onStopAudio" delay="0">
                                              <p:tgtEl>
                                                <p:sldTgt/>
                                              </p:tgtEl>
                                            </p:cond>
                                          </p:endCondLst>
                                        </p:cTn>
                                        <p:tgtEl>
                                          <p:sndTgt r:embed="rId2"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nodeType="clickEffect">
                                  <p:stCondLst>
                                    <p:cond delay="0"/>
                                  </p:stCondLst>
                                  <p:childTnLst>
                                    <p:set>
                                      <p:cBhvr>
                                        <p:cTn id="112" dur="1" fill="hold">
                                          <p:stCondLst>
                                            <p:cond delay="0"/>
                                          </p:stCondLst>
                                        </p:cTn>
                                        <p:tgtEl>
                                          <p:spTgt spid="1164388"/>
                                        </p:tgtEl>
                                        <p:attrNameLst>
                                          <p:attrName>style.visibility</p:attrName>
                                        </p:attrNameLst>
                                      </p:cBhvr>
                                      <p:to>
                                        <p:strVal val="visible"/>
                                      </p:to>
                                    </p:set>
                                    <p:animEffect transition="in" filter="box(out)">
                                      <p:cBhvr>
                                        <p:cTn id="113" dur="500"/>
                                        <p:tgtEl>
                                          <p:spTgt spid="1164388"/>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164399">
                                            <p:txEl>
                                              <p:charRg st="0" end="2"/>
                                            </p:txEl>
                                          </p:spTgt>
                                        </p:tgtEl>
                                        <p:attrNameLst>
                                          <p:attrName>style.visibility</p:attrName>
                                        </p:attrNameLst>
                                      </p:cBhvr>
                                      <p:to>
                                        <p:strVal val="visible"/>
                                      </p:to>
                                    </p:set>
                                    <p:animEffect transition="in" filter="box(out)">
                                      <p:cBhvr>
                                        <p:cTn id="118" dur="500"/>
                                        <p:tgtEl>
                                          <p:spTgt spid="1164399">
                                            <p:txEl>
                                              <p:charRg st="0" end="2"/>
                                            </p:txEl>
                                          </p:spTgt>
                                        </p:tgtEl>
                                      </p:cBhvr>
                                    </p:animEffect>
                                  </p:childTnLst>
                                  <p:subTnLst>
                                    <p:audio>
                                      <p:cMediaNode>
                                        <p:cTn display="0" masterRel="sameClick">
                                          <p:stCondLst>
                                            <p:cond evt="begin" delay="0">
                                              <p:tn val="116"/>
                                            </p:cond>
                                          </p:stCondLst>
                                          <p:endCondLst>
                                            <p:cond evt="onStopAudio" delay="0">
                                              <p:tgtEl>
                                                <p:sldTgt/>
                                              </p:tgtEl>
                                            </p:cond>
                                          </p:endCondLst>
                                        </p:cTn>
                                        <p:tgtEl>
                                          <p:sndTgt r:embed="rId2" name="CAMERA.WAV"/>
                                        </p:tgtEl>
                                      </p:cMediaNode>
                                    </p:audio>
                                  </p:sub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nodeType="click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box(out)">
                                      <p:cBhvr>
                                        <p:cTn id="123" dur="500"/>
                                        <p:tgtEl>
                                          <p:spTgt spid="11"/>
                                        </p:tgtEl>
                                      </p:cBhvr>
                                    </p:animEffect>
                                  </p:childTnLst>
                                  <p:subTnLst>
                                    <p:audio>
                                      <p:cMediaNode>
                                        <p:cTn display="0" masterRel="sameClick">
                                          <p:stCondLst>
                                            <p:cond evt="begin" delay="0">
                                              <p:tn val="121"/>
                                            </p:cond>
                                          </p:stCondLst>
                                          <p:endCondLst>
                                            <p:cond evt="onStopAudio" delay="0">
                                              <p:tgtEl>
                                                <p:sldTgt/>
                                              </p:tgtEl>
                                            </p:cond>
                                          </p:endCondLst>
                                        </p:cTn>
                                        <p:tgtEl>
                                          <p:sndTgt r:embed="rId2"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1164400">
                                            <p:txEl>
                                              <p:charRg st="0" end="2"/>
                                            </p:txEl>
                                          </p:spTgt>
                                        </p:tgtEl>
                                        <p:attrNameLst>
                                          <p:attrName>style.visibility</p:attrName>
                                        </p:attrNameLst>
                                      </p:cBhvr>
                                      <p:to>
                                        <p:strVal val="visible"/>
                                      </p:to>
                                    </p:set>
                                    <p:animEffect transition="in" filter="box(out)">
                                      <p:cBhvr>
                                        <p:cTn id="128" dur="500"/>
                                        <p:tgtEl>
                                          <p:spTgt spid="1164400">
                                            <p:txEl>
                                              <p:charRg st="0" end="2"/>
                                            </p:txEl>
                                          </p:spTgt>
                                        </p:tgtEl>
                                      </p:cBhvr>
                                    </p:animEffect>
                                  </p:childTnLst>
                                  <p:subTnLst>
                                    <p:audio>
                                      <p:cMediaNode>
                                        <p:cTn display="0" masterRel="sameClick">
                                          <p:stCondLst>
                                            <p:cond evt="begin" delay="0">
                                              <p:tn val="126"/>
                                            </p:cond>
                                          </p:stCondLst>
                                          <p:endCondLst>
                                            <p:cond evt="onStopAudio" delay="0">
                                              <p:tgtEl>
                                                <p:sldTgt/>
                                              </p:tgtEl>
                                            </p:cond>
                                          </p:endCondLst>
                                        </p:cTn>
                                        <p:tgtEl>
                                          <p:sndTgt r:embed="rId2"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16440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164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93" grpId="0" build="p"/>
      <p:bldP spid="1164394" grpId="0" build="p"/>
      <p:bldP spid="1164395" grpId="0" build="p"/>
      <p:bldP spid="1164396" grpId="0" build="p"/>
      <p:bldP spid="1164397" grpId="0" build="p"/>
      <p:bldP spid="1164398" grpId="0" build="p"/>
      <p:bldP spid="1164399" grpId="0" build="p"/>
      <p:bldP spid="1164400" grpId="0" build="p"/>
      <p:bldP spid="1164401" grpId="0" animBg="1"/>
      <p:bldP spid="11644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灯片编号占位符 4"/>
          <p:cNvSpPr txBox="1">
            <a:spLocks noGrp="1"/>
          </p:cNvSpPr>
          <p:nvPr>
            <p:ph type="sldNum" sz="quarter" idx="11"/>
          </p:nvPr>
        </p:nvSpPr>
        <p:spPr>
          <a:xfrm>
            <a:off x="6508750" y="6526213"/>
            <a:ext cx="2406650" cy="331787"/>
          </a:xfrm>
          <a:ln/>
        </p:spPr>
        <p:txBody>
          <a:bodyPr/>
          <a:p>
            <a:pPr marL="0" indent="0" algn="r" eaLnBrk="1" hangingPunct="1">
              <a:buClr>
                <a:srgbClr val="CC99FF"/>
              </a:buClr>
              <a:buSzTx/>
              <a:buFont typeface="Monotype Sorts" pitchFamily="2" charset="2"/>
              <a:buNone/>
            </a:pPr>
            <a:r>
              <a:rPr lang="zh-CN" altLang="en-US" sz="1400" b="0">
                <a:solidFill>
                  <a:srgbClr val="00FFFF"/>
                </a:solidFill>
                <a:latin typeface="宋体" panose="02010600030101010101" pitchFamily="2" charset="-122"/>
              </a:rPr>
              <a:t>第 </a:t>
            </a:r>
            <a:fld id="{9A0DB2DC-4C9A-4742-B13C-FB6460FD3503}" type="slidenum">
              <a:rPr lang="zh-CN" altLang="en-US" sz="1400">
                <a:solidFill>
                  <a:srgbClr val="66CCFF"/>
                </a:solidFill>
                <a:latin typeface="宋体" panose="02010600030101010101" pitchFamily="2" charset="-122"/>
              </a:rPr>
            </a:fld>
            <a:r>
              <a:rPr lang="en-US" altLang="zh-CN" sz="1400">
                <a:solidFill>
                  <a:srgbClr val="00FFFF"/>
                </a:solidFill>
                <a:latin typeface="宋体" panose="02010600030101010101" pitchFamily="2" charset="-122"/>
              </a:rPr>
              <a:t> </a:t>
            </a:r>
            <a:r>
              <a:rPr lang="zh-CN" altLang="en-US" sz="1400" b="0">
                <a:solidFill>
                  <a:srgbClr val="00FFFF"/>
                </a:solidFill>
                <a:latin typeface="宋体" panose="02010600030101010101" pitchFamily="2" charset="-122"/>
              </a:rPr>
              <a:t>页</a:t>
            </a:r>
            <a:endParaRPr lang="zh-CN" altLang="en-US" sz="1800" b="0">
              <a:solidFill>
                <a:srgbClr val="00FFFF"/>
              </a:solidFill>
            </a:endParaRPr>
          </a:p>
        </p:txBody>
      </p:sp>
      <p:sp>
        <p:nvSpPr>
          <p:cNvPr id="119810" name="Rectangle 3"/>
          <p:cNvSpPr>
            <a:spLocks noGrp="1"/>
          </p:cNvSpPr>
          <p:nvPr>
            <p:ph idx="1"/>
          </p:nvPr>
        </p:nvSpPr>
        <p:spPr>
          <a:xfrm>
            <a:off x="206375" y="819150"/>
            <a:ext cx="8686800" cy="495300"/>
          </a:xfrm>
          <a:ln/>
        </p:spPr>
        <p:txBody>
          <a:bodyPr vert="horz" wrap="square" lIns="92075" tIns="46038" rIns="92075" bIns="46038" anchor="t" anchorCtr="0"/>
          <a:p>
            <a:pPr marL="685800" indent="-685800" eaLnBrk="1" hangingPunct="1">
              <a:lnSpc>
                <a:spcPct val="80000"/>
              </a:lnSpc>
              <a:buNone/>
            </a:pPr>
            <a:r>
              <a:rPr lang="zh-CN" altLang="en-US" sz="2800"/>
              <a:t>无向图的邻接多重表表示法</a:t>
            </a:r>
            <a:endParaRPr lang="zh-CN" altLang="en-US" sz="2800"/>
          </a:p>
        </p:txBody>
      </p:sp>
      <p:grpSp>
        <p:nvGrpSpPr>
          <p:cNvPr id="2" name="Group 17"/>
          <p:cNvGrpSpPr/>
          <p:nvPr/>
        </p:nvGrpSpPr>
        <p:grpSpPr>
          <a:xfrm>
            <a:off x="949325" y="1266825"/>
            <a:ext cx="2382838" cy="1762125"/>
            <a:chOff x="713" y="2266"/>
            <a:chExt cx="1263" cy="993"/>
          </a:xfrm>
        </p:grpSpPr>
        <p:sp>
          <p:nvSpPr>
            <p:cNvPr id="119897" name="Text Box 18"/>
            <p:cNvSpPr txBox="1"/>
            <p:nvPr/>
          </p:nvSpPr>
          <p:spPr>
            <a:xfrm>
              <a:off x="713" y="2266"/>
              <a:ext cx="312" cy="327"/>
            </a:xfrm>
            <a:prstGeom prst="rect">
              <a:avLst/>
            </a:prstGeom>
            <a:noFill/>
            <a:ln w="19050">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zh-CN" altLang="en-US" sz="2800">
                  <a:solidFill>
                    <a:schemeClr val="tx1"/>
                  </a:solidFill>
                  <a:latin typeface="Times New Roman" panose="02020603050405020304" pitchFamily="18" charset="0"/>
                </a:rPr>
                <a:t>例</a:t>
              </a:r>
              <a:endParaRPr lang="zh-CN" altLang="en-US" sz="2800">
                <a:solidFill>
                  <a:schemeClr val="tx1"/>
                </a:solidFill>
                <a:latin typeface="Times New Roman" panose="02020603050405020304" pitchFamily="18" charset="0"/>
              </a:endParaRPr>
            </a:p>
          </p:txBody>
        </p:sp>
        <p:grpSp>
          <p:nvGrpSpPr>
            <p:cNvPr id="119898" name="Group 19"/>
            <p:cNvGrpSpPr/>
            <p:nvPr/>
          </p:nvGrpSpPr>
          <p:grpSpPr>
            <a:xfrm>
              <a:off x="1113" y="2329"/>
              <a:ext cx="863" cy="930"/>
              <a:chOff x="3636" y="2551"/>
              <a:chExt cx="863" cy="930"/>
            </a:xfrm>
          </p:grpSpPr>
          <p:sp>
            <p:nvSpPr>
              <p:cNvPr id="119899" name="Oval 20"/>
              <p:cNvSpPr/>
              <p:nvPr/>
            </p:nvSpPr>
            <p:spPr>
              <a:xfrm>
                <a:off x="3636" y="2551"/>
                <a:ext cx="200" cy="21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800">
                    <a:solidFill>
                      <a:schemeClr val="tx1"/>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19900" name="Oval 21"/>
              <p:cNvSpPr/>
              <p:nvPr/>
            </p:nvSpPr>
            <p:spPr>
              <a:xfrm>
                <a:off x="4299" y="3269"/>
                <a:ext cx="200" cy="21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800">
                    <a:solidFill>
                      <a:schemeClr val="tx1"/>
                    </a:solidFill>
                    <a:latin typeface="Times New Roman" panose="02020603050405020304" pitchFamily="18" charset="0"/>
                  </a:rPr>
                  <a:t>e</a:t>
                </a:r>
                <a:endParaRPr lang="en-US" altLang="zh-CN" sz="2800">
                  <a:solidFill>
                    <a:schemeClr val="tx1"/>
                  </a:solidFill>
                  <a:latin typeface="Times New Roman" panose="02020603050405020304" pitchFamily="18" charset="0"/>
                </a:endParaRPr>
              </a:p>
            </p:txBody>
          </p:sp>
          <p:sp>
            <p:nvSpPr>
              <p:cNvPr id="119901" name="Oval 22"/>
              <p:cNvSpPr/>
              <p:nvPr/>
            </p:nvSpPr>
            <p:spPr>
              <a:xfrm>
                <a:off x="3970" y="2936"/>
                <a:ext cx="200" cy="21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800">
                    <a:solidFill>
                      <a:schemeClr val="tx1"/>
                    </a:solidFill>
                    <a:latin typeface="Times New Roman" panose="02020603050405020304" pitchFamily="18" charset="0"/>
                  </a:rPr>
                  <a:t>c</a:t>
                </a:r>
                <a:endParaRPr lang="en-US" altLang="zh-CN" sz="2800">
                  <a:solidFill>
                    <a:schemeClr val="tx1"/>
                  </a:solidFill>
                  <a:latin typeface="Times New Roman" panose="02020603050405020304" pitchFamily="18" charset="0"/>
                </a:endParaRPr>
              </a:p>
            </p:txBody>
          </p:sp>
          <p:sp>
            <p:nvSpPr>
              <p:cNvPr id="119902" name="Oval 23"/>
              <p:cNvSpPr/>
              <p:nvPr/>
            </p:nvSpPr>
            <p:spPr>
              <a:xfrm>
                <a:off x="4299" y="2558"/>
                <a:ext cx="200" cy="21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800">
                    <a:solidFill>
                      <a:schemeClr val="tx1"/>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19903" name="Oval 24"/>
              <p:cNvSpPr/>
              <p:nvPr/>
            </p:nvSpPr>
            <p:spPr>
              <a:xfrm>
                <a:off x="3636" y="3269"/>
                <a:ext cx="200" cy="21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800">
                    <a:solidFill>
                      <a:schemeClr val="tx1"/>
                    </a:solidFill>
                    <a:latin typeface="Times New Roman" panose="02020603050405020304" pitchFamily="18" charset="0"/>
                  </a:rPr>
                  <a:t>d</a:t>
                </a:r>
                <a:endParaRPr lang="en-US" altLang="zh-CN" sz="2800">
                  <a:solidFill>
                    <a:schemeClr val="tx1"/>
                  </a:solidFill>
                  <a:latin typeface="Times New Roman" panose="02020603050405020304" pitchFamily="18" charset="0"/>
                </a:endParaRPr>
              </a:p>
            </p:txBody>
          </p:sp>
          <p:sp>
            <p:nvSpPr>
              <p:cNvPr id="119904" name="Line 26"/>
              <p:cNvSpPr/>
              <p:nvPr/>
            </p:nvSpPr>
            <p:spPr>
              <a:xfrm>
                <a:off x="3834" y="2666"/>
                <a:ext cx="467" cy="0"/>
              </a:xfrm>
              <a:prstGeom prst="line">
                <a:avLst/>
              </a:prstGeom>
              <a:ln w="28575" cap="flat" cmpd="sng">
                <a:solidFill>
                  <a:schemeClr val="tx1"/>
                </a:solidFill>
                <a:prstDash val="solid"/>
                <a:headEnd type="none" w="med" len="med"/>
                <a:tailEnd type="none" w="med" len="med"/>
              </a:ln>
            </p:spPr>
          </p:sp>
          <p:sp>
            <p:nvSpPr>
              <p:cNvPr id="119905" name="Line 27"/>
              <p:cNvSpPr/>
              <p:nvPr/>
            </p:nvSpPr>
            <p:spPr>
              <a:xfrm>
                <a:off x="3723" y="2766"/>
                <a:ext cx="0" cy="500"/>
              </a:xfrm>
              <a:prstGeom prst="line">
                <a:avLst/>
              </a:prstGeom>
              <a:ln w="28575" cap="flat" cmpd="sng">
                <a:solidFill>
                  <a:schemeClr val="tx1"/>
                </a:solidFill>
                <a:prstDash val="solid"/>
                <a:headEnd type="none" w="med" len="med"/>
                <a:tailEnd type="none" w="med" len="med"/>
              </a:ln>
            </p:spPr>
          </p:sp>
          <p:sp>
            <p:nvSpPr>
              <p:cNvPr id="119906" name="Line 28"/>
              <p:cNvSpPr/>
              <p:nvPr/>
            </p:nvSpPr>
            <p:spPr>
              <a:xfrm>
                <a:off x="4423" y="2766"/>
                <a:ext cx="0" cy="500"/>
              </a:xfrm>
              <a:prstGeom prst="line">
                <a:avLst/>
              </a:prstGeom>
              <a:ln w="28575" cap="flat" cmpd="sng">
                <a:solidFill>
                  <a:schemeClr val="tx1"/>
                </a:solidFill>
                <a:prstDash val="solid"/>
                <a:headEnd type="none" w="med" len="med"/>
                <a:tailEnd type="none" w="med" len="med"/>
              </a:ln>
            </p:spPr>
          </p:sp>
          <p:sp>
            <p:nvSpPr>
              <p:cNvPr id="119907" name="Line 29"/>
              <p:cNvSpPr/>
              <p:nvPr/>
            </p:nvSpPr>
            <p:spPr>
              <a:xfrm>
                <a:off x="4123" y="3122"/>
                <a:ext cx="187" cy="189"/>
              </a:xfrm>
              <a:prstGeom prst="line">
                <a:avLst/>
              </a:prstGeom>
              <a:ln w="28575" cap="flat" cmpd="sng">
                <a:solidFill>
                  <a:schemeClr val="tx1"/>
                </a:solidFill>
                <a:prstDash val="solid"/>
                <a:headEnd type="none" w="med" len="med"/>
                <a:tailEnd type="none" w="med" len="med"/>
              </a:ln>
            </p:spPr>
          </p:sp>
          <p:sp>
            <p:nvSpPr>
              <p:cNvPr id="119908" name="Line 30"/>
              <p:cNvSpPr/>
              <p:nvPr/>
            </p:nvSpPr>
            <p:spPr>
              <a:xfrm flipH="1">
                <a:off x="4138" y="2745"/>
                <a:ext cx="205" cy="221"/>
              </a:xfrm>
              <a:prstGeom prst="line">
                <a:avLst/>
              </a:prstGeom>
              <a:ln w="28575" cap="flat" cmpd="sng">
                <a:solidFill>
                  <a:schemeClr val="tx1"/>
                </a:solidFill>
                <a:prstDash val="solid"/>
                <a:headEnd type="none" w="med" len="med"/>
                <a:tailEnd type="none" w="med" len="med"/>
              </a:ln>
            </p:spPr>
          </p:sp>
          <p:sp>
            <p:nvSpPr>
              <p:cNvPr id="119909" name="Line 31"/>
              <p:cNvSpPr/>
              <p:nvPr/>
            </p:nvSpPr>
            <p:spPr>
              <a:xfrm flipH="1">
                <a:off x="3812" y="3122"/>
                <a:ext cx="189" cy="189"/>
              </a:xfrm>
              <a:prstGeom prst="line">
                <a:avLst/>
              </a:prstGeom>
              <a:ln w="28575" cap="flat" cmpd="sng">
                <a:solidFill>
                  <a:schemeClr val="tx1"/>
                </a:solidFill>
                <a:prstDash val="solid"/>
                <a:headEnd type="none" w="med" len="med"/>
                <a:tailEnd type="none" w="med" len="med"/>
              </a:ln>
            </p:spPr>
          </p:sp>
        </p:grpSp>
      </p:grpSp>
      <p:grpSp>
        <p:nvGrpSpPr>
          <p:cNvPr id="4" name="Group 32"/>
          <p:cNvGrpSpPr/>
          <p:nvPr/>
        </p:nvGrpSpPr>
        <p:grpSpPr>
          <a:xfrm>
            <a:off x="955675" y="3900488"/>
            <a:ext cx="6780213" cy="2281237"/>
            <a:chOff x="1078" y="2247"/>
            <a:chExt cx="4271" cy="1437"/>
          </a:xfrm>
        </p:grpSpPr>
        <p:sp>
          <p:nvSpPr>
            <p:cNvPr id="119845" name="Rectangle 33"/>
            <p:cNvSpPr/>
            <p:nvPr/>
          </p:nvSpPr>
          <p:spPr>
            <a:xfrm>
              <a:off x="1336" y="2263"/>
              <a:ext cx="815" cy="1412"/>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endParaRPr lang="zh-CN" altLang="en-US" sz="2400">
                <a:solidFill>
                  <a:schemeClr val="tx1"/>
                </a:solidFill>
                <a:latin typeface="Times New Roman" panose="02020603050405020304" pitchFamily="18" charset="0"/>
              </a:endParaRPr>
            </a:p>
          </p:txBody>
        </p:sp>
        <p:sp>
          <p:nvSpPr>
            <p:cNvPr id="119846" name="Line 34"/>
            <p:cNvSpPr/>
            <p:nvPr/>
          </p:nvSpPr>
          <p:spPr>
            <a:xfrm>
              <a:off x="1329" y="2541"/>
              <a:ext cx="815" cy="0"/>
            </a:xfrm>
            <a:prstGeom prst="line">
              <a:avLst/>
            </a:prstGeom>
            <a:ln w="9525" cap="flat" cmpd="sng">
              <a:solidFill>
                <a:schemeClr val="tx1"/>
              </a:solidFill>
              <a:prstDash val="solid"/>
              <a:headEnd type="none" w="med" len="med"/>
              <a:tailEnd type="none" w="med" len="med"/>
            </a:ln>
          </p:spPr>
        </p:sp>
        <p:sp>
          <p:nvSpPr>
            <p:cNvPr id="119847" name="Line 35"/>
            <p:cNvSpPr/>
            <p:nvPr/>
          </p:nvSpPr>
          <p:spPr>
            <a:xfrm>
              <a:off x="1329" y="2818"/>
              <a:ext cx="815" cy="0"/>
            </a:xfrm>
            <a:prstGeom prst="line">
              <a:avLst/>
            </a:prstGeom>
            <a:ln w="9525" cap="flat" cmpd="sng">
              <a:solidFill>
                <a:schemeClr val="tx1"/>
              </a:solidFill>
              <a:prstDash val="solid"/>
              <a:headEnd type="none" w="med" len="med"/>
              <a:tailEnd type="none" w="med" len="med"/>
            </a:ln>
          </p:spPr>
        </p:sp>
        <p:sp>
          <p:nvSpPr>
            <p:cNvPr id="119848" name="Line 36"/>
            <p:cNvSpPr/>
            <p:nvPr/>
          </p:nvSpPr>
          <p:spPr>
            <a:xfrm>
              <a:off x="1329" y="3096"/>
              <a:ext cx="815" cy="0"/>
            </a:xfrm>
            <a:prstGeom prst="line">
              <a:avLst/>
            </a:prstGeom>
            <a:ln w="9525" cap="flat" cmpd="sng">
              <a:solidFill>
                <a:schemeClr val="tx1"/>
              </a:solidFill>
              <a:prstDash val="solid"/>
              <a:headEnd type="none" w="med" len="med"/>
              <a:tailEnd type="none" w="med" len="med"/>
            </a:ln>
          </p:spPr>
        </p:sp>
        <p:sp>
          <p:nvSpPr>
            <p:cNvPr id="119849" name="Line 37"/>
            <p:cNvSpPr/>
            <p:nvPr/>
          </p:nvSpPr>
          <p:spPr>
            <a:xfrm>
              <a:off x="1758" y="2263"/>
              <a:ext cx="0" cy="1411"/>
            </a:xfrm>
            <a:prstGeom prst="line">
              <a:avLst/>
            </a:prstGeom>
            <a:ln w="9525" cap="flat" cmpd="sng">
              <a:solidFill>
                <a:schemeClr val="tx1"/>
              </a:solidFill>
              <a:prstDash val="solid"/>
              <a:headEnd type="none" w="med" len="med"/>
              <a:tailEnd type="none" w="med" len="med"/>
            </a:ln>
          </p:spPr>
        </p:sp>
        <p:sp>
          <p:nvSpPr>
            <p:cNvPr id="119850" name="Text Box 38"/>
            <p:cNvSpPr txBox="1"/>
            <p:nvPr/>
          </p:nvSpPr>
          <p:spPr>
            <a:xfrm>
              <a:off x="1078" y="2247"/>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1</a:t>
              </a:r>
              <a:endParaRPr lang="en-US" altLang="zh-CN" sz="2400">
                <a:solidFill>
                  <a:schemeClr val="tx1"/>
                </a:solidFill>
                <a:latin typeface="Times New Roman" panose="02020603050405020304" pitchFamily="18" charset="0"/>
              </a:endParaRPr>
            </a:p>
          </p:txBody>
        </p:sp>
        <p:sp>
          <p:nvSpPr>
            <p:cNvPr id="119851" name="Text Box 39"/>
            <p:cNvSpPr txBox="1"/>
            <p:nvPr/>
          </p:nvSpPr>
          <p:spPr>
            <a:xfrm>
              <a:off x="1078" y="2520"/>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2</a:t>
              </a:r>
              <a:endParaRPr lang="en-US" altLang="zh-CN" sz="2400">
                <a:solidFill>
                  <a:schemeClr val="tx1"/>
                </a:solidFill>
                <a:latin typeface="Times New Roman" panose="02020603050405020304" pitchFamily="18" charset="0"/>
              </a:endParaRPr>
            </a:p>
          </p:txBody>
        </p:sp>
        <p:sp>
          <p:nvSpPr>
            <p:cNvPr id="119852" name="Text Box 40"/>
            <p:cNvSpPr txBox="1"/>
            <p:nvPr/>
          </p:nvSpPr>
          <p:spPr>
            <a:xfrm>
              <a:off x="1078" y="2792"/>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3</a:t>
              </a:r>
              <a:endParaRPr lang="en-US" altLang="zh-CN" sz="2400">
                <a:solidFill>
                  <a:schemeClr val="tx1"/>
                </a:solidFill>
                <a:latin typeface="Times New Roman" panose="02020603050405020304" pitchFamily="18" charset="0"/>
              </a:endParaRPr>
            </a:p>
          </p:txBody>
        </p:sp>
        <p:sp>
          <p:nvSpPr>
            <p:cNvPr id="119853" name="Text Box 41"/>
            <p:cNvSpPr txBox="1"/>
            <p:nvPr/>
          </p:nvSpPr>
          <p:spPr>
            <a:xfrm>
              <a:off x="1078" y="3065"/>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4</a:t>
              </a:r>
              <a:endParaRPr lang="en-US" altLang="zh-CN" sz="2400">
                <a:solidFill>
                  <a:schemeClr val="tx1"/>
                </a:solidFill>
                <a:latin typeface="Times New Roman" panose="02020603050405020304" pitchFamily="18" charset="0"/>
              </a:endParaRPr>
            </a:p>
          </p:txBody>
        </p:sp>
        <p:sp>
          <p:nvSpPr>
            <p:cNvPr id="119854" name="Text Box 42"/>
            <p:cNvSpPr txBox="1"/>
            <p:nvPr/>
          </p:nvSpPr>
          <p:spPr>
            <a:xfrm>
              <a:off x="1453" y="2264"/>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a</a:t>
              </a:r>
              <a:endParaRPr lang="en-US" altLang="zh-CN" sz="2400">
                <a:solidFill>
                  <a:schemeClr val="tx1"/>
                </a:solidFill>
                <a:latin typeface="Times New Roman" panose="02020603050405020304" pitchFamily="18" charset="0"/>
              </a:endParaRPr>
            </a:p>
          </p:txBody>
        </p:sp>
        <p:sp>
          <p:nvSpPr>
            <p:cNvPr id="119855" name="Text Box 43"/>
            <p:cNvSpPr txBox="1"/>
            <p:nvPr/>
          </p:nvSpPr>
          <p:spPr>
            <a:xfrm>
              <a:off x="1458" y="2814"/>
              <a:ext cx="201"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c</a:t>
              </a:r>
              <a:endParaRPr lang="en-US" altLang="zh-CN" sz="2400">
                <a:solidFill>
                  <a:schemeClr val="tx1"/>
                </a:solidFill>
                <a:latin typeface="Times New Roman" panose="02020603050405020304" pitchFamily="18" charset="0"/>
              </a:endParaRPr>
            </a:p>
          </p:txBody>
        </p:sp>
        <p:sp>
          <p:nvSpPr>
            <p:cNvPr id="119856" name="Text Box 44"/>
            <p:cNvSpPr txBox="1"/>
            <p:nvPr/>
          </p:nvSpPr>
          <p:spPr>
            <a:xfrm>
              <a:off x="1452" y="3089"/>
              <a:ext cx="223"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d</a:t>
              </a:r>
              <a:endParaRPr lang="en-US" altLang="zh-CN" sz="2400">
                <a:solidFill>
                  <a:schemeClr val="tx1"/>
                </a:solidFill>
                <a:latin typeface="Times New Roman" panose="02020603050405020304" pitchFamily="18" charset="0"/>
              </a:endParaRPr>
            </a:p>
          </p:txBody>
        </p:sp>
        <p:sp>
          <p:nvSpPr>
            <p:cNvPr id="119857" name="Text Box 45"/>
            <p:cNvSpPr txBox="1"/>
            <p:nvPr/>
          </p:nvSpPr>
          <p:spPr>
            <a:xfrm>
              <a:off x="1452" y="2516"/>
              <a:ext cx="223"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b</a:t>
              </a:r>
              <a:endParaRPr lang="en-US" altLang="zh-CN" sz="2400">
                <a:solidFill>
                  <a:schemeClr val="tx1"/>
                </a:solidFill>
                <a:latin typeface="Times New Roman" panose="02020603050405020304" pitchFamily="18" charset="0"/>
              </a:endParaRPr>
            </a:p>
          </p:txBody>
        </p:sp>
        <p:sp>
          <p:nvSpPr>
            <p:cNvPr id="119858" name="Line 46"/>
            <p:cNvSpPr/>
            <p:nvPr/>
          </p:nvSpPr>
          <p:spPr>
            <a:xfrm>
              <a:off x="1346" y="3389"/>
              <a:ext cx="822" cy="0"/>
            </a:xfrm>
            <a:prstGeom prst="line">
              <a:avLst/>
            </a:prstGeom>
            <a:ln w="9525" cap="flat" cmpd="sng">
              <a:solidFill>
                <a:schemeClr val="tx1"/>
              </a:solidFill>
              <a:prstDash val="solid"/>
              <a:headEnd type="none" w="med" len="med"/>
              <a:tailEnd type="none" w="med" len="med"/>
            </a:ln>
          </p:spPr>
        </p:sp>
        <p:sp>
          <p:nvSpPr>
            <p:cNvPr id="119859" name="Text Box 47"/>
            <p:cNvSpPr txBox="1"/>
            <p:nvPr/>
          </p:nvSpPr>
          <p:spPr>
            <a:xfrm>
              <a:off x="1085" y="3394"/>
              <a:ext cx="21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5</a:t>
              </a:r>
              <a:endParaRPr lang="en-US" altLang="zh-CN" sz="2400">
                <a:solidFill>
                  <a:schemeClr val="tx1"/>
                </a:solidFill>
                <a:latin typeface="Times New Roman" panose="02020603050405020304" pitchFamily="18" charset="0"/>
              </a:endParaRPr>
            </a:p>
          </p:txBody>
        </p:sp>
        <p:sp>
          <p:nvSpPr>
            <p:cNvPr id="119860" name="Text Box 48"/>
            <p:cNvSpPr txBox="1"/>
            <p:nvPr/>
          </p:nvSpPr>
          <p:spPr>
            <a:xfrm>
              <a:off x="1459" y="3396"/>
              <a:ext cx="201"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2400">
                  <a:solidFill>
                    <a:schemeClr val="tx1"/>
                  </a:solidFill>
                  <a:latin typeface="Times New Roman" panose="02020603050405020304" pitchFamily="18" charset="0"/>
                </a:rPr>
                <a:t>e</a:t>
              </a:r>
              <a:endParaRPr lang="en-US" altLang="zh-CN" sz="2400">
                <a:solidFill>
                  <a:schemeClr val="tx1"/>
                </a:solidFill>
                <a:latin typeface="Times New Roman" panose="02020603050405020304" pitchFamily="18" charset="0"/>
              </a:endParaRPr>
            </a:p>
          </p:txBody>
        </p:sp>
        <p:grpSp>
          <p:nvGrpSpPr>
            <p:cNvPr id="119861" name="Group 49"/>
            <p:cNvGrpSpPr/>
            <p:nvPr/>
          </p:nvGrpSpPr>
          <p:grpSpPr>
            <a:xfrm>
              <a:off x="2456" y="2277"/>
              <a:ext cx="1323" cy="245"/>
              <a:chOff x="2789" y="2255"/>
              <a:chExt cx="1323" cy="245"/>
            </a:xfrm>
          </p:grpSpPr>
          <p:sp>
            <p:nvSpPr>
              <p:cNvPr id="119892" name="Rectangle 50"/>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zh-CN" altLang="en-US" sz="2400">
                    <a:solidFill>
                      <a:schemeClr val="tx1"/>
                    </a:solidFill>
                    <a:latin typeface="Times New Roman" panose="02020603050405020304" pitchFamily="18" charset="0"/>
                  </a:rPr>
                  <a:t>      </a:t>
                </a:r>
                <a:r>
                  <a:rPr lang="en-US" altLang="zh-CN" sz="2400">
                    <a:solidFill>
                      <a:schemeClr val="tx1"/>
                    </a:solidFill>
                    <a:latin typeface="Times New Roman" panose="02020603050405020304" pitchFamily="18" charset="0"/>
                  </a:rPr>
                  <a:t>1         2</a:t>
                </a:r>
                <a:endParaRPr lang="en-US" altLang="zh-CN" sz="2400">
                  <a:solidFill>
                    <a:schemeClr val="tx1"/>
                  </a:solidFill>
                  <a:latin typeface="Times New Roman" panose="02020603050405020304" pitchFamily="18" charset="0"/>
                </a:endParaRPr>
              </a:p>
            </p:txBody>
          </p:sp>
          <p:sp>
            <p:nvSpPr>
              <p:cNvPr id="119893" name="Line 51"/>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119894" name="Line 52"/>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119895" name="Line 53"/>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119896" name="Line 54"/>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119862" name="Group 55"/>
            <p:cNvGrpSpPr/>
            <p:nvPr/>
          </p:nvGrpSpPr>
          <p:grpSpPr>
            <a:xfrm>
              <a:off x="4019" y="2262"/>
              <a:ext cx="1323" cy="245"/>
              <a:chOff x="2789" y="2255"/>
              <a:chExt cx="1323" cy="245"/>
            </a:xfrm>
          </p:grpSpPr>
          <p:sp>
            <p:nvSpPr>
              <p:cNvPr id="119887" name="Rectangle 56"/>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zh-CN" altLang="en-US" sz="2400">
                    <a:solidFill>
                      <a:schemeClr val="tx1"/>
                    </a:solidFill>
                    <a:latin typeface="Times New Roman" panose="02020603050405020304" pitchFamily="18" charset="0"/>
                  </a:rPr>
                  <a:t>      </a:t>
                </a:r>
                <a:r>
                  <a:rPr lang="en-US" altLang="zh-CN" sz="2400">
                    <a:solidFill>
                      <a:schemeClr val="tx1"/>
                    </a:solidFill>
                    <a:latin typeface="Times New Roman" panose="02020603050405020304" pitchFamily="18" charset="0"/>
                  </a:rPr>
                  <a:t>1         4</a:t>
                </a:r>
                <a:endParaRPr lang="en-US" altLang="zh-CN" sz="2400">
                  <a:solidFill>
                    <a:schemeClr val="tx1"/>
                  </a:solidFill>
                  <a:latin typeface="Times New Roman" panose="02020603050405020304" pitchFamily="18" charset="0"/>
                </a:endParaRPr>
              </a:p>
            </p:txBody>
          </p:sp>
          <p:sp>
            <p:nvSpPr>
              <p:cNvPr id="119888" name="Line 57"/>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119889" name="Line 58"/>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119890" name="Line 59"/>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119891" name="Line 60"/>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119863" name="Group 61"/>
            <p:cNvGrpSpPr/>
            <p:nvPr/>
          </p:nvGrpSpPr>
          <p:grpSpPr>
            <a:xfrm>
              <a:off x="4026" y="2835"/>
              <a:ext cx="1323" cy="245"/>
              <a:chOff x="2789" y="2255"/>
              <a:chExt cx="1323" cy="245"/>
            </a:xfrm>
          </p:grpSpPr>
          <p:sp>
            <p:nvSpPr>
              <p:cNvPr id="119882" name="Rectangle 62"/>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zh-CN" altLang="en-US" sz="2400">
                    <a:solidFill>
                      <a:schemeClr val="tx1"/>
                    </a:solidFill>
                    <a:latin typeface="Times New Roman" panose="02020603050405020304" pitchFamily="18" charset="0"/>
                  </a:rPr>
                  <a:t>      </a:t>
                </a:r>
                <a:r>
                  <a:rPr lang="en-US" altLang="zh-CN" sz="2400">
                    <a:solidFill>
                      <a:schemeClr val="tx1"/>
                    </a:solidFill>
                    <a:latin typeface="Times New Roman" panose="02020603050405020304" pitchFamily="18" charset="0"/>
                  </a:rPr>
                  <a:t>3         4</a:t>
                </a:r>
                <a:endParaRPr lang="en-US" altLang="zh-CN" sz="2400">
                  <a:solidFill>
                    <a:schemeClr val="tx1"/>
                  </a:solidFill>
                  <a:latin typeface="Times New Roman" panose="02020603050405020304" pitchFamily="18" charset="0"/>
                </a:endParaRPr>
              </a:p>
            </p:txBody>
          </p:sp>
          <p:sp>
            <p:nvSpPr>
              <p:cNvPr id="119883" name="Line 63"/>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119884" name="Line 64"/>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119885" name="Line 65"/>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119886" name="Line 66"/>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119864" name="Group 67"/>
            <p:cNvGrpSpPr/>
            <p:nvPr/>
          </p:nvGrpSpPr>
          <p:grpSpPr>
            <a:xfrm>
              <a:off x="2465" y="2843"/>
              <a:ext cx="1323" cy="245"/>
              <a:chOff x="2789" y="2255"/>
              <a:chExt cx="1323" cy="245"/>
            </a:xfrm>
          </p:grpSpPr>
          <p:sp>
            <p:nvSpPr>
              <p:cNvPr id="119877" name="Rectangle 68"/>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zh-CN" altLang="en-US" sz="2400">
                    <a:solidFill>
                      <a:schemeClr val="tx1"/>
                    </a:solidFill>
                    <a:latin typeface="Times New Roman" panose="02020603050405020304" pitchFamily="18" charset="0"/>
                  </a:rPr>
                  <a:t>      </a:t>
                </a:r>
                <a:r>
                  <a:rPr lang="en-US" altLang="zh-CN" sz="2400">
                    <a:solidFill>
                      <a:schemeClr val="tx1"/>
                    </a:solidFill>
                    <a:latin typeface="Times New Roman" panose="02020603050405020304" pitchFamily="18" charset="0"/>
                  </a:rPr>
                  <a:t>3         2</a:t>
                </a:r>
                <a:endParaRPr lang="en-US" altLang="zh-CN" sz="2400">
                  <a:solidFill>
                    <a:schemeClr val="tx1"/>
                  </a:solidFill>
                  <a:latin typeface="Times New Roman" panose="02020603050405020304" pitchFamily="18" charset="0"/>
                </a:endParaRPr>
              </a:p>
            </p:txBody>
          </p:sp>
          <p:sp>
            <p:nvSpPr>
              <p:cNvPr id="119878" name="Line 69"/>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119879" name="Line 70"/>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119880" name="Line 71"/>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119881" name="Line 72"/>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119865" name="Group 73"/>
            <p:cNvGrpSpPr/>
            <p:nvPr/>
          </p:nvGrpSpPr>
          <p:grpSpPr>
            <a:xfrm>
              <a:off x="4007" y="3438"/>
              <a:ext cx="1323" cy="245"/>
              <a:chOff x="2789" y="2255"/>
              <a:chExt cx="1323" cy="245"/>
            </a:xfrm>
          </p:grpSpPr>
          <p:sp>
            <p:nvSpPr>
              <p:cNvPr id="119872" name="Rectangle 74"/>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2400">
                    <a:solidFill>
                      <a:schemeClr val="tx1"/>
                    </a:solidFill>
                    <a:latin typeface="Times New Roman" panose="02020603050405020304" pitchFamily="18" charset="0"/>
                  </a:rPr>
                  <a:t>      3         5      </a:t>
                </a:r>
                <a:endParaRPr lang="en-US" altLang="zh-CN" sz="2400">
                  <a:solidFill>
                    <a:schemeClr val="tx1"/>
                  </a:solidFill>
                  <a:latin typeface="Times New Roman" panose="02020603050405020304" pitchFamily="18" charset="0"/>
                </a:endParaRPr>
              </a:p>
            </p:txBody>
          </p:sp>
          <p:sp>
            <p:nvSpPr>
              <p:cNvPr id="119873" name="Line 75"/>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119874" name="Line 76"/>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119875" name="Line 77"/>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119876" name="Line 78"/>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nvGrpSpPr>
            <p:cNvPr id="119866" name="Group 79"/>
            <p:cNvGrpSpPr/>
            <p:nvPr/>
          </p:nvGrpSpPr>
          <p:grpSpPr>
            <a:xfrm>
              <a:off x="2480" y="3435"/>
              <a:ext cx="1323" cy="245"/>
              <a:chOff x="2789" y="2255"/>
              <a:chExt cx="1323" cy="245"/>
            </a:xfrm>
          </p:grpSpPr>
          <p:sp>
            <p:nvSpPr>
              <p:cNvPr id="119867" name="Rectangle 80"/>
              <p:cNvSpPr/>
              <p:nvPr/>
            </p:nvSpPr>
            <p:spPr>
              <a:xfrm>
                <a:off x="2789" y="2255"/>
                <a:ext cx="1323" cy="23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zh-CN" altLang="en-US" sz="2400">
                    <a:solidFill>
                      <a:schemeClr val="tx1"/>
                    </a:solidFill>
                    <a:latin typeface="Times New Roman" panose="02020603050405020304" pitchFamily="18" charset="0"/>
                  </a:rPr>
                  <a:t>      </a:t>
                </a:r>
                <a:r>
                  <a:rPr lang="en-US" altLang="zh-CN" sz="2400">
                    <a:solidFill>
                      <a:schemeClr val="tx1"/>
                    </a:solidFill>
                    <a:latin typeface="Times New Roman" panose="02020603050405020304" pitchFamily="18" charset="0"/>
                  </a:rPr>
                  <a:t>5         2</a:t>
                </a:r>
                <a:endParaRPr lang="en-US" altLang="zh-CN" sz="2400">
                  <a:solidFill>
                    <a:schemeClr val="tx1"/>
                  </a:solidFill>
                  <a:latin typeface="Times New Roman" panose="02020603050405020304" pitchFamily="18" charset="0"/>
                </a:endParaRPr>
              </a:p>
            </p:txBody>
          </p:sp>
          <p:sp>
            <p:nvSpPr>
              <p:cNvPr id="119868" name="Line 81"/>
              <p:cNvSpPr/>
              <p:nvPr/>
            </p:nvSpPr>
            <p:spPr>
              <a:xfrm>
                <a:off x="3034" y="2255"/>
                <a:ext cx="0" cy="245"/>
              </a:xfrm>
              <a:prstGeom prst="line">
                <a:avLst/>
              </a:prstGeom>
              <a:ln w="9525" cap="flat" cmpd="sng">
                <a:solidFill>
                  <a:schemeClr val="tx1"/>
                </a:solidFill>
                <a:prstDash val="solid"/>
                <a:headEnd type="none" w="med" len="med"/>
                <a:tailEnd type="none" w="med" len="med"/>
              </a:ln>
            </p:spPr>
          </p:sp>
          <p:sp>
            <p:nvSpPr>
              <p:cNvPr id="119869" name="Line 82"/>
              <p:cNvSpPr/>
              <p:nvPr/>
            </p:nvSpPr>
            <p:spPr>
              <a:xfrm>
                <a:off x="3307" y="2255"/>
                <a:ext cx="0" cy="245"/>
              </a:xfrm>
              <a:prstGeom prst="line">
                <a:avLst/>
              </a:prstGeom>
              <a:ln w="9525" cap="flat" cmpd="sng">
                <a:solidFill>
                  <a:schemeClr val="tx1"/>
                </a:solidFill>
                <a:prstDash val="solid"/>
                <a:headEnd type="none" w="med" len="med"/>
                <a:tailEnd type="none" w="med" len="med"/>
              </a:ln>
            </p:spPr>
          </p:sp>
          <p:sp>
            <p:nvSpPr>
              <p:cNvPr id="119870" name="Line 83"/>
              <p:cNvSpPr/>
              <p:nvPr/>
            </p:nvSpPr>
            <p:spPr>
              <a:xfrm>
                <a:off x="3581" y="2255"/>
                <a:ext cx="0" cy="245"/>
              </a:xfrm>
              <a:prstGeom prst="line">
                <a:avLst/>
              </a:prstGeom>
              <a:ln w="9525" cap="flat" cmpd="sng">
                <a:solidFill>
                  <a:schemeClr val="tx1"/>
                </a:solidFill>
                <a:prstDash val="solid"/>
                <a:headEnd type="none" w="med" len="med"/>
                <a:tailEnd type="none" w="med" len="med"/>
              </a:ln>
            </p:spPr>
          </p:sp>
          <p:sp>
            <p:nvSpPr>
              <p:cNvPr id="119871" name="Line 84"/>
              <p:cNvSpPr/>
              <p:nvPr/>
            </p:nvSpPr>
            <p:spPr>
              <a:xfrm>
                <a:off x="3855" y="2255"/>
                <a:ext cx="0" cy="245"/>
              </a:xfrm>
              <a:prstGeom prst="line">
                <a:avLst/>
              </a:prstGeom>
              <a:ln w="9525" cap="flat" cmpd="sng">
                <a:solidFill>
                  <a:schemeClr val="tx1"/>
                </a:solidFill>
                <a:prstDash val="solid"/>
                <a:headEnd type="none" w="med" len="med"/>
                <a:tailEnd type="none" w="med" len="med"/>
              </a:ln>
            </p:spPr>
          </p:sp>
        </p:grpSp>
      </p:grpSp>
      <p:sp>
        <p:nvSpPr>
          <p:cNvPr id="1166421" name="Line 85"/>
          <p:cNvSpPr/>
          <p:nvPr/>
        </p:nvSpPr>
        <p:spPr>
          <a:xfrm>
            <a:off x="2347913" y="4152900"/>
            <a:ext cx="795337" cy="7938"/>
          </a:xfrm>
          <a:prstGeom prst="line">
            <a:avLst/>
          </a:prstGeom>
          <a:ln w="38100" cap="flat" cmpd="sng">
            <a:solidFill>
              <a:srgbClr val="00FFFF"/>
            </a:solidFill>
            <a:prstDash val="solid"/>
            <a:headEnd type="none" w="med" len="med"/>
            <a:tailEnd type="triangle" w="med" len="med"/>
          </a:ln>
        </p:spPr>
      </p:sp>
      <p:sp>
        <p:nvSpPr>
          <p:cNvPr id="1166422" name="Line 86"/>
          <p:cNvSpPr/>
          <p:nvPr/>
        </p:nvSpPr>
        <p:spPr>
          <a:xfrm>
            <a:off x="2381250" y="5038725"/>
            <a:ext cx="779463" cy="3175"/>
          </a:xfrm>
          <a:prstGeom prst="line">
            <a:avLst/>
          </a:prstGeom>
          <a:ln w="38100" cap="flat" cmpd="sng">
            <a:solidFill>
              <a:srgbClr val="66FF33"/>
            </a:solidFill>
            <a:prstDash val="solid"/>
            <a:headEnd type="none" w="med" len="med"/>
            <a:tailEnd type="triangle" w="med" len="med"/>
          </a:ln>
        </p:spPr>
      </p:sp>
      <p:sp>
        <p:nvSpPr>
          <p:cNvPr id="1166423" name="Line 87"/>
          <p:cNvSpPr/>
          <p:nvPr/>
        </p:nvSpPr>
        <p:spPr>
          <a:xfrm>
            <a:off x="2401888" y="5951538"/>
            <a:ext cx="768350" cy="0"/>
          </a:xfrm>
          <a:prstGeom prst="line">
            <a:avLst/>
          </a:prstGeom>
          <a:ln w="38100" cap="flat" cmpd="sng">
            <a:solidFill>
              <a:srgbClr val="FFFFFF"/>
            </a:solidFill>
            <a:prstDash val="solid"/>
            <a:headEnd type="none" w="med" len="med"/>
            <a:tailEnd type="triangle" w="med" len="med"/>
          </a:ln>
        </p:spPr>
      </p:sp>
      <p:grpSp>
        <p:nvGrpSpPr>
          <p:cNvPr id="11" name="Group 88"/>
          <p:cNvGrpSpPr/>
          <p:nvPr/>
        </p:nvGrpSpPr>
        <p:grpSpPr>
          <a:xfrm>
            <a:off x="4202113" y="3654425"/>
            <a:ext cx="2486025" cy="476250"/>
            <a:chOff x="2534" y="1811"/>
            <a:chExt cx="1566" cy="203"/>
          </a:xfrm>
        </p:grpSpPr>
        <p:sp>
          <p:nvSpPr>
            <p:cNvPr id="119842" name="Line 89"/>
            <p:cNvSpPr/>
            <p:nvPr/>
          </p:nvSpPr>
          <p:spPr>
            <a:xfrm flipV="1">
              <a:off x="2534" y="1814"/>
              <a:ext cx="0" cy="200"/>
            </a:xfrm>
            <a:prstGeom prst="line">
              <a:avLst/>
            </a:prstGeom>
            <a:ln w="38100" cap="flat" cmpd="sng">
              <a:solidFill>
                <a:srgbClr val="00FFFF"/>
              </a:solidFill>
              <a:prstDash val="solid"/>
              <a:headEnd type="none" w="med" len="med"/>
              <a:tailEnd type="none" w="med" len="med"/>
            </a:ln>
          </p:spPr>
        </p:sp>
        <p:sp>
          <p:nvSpPr>
            <p:cNvPr id="119843" name="Line 90"/>
            <p:cNvSpPr/>
            <p:nvPr/>
          </p:nvSpPr>
          <p:spPr>
            <a:xfrm>
              <a:off x="2534" y="1819"/>
              <a:ext cx="1566" cy="0"/>
            </a:xfrm>
            <a:prstGeom prst="line">
              <a:avLst/>
            </a:prstGeom>
            <a:ln w="38100" cap="flat" cmpd="sng">
              <a:solidFill>
                <a:srgbClr val="00FFFF"/>
              </a:solidFill>
              <a:prstDash val="solid"/>
              <a:headEnd type="none" w="med" len="med"/>
              <a:tailEnd type="none" w="med" len="med"/>
            </a:ln>
          </p:spPr>
        </p:sp>
        <p:sp>
          <p:nvSpPr>
            <p:cNvPr id="119844" name="Line 91"/>
            <p:cNvSpPr/>
            <p:nvPr/>
          </p:nvSpPr>
          <p:spPr>
            <a:xfrm>
              <a:off x="4100" y="1811"/>
              <a:ext cx="0" cy="122"/>
            </a:xfrm>
            <a:prstGeom prst="line">
              <a:avLst/>
            </a:prstGeom>
            <a:ln w="38100" cap="flat" cmpd="sng">
              <a:solidFill>
                <a:srgbClr val="00FFFF"/>
              </a:solidFill>
              <a:prstDash val="solid"/>
              <a:headEnd type="none" w="med" len="med"/>
              <a:tailEnd type="triangle" w="med" len="med"/>
            </a:ln>
          </p:spPr>
        </p:sp>
      </p:grpSp>
      <p:grpSp>
        <p:nvGrpSpPr>
          <p:cNvPr id="12" name="Group 92"/>
          <p:cNvGrpSpPr/>
          <p:nvPr/>
        </p:nvGrpSpPr>
        <p:grpSpPr>
          <a:xfrm>
            <a:off x="2381250" y="3406775"/>
            <a:ext cx="2616200" cy="1216025"/>
            <a:chOff x="1417" y="1650"/>
            <a:chExt cx="1676" cy="689"/>
          </a:xfrm>
        </p:grpSpPr>
        <p:sp>
          <p:nvSpPr>
            <p:cNvPr id="119838" name="Line 93"/>
            <p:cNvSpPr/>
            <p:nvPr/>
          </p:nvSpPr>
          <p:spPr>
            <a:xfrm flipV="1">
              <a:off x="1417" y="2327"/>
              <a:ext cx="356" cy="5"/>
            </a:xfrm>
            <a:prstGeom prst="line">
              <a:avLst/>
            </a:prstGeom>
            <a:ln w="38100" cap="flat" cmpd="sng">
              <a:solidFill>
                <a:srgbClr val="FFFF00"/>
              </a:solidFill>
              <a:prstDash val="solid"/>
              <a:headEnd type="none" w="med" len="med"/>
              <a:tailEnd type="none" w="med" len="med"/>
            </a:ln>
          </p:spPr>
        </p:sp>
        <p:sp>
          <p:nvSpPr>
            <p:cNvPr id="119839" name="Line 94"/>
            <p:cNvSpPr/>
            <p:nvPr/>
          </p:nvSpPr>
          <p:spPr>
            <a:xfrm flipH="1" flipV="1">
              <a:off x="1767" y="1651"/>
              <a:ext cx="11" cy="688"/>
            </a:xfrm>
            <a:prstGeom prst="line">
              <a:avLst/>
            </a:prstGeom>
            <a:ln w="38100" cap="flat" cmpd="sng">
              <a:solidFill>
                <a:srgbClr val="FFFF00"/>
              </a:solidFill>
              <a:prstDash val="solid"/>
              <a:headEnd type="none" w="med" len="med"/>
              <a:tailEnd type="none" w="med" len="med"/>
            </a:ln>
          </p:spPr>
        </p:sp>
        <p:sp>
          <p:nvSpPr>
            <p:cNvPr id="119840" name="Line 95"/>
            <p:cNvSpPr/>
            <p:nvPr/>
          </p:nvSpPr>
          <p:spPr>
            <a:xfrm>
              <a:off x="1774" y="1661"/>
              <a:ext cx="1311" cy="0"/>
            </a:xfrm>
            <a:prstGeom prst="line">
              <a:avLst/>
            </a:prstGeom>
            <a:ln w="38100" cap="flat" cmpd="sng">
              <a:solidFill>
                <a:srgbClr val="FFFF00"/>
              </a:solidFill>
              <a:prstDash val="solid"/>
              <a:headEnd type="none" w="med" len="med"/>
              <a:tailEnd type="none" w="med" len="med"/>
            </a:ln>
          </p:spPr>
        </p:sp>
        <p:sp>
          <p:nvSpPr>
            <p:cNvPr id="119841" name="Line 96"/>
            <p:cNvSpPr/>
            <p:nvPr/>
          </p:nvSpPr>
          <p:spPr>
            <a:xfrm>
              <a:off x="3093" y="1650"/>
              <a:ext cx="0" cy="289"/>
            </a:xfrm>
            <a:prstGeom prst="line">
              <a:avLst/>
            </a:prstGeom>
            <a:ln w="38100" cap="flat" cmpd="sng">
              <a:solidFill>
                <a:srgbClr val="FFFF00"/>
              </a:solidFill>
              <a:prstDash val="solid"/>
              <a:headEnd type="none" w="med" len="med"/>
              <a:tailEnd type="triangle" w="med" len="med"/>
            </a:ln>
          </p:spPr>
        </p:sp>
      </p:grpSp>
      <p:sp>
        <p:nvSpPr>
          <p:cNvPr id="1166433" name="Line 97"/>
          <p:cNvSpPr/>
          <p:nvPr/>
        </p:nvSpPr>
        <p:spPr>
          <a:xfrm>
            <a:off x="5048250" y="4195763"/>
            <a:ext cx="0" cy="652462"/>
          </a:xfrm>
          <a:prstGeom prst="line">
            <a:avLst/>
          </a:prstGeom>
          <a:ln w="38100" cap="flat" cmpd="sng">
            <a:solidFill>
              <a:srgbClr val="FFFF00"/>
            </a:solidFill>
            <a:prstDash val="solid"/>
            <a:headEnd type="none" w="med" len="med"/>
            <a:tailEnd type="triangle" w="med" len="med"/>
          </a:ln>
        </p:spPr>
      </p:sp>
      <p:sp>
        <p:nvSpPr>
          <p:cNvPr id="1166434" name="Line 98"/>
          <p:cNvSpPr/>
          <p:nvPr/>
        </p:nvSpPr>
        <p:spPr>
          <a:xfrm>
            <a:off x="5065713" y="5113338"/>
            <a:ext cx="0" cy="669925"/>
          </a:xfrm>
          <a:prstGeom prst="line">
            <a:avLst/>
          </a:prstGeom>
          <a:ln w="38100" cap="flat" cmpd="sng">
            <a:solidFill>
              <a:srgbClr val="FFFF00"/>
            </a:solidFill>
            <a:prstDash val="solid"/>
            <a:headEnd type="none" w="med" len="med"/>
            <a:tailEnd type="triangle" w="med" len="med"/>
          </a:ln>
        </p:spPr>
      </p:sp>
      <p:grpSp>
        <p:nvGrpSpPr>
          <p:cNvPr id="13" name="Group 99"/>
          <p:cNvGrpSpPr/>
          <p:nvPr/>
        </p:nvGrpSpPr>
        <p:grpSpPr>
          <a:xfrm>
            <a:off x="4219575" y="4614863"/>
            <a:ext cx="2505075" cy="434975"/>
            <a:chOff x="2545" y="2389"/>
            <a:chExt cx="1578" cy="211"/>
          </a:xfrm>
        </p:grpSpPr>
        <p:sp>
          <p:nvSpPr>
            <p:cNvPr id="119835" name="Line 100"/>
            <p:cNvSpPr/>
            <p:nvPr/>
          </p:nvSpPr>
          <p:spPr>
            <a:xfrm flipV="1">
              <a:off x="2557" y="2389"/>
              <a:ext cx="0" cy="211"/>
            </a:xfrm>
            <a:prstGeom prst="line">
              <a:avLst/>
            </a:prstGeom>
            <a:ln w="38100" cap="flat" cmpd="sng">
              <a:solidFill>
                <a:srgbClr val="66FF33"/>
              </a:solidFill>
              <a:prstDash val="solid"/>
              <a:headEnd type="none" w="med" len="med"/>
              <a:tailEnd type="none" w="med" len="med"/>
            </a:ln>
          </p:spPr>
        </p:sp>
        <p:sp>
          <p:nvSpPr>
            <p:cNvPr id="119836" name="Line 101"/>
            <p:cNvSpPr/>
            <p:nvPr/>
          </p:nvSpPr>
          <p:spPr>
            <a:xfrm>
              <a:off x="2545" y="2389"/>
              <a:ext cx="1578" cy="0"/>
            </a:xfrm>
            <a:prstGeom prst="line">
              <a:avLst/>
            </a:prstGeom>
            <a:ln w="38100" cap="flat" cmpd="sng">
              <a:solidFill>
                <a:srgbClr val="66FF33"/>
              </a:solidFill>
              <a:prstDash val="solid"/>
              <a:headEnd type="none" w="med" len="med"/>
              <a:tailEnd type="none" w="med" len="med"/>
            </a:ln>
          </p:spPr>
        </p:sp>
        <p:sp>
          <p:nvSpPr>
            <p:cNvPr id="119837" name="Line 102"/>
            <p:cNvSpPr/>
            <p:nvPr/>
          </p:nvSpPr>
          <p:spPr>
            <a:xfrm>
              <a:off x="4110" y="2389"/>
              <a:ext cx="0" cy="111"/>
            </a:xfrm>
            <a:prstGeom prst="line">
              <a:avLst/>
            </a:prstGeom>
            <a:ln w="38100" cap="flat" cmpd="sng">
              <a:solidFill>
                <a:srgbClr val="66FF33"/>
              </a:solidFill>
              <a:prstDash val="solid"/>
              <a:headEnd type="none" w="med" len="med"/>
              <a:tailEnd type="triangle" w="med" len="med"/>
            </a:ln>
          </p:spPr>
        </p:sp>
      </p:grpSp>
      <p:sp>
        <p:nvSpPr>
          <p:cNvPr id="1166439" name="Line 103"/>
          <p:cNvSpPr/>
          <p:nvPr/>
        </p:nvSpPr>
        <p:spPr>
          <a:xfrm>
            <a:off x="6707188" y="5041900"/>
            <a:ext cx="0" cy="741363"/>
          </a:xfrm>
          <a:prstGeom prst="line">
            <a:avLst/>
          </a:prstGeom>
          <a:ln w="38100" cap="flat" cmpd="sng">
            <a:solidFill>
              <a:srgbClr val="66FF33"/>
            </a:solidFill>
            <a:prstDash val="solid"/>
            <a:headEnd type="none" w="med" len="med"/>
            <a:tailEnd type="triangle" w="med" len="med"/>
          </a:ln>
        </p:spPr>
      </p:sp>
      <p:grpSp>
        <p:nvGrpSpPr>
          <p:cNvPr id="14" name="Group 104"/>
          <p:cNvGrpSpPr/>
          <p:nvPr/>
        </p:nvGrpSpPr>
        <p:grpSpPr>
          <a:xfrm>
            <a:off x="2347913" y="5210175"/>
            <a:ext cx="5208587" cy="265113"/>
            <a:chOff x="1392" y="2733"/>
            <a:chExt cx="3281" cy="167"/>
          </a:xfrm>
        </p:grpSpPr>
        <p:sp>
          <p:nvSpPr>
            <p:cNvPr id="119833" name="Line 105"/>
            <p:cNvSpPr/>
            <p:nvPr/>
          </p:nvSpPr>
          <p:spPr>
            <a:xfrm>
              <a:off x="1392" y="2887"/>
              <a:ext cx="3281" cy="13"/>
            </a:xfrm>
            <a:prstGeom prst="line">
              <a:avLst/>
            </a:prstGeom>
            <a:ln w="38100" cap="flat" cmpd="sng">
              <a:solidFill>
                <a:srgbClr val="FF0000"/>
              </a:solidFill>
              <a:prstDash val="solid"/>
              <a:headEnd type="none" w="med" len="med"/>
              <a:tailEnd type="none" w="med" len="med"/>
            </a:ln>
          </p:spPr>
        </p:sp>
        <p:sp>
          <p:nvSpPr>
            <p:cNvPr id="119834" name="Line 106"/>
            <p:cNvSpPr/>
            <p:nvPr/>
          </p:nvSpPr>
          <p:spPr>
            <a:xfrm flipV="1">
              <a:off x="4661" y="2733"/>
              <a:ext cx="0" cy="156"/>
            </a:xfrm>
            <a:prstGeom prst="line">
              <a:avLst/>
            </a:prstGeom>
            <a:ln w="38100" cap="flat" cmpd="sng">
              <a:solidFill>
                <a:srgbClr val="FF0000"/>
              </a:solidFill>
              <a:prstDash val="solid"/>
              <a:headEnd type="none" w="med" len="med"/>
              <a:tailEnd type="triangle" w="med" len="med"/>
            </a:ln>
          </p:spPr>
        </p:sp>
      </p:grpSp>
      <p:sp>
        <p:nvSpPr>
          <p:cNvPr id="1166443" name="Line 107"/>
          <p:cNvSpPr/>
          <p:nvPr/>
        </p:nvSpPr>
        <p:spPr>
          <a:xfrm flipH="1" flipV="1">
            <a:off x="7529513" y="4302125"/>
            <a:ext cx="15875" cy="701675"/>
          </a:xfrm>
          <a:prstGeom prst="line">
            <a:avLst/>
          </a:prstGeom>
          <a:ln w="38100" cap="flat" cmpd="sng">
            <a:solidFill>
              <a:srgbClr val="FF0000"/>
            </a:solidFill>
            <a:prstDash val="solid"/>
            <a:headEnd type="none" w="med" len="med"/>
            <a:tailEnd type="triangle" w="med" len="med"/>
          </a:ln>
        </p:spPr>
      </p:sp>
      <p:grpSp>
        <p:nvGrpSpPr>
          <p:cNvPr id="15" name="Group 108"/>
          <p:cNvGrpSpPr/>
          <p:nvPr/>
        </p:nvGrpSpPr>
        <p:grpSpPr>
          <a:xfrm>
            <a:off x="4219575" y="5994400"/>
            <a:ext cx="3316288" cy="412750"/>
            <a:chOff x="2545" y="3256"/>
            <a:chExt cx="2089" cy="177"/>
          </a:xfrm>
        </p:grpSpPr>
        <p:sp>
          <p:nvSpPr>
            <p:cNvPr id="119830" name="Line 109"/>
            <p:cNvSpPr/>
            <p:nvPr/>
          </p:nvSpPr>
          <p:spPr>
            <a:xfrm>
              <a:off x="2551" y="3256"/>
              <a:ext cx="0" cy="177"/>
            </a:xfrm>
            <a:prstGeom prst="line">
              <a:avLst/>
            </a:prstGeom>
            <a:ln w="38100" cap="flat" cmpd="sng">
              <a:solidFill>
                <a:srgbClr val="FFFFFF"/>
              </a:solidFill>
              <a:prstDash val="solid"/>
              <a:headEnd type="none" w="med" len="med"/>
              <a:tailEnd type="none" w="med" len="med"/>
            </a:ln>
          </p:spPr>
        </p:sp>
        <p:sp>
          <p:nvSpPr>
            <p:cNvPr id="119831" name="Line 110"/>
            <p:cNvSpPr/>
            <p:nvPr/>
          </p:nvSpPr>
          <p:spPr>
            <a:xfrm>
              <a:off x="2545" y="3429"/>
              <a:ext cx="2089" cy="0"/>
            </a:xfrm>
            <a:prstGeom prst="line">
              <a:avLst/>
            </a:prstGeom>
            <a:ln w="38100" cap="flat" cmpd="sng">
              <a:solidFill>
                <a:srgbClr val="FFFFFF"/>
              </a:solidFill>
              <a:prstDash val="solid"/>
              <a:headEnd type="none" w="med" len="med"/>
              <a:tailEnd type="none" w="med" len="med"/>
            </a:ln>
          </p:spPr>
        </p:sp>
        <p:sp>
          <p:nvSpPr>
            <p:cNvPr id="119832" name="Line 111"/>
            <p:cNvSpPr/>
            <p:nvPr/>
          </p:nvSpPr>
          <p:spPr>
            <a:xfrm flipV="1">
              <a:off x="4634" y="3344"/>
              <a:ext cx="0" cy="89"/>
            </a:xfrm>
            <a:prstGeom prst="line">
              <a:avLst/>
            </a:prstGeom>
            <a:ln w="38100" cap="flat" cmpd="sng">
              <a:solidFill>
                <a:srgbClr val="FFFFFF"/>
              </a:solidFill>
              <a:prstDash val="solid"/>
              <a:headEnd type="none" w="med" len="med"/>
              <a:tailEnd type="triangle" w="med" len="med"/>
            </a:ln>
          </p:spPr>
        </p:sp>
      </p:grpSp>
      <p:sp>
        <p:nvSpPr>
          <p:cNvPr id="1166448" name="Text Box 112"/>
          <p:cNvSpPr txBox="1"/>
          <p:nvPr/>
        </p:nvSpPr>
        <p:spPr>
          <a:xfrm>
            <a:off x="6446838" y="3884613"/>
            <a:ext cx="420687"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solidFill>
                  <a:srgbClr val="00FFFF"/>
                </a:solidFill>
                <a:latin typeface="Times New Roman" panose="02020603050405020304" pitchFamily="18" charset="0"/>
              </a:rPr>
              <a:t>^</a:t>
            </a:r>
            <a:endParaRPr lang="en-US" altLang="zh-CN" sz="3200">
              <a:solidFill>
                <a:srgbClr val="00FFFF"/>
              </a:solidFill>
              <a:latin typeface="Times New Roman" panose="02020603050405020304" pitchFamily="18" charset="0"/>
            </a:endParaRPr>
          </a:p>
        </p:txBody>
      </p:sp>
      <p:sp>
        <p:nvSpPr>
          <p:cNvPr id="1166449" name="Text Box 113"/>
          <p:cNvSpPr txBox="1"/>
          <p:nvPr/>
        </p:nvSpPr>
        <p:spPr>
          <a:xfrm>
            <a:off x="6416675" y="5768975"/>
            <a:ext cx="36195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solidFill>
                  <a:srgbClr val="66FF33"/>
                </a:solidFill>
                <a:latin typeface="Times New Roman" panose="02020603050405020304" pitchFamily="18" charset="0"/>
              </a:rPr>
              <a:t>^</a:t>
            </a:r>
            <a:endParaRPr lang="en-US" altLang="zh-CN" sz="3200">
              <a:solidFill>
                <a:srgbClr val="66FF33"/>
              </a:solidFill>
              <a:latin typeface="Times New Roman" panose="02020603050405020304" pitchFamily="18" charset="0"/>
            </a:endParaRPr>
          </a:p>
        </p:txBody>
      </p:sp>
      <p:sp>
        <p:nvSpPr>
          <p:cNvPr id="1166450" name="Text Box 114"/>
          <p:cNvSpPr txBox="1"/>
          <p:nvPr/>
        </p:nvSpPr>
        <p:spPr>
          <a:xfrm>
            <a:off x="7342188" y="3897313"/>
            <a:ext cx="420687"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solidFill>
                  <a:srgbClr val="FF3300"/>
                </a:solidFill>
                <a:latin typeface="Times New Roman" panose="02020603050405020304" pitchFamily="18" charset="0"/>
              </a:rPr>
              <a:t>^</a:t>
            </a:r>
            <a:endParaRPr lang="en-US" altLang="zh-CN" sz="3200">
              <a:solidFill>
                <a:srgbClr val="FF3300"/>
              </a:solidFill>
              <a:latin typeface="Times New Roman" panose="02020603050405020304" pitchFamily="18" charset="0"/>
            </a:endParaRPr>
          </a:p>
        </p:txBody>
      </p:sp>
      <p:sp>
        <p:nvSpPr>
          <p:cNvPr id="1166451" name="Text Box 115"/>
          <p:cNvSpPr txBox="1"/>
          <p:nvPr/>
        </p:nvSpPr>
        <p:spPr>
          <a:xfrm>
            <a:off x="7316788" y="5768975"/>
            <a:ext cx="360362"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solidFill>
                  <a:srgbClr val="FFFFFF"/>
                </a:solidFill>
                <a:latin typeface="Times New Roman" panose="02020603050405020304" pitchFamily="18" charset="0"/>
              </a:rPr>
              <a:t>^</a:t>
            </a:r>
            <a:endParaRPr lang="en-US" altLang="zh-CN" sz="3200">
              <a:solidFill>
                <a:srgbClr val="FFFFFF"/>
              </a:solidFill>
              <a:latin typeface="Times New Roman" panose="02020603050405020304" pitchFamily="18" charset="0"/>
            </a:endParaRPr>
          </a:p>
        </p:txBody>
      </p:sp>
      <p:sp>
        <p:nvSpPr>
          <p:cNvPr id="1166452" name="Text Box 116"/>
          <p:cNvSpPr txBox="1"/>
          <p:nvPr/>
        </p:nvSpPr>
        <p:spPr>
          <a:xfrm>
            <a:off x="4872038" y="5768975"/>
            <a:ext cx="420687"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a:solidFill>
                  <a:srgbClr val="66FF33"/>
                </a:solidFill>
                <a:latin typeface="Times New Roman" panose="02020603050405020304" pitchFamily="18" charset="0"/>
              </a:rPr>
              <a:t>^</a:t>
            </a:r>
            <a:endParaRPr lang="en-US" altLang="zh-CN" sz="3200">
              <a:solidFill>
                <a:srgbClr val="66FF33"/>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out)">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66421"/>
                                        </p:tgtEl>
                                        <p:attrNameLst>
                                          <p:attrName>style.visibility</p:attrName>
                                        </p:attrNameLst>
                                      </p:cBhvr>
                                      <p:to>
                                        <p:strVal val="visible"/>
                                      </p:to>
                                    </p:set>
                                    <p:animEffect transition="in" filter="box(out)">
                                      <p:cBhvr>
                                        <p:cTn id="18" dur="500"/>
                                        <p:tgtEl>
                                          <p:spTgt spid="1166421"/>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out)">
                                      <p:cBhvr>
                                        <p:cTn id="23" dur="500"/>
                                        <p:tgtEl>
                                          <p:spTgt spid="11"/>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66448">
                                            <p:txEl>
                                              <p:charRg st="0" end="2"/>
                                            </p:txEl>
                                          </p:spTgt>
                                        </p:tgtEl>
                                        <p:attrNameLst>
                                          <p:attrName>style.visibility</p:attrName>
                                        </p:attrNameLst>
                                      </p:cBhvr>
                                      <p:to>
                                        <p:strVal val="visible"/>
                                      </p:to>
                                    </p:set>
                                    <p:animEffect transition="in" filter="box(out)">
                                      <p:cBhvr>
                                        <p:cTn id="28" dur="500"/>
                                        <p:tgtEl>
                                          <p:spTgt spid="1166448">
                                            <p:txEl>
                                              <p:charRg st="0" end="2"/>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ox(out)">
                                      <p:cBhvr>
                                        <p:cTn id="33" dur="500"/>
                                        <p:tgtEl>
                                          <p:spTgt spid="12"/>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166433"/>
                                        </p:tgtEl>
                                        <p:attrNameLst>
                                          <p:attrName>style.visibility</p:attrName>
                                        </p:attrNameLst>
                                      </p:cBhvr>
                                      <p:to>
                                        <p:strVal val="visible"/>
                                      </p:to>
                                    </p:set>
                                    <p:animEffect transition="in" filter="box(out)">
                                      <p:cBhvr>
                                        <p:cTn id="38" dur="500"/>
                                        <p:tgtEl>
                                          <p:spTgt spid="1166433"/>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1166434"/>
                                        </p:tgtEl>
                                        <p:attrNameLst>
                                          <p:attrName>style.visibility</p:attrName>
                                        </p:attrNameLst>
                                      </p:cBhvr>
                                      <p:to>
                                        <p:strVal val="visible"/>
                                      </p:to>
                                    </p:set>
                                    <p:animEffect transition="in" filter="box(out)">
                                      <p:cBhvr>
                                        <p:cTn id="43" dur="500"/>
                                        <p:tgtEl>
                                          <p:spTgt spid="1166434"/>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166452">
                                            <p:txEl>
                                              <p:charRg st="0" end="2"/>
                                            </p:txEl>
                                          </p:spTgt>
                                        </p:tgtEl>
                                        <p:attrNameLst>
                                          <p:attrName>style.visibility</p:attrName>
                                        </p:attrNameLst>
                                      </p:cBhvr>
                                      <p:to>
                                        <p:strVal val="visible"/>
                                      </p:to>
                                    </p:set>
                                    <p:animEffect transition="in" filter="box(out)">
                                      <p:cBhvr>
                                        <p:cTn id="48" dur="500"/>
                                        <p:tgtEl>
                                          <p:spTgt spid="1166452">
                                            <p:txEl>
                                              <p:charRg st="0" end="2"/>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1166422"/>
                                        </p:tgtEl>
                                        <p:attrNameLst>
                                          <p:attrName>style.visibility</p:attrName>
                                        </p:attrNameLst>
                                      </p:cBhvr>
                                      <p:to>
                                        <p:strVal val="visible"/>
                                      </p:to>
                                    </p:set>
                                    <p:animEffect transition="in" filter="box(out)">
                                      <p:cBhvr>
                                        <p:cTn id="53" dur="500"/>
                                        <p:tgtEl>
                                          <p:spTgt spid="1166422"/>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ox(out)">
                                      <p:cBhvr>
                                        <p:cTn id="58" dur="500"/>
                                        <p:tgtEl>
                                          <p:spTgt spid="13"/>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1166439"/>
                                        </p:tgtEl>
                                        <p:attrNameLst>
                                          <p:attrName>style.visibility</p:attrName>
                                        </p:attrNameLst>
                                      </p:cBhvr>
                                      <p:to>
                                        <p:strVal val="visible"/>
                                      </p:to>
                                    </p:set>
                                    <p:animEffect transition="in" filter="box(out)">
                                      <p:cBhvr>
                                        <p:cTn id="63" dur="500"/>
                                        <p:tgtEl>
                                          <p:spTgt spid="1166439"/>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166449">
                                            <p:txEl>
                                              <p:charRg st="0" end="2"/>
                                            </p:txEl>
                                          </p:spTgt>
                                        </p:tgtEl>
                                        <p:attrNameLst>
                                          <p:attrName>style.visibility</p:attrName>
                                        </p:attrNameLst>
                                      </p:cBhvr>
                                      <p:to>
                                        <p:strVal val="visible"/>
                                      </p:to>
                                    </p:set>
                                    <p:animEffect transition="in" filter="box(out)">
                                      <p:cBhvr>
                                        <p:cTn id="68" dur="500"/>
                                        <p:tgtEl>
                                          <p:spTgt spid="1166449">
                                            <p:txEl>
                                              <p:charRg st="0" end="2"/>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box(out)">
                                      <p:cBhvr>
                                        <p:cTn id="73" dur="500"/>
                                        <p:tgtEl>
                                          <p:spTgt spid="14"/>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1166443"/>
                                        </p:tgtEl>
                                        <p:attrNameLst>
                                          <p:attrName>style.visibility</p:attrName>
                                        </p:attrNameLst>
                                      </p:cBhvr>
                                      <p:to>
                                        <p:strVal val="visible"/>
                                      </p:to>
                                    </p:set>
                                    <p:animEffect transition="in" filter="box(out)">
                                      <p:cBhvr>
                                        <p:cTn id="78" dur="500"/>
                                        <p:tgtEl>
                                          <p:spTgt spid="1166443"/>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166450">
                                            <p:txEl>
                                              <p:charRg st="0" end="2"/>
                                            </p:txEl>
                                          </p:spTgt>
                                        </p:tgtEl>
                                        <p:attrNameLst>
                                          <p:attrName>style.visibility</p:attrName>
                                        </p:attrNameLst>
                                      </p:cBhvr>
                                      <p:to>
                                        <p:strVal val="visible"/>
                                      </p:to>
                                    </p:set>
                                    <p:animEffect transition="in" filter="box(out)">
                                      <p:cBhvr>
                                        <p:cTn id="83" dur="500"/>
                                        <p:tgtEl>
                                          <p:spTgt spid="1166450">
                                            <p:txEl>
                                              <p:charRg st="0" end="2"/>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nodeType="clickEffect">
                                  <p:stCondLst>
                                    <p:cond delay="0"/>
                                  </p:stCondLst>
                                  <p:childTnLst>
                                    <p:set>
                                      <p:cBhvr>
                                        <p:cTn id="87" dur="1" fill="hold">
                                          <p:stCondLst>
                                            <p:cond delay="0"/>
                                          </p:stCondLst>
                                        </p:cTn>
                                        <p:tgtEl>
                                          <p:spTgt spid="1166423"/>
                                        </p:tgtEl>
                                        <p:attrNameLst>
                                          <p:attrName>style.visibility</p:attrName>
                                        </p:attrNameLst>
                                      </p:cBhvr>
                                      <p:to>
                                        <p:strVal val="visible"/>
                                      </p:to>
                                    </p:set>
                                    <p:animEffect transition="in" filter="box(out)">
                                      <p:cBhvr>
                                        <p:cTn id="88" dur="500"/>
                                        <p:tgtEl>
                                          <p:spTgt spid="1166423"/>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box(out)">
                                      <p:cBhvr>
                                        <p:cTn id="93" dur="500"/>
                                        <p:tgtEl>
                                          <p:spTgt spid="15"/>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166451">
                                            <p:txEl>
                                              <p:charRg st="0" end="2"/>
                                            </p:txEl>
                                          </p:spTgt>
                                        </p:tgtEl>
                                        <p:attrNameLst>
                                          <p:attrName>style.visibility</p:attrName>
                                        </p:attrNameLst>
                                      </p:cBhvr>
                                      <p:to>
                                        <p:strVal val="visible"/>
                                      </p:to>
                                    </p:set>
                                    <p:animEffect transition="in" filter="box(out)">
                                      <p:cBhvr>
                                        <p:cTn id="98" dur="500"/>
                                        <p:tgtEl>
                                          <p:spTgt spid="1166451">
                                            <p:txEl>
                                              <p:charRg st="0" end="2"/>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448" grpId="0" build="p"/>
      <p:bldP spid="1166449" grpId="0" build="p"/>
      <p:bldP spid="1166450" grpId="0" build="p"/>
      <p:bldP spid="1166451" grpId="0" build="p"/>
      <p:bldP spid="116645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p:nvPr/>
        </p:nvSpPr>
        <p:spPr>
          <a:xfrm>
            <a:off x="103188" y="2416175"/>
            <a:ext cx="8893175" cy="18002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342900" lvl="0" indent="-342900" eaLnBrk="1" hangingPunct="1">
              <a:buNone/>
            </a:pPr>
            <a:r>
              <a:rPr lang="zh-CN" altLang="de-DE" b="0">
                <a:solidFill>
                  <a:schemeClr val="tx1"/>
                </a:solidFill>
                <a:latin typeface="楷体_GB2312"/>
                <a:ea typeface="楷体_GB2312"/>
              </a:rPr>
              <a:t>在求连通网的最小生成树时，普里姆（</a:t>
            </a:r>
            <a:r>
              <a:rPr lang="de-DE" altLang="zh-CN" b="0">
                <a:solidFill>
                  <a:schemeClr val="tx1"/>
                </a:solidFill>
                <a:latin typeface="楷体_GB2312"/>
                <a:ea typeface="楷体_GB2312"/>
              </a:rPr>
              <a:t>Prim</a:t>
            </a:r>
            <a:r>
              <a:rPr lang="zh-CN" altLang="de-DE" b="0">
                <a:solidFill>
                  <a:schemeClr val="tx1"/>
                </a:solidFill>
                <a:latin typeface="楷体_GB2312"/>
                <a:ea typeface="楷体_GB2312"/>
              </a:rPr>
              <a:t>）算法适用于</a:t>
            </a:r>
            <a:r>
              <a:rPr lang="de-DE" altLang="zh-CN" b="0">
                <a:solidFill>
                  <a:schemeClr val="tx1"/>
                </a:solidFill>
                <a:latin typeface="楷体_GB2312"/>
                <a:ea typeface="楷体_GB2312"/>
              </a:rPr>
              <a:t>_____________</a:t>
            </a:r>
            <a:r>
              <a:rPr lang="zh-CN" altLang="de-DE" b="0">
                <a:solidFill>
                  <a:schemeClr val="tx1"/>
                </a:solidFill>
                <a:latin typeface="楷体_GB2312"/>
                <a:ea typeface="楷体_GB2312"/>
              </a:rPr>
              <a:t>，克鲁斯卡尔（</a:t>
            </a:r>
            <a:r>
              <a:rPr lang="de-DE" altLang="zh-CN" b="0">
                <a:solidFill>
                  <a:schemeClr val="tx1"/>
                </a:solidFill>
                <a:latin typeface="楷体_GB2312"/>
                <a:ea typeface="楷体_GB2312"/>
              </a:rPr>
              <a:t>Kruskal</a:t>
            </a:r>
            <a:r>
              <a:rPr lang="zh-CN" altLang="de-DE" b="0">
                <a:solidFill>
                  <a:schemeClr val="tx1"/>
                </a:solidFill>
                <a:latin typeface="楷体_GB2312"/>
                <a:ea typeface="楷体_GB2312"/>
              </a:rPr>
              <a:t>）算法适用于</a:t>
            </a:r>
            <a:r>
              <a:rPr lang="de-DE" altLang="zh-CN" b="0">
                <a:solidFill>
                  <a:schemeClr val="tx1"/>
                </a:solidFill>
                <a:latin typeface="楷体_GB2312"/>
                <a:ea typeface="楷体_GB2312"/>
              </a:rPr>
              <a:t>______________</a:t>
            </a:r>
            <a:r>
              <a:rPr lang="zh-CN" altLang="de-DE" b="0">
                <a:solidFill>
                  <a:schemeClr val="tx1"/>
                </a:solidFill>
                <a:latin typeface="楷体_GB2312"/>
                <a:ea typeface="楷体_GB2312"/>
              </a:rPr>
              <a:t>。</a:t>
            </a:r>
            <a:endParaRPr lang="zh-CN" altLang="de-DE" b="0">
              <a:solidFill>
                <a:schemeClr val="tx1"/>
              </a:solidFill>
              <a:latin typeface="楷体_GB2312"/>
              <a:ea typeface="楷体_GB2312"/>
            </a:endParaRPr>
          </a:p>
        </p:txBody>
      </p:sp>
      <p:sp>
        <p:nvSpPr>
          <p:cNvPr id="121858" name="Rectangle 3"/>
          <p:cNvSpPr/>
          <p:nvPr/>
        </p:nvSpPr>
        <p:spPr>
          <a:xfrm>
            <a:off x="125413" y="1100138"/>
            <a:ext cx="8893175" cy="12604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342900" lvl="0" indent="-342900" eaLnBrk="1" hangingPunct="1">
              <a:buNone/>
            </a:pPr>
            <a:r>
              <a:rPr lang="zh-CN" altLang="de-DE" b="0">
                <a:solidFill>
                  <a:schemeClr val="tx1"/>
                </a:solidFill>
                <a:latin typeface="楷体_GB2312"/>
                <a:ea typeface="楷体_GB2312"/>
              </a:rPr>
              <a:t>拓扑排序可以用来检查</a:t>
            </a:r>
            <a:r>
              <a:rPr lang="de-DE" altLang="zh-CN" b="0">
                <a:solidFill>
                  <a:schemeClr val="tx1"/>
                </a:solidFill>
                <a:latin typeface="楷体_GB2312"/>
                <a:ea typeface="楷体_GB2312"/>
              </a:rPr>
              <a:t>________</a:t>
            </a:r>
            <a:r>
              <a:rPr lang="zh-CN" altLang="de-DE" b="0">
                <a:solidFill>
                  <a:schemeClr val="tx1"/>
                </a:solidFill>
                <a:latin typeface="楷体_GB2312"/>
                <a:ea typeface="楷体_GB2312"/>
              </a:rPr>
              <a:t>中是否存在回路。</a:t>
            </a:r>
            <a:endParaRPr lang="zh-CN" altLang="de-DE" b="0">
              <a:solidFill>
                <a:schemeClr val="tx1"/>
              </a:solidFill>
              <a:latin typeface="楷体_GB2312"/>
              <a:ea typeface="楷体_GB2312"/>
            </a:endParaRPr>
          </a:p>
        </p:txBody>
      </p:sp>
      <p:sp>
        <p:nvSpPr>
          <p:cNvPr id="121859" name="Rectangle 4"/>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2007</a:t>
            </a:r>
            <a:r>
              <a:rPr lang="zh-CN" altLang="en-US" i="0">
                <a:solidFill>
                  <a:srgbClr val="FFFF66"/>
                </a:solidFill>
              </a:rPr>
              <a:t>试题</a:t>
            </a:r>
            <a:endParaRPr lang="zh-CN" altLang="en-US" i="0">
              <a:solidFill>
                <a:srgbClr val="FFFF66"/>
              </a:solidFill>
            </a:endParaRPr>
          </a:p>
        </p:txBody>
      </p:sp>
      <p:sp>
        <p:nvSpPr>
          <p:cNvPr id="171014" name="Rectangle 6"/>
          <p:cNvSpPr/>
          <p:nvPr/>
        </p:nvSpPr>
        <p:spPr>
          <a:xfrm>
            <a:off x="4859338" y="1100138"/>
            <a:ext cx="11795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de-DE" sz="2400">
                <a:solidFill>
                  <a:srgbClr val="FF0000"/>
                </a:solidFill>
                <a:latin typeface="Times New Roman" panose="02020603050405020304" pitchFamily="18" charset="0"/>
                <a:ea typeface="楷体_GB2312"/>
              </a:rPr>
              <a:t>有向图 </a:t>
            </a:r>
            <a:endParaRPr lang="zh-CN" altLang="en-US" sz="2400">
              <a:solidFill>
                <a:srgbClr val="FF0000"/>
              </a:solidFill>
              <a:latin typeface="Times New Roman" panose="02020603050405020304" pitchFamily="18" charset="0"/>
              <a:ea typeface="楷体_GB2312"/>
            </a:endParaRPr>
          </a:p>
        </p:txBody>
      </p:sp>
      <p:sp>
        <p:nvSpPr>
          <p:cNvPr id="171015" name="Rectangle 7"/>
          <p:cNvSpPr/>
          <p:nvPr/>
        </p:nvSpPr>
        <p:spPr>
          <a:xfrm>
            <a:off x="4795838" y="3059113"/>
            <a:ext cx="17922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de-DE" sz="2400">
                <a:solidFill>
                  <a:srgbClr val="FF0000"/>
                </a:solidFill>
                <a:latin typeface="Times New Roman" panose="02020603050405020304" pitchFamily="18" charset="0"/>
                <a:ea typeface="楷体_GB2312"/>
              </a:rPr>
              <a:t>边稠密的网 </a:t>
            </a:r>
            <a:endParaRPr lang="zh-CN" altLang="en-US" sz="2400">
              <a:solidFill>
                <a:srgbClr val="FF0000"/>
              </a:solidFill>
              <a:latin typeface="Times New Roman" panose="02020603050405020304" pitchFamily="18" charset="0"/>
              <a:ea typeface="楷体_GB2312"/>
            </a:endParaRPr>
          </a:p>
        </p:txBody>
      </p:sp>
      <p:sp>
        <p:nvSpPr>
          <p:cNvPr id="171017" name="Rectangle 9"/>
          <p:cNvSpPr/>
          <p:nvPr/>
        </p:nvSpPr>
        <p:spPr>
          <a:xfrm>
            <a:off x="971550" y="4149725"/>
            <a:ext cx="1716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en-US" sz="2400">
                <a:solidFill>
                  <a:srgbClr val="FF0000"/>
                </a:solidFill>
                <a:latin typeface="Times New Roman" panose="02020603050405020304" pitchFamily="18" charset="0"/>
                <a:ea typeface="楷体_GB2312"/>
              </a:rPr>
              <a:t>边稀疏的网</a:t>
            </a:r>
            <a:endParaRPr lang="zh-CN" altLang="en-US" sz="240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anim calcmode="lin" valueType="num">
                                      <p:cBhvr additive="base">
                                        <p:cTn id="7" dur="500" fill="hold"/>
                                        <p:tgtEl>
                                          <p:spTgt spid="171014"/>
                                        </p:tgtEl>
                                        <p:attrNameLst>
                                          <p:attrName>ppt_x</p:attrName>
                                        </p:attrNameLst>
                                      </p:cBhvr>
                                      <p:tavLst>
                                        <p:tav tm="0">
                                          <p:val>
                                            <p:strVal val="#ppt_x"/>
                                          </p:val>
                                        </p:tav>
                                        <p:tav tm="100000">
                                          <p:val>
                                            <p:strVal val="#ppt_x"/>
                                          </p:val>
                                        </p:tav>
                                      </p:tavLst>
                                    </p:anim>
                                    <p:anim calcmode="lin" valueType="num">
                                      <p:cBhvr additive="base">
                                        <p:cTn id="8" dur="500" fill="hold"/>
                                        <p:tgtEl>
                                          <p:spTgt spid="1710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15"/>
                                        </p:tgtEl>
                                        <p:attrNameLst>
                                          <p:attrName>style.visibility</p:attrName>
                                        </p:attrNameLst>
                                      </p:cBhvr>
                                      <p:to>
                                        <p:strVal val="visible"/>
                                      </p:to>
                                    </p:set>
                                    <p:anim calcmode="lin" valueType="num">
                                      <p:cBhvr additive="base">
                                        <p:cTn id="13" dur="500" fill="hold"/>
                                        <p:tgtEl>
                                          <p:spTgt spid="171015"/>
                                        </p:tgtEl>
                                        <p:attrNameLst>
                                          <p:attrName>ppt_x</p:attrName>
                                        </p:attrNameLst>
                                      </p:cBhvr>
                                      <p:tavLst>
                                        <p:tav tm="0">
                                          <p:val>
                                            <p:strVal val="#ppt_x"/>
                                          </p:val>
                                        </p:tav>
                                        <p:tav tm="100000">
                                          <p:val>
                                            <p:strVal val="#ppt_x"/>
                                          </p:val>
                                        </p:tav>
                                      </p:tavLst>
                                    </p:anim>
                                    <p:anim calcmode="lin" valueType="num">
                                      <p:cBhvr additive="base">
                                        <p:cTn id="14" dur="500" fill="hold"/>
                                        <p:tgtEl>
                                          <p:spTgt spid="1710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1017"/>
                                        </p:tgtEl>
                                        <p:attrNameLst>
                                          <p:attrName>style.visibility</p:attrName>
                                        </p:attrNameLst>
                                      </p:cBhvr>
                                      <p:to>
                                        <p:strVal val="visible"/>
                                      </p:to>
                                    </p:set>
                                    <p:anim calcmode="lin" valueType="num">
                                      <p:cBhvr additive="base">
                                        <p:cTn id="19" dur="500" fill="hold"/>
                                        <p:tgtEl>
                                          <p:spTgt spid="171017"/>
                                        </p:tgtEl>
                                        <p:attrNameLst>
                                          <p:attrName>ppt_x</p:attrName>
                                        </p:attrNameLst>
                                      </p:cBhvr>
                                      <p:tavLst>
                                        <p:tav tm="0">
                                          <p:val>
                                            <p:strVal val="#ppt_x"/>
                                          </p:val>
                                        </p:tav>
                                        <p:tav tm="100000">
                                          <p:val>
                                            <p:strVal val="#ppt_x"/>
                                          </p:val>
                                        </p:tav>
                                      </p:tavLst>
                                    </p:anim>
                                    <p:anim calcmode="lin" valueType="num">
                                      <p:cBhvr additive="base">
                                        <p:cTn id="20" dur="500" fill="hold"/>
                                        <p:tgtEl>
                                          <p:spTgt spid="171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P spid="171015" grpId="0"/>
      <p:bldP spid="1710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2"/>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2008</a:t>
            </a:r>
            <a:r>
              <a:rPr lang="zh-CN" altLang="en-US" i="0">
                <a:solidFill>
                  <a:srgbClr val="FFFF66"/>
                </a:solidFill>
              </a:rPr>
              <a:t>试题</a:t>
            </a:r>
            <a:endParaRPr lang="zh-CN" altLang="en-US" i="0">
              <a:solidFill>
                <a:srgbClr val="FFFF66"/>
              </a:solidFill>
            </a:endParaRPr>
          </a:p>
        </p:txBody>
      </p:sp>
      <p:sp>
        <p:nvSpPr>
          <p:cNvPr id="122882" name="Rectangle 3"/>
          <p:cNvSpPr>
            <a:spLocks noGrp="1"/>
          </p:cNvSpPr>
          <p:nvPr>
            <p:ph idx="1"/>
          </p:nvPr>
        </p:nvSpPr>
        <p:spPr>
          <a:xfrm>
            <a:off x="0" y="908050"/>
            <a:ext cx="9144000" cy="6337300"/>
          </a:xfrm>
          <a:ln/>
        </p:spPr>
        <p:txBody>
          <a:bodyPr vert="horz" wrap="square" lIns="92075" tIns="46038" rIns="92075" bIns="46038" anchor="t" anchorCtr="0"/>
          <a:p>
            <a:pPr eaLnBrk="1" hangingPunct="1">
              <a:lnSpc>
                <a:spcPct val="80000"/>
              </a:lnSpc>
              <a:buNone/>
            </a:pPr>
            <a:r>
              <a:rPr lang="de-DE" altLang="zh-CN" sz="1800" b="0">
                <a:latin typeface="楷体_GB2312"/>
                <a:ea typeface="楷体_GB2312"/>
              </a:rPr>
              <a:t>TopologicalSort(G)</a:t>
            </a:r>
            <a:r>
              <a:rPr lang="zh-CN" altLang="de-DE" sz="1800" b="0">
                <a:latin typeface="楷体_GB2312"/>
                <a:ea typeface="楷体_GB2312"/>
              </a:rPr>
              <a:t>是一个利用队列对图</a:t>
            </a:r>
            <a:r>
              <a:rPr lang="de-DE" altLang="zh-CN" sz="1800" b="0">
                <a:latin typeface="楷体_GB2312"/>
                <a:ea typeface="楷体_GB2312"/>
              </a:rPr>
              <a:t>G</a:t>
            </a:r>
            <a:r>
              <a:rPr lang="zh-CN" altLang="de-DE" sz="1800" b="0">
                <a:latin typeface="楷体_GB2312"/>
                <a:ea typeface="楷体_GB2312"/>
              </a:rPr>
              <a:t>进行拓扑排序的算法，请在该算法的空白处填入合适的语句或表达式。</a:t>
            </a:r>
            <a:endParaRPr lang="zh-CN" altLang="de-DE" sz="1800" b="0">
              <a:latin typeface="楷体_GB2312"/>
              <a:ea typeface="楷体_GB2312"/>
            </a:endParaRPr>
          </a:p>
          <a:p>
            <a:pPr eaLnBrk="1" hangingPunct="1">
              <a:lnSpc>
                <a:spcPct val="80000"/>
              </a:lnSpc>
              <a:buNone/>
            </a:pPr>
            <a:r>
              <a:rPr lang="zh-CN" altLang="de-DE" sz="1800" b="0">
                <a:latin typeface="楷体_GB2312"/>
                <a:ea typeface="楷体_GB2312"/>
              </a:rPr>
              <a:t>提示：</a:t>
            </a:r>
            <a:endParaRPr lang="zh-CN" altLang="de-DE" sz="1800" b="0">
              <a:latin typeface="楷体_GB2312"/>
              <a:ea typeface="楷体_GB2312"/>
            </a:endParaRPr>
          </a:p>
          <a:p>
            <a:pPr eaLnBrk="1" hangingPunct="1">
              <a:lnSpc>
                <a:spcPct val="80000"/>
              </a:lnSpc>
              <a:buNone/>
            </a:pPr>
            <a:r>
              <a:rPr lang="zh-CN" altLang="de-DE" sz="1800" b="0">
                <a:latin typeface="楷体_GB2312"/>
                <a:ea typeface="楷体_GB2312"/>
              </a:rPr>
              <a:t>	数组</a:t>
            </a:r>
            <a:r>
              <a:rPr lang="de-DE" altLang="zh-CN" sz="1800" b="0">
                <a:latin typeface="楷体_GB2312"/>
                <a:ea typeface="楷体_GB2312"/>
              </a:rPr>
              <a:t>InDegree</a:t>
            </a:r>
            <a:r>
              <a:rPr lang="zh-CN" altLang="de-DE" sz="1800" b="0">
                <a:latin typeface="楷体_GB2312"/>
                <a:ea typeface="楷体_GB2312"/>
              </a:rPr>
              <a:t>事先已存放每个顶点的入度；</a:t>
            </a:r>
            <a:endParaRPr lang="zh-CN" altLang="de-DE" sz="1800" b="0">
              <a:latin typeface="楷体_GB2312"/>
              <a:ea typeface="楷体_GB2312"/>
            </a:endParaRPr>
          </a:p>
          <a:p>
            <a:pPr eaLnBrk="1" hangingPunct="1">
              <a:lnSpc>
                <a:spcPct val="80000"/>
              </a:lnSpc>
              <a:buNone/>
            </a:pPr>
            <a:r>
              <a:rPr lang="zh-CN" altLang="de-DE" sz="1800" b="0">
                <a:latin typeface="楷体_GB2312"/>
                <a:ea typeface="楷体_GB2312"/>
              </a:rPr>
              <a:t>	数组</a:t>
            </a:r>
            <a:r>
              <a:rPr lang="de-DE" altLang="zh-CN" sz="1800" b="0">
                <a:latin typeface="楷体_GB2312"/>
                <a:ea typeface="楷体_GB2312"/>
              </a:rPr>
              <a:t>TopOrder</a:t>
            </a:r>
            <a:r>
              <a:rPr lang="zh-CN" altLang="de-DE" sz="1800" b="0">
                <a:latin typeface="楷体_GB2312"/>
                <a:ea typeface="楷体_GB2312"/>
              </a:rPr>
              <a:t>在算法执行后将存放每个顶点在拓扑排序中的顺序。</a:t>
            </a:r>
            <a:endParaRPr lang="zh-CN" altLang="de-DE" sz="1800" b="0">
              <a:latin typeface="楷体_GB2312"/>
              <a:ea typeface="楷体_GB2312"/>
            </a:endParaRPr>
          </a:p>
          <a:p>
            <a:pPr eaLnBrk="1" hangingPunct="1">
              <a:lnSpc>
                <a:spcPct val="80000"/>
              </a:lnSpc>
              <a:buNone/>
            </a:pPr>
            <a:r>
              <a:rPr lang="de-DE" altLang="zh-CN" sz="1800" b="0">
                <a:latin typeface="楷体_GB2312"/>
                <a:ea typeface="楷体_GB2312"/>
              </a:rPr>
              <a:t>int TopologicalSort (Graph G)</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   </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Queue Q;</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int Counter = 0;</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int I, V, W;</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InitQueue(Q); </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for (I = 0; I &lt; G.vexnum; I++)</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		if (InDegree[I] == 0) Enqueue(Q, I);</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    while (____________) {</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		Dequeue(Q, V);</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		TopOrder[V] = ++Counter; </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		for (W = FirstAdjVex(G, V); W != -1; W = NextAdjVex(G, V, W))</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	    	</a:t>
            </a:r>
            <a:r>
              <a:rPr lang="zh-CN" altLang="en-US" sz="1800" b="0">
                <a:latin typeface="楷体_GB2312"/>
                <a:ea typeface="楷体_GB2312"/>
              </a:rPr>
              <a:t>       </a:t>
            </a:r>
            <a:r>
              <a:rPr lang="de-DE" altLang="zh-CN" sz="1800" b="0">
                <a:latin typeface="楷体_GB2312"/>
                <a:ea typeface="楷体_GB2312"/>
              </a:rPr>
              <a:t>if (_______________) Enqueue(Q, W);</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  </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DestroyQueue(Q);</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return (Counter == G.vexnum);</a:t>
            </a:r>
            <a:endParaRPr lang="de-DE" altLang="zh-CN" sz="1800" b="0">
              <a:latin typeface="楷体_GB2312"/>
              <a:ea typeface="楷体_GB2312"/>
            </a:endParaRPr>
          </a:p>
          <a:p>
            <a:pPr eaLnBrk="1" hangingPunct="1">
              <a:lnSpc>
                <a:spcPct val="80000"/>
              </a:lnSpc>
              <a:buNone/>
            </a:pPr>
            <a:r>
              <a:rPr lang="de-DE" altLang="zh-CN" sz="1800" b="0">
                <a:latin typeface="楷体_GB2312"/>
                <a:ea typeface="楷体_GB2312"/>
              </a:rPr>
              <a:t>}</a:t>
            </a:r>
            <a:endParaRPr lang="de-DE" altLang="zh-CN" sz="1800" b="0">
              <a:latin typeface="楷体_GB2312"/>
              <a:ea typeface="楷体_GB2312"/>
            </a:endParaRPr>
          </a:p>
          <a:p>
            <a:pPr eaLnBrk="1" hangingPunct="1">
              <a:lnSpc>
                <a:spcPct val="80000"/>
              </a:lnSpc>
              <a:buNone/>
            </a:pPr>
            <a:endParaRPr lang="de-DE" altLang="zh-CN" sz="1800">
              <a:latin typeface="楷体_GB2312"/>
              <a:ea typeface="楷体_GB2312"/>
            </a:endParaRPr>
          </a:p>
        </p:txBody>
      </p:sp>
      <p:sp>
        <p:nvSpPr>
          <p:cNvPr id="172036" name="Rectangle 4"/>
          <p:cNvSpPr/>
          <p:nvPr/>
        </p:nvSpPr>
        <p:spPr>
          <a:xfrm>
            <a:off x="3132138" y="4365625"/>
            <a:ext cx="207168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de-DE" altLang="en-US" sz="2000">
                <a:solidFill>
                  <a:srgbClr val="FF0000"/>
                </a:solidFill>
                <a:latin typeface="Times New Roman" panose="02020603050405020304" pitchFamily="18" charset="0"/>
                <a:ea typeface="楷体_GB2312"/>
              </a:rPr>
              <a:t>!QueueEmpty(Q)</a:t>
            </a:r>
            <a:endParaRPr lang="en-US" altLang="zh-CN" sz="2000">
              <a:solidFill>
                <a:srgbClr val="FF0000"/>
              </a:solidFill>
              <a:latin typeface="Times New Roman" panose="02020603050405020304" pitchFamily="18" charset="0"/>
              <a:ea typeface="楷体_GB2312"/>
            </a:endParaRPr>
          </a:p>
        </p:txBody>
      </p:sp>
      <p:sp>
        <p:nvSpPr>
          <p:cNvPr id="172037" name="Rectangle 5"/>
          <p:cNvSpPr/>
          <p:nvPr/>
        </p:nvSpPr>
        <p:spPr>
          <a:xfrm>
            <a:off x="1908175" y="5805488"/>
            <a:ext cx="29273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de-DE" altLang="en-US" sz="2000">
                <a:solidFill>
                  <a:srgbClr val="FF0000"/>
                </a:solidFill>
                <a:latin typeface="Times New Roman" panose="02020603050405020304" pitchFamily="18" charset="0"/>
                <a:ea typeface="楷体_GB2312"/>
              </a:rPr>
              <a:t>--Indegree[W] == 0	</a:t>
            </a:r>
            <a:endParaRPr lang="en-US" altLang="zh-CN" sz="200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 calcmode="lin" valueType="num">
                                      <p:cBhvr additive="base">
                                        <p:cTn id="7" dur="500" fill="hold"/>
                                        <p:tgtEl>
                                          <p:spTgt spid="172036"/>
                                        </p:tgtEl>
                                        <p:attrNameLst>
                                          <p:attrName>ppt_x</p:attrName>
                                        </p:attrNameLst>
                                      </p:cBhvr>
                                      <p:tavLst>
                                        <p:tav tm="0">
                                          <p:val>
                                            <p:strVal val="#ppt_x"/>
                                          </p:val>
                                        </p:tav>
                                        <p:tav tm="100000">
                                          <p:val>
                                            <p:strVal val="#ppt_x"/>
                                          </p:val>
                                        </p:tav>
                                      </p:tavLst>
                                    </p:anim>
                                    <p:anim calcmode="lin" valueType="num">
                                      <p:cBhvr additive="base">
                                        <p:cTn id="8" dur="500" fill="hold"/>
                                        <p:tgtEl>
                                          <p:spTgt spid="1720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037"/>
                                        </p:tgtEl>
                                        <p:attrNameLst>
                                          <p:attrName>style.visibility</p:attrName>
                                        </p:attrNameLst>
                                      </p:cBhvr>
                                      <p:to>
                                        <p:strVal val="visible"/>
                                      </p:to>
                                    </p:set>
                                    <p:anim calcmode="lin" valueType="num">
                                      <p:cBhvr additive="base">
                                        <p:cTn id="13" dur="500" fill="hold"/>
                                        <p:tgtEl>
                                          <p:spTgt spid="172037"/>
                                        </p:tgtEl>
                                        <p:attrNameLst>
                                          <p:attrName>ppt_x</p:attrName>
                                        </p:attrNameLst>
                                      </p:cBhvr>
                                      <p:tavLst>
                                        <p:tav tm="0">
                                          <p:val>
                                            <p:strVal val="#ppt_x"/>
                                          </p:val>
                                        </p:tav>
                                        <p:tav tm="100000">
                                          <p:val>
                                            <p:strVal val="#ppt_x"/>
                                          </p:val>
                                        </p:tav>
                                      </p:tavLst>
                                    </p:anim>
                                    <p:anim calcmode="lin" valueType="num">
                                      <p:cBhvr additive="base">
                                        <p:cTn id="14" dur="500" fill="hold"/>
                                        <p:tgtEl>
                                          <p:spTgt spid="172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P spid="1720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2009</a:t>
            </a:r>
            <a:r>
              <a:rPr lang="zh-CN" altLang="en-US" i="0">
                <a:solidFill>
                  <a:srgbClr val="FFFF66"/>
                </a:solidFill>
              </a:rPr>
              <a:t>试题</a:t>
            </a:r>
            <a:endParaRPr lang="zh-CN" altLang="en-US" i="0">
              <a:solidFill>
                <a:srgbClr val="FFFF66"/>
              </a:solidFill>
            </a:endParaRPr>
          </a:p>
        </p:txBody>
      </p:sp>
      <p:sp>
        <p:nvSpPr>
          <p:cNvPr id="123906" name="Rectangle 3"/>
          <p:cNvSpPr>
            <a:spLocks noGrp="1"/>
          </p:cNvSpPr>
          <p:nvPr>
            <p:ph idx="1"/>
          </p:nvPr>
        </p:nvSpPr>
        <p:spPr>
          <a:xfrm>
            <a:off x="250825" y="908050"/>
            <a:ext cx="8648700" cy="1800225"/>
          </a:xfrm>
          <a:ln/>
        </p:spPr>
        <p:txBody>
          <a:bodyPr vert="horz" wrap="square" lIns="92075" tIns="46038" rIns="92075" bIns="46038" anchor="t" anchorCtr="0"/>
          <a:p>
            <a:pPr eaLnBrk="1" hangingPunct="1">
              <a:lnSpc>
                <a:spcPct val="80000"/>
              </a:lnSpc>
              <a:buNone/>
            </a:pPr>
            <a:r>
              <a:rPr lang="zh-CN" altLang="de-DE" sz="2400" b="0">
                <a:latin typeface="楷体_GB2312"/>
                <a:ea typeface="楷体_GB2312"/>
              </a:rPr>
              <a:t>下列关于无向连通图特性的叙述中，正确的是</a:t>
            </a:r>
            <a:endParaRPr lang="zh-CN" altLang="de-DE" sz="2400" b="0">
              <a:latin typeface="楷体_GB2312"/>
              <a:ea typeface="楷体_GB2312"/>
            </a:endParaRPr>
          </a:p>
          <a:p>
            <a:pPr eaLnBrk="1" hangingPunct="1">
              <a:lnSpc>
                <a:spcPct val="80000"/>
              </a:lnSpc>
              <a:buNone/>
            </a:pPr>
            <a:r>
              <a:rPr lang="de-DE" altLang="zh-CN" sz="2400" b="0">
                <a:latin typeface="楷体_GB2312"/>
                <a:ea typeface="楷体_GB2312"/>
              </a:rPr>
              <a:t>I</a:t>
            </a:r>
            <a:r>
              <a:rPr lang="zh-CN" altLang="de-DE" sz="2400" b="0">
                <a:latin typeface="楷体_GB2312"/>
                <a:ea typeface="楷体_GB2312"/>
              </a:rPr>
              <a:t>．所有顶点的度之和为偶数	</a:t>
            </a:r>
            <a:r>
              <a:rPr lang="de-DE" altLang="zh-CN" sz="2400" b="0">
                <a:latin typeface="楷体_GB2312"/>
                <a:ea typeface="楷体_GB2312"/>
              </a:rPr>
              <a:t>II</a:t>
            </a:r>
            <a:r>
              <a:rPr lang="zh-CN" altLang="de-DE" sz="2400" b="0">
                <a:latin typeface="楷体_GB2312"/>
                <a:ea typeface="楷体_GB2312"/>
              </a:rPr>
              <a:t>．边数大于顶点个数减</a:t>
            </a:r>
            <a:r>
              <a:rPr lang="de-DE" altLang="zh-CN" sz="2400" b="0">
                <a:latin typeface="楷体_GB2312"/>
                <a:ea typeface="楷体_GB2312"/>
              </a:rPr>
              <a:t>1</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III</a:t>
            </a:r>
            <a:r>
              <a:rPr lang="zh-CN" altLang="de-DE" sz="2400" b="0">
                <a:latin typeface="楷体_GB2312"/>
                <a:ea typeface="楷体_GB2312"/>
              </a:rPr>
              <a:t>．至少有一个顶点的度为</a:t>
            </a:r>
            <a:r>
              <a:rPr lang="de-DE" altLang="zh-CN" sz="2400" b="0">
                <a:latin typeface="楷体_GB2312"/>
                <a:ea typeface="楷体_GB2312"/>
              </a:rPr>
              <a:t>1</a:t>
            </a:r>
            <a:endParaRPr lang="de-DE" altLang="zh-CN" sz="2400" b="0">
              <a:latin typeface="楷体_GB2312"/>
              <a:ea typeface="楷体_GB2312"/>
            </a:endParaRPr>
          </a:p>
          <a:p>
            <a:pPr eaLnBrk="1" hangingPunct="1">
              <a:lnSpc>
                <a:spcPct val="80000"/>
              </a:lnSpc>
              <a:buNone/>
            </a:pPr>
            <a:r>
              <a:rPr lang="de-DE" altLang="zh-CN" sz="2400" b="0">
                <a:latin typeface="楷体_GB2312"/>
                <a:ea typeface="楷体_GB2312"/>
              </a:rPr>
              <a:t>A</a:t>
            </a:r>
            <a:r>
              <a:rPr lang="zh-CN" altLang="de-DE" sz="2400" b="0">
                <a:latin typeface="楷体_GB2312"/>
                <a:ea typeface="楷体_GB2312"/>
              </a:rPr>
              <a:t>．只有</a:t>
            </a:r>
            <a:r>
              <a:rPr lang="de-DE" altLang="zh-CN" sz="2400" b="0">
                <a:latin typeface="楷体_GB2312"/>
                <a:ea typeface="楷体_GB2312"/>
              </a:rPr>
              <a:t>I	B</a:t>
            </a:r>
            <a:r>
              <a:rPr lang="zh-CN" altLang="de-DE" sz="2400" b="0">
                <a:latin typeface="楷体_GB2312"/>
                <a:ea typeface="楷体_GB2312"/>
              </a:rPr>
              <a:t>．只有</a:t>
            </a:r>
            <a:r>
              <a:rPr lang="de-DE" altLang="zh-CN" sz="2400" b="0">
                <a:latin typeface="楷体_GB2312"/>
                <a:ea typeface="楷体_GB2312"/>
              </a:rPr>
              <a:t>II	C</a:t>
            </a:r>
            <a:r>
              <a:rPr lang="zh-CN" altLang="de-DE" sz="2400" b="0">
                <a:latin typeface="楷体_GB2312"/>
                <a:ea typeface="楷体_GB2312"/>
              </a:rPr>
              <a:t>．</a:t>
            </a:r>
            <a:r>
              <a:rPr lang="de-DE" altLang="zh-CN" sz="2400" b="0">
                <a:latin typeface="楷体_GB2312"/>
                <a:ea typeface="楷体_GB2312"/>
              </a:rPr>
              <a:t>I</a:t>
            </a:r>
            <a:r>
              <a:rPr lang="zh-CN" altLang="de-DE" sz="2400" b="0">
                <a:latin typeface="楷体_GB2312"/>
                <a:ea typeface="楷体_GB2312"/>
              </a:rPr>
              <a:t>和</a:t>
            </a:r>
            <a:r>
              <a:rPr lang="de-DE" altLang="zh-CN" sz="2400" b="0">
                <a:latin typeface="楷体_GB2312"/>
                <a:ea typeface="楷体_GB2312"/>
              </a:rPr>
              <a:t>II	D</a:t>
            </a:r>
            <a:r>
              <a:rPr lang="zh-CN" altLang="de-DE" sz="2400" b="0">
                <a:latin typeface="楷体_GB2312"/>
                <a:ea typeface="楷体_GB2312"/>
              </a:rPr>
              <a:t>．</a:t>
            </a:r>
            <a:r>
              <a:rPr lang="de-DE" altLang="zh-CN" sz="2400" b="0">
                <a:latin typeface="楷体_GB2312"/>
                <a:ea typeface="楷体_GB2312"/>
              </a:rPr>
              <a:t>I</a:t>
            </a:r>
            <a:r>
              <a:rPr lang="zh-CN" altLang="de-DE" sz="2400" b="0">
                <a:latin typeface="楷体_GB2312"/>
                <a:ea typeface="楷体_GB2312"/>
              </a:rPr>
              <a:t>和</a:t>
            </a:r>
            <a:r>
              <a:rPr lang="de-DE" altLang="zh-CN" sz="2400" b="0">
                <a:latin typeface="楷体_GB2312"/>
                <a:ea typeface="楷体_GB2312"/>
              </a:rPr>
              <a:t>III</a:t>
            </a:r>
            <a:endParaRPr lang="de-DE" altLang="zh-CN" sz="2400" b="0">
              <a:latin typeface="楷体_GB2312"/>
              <a:ea typeface="楷体_GB2312"/>
            </a:endParaRPr>
          </a:p>
        </p:txBody>
      </p:sp>
      <p:sp>
        <p:nvSpPr>
          <p:cNvPr id="173060" name="Rectangle 4"/>
          <p:cNvSpPr/>
          <p:nvPr/>
        </p:nvSpPr>
        <p:spPr>
          <a:xfrm>
            <a:off x="323850" y="2492375"/>
            <a:ext cx="14430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en-US" altLang="zh-CN" sz="2400">
                <a:latin typeface="Times New Roman" panose="02020603050405020304" pitchFamily="18" charset="0"/>
                <a:ea typeface="楷体_GB2312"/>
              </a:rPr>
              <a:t>A</a:t>
            </a:r>
            <a:r>
              <a:rPr lang="zh-CN" altLang="en-US" sz="2400">
                <a:latin typeface="Times New Roman" panose="02020603050405020304" pitchFamily="18" charset="0"/>
                <a:ea typeface="楷体_GB2312"/>
              </a:rPr>
              <a:t>．只有</a:t>
            </a:r>
            <a:r>
              <a:rPr lang="en-US" altLang="zh-CN" sz="2400">
                <a:latin typeface="Times New Roman" panose="02020603050405020304" pitchFamily="18" charset="0"/>
                <a:ea typeface="楷体_GB2312"/>
              </a:rPr>
              <a:t>I</a:t>
            </a:r>
            <a:endParaRPr lang="en-US" altLang="zh-CN" sz="2400">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ppt_x"/>
                                          </p:val>
                                        </p:tav>
                                        <p:tav tm="100000">
                                          <p:val>
                                            <p:strVal val="#ppt_x"/>
                                          </p:val>
                                        </p:tav>
                                      </p:tavLst>
                                    </p:anim>
                                    <p:anim calcmode="lin" valueType="num">
                                      <p:cBhvr additive="base">
                                        <p:cTn id="8" dur="500" fill="hold"/>
                                        <p:tgtEl>
                                          <p:spTgt spid="173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2"/>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2009</a:t>
            </a:r>
            <a:r>
              <a:rPr lang="zh-CN" altLang="en-US" i="0">
                <a:solidFill>
                  <a:srgbClr val="FFFF66"/>
                </a:solidFill>
              </a:rPr>
              <a:t>试题</a:t>
            </a:r>
            <a:endParaRPr lang="zh-CN" altLang="en-US" i="0">
              <a:solidFill>
                <a:srgbClr val="FFFF66"/>
              </a:solidFill>
            </a:endParaRPr>
          </a:p>
        </p:txBody>
      </p:sp>
      <p:sp>
        <p:nvSpPr>
          <p:cNvPr id="124930" name="Rectangle 3"/>
          <p:cNvSpPr>
            <a:spLocks noGrp="1"/>
          </p:cNvSpPr>
          <p:nvPr>
            <p:ph idx="1"/>
          </p:nvPr>
        </p:nvSpPr>
        <p:spPr>
          <a:xfrm>
            <a:off x="250825" y="908050"/>
            <a:ext cx="8648700" cy="3960813"/>
          </a:xfrm>
          <a:ln/>
        </p:spPr>
        <p:txBody>
          <a:bodyPr vert="horz" wrap="square" lIns="92075" tIns="46038" rIns="92075" bIns="46038" anchor="t" anchorCtr="0"/>
          <a:p>
            <a:pPr eaLnBrk="1" hangingPunct="1">
              <a:lnSpc>
                <a:spcPct val="80000"/>
              </a:lnSpc>
              <a:buNone/>
            </a:pPr>
            <a:r>
              <a:rPr lang="zh-CN" altLang="de-DE" sz="2400" b="0">
                <a:latin typeface="楷体_GB2312"/>
                <a:ea typeface="楷体_GB2312"/>
              </a:rPr>
              <a:t>带权图（权值非负，表示边连接的两顶点间的距离）的最短路径问题是找出从初始顶点到目标顶点之间的一条最短路径。假设从初始顶点到目标顶点之间存在路径，现有一种解决该问题的方法：</a:t>
            </a:r>
            <a:endParaRPr lang="zh-CN" altLang="de-DE" sz="2400" b="0">
              <a:latin typeface="楷体_GB2312"/>
              <a:ea typeface="楷体_GB2312"/>
            </a:endParaRPr>
          </a:p>
          <a:p>
            <a:pPr eaLnBrk="1" hangingPunct="1">
              <a:lnSpc>
                <a:spcPct val="80000"/>
              </a:lnSpc>
              <a:buNone/>
            </a:pPr>
            <a:r>
              <a:rPr lang="zh-CN" altLang="de-DE" sz="2400" b="0">
                <a:latin typeface="楷体_GB2312"/>
                <a:ea typeface="楷体_GB2312"/>
              </a:rPr>
              <a:t>① 设最短路径初始时仅包含初始顶点，令当前顶点</a:t>
            </a:r>
            <a:r>
              <a:rPr lang="de-DE" altLang="zh-CN" sz="2400" b="0">
                <a:latin typeface="楷体_GB2312"/>
                <a:ea typeface="楷体_GB2312"/>
              </a:rPr>
              <a:t>u</a:t>
            </a:r>
            <a:r>
              <a:rPr lang="zh-CN" altLang="de-DE" sz="2400" b="0">
                <a:latin typeface="楷体_GB2312"/>
                <a:ea typeface="楷体_GB2312"/>
              </a:rPr>
              <a:t>为初始顶点；</a:t>
            </a:r>
            <a:endParaRPr lang="zh-CN" altLang="de-DE" sz="2400" b="0">
              <a:latin typeface="楷体_GB2312"/>
              <a:ea typeface="楷体_GB2312"/>
            </a:endParaRPr>
          </a:p>
          <a:p>
            <a:pPr eaLnBrk="1" hangingPunct="1">
              <a:lnSpc>
                <a:spcPct val="80000"/>
              </a:lnSpc>
              <a:buNone/>
            </a:pPr>
            <a:r>
              <a:rPr lang="zh-CN" altLang="de-DE" sz="2400" b="0">
                <a:latin typeface="楷体_GB2312"/>
                <a:ea typeface="楷体_GB2312"/>
              </a:rPr>
              <a:t>② 选择离</a:t>
            </a:r>
            <a:r>
              <a:rPr lang="de-DE" altLang="zh-CN" sz="2400" b="0">
                <a:latin typeface="楷体_GB2312"/>
                <a:ea typeface="楷体_GB2312"/>
              </a:rPr>
              <a:t>u</a:t>
            </a:r>
            <a:r>
              <a:rPr lang="zh-CN" altLang="de-DE" sz="2400" b="0">
                <a:latin typeface="楷体_GB2312"/>
                <a:ea typeface="楷体_GB2312"/>
              </a:rPr>
              <a:t>最近且尚未在最短路径中的一个顶点</a:t>
            </a:r>
            <a:r>
              <a:rPr lang="de-DE" altLang="zh-CN" sz="2400" b="0">
                <a:latin typeface="楷体_GB2312"/>
                <a:ea typeface="楷体_GB2312"/>
              </a:rPr>
              <a:t>v</a:t>
            </a:r>
            <a:r>
              <a:rPr lang="zh-CN" altLang="de-DE" sz="2400" b="0">
                <a:latin typeface="楷体_GB2312"/>
                <a:ea typeface="楷体_GB2312"/>
              </a:rPr>
              <a:t>，加入到最短路径中，修改当前顶点</a:t>
            </a:r>
            <a:r>
              <a:rPr lang="de-DE" altLang="zh-CN" sz="2400" b="0">
                <a:latin typeface="楷体_GB2312"/>
                <a:ea typeface="楷体_GB2312"/>
              </a:rPr>
              <a:t>u = v</a:t>
            </a:r>
            <a:r>
              <a:rPr lang="zh-CN" altLang="de-DE" sz="2400" b="0">
                <a:latin typeface="楷体_GB2312"/>
                <a:ea typeface="楷体_GB2312"/>
              </a:rPr>
              <a:t>；</a:t>
            </a:r>
            <a:endParaRPr lang="zh-CN" altLang="de-DE" sz="2400" b="0">
              <a:latin typeface="楷体_GB2312"/>
              <a:ea typeface="楷体_GB2312"/>
            </a:endParaRPr>
          </a:p>
          <a:p>
            <a:pPr eaLnBrk="1" hangingPunct="1">
              <a:lnSpc>
                <a:spcPct val="80000"/>
              </a:lnSpc>
              <a:buNone/>
            </a:pPr>
            <a:r>
              <a:rPr lang="zh-CN" altLang="de-DE" sz="2400" b="0">
                <a:latin typeface="楷体_GB2312"/>
                <a:ea typeface="楷体_GB2312"/>
              </a:rPr>
              <a:t>③ 重复步骤②，直到</a:t>
            </a:r>
            <a:r>
              <a:rPr lang="de-DE" altLang="zh-CN" sz="2400" b="0">
                <a:latin typeface="楷体_GB2312"/>
                <a:ea typeface="楷体_GB2312"/>
              </a:rPr>
              <a:t>u</a:t>
            </a:r>
            <a:r>
              <a:rPr lang="zh-CN" altLang="de-DE" sz="2400" b="0">
                <a:latin typeface="楷体_GB2312"/>
                <a:ea typeface="楷体_GB2312"/>
              </a:rPr>
              <a:t>是目标顶点时为止。</a:t>
            </a:r>
            <a:endParaRPr lang="zh-CN" altLang="de-DE" sz="2400" b="0">
              <a:latin typeface="楷体_GB2312"/>
              <a:ea typeface="楷体_GB2312"/>
            </a:endParaRPr>
          </a:p>
          <a:p>
            <a:pPr eaLnBrk="1" hangingPunct="1">
              <a:lnSpc>
                <a:spcPct val="80000"/>
              </a:lnSpc>
              <a:buNone/>
            </a:pPr>
            <a:r>
              <a:rPr lang="zh-CN" altLang="de-DE" sz="2400" b="0">
                <a:latin typeface="楷体_GB2312"/>
                <a:ea typeface="楷体_GB2312"/>
              </a:rPr>
              <a:t>请问上述方法能否求得最短路径？若该方法可行，请证明之；否则，请举例说明。</a:t>
            </a:r>
            <a:endParaRPr lang="zh-CN" altLang="de-DE" sz="2400" b="0">
              <a:latin typeface="楷体_GB2312"/>
              <a:ea typeface="楷体_GB2312"/>
            </a:endParaRPr>
          </a:p>
        </p:txBody>
      </p:sp>
      <p:grpSp>
        <p:nvGrpSpPr>
          <p:cNvPr id="174084" name="Group 4"/>
          <p:cNvGrpSpPr/>
          <p:nvPr/>
        </p:nvGrpSpPr>
        <p:grpSpPr>
          <a:xfrm>
            <a:off x="2051050" y="5121275"/>
            <a:ext cx="3529013" cy="1736725"/>
            <a:chOff x="884" y="2837"/>
            <a:chExt cx="2223" cy="1094"/>
          </a:xfrm>
        </p:grpSpPr>
        <p:sp>
          <p:nvSpPr>
            <p:cNvPr id="124932" name="Oval 5"/>
            <p:cNvSpPr/>
            <p:nvPr/>
          </p:nvSpPr>
          <p:spPr>
            <a:xfrm>
              <a:off x="884" y="3385"/>
              <a:ext cx="408" cy="317"/>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3200" b="0">
                  <a:solidFill>
                    <a:schemeClr val="tx1"/>
                  </a:solidFill>
                  <a:latin typeface="Times New Roman" panose="02020603050405020304" pitchFamily="18" charset="0"/>
                </a:rPr>
                <a:t>a</a:t>
              </a:r>
              <a:endParaRPr lang="en-US" altLang="zh-CN" sz="3200" b="0">
                <a:solidFill>
                  <a:schemeClr val="tx1"/>
                </a:solidFill>
                <a:latin typeface="Times New Roman" panose="02020603050405020304" pitchFamily="18" charset="0"/>
              </a:endParaRPr>
            </a:p>
          </p:txBody>
        </p:sp>
        <p:sp>
          <p:nvSpPr>
            <p:cNvPr id="124933" name="Oval 6"/>
            <p:cNvSpPr/>
            <p:nvPr/>
          </p:nvSpPr>
          <p:spPr>
            <a:xfrm>
              <a:off x="1791" y="2840"/>
              <a:ext cx="408" cy="317"/>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3200" b="0">
                  <a:solidFill>
                    <a:schemeClr val="tx1"/>
                  </a:solidFill>
                  <a:latin typeface="Times New Roman" panose="02020603050405020304" pitchFamily="18" charset="0"/>
                </a:rPr>
                <a:t>b</a:t>
              </a:r>
              <a:endParaRPr lang="en-US" altLang="zh-CN" sz="3200" b="0">
                <a:solidFill>
                  <a:schemeClr val="tx1"/>
                </a:solidFill>
                <a:latin typeface="Times New Roman" panose="02020603050405020304" pitchFamily="18" charset="0"/>
              </a:endParaRPr>
            </a:p>
          </p:txBody>
        </p:sp>
        <p:sp>
          <p:nvSpPr>
            <p:cNvPr id="124934" name="Oval 7"/>
            <p:cNvSpPr/>
            <p:nvPr/>
          </p:nvSpPr>
          <p:spPr>
            <a:xfrm>
              <a:off x="2699" y="3385"/>
              <a:ext cx="408" cy="317"/>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eaLnBrk="1" hangingPunct="1">
                <a:spcBef>
                  <a:spcPct val="0"/>
                </a:spcBef>
                <a:buClrTx/>
                <a:buSzTx/>
                <a:buFontTx/>
                <a:buNone/>
              </a:pPr>
              <a:r>
                <a:rPr lang="en-US" altLang="zh-CN" sz="3200" b="0">
                  <a:solidFill>
                    <a:schemeClr val="tx1"/>
                  </a:solidFill>
                  <a:latin typeface="Times New Roman" panose="02020603050405020304" pitchFamily="18" charset="0"/>
                </a:rPr>
                <a:t>c</a:t>
              </a:r>
              <a:endParaRPr lang="en-US" altLang="zh-CN" sz="3200" b="0">
                <a:solidFill>
                  <a:schemeClr val="tx1"/>
                </a:solidFill>
                <a:latin typeface="Times New Roman" panose="02020603050405020304" pitchFamily="18" charset="0"/>
              </a:endParaRPr>
            </a:p>
          </p:txBody>
        </p:sp>
        <p:sp>
          <p:nvSpPr>
            <p:cNvPr id="124935" name="Line 8"/>
            <p:cNvSpPr/>
            <p:nvPr/>
          </p:nvSpPr>
          <p:spPr>
            <a:xfrm flipV="1">
              <a:off x="1156" y="3067"/>
              <a:ext cx="635" cy="318"/>
            </a:xfrm>
            <a:prstGeom prst="line">
              <a:avLst/>
            </a:prstGeom>
            <a:ln w="12700" cap="sq" cmpd="sng">
              <a:solidFill>
                <a:schemeClr val="tx1"/>
              </a:solidFill>
              <a:prstDash val="solid"/>
              <a:headEnd type="none" w="sm" len="sm"/>
              <a:tailEnd type="none" w="sm" len="sm"/>
            </a:ln>
          </p:spPr>
        </p:sp>
        <p:sp>
          <p:nvSpPr>
            <p:cNvPr id="124936" name="Line 9"/>
            <p:cNvSpPr/>
            <p:nvPr/>
          </p:nvSpPr>
          <p:spPr>
            <a:xfrm>
              <a:off x="2200" y="3067"/>
              <a:ext cx="635" cy="363"/>
            </a:xfrm>
            <a:prstGeom prst="line">
              <a:avLst/>
            </a:prstGeom>
            <a:ln w="12700" cap="sq" cmpd="sng">
              <a:solidFill>
                <a:schemeClr val="tx1"/>
              </a:solidFill>
              <a:prstDash val="solid"/>
              <a:headEnd type="none" w="sm" len="sm"/>
              <a:tailEnd type="none" w="sm" len="sm"/>
            </a:ln>
          </p:spPr>
        </p:sp>
        <p:sp>
          <p:nvSpPr>
            <p:cNvPr id="124937" name="Line 10"/>
            <p:cNvSpPr/>
            <p:nvPr/>
          </p:nvSpPr>
          <p:spPr>
            <a:xfrm>
              <a:off x="1292" y="3566"/>
              <a:ext cx="1407" cy="0"/>
            </a:xfrm>
            <a:prstGeom prst="line">
              <a:avLst/>
            </a:prstGeom>
            <a:ln w="12700" cap="sq" cmpd="sng">
              <a:solidFill>
                <a:schemeClr val="tx1"/>
              </a:solidFill>
              <a:prstDash val="solid"/>
              <a:headEnd type="none" w="sm" len="sm"/>
              <a:tailEnd type="none" w="sm" len="sm"/>
            </a:ln>
          </p:spPr>
        </p:sp>
        <p:sp>
          <p:nvSpPr>
            <p:cNvPr id="124938" name="Text Box 11"/>
            <p:cNvSpPr txBox="1"/>
            <p:nvPr/>
          </p:nvSpPr>
          <p:spPr>
            <a:xfrm>
              <a:off x="1927" y="3566"/>
              <a:ext cx="244" cy="36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b="0">
                  <a:solidFill>
                    <a:schemeClr val="tx1"/>
                  </a:solidFill>
                  <a:latin typeface="Times New Roman" panose="02020603050405020304" pitchFamily="18" charset="0"/>
                </a:rPr>
                <a:t>7</a:t>
              </a:r>
              <a:endParaRPr lang="en-US" altLang="zh-CN" sz="3200" b="0">
                <a:solidFill>
                  <a:schemeClr val="tx1"/>
                </a:solidFill>
                <a:latin typeface="Times New Roman" panose="02020603050405020304" pitchFamily="18" charset="0"/>
              </a:endParaRPr>
            </a:p>
          </p:txBody>
        </p:sp>
        <p:sp>
          <p:nvSpPr>
            <p:cNvPr id="124939" name="Text Box 12"/>
            <p:cNvSpPr txBox="1"/>
            <p:nvPr/>
          </p:nvSpPr>
          <p:spPr>
            <a:xfrm>
              <a:off x="1325" y="2837"/>
              <a:ext cx="244" cy="36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b="0">
                  <a:solidFill>
                    <a:schemeClr val="tx1"/>
                  </a:solidFill>
                  <a:latin typeface="Times New Roman" panose="02020603050405020304" pitchFamily="18" charset="0"/>
                </a:rPr>
                <a:t>5</a:t>
              </a:r>
              <a:endParaRPr lang="en-US" altLang="zh-CN" sz="3200" b="0">
                <a:solidFill>
                  <a:schemeClr val="tx1"/>
                </a:solidFill>
                <a:latin typeface="Times New Roman" panose="02020603050405020304" pitchFamily="18" charset="0"/>
              </a:endParaRPr>
            </a:p>
          </p:txBody>
        </p:sp>
        <p:sp>
          <p:nvSpPr>
            <p:cNvPr id="124940" name="Text Box 13"/>
            <p:cNvSpPr txBox="1"/>
            <p:nvPr/>
          </p:nvSpPr>
          <p:spPr>
            <a:xfrm>
              <a:off x="2426" y="2840"/>
              <a:ext cx="244" cy="36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en-US" altLang="zh-CN" sz="3200" b="0">
                  <a:solidFill>
                    <a:schemeClr val="tx1"/>
                  </a:solidFill>
                  <a:latin typeface="Times New Roman" panose="02020603050405020304" pitchFamily="18" charset="0"/>
                </a:rPr>
                <a:t>4</a:t>
              </a:r>
              <a:endParaRPr lang="en-US" altLang="zh-CN" sz="3200" b="0">
                <a:solidFill>
                  <a:schemeClr val="tx1"/>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blinds(horizontal)">
                                      <p:cBhvr>
                                        <p:cTn id="7"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2009</a:t>
            </a:r>
            <a:r>
              <a:rPr lang="zh-CN" altLang="en-US" i="0">
                <a:solidFill>
                  <a:srgbClr val="FFFF66"/>
                </a:solidFill>
              </a:rPr>
              <a:t>考博试题</a:t>
            </a:r>
            <a:endParaRPr lang="zh-CN" altLang="en-US" i="0">
              <a:solidFill>
                <a:srgbClr val="FFFF66"/>
              </a:solidFill>
            </a:endParaRPr>
          </a:p>
        </p:txBody>
      </p:sp>
      <p:sp>
        <p:nvSpPr>
          <p:cNvPr id="126978" name="Rectangle 3"/>
          <p:cNvSpPr>
            <a:spLocks noGrp="1"/>
          </p:cNvSpPr>
          <p:nvPr>
            <p:ph idx="1"/>
          </p:nvPr>
        </p:nvSpPr>
        <p:spPr>
          <a:xfrm>
            <a:off x="250825" y="908050"/>
            <a:ext cx="8648700" cy="1800225"/>
          </a:xfrm>
          <a:ln/>
        </p:spPr>
        <p:txBody>
          <a:bodyPr vert="horz" wrap="square" lIns="92075" tIns="46038" rIns="92075" bIns="46038" anchor="t" anchorCtr="0"/>
          <a:p>
            <a:pPr eaLnBrk="1" hangingPunct="1">
              <a:lnSpc>
                <a:spcPct val="80000"/>
              </a:lnSpc>
              <a:buNone/>
            </a:pPr>
            <a:r>
              <a:rPr lang="zh-CN" altLang="de-DE" sz="2400" b="0">
                <a:latin typeface="楷体_GB2312"/>
                <a:ea typeface="楷体_GB2312"/>
              </a:rPr>
              <a:t> 在图中判断两个顶点是否相邻，采用</a:t>
            </a:r>
            <a:r>
              <a:rPr lang="de-DE" altLang="zh-CN" sz="2400" b="0">
                <a:latin typeface="楷体_GB2312"/>
                <a:ea typeface="楷体_GB2312"/>
              </a:rPr>
              <a:t>_______</a:t>
            </a:r>
            <a:r>
              <a:rPr lang="zh-CN" altLang="de-DE" sz="2400" b="0">
                <a:latin typeface="楷体_GB2312"/>
                <a:ea typeface="楷体_GB2312"/>
              </a:rPr>
              <a:t>存储结构效率最高。</a:t>
            </a:r>
            <a:endParaRPr lang="zh-CN" altLang="de-DE" sz="2400" b="0">
              <a:latin typeface="楷体_GB2312"/>
              <a:ea typeface="楷体_GB2312"/>
            </a:endParaRPr>
          </a:p>
          <a:p>
            <a:pPr eaLnBrk="1" hangingPunct="1">
              <a:lnSpc>
                <a:spcPct val="80000"/>
              </a:lnSpc>
              <a:buNone/>
            </a:pPr>
            <a:r>
              <a:rPr lang="de-DE" altLang="zh-CN" sz="2400" b="0">
                <a:latin typeface="楷体_GB2312"/>
                <a:ea typeface="楷体_GB2312"/>
              </a:rPr>
              <a:t>A</a:t>
            </a:r>
            <a:r>
              <a:rPr lang="zh-CN" altLang="de-DE" sz="2400" b="0">
                <a:latin typeface="楷体_GB2312"/>
                <a:ea typeface="楷体_GB2312"/>
              </a:rPr>
              <a:t>．邻接矩阵				</a:t>
            </a:r>
            <a:r>
              <a:rPr lang="de-DE" altLang="zh-CN" sz="2400" b="0">
                <a:latin typeface="楷体_GB2312"/>
                <a:ea typeface="楷体_GB2312"/>
              </a:rPr>
              <a:t>B</a:t>
            </a:r>
            <a:r>
              <a:rPr lang="zh-CN" altLang="de-DE" sz="2400" b="0">
                <a:latin typeface="楷体_GB2312"/>
                <a:ea typeface="楷体_GB2312"/>
              </a:rPr>
              <a:t>．邻接表			</a:t>
            </a:r>
            <a:endParaRPr lang="zh-CN" altLang="de-DE" sz="2400" b="0">
              <a:latin typeface="楷体_GB2312"/>
              <a:ea typeface="楷体_GB2312"/>
            </a:endParaRPr>
          </a:p>
          <a:p>
            <a:pPr eaLnBrk="1" hangingPunct="1">
              <a:lnSpc>
                <a:spcPct val="80000"/>
              </a:lnSpc>
              <a:buNone/>
            </a:pPr>
            <a:r>
              <a:rPr lang="de-DE" altLang="zh-CN" sz="2400" b="0">
                <a:latin typeface="楷体_GB2312"/>
                <a:ea typeface="楷体_GB2312"/>
              </a:rPr>
              <a:t>C</a:t>
            </a:r>
            <a:r>
              <a:rPr lang="zh-CN" altLang="de-DE" sz="2400" b="0">
                <a:latin typeface="楷体_GB2312"/>
                <a:ea typeface="楷体_GB2312"/>
              </a:rPr>
              <a:t>．十字链表				</a:t>
            </a:r>
            <a:r>
              <a:rPr lang="de-DE" altLang="zh-CN" sz="2400" b="0">
                <a:latin typeface="楷体_GB2312"/>
                <a:ea typeface="楷体_GB2312"/>
              </a:rPr>
              <a:t>D</a:t>
            </a:r>
            <a:r>
              <a:rPr lang="zh-CN" altLang="de-DE" sz="2400" b="0">
                <a:latin typeface="楷体_GB2312"/>
                <a:ea typeface="楷体_GB2312"/>
              </a:rPr>
              <a:t>．邻接多重表</a:t>
            </a:r>
            <a:endParaRPr lang="zh-CN" altLang="de-DE" sz="2400" b="0">
              <a:latin typeface="楷体_GB2312"/>
              <a:ea typeface="楷体_GB2312"/>
            </a:endParaRPr>
          </a:p>
        </p:txBody>
      </p:sp>
      <p:sp>
        <p:nvSpPr>
          <p:cNvPr id="175108" name="Rectangle 4"/>
          <p:cNvSpPr/>
          <p:nvPr/>
        </p:nvSpPr>
        <p:spPr>
          <a:xfrm>
            <a:off x="323850" y="2492375"/>
            <a:ext cx="1936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en-US" altLang="en-US" sz="2400">
                <a:latin typeface="Times New Roman" panose="02020603050405020304" pitchFamily="18" charset="0"/>
                <a:ea typeface="楷体_GB2312"/>
              </a:rPr>
              <a:t>A．邻接矩阵</a:t>
            </a:r>
            <a:endParaRPr lang="zh-CN" altLang="en-US" sz="2400">
              <a:latin typeface="Times New Roman" panose="02020603050405020304" pitchFamily="18" charset="0"/>
              <a:ea typeface="楷体_GB2312"/>
            </a:endParaRPr>
          </a:p>
        </p:txBody>
      </p:sp>
      <p:sp>
        <p:nvSpPr>
          <p:cNvPr id="126980" name="Rectangle 5"/>
          <p:cNvSpPr/>
          <p:nvPr/>
        </p:nvSpPr>
        <p:spPr>
          <a:xfrm>
            <a:off x="250825" y="3429000"/>
            <a:ext cx="8785225" cy="18002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342900" lvl="0" indent="-342900" eaLnBrk="1" hangingPunct="1">
              <a:lnSpc>
                <a:spcPct val="80000"/>
              </a:lnSpc>
              <a:buNone/>
            </a:pPr>
            <a:r>
              <a:rPr lang="zh-CN" altLang="de-DE" sz="2400" b="0">
                <a:solidFill>
                  <a:schemeClr val="tx1"/>
                </a:solidFill>
                <a:latin typeface="楷体_GB2312"/>
                <a:ea typeface="楷体_GB2312"/>
              </a:rPr>
              <a:t>  普里姆算法是用于求解</a:t>
            </a:r>
            <a:r>
              <a:rPr lang="de-DE" altLang="zh-CN" sz="2400" b="0">
                <a:solidFill>
                  <a:schemeClr val="tx1"/>
                </a:solidFill>
                <a:latin typeface="楷体_GB2312"/>
                <a:ea typeface="楷体_GB2312"/>
              </a:rPr>
              <a:t>________</a:t>
            </a:r>
            <a:r>
              <a:rPr lang="zh-CN" altLang="de-DE" sz="2400" b="0">
                <a:solidFill>
                  <a:schemeClr val="tx1"/>
                </a:solidFill>
                <a:latin typeface="楷体_GB2312"/>
                <a:ea typeface="楷体_GB2312"/>
              </a:rPr>
              <a:t>的最小生成树。</a:t>
            </a:r>
            <a:endParaRPr lang="zh-CN" altLang="de-DE" sz="2400" b="0">
              <a:solidFill>
                <a:schemeClr val="tx1"/>
              </a:solidFill>
              <a:latin typeface="楷体_GB2312"/>
              <a:ea typeface="楷体_GB2312"/>
            </a:endParaRPr>
          </a:p>
          <a:p>
            <a:pPr marL="342900" lvl="0" indent="-342900" eaLnBrk="1" hangingPunct="1">
              <a:lnSpc>
                <a:spcPct val="80000"/>
              </a:lnSpc>
              <a:buNone/>
            </a:pPr>
            <a:r>
              <a:rPr lang="de-DE" altLang="zh-CN" sz="2400" b="0">
                <a:solidFill>
                  <a:schemeClr val="tx1"/>
                </a:solidFill>
                <a:latin typeface="楷体_GB2312"/>
                <a:ea typeface="楷体_GB2312"/>
              </a:rPr>
              <a:t>A</a:t>
            </a:r>
            <a:r>
              <a:rPr lang="zh-CN" altLang="de-DE" sz="2400" b="0">
                <a:solidFill>
                  <a:schemeClr val="tx1"/>
                </a:solidFill>
                <a:latin typeface="楷体_GB2312"/>
                <a:ea typeface="楷体_GB2312"/>
              </a:rPr>
              <a:t>．无向图					</a:t>
            </a:r>
            <a:r>
              <a:rPr lang="de-DE" altLang="zh-CN" sz="2400" b="0">
                <a:solidFill>
                  <a:schemeClr val="tx1"/>
                </a:solidFill>
                <a:latin typeface="楷体_GB2312"/>
                <a:ea typeface="楷体_GB2312"/>
              </a:rPr>
              <a:t>B</a:t>
            </a:r>
            <a:r>
              <a:rPr lang="zh-CN" altLang="de-DE" sz="2400" b="0">
                <a:solidFill>
                  <a:schemeClr val="tx1"/>
                </a:solidFill>
                <a:latin typeface="楷体_GB2312"/>
                <a:ea typeface="楷体_GB2312"/>
              </a:rPr>
              <a:t>．</a:t>
            </a:r>
            <a:r>
              <a:rPr lang="zh-CN" altLang="en-US" sz="2400" b="0">
                <a:solidFill>
                  <a:schemeClr val="tx1"/>
                </a:solidFill>
                <a:latin typeface="楷体_GB2312"/>
                <a:ea typeface="楷体_GB2312"/>
              </a:rPr>
              <a:t>有</a:t>
            </a:r>
            <a:r>
              <a:rPr lang="zh-CN" altLang="de-DE" sz="2400" b="0">
                <a:solidFill>
                  <a:schemeClr val="tx1"/>
                </a:solidFill>
                <a:latin typeface="楷体_GB2312"/>
                <a:ea typeface="楷体_GB2312"/>
              </a:rPr>
              <a:t>向连通图		</a:t>
            </a:r>
            <a:endParaRPr lang="zh-CN" altLang="de-DE" sz="2400" b="0">
              <a:solidFill>
                <a:schemeClr val="tx1"/>
              </a:solidFill>
              <a:latin typeface="楷体_GB2312"/>
              <a:ea typeface="楷体_GB2312"/>
            </a:endParaRPr>
          </a:p>
          <a:p>
            <a:pPr marL="342900" lvl="0" indent="-342900" eaLnBrk="1" hangingPunct="1">
              <a:lnSpc>
                <a:spcPct val="80000"/>
              </a:lnSpc>
              <a:buNone/>
            </a:pPr>
            <a:r>
              <a:rPr lang="de-DE" altLang="zh-CN" sz="2400" b="0">
                <a:solidFill>
                  <a:schemeClr val="tx1"/>
                </a:solidFill>
                <a:latin typeface="楷体_GB2312"/>
                <a:ea typeface="楷体_GB2312"/>
              </a:rPr>
              <a:t>C</a:t>
            </a:r>
            <a:r>
              <a:rPr lang="zh-CN" altLang="de-DE" sz="2400" b="0">
                <a:solidFill>
                  <a:schemeClr val="tx1"/>
                </a:solidFill>
                <a:latin typeface="楷体_GB2312"/>
                <a:ea typeface="楷体_GB2312"/>
              </a:rPr>
              <a:t>．无向连通网				</a:t>
            </a:r>
            <a:r>
              <a:rPr lang="de-DE" altLang="zh-CN" sz="2400" b="0">
                <a:solidFill>
                  <a:schemeClr val="tx1"/>
                </a:solidFill>
                <a:latin typeface="楷体_GB2312"/>
                <a:ea typeface="楷体_GB2312"/>
              </a:rPr>
              <a:t>D</a:t>
            </a:r>
            <a:r>
              <a:rPr lang="zh-CN" altLang="de-DE" sz="2400" b="0">
                <a:solidFill>
                  <a:schemeClr val="tx1"/>
                </a:solidFill>
                <a:latin typeface="楷体_GB2312"/>
                <a:ea typeface="楷体_GB2312"/>
              </a:rPr>
              <a:t>．</a:t>
            </a:r>
            <a:r>
              <a:rPr lang="zh-CN" altLang="en-US" sz="2400" b="0">
                <a:solidFill>
                  <a:schemeClr val="tx1"/>
                </a:solidFill>
                <a:latin typeface="楷体_GB2312"/>
                <a:ea typeface="楷体_GB2312"/>
              </a:rPr>
              <a:t>有</a:t>
            </a:r>
            <a:r>
              <a:rPr lang="zh-CN" altLang="de-DE" sz="2400" b="0">
                <a:solidFill>
                  <a:schemeClr val="tx1"/>
                </a:solidFill>
                <a:latin typeface="楷体_GB2312"/>
                <a:ea typeface="楷体_GB2312"/>
              </a:rPr>
              <a:t>向网</a:t>
            </a:r>
            <a:endParaRPr lang="zh-CN" altLang="de-DE" sz="2400" b="0">
              <a:solidFill>
                <a:schemeClr val="tx1"/>
              </a:solidFill>
              <a:latin typeface="楷体_GB2312"/>
              <a:ea typeface="楷体_GB2312"/>
            </a:endParaRPr>
          </a:p>
        </p:txBody>
      </p:sp>
      <p:sp>
        <p:nvSpPr>
          <p:cNvPr id="175110" name="Rectangle 6"/>
          <p:cNvSpPr/>
          <p:nvPr/>
        </p:nvSpPr>
        <p:spPr>
          <a:xfrm>
            <a:off x="171450" y="5373688"/>
            <a:ext cx="22431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en-US" altLang="en-US" sz="2400">
                <a:latin typeface="Times New Roman" panose="02020603050405020304" pitchFamily="18" charset="0"/>
                <a:ea typeface="楷体_GB2312"/>
              </a:rPr>
              <a:t>C．无向连通网</a:t>
            </a:r>
            <a:endParaRPr lang="zh-CN" altLang="en-US" sz="2400">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ppt_x"/>
                                          </p:val>
                                        </p:tav>
                                        <p:tav tm="100000">
                                          <p:val>
                                            <p:strVal val="#ppt_x"/>
                                          </p:val>
                                        </p:tav>
                                      </p:tavLst>
                                    </p:anim>
                                    <p:anim calcmode="lin" valueType="num">
                                      <p:cBhvr additive="base">
                                        <p:cTn id="8" dur="500" fill="hold"/>
                                        <p:tgtEl>
                                          <p:spTgt spid="1751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5110"/>
                                        </p:tgtEl>
                                        <p:attrNameLst>
                                          <p:attrName>style.visibility</p:attrName>
                                        </p:attrNameLst>
                                      </p:cBhvr>
                                      <p:to>
                                        <p:strVal val="visible"/>
                                      </p:to>
                                    </p:set>
                                    <p:anim calcmode="lin" valueType="num">
                                      <p:cBhvr additive="base">
                                        <p:cTn id="13" dur="500" fill="hold"/>
                                        <p:tgtEl>
                                          <p:spTgt spid="175110"/>
                                        </p:tgtEl>
                                        <p:attrNameLst>
                                          <p:attrName>ppt_x</p:attrName>
                                        </p:attrNameLst>
                                      </p:cBhvr>
                                      <p:tavLst>
                                        <p:tav tm="0">
                                          <p:val>
                                            <p:strVal val="#ppt_x"/>
                                          </p:val>
                                        </p:tav>
                                        <p:tav tm="100000">
                                          <p:val>
                                            <p:strVal val="#ppt_x"/>
                                          </p:val>
                                        </p:tav>
                                      </p:tavLst>
                                    </p:anim>
                                    <p:anim calcmode="lin" valueType="num">
                                      <p:cBhvr additive="base">
                                        <p:cTn id="14" dur="500" fill="hold"/>
                                        <p:tgtEl>
                                          <p:spTgt spid="175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P spid="1751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a:ln/>
        </p:spPr>
        <p:txBody>
          <a:bodyPr vert="horz" wrap="square" lIns="92075" tIns="46038" rIns="92075" bIns="46038" anchor="b" anchorCtr="0"/>
          <a:p>
            <a:pPr eaLnBrk="1" hangingPunct="1"/>
            <a:r>
              <a:rPr lang="zh-CN" altLang="en-US" i="0">
                <a:solidFill>
                  <a:srgbClr val="FFFF66"/>
                </a:solidFill>
              </a:rPr>
              <a:t>图</a:t>
            </a:r>
            <a:r>
              <a:rPr lang="en-US" altLang="zh-CN" i="0">
                <a:solidFill>
                  <a:srgbClr val="FFFF66"/>
                </a:solidFill>
                <a:latin typeface="Arial" panose="020B0604020202020204" pitchFamily="34" charset="0"/>
              </a:rPr>
              <a:t>—</a:t>
            </a:r>
            <a:r>
              <a:rPr lang="en-US" altLang="zh-CN" i="0">
                <a:solidFill>
                  <a:srgbClr val="FFFF66"/>
                </a:solidFill>
              </a:rPr>
              <a:t>2009</a:t>
            </a:r>
            <a:r>
              <a:rPr lang="zh-CN" altLang="en-US" i="0">
                <a:solidFill>
                  <a:srgbClr val="FFFF66"/>
                </a:solidFill>
              </a:rPr>
              <a:t>考博试题</a:t>
            </a:r>
            <a:endParaRPr lang="zh-CN" altLang="en-US" i="0">
              <a:solidFill>
                <a:srgbClr val="FFFF66"/>
              </a:solidFill>
            </a:endParaRPr>
          </a:p>
        </p:txBody>
      </p:sp>
      <p:sp>
        <p:nvSpPr>
          <p:cNvPr id="129026" name="Rectangle 3"/>
          <p:cNvSpPr>
            <a:spLocks noGrp="1"/>
          </p:cNvSpPr>
          <p:nvPr>
            <p:ph idx="1"/>
          </p:nvPr>
        </p:nvSpPr>
        <p:spPr>
          <a:xfrm>
            <a:off x="250825" y="908050"/>
            <a:ext cx="8648700" cy="576263"/>
          </a:xfrm>
          <a:ln/>
        </p:spPr>
        <p:txBody>
          <a:bodyPr vert="horz" wrap="square" lIns="92075" tIns="46038" rIns="92075" bIns="46038" anchor="t" anchorCtr="0"/>
          <a:p>
            <a:pPr eaLnBrk="1" hangingPunct="1">
              <a:buNone/>
            </a:pPr>
            <a:r>
              <a:rPr lang="zh-CN" altLang="de-DE" sz="2400" b="0">
                <a:latin typeface="楷体_GB2312"/>
                <a:ea typeface="楷体_GB2312"/>
              </a:rPr>
              <a:t>有向图的邻接表如图所示。</a:t>
            </a:r>
            <a:endParaRPr lang="zh-CN" altLang="de-DE" sz="2400" b="0">
              <a:latin typeface="楷体_GB2312"/>
              <a:ea typeface="楷体_GB2312"/>
            </a:endParaRPr>
          </a:p>
        </p:txBody>
      </p:sp>
      <p:sp>
        <p:nvSpPr>
          <p:cNvPr id="129027" name="Rectangle 4"/>
          <p:cNvSpPr/>
          <p:nvPr/>
        </p:nvSpPr>
        <p:spPr>
          <a:xfrm>
            <a:off x="250825" y="4868863"/>
            <a:ext cx="8648700" cy="198913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342900" lvl="0" indent="-342900" eaLnBrk="1" hangingPunct="1">
              <a:lnSpc>
                <a:spcPct val="80000"/>
              </a:lnSpc>
              <a:buNone/>
            </a:pPr>
            <a:r>
              <a:rPr lang="zh-CN" altLang="de-DE" sz="2400" b="0">
                <a:solidFill>
                  <a:schemeClr val="tx1"/>
                </a:solidFill>
                <a:latin typeface="楷体_GB2312"/>
                <a:ea typeface="楷体_GB2312"/>
              </a:rPr>
              <a:t>  	（</a:t>
            </a:r>
            <a:r>
              <a:rPr lang="de-DE" altLang="zh-CN" sz="2400" b="0">
                <a:solidFill>
                  <a:schemeClr val="tx1"/>
                </a:solidFill>
                <a:latin typeface="楷体_GB2312"/>
                <a:ea typeface="楷体_GB2312"/>
              </a:rPr>
              <a:t>1</a:t>
            </a:r>
            <a:r>
              <a:rPr lang="zh-CN" altLang="de-DE" sz="2400" b="0">
                <a:solidFill>
                  <a:schemeClr val="tx1"/>
                </a:solidFill>
                <a:latin typeface="楷体_GB2312"/>
                <a:ea typeface="楷体_GB2312"/>
              </a:rPr>
              <a:t>）画出该图；</a:t>
            </a:r>
            <a:endParaRPr lang="zh-CN" altLang="de-DE" sz="2400" b="0">
              <a:solidFill>
                <a:schemeClr val="tx1"/>
              </a:solidFill>
              <a:latin typeface="楷体_GB2312"/>
              <a:ea typeface="楷体_GB2312"/>
            </a:endParaRPr>
          </a:p>
          <a:p>
            <a:pPr marL="342900" lvl="0" indent="-342900" eaLnBrk="1" hangingPunct="1">
              <a:lnSpc>
                <a:spcPct val="80000"/>
              </a:lnSpc>
              <a:buNone/>
            </a:pPr>
            <a:r>
              <a:rPr lang="zh-CN" altLang="de-DE" sz="2400" b="0">
                <a:solidFill>
                  <a:schemeClr val="tx1"/>
                </a:solidFill>
                <a:latin typeface="楷体_GB2312"/>
                <a:ea typeface="楷体_GB2312"/>
              </a:rPr>
              <a:t>	（</a:t>
            </a:r>
            <a:r>
              <a:rPr lang="de-DE" altLang="zh-CN" sz="2400" b="0">
                <a:solidFill>
                  <a:schemeClr val="tx1"/>
                </a:solidFill>
                <a:latin typeface="楷体_GB2312"/>
                <a:ea typeface="楷体_GB2312"/>
              </a:rPr>
              <a:t>2</a:t>
            </a:r>
            <a:r>
              <a:rPr lang="zh-CN" altLang="de-DE" sz="2400" b="0">
                <a:solidFill>
                  <a:schemeClr val="tx1"/>
                </a:solidFill>
                <a:latin typeface="楷体_GB2312"/>
                <a:ea typeface="楷体_GB2312"/>
              </a:rPr>
              <a:t>）给出以</a:t>
            </a:r>
            <a:r>
              <a:rPr lang="de-DE" altLang="zh-CN" sz="2400" b="0">
                <a:solidFill>
                  <a:schemeClr val="tx1"/>
                </a:solidFill>
                <a:latin typeface="楷体_GB2312"/>
                <a:ea typeface="楷体_GB2312"/>
              </a:rPr>
              <a:t>V0</a:t>
            </a:r>
            <a:r>
              <a:rPr lang="zh-CN" altLang="de-DE" sz="2400" b="0">
                <a:solidFill>
                  <a:schemeClr val="tx1"/>
                </a:solidFill>
                <a:latin typeface="楷体_GB2312"/>
                <a:ea typeface="楷体_GB2312"/>
              </a:rPr>
              <a:t>为起始结点的深度优先遍历序列和广度优先遍历序列； </a:t>
            </a:r>
            <a:endParaRPr lang="zh-CN" altLang="de-DE" sz="2400" b="0">
              <a:solidFill>
                <a:schemeClr val="tx1"/>
              </a:solidFill>
              <a:latin typeface="楷体_GB2312"/>
              <a:ea typeface="楷体_GB2312"/>
            </a:endParaRPr>
          </a:p>
          <a:p>
            <a:pPr marL="342900" lvl="0" indent="-342900" eaLnBrk="1" hangingPunct="1">
              <a:lnSpc>
                <a:spcPct val="80000"/>
              </a:lnSpc>
              <a:buNone/>
            </a:pPr>
            <a:r>
              <a:rPr lang="zh-CN" altLang="de-DE" sz="2400" b="0">
                <a:solidFill>
                  <a:schemeClr val="tx1"/>
                </a:solidFill>
                <a:latin typeface="楷体_GB2312"/>
                <a:ea typeface="楷体_GB2312"/>
              </a:rPr>
              <a:t>	（</a:t>
            </a:r>
            <a:r>
              <a:rPr lang="de-DE" altLang="zh-CN" sz="2400" b="0">
                <a:solidFill>
                  <a:schemeClr val="tx1"/>
                </a:solidFill>
                <a:latin typeface="楷体_GB2312"/>
                <a:ea typeface="楷体_GB2312"/>
              </a:rPr>
              <a:t>3</a:t>
            </a:r>
            <a:r>
              <a:rPr lang="zh-CN" altLang="de-DE" sz="2400" b="0">
                <a:solidFill>
                  <a:schemeClr val="tx1"/>
                </a:solidFill>
                <a:latin typeface="楷体_GB2312"/>
                <a:ea typeface="楷体_GB2312"/>
              </a:rPr>
              <a:t>）简述在邻接表存储结构下，求图中某顶点</a:t>
            </a:r>
            <a:r>
              <a:rPr lang="de-DE" altLang="zh-CN" sz="2400" b="0">
                <a:solidFill>
                  <a:schemeClr val="tx1"/>
                </a:solidFill>
                <a:latin typeface="楷体_GB2312"/>
                <a:ea typeface="楷体_GB2312"/>
              </a:rPr>
              <a:t>i</a:t>
            </a:r>
            <a:r>
              <a:rPr lang="zh-CN" altLang="de-DE" sz="2400" b="0">
                <a:solidFill>
                  <a:schemeClr val="tx1"/>
                </a:solidFill>
                <a:latin typeface="楷体_GB2312"/>
                <a:ea typeface="楷体_GB2312"/>
              </a:rPr>
              <a:t>的入度的方法；</a:t>
            </a:r>
            <a:endParaRPr lang="zh-CN" altLang="de-DE" sz="2400" b="0">
              <a:solidFill>
                <a:schemeClr val="tx1"/>
              </a:solidFill>
              <a:latin typeface="楷体_GB2312"/>
              <a:ea typeface="楷体_GB2312"/>
            </a:endParaRPr>
          </a:p>
        </p:txBody>
      </p:sp>
      <p:pic>
        <p:nvPicPr>
          <p:cNvPr id="129028" name="Picture 5" descr="图片1"/>
          <p:cNvPicPr>
            <a:picLocks noChangeAspect="1"/>
          </p:cNvPicPr>
          <p:nvPr/>
        </p:nvPicPr>
        <p:blipFill>
          <a:blip r:embed="rId1"/>
          <a:stretch>
            <a:fillRect/>
          </a:stretch>
        </p:blipFill>
        <p:spPr>
          <a:xfrm>
            <a:off x="468313" y="1484313"/>
            <a:ext cx="5105400" cy="3162300"/>
          </a:xfrm>
          <a:prstGeom prst="rect">
            <a:avLst/>
          </a:prstGeom>
          <a:solidFill>
            <a:srgbClr val="FFFFFF"/>
          </a:solidFill>
          <a:ln w="9525">
            <a:noFill/>
          </a:ln>
        </p:spPr>
      </p:pic>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0049" name="Picture 2" descr="图片1"/>
          <p:cNvPicPr>
            <a:picLocks noChangeAspect="1"/>
          </p:cNvPicPr>
          <p:nvPr/>
        </p:nvPicPr>
        <p:blipFill>
          <a:blip r:embed="rId1"/>
          <a:stretch>
            <a:fillRect/>
          </a:stretch>
        </p:blipFill>
        <p:spPr>
          <a:xfrm>
            <a:off x="1143000" y="971550"/>
            <a:ext cx="3400425" cy="2466975"/>
          </a:xfrm>
          <a:prstGeom prst="rect">
            <a:avLst/>
          </a:prstGeom>
          <a:solidFill>
            <a:srgbClr val="FFFFFF"/>
          </a:solidFill>
          <a:ln w="9525">
            <a:noFill/>
          </a:ln>
        </p:spPr>
      </p:pic>
      <p:sp>
        <p:nvSpPr>
          <p:cNvPr id="130050" name="Text Box 3"/>
          <p:cNvSpPr txBox="1"/>
          <p:nvPr/>
        </p:nvSpPr>
        <p:spPr>
          <a:xfrm>
            <a:off x="0" y="836613"/>
            <a:ext cx="1200150" cy="5794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zh-CN" altLang="en-US" sz="3200" b="0">
                <a:solidFill>
                  <a:schemeClr val="tx1"/>
                </a:solidFill>
                <a:latin typeface="Times New Roman" panose="02020603050405020304" pitchFamily="18" charset="0"/>
              </a:rPr>
              <a:t>（</a:t>
            </a:r>
            <a:r>
              <a:rPr lang="en-US" altLang="zh-CN" sz="3200" b="0">
                <a:solidFill>
                  <a:schemeClr val="tx1"/>
                </a:solidFill>
                <a:latin typeface="Times New Roman" panose="02020603050405020304" pitchFamily="18" charset="0"/>
              </a:rPr>
              <a:t>1</a:t>
            </a:r>
            <a:r>
              <a:rPr lang="zh-CN" altLang="en-US" sz="3200" b="0">
                <a:solidFill>
                  <a:schemeClr val="tx1"/>
                </a:solidFill>
                <a:latin typeface="Times New Roman" panose="02020603050405020304" pitchFamily="18" charset="0"/>
              </a:rPr>
              <a:t>）</a:t>
            </a:r>
            <a:endParaRPr lang="zh-CN" altLang="en-US" sz="3200" b="0">
              <a:solidFill>
                <a:schemeClr val="tx1"/>
              </a:solidFill>
              <a:latin typeface="Times New Roman" panose="02020603050405020304" pitchFamily="18" charset="0"/>
            </a:endParaRPr>
          </a:p>
        </p:txBody>
      </p:sp>
      <p:sp>
        <p:nvSpPr>
          <p:cNvPr id="130051" name="Text Box 4"/>
          <p:cNvSpPr txBox="1"/>
          <p:nvPr/>
        </p:nvSpPr>
        <p:spPr>
          <a:xfrm>
            <a:off x="179388" y="3789363"/>
            <a:ext cx="6799262" cy="252888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zh-CN" altLang="en-US" sz="3200" b="0">
                <a:solidFill>
                  <a:schemeClr val="tx1"/>
                </a:solidFill>
                <a:latin typeface="Times New Roman" panose="02020603050405020304" pitchFamily="18" charset="0"/>
              </a:rPr>
              <a:t>（</a:t>
            </a:r>
            <a:r>
              <a:rPr lang="en-US" altLang="zh-CN" sz="3200" b="0">
                <a:solidFill>
                  <a:schemeClr val="tx1"/>
                </a:solidFill>
                <a:latin typeface="Times New Roman" panose="02020603050405020304" pitchFamily="18" charset="0"/>
              </a:rPr>
              <a:t>2</a:t>
            </a:r>
            <a:r>
              <a:rPr lang="zh-CN" altLang="en-US" sz="3200" b="0">
                <a:solidFill>
                  <a:schemeClr val="tx1"/>
                </a:solidFill>
                <a:latin typeface="Times New Roman" panose="02020603050405020304" pitchFamily="18" charset="0"/>
              </a:rPr>
              <a:t>）</a:t>
            </a:r>
            <a:endParaRPr lang="zh-CN" altLang="en-US" sz="3200" b="0">
              <a:solidFill>
                <a:schemeClr val="tx1"/>
              </a:solidFill>
              <a:latin typeface="Times New Roman" panose="02020603050405020304" pitchFamily="18" charset="0"/>
            </a:endParaRPr>
          </a:p>
          <a:p>
            <a:pPr marL="0" lvl="0" indent="0" eaLnBrk="1" hangingPunct="1">
              <a:spcBef>
                <a:spcPct val="0"/>
              </a:spcBef>
              <a:buClrTx/>
              <a:buSzTx/>
              <a:buFontTx/>
              <a:buNone/>
            </a:pPr>
            <a:r>
              <a:rPr lang="zh-CN" altLang="en-US" sz="3200" b="0">
                <a:solidFill>
                  <a:schemeClr val="tx1"/>
                </a:solidFill>
                <a:latin typeface="Times New Roman" panose="02020603050405020304" pitchFamily="18" charset="0"/>
              </a:rPr>
              <a:t>深度优先遍历序列：</a:t>
            </a:r>
            <a:r>
              <a:rPr lang="en-US" altLang="zh-CN" sz="3200" b="0">
                <a:solidFill>
                  <a:schemeClr val="tx1"/>
                </a:solidFill>
                <a:latin typeface="Times New Roman" panose="02020603050405020304" pitchFamily="18" charset="0"/>
              </a:rPr>
              <a:t>v0 v4 v2 v3 v1</a:t>
            </a:r>
            <a:endParaRPr lang="en-US" altLang="zh-CN" sz="3200" b="0">
              <a:solidFill>
                <a:schemeClr val="tx1"/>
              </a:solidFill>
              <a:latin typeface="Times New Roman" panose="02020603050405020304" pitchFamily="18" charset="0"/>
            </a:endParaRPr>
          </a:p>
          <a:p>
            <a:pPr marL="0" lvl="0" indent="0" eaLnBrk="1" hangingPunct="1">
              <a:spcBef>
                <a:spcPct val="0"/>
              </a:spcBef>
              <a:buClrTx/>
              <a:buSzTx/>
              <a:buFontTx/>
              <a:buNone/>
            </a:pPr>
            <a:r>
              <a:rPr lang="zh-CN" altLang="en-US" sz="3200" b="0">
                <a:solidFill>
                  <a:schemeClr val="tx1"/>
                </a:solidFill>
                <a:latin typeface="Times New Roman" panose="02020603050405020304" pitchFamily="18" charset="0"/>
              </a:rPr>
              <a:t>广度优先遍历序列：</a:t>
            </a:r>
            <a:r>
              <a:rPr lang="en-US" altLang="zh-CN" sz="3200" b="0">
                <a:solidFill>
                  <a:schemeClr val="tx1"/>
                </a:solidFill>
                <a:latin typeface="Times New Roman" panose="02020603050405020304" pitchFamily="18" charset="0"/>
              </a:rPr>
              <a:t>v0 v4 v3 v1 v2</a:t>
            </a:r>
            <a:endParaRPr lang="en-US" altLang="zh-CN" sz="3200" b="0">
              <a:solidFill>
                <a:schemeClr val="tx1"/>
              </a:solidFill>
              <a:latin typeface="Times New Roman" panose="02020603050405020304" pitchFamily="18" charset="0"/>
            </a:endParaRPr>
          </a:p>
          <a:p>
            <a:pPr marL="0" lvl="0" indent="0" eaLnBrk="1" hangingPunct="1">
              <a:spcBef>
                <a:spcPct val="0"/>
              </a:spcBef>
              <a:buClrTx/>
              <a:buSzTx/>
              <a:buFontTx/>
              <a:buNone/>
            </a:pPr>
            <a:r>
              <a:rPr lang="zh-CN" altLang="en-US" sz="3200" b="0">
                <a:solidFill>
                  <a:schemeClr val="tx1"/>
                </a:solidFill>
                <a:latin typeface="Times New Roman" panose="02020603050405020304" pitchFamily="18" charset="0"/>
              </a:rPr>
              <a:t>（</a:t>
            </a:r>
            <a:r>
              <a:rPr lang="en-US" altLang="zh-CN" sz="3200" b="0">
                <a:solidFill>
                  <a:schemeClr val="tx1"/>
                </a:solidFill>
                <a:latin typeface="Times New Roman" panose="02020603050405020304" pitchFamily="18" charset="0"/>
              </a:rPr>
              <a:t>3</a:t>
            </a:r>
            <a:r>
              <a:rPr lang="zh-CN" altLang="en-US" sz="3200" b="0">
                <a:solidFill>
                  <a:schemeClr val="tx1"/>
                </a:solidFill>
                <a:latin typeface="Times New Roman" panose="02020603050405020304" pitchFamily="18" charset="0"/>
              </a:rPr>
              <a:t>）</a:t>
            </a:r>
            <a:endParaRPr lang="zh-CN" altLang="en-US" sz="3200" b="0">
              <a:solidFill>
                <a:schemeClr val="tx1"/>
              </a:solidFill>
              <a:latin typeface="Times New Roman" panose="02020603050405020304" pitchFamily="18" charset="0"/>
            </a:endParaRPr>
          </a:p>
          <a:p>
            <a:pPr marL="0" lvl="0" indent="0" eaLnBrk="1" hangingPunct="1">
              <a:spcBef>
                <a:spcPct val="0"/>
              </a:spcBef>
              <a:buClrTx/>
              <a:buSzTx/>
              <a:buFontTx/>
              <a:buNone/>
            </a:pPr>
            <a:r>
              <a:rPr lang="zh-CN" altLang="en-US" sz="3200" b="0">
                <a:solidFill>
                  <a:schemeClr val="tx1"/>
                </a:solidFill>
                <a:latin typeface="Times New Roman" panose="02020603050405020304" pitchFamily="18" charset="0"/>
              </a:rPr>
              <a:t>遍历所有链表，计算包含</a:t>
            </a:r>
            <a:r>
              <a:rPr lang="en-US" altLang="zh-CN" sz="3200" b="0">
                <a:solidFill>
                  <a:schemeClr val="tx1"/>
                </a:solidFill>
                <a:latin typeface="Times New Roman" panose="02020603050405020304" pitchFamily="18" charset="0"/>
              </a:rPr>
              <a:t>i</a:t>
            </a:r>
            <a:r>
              <a:rPr lang="zh-CN" altLang="en-US" sz="3200" b="0">
                <a:solidFill>
                  <a:schemeClr val="tx1"/>
                </a:solidFill>
                <a:latin typeface="Times New Roman" panose="02020603050405020304" pitchFamily="18" charset="0"/>
              </a:rPr>
              <a:t>的结点个数</a:t>
            </a:r>
            <a:endParaRPr lang="zh-CN" altLang="en-US" sz="3200" b="0">
              <a:solidFill>
                <a:schemeClr val="tx1"/>
              </a:solidFill>
              <a:latin typeface="Times New Roman" panose="02020603050405020304" pitchFamily="18" charset="0"/>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2"/>
          <p:cNvSpPr txBox="1"/>
          <p:nvPr/>
        </p:nvSpPr>
        <p:spPr>
          <a:xfrm>
            <a:off x="7086600" y="0"/>
            <a:ext cx="2051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§1  Definitions</a:t>
            </a:r>
            <a:endParaRPr lang="en-US" altLang="zh-CN" sz="1800" b="1">
              <a:sym typeface="Webdings" panose="05030102010509060703" pitchFamily="18" charset="2"/>
            </a:endParaRPr>
          </a:p>
        </p:txBody>
      </p:sp>
      <p:sp>
        <p:nvSpPr>
          <p:cNvPr id="97283" name="Text Box 3"/>
          <p:cNvSpPr txBox="1"/>
          <p:nvPr/>
        </p:nvSpPr>
        <p:spPr>
          <a:xfrm>
            <a:off x="533400" y="304800"/>
            <a:ext cx="8382000" cy="82232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711325" lvl="0" indent="-1711325" eaLnBrk="1" hangingPunct="1">
              <a:spcBef>
                <a:spcPct val="0"/>
              </a:spcBef>
              <a:buNone/>
            </a:pPr>
            <a:r>
              <a:rPr lang="en-US" altLang="zh-CN" sz="2400" b="1">
                <a:solidFill>
                  <a:schemeClr val="hlink"/>
                </a:solidFill>
              </a:rPr>
              <a:t>Degree( i )</a:t>
            </a:r>
            <a:r>
              <a:rPr lang="en-US" altLang="zh-CN" sz="2400" b="1"/>
              <a:t> = number of nodes in </a:t>
            </a:r>
            <a:r>
              <a:rPr lang="en-US" altLang="zh-CN" sz="2000" b="1">
                <a:latin typeface="Arial" panose="020B0604020202020204" pitchFamily="34" charset="0"/>
              </a:rPr>
              <a:t>graph[ i ]</a:t>
            </a:r>
            <a:r>
              <a:rPr lang="en-US" altLang="zh-CN" sz="2400" b="1"/>
              <a:t> (</a:t>
            </a:r>
            <a:r>
              <a:rPr lang="en-US" altLang="zh-CN" sz="2400" b="1">
                <a:solidFill>
                  <a:schemeClr val="accent1"/>
                </a:solidFill>
              </a:rPr>
              <a:t>if G is undirected</a:t>
            </a:r>
            <a:r>
              <a:rPr lang="en-US" altLang="zh-CN" sz="2400" b="1"/>
              <a:t>).</a:t>
            </a:r>
            <a:endParaRPr lang="en-US" altLang="zh-CN" sz="2400" b="1"/>
          </a:p>
          <a:p>
            <a:pPr marL="1711325" lvl="0" indent="-1711325" eaLnBrk="1" hangingPunct="1">
              <a:spcBef>
                <a:spcPct val="0"/>
              </a:spcBef>
              <a:buNone/>
            </a:pPr>
            <a:r>
              <a:rPr lang="en-US" altLang="zh-CN" sz="2400" b="1" i="1">
                <a:solidFill>
                  <a:schemeClr val="hlink"/>
                </a:solidFill>
              </a:rPr>
              <a:t>T</a:t>
            </a:r>
            <a:r>
              <a:rPr lang="en-US" altLang="zh-CN" sz="2400" b="1">
                <a:solidFill>
                  <a:schemeClr val="hlink"/>
                </a:solidFill>
              </a:rPr>
              <a:t> </a:t>
            </a:r>
            <a:r>
              <a:rPr lang="en-US" altLang="zh-CN" sz="2400" b="1"/>
              <a:t>of examine E(G) = O( </a:t>
            </a:r>
            <a:r>
              <a:rPr lang="en-US" altLang="zh-CN" sz="2400" b="1" i="1"/>
              <a:t>n + e </a:t>
            </a:r>
            <a:r>
              <a:rPr lang="en-US" altLang="zh-CN" sz="2400" b="1"/>
              <a:t>)</a:t>
            </a:r>
            <a:endParaRPr lang="en-US" altLang="zh-CN" sz="2400" b="1"/>
          </a:p>
        </p:txBody>
      </p:sp>
      <p:sp>
        <p:nvSpPr>
          <p:cNvPr id="97284" name="Text Box 4"/>
          <p:cNvSpPr txBox="1"/>
          <p:nvPr/>
        </p:nvSpPr>
        <p:spPr>
          <a:xfrm>
            <a:off x="533400" y="1219200"/>
            <a:ext cx="8229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t>If G is </a:t>
            </a:r>
            <a:r>
              <a:rPr lang="en-US" altLang="zh-CN" sz="2400" b="1">
                <a:solidFill>
                  <a:schemeClr val="accent1"/>
                </a:solidFill>
              </a:rPr>
              <a:t>directed</a:t>
            </a:r>
            <a:r>
              <a:rPr lang="en-US" altLang="zh-CN" sz="2400" b="1"/>
              <a:t>, we need to find in-degree(</a:t>
            </a:r>
            <a:r>
              <a:rPr lang="en-US" altLang="zh-CN" sz="2400" b="1" i="1"/>
              <a:t>v</a:t>
            </a:r>
            <a:r>
              <a:rPr lang="en-US" altLang="zh-CN" sz="2400" b="1"/>
              <a:t>) as well.</a:t>
            </a:r>
            <a:endParaRPr lang="en-US" altLang="zh-CN" sz="2400" b="1"/>
          </a:p>
        </p:txBody>
      </p:sp>
      <p:sp>
        <p:nvSpPr>
          <p:cNvPr id="97285" name="Text Box 5"/>
          <p:cNvSpPr txBox="1"/>
          <p:nvPr/>
        </p:nvSpPr>
        <p:spPr>
          <a:xfrm>
            <a:off x="609600" y="1752600"/>
            <a:ext cx="80010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olidFill>
                  <a:schemeClr val="accent1"/>
                </a:solidFill>
                <a:latin typeface="Arial" panose="020B0604020202020204" pitchFamily="34" charset="0"/>
              </a:rPr>
              <a:t>Method 1  </a:t>
            </a:r>
            <a:r>
              <a:rPr lang="en-US" altLang="zh-CN" sz="2000" b="1">
                <a:latin typeface="Arial" panose="020B0604020202020204" pitchFamily="34" charset="0"/>
              </a:rPr>
              <a:t>Add inverse adjacency lists.</a:t>
            </a:r>
            <a:endParaRPr lang="en-US" altLang="zh-CN" sz="2000" b="1">
              <a:solidFill>
                <a:schemeClr val="accent1"/>
              </a:solidFill>
              <a:latin typeface="Arial" panose="020B0604020202020204" pitchFamily="34" charset="0"/>
            </a:endParaRPr>
          </a:p>
        </p:txBody>
      </p:sp>
      <p:sp>
        <p:nvSpPr>
          <p:cNvPr id="97286" name="Text Box 6"/>
          <p:cNvSpPr txBox="1"/>
          <p:nvPr/>
        </p:nvSpPr>
        <p:spPr>
          <a:xfrm>
            <a:off x="457200" y="2209800"/>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ea typeface="MS Hei" pitchFamily="49" charset="-122"/>
              </a:rPr>
              <a:t>〖</a:t>
            </a:r>
            <a:r>
              <a:rPr lang="en-US" altLang="zh-CN" sz="2400" b="1"/>
              <a:t>Example</a:t>
            </a:r>
            <a:r>
              <a:rPr lang="en-US" altLang="zh-CN" sz="2400" b="1">
                <a:ea typeface="MS Hei" pitchFamily="49" charset="-122"/>
              </a:rPr>
              <a:t>〗</a:t>
            </a:r>
            <a:endParaRPr lang="en-US" altLang="zh-CN" sz="2400" b="1"/>
          </a:p>
        </p:txBody>
      </p:sp>
      <p:grpSp>
        <p:nvGrpSpPr>
          <p:cNvPr id="97287" name="Group 7"/>
          <p:cNvGrpSpPr/>
          <p:nvPr/>
        </p:nvGrpSpPr>
        <p:grpSpPr>
          <a:xfrm>
            <a:off x="2895600" y="2286000"/>
            <a:ext cx="2743200" cy="381000"/>
            <a:chOff x="1776" y="2448"/>
            <a:chExt cx="1344" cy="192"/>
          </a:xfrm>
        </p:grpSpPr>
        <p:sp>
          <p:nvSpPr>
            <p:cNvPr id="48172" name="Oval 8"/>
            <p:cNvSpPr/>
            <p:nvPr/>
          </p:nvSpPr>
          <p:spPr>
            <a:xfrm>
              <a:off x="1776"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48173" name="Oval 9"/>
            <p:cNvSpPr/>
            <p:nvPr/>
          </p:nvSpPr>
          <p:spPr>
            <a:xfrm>
              <a:off x="2352"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48174" name="Oval 10"/>
            <p:cNvSpPr/>
            <p:nvPr/>
          </p:nvSpPr>
          <p:spPr>
            <a:xfrm>
              <a:off x="2928" y="2448"/>
              <a:ext cx="192" cy="192"/>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2</a:t>
              </a:r>
              <a:endParaRPr lang="en-US" altLang="zh-CN" sz="2400" b="1"/>
            </a:p>
          </p:txBody>
        </p:sp>
        <p:sp>
          <p:nvSpPr>
            <p:cNvPr id="48175" name="Freeform 11"/>
            <p:cNvSpPr/>
            <p:nvPr/>
          </p:nvSpPr>
          <p:spPr>
            <a:xfrm>
              <a:off x="1967" y="2448"/>
              <a:ext cx="406" cy="48"/>
            </a:xfrm>
            <a:custGeom>
              <a:avLst/>
              <a:gdLst/>
              <a:ahLst/>
              <a:cxnLst>
                <a:cxn ang="0">
                  <a:pos x="0" y="48"/>
                </a:cxn>
                <a:cxn ang="0">
                  <a:pos x="552" y="0"/>
                </a:cxn>
                <a:cxn ang="0">
                  <a:pos x="1108" y="48"/>
                </a:cxn>
              </a:cxnLst>
              <a:pathLst>
                <a:path w="384" h="48">
                  <a:moveTo>
                    <a:pt x="0" y="48"/>
                  </a:moveTo>
                  <a:cubicBezTo>
                    <a:pt x="64" y="24"/>
                    <a:pt x="128" y="0"/>
                    <a:pt x="192" y="0"/>
                  </a:cubicBezTo>
                  <a:cubicBezTo>
                    <a:pt x="256" y="0"/>
                    <a:pt x="320" y="24"/>
                    <a:pt x="384" y="48"/>
                  </a:cubicBezTo>
                </a:path>
              </a:pathLst>
            </a:custGeom>
            <a:noFill/>
            <a:ln w="25400" cap="flat" cmpd="sng">
              <a:solidFill>
                <a:schemeClr val="tx1">
                  <a:alpha val="100000"/>
                </a:schemeClr>
              </a:solidFill>
              <a:prstDash val="solid"/>
              <a:round/>
              <a:headEnd type="none" w="med" len="med"/>
              <a:tailEnd type="triangle" w="sm" len="med"/>
            </a:ln>
          </p:spPr>
          <p:txBody>
            <a:bodyPr/>
            <a:p>
              <a:endParaRPr lang="zh-CN" altLang="en-US"/>
            </a:p>
          </p:txBody>
        </p:sp>
        <p:sp>
          <p:nvSpPr>
            <p:cNvPr id="48176" name="Freeform 12"/>
            <p:cNvSpPr/>
            <p:nvPr/>
          </p:nvSpPr>
          <p:spPr>
            <a:xfrm flipV="1">
              <a:off x="1967" y="2592"/>
              <a:ext cx="406" cy="48"/>
            </a:xfrm>
            <a:custGeom>
              <a:avLst/>
              <a:gdLst/>
              <a:ahLst/>
              <a:cxnLst>
                <a:cxn ang="0">
                  <a:pos x="0" y="48"/>
                </a:cxn>
                <a:cxn ang="0">
                  <a:pos x="552" y="0"/>
                </a:cxn>
                <a:cxn ang="0">
                  <a:pos x="1108" y="48"/>
                </a:cxn>
              </a:cxnLst>
              <a:pathLst>
                <a:path w="384" h="48">
                  <a:moveTo>
                    <a:pt x="0" y="48"/>
                  </a:moveTo>
                  <a:cubicBezTo>
                    <a:pt x="64" y="24"/>
                    <a:pt x="128" y="0"/>
                    <a:pt x="192" y="0"/>
                  </a:cubicBezTo>
                  <a:cubicBezTo>
                    <a:pt x="256" y="0"/>
                    <a:pt x="320" y="24"/>
                    <a:pt x="384" y="48"/>
                  </a:cubicBezTo>
                </a:path>
              </a:pathLst>
            </a:custGeom>
            <a:noFill/>
            <a:ln w="25400" cap="flat" cmpd="sng">
              <a:solidFill>
                <a:schemeClr val="tx1">
                  <a:alpha val="100000"/>
                </a:schemeClr>
              </a:solidFill>
              <a:prstDash val="solid"/>
              <a:round/>
              <a:headEnd type="triangle" w="sm" len="med"/>
              <a:tailEnd type="none" w="sm" len="med"/>
            </a:ln>
          </p:spPr>
          <p:txBody>
            <a:bodyPr/>
            <a:p>
              <a:endParaRPr lang="zh-CN" altLang="en-US"/>
            </a:p>
          </p:txBody>
        </p:sp>
        <p:sp>
          <p:nvSpPr>
            <p:cNvPr id="48177" name="Line 13"/>
            <p:cNvSpPr/>
            <p:nvPr/>
          </p:nvSpPr>
          <p:spPr>
            <a:xfrm>
              <a:off x="2544" y="2544"/>
              <a:ext cx="384" cy="0"/>
            </a:xfrm>
            <a:prstGeom prst="line">
              <a:avLst/>
            </a:prstGeom>
            <a:ln w="25400" cap="flat" cmpd="sng">
              <a:solidFill>
                <a:schemeClr val="tx1"/>
              </a:solidFill>
              <a:prstDash val="solid"/>
              <a:headEnd type="none" w="med" len="med"/>
              <a:tailEnd type="triangle" w="med" len="med"/>
            </a:ln>
          </p:spPr>
        </p:sp>
      </p:grpSp>
      <p:grpSp>
        <p:nvGrpSpPr>
          <p:cNvPr id="97294" name="Group 14"/>
          <p:cNvGrpSpPr/>
          <p:nvPr/>
        </p:nvGrpSpPr>
        <p:grpSpPr>
          <a:xfrm>
            <a:off x="2667000" y="2819400"/>
            <a:ext cx="914400" cy="1555750"/>
            <a:chOff x="2208" y="2736"/>
            <a:chExt cx="576" cy="980"/>
          </a:xfrm>
        </p:grpSpPr>
        <p:grpSp>
          <p:nvGrpSpPr>
            <p:cNvPr id="48164" name="Group 15"/>
            <p:cNvGrpSpPr/>
            <p:nvPr/>
          </p:nvGrpSpPr>
          <p:grpSpPr>
            <a:xfrm>
              <a:off x="2352" y="3120"/>
              <a:ext cx="192" cy="336"/>
              <a:chOff x="2352" y="3120"/>
              <a:chExt cx="192" cy="336"/>
            </a:xfrm>
          </p:grpSpPr>
          <p:sp>
            <p:nvSpPr>
              <p:cNvPr id="48170" name="Rectangle 16"/>
              <p:cNvSpPr/>
              <p:nvPr/>
            </p:nvSpPr>
            <p:spPr>
              <a:xfrm>
                <a:off x="2352" y="31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48171" name="Rectangle 17"/>
              <p:cNvSpPr/>
              <p:nvPr/>
            </p:nvSpPr>
            <p:spPr>
              <a:xfrm>
                <a:off x="2352" y="3312"/>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sym typeface="Symbol" panose="05050102010706020507" pitchFamily="18" charset="2"/>
                  </a:rPr>
                  <a:t></a:t>
                </a:r>
                <a:endParaRPr lang="en-US" altLang="zh-CN" sz="2400" b="1"/>
              </a:p>
            </p:txBody>
          </p:sp>
        </p:grpSp>
        <p:grpSp>
          <p:nvGrpSpPr>
            <p:cNvPr id="48165" name="Group 18"/>
            <p:cNvGrpSpPr/>
            <p:nvPr/>
          </p:nvGrpSpPr>
          <p:grpSpPr>
            <a:xfrm>
              <a:off x="2208" y="2736"/>
              <a:ext cx="576" cy="384"/>
              <a:chOff x="2208" y="2736"/>
              <a:chExt cx="576" cy="384"/>
            </a:xfrm>
          </p:grpSpPr>
          <p:sp>
            <p:nvSpPr>
              <p:cNvPr id="48168" name="Rectangle 19"/>
              <p:cNvSpPr/>
              <p:nvPr/>
            </p:nvSpPr>
            <p:spPr>
              <a:xfrm>
                <a:off x="2208" y="2736"/>
                <a:ext cx="576"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inv[0]</a:t>
                </a:r>
                <a:endParaRPr lang="en-US" altLang="zh-CN" sz="2000" b="1"/>
              </a:p>
            </p:txBody>
          </p:sp>
          <p:sp>
            <p:nvSpPr>
              <p:cNvPr id="48169" name="Line 20"/>
              <p:cNvSpPr/>
              <p:nvPr/>
            </p:nvSpPr>
            <p:spPr>
              <a:xfrm>
                <a:off x="2448" y="2928"/>
                <a:ext cx="0" cy="192"/>
              </a:xfrm>
              <a:prstGeom prst="line">
                <a:avLst/>
              </a:prstGeom>
              <a:ln w="25400" cap="flat" cmpd="sng">
                <a:solidFill>
                  <a:schemeClr val="hlink"/>
                </a:solidFill>
                <a:prstDash val="solid"/>
                <a:headEnd type="none" w="med" len="med"/>
                <a:tailEnd type="triangle" w="med" len="med"/>
              </a:ln>
            </p:spPr>
          </p:sp>
        </p:grpSp>
        <p:sp>
          <p:nvSpPr>
            <p:cNvPr id="48166" name="Line 21"/>
            <p:cNvSpPr/>
            <p:nvPr/>
          </p:nvSpPr>
          <p:spPr>
            <a:xfrm>
              <a:off x="2448" y="3382"/>
              <a:ext cx="0" cy="240"/>
            </a:xfrm>
            <a:prstGeom prst="line">
              <a:avLst/>
            </a:prstGeom>
            <a:ln w="25400" cap="flat" cmpd="sng">
              <a:solidFill>
                <a:schemeClr val="tx1"/>
              </a:solidFill>
              <a:prstDash val="solid"/>
              <a:headEnd type="none" w="med" len="med"/>
              <a:tailEnd type="triangle" w="med" len="med"/>
            </a:ln>
          </p:spPr>
        </p:sp>
        <p:sp>
          <p:nvSpPr>
            <p:cNvPr id="48167" name="Oval 22"/>
            <p:cNvSpPr/>
            <p:nvPr/>
          </p:nvSpPr>
          <p:spPr>
            <a:xfrm>
              <a:off x="2400" y="362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97303" name="Group 23"/>
          <p:cNvGrpSpPr/>
          <p:nvPr/>
        </p:nvGrpSpPr>
        <p:grpSpPr>
          <a:xfrm>
            <a:off x="3810000" y="2819400"/>
            <a:ext cx="914400" cy="1555750"/>
            <a:chOff x="2208" y="2736"/>
            <a:chExt cx="576" cy="980"/>
          </a:xfrm>
        </p:grpSpPr>
        <p:grpSp>
          <p:nvGrpSpPr>
            <p:cNvPr id="48156" name="Group 24"/>
            <p:cNvGrpSpPr/>
            <p:nvPr/>
          </p:nvGrpSpPr>
          <p:grpSpPr>
            <a:xfrm>
              <a:off x="2352" y="3120"/>
              <a:ext cx="192" cy="336"/>
              <a:chOff x="2352" y="3120"/>
              <a:chExt cx="192" cy="336"/>
            </a:xfrm>
          </p:grpSpPr>
          <p:sp>
            <p:nvSpPr>
              <p:cNvPr id="48162" name="Rectangle 25"/>
              <p:cNvSpPr/>
              <p:nvPr/>
            </p:nvSpPr>
            <p:spPr>
              <a:xfrm>
                <a:off x="2352" y="31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0</a:t>
                </a:r>
                <a:endParaRPr lang="en-US" altLang="zh-CN" sz="2400" b="1"/>
              </a:p>
            </p:txBody>
          </p:sp>
          <p:sp>
            <p:nvSpPr>
              <p:cNvPr id="48163" name="Rectangle 26"/>
              <p:cNvSpPr/>
              <p:nvPr/>
            </p:nvSpPr>
            <p:spPr>
              <a:xfrm>
                <a:off x="2352" y="3312"/>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sym typeface="Symbol" panose="05050102010706020507" pitchFamily="18" charset="2"/>
                  </a:rPr>
                  <a:t></a:t>
                </a:r>
                <a:endParaRPr lang="en-US" altLang="zh-CN" sz="2400" b="1"/>
              </a:p>
            </p:txBody>
          </p:sp>
        </p:grpSp>
        <p:grpSp>
          <p:nvGrpSpPr>
            <p:cNvPr id="48157" name="Group 27"/>
            <p:cNvGrpSpPr/>
            <p:nvPr/>
          </p:nvGrpSpPr>
          <p:grpSpPr>
            <a:xfrm>
              <a:off x="2208" y="2736"/>
              <a:ext cx="576" cy="384"/>
              <a:chOff x="2208" y="2736"/>
              <a:chExt cx="576" cy="384"/>
            </a:xfrm>
          </p:grpSpPr>
          <p:sp>
            <p:nvSpPr>
              <p:cNvPr id="48160" name="Rectangle 28"/>
              <p:cNvSpPr/>
              <p:nvPr/>
            </p:nvSpPr>
            <p:spPr>
              <a:xfrm>
                <a:off x="2208" y="2736"/>
                <a:ext cx="576"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inv[1]</a:t>
                </a:r>
                <a:endParaRPr lang="en-US" altLang="zh-CN" sz="2000" b="1"/>
              </a:p>
            </p:txBody>
          </p:sp>
          <p:sp>
            <p:nvSpPr>
              <p:cNvPr id="48161" name="Line 29"/>
              <p:cNvSpPr/>
              <p:nvPr/>
            </p:nvSpPr>
            <p:spPr>
              <a:xfrm>
                <a:off x="2448" y="2928"/>
                <a:ext cx="0" cy="192"/>
              </a:xfrm>
              <a:prstGeom prst="line">
                <a:avLst/>
              </a:prstGeom>
              <a:ln w="25400" cap="flat" cmpd="sng">
                <a:solidFill>
                  <a:schemeClr val="hlink"/>
                </a:solidFill>
                <a:prstDash val="solid"/>
                <a:headEnd type="none" w="med" len="med"/>
                <a:tailEnd type="triangle" w="med" len="med"/>
              </a:ln>
            </p:spPr>
          </p:sp>
        </p:grpSp>
        <p:sp>
          <p:nvSpPr>
            <p:cNvPr id="48158" name="Line 30"/>
            <p:cNvSpPr/>
            <p:nvPr/>
          </p:nvSpPr>
          <p:spPr>
            <a:xfrm>
              <a:off x="2448" y="3382"/>
              <a:ext cx="0" cy="240"/>
            </a:xfrm>
            <a:prstGeom prst="line">
              <a:avLst/>
            </a:prstGeom>
            <a:ln w="25400" cap="flat" cmpd="sng">
              <a:solidFill>
                <a:schemeClr val="tx1"/>
              </a:solidFill>
              <a:prstDash val="solid"/>
              <a:headEnd type="none" w="med" len="med"/>
              <a:tailEnd type="triangle" w="med" len="med"/>
            </a:ln>
          </p:spPr>
        </p:sp>
        <p:sp>
          <p:nvSpPr>
            <p:cNvPr id="48159" name="Oval 31"/>
            <p:cNvSpPr/>
            <p:nvPr/>
          </p:nvSpPr>
          <p:spPr>
            <a:xfrm>
              <a:off x="2400" y="362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grpSp>
        <p:nvGrpSpPr>
          <p:cNvPr id="97312" name="Group 32"/>
          <p:cNvGrpSpPr/>
          <p:nvPr/>
        </p:nvGrpSpPr>
        <p:grpSpPr>
          <a:xfrm>
            <a:off x="4953000" y="2819400"/>
            <a:ext cx="914400" cy="1555750"/>
            <a:chOff x="2208" y="2736"/>
            <a:chExt cx="576" cy="980"/>
          </a:xfrm>
        </p:grpSpPr>
        <p:grpSp>
          <p:nvGrpSpPr>
            <p:cNvPr id="48148" name="Group 33"/>
            <p:cNvGrpSpPr/>
            <p:nvPr/>
          </p:nvGrpSpPr>
          <p:grpSpPr>
            <a:xfrm>
              <a:off x="2352" y="3120"/>
              <a:ext cx="192" cy="336"/>
              <a:chOff x="2352" y="3120"/>
              <a:chExt cx="192" cy="336"/>
            </a:xfrm>
          </p:grpSpPr>
          <p:sp>
            <p:nvSpPr>
              <p:cNvPr id="48154" name="Rectangle 34"/>
              <p:cNvSpPr/>
              <p:nvPr/>
            </p:nvSpPr>
            <p:spPr>
              <a:xfrm>
                <a:off x="2352" y="3120"/>
                <a:ext cx="19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t>1</a:t>
                </a:r>
                <a:endParaRPr lang="en-US" altLang="zh-CN" sz="2400" b="1"/>
              </a:p>
            </p:txBody>
          </p:sp>
          <p:sp>
            <p:nvSpPr>
              <p:cNvPr id="48155" name="Rectangle 35"/>
              <p:cNvSpPr/>
              <p:nvPr/>
            </p:nvSpPr>
            <p:spPr>
              <a:xfrm>
                <a:off x="2352" y="3312"/>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a:sym typeface="Symbol" panose="05050102010706020507" pitchFamily="18" charset="2"/>
                  </a:rPr>
                  <a:t></a:t>
                </a:r>
                <a:endParaRPr lang="en-US" altLang="zh-CN" sz="2400" b="1"/>
              </a:p>
            </p:txBody>
          </p:sp>
        </p:grpSp>
        <p:grpSp>
          <p:nvGrpSpPr>
            <p:cNvPr id="48149" name="Group 36"/>
            <p:cNvGrpSpPr/>
            <p:nvPr/>
          </p:nvGrpSpPr>
          <p:grpSpPr>
            <a:xfrm>
              <a:off x="2208" y="2736"/>
              <a:ext cx="576" cy="384"/>
              <a:chOff x="2208" y="2736"/>
              <a:chExt cx="576" cy="384"/>
            </a:xfrm>
          </p:grpSpPr>
          <p:sp>
            <p:nvSpPr>
              <p:cNvPr id="48152" name="Rectangle 37"/>
              <p:cNvSpPr/>
              <p:nvPr/>
            </p:nvSpPr>
            <p:spPr>
              <a:xfrm>
                <a:off x="2208" y="2736"/>
                <a:ext cx="576"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inv[2]</a:t>
                </a:r>
                <a:endParaRPr lang="en-US" altLang="zh-CN" sz="2000" b="1"/>
              </a:p>
            </p:txBody>
          </p:sp>
          <p:sp>
            <p:nvSpPr>
              <p:cNvPr id="48153" name="Line 38"/>
              <p:cNvSpPr/>
              <p:nvPr/>
            </p:nvSpPr>
            <p:spPr>
              <a:xfrm>
                <a:off x="2448" y="2928"/>
                <a:ext cx="0" cy="192"/>
              </a:xfrm>
              <a:prstGeom prst="line">
                <a:avLst/>
              </a:prstGeom>
              <a:ln w="25400" cap="flat" cmpd="sng">
                <a:solidFill>
                  <a:schemeClr val="hlink"/>
                </a:solidFill>
                <a:prstDash val="solid"/>
                <a:headEnd type="none" w="med" len="med"/>
                <a:tailEnd type="triangle" w="med" len="med"/>
              </a:ln>
            </p:spPr>
          </p:sp>
        </p:grpSp>
        <p:sp>
          <p:nvSpPr>
            <p:cNvPr id="48150" name="Line 39"/>
            <p:cNvSpPr/>
            <p:nvPr/>
          </p:nvSpPr>
          <p:spPr>
            <a:xfrm>
              <a:off x="2448" y="3382"/>
              <a:ext cx="0" cy="240"/>
            </a:xfrm>
            <a:prstGeom prst="line">
              <a:avLst/>
            </a:prstGeom>
            <a:ln w="25400" cap="flat" cmpd="sng">
              <a:solidFill>
                <a:schemeClr val="tx1"/>
              </a:solidFill>
              <a:prstDash val="solid"/>
              <a:headEnd type="none" w="med" len="med"/>
              <a:tailEnd type="triangle" w="med" len="med"/>
            </a:ln>
          </p:spPr>
        </p:sp>
        <p:sp>
          <p:nvSpPr>
            <p:cNvPr id="48151" name="Oval 40"/>
            <p:cNvSpPr/>
            <p:nvPr/>
          </p:nvSpPr>
          <p:spPr>
            <a:xfrm>
              <a:off x="2400" y="362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grpSp>
      <p:sp>
        <p:nvSpPr>
          <p:cNvPr id="97321" name="Text Box 41"/>
          <p:cNvSpPr txBox="1"/>
          <p:nvPr/>
        </p:nvSpPr>
        <p:spPr>
          <a:xfrm>
            <a:off x="609600" y="4572000"/>
            <a:ext cx="7772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a:solidFill>
                  <a:schemeClr val="accent1"/>
                </a:solidFill>
                <a:latin typeface="Arial" panose="020B0604020202020204" pitchFamily="34" charset="0"/>
              </a:rPr>
              <a:t>Method 2  </a:t>
            </a:r>
            <a:r>
              <a:rPr lang="en-US" altLang="zh-CN" sz="2000" b="1">
                <a:latin typeface="Arial" panose="020B0604020202020204" pitchFamily="34" charset="0"/>
              </a:rPr>
              <a:t>Multilist (Ch 3.2) representation for adj_mat[ i ] [ j ]</a:t>
            </a:r>
            <a:endParaRPr lang="en-US" altLang="zh-CN" sz="2000" b="1">
              <a:latin typeface="Arial" panose="020B0604020202020204" pitchFamily="34" charset="0"/>
            </a:endParaRPr>
          </a:p>
        </p:txBody>
      </p:sp>
      <p:grpSp>
        <p:nvGrpSpPr>
          <p:cNvPr id="97322" name="Group 42"/>
          <p:cNvGrpSpPr/>
          <p:nvPr/>
        </p:nvGrpSpPr>
        <p:grpSpPr>
          <a:xfrm>
            <a:off x="1905000" y="5105400"/>
            <a:ext cx="3810000" cy="1295400"/>
            <a:chOff x="1200" y="3312"/>
            <a:chExt cx="2400" cy="816"/>
          </a:xfrm>
        </p:grpSpPr>
        <p:sp>
          <p:nvSpPr>
            <p:cNvPr id="48140" name="Rectangle 43"/>
            <p:cNvSpPr/>
            <p:nvPr/>
          </p:nvSpPr>
          <p:spPr>
            <a:xfrm>
              <a:off x="1440" y="3312"/>
              <a:ext cx="52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latin typeface="Arial" panose="020B0604020202020204" pitchFamily="34" charset="0"/>
                </a:rPr>
                <a:t>tail i</a:t>
              </a:r>
              <a:endParaRPr lang="en-US" altLang="zh-CN" sz="2000" b="1">
                <a:latin typeface="Arial" panose="020B0604020202020204" pitchFamily="34" charset="0"/>
              </a:endParaRPr>
            </a:p>
          </p:txBody>
        </p:sp>
        <p:sp>
          <p:nvSpPr>
            <p:cNvPr id="48141" name="Rectangle 44"/>
            <p:cNvSpPr/>
            <p:nvPr/>
          </p:nvSpPr>
          <p:spPr>
            <a:xfrm>
              <a:off x="1968" y="3312"/>
              <a:ext cx="52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latin typeface="Arial" panose="020B0604020202020204" pitchFamily="34" charset="0"/>
                </a:rPr>
                <a:t>head j</a:t>
              </a:r>
              <a:endParaRPr lang="en-US" altLang="zh-CN" sz="2400" b="1"/>
            </a:p>
          </p:txBody>
        </p:sp>
        <p:sp>
          <p:nvSpPr>
            <p:cNvPr id="48142" name="Rectangle 45"/>
            <p:cNvSpPr/>
            <p:nvPr/>
          </p:nvSpPr>
          <p:spPr>
            <a:xfrm>
              <a:off x="1440" y="3552"/>
              <a:ext cx="52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latin typeface="Arial" panose="020B0604020202020204" pitchFamily="34" charset="0"/>
                  <a:sym typeface="Symbol" panose="05050102010706020507" pitchFamily="18" charset="2"/>
                </a:rPr>
                <a:t></a:t>
              </a:r>
              <a:endParaRPr lang="en-US" altLang="zh-CN" sz="2000" b="1">
                <a:latin typeface="Arial" panose="020B0604020202020204" pitchFamily="34" charset="0"/>
              </a:endParaRPr>
            </a:p>
          </p:txBody>
        </p:sp>
        <p:sp>
          <p:nvSpPr>
            <p:cNvPr id="48143" name="Rectangle 46"/>
            <p:cNvSpPr/>
            <p:nvPr/>
          </p:nvSpPr>
          <p:spPr>
            <a:xfrm>
              <a:off x="1968" y="3552"/>
              <a:ext cx="52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latin typeface="Arial" panose="020B0604020202020204" pitchFamily="34" charset="0"/>
                  <a:sym typeface="Symbol" panose="05050102010706020507" pitchFamily="18" charset="2"/>
                </a:rPr>
                <a:t></a:t>
              </a:r>
              <a:endParaRPr lang="en-US" altLang="zh-CN" sz="2000" b="1">
                <a:latin typeface="Arial" panose="020B0604020202020204" pitchFamily="34" charset="0"/>
              </a:endParaRPr>
            </a:p>
          </p:txBody>
        </p:sp>
        <p:sp>
          <p:nvSpPr>
            <p:cNvPr id="48144" name="Line 47"/>
            <p:cNvSpPr/>
            <p:nvPr/>
          </p:nvSpPr>
          <p:spPr>
            <a:xfrm>
              <a:off x="1702" y="3696"/>
              <a:ext cx="0" cy="288"/>
            </a:xfrm>
            <a:prstGeom prst="line">
              <a:avLst/>
            </a:prstGeom>
            <a:ln w="25400" cap="flat" cmpd="sng">
              <a:solidFill>
                <a:schemeClr val="tx1"/>
              </a:solidFill>
              <a:prstDash val="solid"/>
              <a:headEnd type="none" w="med" len="med"/>
              <a:tailEnd type="triangle" w="med" len="med"/>
            </a:ln>
          </p:spPr>
        </p:sp>
        <p:sp>
          <p:nvSpPr>
            <p:cNvPr id="48145" name="Rectangle 48"/>
            <p:cNvSpPr/>
            <p:nvPr/>
          </p:nvSpPr>
          <p:spPr>
            <a:xfrm>
              <a:off x="1200" y="3936"/>
              <a:ext cx="115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column for head</a:t>
              </a:r>
              <a:endParaRPr lang="en-US" altLang="zh-CN" sz="2000" b="1">
                <a:solidFill>
                  <a:schemeClr val="hlink"/>
                </a:solidFill>
              </a:endParaRPr>
            </a:p>
          </p:txBody>
        </p:sp>
        <p:sp>
          <p:nvSpPr>
            <p:cNvPr id="48146" name="Line 49"/>
            <p:cNvSpPr/>
            <p:nvPr/>
          </p:nvSpPr>
          <p:spPr>
            <a:xfrm>
              <a:off x="2208" y="3696"/>
              <a:ext cx="480" cy="0"/>
            </a:xfrm>
            <a:prstGeom prst="line">
              <a:avLst/>
            </a:prstGeom>
            <a:ln w="25400" cap="flat" cmpd="sng">
              <a:solidFill>
                <a:schemeClr val="tx1"/>
              </a:solidFill>
              <a:prstDash val="solid"/>
              <a:headEnd type="none" w="med" len="med"/>
              <a:tailEnd type="triangle" w="med" len="med"/>
            </a:ln>
          </p:spPr>
        </p:sp>
        <p:sp>
          <p:nvSpPr>
            <p:cNvPr id="48147" name="Rectangle 50"/>
            <p:cNvSpPr/>
            <p:nvPr/>
          </p:nvSpPr>
          <p:spPr>
            <a:xfrm>
              <a:off x="2736" y="3600"/>
              <a:ext cx="864"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a:solidFill>
                    <a:schemeClr val="hlink"/>
                  </a:solidFill>
                </a:rPr>
                <a:t>row for tail</a:t>
              </a:r>
              <a:endParaRPr lang="en-US" altLang="zh-CN"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84"/>
                                        </p:tgtEl>
                                        <p:attrNameLst>
                                          <p:attrName>style.visibility</p:attrName>
                                        </p:attrNameLst>
                                      </p:cBhvr>
                                      <p:to>
                                        <p:strVal val="visible"/>
                                      </p:to>
                                    </p:set>
                                    <p:animEffect transition="in" filter="wipe(left)">
                                      <p:cBhvr>
                                        <p:cTn id="12" dur="500"/>
                                        <p:tgtEl>
                                          <p:spTgt spid="97284"/>
                                        </p:tgtEl>
                                      </p:cBhvr>
                                    </p:animEffect>
                                  </p:childTnLst>
                                  <p:subTnLst>
                                    <p:audio>
                                      <p:cMediaNode>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7285"/>
                                        </p:tgtEl>
                                        <p:attrNameLst>
                                          <p:attrName>style.visibility</p:attrName>
                                        </p:attrNameLst>
                                      </p:cBhvr>
                                      <p:to>
                                        <p:strVal val="visible"/>
                                      </p:to>
                                    </p:set>
                                    <p:animEffect transition="in" filter="wipe(up)">
                                      <p:cBhvr>
                                        <p:cTn id="17" dur="500"/>
                                        <p:tgtEl>
                                          <p:spTgt spid="97285"/>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286"/>
                                        </p:tgtEl>
                                        <p:attrNameLst>
                                          <p:attrName>style.visibility</p:attrName>
                                        </p:attrNameLst>
                                      </p:cBhvr>
                                      <p:to>
                                        <p:strVal val="visible"/>
                                      </p:to>
                                    </p:set>
                                    <p:animEffect transition="in" filter="wipe(left)">
                                      <p:cBhvr>
                                        <p:cTn id="22" dur="500"/>
                                        <p:tgtEl>
                                          <p:spTgt spid="97286"/>
                                        </p:tgtEl>
                                      </p:cBhvr>
                                    </p:animEffect>
                                  </p:childTnLst>
                                  <p:subTnLst>
                                    <p:audio>
                                      <p:cMediaNode>
                                        <p:cTn display="0" masterRel="sameClick">
                                          <p:stCondLst>
                                            <p:cond evt="begin" delay="0">
                                              <p:tn val="20"/>
                                            </p:cond>
                                          </p:stCondLst>
                                          <p:endCondLst>
                                            <p:cond evt="onStopAudio" delay="0">
                                              <p:tgtEl>
                                                <p:sldTgt/>
                                              </p:tgtEl>
                                            </p:cond>
                                          </p:endCondLst>
                                        </p:cTn>
                                        <p:tgtEl>
                                          <p:sndTgt r:embed="rId1" name="TYPE.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7287"/>
                                        </p:tgtEl>
                                        <p:attrNameLst>
                                          <p:attrName>style.visibility</p:attrName>
                                        </p:attrNameLst>
                                      </p:cBhvr>
                                      <p:to>
                                        <p:strVal val="visible"/>
                                      </p:to>
                                    </p:set>
                                    <p:animEffect transition="in" filter="box(in)">
                                      <p:cBhvr>
                                        <p:cTn id="27" dur="500"/>
                                        <p:tgtEl>
                                          <p:spTgt spid="9728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7294"/>
                                        </p:tgtEl>
                                        <p:attrNameLst>
                                          <p:attrName>style.visibility</p:attrName>
                                        </p:attrNameLst>
                                      </p:cBhvr>
                                      <p:to>
                                        <p:strVal val="visible"/>
                                      </p:to>
                                    </p:set>
                                    <p:animEffect transition="in" filter="wipe(up)">
                                      <p:cBhvr>
                                        <p:cTn id="32" dur="500"/>
                                        <p:tgtEl>
                                          <p:spTgt spid="97294"/>
                                        </p:tgtEl>
                                      </p:cBhvr>
                                    </p:animEffect>
                                  </p:childTnLst>
                                  <p:subTnLst>
                                    <p:audio>
                                      <p:cMediaNode>
                                        <p:cTn display="0" masterRel="sameClick">
                                          <p:stCondLst>
                                            <p:cond evt="begin" delay="0">
                                              <p:tn val="30"/>
                                            </p:cond>
                                          </p:stCondLst>
                                          <p:endCondLst>
                                            <p:cond evt="onStopAudio" delay="0">
                                              <p:tgtEl>
                                                <p:sldTgt/>
                                              </p:tgtEl>
                                            </p:cond>
                                          </p:endCondLst>
                                        </p:cTn>
                                        <p:tgtEl>
                                          <p:sndTgt r:embed="rId1" name="TYPE.WAV"/>
                                        </p:tgtEl>
                                      </p:cMediaNode>
                                    </p:audio>
                                  </p:sub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7303"/>
                                        </p:tgtEl>
                                        <p:attrNameLst>
                                          <p:attrName>style.visibility</p:attrName>
                                        </p:attrNameLst>
                                      </p:cBhvr>
                                      <p:to>
                                        <p:strVal val="visible"/>
                                      </p:to>
                                    </p:set>
                                    <p:animEffect transition="in" filter="wipe(up)">
                                      <p:cBhvr>
                                        <p:cTn id="36" dur="500"/>
                                        <p:tgtEl>
                                          <p:spTgt spid="97303"/>
                                        </p:tgtEl>
                                      </p:cBhvr>
                                    </p:animEffect>
                                  </p:childTnLst>
                                  <p:subTnLst>
                                    <p:audio>
                                      <p:cMediaNode>
                                        <p:cTn display="0" masterRel="sameClick">
                                          <p:stCondLst>
                                            <p:cond evt="begin" delay="0">
                                              <p:tn val="34"/>
                                            </p:cond>
                                          </p:stCondLst>
                                          <p:endCondLst>
                                            <p:cond evt="onStopAudio" delay="0">
                                              <p:tgtEl>
                                                <p:sldTgt/>
                                              </p:tgtEl>
                                            </p:cond>
                                          </p:endCondLst>
                                        </p:cTn>
                                        <p:tgtEl>
                                          <p:sndTgt r:embed="rId1" name="TYPE.WAV"/>
                                        </p:tgtEl>
                                      </p:cMediaNode>
                                    </p:audio>
                                  </p:sub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97312"/>
                                        </p:tgtEl>
                                        <p:attrNameLst>
                                          <p:attrName>style.visibility</p:attrName>
                                        </p:attrNameLst>
                                      </p:cBhvr>
                                      <p:to>
                                        <p:strVal val="visible"/>
                                      </p:to>
                                    </p:set>
                                    <p:animEffect transition="in" filter="wipe(up)">
                                      <p:cBhvr>
                                        <p:cTn id="40" dur="500"/>
                                        <p:tgtEl>
                                          <p:spTgt spid="97312"/>
                                        </p:tgtEl>
                                      </p:cBhvr>
                                    </p:animEffect>
                                  </p:childTnLst>
                                  <p:subTnLst>
                                    <p:audio>
                                      <p:cMediaNode>
                                        <p:cTn display="0" masterRel="sameClick">
                                          <p:stCondLst>
                                            <p:cond evt="begin" delay="0">
                                              <p:tn val="38"/>
                                            </p:cond>
                                          </p:stCondLst>
                                          <p:endCondLst>
                                            <p:cond evt="onStopAudio" delay="0">
                                              <p:tgtEl>
                                                <p:sldTgt/>
                                              </p:tgtEl>
                                            </p:cond>
                                          </p:endCondLst>
                                        </p:cTn>
                                        <p:tgtEl>
                                          <p:sndTgt r:embed="rId1" name="TYPE.WAV"/>
                                        </p:tgtEl>
                                      </p:cMediaNode>
                                    </p:audio>
                                  </p:sub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97321"/>
                                        </p:tgtEl>
                                        <p:attrNameLst>
                                          <p:attrName>style.visibility</p:attrName>
                                        </p:attrNameLst>
                                      </p:cBhvr>
                                      <p:to>
                                        <p:strVal val="visible"/>
                                      </p:to>
                                    </p:set>
                                    <p:animEffect transition="in" filter="wipe(up)">
                                      <p:cBhvr>
                                        <p:cTn id="45" dur="500"/>
                                        <p:tgtEl>
                                          <p:spTgt spid="97321"/>
                                        </p:tgtEl>
                                      </p:cBhvr>
                                    </p:animEffect>
                                  </p:childTnLst>
                                  <p:subTnLst>
                                    <p:audio>
                                      <p:cMediaNode>
                                        <p:cTn display="0" masterRel="sameClick">
                                          <p:stCondLst>
                                            <p:cond evt="begin" delay="0">
                                              <p:tn val="43"/>
                                            </p:cond>
                                          </p:stCondLst>
                                          <p:endCondLst>
                                            <p:cond evt="onStopAudio" delay="0">
                                              <p:tgtEl>
                                                <p:sldTgt/>
                                              </p:tgtEl>
                                            </p:cond>
                                          </p:endCondLst>
                                        </p:cTn>
                                        <p:tgtEl>
                                          <p:sndTgt r:embed="rId2" name="CASHREG.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97322"/>
                                        </p:tgtEl>
                                        <p:attrNameLst>
                                          <p:attrName>style.visibility</p:attrName>
                                        </p:attrNameLst>
                                      </p:cBhvr>
                                      <p:to>
                                        <p:strVal val="visible"/>
                                      </p:to>
                                    </p:set>
                                    <p:animEffect transition="in" filter="box(out)">
                                      <p:cBhvr>
                                        <p:cTn id="50" dur="500"/>
                                        <p:tgtEl>
                                          <p:spTgt spid="97322"/>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4" grpId="0"/>
      <p:bldP spid="97285" grpId="0"/>
      <p:bldP spid="97286" grpId="0"/>
      <p:bldP spid="973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2"/>
          <p:cNvSpPr txBox="1"/>
          <p:nvPr/>
        </p:nvSpPr>
        <p:spPr>
          <a:xfrm>
            <a:off x="7086600" y="0"/>
            <a:ext cx="2051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§1  Definitions</a:t>
            </a:r>
            <a:endParaRPr lang="en-US" altLang="zh-CN" sz="1800" b="1">
              <a:sym typeface="Webdings" panose="05030102010509060703" pitchFamily="18" charset="2"/>
            </a:endParaRPr>
          </a:p>
        </p:txBody>
      </p:sp>
      <p:sp>
        <p:nvSpPr>
          <p:cNvPr id="138243" name="AutoShape 3" descr="白色大理石"/>
          <p:cNvSpPr>
            <a:spLocks noChangeArrowheads="1"/>
          </p:cNvSpPr>
          <p:nvPr/>
        </p:nvSpPr>
        <p:spPr bwMode="auto">
          <a:xfrm flipH="1">
            <a:off x="330200" y="61913"/>
            <a:ext cx="2438400" cy="609600"/>
          </a:xfrm>
          <a:prstGeom prst="cube">
            <a:avLst>
              <a:gd name="adj" fmla="val 15625"/>
            </a:avLst>
          </a:prstGeom>
          <a:blipFill dpi="0" rotWithShape="0">
            <a:blip r:embed="rId1"/>
            <a:srcRect/>
            <a:tile tx="0" ty="0" sx="100000" sy="100000" flip="none" algn="tl"/>
          </a:blip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Adjacency Lists</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0179" name="Group 56"/>
          <p:cNvGrpSpPr/>
          <p:nvPr/>
        </p:nvGrpSpPr>
        <p:grpSpPr>
          <a:xfrm>
            <a:off x="250825" y="765175"/>
            <a:ext cx="2390775" cy="1765300"/>
            <a:chOff x="240" y="912"/>
            <a:chExt cx="2208" cy="1488"/>
          </a:xfrm>
        </p:grpSpPr>
        <p:sp>
          <p:nvSpPr>
            <p:cNvPr id="50224" name="Line 44"/>
            <p:cNvSpPr/>
            <p:nvPr/>
          </p:nvSpPr>
          <p:spPr>
            <a:xfrm flipH="1">
              <a:off x="384" y="1056"/>
              <a:ext cx="816" cy="432"/>
            </a:xfrm>
            <a:prstGeom prst="line">
              <a:avLst/>
            </a:prstGeom>
            <a:ln w="25400" cap="sq" cmpd="sng">
              <a:solidFill>
                <a:srgbClr val="000066"/>
              </a:solidFill>
              <a:prstDash val="solid"/>
              <a:headEnd type="none" w="sm" len="sm"/>
              <a:tailEnd type="triangle" w="med" len="lg"/>
            </a:ln>
          </p:spPr>
        </p:sp>
        <p:sp>
          <p:nvSpPr>
            <p:cNvPr id="50225" name="Line 45"/>
            <p:cNvSpPr/>
            <p:nvPr/>
          </p:nvSpPr>
          <p:spPr>
            <a:xfrm>
              <a:off x="480" y="1776"/>
              <a:ext cx="288" cy="432"/>
            </a:xfrm>
            <a:prstGeom prst="line">
              <a:avLst/>
            </a:prstGeom>
            <a:ln w="25400" cap="sq" cmpd="sng">
              <a:solidFill>
                <a:srgbClr val="000066"/>
              </a:solidFill>
              <a:prstDash val="solid"/>
              <a:headEnd type="none" w="sm" len="sm"/>
              <a:tailEnd type="triangle" w="med" len="lg"/>
            </a:ln>
          </p:spPr>
        </p:sp>
        <p:sp>
          <p:nvSpPr>
            <p:cNvPr id="50226" name="Line 46"/>
            <p:cNvSpPr/>
            <p:nvPr/>
          </p:nvSpPr>
          <p:spPr>
            <a:xfrm>
              <a:off x="1056" y="2208"/>
              <a:ext cx="576" cy="0"/>
            </a:xfrm>
            <a:prstGeom prst="line">
              <a:avLst/>
            </a:prstGeom>
            <a:ln w="25400" cap="sq" cmpd="sng">
              <a:solidFill>
                <a:srgbClr val="000066"/>
              </a:solidFill>
              <a:prstDash val="solid"/>
              <a:headEnd type="none" w="sm" len="sm"/>
              <a:tailEnd type="triangle" w="med" len="lg"/>
            </a:ln>
          </p:spPr>
        </p:sp>
        <p:sp>
          <p:nvSpPr>
            <p:cNvPr id="50227" name="Line 47"/>
            <p:cNvSpPr/>
            <p:nvPr/>
          </p:nvSpPr>
          <p:spPr>
            <a:xfrm flipH="1" flipV="1">
              <a:off x="1440" y="1200"/>
              <a:ext cx="336" cy="864"/>
            </a:xfrm>
            <a:prstGeom prst="line">
              <a:avLst/>
            </a:prstGeom>
            <a:ln w="25400" cap="sq" cmpd="sng">
              <a:solidFill>
                <a:srgbClr val="000066"/>
              </a:solidFill>
              <a:prstDash val="solid"/>
              <a:headEnd type="none" w="sm" len="sm"/>
              <a:tailEnd type="triangle" w="med" len="lg"/>
            </a:ln>
          </p:spPr>
        </p:sp>
        <p:sp>
          <p:nvSpPr>
            <p:cNvPr id="50228" name="Line 48"/>
            <p:cNvSpPr/>
            <p:nvPr/>
          </p:nvSpPr>
          <p:spPr>
            <a:xfrm>
              <a:off x="1488" y="1056"/>
              <a:ext cx="768" cy="432"/>
            </a:xfrm>
            <a:prstGeom prst="line">
              <a:avLst/>
            </a:prstGeom>
            <a:ln w="25400" cap="sq" cmpd="sng">
              <a:solidFill>
                <a:srgbClr val="000066"/>
              </a:solidFill>
              <a:prstDash val="solid"/>
              <a:headEnd type="none" w="sm" len="sm"/>
              <a:tailEnd type="triangle" w="med" len="lg"/>
            </a:ln>
          </p:spPr>
        </p:sp>
        <p:sp>
          <p:nvSpPr>
            <p:cNvPr id="50229" name="Line 49"/>
            <p:cNvSpPr/>
            <p:nvPr/>
          </p:nvSpPr>
          <p:spPr>
            <a:xfrm flipH="1" flipV="1">
              <a:off x="528" y="1632"/>
              <a:ext cx="1104" cy="480"/>
            </a:xfrm>
            <a:prstGeom prst="line">
              <a:avLst/>
            </a:prstGeom>
            <a:ln w="25400" cap="sq" cmpd="sng">
              <a:solidFill>
                <a:srgbClr val="000066"/>
              </a:solidFill>
              <a:prstDash val="solid"/>
              <a:headEnd type="none" w="sm" len="sm"/>
              <a:tailEnd type="triangle" w="med" len="lg"/>
            </a:ln>
          </p:spPr>
        </p:sp>
        <p:sp>
          <p:nvSpPr>
            <p:cNvPr id="50230" name="Line 50"/>
            <p:cNvSpPr/>
            <p:nvPr/>
          </p:nvSpPr>
          <p:spPr>
            <a:xfrm flipH="1">
              <a:off x="912" y="1632"/>
              <a:ext cx="1248" cy="432"/>
            </a:xfrm>
            <a:prstGeom prst="line">
              <a:avLst/>
            </a:prstGeom>
            <a:ln w="25400" cap="sq" cmpd="sng">
              <a:solidFill>
                <a:srgbClr val="000066"/>
              </a:solidFill>
              <a:prstDash val="solid"/>
              <a:headEnd type="none" w="sm" len="sm"/>
              <a:tailEnd type="triangle" w="med" len="lg"/>
            </a:ln>
          </p:spPr>
        </p:sp>
        <p:sp>
          <p:nvSpPr>
            <p:cNvPr id="50231" name="Oval 51"/>
            <p:cNvSpPr/>
            <p:nvPr/>
          </p:nvSpPr>
          <p:spPr>
            <a:xfrm>
              <a:off x="1200" y="912"/>
              <a:ext cx="288" cy="336"/>
            </a:xfrm>
            <a:prstGeom prst="ellipse">
              <a:avLst/>
            </a:prstGeom>
            <a:solidFill>
              <a:srgbClr val="A7E2FF">
                <a:alpha val="50195"/>
              </a:srgbClr>
            </a:solidFill>
            <a:ln w="25400" cap="sq" cmpd="sng">
              <a:solidFill>
                <a:srgbClr val="00008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a:solidFill>
                    <a:srgbClr val="000066"/>
                  </a:solidFill>
                </a:rPr>
                <a:t>A</a:t>
              </a:r>
              <a:endParaRPr lang="en-US" altLang="zh-CN" sz="1600"/>
            </a:p>
          </p:txBody>
        </p:sp>
        <p:sp>
          <p:nvSpPr>
            <p:cNvPr id="50232" name="Oval 52"/>
            <p:cNvSpPr/>
            <p:nvPr/>
          </p:nvSpPr>
          <p:spPr>
            <a:xfrm>
              <a:off x="240" y="1488"/>
              <a:ext cx="288" cy="336"/>
            </a:xfrm>
            <a:prstGeom prst="ellipse">
              <a:avLst/>
            </a:prstGeom>
            <a:solidFill>
              <a:srgbClr val="A7E2FF">
                <a:alpha val="50195"/>
              </a:srgbClr>
            </a:solidFill>
            <a:ln w="25400" cap="sq" cmpd="sng">
              <a:solidFill>
                <a:srgbClr val="00008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a:solidFill>
                    <a:srgbClr val="000066"/>
                  </a:solidFill>
                </a:rPr>
                <a:t>B</a:t>
              </a:r>
              <a:endParaRPr lang="en-US" altLang="zh-CN" sz="1600"/>
            </a:p>
          </p:txBody>
        </p:sp>
        <p:sp>
          <p:nvSpPr>
            <p:cNvPr id="50233" name="Oval 53"/>
            <p:cNvSpPr/>
            <p:nvPr/>
          </p:nvSpPr>
          <p:spPr>
            <a:xfrm>
              <a:off x="2160" y="1488"/>
              <a:ext cx="288" cy="336"/>
            </a:xfrm>
            <a:prstGeom prst="ellipse">
              <a:avLst/>
            </a:prstGeom>
            <a:solidFill>
              <a:srgbClr val="A7E2FF">
                <a:alpha val="50195"/>
              </a:srgbClr>
            </a:solidFill>
            <a:ln w="25400" cap="sq" cmpd="sng">
              <a:solidFill>
                <a:srgbClr val="00008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a:solidFill>
                    <a:srgbClr val="000066"/>
                  </a:solidFill>
                </a:rPr>
                <a:t>E</a:t>
              </a:r>
              <a:endParaRPr lang="en-US" altLang="zh-CN" sz="1600"/>
            </a:p>
          </p:txBody>
        </p:sp>
        <p:sp>
          <p:nvSpPr>
            <p:cNvPr id="50234" name="Oval 54"/>
            <p:cNvSpPr/>
            <p:nvPr/>
          </p:nvSpPr>
          <p:spPr>
            <a:xfrm>
              <a:off x="768" y="2064"/>
              <a:ext cx="288" cy="336"/>
            </a:xfrm>
            <a:prstGeom prst="ellipse">
              <a:avLst/>
            </a:prstGeom>
            <a:solidFill>
              <a:srgbClr val="A7E2FF">
                <a:alpha val="50195"/>
              </a:srgbClr>
            </a:solidFill>
            <a:ln w="25400" cap="sq" cmpd="sng">
              <a:solidFill>
                <a:srgbClr val="00008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a:solidFill>
                    <a:srgbClr val="000066"/>
                  </a:solidFill>
                </a:rPr>
                <a:t>C</a:t>
              </a:r>
              <a:endParaRPr lang="en-US" altLang="zh-CN" sz="1600"/>
            </a:p>
          </p:txBody>
        </p:sp>
        <p:sp>
          <p:nvSpPr>
            <p:cNvPr id="50235" name="Oval 55"/>
            <p:cNvSpPr/>
            <p:nvPr/>
          </p:nvSpPr>
          <p:spPr>
            <a:xfrm>
              <a:off x="1632" y="2064"/>
              <a:ext cx="288" cy="336"/>
            </a:xfrm>
            <a:prstGeom prst="ellipse">
              <a:avLst/>
            </a:prstGeom>
            <a:solidFill>
              <a:srgbClr val="A7E2FF">
                <a:alpha val="50195"/>
              </a:srgbClr>
            </a:solidFill>
            <a:ln w="25400" cap="sq" cmpd="sng">
              <a:solidFill>
                <a:srgbClr val="000080"/>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a:solidFill>
                    <a:srgbClr val="000066"/>
                  </a:solidFill>
                </a:rPr>
                <a:t>D</a:t>
              </a:r>
              <a:endParaRPr lang="en-US" altLang="zh-CN" sz="1600"/>
            </a:p>
          </p:txBody>
        </p:sp>
      </p:grpSp>
      <p:grpSp>
        <p:nvGrpSpPr>
          <p:cNvPr id="50180" name="Group 95"/>
          <p:cNvGrpSpPr/>
          <p:nvPr/>
        </p:nvGrpSpPr>
        <p:grpSpPr>
          <a:xfrm>
            <a:off x="4284663" y="2852738"/>
            <a:ext cx="4114800" cy="4005262"/>
            <a:chOff x="2832" y="1536"/>
            <a:chExt cx="2592" cy="2592"/>
          </a:xfrm>
        </p:grpSpPr>
        <p:sp>
          <p:nvSpPr>
            <p:cNvPr id="50186" name="Text Box 57"/>
            <p:cNvSpPr txBox="1"/>
            <p:nvPr/>
          </p:nvSpPr>
          <p:spPr>
            <a:xfrm>
              <a:off x="4174" y="1632"/>
              <a:ext cx="98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99"/>
                  </a:solidFill>
                </a:rPr>
                <a:t>1        4</a:t>
              </a:r>
              <a:endParaRPr lang="en-US" altLang="zh-CN" sz="2400">
                <a:solidFill>
                  <a:srgbClr val="000099"/>
                </a:solidFill>
              </a:endParaRPr>
            </a:p>
          </p:txBody>
        </p:sp>
        <p:sp>
          <p:nvSpPr>
            <p:cNvPr id="50187" name="Rectangle 58"/>
            <p:cNvSpPr/>
            <p:nvPr/>
          </p:nvSpPr>
          <p:spPr>
            <a:xfrm>
              <a:off x="4126" y="1680"/>
              <a:ext cx="528" cy="288"/>
            </a:xfrm>
            <a:prstGeom prst="rect">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0188" name="Line 59"/>
            <p:cNvSpPr/>
            <p:nvPr/>
          </p:nvSpPr>
          <p:spPr>
            <a:xfrm>
              <a:off x="4462" y="1680"/>
              <a:ext cx="0" cy="288"/>
            </a:xfrm>
            <a:prstGeom prst="line">
              <a:avLst/>
            </a:prstGeom>
            <a:ln w="12700" cap="sq" cmpd="sng">
              <a:solidFill>
                <a:schemeClr val="tx1"/>
              </a:solidFill>
              <a:prstDash val="solid"/>
              <a:headEnd type="none" w="sm" len="sm"/>
              <a:tailEnd type="none" w="sm" len="sm"/>
            </a:ln>
          </p:spPr>
        </p:sp>
        <p:sp>
          <p:nvSpPr>
            <p:cNvPr id="50189" name="Line 60"/>
            <p:cNvSpPr/>
            <p:nvPr/>
          </p:nvSpPr>
          <p:spPr>
            <a:xfrm>
              <a:off x="3838" y="1824"/>
              <a:ext cx="288" cy="0"/>
            </a:xfrm>
            <a:prstGeom prst="line">
              <a:avLst/>
            </a:prstGeom>
            <a:ln w="28575" cap="sq" cmpd="sng">
              <a:solidFill>
                <a:srgbClr val="000099"/>
              </a:solidFill>
              <a:prstDash val="solid"/>
              <a:headEnd type="none" w="sm" len="sm"/>
              <a:tailEnd type="triangle" w="med" len="lg"/>
            </a:ln>
          </p:spPr>
        </p:sp>
        <p:sp>
          <p:nvSpPr>
            <p:cNvPr id="50190" name="Rectangle 61"/>
            <p:cNvSpPr/>
            <p:nvPr/>
          </p:nvSpPr>
          <p:spPr>
            <a:xfrm>
              <a:off x="4846" y="1680"/>
              <a:ext cx="528" cy="288"/>
            </a:xfrm>
            <a:prstGeom prst="rect">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0191" name="Line 62"/>
            <p:cNvSpPr/>
            <p:nvPr/>
          </p:nvSpPr>
          <p:spPr>
            <a:xfrm>
              <a:off x="5182" y="1680"/>
              <a:ext cx="0" cy="288"/>
            </a:xfrm>
            <a:prstGeom prst="line">
              <a:avLst/>
            </a:prstGeom>
            <a:ln w="12700" cap="sq" cmpd="sng">
              <a:solidFill>
                <a:schemeClr val="tx1"/>
              </a:solidFill>
              <a:prstDash val="solid"/>
              <a:headEnd type="none" w="sm" len="sm"/>
              <a:tailEnd type="none" w="sm" len="sm"/>
            </a:ln>
          </p:spPr>
        </p:sp>
        <p:sp>
          <p:nvSpPr>
            <p:cNvPr id="50192" name="Line 63"/>
            <p:cNvSpPr/>
            <p:nvPr/>
          </p:nvSpPr>
          <p:spPr>
            <a:xfrm>
              <a:off x="4558" y="1824"/>
              <a:ext cx="288" cy="0"/>
            </a:xfrm>
            <a:prstGeom prst="line">
              <a:avLst/>
            </a:prstGeom>
            <a:ln w="28575" cap="sq" cmpd="sng">
              <a:solidFill>
                <a:srgbClr val="000099"/>
              </a:solidFill>
              <a:prstDash val="solid"/>
              <a:headEnd type="none" w="sm" len="sm"/>
              <a:tailEnd type="triangle" w="med" len="lg"/>
            </a:ln>
          </p:spPr>
        </p:sp>
        <p:sp>
          <p:nvSpPr>
            <p:cNvPr id="50193" name="Text Box 64"/>
            <p:cNvSpPr txBox="1"/>
            <p:nvPr/>
          </p:nvSpPr>
          <p:spPr>
            <a:xfrm>
              <a:off x="4174" y="2112"/>
              <a:ext cx="26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99"/>
                  </a:solidFill>
                </a:rPr>
                <a:t>2</a:t>
              </a:r>
              <a:endParaRPr lang="en-US" altLang="zh-CN" sz="2400"/>
            </a:p>
          </p:txBody>
        </p:sp>
        <p:sp>
          <p:nvSpPr>
            <p:cNvPr id="50194" name="Text Box 65"/>
            <p:cNvSpPr txBox="1"/>
            <p:nvPr/>
          </p:nvSpPr>
          <p:spPr>
            <a:xfrm>
              <a:off x="4174" y="2592"/>
              <a:ext cx="26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99"/>
                  </a:solidFill>
                </a:rPr>
                <a:t>3</a:t>
              </a:r>
              <a:endParaRPr lang="en-US" altLang="zh-CN" sz="2400"/>
            </a:p>
          </p:txBody>
        </p:sp>
        <p:sp>
          <p:nvSpPr>
            <p:cNvPr id="50195" name="Text Box 66"/>
            <p:cNvSpPr txBox="1"/>
            <p:nvPr/>
          </p:nvSpPr>
          <p:spPr>
            <a:xfrm>
              <a:off x="4222" y="3072"/>
              <a:ext cx="98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99"/>
                  </a:solidFill>
                </a:rPr>
                <a:t>0        1</a:t>
              </a:r>
              <a:endParaRPr lang="en-US" altLang="zh-CN" sz="2400"/>
            </a:p>
          </p:txBody>
        </p:sp>
        <p:sp>
          <p:nvSpPr>
            <p:cNvPr id="50196" name="Text Box 67"/>
            <p:cNvSpPr txBox="1"/>
            <p:nvPr/>
          </p:nvSpPr>
          <p:spPr>
            <a:xfrm>
              <a:off x="4222" y="3552"/>
              <a:ext cx="26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99"/>
                  </a:solidFill>
                </a:rPr>
                <a:t>2</a:t>
              </a:r>
              <a:endParaRPr lang="en-US" altLang="zh-CN" sz="2400"/>
            </a:p>
          </p:txBody>
        </p:sp>
        <p:sp>
          <p:nvSpPr>
            <p:cNvPr id="50197" name="Rectangle 68"/>
            <p:cNvSpPr/>
            <p:nvPr/>
          </p:nvSpPr>
          <p:spPr>
            <a:xfrm>
              <a:off x="4126" y="2160"/>
              <a:ext cx="528" cy="288"/>
            </a:xfrm>
            <a:prstGeom prst="rect">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0198" name="Line 69"/>
            <p:cNvSpPr/>
            <p:nvPr/>
          </p:nvSpPr>
          <p:spPr>
            <a:xfrm>
              <a:off x="4462" y="2160"/>
              <a:ext cx="0" cy="288"/>
            </a:xfrm>
            <a:prstGeom prst="line">
              <a:avLst/>
            </a:prstGeom>
            <a:ln w="12700" cap="sq" cmpd="sng">
              <a:solidFill>
                <a:schemeClr val="tx1"/>
              </a:solidFill>
              <a:prstDash val="solid"/>
              <a:headEnd type="none" w="sm" len="sm"/>
              <a:tailEnd type="none" w="sm" len="sm"/>
            </a:ln>
          </p:spPr>
        </p:sp>
        <p:sp>
          <p:nvSpPr>
            <p:cNvPr id="50199" name="Line 70"/>
            <p:cNvSpPr/>
            <p:nvPr/>
          </p:nvSpPr>
          <p:spPr>
            <a:xfrm>
              <a:off x="3838" y="2304"/>
              <a:ext cx="288" cy="0"/>
            </a:xfrm>
            <a:prstGeom prst="line">
              <a:avLst/>
            </a:prstGeom>
            <a:ln w="28575" cap="sq" cmpd="sng">
              <a:solidFill>
                <a:srgbClr val="000099"/>
              </a:solidFill>
              <a:prstDash val="solid"/>
              <a:headEnd type="none" w="sm" len="sm"/>
              <a:tailEnd type="triangle" w="med" len="lg"/>
            </a:ln>
          </p:spPr>
        </p:sp>
        <p:sp>
          <p:nvSpPr>
            <p:cNvPr id="50200" name="Rectangle 71"/>
            <p:cNvSpPr/>
            <p:nvPr/>
          </p:nvSpPr>
          <p:spPr>
            <a:xfrm>
              <a:off x="4126" y="2640"/>
              <a:ext cx="528" cy="288"/>
            </a:xfrm>
            <a:prstGeom prst="rect">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0201" name="Line 72"/>
            <p:cNvSpPr/>
            <p:nvPr/>
          </p:nvSpPr>
          <p:spPr>
            <a:xfrm>
              <a:off x="4462" y="2640"/>
              <a:ext cx="0" cy="288"/>
            </a:xfrm>
            <a:prstGeom prst="line">
              <a:avLst/>
            </a:prstGeom>
            <a:ln w="12700" cap="sq" cmpd="sng">
              <a:solidFill>
                <a:schemeClr val="tx1"/>
              </a:solidFill>
              <a:prstDash val="solid"/>
              <a:headEnd type="none" w="sm" len="sm"/>
              <a:tailEnd type="none" w="sm" len="sm"/>
            </a:ln>
          </p:spPr>
        </p:sp>
        <p:sp>
          <p:nvSpPr>
            <p:cNvPr id="50202" name="Line 73"/>
            <p:cNvSpPr/>
            <p:nvPr/>
          </p:nvSpPr>
          <p:spPr>
            <a:xfrm>
              <a:off x="3838" y="2784"/>
              <a:ext cx="288" cy="0"/>
            </a:xfrm>
            <a:prstGeom prst="line">
              <a:avLst/>
            </a:prstGeom>
            <a:ln w="28575" cap="sq" cmpd="sng">
              <a:solidFill>
                <a:srgbClr val="000099"/>
              </a:solidFill>
              <a:prstDash val="solid"/>
              <a:headEnd type="none" w="sm" len="sm"/>
              <a:tailEnd type="triangle" w="med" len="lg"/>
            </a:ln>
          </p:spPr>
        </p:sp>
        <p:sp>
          <p:nvSpPr>
            <p:cNvPr id="50203" name="Rectangle 74"/>
            <p:cNvSpPr/>
            <p:nvPr/>
          </p:nvSpPr>
          <p:spPr>
            <a:xfrm>
              <a:off x="4126" y="3120"/>
              <a:ext cx="528" cy="288"/>
            </a:xfrm>
            <a:prstGeom prst="rect">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0204" name="Line 75"/>
            <p:cNvSpPr/>
            <p:nvPr/>
          </p:nvSpPr>
          <p:spPr>
            <a:xfrm>
              <a:off x="4462" y="3120"/>
              <a:ext cx="0" cy="288"/>
            </a:xfrm>
            <a:prstGeom prst="line">
              <a:avLst/>
            </a:prstGeom>
            <a:ln w="12700" cap="sq" cmpd="sng">
              <a:solidFill>
                <a:schemeClr val="tx1"/>
              </a:solidFill>
              <a:prstDash val="solid"/>
              <a:headEnd type="none" w="sm" len="sm"/>
              <a:tailEnd type="none" w="sm" len="sm"/>
            </a:ln>
          </p:spPr>
        </p:sp>
        <p:sp>
          <p:nvSpPr>
            <p:cNvPr id="50205" name="Line 76"/>
            <p:cNvSpPr/>
            <p:nvPr/>
          </p:nvSpPr>
          <p:spPr>
            <a:xfrm>
              <a:off x="3838" y="3264"/>
              <a:ext cx="288" cy="0"/>
            </a:xfrm>
            <a:prstGeom prst="line">
              <a:avLst/>
            </a:prstGeom>
            <a:ln w="28575" cap="sq" cmpd="sng">
              <a:solidFill>
                <a:srgbClr val="000099"/>
              </a:solidFill>
              <a:prstDash val="solid"/>
              <a:headEnd type="none" w="sm" len="sm"/>
              <a:tailEnd type="triangle" w="med" len="lg"/>
            </a:ln>
          </p:spPr>
        </p:sp>
        <p:sp>
          <p:nvSpPr>
            <p:cNvPr id="50206" name="Rectangle 77"/>
            <p:cNvSpPr/>
            <p:nvPr/>
          </p:nvSpPr>
          <p:spPr>
            <a:xfrm>
              <a:off x="4126" y="3600"/>
              <a:ext cx="528" cy="288"/>
            </a:xfrm>
            <a:prstGeom prst="rect">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0207" name="Line 78"/>
            <p:cNvSpPr/>
            <p:nvPr/>
          </p:nvSpPr>
          <p:spPr>
            <a:xfrm>
              <a:off x="4462" y="3600"/>
              <a:ext cx="0" cy="288"/>
            </a:xfrm>
            <a:prstGeom prst="line">
              <a:avLst/>
            </a:prstGeom>
            <a:ln w="12700" cap="sq" cmpd="sng">
              <a:solidFill>
                <a:schemeClr val="tx1"/>
              </a:solidFill>
              <a:prstDash val="solid"/>
              <a:headEnd type="none" w="sm" len="sm"/>
              <a:tailEnd type="none" w="sm" len="sm"/>
            </a:ln>
          </p:spPr>
        </p:sp>
        <p:sp>
          <p:nvSpPr>
            <p:cNvPr id="50208" name="Line 79"/>
            <p:cNvSpPr/>
            <p:nvPr/>
          </p:nvSpPr>
          <p:spPr>
            <a:xfrm>
              <a:off x="3838" y="3744"/>
              <a:ext cx="288" cy="0"/>
            </a:xfrm>
            <a:prstGeom prst="line">
              <a:avLst/>
            </a:prstGeom>
            <a:ln w="28575" cap="sq" cmpd="sng">
              <a:solidFill>
                <a:srgbClr val="000099"/>
              </a:solidFill>
              <a:prstDash val="solid"/>
              <a:headEnd type="none" w="sm" len="sm"/>
              <a:tailEnd type="triangle" w="med" len="lg"/>
            </a:ln>
          </p:spPr>
        </p:sp>
        <p:sp>
          <p:nvSpPr>
            <p:cNvPr id="50209" name="Rectangle 80"/>
            <p:cNvSpPr/>
            <p:nvPr/>
          </p:nvSpPr>
          <p:spPr>
            <a:xfrm>
              <a:off x="4846" y="3120"/>
              <a:ext cx="528" cy="288"/>
            </a:xfrm>
            <a:prstGeom prst="rect">
              <a:avLst/>
            </a:prstGeom>
            <a:no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0210" name="Line 81"/>
            <p:cNvSpPr/>
            <p:nvPr/>
          </p:nvSpPr>
          <p:spPr>
            <a:xfrm>
              <a:off x="5182" y="3120"/>
              <a:ext cx="0" cy="288"/>
            </a:xfrm>
            <a:prstGeom prst="line">
              <a:avLst/>
            </a:prstGeom>
            <a:ln w="12700" cap="sq" cmpd="sng">
              <a:solidFill>
                <a:schemeClr val="tx1"/>
              </a:solidFill>
              <a:prstDash val="solid"/>
              <a:headEnd type="none" w="sm" len="sm"/>
              <a:tailEnd type="none" w="sm" len="sm"/>
            </a:ln>
          </p:spPr>
        </p:sp>
        <p:sp>
          <p:nvSpPr>
            <p:cNvPr id="50211" name="Line 82"/>
            <p:cNvSpPr/>
            <p:nvPr/>
          </p:nvSpPr>
          <p:spPr>
            <a:xfrm>
              <a:off x="4558" y="3264"/>
              <a:ext cx="288" cy="0"/>
            </a:xfrm>
            <a:prstGeom prst="line">
              <a:avLst/>
            </a:prstGeom>
            <a:ln w="28575" cap="sq" cmpd="sng">
              <a:solidFill>
                <a:srgbClr val="000099"/>
              </a:solidFill>
              <a:prstDash val="solid"/>
              <a:headEnd type="none" w="sm" len="sm"/>
              <a:tailEnd type="triangle" w="med" len="lg"/>
            </a:ln>
          </p:spPr>
        </p:sp>
        <p:sp>
          <p:nvSpPr>
            <p:cNvPr id="50212" name="Text Box 83"/>
            <p:cNvSpPr txBox="1"/>
            <p:nvPr/>
          </p:nvSpPr>
          <p:spPr>
            <a:xfrm>
              <a:off x="2832" y="1584"/>
              <a:ext cx="462" cy="2544"/>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3600">
                  <a:solidFill>
                    <a:srgbClr val="0000FF"/>
                  </a:solidFill>
                </a:rPr>
                <a:t>0   1   2   3  4</a:t>
              </a:r>
              <a:endParaRPr lang="en-US" altLang="zh-CN" sz="2400"/>
            </a:p>
          </p:txBody>
        </p:sp>
        <p:sp>
          <p:nvSpPr>
            <p:cNvPr id="50213" name="Text Box 84"/>
            <p:cNvSpPr txBox="1"/>
            <p:nvPr/>
          </p:nvSpPr>
          <p:spPr>
            <a:xfrm>
              <a:off x="3228" y="1536"/>
              <a:ext cx="708" cy="2548"/>
            </a:xfrm>
            <a:prstGeom prst="rect">
              <a:avLst/>
            </a:prstGeom>
            <a:solidFill>
              <a:srgbClr val="A7E2FF">
                <a:alpha val="50195"/>
              </a:srgbClr>
            </a:solidFill>
            <a:ln w="34925" cap="sq" cmpd="sng">
              <a:solidFill>
                <a:srgbClr val="333399"/>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4000" b="1">
                  <a:solidFill>
                    <a:srgbClr val="000099"/>
                  </a:solidFill>
                </a:rPr>
                <a:t> A</a:t>
              </a:r>
              <a:endParaRPr lang="en-US" altLang="zh-CN" sz="4000" b="1">
                <a:solidFill>
                  <a:srgbClr val="000099"/>
                </a:solidFill>
              </a:endParaRPr>
            </a:p>
            <a:p>
              <a:pPr marL="0" lvl="0" indent="0" eaLnBrk="1" hangingPunct="1">
                <a:lnSpc>
                  <a:spcPct val="125000"/>
                </a:lnSpc>
                <a:spcBef>
                  <a:spcPct val="0"/>
                </a:spcBef>
                <a:buNone/>
              </a:pPr>
              <a:r>
                <a:rPr lang="en-US" altLang="zh-CN" sz="4000" b="1">
                  <a:solidFill>
                    <a:srgbClr val="000099"/>
                  </a:solidFill>
                </a:rPr>
                <a:t> B</a:t>
              </a:r>
              <a:endParaRPr lang="en-US" altLang="zh-CN" sz="4000" b="1">
                <a:solidFill>
                  <a:srgbClr val="000099"/>
                </a:solidFill>
              </a:endParaRPr>
            </a:p>
            <a:p>
              <a:pPr marL="0" lvl="0" indent="0" eaLnBrk="1" hangingPunct="1">
                <a:lnSpc>
                  <a:spcPct val="125000"/>
                </a:lnSpc>
                <a:spcBef>
                  <a:spcPct val="0"/>
                </a:spcBef>
                <a:buNone/>
              </a:pPr>
              <a:r>
                <a:rPr lang="en-US" altLang="zh-CN" sz="4000" b="1">
                  <a:solidFill>
                    <a:srgbClr val="000099"/>
                  </a:solidFill>
                </a:rPr>
                <a:t> C</a:t>
              </a:r>
              <a:endParaRPr lang="en-US" altLang="zh-CN" sz="4000" b="1">
                <a:solidFill>
                  <a:srgbClr val="000099"/>
                </a:solidFill>
              </a:endParaRPr>
            </a:p>
            <a:p>
              <a:pPr marL="0" lvl="0" indent="0" eaLnBrk="1" hangingPunct="1">
                <a:lnSpc>
                  <a:spcPct val="125000"/>
                </a:lnSpc>
                <a:spcBef>
                  <a:spcPct val="0"/>
                </a:spcBef>
                <a:buNone/>
              </a:pPr>
              <a:r>
                <a:rPr lang="en-US" altLang="zh-CN" sz="4000" b="1">
                  <a:solidFill>
                    <a:srgbClr val="000099"/>
                  </a:solidFill>
                </a:rPr>
                <a:t> D</a:t>
              </a:r>
              <a:endParaRPr lang="en-US" altLang="zh-CN" sz="4000" b="1">
                <a:solidFill>
                  <a:srgbClr val="000099"/>
                </a:solidFill>
              </a:endParaRPr>
            </a:p>
            <a:p>
              <a:pPr marL="0" lvl="0" indent="0" eaLnBrk="1" hangingPunct="1">
                <a:lnSpc>
                  <a:spcPct val="125000"/>
                </a:lnSpc>
                <a:spcBef>
                  <a:spcPct val="0"/>
                </a:spcBef>
                <a:buNone/>
              </a:pPr>
              <a:r>
                <a:rPr lang="en-US" altLang="zh-CN" sz="4000" b="1">
                  <a:solidFill>
                    <a:srgbClr val="000099"/>
                  </a:solidFill>
                </a:rPr>
                <a:t> E</a:t>
              </a:r>
              <a:endParaRPr lang="en-US" altLang="zh-CN" sz="4000" b="1"/>
            </a:p>
          </p:txBody>
        </p:sp>
        <p:sp>
          <p:nvSpPr>
            <p:cNvPr id="50214" name="Line 85"/>
            <p:cNvSpPr/>
            <p:nvPr/>
          </p:nvSpPr>
          <p:spPr>
            <a:xfrm>
              <a:off x="3694" y="1536"/>
              <a:ext cx="0" cy="2496"/>
            </a:xfrm>
            <a:prstGeom prst="line">
              <a:avLst/>
            </a:prstGeom>
            <a:ln w="12700" cap="sq" cmpd="sng">
              <a:solidFill>
                <a:srgbClr val="000099"/>
              </a:solidFill>
              <a:prstDash val="solid"/>
              <a:headEnd type="none" w="sm" len="sm"/>
              <a:tailEnd type="none" w="sm" len="sm"/>
            </a:ln>
          </p:spPr>
        </p:sp>
        <p:sp>
          <p:nvSpPr>
            <p:cNvPr id="50215" name="Line 86"/>
            <p:cNvSpPr/>
            <p:nvPr/>
          </p:nvSpPr>
          <p:spPr>
            <a:xfrm>
              <a:off x="3214" y="2064"/>
              <a:ext cx="722" cy="0"/>
            </a:xfrm>
            <a:prstGeom prst="line">
              <a:avLst/>
            </a:prstGeom>
            <a:ln w="12700" cap="sq" cmpd="sng">
              <a:solidFill>
                <a:srgbClr val="000099"/>
              </a:solidFill>
              <a:prstDash val="solid"/>
              <a:headEnd type="none" w="sm" len="sm"/>
              <a:tailEnd type="none" w="sm" len="sm"/>
            </a:ln>
          </p:spPr>
        </p:sp>
        <p:sp>
          <p:nvSpPr>
            <p:cNvPr id="50216" name="Line 87"/>
            <p:cNvSpPr/>
            <p:nvPr/>
          </p:nvSpPr>
          <p:spPr>
            <a:xfrm>
              <a:off x="3214" y="2544"/>
              <a:ext cx="722" cy="0"/>
            </a:xfrm>
            <a:prstGeom prst="line">
              <a:avLst/>
            </a:prstGeom>
            <a:ln w="12700" cap="sq" cmpd="sng">
              <a:solidFill>
                <a:srgbClr val="000099"/>
              </a:solidFill>
              <a:prstDash val="solid"/>
              <a:headEnd type="none" w="sm" len="sm"/>
              <a:tailEnd type="none" w="sm" len="sm"/>
            </a:ln>
          </p:spPr>
        </p:sp>
        <p:sp>
          <p:nvSpPr>
            <p:cNvPr id="50217" name="Line 88"/>
            <p:cNvSpPr/>
            <p:nvPr/>
          </p:nvSpPr>
          <p:spPr>
            <a:xfrm flipV="1">
              <a:off x="3214" y="3024"/>
              <a:ext cx="722" cy="0"/>
            </a:xfrm>
            <a:prstGeom prst="line">
              <a:avLst/>
            </a:prstGeom>
            <a:ln w="12700" cap="sq" cmpd="sng">
              <a:solidFill>
                <a:srgbClr val="000099"/>
              </a:solidFill>
              <a:prstDash val="solid"/>
              <a:headEnd type="none" w="sm" len="sm"/>
              <a:tailEnd type="none" w="sm" len="sm"/>
            </a:ln>
          </p:spPr>
        </p:sp>
        <p:sp>
          <p:nvSpPr>
            <p:cNvPr id="50218" name="Line 89"/>
            <p:cNvSpPr/>
            <p:nvPr/>
          </p:nvSpPr>
          <p:spPr>
            <a:xfrm>
              <a:off x="3214" y="3504"/>
              <a:ext cx="722" cy="0"/>
            </a:xfrm>
            <a:prstGeom prst="line">
              <a:avLst/>
            </a:prstGeom>
            <a:ln w="12700" cap="sq" cmpd="sng">
              <a:solidFill>
                <a:srgbClr val="000099"/>
              </a:solidFill>
              <a:prstDash val="solid"/>
              <a:headEnd type="none" w="sm" len="sm"/>
              <a:tailEnd type="none" w="sm" len="sm"/>
            </a:ln>
          </p:spPr>
        </p:sp>
        <p:sp>
          <p:nvSpPr>
            <p:cNvPr id="50219" name="Text Box 90"/>
            <p:cNvSpPr txBox="1"/>
            <p:nvPr/>
          </p:nvSpPr>
          <p:spPr>
            <a:xfrm>
              <a:off x="5132" y="1584"/>
              <a:ext cx="29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FF"/>
                  </a:solidFill>
                  <a:sym typeface="Symbol" panose="05050102010706020507" pitchFamily="18" charset="2"/>
                </a:rPr>
                <a:t></a:t>
              </a:r>
              <a:endParaRPr lang="en-US" altLang="zh-CN" sz="2400"/>
            </a:p>
          </p:txBody>
        </p:sp>
        <p:sp>
          <p:nvSpPr>
            <p:cNvPr id="50220" name="Text Box 91"/>
            <p:cNvSpPr txBox="1"/>
            <p:nvPr/>
          </p:nvSpPr>
          <p:spPr>
            <a:xfrm>
              <a:off x="4414" y="2092"/>
              <a:ext cx="29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FF"/>
                  </a:solidFill>
                  <a:sym typeface="Symbol" panose="05050102010706020507" pitchFamily="18" charset="2"/>
                </a:rPr>
                <a:t></a:t>
              </a:r>
              <a:endParaRPr lang="en-US" altLang="zh-CN" sz="2400"/>
            </a:p>
          </p:txBody>
        </p:sp>
        <p:sp>
          <p:nvSpPr>
            <p:cNvPr id="50221" name="Text Box 92"/>
            <p:cNvSpPr txBox="1"/>
            <p:nvPr/>
          </p:nvSpPr>
          <p:spPr>
            <a:xfrm>
              <a:off x="4414" y="2544"/>
              <a:ext cx="29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FF"/>
                  </a:solidFill>
                  <a:sym typeface="Symbol" panose="05050102010706020507" pitchFamily="18" charset="2"/>
                </a:rPr>
                <a:t></a:t>
              </a:r>
              <a:endParaRPr lang="en-US" altLang="zh-CN" sz="2400"/>
            </a:p>
          </p:txBody>
        </p:sp>
        <p:sp>
          <p:nvSpPr>
            <p:cNvPr id="50222" name="Text Box 93"/>
            <p:cNvSpPr txBox="1"/>
            <p:nvPr/>
          </p:nvSpPr>
          <p:spPr>
            <a:xfrm>
              <a:off x="5134" y="3024"/>
              <a:ext cx="29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FF"/>
                  </a:solidFill>
                  <a:sym typeface="Symbol" panose="05050102010706020507" pitchFamily="18" charset="2"/>
                </a:rPr>
                <a:t></a:t>
              </a:r>
              <a:endParaRPr lang="en-US" altLang="zh-CN" sz="2400"/>
            </a:p>
          </p:txBody>
        </p:sp>
        <p:sp>
          <p:nvSpPr>
            <p:cNvPr id="50223" name="Text Box 94"/>
            <p:cNvSpPr txBox="1"/>
            <p:nvPr/>
          </p:nvSpPr>
          <p:spPr>
            <a:xfrm>
              <a:off x="4414" y="3504"/>
              <a:ext cx="290" cy="41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a:solidFill>
                    <a:srgbClr val="0000FF"/>
                  </a:solidFill>
                  <a:sym typeface="Symbol" panose="05050102010706020507" pitchFamily="18" charset="2"/>
                </a:rPr>
                <a:t></a:t>
              </a:r>
              <a:endParaRPr lang="en-US" altLang="zh-CN" sz="2400"/>
            </a:p>
          </p:txBody>
        </p:sp>
      </p:grpSp>
      <p:sp>
        <p:nvSpPr>
          <p:cNvPr id="138336" name="Text Box 96"/>
          <p:cNvSpPr txBox="1"/>
          <p:nvPr/>
        </p:nvSpPr>
        <p:spPr>
          <a:xfrm>
            <a:off x="3100388" y="55563"/>
            <a:ext cx="4381500" cy="2786062"/>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ct val="0"/>
              </a:spcBef>
              <a:buNone/>
            </a:pPr>
            <a:r>
              <a:rPr lang="en-US" altLang="zh-CN" sz="2000">
                <a:solidFill>
                  <a:srgbClr val="000099"/>
                </a:solidFill>
                <a:ea typeface="楷体_GB2312"/>
              </a:rPr>
              <a:t>typedef int Vertex;</a:t>
            </a:r>
            <a:endParaRPr lang="en-US" altLang="zh-CN" sz="2000">
              <a:solidFill>
                <a:srgbClr val="000099"/>
              </a:solidFill>
              <a:ea typeface="楷体_GB2312"/>
            </a:endParaRPr>
          </a:p>
          <a:p>
            <a:pPr marL="0" lvl="0" indent="0" eaLnBrk="1" hangingPunct="1">
              <a:lnSpc>
                <a:spcPct val="125000"/>
              </a:lnSpc>
              <a:spcBef>
                <a:spcPct val="0"/>
              </a:spcBef>
              <a:buNone/>
            </a:pPr>
            <a:r>
              <a:rPr lang="en-US" altLang="zh-CN" sz="2000">
                <a:solidFill>
                  <a:srgbClr val="000099"/>
                </a:solidFill>
                <a:ea typeface="楷体_GB2312"/>
              </a:rPr>
              <a:t>struct Node;</a:t>
            </a:r>
            <a:endParaRPr lang="en-US" altLang="zh-CN" sz="2000">
              <a:solidFill>
                <a:srgbClr val="000099"/>
              </a:solidFill>
              <a:ea typeface="楷体_GB2312"/>
            </a:endParaRPr>
          </a:p>
          <a:p>
            <a:pPr marL="0" lvl="0" indent="0" eaLnBrk="1" hangingPunct="1">
              <a:lnSpc>
                <a:spcPct val="125000"/>
              </a:lnSpc>
              <a:spcBef>
                <a:spcPct val="0"/>
              </a:spcBef>
              <a:buNone/>
            </a:pPr>
            <a:r>
              <a:rPr lang="en-US" altLang="zh-CN" sz="2000">
                <a:solidFill>
                  <a:srgbClr val="000099"/>
                </a:solidFill>
                <a:ea typeface="楷体_GB2312"/>
              </a:rPr>
              <a:t>typedef struct Node *PtrToNode, *List;  </a:t>
            </a:r>
            <a:endParaRPr lang="en-US" altLang="zh-CN" sz="2000">
              <a:solidFill>
                <a:srgbClr val="000099"/>
              </a:solidFill>
              <a:ea typeface="楷体_GB2312"/>
            </a:endParaRPr>
          </a:p>
          <a:p>
            <a:pPr marL="0" lvl="0" indent="0" eaLnBrk="1" hangingPunct="1">
              <a:lnSpc>
                <a:spcPct val="125000"/>
              </a:lnSpc>
              <a:spcBef>
                <a:spcPct val="0"/>
              </a:spcBef>
              <a:buNone/>
            </a:pPr>
            <a:r>
              <a:rPr lang="en-US" altLang="zh-CN" sz="2000">
                <a:solidFill>
                  <a:srgbClr val="000099"/>
                </a:solidFill>
                <a:ea typeface="楷体_GB2312"/>
              </a:rPr>
              <a:t>struct Node {</a:t>
            </a:r>
            <a:r>
              <a:rPr lang="en-US" altLang="zh-CN" sz="2000">
                <a:ea typeface="楷体_GB2312"/>
              </a:rPr>
              <a:t>  </a:t>
            </a:r>
            <a:endParaRPr lang="en-US" altLang="zh-CN" sz="2000">
              <a:ea typeface="楷体_GB2312"/>
            </a:endParaRPr>
          </a:p>
          <a:p>
            <a:pPr marL="0" lvl="0" indent="0" eaLnBrk="1" hangingPunct="1">
              <a:lnSpc>
                <a:spcPct val="125000"/>
              </a:lnSpc>
              <a:spcBef>
                <a:spcPct val="0"/>
              </a:spcBef>
              <a:buNone/>
            </a:pPr>
            <a:r>
              <a:rPr lang="en-US" altLang="zh-CN" sz="2000">
                <a:ea typeface="楷体_GB2312"/>
              </a:rPr>
              <a:t>  </a:t>
            </a:r>
            <a:r>
              <a:rPr lang="en-US" altLang="zh-CN" sz="2000">
                <a:solidFill>
                  <a:srgbClr val="000099"/>
                </a:solidFill>
                <a:ea typeface="楷体_GB2312"/>
              </a:rPr>
              <a:t>Vertex        adjvex; </a:t>
            </a:r>
            <a:endParaRPr lang="en-US" altLang="zh-CN" sz="2000">
              <a:solidFill>
                <a:srgbClr val="000099"/>
              </a:solidFill>
              <a:ea typeface="楷体_GB2312"/>
            </a:endParaRPr>
          </a:p>
          <a:p>
            <a:pPr marL="0" lvl="0" indent="0" eaLnBrk="1" hangingPunct="1">
              <a:lnSpc>
                <a:spcPct val="125000"/>
              </a:lnSpc>
              <a:spcBef>
                <a:spcPct val="0"/>
              </a:spcBef>
              <a:buNone/>
            </a:pPr>
            <a:r>
              <a:rPr lang="en-US" altLang="zh-CN" sz="2000">
                <a:solidFill>
                  <a:srgbClr val="000099"/>
                </a:solidFill>
                <a:ea typeface="楷体_GB2312"/>
              </a:rPr>
              <a:t>  PtrToNode next;  </a:t>
            </a:r>
            <a:endParaRPr lang="en-US" altLang="zh-CN" sz="2000">
              <a:solidFill>
                <a:srgbClr val="000099"/>
              </a:solidFill>
              <a:ea typeface="楷体_GB2312"/>
            </a:endParaRPr>
          </a:p>
          <a:p>
            <a:pPr marL="0" lvl="0" indent="0" eaLnBrk="1" hangingPunct="1">
              <a:lnSpc>
                <a:spcPct val="125000"/>
              </a:lnSpc>
              <a:spcBef>
                <a:spcPct val="0"/>
              </a:spcBef>
              <a:buNone/>
            </a:pPr>
            <a:r>
              <a:rPr lang="en-US" altLang="zh-CN" sz="2000">
                <a:solidFill>
                  <a:srgbClr val="000099"/>
                </a:solidFill>
                <a:ea typeface="楷体_GB2312"/>
              </a:rPr>
              <a:t>} ;</a:t>
            </a:r>
            <a:endParaRPr lang="en-US" altLang="zh-CN" sz="2000">
              <a:solidFill>
                <a:srgbClr val="000099"/>
              </a:solidFill>
              <a:ea typeface="楷体_GB2312"/>
            </a:endParaRPr>
          </a:p>
        </p:txBody>
      </p:sp>
      <p:sp>
        <p:nvSpPr>
          <p:cNvPr id="138340" name="Rectangle 100"/>
          <p:cNvSpPr/>
          <p:nvPr/>
        </p:nvSpPr>
        <p:spPr>
          <a:xfrm>
            <a:off x="395288" y="2997200"/>
            <a:ext cx="2919412" cy="16922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0000"/>
              </a:lnSpc>
              <a:spcBef>
                <a:spcPct val="0"/>
              </a:spcBef>
              <a:buNone/>
            </a:pPr>
            <a:r>
              <a:rPr lang="en-US" altLang="zh-CN" sz="2000">
                <a:solidFill>
                  <a:srgbClr val="000099"/>
                </a:solidFill>
                <a:ea typeface="楷体_GB2312"/>
              </a:rPr>
              <a:t>struct VertexRecord{</a:t>
            </a:r>
            <a:r>
              <a:rPr lang="en-US" altLang="zh-CN" sz="2000">
                <a:ea typeface="楷体_GB2312"/>
              </a:rPr>
              <a:t> </a:t>
            </a:r>
            <a:endParaRPr lang="en-US" altLang="zh-CN" sz="2000">
              <a:ea typeface="楷体_GB2312"/>
            </a:endParaRPr>
          </a:p>
          <a:p>
            <a:pPr marL="0" lvl="0" indent="0" eaLnBrk="1" hangingPunct="1">
              <a:lnSpc>
                <a:spcPct val="130000"/>
              </a:lnSpc>
              <a:spcBef>
                <a:spcPct val="0"/>
              </a:spcBef>
              <a:buNone/>
            </a:pPr>
            <a:r>
              <a:rPr lang="en-US" altLang="zh-CN" sz="2000">
                <a:ea typeface="楷体_GB2312"/>
              </a:rPr>
              <a:t>  </a:t>
            </a:r>
            <a:r>
              <a:rPr lang="en-US" altLang="zh-CN" sz="2000">
                <a:solidFill>
                  <a:srgbClr val="000099"/>
                </a:solidFill>
                <a:ea typeface="楷体_GB2312"/>
              </a:rPr>
              <a:t>ElementType  Element;   </a:t>
            </a:r>
            <a:endParaRPr lang="en-US" altLang="zh-CN" sz="2000">
              <a:solidFill>
                <a:srgbClr val="000099"/>
              </a:solidFill>
              <a:ea typeface="楷体_GB2312"/>
            </a:endParaRPr>
          </a:p>
          <a:p>
            <a:pPr marL="0" lvl="0" indent="0" eaLnBrk="1" hangingPunct="1">
              <a:lnSpc>
                <a:spcPct val="130000"/>
              </a:lnSpc>
              <a:spcBef>
                <a:spcPct val="0"/>
              </a:spcBef>
              <a:buNone/>
            </a:pPr>
            <a:r>
              <a:rPr lang="en-US" altLang="zh-CN" sz="2000">
                <a:solidFill>
                  <a:srgbClr val="000099"/>
                </a:solidFill>
                <a:ea typeface="楷体_GB2312"/>
              </a:rPr>
              <a:t>  List  *adjto; </a:t>
            </a:r>
            <a:endParaRPr lang="en-US" altLang="zh-CN" sz="2000">
              <a:solidFill>
                <a:srgbClr val="000099"/>
              </a:solidFill>
              <a:ea typeface="楷体_GB2312"/>
            </a:endParaRPr>
          </a:p>
          <a:p>
            <a:pPr marL="0" lvl="0" indent="0" eaLnBrk="1" hangingPunct="1">
              <a:lnSpc>
                <a:spcPct val="130000"/>
              </a:lnSpc>
              <a:spcBef>
                <a:spcPct val="0"/>
              </a:spcBef>
              <a:buNone/>
            </a:pPr>
            <a:r>
              <a:rPr lang="en-US" altLang="zh-CN" sz="2000">
                <a:solidFill>
                  <a:srgbClr val="000099"/>
                </a:solidFill>
                <a:ea typeface="楷体_GB2312"/>
              </a:rPr>
              <a:t>} ;</a:t>
            </a:r>
            <a:endParaRPr lang="en-US" altLang="zh-CN" sz="2000">
              <a:solidFill>
                <a:srgbClr val="000099"/>
              </a:solidFill>
              <a:ea typeface="楷体_GB2312"/>
            </a:endParaRPr>
          </a:p>
        </p:txBody>
      </p:sp>
      <p:sp>
        <p:nvSpPr>
          <p:cNvPr id="50183" name="AutoShape 101"/>
          <p:cNvSpPr/>
          <p:nvPr/>
        </p:nvSpPr>
        <p:spPr>
          <a:xfrm>
            <a:off x="3348038" y="4437063"/>
            <a:ext cx="863600" cy="647700"/>
          </a:xfrm>
          <a:prstGeom prst="rightArrow">
            <a:avLst>
              <a:gd name="adj1" fmla="val 50000"/>
              <a:gd name="adj2" fmla="val 33333"/>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0184" name="AutoShape 102"/>
          <p:cNvSpPr/>
          <p:nvPr/>
        </p:nvSpPr>
        <p:spPr>
          <a:xfrm>
            <a:off x="7596188" y="2276475"/>
            <a:ext cx="647700" cy="576263"/>
          </a:xfrm>
          <a:prstGeom prst="downArrow">
            <a:avLst>
              <a:gd name="adj1" fmla="val 50000"/>
              <a:gd name="adj2" fmla="val 25000"/>
            </a:avLst>
          </a:prstGeom>
          <a:solidFill>
            <a:schemeClr val="accent1"/>
          </a:solidFill>
          <a:ln w="25400"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0185" name="Rectangle 103"/>
          <p:cNvSpPr/>
          <p:nvPr/>
        </p:nvSpPr>
        <p:spPr>
          <a:xfrm>
            <a:off x="0" y="4981575"/>
            <a:ext cx="4427538" cy="163036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a:solidFill>
                  <a:srgbClr val="000099"/>
                </a:solidFill>
              </a:rPr>
              <a:t>struct GraphRecord{</a:t>
            </a:r>
            <a:r>
              <a:rPr lang="en-US" altLang="zh-CN" sz="2000"/>
              <a:t>  </a:t>
            </a:r>
            <a:endParaRPr lang="en-US" altLang="zh-CN" sz="2000">
              <a:solidFill>
                <a:srgbClr val="800000"/>
              </a:solidFill>
            </a:endParaRPr>
          </a:p>
          <a:p>
            <a:pPr marL="0" lvl="0" indent="0" eaLnBrk="1" hangingPunct="1">
              <a:spcBef>
                <a:spcPct val="0"/>
              </a:spcBef>
              <a:buNone/>
            </a:pPr>
            <a:r>
              <a:rPr lang="en-US" altLang="zh-CN" sz="2000">
                <a:solidFill>
                  <a:srgbClr val="000099"/>
                </a:solidFill>
              </a:rPr>
              <a:t>  int      vexnum; </a:t>
            </a:r>
            <a:endParaRPr lang="en-US" altLang="zh-CN" sz="2000">
              <a:solidFill>
                <a:srgbClr val="000099"/>
              </a:solidFill>
            </a:endParaRPr>
          </a:p>
          <a:p>
            <a:pPr marL="0" lvl="0" indent="0" eaLnBrk="1" hangingPunct="1">
              <a:spcBef>
                <a:spcPct val="0"/>
              </a:spcBef>
              <a:buNone/>
            </a:pPr>
            <a:r>
              <a:rPr lang="en-US" altLang="zh-CN" sz="2000">
                <a:solidFill>
                  <a:srgbClr val="000099"/>
                </a:solidFill>
              </a:rPr>
              <a:t>  struct VertexRecord</a:t>
            </a:r>
            <a:r>
              <a:rPr lang="zh-CN" altLang="zh-CN" sz="2000">
                <a:solidFill>
                  <a:srgbClr val="000099"/>
                </a:solidFill>
              </a:rPr>
              <a:t> *vertices;</a:t>
            </a:r>
            <a:endParaRPr lang="en-US" altLang="zh-CN" sz="2000">
              <a:solidFill>
                <a:srgbClr val="000099"/>
              </a:solidFill>
            </a:endParaRPr>
          </a:p>
          <a:p>
            <a:pPr marL="0" lvl="0" indent="0" eaLnBrk="1" hangingPunct="1">
              <a:spcBef>
                <a:spcPct val="0"/>
              </a:spcBef>
              <a:buNone/>
            </a:pPr>
            <a:r>
              <a:rPr lang="en-US" altLang="zh-CN" sz="2000">
                <a:solidFill>
                  <a:srgbClr val="000099"/>
                </a:solidFill>
              </a:rPr>
              <a:t>} ;</a:t>
            </a:r>
            <a:endParaRPr lang="en-US" altLang="zh-CN" sz="2000">
              <a:solidFill>
                <a:srgbClr val="000099"/>
              </a:solidFill>
            </a:endParaRPr>
          </a:p>
          <a:p>
            <a:pPr marL="0" lvl="0" indent="0" eaLnBrk="1" hangingPunct="1">
              <a:spcBef>
                <a:spcPct val="0"/>
              </a:spcBef>
              <a:buNone/>
            </a:pPr>
            <a:r>
              <a:rPr lang="en-US" altLang="zh-CN" sz="2000">
                <a:solidFill>
                  <a:srgbClr val="000099"/>
                </a:solidFill>
              </a:rPr>
              <a:t>typedef struct GraphRecord *Graph  </a:t>
            </a:r>
            <a:endParaRPr lang="en-US" altLang="zh-CN" sz="20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38243"/>
                                        </p:tgtEl>
                                        <p:attrNameLst>
                                          <p:attrName>style.visibility</p:attrName>
                                        </p:attrNameLst>
                                      </p:cBhvr>
                                      <p:to>
                                        <p:strVal val="visible"/>
                                      </p:to>
                                    </p:set>
                                    <p:anim calcmode="lin" valueType="num">
                                      <p:cBhvr>
                                        <p:cTn id="7" dur="500" fill="hold"/>
                                        <p:tgtEl>
                                          <p:spTgt spid="138243"/>
                                        </p:tgtEl>
                                        <p:attrNameLst>
                                          <p:attrName>ppt_x</p:attrName>
                                        </p:attrNameLst>
                                      </p:cBhvr>
                                      <p:tavLst>
                                        <p:tav tm="0">
                                          <p:val>
                                            <p:strVal val="#ppt_x"/>
                                          </p:val>
                                        </p:tav>
                                        <p:tav tm="100000">
                                          <p:val>
                                            <p:strVal val="#ppt_x"/>
                                          </p:val>
                                        </p:tav>
                                      </p:tavLst>
                                    </p:anim>
                                    <p:anim calcmode="lin" valueType="num">
                                      <p:cBhvr>
                                        <p:cTn id="8" dur="500" fill="hold"/>
                                        <p:tgtEl>
                                          <p:spTgt spid="138243"/>
                                        </p:tgtEl>
                                        <p:attrNameLst>
                                          <p:attrName>ppt_y</p:attrName>
                                        </p:attrNameLst>
                                      </p:cBhvr>
                                      <p:tavLst>
                                        <p:tav tm="0">
                                          <p:val>
                                            <p:strVal val="#ppt_y-#ppt_h/2"/>
                                          </p:val>
                                        </p:tav>
                                        <p:tav tm="100000">
                                          <p:val>
                                            <p:strVal val="#ppt_y"/>
                                          </p:val>
                                        </p:tav>
                                      </p:tavLst>
                                    </p:anim>
                                    <p:anim calcmode="lin" valueType="num">
                                      <p:cBhvr>
                                        <p:cTn id="9" dur="500" fill="hold"/>
                                        <p:tgtEl>
                                          <p:spTgt spid="138243"/>
                                        </p:tgtEl>
                                        <p:attrNameLst>
                                          <p:attrName>ppt_w</p:attrName>
                                        </p:attrNameLst>
                                      </p:cBhvr>
                                      <p:tavLst>
                                        <p:tav tm="0">
                                          <p:val>
                                            <p:strVal val="#ppt_w"/>
                                          </p:val>
                                        </p:tav>
                                        <p:tav tm="100000">
                                          <p:val>
                                            <p:strVal val="#ppt_w"/>
                                          </p:val>
                                        </p:tav>
                                      </p:tavLst>
                                    </p:anim>
                                    <p:anim calcmode="lin" valueType="num">
                                      <p:cBhvr>
                                        <p:cTn id="10" dur="500" fill="hold"/>
                                        <p:tgtEl>
                                          <p:spTgt spid="138243"/>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38336"/>
                                        </p:tgtEl>
                                        <p:attrNameLst>
                                          <p:attrName>style.visibility</p:attrName>
                                        </p:attrNameLst>
                                      </p:cBhvr>
                                      <p:to>
                                        <p:strVal val="visible"/>
                                      </p:to>
                                    </p:set>
                                    <p:animEffect transition="in" filter="strips(downRight)">
                                      <p:cBhvr>
                                        <p:cTn id="15" dur="500"/>
                                        <p:tgtEl>
                                          <p:spTgt spid="13833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2" fill="hold" grpId="0" nodeType="clickEffect">
                                  <p:stCondLst>
                                    <p:cond delay="0"/>
                                  </p:stCondLst>
                                  <p:childTnLst>
                                    <p:set>
                                      <p:cBhvr>
                                        <p:cTn id="19" dur="1" fill="hold">
                                          <p:stCondLst>
                                            <p:cond delay="0"/>
                                          </p:stCondLst>
                                        </p:cTn>
                                        <p:tgtEl>
                                          <p:spTgt spid="138340"/>
                                        </p:tgtEl>
                                        <p:attrNameLst>
                                          <p:attrName>style.visibility</p:attrName>
                                        </p:attrNameLst>
                                      </p:cBhvr>
                                      <p:to>
                                        <p:strVal val="visible"/>
                                      </p:to>
                                    </p:set>
                                    <p:anim calcmode="lin" valueType="num">
                                      <p:cBhvr additive="base">
                                        <p:cTn id="20" dur="500" fill="hold"/>
                                        <p:tgtEl>
                                          <p:spTgt spid="138340"/>
                                        </p:tgtEl>
                                        <p:attrNameLst>
                                          <p:attrName>ppt_x</p:attrName>
                                        </p:attrNameLst>
                                      </p:cBhvr>
                                      <p:tavLst>
                                        <p:tav tm="0">
                                          <p:val>
                                            <p:strVal val="0-#ppt_w/2"/>
                                          </p:val>
                                        </p:tav>
                                        <p:tav tm="100000">
                                          <p:val>
                                            <p:strVal val="#ppt_x"/>
                                          </p:val>
                                        </p:tav>
                                      </p:tavLst>
                                    </p:anim>
                                    <p:anim calcmode="lin" valueType="num">
                                      <p:cBhvr additive="base">
                                        <p:cTn id="21" dur="500" fill="hold"/>
                                        <p:tgtEl>
                                          <p:spTgt spid="13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nimBg="1"/>
      <p:bldP spid="138336" grpId="0"/>
      <p:bldP spid="1383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4" name="Text Box 4"/>
          <p:cNvSpPr txBox="1"/>
          <p:nvPr/>
        </p:nvSpPr>
        <p:spPr>
          <a:xfrm>
            <a:off x="457200" y="304800"/>
            <a:ext cx="4038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a:sym typeface="Webdings" panose="05030102010509060703" pitchFamily="18" charset="2"/>
              </a:rPr>
              <a:t>§2  Topological Sort</a:t>
            </a:r>
            <a:endParaRPr lang="en-US" altLang="zh-CN" sz="2400" b="1"/>
          </a:p>
        </p:txBody>
      </p:sp>
      <p:sp>
        <p:nvSpPr>
          <p:cNvPr id="92165" name="Text Box 5"/>
          <p:cNvSpPr txBox="1"/>
          <p:nvPr/>
        </p:nvSpPr>
        <p:spPr>
          <a:xfrm>
            <a:off x="304800" y="914400"/>
            <a:ext cx="79248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50000"/>
              </a:spcBef>
              <a:buNone/>
            </a:pPr>
            <a:r>
              <a:rPr lang="en-US" altLang="zh-CN" sz="2400" b="1">
                <a:ea typeface="MS Hei" pitchFamily="49" charset="-122"/>
              </a:rPr>
              <a:t>〖</a:t>
            </a:r>
            <a:r>
              <a:rPr lang="en-US" altLang="zh-CN" sz="2400" b="1"/>
              <a:t>Example</a:t>
            </a:r>
            <a:r>
              <a:rPr lang="en-US" altLang="zh-CN" sz="2400" b="1">
                <a:ea typeface="MS Hei" pitchFamily="49" charset="-122"/>
              </a:rPr>
              <a:t>〗</a:t>
            </a:r>
            <a:r>
              <a:rPr lang="en-US" altLang="zh-CN" sz="2400" b="1"/>
              <a:t>  Courses needed for a computer science degree at a hypothetical university</a:t>
            </a:r>
            <a:endParaRPr lang="en-US" altLang="zh-CN" sz="2400" b="1"/>
          </a:p>
        </p:txBody>
      </p:sp>
      <p:graphicFrame>
        <p:nvGraphicFramePr>
          <p:cNvPr id="92166" name="Object 6"/>
          <p:cNvGraphicFramePr>
            <a:graphicFrameLocks noChangeAspect="1"/>
          </p:cNvGraphicFramePr>
          <p:nvPr/>
        </p:nvGraphicFramePr>
        <p:xfrm>
          <a:off x="914400" y="1870075"/>
          <a:ext cx="7037388" cy="4606925"/>
        </p:xfrm>
        <a:graphic>
          <a:graphicData uri="http://schemas.openxmlformats.org/presentationml/2006/ole">
            <mc:AlternateContent xmlns:mc="http://schemas.openxmlformats.org/markup-compatibility/2006">
              <mc:Choice xmlns:v="urn:schemas-microsoft-com:vml" Requires="v">
                <p:oleObj spid="_x0000_s3076" name="" r:id="rId1" imgW="30384750" imgH="22850475" progId="Word.Document.8">
                  <p:embed/>
                </p:oleObj>
              </mc:Choice>
              <mc:Fallback>
                <p:oleObj name="" r:id="rId1" imgW="30384750" imgH="22850475" progId="Word.Document.8">
                  <p:embed/>
                  <p:pic>
                    <p:nvPicPr>
                      <p:cNvPr id="0" name="图片 3075"/>
                      <p:cNvPicPr/>
                      <p:nvPr/>
                    </p:nvPicPr>
                    <p:blipFill>
                      <a:blip r:embed="rId2"/>
                      <a:stretch>
                        <a:fillRect/>
                      </a:stretch>
                    </p:blipFill>
                    <p:spPr>
                      <a:xfrm>
                        <a:off x="914400" y="1870075"/>
                        <a:ext cx="7037388" cy="46069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ipe(left)">
                                      <p:cBhvr>
                                        <p:cTn id="7" dur="500"/>
                                        <p:tgtEl>
                                          <p:spTgt spid="9216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wipe(left)">
                                      <p:cBhvr>
                                        <p:cTn id="12" dur="500"/>
                                        <p:tgtEl>
                                          <p:spTgt spid="92165"/>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166"/>
                                        </p:tgtEl>
                                        <p:attrNameLst>
                                          <p:attrName>style.visibility</p:attrName>
                                        </p:attrNameLst>
                                      </p:cBhvr>
                                      <p:to>
                                        <p:strVal val="visible"/>
                                      </p:to>
                                    </p:set>
                                    <p:animEffect transition="in" filter="wipe(up)">
                                      <p:cBhvr>
                                        <p:cTn id="17" dur="500"/>
                                        <p:tgtEl>
                                          <p:spTgt spid="92166"/>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ext Box 2"/>
          <p:cNvSpPr txBox="1"/>
          <p:nvPr/>
        </p:nvSpPr>
        <p:spPr>
          <a:xfrm>
            <a:off x="6324600" y="0"/>
            <a:ext cx="2813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a:sym typeface="Webdings" panose="05030102010509060703" pitchFamily="18" charset="2"/>
              </a:rPr>
              <a:t>§2  Topological Sort</a:t>
            </a:r>
            <a:endParaRPr lang="en-US" altLang="zh-CN" sz="1800" b="1"/>
          </a:p>
        </p:txBody>
      </p:sp>
      <p:grpSp>
        <p:nvGrpSpPr>
          <p:cNvPr id="83971" name="Group 3"/>
          <p:cNvGrpSpPr/>
          <p:nvPr/>
        </p:nvGrpSpPr>
        <p:grpSpPr>
          <a:xfrm>
            <a:off x="533400" y="304800"/>
            <a:ext cx="8229600" cy="1219200"/>
            <a:chOff x="336" y="192"/>
            <a:chExt cx="5184" cy="768"/>
          </a:xfrm>
        </p:grpSpPr>
        <p:sp>
          <p:nvSpPr>
            <p:cNvPr id="54278" name="Text Box 4"/>
            <p:cNvSpPr txBox="1"/>
            <p:nvPr/>
          </p:nvSpPr>
          <p:spPr>
            <a:xfrm>
              <a:off x="336" y="192"/>
              <a:ext cx="5184" cy="768"/>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400" b="1">
                  <a:solidFill>
                    <a:schemeClr val="hlink"/>
                  </a:solidFill>
                  <a:sym typeface="Wingdings" panose="05000000000000000000" pitchFamily="2" charset="2"/>
                </a:rPr>
                <a:t>  AOV Network</a:t>
              </a:r>
              <a:r>
                <a:rPr lang="en-US" altLang="zh-CN" sz="2400" b="1">
                  <a:sym typeface="Wingdings" panose="05000000000000000000" pitchFamily="2" charset="2"/>
                </a:rPr>
                <a:t> ::= </a:t>
              </a:r>
              <a:r>
                <a:rPr lang="en-US" altLang="zh-CN" sz="2000" b="1">
                  <a:sym typeface="Wingdings" panose="05000000000000000000" pitchFamily="2" charset="2"/>
                </a:rPr>
                <a:t>digraph G in which V( G ) represents activities ( e.g.  the courses ) and E( G ) represents precedence relations ( e.g.  </a:t>
              </a:r>
              <a:endParaRPr lang="en-US" altLang="zh-CN" sz="2000" b="1">
                <a:sym typeface="Wingdings" panose="05000000000000000000" pitchFamily="2" charset="2"/>
              </a:endParaRPr>
            </a:p>
            <a:p>
              <a:pPr marL="485775" lvl="0" indent="-485775" eaLnBrk="1" hangingPunct="1">
                <a:spcBef>
                  <a:spcPct val="50000"/>
                </a:spcBef>
                <a:buNone/>
              </a:pPr>
              <a:r>
                <a:rPr lang="en-US" altLang="zh-CN" sz="2000" b="1">
                  <a:sym typeface="Wingdings" panose="05000000000000000000" pitchFamily="2" charset="2"/>
                </a:rPr>
                <a:t>                            means that C1 is a prerequisite course of C3 ).</a:t>
              </a:r>
              <a:endParaRPr lang="en-US" altLang="zh-CN" sz="2000" b="1"/>
            </a:p>
          </p:txBody>
        </p:sp>
        <p:grpSp>
          <p:nvGrpSpPr>
            <p:cNvPr id="54279" name="Group 5"/>
            <p:cNvGrpSpPr/>
            <p:nvPr/>
          </p:nvGrpSpPr>
          <p:grpSpPr>
            <a:xfrm>
              <a:off x="672" y="720"/>
              <a:ext cx="672" cy="192"/>
              <a:chOff x="1536" y="1824"/>
              <a:chExt cx="768" cy="240"/>
            </a:xfrm>
          </p:grpSpPr>
          <p:sp>
            <p:nvSpPr>
              <p:cNvPr id="54280" name="Oval 6"/>
              <p:cNvSpPr/>
              <p:nvPr/>
            </p:nvSpPr>
            <p:spPr>
              <a:xfrm>
                <a:off x="1536" y="1824"/>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C1</a:t>
                </a:r>
                <a:endParaRPr lang="en-US" altLang="zh-CN" sz="1800" b="1"/>
              </a:p>
            </p:txBody>
          </p:sp>
          <p:sp>
            <p:nvSpPr>
              <p:cNvPr id="54281" name="Oval 7"/>
              <p:cNvSpPr/>
              <p:nvPr/>
            </p:nvSpPr>
            <p:spPr>
              <a:xfrm>
                <a:off x="2064" y="1824"/>
                <a:ext cx="240" cy="24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a:t>C3</a:t>
                </a:r>
                <a:endParaRPr lang="en-US" altLang="zh-CN" sz="1800" b="1"/>
              </a:p>
            </p:txBody>
          </p:sp>
          <p:sp>
            <p:nvSpPr>
              <p:cNvPr id="54282" name="Line 8"/>
              <p:cNvSpPr/>
              <p:nvPr/>
            </p:nvSpPr>
            <p:spPr>
              <a:xfrm>
                <a:off x="1776" y="1945"/>
                <a:ext cx="288" cy="0"/>
              </a:xfrm>
              <a:prstGeom prst="line">
                <a:avLst/>
              </a:prstGeom>
              <a:ln w="25400" cap="flat" cmpd="sng">
                <a:solidFill>
                  <a:schemeClr val="tx1"/>
                </a:solidFill>
                <a:prstDash val="solid"/>
                <a:headEnd type="none" w="med" len="med"/>
                <a:tailEnd type="triangle" w="med" len="med"/>
              </a:ln>
            </p:spPr>
          </p:sp>
        </p:grpSp>
      </p:grpSp>
      <p:sp>
        <p:nvSpPr>
          <p:cNvPr id="83977" name="Text Box 9"/>
          <p:cNvSpPr txBox="1"/>
          <p:nvPr/>
        </p:nvSpPr>
        <p:spPr>
          <a:xfrm>
            <a:off x="533400" y="1600200"/>
            <a:ext cx="7391400" cy="1127125"/>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400" b="1">
                <a:solidFill>
                  <a:schemeClr val="hlink"/>
                </a:solidFill>
                <a:sym typeface="Wingdings" panose="05000000000000000000" pitchFamily="2" charset="2"/>
              </a:rPr>
              <a:t>  </a:t>
            </a:r>
            <a:r>
              <a:rPr lang="en-US" altLang="zh-CN" sz="2400" b="1" i="1">
                <a:sym typeface="Wingdings" panose="05000000000000000000" pitchFamily="2" charset="2"/>
              </a:rPr>
              <a:t>i</a:t>
            </a:r>
            <a:r>
              <a:rPr lang="en-US" altLang="zh-CN" sz="2400" b="1">
                <a:sym typeface="Wingdings" panose="05000000000000000000" pitchFamily="2" charset="2"/>
              </a:rPr>
              <a:t>  is a</a:t>
            </a:r>
            <a:r>
              <a:rPr lang="en-US" altLang="zh-CN" sz="2400" b="1">
                <a:solidFill>
                  <a:schemeClr val="hlink"/>
                </a:solidFill>
                <a:sym typeface="Wingdings" panose="05000000000000000000" pitchFamily="2" charset="2"/>
              </a:rPr>
              <a:t> predecessor </a:t>
            </a:r>
            <a:r>
              <a:rPr lang="en-US" altLang="zh-CN" sz="2400" b="1">
                <a:sym typeface="Wingdings" panose="05000000000000000000" pitchFamily="2" charset="2"/>
              </a:rPr>
              <a:t>of </a:t>
            </a:r>
            <a:r>
              <a:rPr lang="en-US" altLang="zh-CN" sz="2400" b="1" i="1">
                <a:sym typeface="Wingdings" panose="05000000000000000000" pitchFamily="2" charset="2"/>
              </a:rPr>
              <a:t>j</a:t>
            </a:r>
            <a:r>
              <a:rPr lang="en-US" altLang="zh-CN" sz="2400" b="1">
                <a:sym typeface="Wingdings" panose="05000000000000000000" pitchFamily="2" charset="2"/>
              </a:rPr>
              <a:t> ::= </a:t>
            </a:r>
            <a:r>
              <a:rPr lang="en-US" altLang="zh-CN" sz="2000" b="1">
                <a:sym typeface="Wingdings" panose="05000000000000000000" pitchFamily="2" charset="2"/>
              </a:rPr>
              <a:t>there is a path from </a:t>
            </a:r>
            <a:r>
              <a:rPr lang="en-US" altLang="zh-CN" sz="2000" b="1" i="1">
                <a:sym typeface="Wingdings" panose="05000000000000000000" pitchFamily="2" charset="2"/>
              </a:rPr>
              <a:t>i </a:t>
            </a:r>
            <a:r>
              <a:rPr lang="en-US" altLang="zh-CN" sz="2000" b="1">
                <a:sym typeface="Wingdings" panose="05000000000000000000" pitchFamily="2" charset="2"/>
              </a:rPr>
              <a:t> to </a:t>
            </a:r>
            <a:r>
              <a:rPr lang="en-US" altLang="zh-CN" sz="2000" b="1" i="1">
                <a:sym typeface="Wingdings" panose="05000000000000000000" pitchFamily="2" charset="2"/>
              </a:rPr>
              <a:t>j</a:t>
            </a:r>
            <a:endParaRPr lang="en-US" altLang="zh-CN" sz="2000" b="1" i="1">
              <a:sym typeface="Wingdings" panose="05000000000000000000" pitchFamily="2" charset="2"/>
            </a:endParaRPr>
          </a:p>
          <a:p>
            <a:pPr marL="485775" lvl="0" indent="-485775" eaLnBrk="1" hangingPunct="1">
              <a:spcBef>
                <a:spcPct val="0"/>
              </a:spcBef>
              <a:buNone/>
            </a:pPr>
            <a:r>
              <a:rPr lang="en-US" altLang="zh-CN" sz="2000" b="1" i="1">
                <a:sym typeface="Wingdings" panose="05000000000000000000" pitchFamily="2" charset="2"/>
              </a:rPr>
              <a:t>      </a:t>
            </a:r>
            <a:r>
              <a:rPr lang="en-US" altLang="zh-CN" sz="2400" b="1" i="1">
                <a:sym typeface="Wingdings" panose="05000000000000000000" pitchFamily="2" charset="2"/>
              </a:rPr>
              <a:t>i</a:t>
            </a:r>
            <a:r>
              <a:rPr lang="en-US" altLang="zh-CN" sz="2400" b="1">
                <a:sym typeface="Wingdings" panose="05000000000000000000" pitchFamily="2" charset="2"/>
              </a:rPr>
              <a:t>  is an</a:t>
            </a:r>
            <a:r>
              <a:rPr lang="en-US" altLang="zh-CN" sz="2400" b="1">
                <a:solidFill>
                  <a:schemeClr val="hlink"/>
                </a:solidFill>
                <a:sym typeface="Wingdings" panose="05000000000000000000" pitchFamily="2" charset="2"/>
              </a:rPr>
              <a:t> immediate predecessor </a:t>
            </a:r>
            <a:r>
              <a:rPr lang="en-US" altLang="zh-CN" sz="2400" b="1">
                <a:sym typeface="Wingdings" panose="05000000000000000000" pitchFamily="2" charset="2"/>
              </a:rPr>
              <a:t>of  </a:t>
            </a:r>
            <a:r>
              <a:rPr lang="en-US" altLang="zh-CN" sz="2400" b="1" i="1">
                <a:sym typeface="Wingdings" panose="05000000000000000000" pitchFamily="2" charset="2"/>
              </a:rPr>
              <a:t>j</a:t>
            </a:r>
            <a:r>
              <a:rPr lang="en-US" altLang="zh-CN" sz="2400" b="1">
                <a:sym typeface="Wingdings" panose="05000000000000000000" pitchFamily="2" charset="2"/>
              </a:rPr>
              <a:t> ::=</a:t>
            </a:r>
            <a:r>
              <a:rPr lang="en-US" altLang="zh-CN" sz="2000" b="1">
                <a:sym typeface="Wingdings" panose="05000000000000000000" pitchFamily="2" charset="2"/>
              </a:rPr>
              <a:t> &lt; </a:t>
            </a:r>
            <a:r>
              <a:rPr lang="en-US" altLang="zh-CN" sz="2000" b="1" i="1">
                <a:sym typeface="Wingdings" panose="05000000000000000000" pitchFamily="2" charset="2"/>
              </a:rPr>
              <a:t>i</a:t>
            </a:r>
            <a:r>
              <a:rPr lang="en-US" altLang="zh-CN" sz="2000" b="1">
                <a:sym typeface="Wingdings" panose="05000000000000000000" pitchFamily="2" charset="2"/>
              </a:rPr>
              <a:t>,  </a:t>
            </a:r>
            <a:r>
              <a:rPr lang="en-US" altLang="zh-CN" sz="2000" b="1" i="1">
                <a:sym typeface="Wingdings" panose="05000000000000000000" pitchFamily="2" charset="2"/>
              </a:rPr>
              <a:t>j</a:t>
            </a:r>
            <a:r>
              <a:rPr lang="en-US" altLang="zh-CN" sz="2000" b="1">
                <a:sym typeface="Wingdings" panose="05000000000000000000" pitchFamily="2" charset="2"/>
              </a:rPr>
              <a:t> &gt; </a:t>
            </a:r>
            <a:r>
              <a:rPr lang="en-US" altLang="zh-CN" sz="2000" b="1">
                <a:sym typeface="Symbol" panose="05050102010706020507" pitchFamily="18" charset="2"/>
              </a:rPr>
              <a:t> E( G )</a:t>
            </a:r>
            <a:endParaRPr lang="en-US" altLang="zh-CN" sz="2000" b="1"/>
          </a:p>
          <a:p>
            <a:pPr marL="485775" lvl="0" indent="-485775" eaLnBrk="1" hangingPunct="1">
              <a:spcBef>
                <a:spcPct val="0"/>
              </a:spcBef>
              <a:buNone/>
            </a:pPr>
            <a:r>
              <a:rPr lang="en-US" altLang="zh-CN" sz="2000" b="1"/>
              <a:t>      Then </a:t>
            </a:r>
            <a:r>
              <a:rPr lang="en-US" altLang="zh-CN" sz="2000" b="1" i="1"/>
              <a:t>j</a:t>
            </a:r>
            <a:r>
              <a:rPr lang="en-US" altLang="zh-CN" sz="2000" b="1"/>
              <a:t> is called a </a:t>
            </a:r>
            <a:r>
              <a:rPr lang="en-US" altLang="zh-CN" sz="2000" b="1">
                <a:solidFill>
                  <a:schemeClr val="hlink"/>
                </a:solidFill>
              </a:rPr>
              <a:t>successor</a:t>
            </a:r>
            <a:r>
              <a:rPr lang="en-US" altLang="zh-CN" sz="2000" b="1"/>
              <a:t> ( </a:t>
            </a:r>
            <a:r>
              <a:rPr lang="en-US" altLang="zh-CN" sz="2000" b="1">
                <a:solidFill>
                  <a:schemeClr val="hlink"/>
                </a:solidFill>
              </a:rPr>
              <a:t>immediate successor</a:t>
            </a:r>
            <a:r>
              <a:rPr lang="en-US" altLang="zh-CN" sz="2000" b="1"/>
              <a:t> ) of </a:t>
            </a:r>
            <a:r>
              <a:rPr lang="en-US" altLang="zh-CN" sz="2000" b="1" i="1"/>
              <a:t>i</a:t>
            </a:r>
            <a:endParaRPr lang="en-US" altLang="zh-CN" sz="2000" b="1"/>
          </a:p>
        </p:txBody>
      </p:sp>
      <p:sp>
        <p:nvSpPr>
          <p:cNvPr id="83978" name="Text Box 10"/>
          <p:cNvSpPr txBox="1"/>
          <p:nvPr/>
        </p:nvSpPr>
        <p:spPr>
          <a:xfrm>
            <a:off x="533400" y="2819400"/>
            <a:ext cx="7772400" cy="1077913"/>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0"/>
              </a:spcBef>
              <a:buNone/>
            </a:pPr>
            <a:r>
              <a:rPr lang="en-US" altLang="zh-CN" sz="2400" b="1">
                <a:solidFill>
                  <a:schemeClr val="hlink"/>
                </a:solidFill>
                <a:sym typeface="Wingdings" panose="05000000000000000000" pitchFamily="2" charset="2"/>
              </a:rPr>
              <a:t>  Partial order </a:t>
            </a:r>
            <a:r>
              <a:rPr lang="en-US" altLang="zh-CN" sz="2400" b="1">
                <a:sym typeface="Wingdings" panose="05000000000000000000" pitchFamily="2" charset="2"/>
              </a:rPr>
              <a:t>::= </a:t>
            </a:r>
            <a:r>
              <a:rPr lang="en-US" altLang="zh-CN" sz="2000" b="1">
                <a:sym typeface="Wingdings" panose="05000000000000000000" pitchFamily="2" charset="2"/>
              </a:rPr>
              <a:t>a precedence relation </a:t>
            </a:r>
            <a:r>
              <a:rPr lang="en-US" altLang="zh-CN" sz="2000" b="1">
                <a:sym typeface="Symbol" panose="05050102010706020507" pitchFamily="18" charset="2"/>
              </a:rPr>
              <a:t></a:t>
            </a:r>
            <a:r>
              <a:rPr lang="en-US" altLang="zh-CN" sz="2000" b="1">
                <a:sym typeface="Wingdings" panose="05000000000000000000" pitchFamily="2" charset="2"/>
              </a:rPr>
              <a:t> which is both </a:t>
            </a:r>
            <a:r>
              <a:rPr lang="en-US" altLang="zh-CN" sz="2000" b="1">
                <a:solidFill>
                  <a:schemeClr val="hlink"/>
                </a:solidFill>
                <a:sym typeface="Wingdings" panose="05000000000000000000" pitchFamily="2" charset="2"/>
              </a:rPr>
              <a:t>transitive</a:t>
            </a:r>
            <a:r>
              <a:rPr lang="en-US" altLang="zh-CN" sz="2000" b="1">
                <a:sym typeface="Wingdings" panose="05000000000000000000" pitchFamily="2" charset="2"/>
              </a:rPr>
              <a:t> ( </a:t>
            </a:r>
            <a:r>
              <a:rPr lang="en-US" altLang="zh-CN" sz="2000" b="1" i="1">
                <a:sym typeface="Wingdings" panose="05000000000000000000" pitchFamily="2" charset="2"/>
              </a:rPr>
              <a:t>i</a:t>
            </a:r>
            <a:r>
              <a:rPr lang="en-US" altLang="zh-CN" sz="2000" b="1">
                <a:sym typeface="Wingdings" panose="05000000000000000000" pitchFamily="2" charset="2"/>
              </a:rPr>
              <a:t> </a:t>
            </a:r>
            <a:r>
              <a:rPr lang="en-US" altLang="zh-CN" sz="2000" b="1">
                <a:sym typeface="Symbol" panose="05050102010706020507" pitchFamily="18" charset="2"/>
              </a:rPr>
              <a:t> </a:t>
            </a:r>
            <a:r>
              <a:rPr lang="en-US" altLang="zh-CN" sz="2000" b="1" i="1">
                <a:sym typeface="Symbol" panose="05050102010706020507" pitchFamily="18" charset="2"/>
              </a:rPr>
              <a:t>k</a:t>
            </a:r>
            <a:r>
              <a:rPr lang="en-US" altLang="zh-CN" sz="2000" b="1">
                <a:sym typeface="Symbol" panose="05050102010706020507" pitchFamily="18" charset="2"/>
              </a:rPr>
              <a:t>, </a:t>
            </a:r>
            <a:r>
              <a:rPr lang="en-US" altLang="zh-CN" sz="2000" b="1" i="1">
                <a:sym typeface="Wingdings" panose="05000000000000000000" pitchFamily="2" charset="2"/>
              </a:rPr>
              <a:t>k</a:t>
            </a:r>
            <a:r>
              <a:rPr lang="en-US" altLang="zh-CN" sz="2000" b="1">
                <a:sym typeface="Wingdings" panose="05000000000000000000" pitchFamily="2" charset="2"/>
              </a:rPr>
              <a:t> </a:t>
            </a:r>
            <a:r>
              <a:rPr lang="en-US" altLang="zh-CN" sz="2000" b="1">
                <a:sym typeface="Symbol" panose="05050102010706020507" pitchFamily="18" charset="2"/>
              </a:rPr>
              <a:t> </a:t>
            </a:r>
            <a:r>
              <a:rPr lang="en-US" altLang="zh-CN" sz="2000" b="1" i="1">
                <a:sym typeface="Symbol" panose="05050102010706020507" pitchFamily="18" charset="2"/>
              </a:rPr>
              <a:t>j</a:t>
            </a:r>
            <a:r>
              <a:rPr lang="en-US" altLang="zh-CN" sz="2000" b="1">
                <a:sym typeface="Symbol" panose="05050102010706020507" pitchFamily="18" charset="2"/>
              </a:rPr>
              <a:t>    </a:t>
            </a:r>
            <a:r>
              <a:rPr lang="en-US" altLang="zh-CN" sz="2000" b="1" i="1">
                <a:sym typeface="Wingdings" panose="05000000000000000000" pitchFamily="2" charset="2"/>
              </a:rPr>
              <a:t>i</a:t>
            </a:r>
            <a:r>
              <a:rPr lang="en-US" altLang="zh-CN" sz="2000" b="1">
                <a:sym typeface="Wingdings" panose="05000000000000000000" pitchFamily="2" charset="2"/>
              </a:rPr>
              <a:t> </a:t>
            </a:r>
            <a:r>
              <a:rPr lang="en-US" altLang="zh-CN" sz="2000" b="1">
                <a:sym typeface="Symbol" panose="05050102010706020507" pitchFamily="18" charset="2"/>
              </a:rPr>
              <a:t> </a:t>
            </a:r>
            <a:r>
              <a:rPr lang="en-US" altLang="zh-CN" sz="2000" b="1" i="1">
                <a:sym typeface="Symbol" panose="05050102010706020507" pitchFamily="18" charset="2"/>
              </a:rPr>
              <a:t>j</a:t>
            </a:r>
            <a:r>
              <a:rPr lang="en-US" altLang="zh-CN" sz="2000" b="1">
                <a:sym typeface="Symbol" panose="05050102010706020507" pitchFamily="18" charset="2"/>
              </a:rPr>
              <a:t> ) and </a:t>
            </a:r>
            <a:r>
              <a:rPr lang="en-US" altLang="zh-CN" sz="2000" b="1">
                <a:solidFill>
                  <a:schemeClr val="hlink"/>
                </a:solidFill>
                <a:sym typeface="Symbol" panose="05050102010706020507" pitchFamily="18" charset="2"/>
              </a:rPr>
              <a:t>asymmetric </a:t>
            </a:r>
            <a:r>
              <a:rPr lang="en-US" altLang="zh-CN" sz="2000" b="1">
                <a:sym typeface="Symbol" panose="05050102010706020507" pitchFamily="18" charset="2"/>
              </a:rPr>
              <a:t>(if i  j, both </a:t>
            </a:r>
            <a:r>
              <a:rPr lang="en-US" altLang="zh-CN" sz="2000" b="1" i="1">
                <a:sym typeface="Wingdings" panose="05000000000000000000" pitchFamily="2" charset="2"/>
              </a:rPr>
              <a:t>i</a:t>
            </a:r>
            <a:r>
              <a:rPr lang="en-US" altLang="zh-CN" sz="2000" b="1">
                <a:sym typeface="Wingdings" panose="05000000000000000000" pitchFamily="2" charset="2"/>
              </a:rPr>
              <a:t> </a:t>
            </a:r>
            <a:r>
              <a:rPr lang="en-US" altLang="zh-CN" sz="2000" b="1">
                <a:sym typeface="Symbol" panose="05050102010706020507" pitchFamily="18" charset="2"/>
              </a:rPr>
              <a:t> j and j  i  are impossible ).</a:t>
            </a:r>
            <a:endParaRPr lang="en-US" altLang="zh-CN" sz="2000" b="1">
              <a:sym typeface="Symbol" panose="05050102010706020507" pitchFamily="18" charset="2"/>
            </a:endParaRPr>
          </a:p>
        </p:txBody>
      </p:sp>
      <p:sp>
        <p:nvSpPr>
          <p:cNvPr id="83979" name="AutoShape 11"/>
          <p:cNvSpPr>
            <a:spLocks noChangeArrowheads="1"/>
          </p:cNvSpPr>
          <p:nvPr/>
        </p:nvSpPr>
        <p:spPr bwMode="auto">
          <a:xfrm>
            <a:off x="468313" y="3933825"/>
            <a:ext cx="8077200" cy="685800"/>
          </a:xfrm>
          <a:prstGeom prst="bevel">
            <a:avLst>
              <a:gd name="adj" fmla="val 12500"/>
            </a:avLst>
          </a:prstGeom>
          <a:gradFill rotWithShape="0">
            <a:gsLst>
              <a:gs pos="0">
                <a:srgbClr val="FFFFFF"/>
              </a:gs>
              <a:gs pos="100000">
                <a:srgbClr val="FFFFFF">
                  <a:gamma/>
                  <a:shade val="85882"/>
                  <a:invGamma/>
                </a:srgbClr>
              </a:gs>
            </a:gsLst>
            <a:path path="rect">
              <a:fillToRect l="50000" t="50000" r="50000" b="50000"/>
            </a:path>
          </a:gradFill>
          <a:ln w="25400">
            <a:solidFill>
              <a:srgbClr val="C0C0C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Feasible AOV network must be a </a:t>
            </a:r>
            <a:r>
              <a:rPr kumimoji="1" lang="en-US" altLang="zh-CN" sz="20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dag</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(directed acyclic graph).</a:t>
            </a:r>
            <a:endPar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strips(downRight)">
                                      <p:cBhvr>
                                        <p:cTn id="7" dur="500"/>
                                        <p:tgtEl>
                                          <p:spTgt spid="8397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3977"/>
                                        </p:tgtEl>
                                        <p:attrNameLst>
                                          <p:attrName>style.visibility</p:attrName>
                                        </p:attrNameLst>
                                      </p:cBhvr>
                                      <p:to>
                                        <p:strVal val="visible"/>
                                      </p:to>
                                    </p:set>
                                    <p:animEffect transition="in" filter="strips(downRight)">
                                      <p:cBhvr>
                                        <p:cTn id="12" dur="500"/>
                                        <p:tgtEl>
                                          <p:spTgt spid="83977"/>
                                        </p:tgtEl>
                                      </p:cBhvr>
                                    </p:animEffect>
                                  </p:childTnLst>
                                  <p:subTnLst>
                                    <p:audio>
                                      <p:cMediaNode>
                                        <p:cTn display="0" masterRel="sameClick">
                                          <p:stCondLst>
                                            <p:cond evt="begin" delay="0">
                                              <p:tn val="10"/>
                                            </p:cond>
                                          </p:stCondLst>
                                          <p:endCondLst>
                                            <p:cond evt="onStopAudio" delay="0">
                                              <p:tgtEl>
                                                <p:sldTgt/>
                                              </p:tgtEl>
                                            </p:cond>
                                          </p:endCondLst>
                                        </p:cTn>
                                        <p:tgtEl>
                                          <p:sndTgt r:embed="rId1"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3978"/>
                                        </p:tgtEl>
                                        <p:attrNameLst>
                                          <p:attrName>style.visibility</p:attrName>
                                        </p:attrNameLst>
                                      </p:cBhvr>
                                      <p:to>
                                        <p:strVal val="visible"/>
                                      </p:to>
                                    </p:set>
                                    <p:animEffect transition="in" filter="strips(downRight)">
                                      <p:cBhvr>
                                        <p:cTn id="17" dur="500"/>
                                        <p:tgtEl>
                                          <p:spTgt spid="83978"/>
                                        </p:tgtEl>
                                      </p:cBhvr>
                                    </p:animEffect>
                                  </p:childTnLst>
                                  <p:subTnLst>
                                    <p:audio>
                                      <p:cMediaNode>
                                        <p:cTn display="0" masterRel="sameClick">
                                          <p:stCondLst>
                                            <p:cond evt="begin" delay="0">
                                              <p:tn val="15"/>
                                            </p:cond>
                                          </p:stCondLst>
                                          <p:endCondLst>
                                            <p:cond evt="onStopAudio" delay="0">
                                              <p:tgtEl>
                                                <p:sldTgt/>
                                              </p:tgtEl>
                                            </p:cond>
                                          </p:endCondLst>
                                        </p:cTn>
                                        <p:tgtEl>
                                          <p:sndTgt r:embed="rId1"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7" presetClass="entr" presetSubtype="1" fill="hold" grpId="0" nodeType="clickEffect">
                                  <p:stCondLst>
                                    <p:cond delay="0"/>
                                  </p:stCondLst>
                                  <p:childTnLst>
                                    <p:set>
                                      <p:cBhvr>
                                        <p:cTn id="21" dur="1" fill="hold">
                                          <p:stCondLst>
                                            <p:cond delay="0"/>
                                          </p:stCondLst>
                                        </p:cTn>
                                        <p:tgtEl>
                                          <p:spTgt spid="83979"/>
                                        </p:tgtEl>
                                        <p:attrNameLst>
                                          <p:attrName>style.visibility</p:attrName>
                                        </p:attrNameLst>
                                      </p:cBhvr>
                                      <p:to>
                                        <p:strVal val="visible"/>
                                      </p:to>
                                    </p:set>
                                    <p:anim calcmode="lin" valueType="num">
                                      <p:cBhvr>
                                        <p:cTn id="22" dur="500" fill="hold"/>
                                        <p:tgtEl>
                                          <p:spTgt spid="83979"/>
                                        </p:tgtEl>
                                        <p:attrNameLst>
                                          <p:attrName>ppt_x</p:attrName>
                                        </p:attrNameLst>
                                      </p:cBhvr>
                                      <p:tavLst>
                                        <p:tav tm="0">
                                          <p:val>
                                            <p:strVal val="#ppt_x"/>
                                          </p:val>
                                        </p:tav>
                                        <p:tav tm="100000">
                                          <p:val>
                                            <p:strVal val="#ppt_x"/>
                                          </p:val>
                                        </p:tav>
                                      </p:tavLst>
                                    </p:anim>
                                    <p:anim calcmode="lin" valueType="num">
                                      <p:cBhvr>
                                        <p:cTn id="23" dur="500" fill="hold"/>
                                        <p:tgtEl>
                                          <p:spTgt spid="83979"/>
                                        </p:tgtEl>
                                        <p:attrNameLst>
                                          <p:attrName>ppt_y</p:attrName>
                                        </p:attrNameLst>
                                      </p:cBhvr>
                                      <p:tavLst>
                                        <p:tav tm="0">
                                          <p:val>
                                            <p:strVal val="#ppt_y-#ppt_h/2"/>
                                          </p:val>
                                        </p:tav>
                                        <p:tav tm="100000">
                                          <p:val>
                                            <p:strVal val="#ppt_y"/>
                                          </p:val>
                                        </p:tav>
                                      </p:tavLst>
                                    </p:anim>
                                    <p:anim calcmode="lin" valueType="num">
                                      <p:cBhvr>
                                        <p:cTn id="24" dur="500" fill="hold"/>
                                        <p:tgtEl>
                                          <p:spTgt spid="83979"/>
                                        </p:tgtEl>
                                        <p:attrNameLst>
                                          <p:attrName>ppt_w</p:attrName>
                                        </p:attrNameLst>
                                      </p:cBhvr>
                                      <p:tavLst>
                                        <p:tav tm="0">
                                          <p:val>
                                            <p:strVal val="#ppt_w"/>
                                          </p:val>
                                        </p:tav>
                                        <p:tav tm="100000">
                                          <p:val>
                                            <p:strVal val="#ppt_w"/>
                                          </p:val>
                                        </p:tav>
                                      </p:tavLst>
                                    </p:anim>
                                    <p:anim calcmode="lin" valueType="num">
                                      <p:cBhvr>
                                        <p:cTn id="25" dur="500" fill="hold"/>
                                        <p:tgtEl>
                                          <p:spTgt spid="83979"/>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20"/>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p:bldP spid="83978" grpId="0"/>
      <p:bldP spid="83979" grpId="0" animBg="1"/>
    </p:bldLst>
  </p:timing>
</p:sld>
</file>

<file path=ppt/tags/tag1.xml><?xml version="1.0" encoding="utf-8"?>
<p:tagLst xmlns:p="http://schemas.openxmlformats.org/presentationml/2006/main">
  <p:tag name="KSO_WPP_MARK_KEY" val="afcaf16b-3dc6-4c34-abf4-ffdccfd89e20"/>
</p:tagLst>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场景型模板">
  <a:themeElements>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17998</Words>
  <Application>WPS 演示</Application>
  <PresentationFormat>全屏显示(4:3)</PresentationFormat>
  <Paragraphs>2220</Paragraphs>
  <Slides>58</Slides>
  <Notes>33</Notes>
  <HiddenSlides>0</HiddenSlides>
  <MMClips>0</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14</vt:i4>
      </vt:variant>
      <vt:variant>
        <vt:lpstr>幻灯片标题</vt:lpstr>
      </vt:variant>
      <vt:variant>
        <vt:i4>58</vt:i4>
      </vt:variant>
    </vt:vector>
  </HeadingPairs>
  <TitlesOfParts>
    <vt:vector size="91" baseType="lpstr">
      <vt:lpstr>Arial</vt:lpstr>
      <vt:lpstr>宋体</vt:lpstr>
      <vt:lpstr>Wingdings</vt:lpstr>
      <vt:lpstr>Times New Roman</vt:lpstr>
      <vt:lpstr>Monotype Sorts</vt:lpstr>
      <vt:lpstr>Wingdings</vt:lpstr>
      <vt:lpstr>楷体_GB2312</vt:lpstr>
      <vt:lpstr>新宋体</vt:lpstr>
      <vt:lpstr>Webdings</vt:lpstr>
      <vt:lpstr>Symbol</vt:lpstr>
      <vt:lpstr>MS Hei</vt:lpstr>
      <vt:lpstr>Impact</vt:lpstr>
      <vt:lpstr>隶书</vt:lpstr>
      <vt:lpstr>楷体_GB2312</vt:lpstr>
      <vt:lpstr>微软雅黑</vt:lpstr>
      <vt:lpstr>Arial Unicode MS</vt:lpstr>
      <vt:lpstr>默认设计模板</vt:lpstr>
      <vt:lpstr>场景型模板</vt:lpstr>
      <vt:lpstr>个人主页 (标准)</vt:lpstr>
      <vt:lpstr>Equation.3</vt:lpstr>
      <vt:lpstr>Equation.3</vt:lpstr>
      <vt:lpstr>Equation.3</vt:lpstr>
      <vt:lpstr>Equation.3</vt:lpstr>
      <vt:lpstr>Equation.3</vt:lpstr>
      <vt:lpstr>MS_ClipArt_Gallery.2</vt:lpstr>
      <vt:lpstr>Equation.3</vt:lpstr>
      <vt:lpstr>Equation.3</vt:lpstr>
      <vt:lpstr>Equation.3</vt:lpstr>
      <vt:lpstr>Equation.3</vt:lpstr>
      <vt:lpstr>MS_ClipArt_Gallery.2</vt:lpstr>
      <vt:lpstr>Equation.3</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不负光阴☀</cp:lastModifiedBy>
  <cp:revision>481</cp:revision>
  <dcterms:created xsi:type="dcterms:W3CDTF">2000-07-24T11:13:48Z</dcterms:created>
  <dcterms:modified xsi:type="dcterms:W3CDTF">2022-12-22T08:08:49Z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85D8BD99D96045968DDDE5AF82C3CD6C</vt:lpwstr>
  </property>
  <property fmtid="{D5CDD505-2E9C-101B-9397-08002B2CF9AE}" pid="3" name="KSOProductBuildVer">
    <vt:lpwstr>2052-11.1.0.12763</vt:lpwstr>
  </property>
</Properties>
</file>