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1"/>
  </p:handoutMasterIdLst>
  <p:sldIdLst>
    <p:sldId id="653" r:id="rId3"/>
    <p:sldId id="664" r:id="rId5"/>
    <p:sldId id="484" r:id="rId6"/>
    <p:sldId id="769" r:id="rId7"/>
    <p:sldId id="655" r:id="rId8"/>
    <p:sldId id="487" r:id="rId9"/>
    <p:sldId id="488" r:id="rId10"/>
    <p:sldId id="650" r:id="rId11"/>
    <p:sldId id="667" r:id="rId12"/>
    <p:sldId id="489" r:id="rId13"/>
    <p:sldId id="490" r:id="rId14"/>
    <p:sldId id="569" r:id="rId15"/>
    <p:sldId id="570" r:id="rId16"/>
    <p:sldId id="572" r:id="rId17"/>
    <p:sldId id="628" r:id="rId18"/>
    <p:sldId id="513" r:id="rId19"/>
    <p:sldId id="514" r:id="rId20"/>
    <p:sldId id="668" r:id="rId21"/>
    <p:sldId id="669" r:id="rId22"/>
    <p:sldId id="720" r:id="rId23"/>
    <p:sldId id="721" r:id="rId24"/>
    <p:sldId id="722" r:id="rId25"/>
    <p:sldId id="723" r:id="rId26"/>
    <p:sldId id="724" r:id="rId27"/>
    <p:sldId id="725" r:id="rId28"/>
    <p:sldId id="726" r:id="rId29"/>
    <p:sldId id="727" r:id="rId30"/>
    <p:sldId id="728" r:id="rId31"/>
    <p:sldId id="729" r:id="rId32"/>
    <p:sldId id="730" r:id="rId33"/>
    <p:sldId id="731" r:id="rId34"/>
    <p:sldId id="732" r:id="rId35"/>
    <p:sldId id="733" r:id="rId36"/>
    <p:sldId id="734" r:id="rId37"/>
    <p:sldId id="735" r:id="rId38"/>
    <p:sldId id="736" r:id="rId39"/>
    <p:sldId id="737" r:id="rId40"/>
    <p:sldId id="738" r:id="rId41"/>
    <p:sldId id="739" r:id="rId42"/>
    <p:sldId id="740" r:id="rId43"/>
    <p:sldId id="741" r:id="rId44"/>
    <p:sldId id="742" r:id="rId45"/>
    <p:sldId id="743" r:id="rId46"/>
    <p:sldId id="744" r:id="rId47"/>
    <p:sldId id="745" r:id="rId48"/>
    <p:sldId id="746" r:id="rId49"/>
    <p:sldId id="747" r:id="rId50"/>
    <p:sldId id="748" r:id="rId51"/>
    <p:sldId id="749" r:id="rId52"/>
    <p:sldId id="750" r:id="rId53"/>
    <p:sldId id="751" r:id="rId54"/>
    <p:sldId id="752" r:id="rId55"/>
    <p:sldId id="753" r:id="rId56"/>
    <p:sldId id="754" r:id="rId57"/>
    <p:sldId id="755" r:id="rId58"/>
    <p:sldId id="756" r:id="rId59"/>
    <p:sldId id="757" r:id="rId60"/>
    <p:sldId id="758" r:id="rId61"/>
    <p:sldId id="759" r:id="rId62"/>
    <p:sldId id="760" r:id="rId63"/>
    <p:sldId id="761" r:id="rId64"/>
    <p:sldId id="762" r:id="rId65"/>
    <p:sldId id="763" r:id="rId66"/>
    <p:sldId id="764" r:id="rId67"/>
    <p:sldId id="765" r:id="rId68"/>
    <p:sldId id="766" r:id="rId69"/>
    <p:sldId id="767" r:id="rId70"/>
  </p:sldIdLst>
  <p:sldSz cx="9144000" cy="6858000" type="screen4x3"/>
  <p:notesSz cx="6858000" cy="9144000"/>
  <p:custDataLst>
    <p:tags r:id="rId75"/>
  </p:custDataLst>
  <p:defaultTextStyle>
    <a:defPPr>
      <a:defRPr lang="zh-CN"/>
    </a:defPPr>
    <a:lvl1pPr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8000"/>
    <a:srgbClr val="FF99FF"/>
    <a:srgbClr val="CCECFF"/>
    <a:srgbClr val="00CC00"/>
    <a:srgbClr val="66FF33"/>
    <a:srgbClr val="FF33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6" autoAdjust="0"/>
    <p:restoredTop sz="80075" autoAdjust="0"/>
  </p:normalViewPr>
  <p:slideViewPr>
    <p:cSldViewPr>
      <p:cViewPr varScale="1">
        <p:scale>
          <a:sx n="73" d="100"/>
          <a:sy n="73" d="100"/>
        </p:scale>
        <p:origin x="1305" y="2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5" Type="http://schemas.openxmlformats.org/officeDocument/2006/relationships/tags" Target="tags/tag59.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handoutMaster" Target="handoutMasters/handoutMaster1.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nSpc>
                <a:spcPct val="100000"/>
              </a:lnSpc>
              <a:defRPr sz="1200">
                <a:solidFill>
                  <a:schemeClr val="tx1"/>
                </a:solidFill>
                <a:ea typeface="宋体" panose="02010600030101010101" pitchFamily="2" charset="-122"/>
              </a:defRPr>
            </a:lvl1pPr>
          </a:lstStyle>
          <a:p>
            <a:pPr>
              <a:defRPr/>
            </a:pPr>
            <a:endParaRPr lang="en-US" altLang="zh-CN"/>
          </a:p>
        </p:txBody>
      </p:sp>
      <p:sp>
        <p:nvSpPr>
          <p:cNvPr id="48131"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a:lnSpc>
                <a:spcPct val="100000"/>
              </a:lnSpc>
              <a:defRPr sz="1200">
                <a:solidFill>
                  <a:schemeClr val="tx1"/>
                </a:solidFill>
                <a:ea typeface="宋体" panose="02010600030101010101" pitchFamily="2" charset="-122"/>
              </a:defRPr>
            </a:lvl1pPr>
          </a:lstStyle>
          <a:p>
            <a:pPr>
              <a:defRPr/>
            </a:pPr>
            <a:endParaRPr lang="en-US" altLang="zh-CN"/>
          </a:p>
        </p:txBody>
      </p:sp>
      <p:sp>
        <p:nvSpPr>
          <p:cNvPr id="48132"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lnSpc>
                <a:spcPct val="100000"/>
              </a:lnSpc>
              <a:defRPr sz="1200">
                <a:solidFill>
                  <a:schemeClr val="tx1"/>
                </a:solidFill>
                <a:ea typeface="宋体" panose="02010600030101010101" pitchFamily="2" charset="-122"/>
              </a:defRPr>
            </a:lvl1pPr>
          </a:lstStyle>
          <a:p>
            <a:pPr>
              <a:defRPr/>
            </a:pPr>
            <a:endParaRPr lang="en-US" altLang="zh-CN"/>
          </a:p>
        </p:txBody>
      </p:sp>
      <p:sp>
        <p:nvSpPr>
          <p:cNvPr id="48133"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a:lnSpc>
                <a:spcPct val="100000"/>
              </a:lnSpc>
              <a:defRPr sz="1200">
                <a:solidFill>
                  <a:schemeClr val="tx1"/>
                </a:solidFill>
                <a:ea typeface="宋体" panose="02010600030101010101" pitchFamily="2" charset="-122"/>
              </a:defRPr>
            </a:lvl1pPr>
          </a:lstStyle>
          <a:p>
            <a:pPr>
              <a:defRPr/>
            </a:pPr>
            <a:fld id="{ABA31CC1-FDB7-46B8-8D2C-E49149AF6096}"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nSpc>
                <a:spcPct val="100000"/>
              </a:lnSpc>
              <a:defRPr sz="1200">
                <a:solidFill>
                  <a:schemeClr val="tx1"/>
                </a:solidFill>
                <a:ea typeface="宋体" panose="02010600030101010101"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a:lnSpc>
                <a:spcPct val="100000"/>
              </a:lnSpc>
              <a:defRPr sz="1200">
                <a:solidFill>
                  <a:schemeClr val="tx1"/>
                </a:solidFill>
                <a:ea typeface="宋体" panose="02010600030101010101"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4301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lnSpc>
                <a:spcPct val="100000"/>
              </a:lnSpc>
              <a:defRPr sz="1200">
                <a:solidFill>
                  <a:schemeClr val="tx1"/>
                </a:solidFill>
                <a:ea typeface="宋体" panose="02010600030101010101"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a:lnSpc>
                <a:spcPct val="100000"/>
              </a:lnSpc>
              <a:defRPr sz="1200">
                <a:solidFill>
                  <a:schemeClr val="tx1"/>
                </a:solidFill>
                <a:ea typeface="宋体" panose="02010600030101010101" pitchFamily="2" charset="-122"/>
              </a:defRPr>
            </a:lvl1pPr>
          </a:lstStyle>
          <a:p>
            <a:pPr>
              <a:defRPr/>
            </a:pPr>
            <a:fld id="{18E172D0-8F7B-4B1A-BA3F-C1E627BF8A2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学习计算理论的目的在于理解计算机能做哪些事</a:t>
            </a:r>
            <a:endParaRPr lang="en-US" altLang="zh-CN" dirty="0"/>
          </a:p>
          <a:p>
            <a:r>
              <a:rPr lang="zh-CN" altLang="en-US" dirty="0"/>
              <a:t>是什么使得一些问题难于计算，另一些问题容易计算（能不能给问题分类，告诉我们这些问题一定存在高效算法，另一些问题不一定存在高效算法）</a:t>
            </a:r>
            <a:endParaRPr lang="en-US" altLang="zh-CN" dirty="0"/>
          </a:p>
          <a:p>
            <a:r>
              <a:rPr lang="zh-CN" altLang="en-US" dirty="0"/>
              <a:t>这就涉及到对“计算”本质的分析。</a:t>
            </a:r>
            <a:endParaRPr lang="en-US" altLang="zh-CN" dirty="0"/>
          </a:p>
          <a:p>
            <a:r>
              <a:rPr lang="zh-CN" altLang="en-US" dirty="0"/>
              <a:t>用自动机对“计算”这个操作建模。使我们分析“计算”的本质时有形式化的定义</a:t>
            </a:r>
            <a:endParaRPr lang="zh-CN" altLang="en-US" dirty="0"/>
          </a:p>
        </p:txBody>
      </p:sp>
      <p:sp>
        <p:nvSpPr>
          <p:cNvPr id="4" name="灯片编号占位符 3"/>
          <p:cNvSpPr>
            <a:spLocks noGrp="1"/>
          </p:cNvSpPr>
          <p:nvPr>
            <p:ph type="sldNum" sz="quarter" idx="5"/>
          </p:nvPr>
        </p:nvSpPr>
        <p:spPr/>
        <p:txBody>
          <a:bodyPr/>
          <a:lstStyle/>
          <a:p>
            <a:pPr>
              <a:defRPr/>
            </a:pPr>
            <a:fld id="{18E172D0-8F7B-4B1A-BA3F-C1E627BF8A2E}"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ea typeface="宋体" panose="02010600030101010101" pitchFamily="2" charset="-122"/>
              </a:rPr>
              <a:t>Nondeterministic finite automata</a:t>
            </a:r>
            <a:endParaRPr lang="en-US" altLang="zh-CN" dirty="0">
              <a:ea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18E172D0-8F7B-4B1A-BA3F-C1E627BF8A2E}"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一个类似“薛定谔猫的状态”</a:t>
            </a:r>
            <a:endParaRPr lang="zh-CN" altLang="en-US" dirty="0"/>
          </a:p>
        </p:txBody>
      </p:sp>
      <p:sp>
        <p:nvSpPr>
          <p:cNvPr id="4" name="灯片编号占位符 3"/>
          <p:cNvSpPr>
            <a:spLocks noGrp="1"/>
          </p:cNvSpPr>
          <p:nvPr>
            <p:ph type="sldNum" sz="quarter" idx="5"/>
          </p:nvPr>
        </p:nvSpPr>
        <p:spPr/>
        <p:txBody>
          <a:bodyPr/>
          <a:lstStyle/>
          <a:p>
            <a:pPr>
              <a:defRPr/>
            </a:pPr>
            <a:fld id="{18E172D0-8F7B-4B1A-BA3F-C1E627BF8A2E}"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Rot="1" noChangeAspect="1" noChangeArrowheads="1" noTextEdit="1"/>
          </p:cNvSpPr>
          <p:nvPr>
            <p:ph type="sldImg"/>
          </p:nvPr>
        </p:nvSpPr>
        <p:spPr/>
      </p:sp>
      <p:sp>
        <p:nvSpPr>
          <p:cNvPr id="4986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anose="02010600030101010101" pitchFamily="2" charset="-122"/>
              </a:rPr>
              <a:t>Deterministic finite automata</a:t>
            </a:r>
            <a:endParaRPr lang="en-US" altLang="zh-CN">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Rot="1" noChangeAspect="1" noChangeArrowheads="1" noTextEdit="1"/>
          </p:cNvSpPr>
          <p:nvPr>
            <p:ph type="sldImg"/>
          </p:nvPr>
        </p:nvSpPr>
        <p:spPr/>
      </p:sp>
      <p:sp>
        <p:nvSpPr>
          <p:cNvPr id="5160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r>
              <a:rPr lang="zh-CN" altLang="en-US" dirty="0"/>
              <a:t>文章本天成，妙手偶得之</a:t>
            </a:r>
            <a:endParaRPr lang="zh-CN" altLang="en-US" dirty="0"/>
          </a:p>
        </p:txBody>
      </p:sp>
      <p:sp>
        <p:nvSpPr>
          <p:cNvPr id="4" name="灯片编号占位符 3"/>
          <p:cNvSpPr>
            <a:spLocks noGrp="1"/>
          </p:cNvSpPr>
          <p:nvPr>
            <p:ph type="sldNum" sz="quarter" idx="5"/>
          </p:nvPr>
        </p:nvSpPr>
        <p:spPr/>
        <p:txBody>
          <a:bodyPr/>
          <a:lstStyle/>
          <a:p>
            <a:pPr>
              <a:defRPr/>
            </a:pPr>
            <a:fld id="{18E172D0-8F7B-4B1A-BA3F-C1E627BF8A2E}"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a:t>
            </a:r>
            <a:r>
              <a:rPr lang="en-US" altLang="zh-CN" dirty="0"/>
              <a:t>NFA</a:t>
            </a:r>
            <a:r>
              <a:rPr lang="zh-CN" altLang="en-US" dirty="0"/>
              <a:t>可以并行地试探，所以在设计的过程中，只关注能接受的字符串的特点即可</a:t>
            </a:r>
            <a:endParaRPr lang="zh-CN" altLang="en-US" dirty="0"/>
          </a:p>
        </p:txBody>
      </p:sp>
      <p:sp>
        <p:nvSpPr>
          <p:cNvPr id="4" name="灯片编号占位符 3"/>
          <p:cNvSpPr>
            <a:spLocks noGrp="1"/>
          </p:cNvSpPr>
          <p:nvPr>
            <p:ph type="sldNum" sz="quarter" idx="5"/>
          </p:nvPr>
        </p:nvSpPr>
        <p:spPr/>
        <p:txBody>
          <a:bodyPr/>
          <a:lstStyle/>
          <a:p>
            <a:pPr>
              <a:defRPr/>
            </a:pPr>
            <a:fld id="{18E172D0-8F7B-4B1A-BA3F-C1E627BF8A2E}"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8E172D0-8F7B-4B1A-BA3F-C1E627BF8A2E}"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8E172D0-8F7B-4B1A-BA3F-C1E627BF8A2E}"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 to define states in general case? How to define transition</a:t>
            </a:r>
            <a:r>
              <a:rPr lang="en-US" altLang="zh-CN" baseline="0" dirty="0"/>
              <a:t> function in general case?</a:t>
            </a:r>
            <a:endParaRPr lang="zh-CN" altLang="en-US" dirty="0"/>
          </a:p>
        </p:txBody>
      </p:sp>
      <p:sp>
        <p:nvSpPr>
          <p:cNvPr id="4" name="灯片编号占位符 3"/>
          <p:cNvSpPr>
            <a:spLocks noGrp="1"/>
          </p:cNvSpPr>
          <p:nvPr>
            <p:ph type="sldNum" sz="quarter" idx="10"/>
          </p:nvPr>
        </p:nvSpPr>
        <p:spPr/>
        <p:txBody>
          <a:bodyPr/>
          <a:lstStyle/>
          <a:p>
            <a:pPr>
              <a:defRPr/>
            </a:pPr>
            <a:fld id="{18E172D0-8F7B-4B1A-BA3F-C1E627BF8A2E}"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Rot="1" noChangeAspect="1" noChangeArrowheads="1" noTextEdit="1"/>
          </p:cNvSpPr>
          <p:nvPr>
            <p:ph type="sldImg"/>
          </p:nvPr>
        </p:nvSpPr>
        <p:spPr/>
      </p:sp>
      <p:sp>
        <p:nvSpPr>
          <p:cNvPr id="6174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Rot="1" noChangeAspect="1" noChangeArrowheads="1" noTextEdit="1"/>
          </p:cNvSpPr>
          <p:nvPr>
            <p:ph type="sldImg"/>
          </p:nvPr>
        </p:nvSpPr>
        <p:spPr/>
      </p:sp>
      <p:sp>
        <p:nvSpPr>
          <p:cNvPr id="4986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a:t>
            </a:r>
            <a:r>
              <a:rPr lang="zh-CN" altLang="en-US" dirty="0"/>
              <a:t>）重复多次的正则表达式也是正则表达式</a:t>
            </a:r>
            <a:endParaRPr lang="zh-CN" altLang="en-US" dirty="0"/>
          </a:p>
        </p:txBody>
      </p:sp>
      <p:sp>
        <p:nvSpPr>
          <p:cNvPr id="4" name="灯片编号占位符 3"/>
          <p:cNvSpPr>
            <a:spLocks noGrp="1"/>
          </p:cNvSpPr>
          <p:nvPr>
            <p:ph type="sldNum" sz="quarter" idx="5"/>
          </p:nvPr>
        </p:nvSpPr>
        <p:spPr/>
        <p:txBody>
          <a:bodyPr/>
          <a:lstStyle/>
          <a:p>
            <a:pPr>
              <a:defRPr/>
            </a:pPr>
            <a:fld id="{18E172D0-8F7B-4B1A-BA3F-C1E627BF8A2E}"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sz="1200" dirty="0">
                <a:solidFill>
                  <a:schemeClr val="tx1"/>
                </a:solidFill>
                <a:sym typeface="Symbol" panose="05050102010706020507" pitchFamily="18" charset="2"/>
              </a:rPr>
              <a:t></a:t>
            </a:r>
            <a:r>
              <a:rPr kumimoji="0" lang="zh-CN" altLang="en-US" sz="1200" dirty="0">
                <a:solidFill>
                  <a:schemeClr val="tx1"/>
                </a:solidFill>
                <a:sym typeface="Symbol" panose="05050102010706020507" pitchFamily="18" charset="2"/>
              </a:rPr>
              <a:t>对应的自动机不接受任何字符串</a:t>
            </a:r>
            <a:endParaRPr lang="zh-CN" altLang="en-US" dirty="0"/>
          </a:p>
        </p:txBody>
      </p:sp>
      <p:sp>
        <p:nvSpPr>
          <p:cNvPr id="4" name="灯片编号占位符 3"/>
          <p:cNvSpPr>
            <a:spLocks noGrp="1"/>
          </p:cNvSpPr>
          <p:nvPr>
            <p:ph type="sldNum" sz="quarter" idx="5"/>
          </p:nvPr>
        </p:nvSpPr>
        <p:spPr/>
        <p:txBody>
          <a:bodyPr/>
          <a:lstStyle/>
          <a:p>
            <a:pPr>
              <a:defRPr/>
            </a:pPr>
            <a:fld id="{18E172D0-8F7B-4B1A-BA3F-C1E627BF8A2E}"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8E172D0-8F7B-4B1A-BA3F-C1E627BF8A2E}"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tx1"/>
                </a:solidFill>
              </a:rPr>
              <a:t>任何有穷语言都是正则语言（可以用有限个状态的自动机识别），如果一个无穷集合的语言是正则的（能用有限自动机识别），一定存在很长的字符串，长到用自动机识别这个字符串的时候会重复经历某些状态，这个状态被重复经历时所经过的子串被重复若干次或被删掉得到的新字符串也可以被这个自动机所识别</a:t>
            </a:r>
            <a:endParaRPr lang="en-US" altLang="zh-CN" dirty="0">
              <a:solidFill>
                <a:schemeClr val="tx1"/>
              </a:solidFill>
            </a:endParaRPr>
          </a:p>
          <a:p>
            <a:r>
              <a:rPr lang="en-US" altLang="zh-CN" dirty="0">
                <a:solidFill>
                  <a:schemeClr val="tx1"/>
                </a:solidFill>
              </a:rPr>
              <a:t>pigeonhole principle</a:t>
            </a:r>
            <a:r>
              <a:rPr lang="zh-CN" altLang="en-US" dirty="0">
                <a:solidFill>
                  <a:schemeClr val="tx1"/>
                </a:solidFill>
              </a:rPr>
              <a:t>鸽巢原理；识别长度为</a:t>
            </a:r>
            <a:r>
              <a:rPr lang="en-US" altLang="zh-CN" dirty="0">
                <a:solidFill>
                  <a:schemeClr val="tx1"/>
                </a:solidFill>
              </a:rPr>
              <a:t>p</a:t>
            </a:r>
            <a:r>
              <a:rPr lang="zh-CN" altLang="en-US" dirty="0">
                <a:solidFill>
                  <a:schemeClr val="tx1"/>
                </a:solidFill>
              </a:rPr>
              <a:t>的字符串需要</a:t>
            </a:r>
            <a:r>
              <a:rPr lang="en-US" altLang="zh-CN" dirty="0">
                <a:solidFill>
                  <a:schemeClr val="tx1"/>
                </a:solidFill>
              </a:rPr>
              <a:t>p+1</a:t>
            </a:r>
            <a:r>
              <a:rPr lang="zh-CN" altLang="en-US" dirty="0">
                <a:solidFill>
                  <a:schemeClr val="tx1"/>
                </a:solidFill>
              </a:rPr>
              <a:t>个状态</a:t>
            </a:r>
            <a:endParaRPr lang="zh-CN" altLang="en-US" dirty="0"/>
          </a:p>
        </p:txBody>
      </p:sp>
      <p:sp>
        <p:nvSpPr>
          <p:cNvPr id="4" name="灯片编号占位符 3"/>
          <p:cNvSpPr>
            <a:spLocks noGrp="1"/>
          </p:cNvSpPr>
          <p:nvPr>
            <p:ph type="sldNum" sz="quarter" idx="5"/>
          </p:nvPr>
        </p:nvSpPr>
        <p:spPr/>
        <p:txBody>
          <a:bodyPr/>
          <a:lstStyle/>
          <a:p>
            <a:pPr>
              <a:defRPr/>
            </a:pPr>
            <a:fld id="{18E172D0-8F7B-4B1A-BA3F-C1E627BF8A2E}"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剪切粘贴技术</a:t>
            </a:r>
            <a:endParaRPr lang="zh-CN" altLang="en-US" dirty="0"/>
          </a:p>
        </p:txBody>
      </p:sp>
      <p:sp>
        <p:nvSpPr>
          <p:cNvPr id="4" name="灯片编号占位符 3"/>
          <p:cNvSpPr>
            <a:spLocks noGrp="1"/>
          </p:cNvSpPr>
          <p:nvPr>
            <p:ph type="sldNum" sz="quarter" idx="10"/>
          </p:nvPr>
        </p:nvSpPr>
        <p:spPr/>
        <p:txBody>
          <a:bodyPr/>
          <a:lstStyle/>
          <a:p>
            <a:pPr>
              <a:defRPr/>
            </a:pPr>
            <a:fld id="{18E172D0-8F7B-4B1A-BA3F-C1E627BF8A2E}"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xy</a:t>
            </a:r>
            <a:r>
              <a:rPr lang="en-US" altLang="zh-CN" dirty="0"/>
              <a:t>|</a:t>
            </a:r>
            <a:r>
              <a:rPr lang="zh-CN" altLang="en-US" dirty="0"/>
              <a:t>不超过</a:t>
            </a:r>
            <a:r>
              <a:rPr lang="en-US" altLang="zh-CN" dirty="0"/>
              <a:t>p</a:t>
            </a:r>
            <a:r>
              <a:rPr lang="zh-CN" altLang="en-US" dirty="0"/>
              <a:t>，所以</a:t>
            </a:r>
            <a:r>
              <a:rPr lang="en-US" altLang="zh-CN" dirty="0"/>
              <a:t>y</a:t>
            </a:r>
            <a:r>
              <a:rPr lang="zh-CN" altLang="en-US" dirty="0"/>
              <a:t>只能是由</a:t>
            </a:r>
            <a:r>
              <a:rPr lang="en-US" altLang="zh-CN" dirty="0"/>
              <a:t>0</a:t>
            </a:r>
            <a:r>
              <a:rPr lang="zh-CN" altLang="en-US" dirty="0"/>
              <a:t>构成的串</a:t>
            </a:r>
            <a:endParaRPr lang="zh-CN" altLang="en-US" dirty="0"/>
          </a:p>
        </p:txBody>
      </p:sp>
      <p:sp>
        <p:nvSpPr>
          <p:cNvPr id="4" name="灯片编号占位符 3"/>
          <p:cNvSpPr>
            <a:spLocks noGrp="1"/>
          </p:cNvSpPr>
          <p:nvPr>
            <p:ph type="sldNum" sz="quarter" idx="5"/>
          </p:nvPr>
        </p:nvSpPr>
        <p:spPr/>
        <p:txBody>
          <a:bodyPr/>
          <a:lstStyle/>
          <a:p>
            <a:pPr>
              <a:defRPr/>
            </a:pPr>
            <a:fld id="{18E172D0-8F7B-4B1A-BA3F-C1E627BF8A2E}"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长度是完全平方数的字符串集合，</a:t>
            </a:r>
            <a:r>
              <a:rPr lang="en-US" altLang="zh-CN"/>
              <a:t>|y|&lt;|w|=2^(p+1)</a:t>
            </a:r>
            <a:endParaRPr lang="zh-CN" altLang="en-US" dirty="0"/>
          </a:p>
        </p:txBody>
      </p:sp>
      <p:sp>
        <p:nvSpPr>
          <p:cNvPr id="4" name="灯片编号占位符 3"/>
          <p:cNvSpPr>
            <a:spLocks noGrp="1"/>
          </p:cNvSpPr>
          <p:nvPr>
            <p:ph type="sldNum" sz="quarter" idx="5"/>
          </p:nvPr>
        </p:nvSpPr>
        <p:spPr/>
        <p:txBody>
          <a:bodyPr/>
          <a:lstStyle/>
          <a:p>
            <a:pPr>
              <a:defRPr/>
            </a:pPr>
            <a:fld id="{18E172D0-8F7B-4B1A-BA3F-C1E627BF8A2E}"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Rot="1" noChangeAspect="1" noChangeArrowheads="1" noTextEdit="1"/>
          </p:cNvSpPr>
          <p:nvPr>
            <p:ph type="sldImg"/>
          </p:nvPr>
        </p:nvSpPr>
        <p:spPr/>
      </p:sp>
      <p:sp>
        <p:nvSpPr>
          <p:cNvPr id="4986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anose="02010600030101010101" pitchFamily="2" charset="-122"/>
              </a:rPr>
              <a:t>一般的图是一个二元组</a:t>
            </a:r>
            <a:r>
              <a:rPr lang="en-US" altLang="zh-CN" dirty="0">
                <a:ea typeface="宋体" panose="02010600030101010101" pitchFamily="2" charset="-122"/>
              </a:rPr>
              <a:t>G=(V,E)</a:t>
            </a:r>
            <a:endParaRPr lang="en-US" altLang="zh-CN"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Rot="1" noChangeAspect="1" noChangeArrowheads="1" noTextEdit="1"/>
          </p:cNvSpPr>
          <p:nvPr>
            <p:ph type="sldImg"/>
          </p:nvPr>
        </p:nvSpPr>
        <p:spPr/>
      </p:sp>
      <p:sp>
        <p:nvSpPr>
          <p:cNvPr id="503811"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Rot="1" noChangeAspect="1" noChangeArrowheads="1" noTextEdit="1"/>
          </p:cNvSpPr>
          <p:nvPr>
            <p:ph type="sldImg"/>
          </p:nvPr>
        </p:nvSpPr>
        <p:spPr/>
      </p:sp>
      <p:sp>
        <p:nvSpPr>
          <p:cNvPr id="503811"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a:t>
            </a:r>
            <a:r>
              <a:rPr lang="en-US" altLang="zh-CN" dirty="0"/>
              <a:t>1111</a:t>
            </a:r>
            <a:r>
              <a:rPr lang="zh-CN" altLang="en-US" dirty="0"/>
              <a:t>不是</a:t>
            </a:r>
            <a:r>
              <a:rPr lang="en-US" altLang="zh-CN" dirty="0"/>
              <a:t>{1,11,100}</a:t>
            </a:r>
            <a:r>
              <a:rPr lang="zh-CN" altLang="en-US" dirty="0"/>
              <a:t>的串，但</a:t>
            </a:r>
            <a:r>
              <a:rPr lang="en-US" altLang="zh-CN" dirty="0"/>
              <a:t>M1</a:t>
            </a:r>
            <a:r>
              <a:rPr lang="zh-CN" altLang="en-US" dirty="0"/>
              <a:t>也能识别，所以</a:t>
            </a:r>
            <a:r>
              <a:rPr lang="en-US" altLang="zh-CN" dirty="0"/>
              <a:t>M1</a:t>
            </a:r>
            <a:r>
              <a:rPr lang="zh-CN" altLang="en-US" dirty="0"/>
              <a:t>对应的语言不是</a:t>
            </a:r>
            <a:r>
              <a:rPr lang="en-US" altLang="zh-CN" dirty="0"/>
              <a:t>{1,11,100}</a:t>
            </a:r>
            <a:endParaRPr lang="zh-CN" altLang="en-US" dirty="0"/>
          </a:p>
        </p:txBody>
      </p:sp>
      <p:sp>
        <p:nvSpPr>
          <p:cNvPr id="4" name="灯片编号占位符 3"/>
          <p:cNvSpPr>
            <a:spLocks noGrp="1"/>
          </p:cNvSpPr>
          <p:nvPr>
            <p:ph type="sldNum" sz="quarter" idx="5"/>
          </p:nvPr>
        </p:nvSpPr>
        <p:spPr/>
        <p:txBody>
          <a:bodyPr/>
          <a:lstStyle/>
          <a:p>
            <a:pPr>
              <a:defRPr/>
            </a:pPr>
            <a:fld id="{18E172D0-8F7B-4B1A-BA3F-C1E627BF8A2E}"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正则语言，上下文无关语言，可判定语言，图灵可识别语言</a:t>
            </a:r>
            <a:endParaRPr lang="zh-CN" altLang="en-US" dirty="0"/>
          </a:p>
        </p:txBody>
      </p:sp>
      <p:sp>
        <p:nvSpPr>
          <p:cNvPr id="4" name="灯片编号占位符 3"/>
          <p:cNvSpPr>
            <a:spLocks noGrp="1"/>
          </p:cNvSpPr>
          <p:nvPr>
            <p:ph type="sldNum" sz="quarter" idx="5"/>
          </p:nvPr>
        </p:nvSpPr>
        <p:spPr/>
        <p:txBody>
          <a:bodyPr/>
          <a:lstStyle/>
          <a:p>
            <a:pPr>
              <a:defRPr/>
            </a:pPr>
            <a:fld id="{18E172D0-8F7B-4B1A-BA3F-C1E627BF8A2E}"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Put yourself in place of the machine you are </a:t>
            </a:r>
            <a:r>
              <a:rPr lang="en-US" altLang="zh-CN" dirty="0" err="1"/>
              <a:t>tring</a:t>
            </a:r>
            <a:r>
              <a:rPr lang="en-US" altLang="zh-CN" dirty="0"/>
              <a:t> to design.</a:t>
            </a:r>
            <a:endParaRPr lang="zh-CN" altLang="en-US" dirty="0"/>
          </a:p>
        </p:txBody>
      </p:sp>
      <p:sp>
        <p:nvSpPr>
          <p:cNvPr id="4" name="灯片编号占位符 3"/>
          <p:cNvSpPr>
            <a:spLocks noGrp="1"/>
          </p:cNvSpPr>
          <p:nvPr>
            <p:ph type="sldNum" sz="quarter" idx="10"/>
          </p:nvPr>
        </p:nvSpPr>
        <p:spPr/>
        <p:txBody>
          <a:bodyPr/>
          <a:lstStyle/>
          <a:p>
            <a:pPr>
              <a:defRPr/>
            </a:pPr>
            <a:fld id="{18E172D0-8F7B-4B1A-BA3F-C1E627BF8A2E}"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a:t>
            </a:r>
            <a:r>
              <a:rPr lang="en-US" altLang="zh-CN" dirty="0"/>
              <a:t>k</a:t>
            </a:r>
            <a:r>
              <a:rPr lang="zh-CN" altLang="en-US" dirty="0"/>
              <a:t>可以等于</a:t>
            </a:r>
            <a:r>
              <a:rPr lang="en-US" altLang="zh-CN" dirty="0"/>
              <a:t>0</a:t>
            </a:r>
            <a:r>
              <a:rPr lang="zh-CN" altLang="en-US" dirty="0"/>
              <a:t>，说明允许空串作为元素</a:t>
            </a:r>
            <a:endParaRPr lang="zh-CN" altLang="en-US" dirty="0"/>
          </a:p>
        </p:txBody>
      </p:sp>
      <p:sp>
        <p:nvSpPr>
          <p:cNvPr id="4" name="灯片编号占位符 3"/>
          <p:cNvSpPr>
            <a:spLocks noGrp="1"/>
          </p:cNvSpPr>
          <p:nvPr>
            <p:ph type="sldNum" sz="quarter" idx="5"/>
          </p:nvPr>
        </p:nvSpPr>
        <p:spPr/>
        <p:txBody>
          <a:bodyPr/>
          <a:lstStyle/>
          <a:p>
            <a:pPr>
              <a:defRPr/>
            </a:pPr>
            <a:fld id="{18E172D0-8F7B-4B1A-BA3F-C1E627BF8A2E}"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096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0"/>
            <a:ext cx="6705600" cy="6096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0" y="0"/>
            <a:ext cx="9144000" cy="1143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6246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3.emf"/><Relationship Id="rId1" Type="http://schemas.openxmlformats.org/officeDocument/2006/relationships/image" Target="../media/image2.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6.xml"/><Relationship Id="rId2" Type="http://schemas.openxmlformats.org/officeDocument/2006/relationships/image" Target="../media/image4.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image" Target="../media/image1.GIF"/></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9.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5.xml"/><Relationship Id="rId2" Type="http://schemas.openxmlformats.org/officeDocument/2006/relationships/image" Target="../media/image18.png"/><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2.xml"/><Relationship Id="rId5" Type="http://schemas.openxmlformats.org/officeDocument/2006/relationships/tags" Target="../tags/tag36.xml"/><Relationship Id="rId4" Type="http://schemas.openxmlformats.org/officeDocument/2006/relationships/image" Target="../media/image17.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2.xml"/><Relationship Id="rId5" Type="http://schemas.openxmlformats.org/officeDocument/2006/relationships/tags" Target="../tags/tag3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2.xml"/><Relationship Id="rId3" Type="http://schemas.openxmlformats.org/officeDocument/2006/relationships/tags" Target="../tags/tag38.xml"/><Relationship Id="rId2" Type="http://schemas.openxmlformats.org/officeDocument/2006/relationships/image" Target="../media/image17.png"/><Relationship Id="rId1"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image" Target="../media/image24.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image" Target="../media/image25.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3"/>
          <p:cNvSpPr>
            <a:spLocks noGrp="1" noChangeArrowheads="1"/>
          </p:cNvSpPr>
          <p:nvPr>
            <p:ph type="ctrTitle"/>
          </p:nvPr>
        </p:nvSpPr>
        <p:spPr>
          <a:xfrm>
            <a:off x="0" y="44624"/>
            <a:ext cx="9144000" cy="2276103"/>
          </a:xfrm>
          <a:noFill/>
          <a:extLst>
            <a:ext uri="{909E8E84-426E-40DD-AFC4-6F175D3DCCD1}">
              <a14:hiddenFill xmlns:a14="http://schemas.microsoft.com/office/drawing/2010/main">
                <a:solidFill>
                  <a:schemeClr val="accent1"/>
                </a:solidFill>
              </a14:hiddenFill>
            </a:ext>
          </a:extLst>
        </p:spPr>
        <p:txBody>
          <a:bodyPr/>
          <a:lstStyle/>
          <a:p>
            <a:pPr eaLnBrk="1" hangingPunct="1"/>
            <a:r>
              <a:rPr lang="en-US" altLang="zh-CN" sz="4800" b="1" dirty="0">
                <a:solidFill>
                  <a:schemeClr val="tx1"/>
                </a:solidFill>
              </a:rPr>
              <a:t>Theory of Computation</a:t>
            </a:r>
            <a:endParaRPr lang="zh-CN" altLang="en-US" sz="4800" b="1" dirty="0">
              <a:solidFill>
                <a:schemeClr val="tx1"/>
              </a:solidFill>
            </a:endParaRPr>
          </a:p>
        </p:txBody>
      </p:sp>
      <p:sp>
        <p:nvSpPr>
          <p:cNvPr id="4" name="Text Box 7"/>
          <p:cNvSpPr txBox="1">
            <a:spLocks noChangeArrowheads="1"/>
          </p:cNvSpPr>
          <p:nvPr/>
        </p:nvSpPr>
        <p:spPr bwMode="auto">
          <a:xfrm>
            <a:off x="827584" y="1662011"/>
            <a:ext cx="7603235" cy="3927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dirty="0"/>
              <a:t>Part I   Model of Computation</a:t>
            </a:r>
            <a:endParaRPr lang="en-US" altLang="zh-CN" dirty="0"/>
          </a:p>
          <a:p>
            <a:pPr>
              <a:lnSpc>
                <a:spcPct val="110000"/>
              </a:lnSpc>
              <a:spcBef>
                <a:spcPct val="10000"/>
              </a:spcBef>
              <a:spcAft>
                <a:spcPct val="10000"/>
              </a:spcAft>
            </a:pPr>
            <a:r>
              <a:rPr lang="en-US" altLang="zh-CN" dirty="0"/>
              <a:t>             chapter 1 finite automata </a:t>
            </a:r>
            <a:endParaRPr lang="en-US" altLang="zh-CN" dirty="0"/>
          </a:p>
          <a:p>
            <a:pPr>
              <a:lnSpc>
                <a:spcPct val="110000"/>
              </a:lnSpc>
              <a:spcBef>
                <a:spcPct val="10000"/>
              </a:spcBef>
              <a:spcAft>
                <a:spcPct val="10000"/>
              </a:spcAft>
            </a:pPr>
            <a:r>
              <a:rPr lang="en-US" altLang="zh-CN" dirty="0"/>
              <a:t>             chapter 3 Turing machines </a:t>
            </a:r>
            <a:endParaRPr lang="en-US" altLang="zh-CN" dirty="0"/>
          </a:p>
          <a:p>
            <a:pPr>
              <a:lnSpc>
                <a:spcPct val="110000"/>
              </a:lnSpc>
              <a:spcBef>
                <a:spcPct val="10000"/>
              </a:spcBef>
              <a:spcAft>
                <a:spcPct val="10000"/>
              </a:spcAft>
            </a:pPr>
            <a:r>
              <a:rPr lang="en-US" altLang="zh-CN" dirty="0"/>
              <a:t>Part II  Computability theory</a:t>
            </a:r>
            <a:r>
              <a:rPr lang="zh-CN" altLang="en-US" dirty="0"/>
              <a:t> </a:t>
            </a:r>
            <a:endParaRPr lang="en-US" altLang="zh-CN" dirty="0"/>
          </a:p>
          <a:p>
            <a:pPr>
              <a:lnSpc>
                <a:spcPct val="110000"/>
              </a:lnSpc>
              <a:spcBef>
                <a:spcPct val="10000"/>
              </a:spcBef>
              <a:spcAft>
                <a:spcPct val="10000"/>
              </a:spcAft>
            </a:pPr>
            <a:r>
              <a:rPr lang="en-US" altLang="zh-CN" dirty="0"/>
              <a:t>              chapter 4</a:t>
            </a:r>
            <a:r>
              <a:rPr lang="zh-CN" altLang="en-US" dirty="0"/>
              <a:t> </a:t>
            </a:r>
            <a:r>
              <a:rPr lang="zh-CN" altLang="en-US" dirty="0">
                <a:solidFill>
                  <a:schemeClr val="tx1"/>
                </a:solidFill>
                <a:sym typeface="Symbol" panose="05050102010706020507" pitchFamily="18" charset="2"/>
              </a:rPr>
              <a:t> </a:t>
            </a:r>
            <a:r>
              <a:rPr lang="en-US" altLang="zh-CN" dirty="0">
                <a:solidFill>
                  <a:schemeClr val="tx1"/>
                </a:solidFill>
                <a:sym typeface="Symbol" panose="05050102010706020507" pitchFamily="18" charset="2"/>
              </a:rPr>
              <a:t>problem without algorithm</a:t>
            </a:r>
            <a:r>
              <a:rPr lang="en-US" altLang="zh-CN" dirty="0">
                <a:solidFill>
                  <a:srgbClr val="FF0000"/>
                </a:solidFill>
                <a:sym typeface="Symbol" panose="05050102010706020507" pitchFamily="18" charset="2"/>
              </a:rPr>
              <a:t> </a:t>
            </a:r>
            <a:r>
              <a:rPr lang="zh-CN" altLang="en-US" dirty="0"/>
              <a:t> </a:t>
            </a:r>
            <a:endParaRPr lang="en-US" altLang="zh-CN" dirty="0"/>
          </a:p>
          <a:p>
            <a:pPr>
              <a:lnSpc>
                <a:spcPct val="110000"/>
              </a:lnSpc>
              <a:spcBef>
                <a:spcPct val="10000"/>
              </a:spcBef>
              <a:spcAft>
                <a:spcPct val="10000"/>
              </a:spcAft>
            </a:pPr>
            <a:r>
              <a:rPr lang="en-US" altLang="zh-CN" dirty="0"/>
              <a:t>Part III Complexity theory</a:t>
            </a:r>
            <a:r>
              <a:rPr lang="zh-CN" altLang="en-US" dirty="0"/>
              <a:t> </a:t>
            </a:r>
            <a:endParaRPr lang="en-US" altLang="zh-CN" dirty="0"/>
          </a:p>
          <a:p>
            <a:pPr>
              <a:lnSpc>
                <a:spcPct val="110000"/>
              </a:lnSpc>
              <a:spcBef>
                <a:spcPct val="10000"/>
              </a:spcBef>
              <a:spcAft>
                <a:spcPct val="10000"/>
              </a:spcAft>
            </a:pPr>
            <a:r>
              <a:rPr lang="en-US" altLang="zh-CN" dirty="0"/>
              <a:t>              chapter 7</a:t>
            </a:r>
            <a:r>
              <a:rPr lang="zh-CN" altLang="en-US" dirty="0"/>
              <a:t> </a:t>
            </a:r>
            <a:r>
              <a:rPr lang="en-US" altLang="zh-CN" dirty="0">
                <a:solidFill>
                  <a:schemeClr val="tx1"/>
                </a:solidFill>
              </a:rPr>
              <a:t>P, NP and NP complete</a:t>
            </a:r>
            <a:endParaRPr lang="zh-CN" altLang="en-US" dirty="0">
              <a:solidFill>
                <a:schemeClr val="tx1"/>
              </a:solidFill>
            </a:endParaRPr>
          </a:p>
        </p:txBody>
      </p:sp>
      <p:sp>
        <p:nvSpPr>
          <p:cNvPr id="5" name="Text Box 7"/>
          <p:cNvSpPr txBox="1">
            <a:spLocks noChangeArrowheads="1"/>
          </p:cNvSpPr>
          <p:nvPr/>
        </p:nvSpPr>
        <p:spPr bwMode="auto">
          <a:xfrm>
            <a:off x="929331" y="5614906"/>
            <a:ext cx="7728398" cy="11264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dirty="0">
                <a:solidFill>
                  <a:srgbClr val="FF0000"/>
                </a:solidFill>
              </a:rPr>
              <a:t>What are the fundamental capabilities </a:t>
            </a:r>
            <a:endParaRPr lang="en-US" altLang="zh-CN" dirty="0">
              <a:solidFill>
                <a:srgbClr val="FF0000"/>
              </a:solidFill>
            </a:endParaRPr>
          </a:p>
          <a:p>
            <a:pPr>
              <a:lnSpc>
                <a:spcPct val="110000"/>
              </a:lnSpc>
              <a:spcBef>
                <a:spcPct val="10000"/>
              </a:spcBef>
              <a:spcAft>
                <a:spcPct val="10000"/>
              </a:spcAft>
            </a:pPr>
            <a:r>
              <a:rPr lang="en-US" altLang="zh-CN" dirty="0">
                <a:solidFill>
                  <a:srgbClr val="FF0000"/>
                </a:solidFill>
              </a:rPr>
              <a:t>                                and limitations of computers? </a:t>
            </a:r>
            <a:endParaRPr lang="en-US" altLang="zh-CN" dirty="0">
              <a:solidFill>
                <a:srgbClr val="FF0000"/>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66950"/>
    </mc:Choice>
    <mc:Fallback>
      <p:transition spd="slow" advTm="6695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dirty="0">
                <a:solidFill>
                  <a:schemeClr val="tx1"/>
                </a:solidFill>
              </a:rPr>
              <a:t>Regular Language</a:t>
            </a:r>
            <a:endParaRPr lang="zh-CN" altLang="en-US" b="1" dirty="0">
              <a:solidFill>
                <a:schemeClr val="tx1"/>
              </a:solidFill>
            </a:endParaRPr>
          </a:p>
        </p:txBody>
      </p:sp>
      <p:sp>
        <p:nvSpPr>
          <p:cNvPr id="505859" name="Text Box 3"/>
          <p:cNvSpPr txBox="1">
            <a:spLocks noChangeArrowheads="1"/>
          </p:cNvSpPr>
          <p:nvPr/>
        </p:nvSpPr>
        <p:spPr bwMode="auto">
          <a:xfrm>
            <a:off x="323528" y="3068960"/>
            <a:ext cx="6025880" cy="371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dirty="0">
                <a:solidFill>
                  <a:schemeClr val="tx1"/>
                </a:solidFill>
              </a:rPr>
              <a:t>Def: We call A </a:t>
            </a:r>
            <a:r>
              <a:rPr lang="en-US" altLang="zh-CN" dirty="0" err="1">
                <a:solidFill>
                  <a:schemeClr val="tx1"/>
                </a:solidFill>
              </a:rPr>
              <a:t>a</a:t>
            </a:r>
            <a:r>
              <a:rPr lang="en-US" altLang="zh-CN" dirty="0">
                <a:solidFill>
                  <a:schemeClr val="tx1"/>
                </a:solidFill>
              </a:rPr>
              <a:t> </a:t>
            </a:r>
            <a:r>
              <a:rPr lang="en-US" altLang="zh-CN" dirty="0">
                <a:solidFill>
                  <a:srgbClr val="FF0000"/>
                </a:solidFill>
              </a:rPr>
              <a:t>regular language</a:t>
            </a:r>
            <a:r>
              <a:rPr lang="en-US" altLang="zh-CN" dirty="0">
                <a:solidFill>
                  <a:schemeClr val="tx1"/>
                </a:solidFill>
              </a:rPr>
              <a:t>, </a:t>
            </a:r>
            <a:br>
              <a:rPr lang="en-US" altLang="zh-CN" dirty="0">
                <a:solidFill>
                  <a:schemeClr val="tx1"/>
                </a:solidFill>
              </a:rPr>
            </a:br>
            <a:r>
              <a:rPr lang="en-US" altLang="zh-CN" dirty="0">
                <a:solidFill>
                  <a:schemeClr val="tx1"/>
                </a:solidFill>
              </a:rPr>
              <a:t>      if A is the language of some DFA. </a:t>
            </a:r>
            <a:endParaRPr lang="en-US" altLang="zh-CN" dirty="0">
              <a:solidFill>
                <a:schemeClr val="tx1"/>
              </a:solidFill>
            </a:endParaRPr>
          </a:p>
          <a:p>
            <a:pPr>
              <a:lnSpc>
                <a:spcPct val="120000"/>
              </a:lnSpc>
            </a:pPr>
            <a:r>
              <a:rPr lang="en-US" altLang="zh-CN" dirty="0">
                <a:solidFill>
                  <a:schemeClr val="tx1"/>
                </a:solidFill>
              </a:rPr>
              <a:t>   We also call A is regular</a:t>
            </a:r>
            <a:endParaRPr lang="en-US" altLang="zh-CN" dirty="0">
              <a:solidFill>
                <a:schemeClr val="tx1"/>
              </a:solidFill>
            </a:endParaRPr>
          </a:p>
          <a:p>
            <a:pPr>
              <a:lnSpc>
                <a:spcPct val="120000"/>
              </a:lnSpc>
            </a:pPr>
            <a:r>
              <a:rPr lang="en-US" altLang="zh-CN" dirty="0">
                <a:solidFill>
                  <a:schemeClr val="tx1"/>
                </a:solidFill>
              </a:rPr>
              <a:t>Example: A is a regular language </a:t>
            </a:r>
            <a:endParaRPr lang="en-US" altLang="zh-CN" dirty="0">
              <a:solidFill>
                <a:schemeClr val="tx1"/>
              </a:solidFill>
            </a:endParaRPr>
          </a:p>
          <a:p>
            <a:pPr>
              <a:lnSpc>
                <a:spcPct val="120000"/>
              </a:lnSpc>
            </a:pPr>
            <a:r>
              <a:rPr lang="en-US" altLang="zh-CN" dirty="0">
                <a:solidFill>
                  <a:schemeClr val="tx1"/>
                </a:solidFill>
              </a:rPr>
              <a:t>Notice: a subset of a regular language </a:t>
            </a:r>
            <a:br>
              <a:rPr lang="en-US" altLang="zh-CN" dirty="0">
                <a:solidFill>
                  <a:schemeClr val="tx1"/>
                </a:solidFill>
              </a:rPr>
            </a:br>
            <a:r>
              <a:rPr lang="en-US" altLang="zh-CN" dirty="0">
                <a:solidFill>
                  <a:schemeClr val="tx1"/>
                </a:solidFill>
              </a:rPr>
              <a:t>             may be non regular </a:t>
            </a:r>
            <a:endParaRPr lang="en-US" altLang="zh-CN" dirty="0">
              <a:solidFill>
                <a:schemeClr val="tx1"/>
              </a:solidFill>
            </a:endParaRPr>
          </a:p>
          <a:p>
            <a:pPr>
              <a:lnSpc>
                <a:spcPct val="120000"/>
              </a:lnSpc>
            </a:pPr>
            <a:r>
              <a:rPr lang="en-US" altLang="zh-CN" dirty="0">
                <a:solidFill>
                  <a:schemeClr val="tx1"/>
                </a:solidFill>
              </a:rPr>
              <a:t>Example: </a:t>
            </a:r>
            <a:r>
              <a:rPr lang="en-US" altLang="zh-CN" dirty="0">
                <a:solidFill>
                  <a:schemeClr val="tx1"/>
                </a:solidFill>
                <a:sym typeface="Symbol" panose="05050102010706020507" pitchFamily="18" charset="2"/>
              </a:rPr>
              <a:t>{0,1}</a:t>
            </a:r>
            <a:r>
              <a:rPr lang="en-US" altLang="zh-CN" baseline="30000" dirty="0">
                <a:solidFill>
                  <a:schemeClr val="tx1"/>
                </a:solidFill>
                <a:sym typeface="Symbol" panose="05050102010706020507" pitchFamily="18" charset="2"/>
              </a:rPr>
              <a:t>*</a:t>
            </a:r>
            <a:r>
              <a:rPr lang="en-US" altLang="zh-CN" dirty="0">
                <a:solidFill>
                  <a:schemeClr val="tx1"/>
                </a:solidFill>
              </a:rPr>
              <a:t> is regular </a:t>
            </a:r>
            <a:endParaRPr lang="en-US" altLang="zh-CN" dirty="0">
              <a:solidFill>
                <a:schemeClr val="tx1"/>
              </a:solidFill>
            </a:endParaRPr>
          </a:p>
        </p:txBody>
      </p:sp>
      <p:grpSp>
        <p:nvGrpSpPr>
          <p:cNvPr id="505861" name="Group 5"/>
          <p:cNvGrpSpPr/>
          <p:nvPr/>
        </p:nvGrpSpPr>
        <p:grpSpPr bwMode="auto">
          <a:xfrm>
            <a:off x="367928" y="1296056"/>
            <a:ext cx="3556000" cy="1751013"/>
            <a:chOff x="2224" y="568"/>
            <a:chExt cx="2240" cy="1103"/>
          </a:xfrm>
        </p:grpSpPr>
        <p:sp>
          <p:nvSpPr>
            <p:cNvPr id="505862" name="Oval 6"/>
            <p:cNvSpPr>
              <a:spLocks noChangeArrowheads="1"/>
            </p:cNvSpPr>
            <p:nvPr/>
          </p:nvSpPr>
          <p:spPr bwMode="auto">
            <a:xfrm>
              <a:off x="2544" y="110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63" name="Text Box 7"/>
            <p:cNvSpPr txBox="1">
              <a:spLocks noChangeArrowheads="1"/>
            </p:cNvSpPr>
            <p:nvPr/>
          </p:nvSpPr>
          <p:spPr bwMode="auto">
            <a:xfrm>
              <a:off x="2576" y="106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a:solidFill>
                    <a:schemeClr val="tx1"/>
                  </a:solidFill>
                </a:rPr>
                <a:t>q</a:t>
              </a:r>
              <a:r>
                <a:rPr lang="en-US" altLang="zh-CN" b="0" baseline="-25000" dirty="0">
                  <a:solidFill>
                    <a:schemeClr val="tx1"/>
                  </a:solidFill>
                </a:rPr>
                <a:t>1</a:t>
              </a:r>
              <a:endParaRPr lang="en-US" altLang="zh-CN" b="0" baseline="-25000" dirty="0">
                <a:solidFill>
                  <a:schemeClr val="tx1"/>
                </a:solidFill>
              </a:endParaRPr>
            </a:p>
          </p:txBody>
        </p:sp>
        <p:sp>
          <p:nvSpPr>
            <p:cNvPr id="505864" name="Oval 8"/>
            <p:cNvSpPr>
              <a:spLocks noChangeArrowheads="1"/>
            </p:cNvSpPr>
            <p:nvPr/>
          </p:nvSpPr>
          <p:spPr bwMode="auto">
            <a:xfrm>
              <a:off x="3312" y="110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65" name="Text Box 9"/>
            <p:cNvSpPr txBox="1">
              <a:spLocks noChangeArrowheads="1"/>
            </p:cNvSpPr>
            <p:nvPr/>
          </p:nvSpPr>
          <p:spPr bwMode="auto">
            <a:xfrm>
              <a:off x="3344" y="106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a:solidFill>
                    <a:schemeClr val="tx1"/>
                  </a:solidFill>
                </a:rPr>
                <a:t>q</a:t>
              </a:r>
              <a:r>
                <a:rPr lang="en-US" altLang="zh-CN" b="0" baseline="-25000" dirty="0">
                  <a:solidFill>
                    <a:schemeClr val="tx1"/>
                  </a:solidFill>
                </a:rPr>
                <a:t>2</a:t>
              </a:r>
              <a:endParaRPr lang="en-US" altLang="zh-CN" b="0" baseline="-25000" dirty="0">
                <a:solidFill>
                  <a:schemeClr val="tx1"/>
                </a:solidFill>
              </a:endParaRPr>
            </a:p>
          </p:txBody>
        </p:sp>
        <p:sp>
          <p:nvSpPr>
            <p:cNvPr id="505866" name="Oval 10"/>
            <p:cNvSpPr>
              <a:spLocks noChangeArrowheads="1"/>
            </p:cNvSpPr>
            <p:nvPr/>
          </p:nvSpPr>
          <p:spPr bwMode="auto">
            <a:xfrm>
              <a:off x="3336" y="112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67" name="Oval 11"/>
            <p:cNvSpPr>
              <a:spLocks noChangeArrowheads="1"/>
            </p:cNvSpPr>
            <p:nvPr/>
          </p:nvSpPr>
          <p:spPr bwMode="auto">
            <a:xfrm>
              <a:off x="4128" y="1095"/>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68" name="Text Box 12"/>
            <p:cNvSpPr txBox="1">
              <a:spLocks noChangeArrowheads="1"/>
            </p:cNvSpPr>
            <p:nvPr/>
          </p:nvSpPr>
          <p:spPr bwMode="auto">
            <a:xfrm>
              <a:off x="4160" y="1056"/>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505869" name="Arc 13"/>
            <p:cNvSpPr/>
            <p:nvPr/>
          </p:nvSpPr>
          <p:spPr bwMode="auto">
            <a:xfrm rot="-5400000">
              <a:off x="2553" y="877"/>
              <a:ext cx="314" cy="236"/>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70" name="Line 14"/>
            <p:cNvSpPr>
              <a:spLocks noChangeShapeType="1"/>
            </p:cNvSpPr>
            <p:nvPr/>
          </p:nvSpPr>
          <p:spPr bwMode="auto">
            <a:xfrm>
              <a:off x="2888" y="1264"/>
              <a:ext cx="43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5871" name="Arc 15"/>
            <p:cNvSpPr/>
            <p:nvPr/>
          </p:nvSpPr>
          <p:spPr bwMode="auto">
            <a:xfrm rot="-5400000">
              <a:off x="3321" y="855"/>
              <a:ext cx="314" cy="236"/>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72" name="Arc 16"/>
            <p:cNvSpPr/>
            <p:nvPr/>
          </p:nvSpPr>
          <p:spPr bwMode="auto">
            <a:xfrm rot="-5400000">
              <a:off x="3816" y="984"/>
              <a:ext cx="144" cy="480"/>
            </a:xfrm>
            <a:custGeom>
              <a:avLst/>
              <a:gdLst>
                <a:gd name="G0" fmla="+- 0 0 0"/>
                <a:gd name="G1" fmla="+- 18240 0 0"/>
                <a:gd name="G2" fmla="+- 21600 0 0"/>
                <a:gd name="T0" fmla="*/ 11570 w 21600"/>
                <a:gd name="T1" fmla="*/ 0 h 38271"/>
                <a:gd name="T2" fmla="*/ 8081 w 21600"/>
                <a:gd name="T3" fmla="*/ 38271 h 38271"/>
                <a:gd name="T4" fmla="*/ 0 w 21600"/>
                <a:gd name="T5" fmla="*/ 18240 h 38271"/>
              </a:gdLst>
              <a:ahLst/>
              <a:cxnLst>
                <a:cxn ang="0">
                  <a:pos x="T0" y="T1"/>
                </a:cxn>
                <a:cxn ang="0">
                  <a:pos x="T2" y="T3"/>
                </a:cxn>
                <a:cxn ang="0">
                  <a:pos x="T4" y="T5"/>
                </a:cxn>
              </a:cxnLst>
              <a:rect l="0" t="0" r="r" b="b"/>
              <a:pathLst>
                <a:path w="21600" h="38271" fill="none" extrusionOk="0">
                  <a:moveTo>
                    <a:pt x="11569" y="0"/>
                  </a:moveTo>
                  <a:cubicBezTo>
                    <a:pt x="17815" y="3961"/>
                    <a:pt x="21600" y="10843"/>
                    <a:pt x="21600" y="18240"/>
                  </a:cubicBezTo>
                  <a:cubicBezTo>
                    <a:pt x="21600" y="27049"/>
                    <a:pt x="16250" y="34975"/>
                    <a:pt x="8081" y="38271"/>
                  </a:cubicBezTo>
                </a:path>
                <a:path w="21600" h="38271" stroke="0" extrusionOk="0">
                  <a:moveTo>
                    <a:pt x="11569" y="0"/>
                  </a:moveTo>
                  <a:cubicBezTo>
                    <a:pt x="17815" y="3961"/>
                    <a:pt x="21600" y="10843"/>
                    <a:pt x="21600" y="18240"/>
                  </a:cubicBezTo>
                  <a:cubicBezTo>
                    <a:pt x="21600" y="27049"/>
                    <a:pt x="16250" y="34975"/>
                    <a:pt x="8081" y="38271"/>
                  </a:cubicBezTo>
                  <a:lnTo>
                    <a:pt x="0" y="1824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73" name="Arc 17"/>
            <p:cNvSpPr/>
            <p:nvPr/>
          </p:nvSpPr>
          <p:spPr bwMode="auto">
            <a:xfrm rot="5400000">
              <a:off x="3817" y="1082"/>
              <a:ext cx="141" cy="480"/>
            </a:xfrm>
            <a:custGeom>
              <a:avLst/>
              <a:gdLst>
                <a:gd name="G0" fmla="+- 0 0 0"/>
                <a:gd name="G1" fmla="+- 18240 0 0"/>
                <a:gd name="G2" fmla="+- 21600 0 0"/>
                <a:gd name="T0" fmla="*/ 11570 w 21600"/>
                <a:gd name="T1" fmla="*/ 0 h 38271"/>
                <a:gd name="T2" fmla="*/ 8081 w 21600"/>
                <a:gd name="T3" fmla="*/ 38271 h 38271"/>
                <a:gd name="T4" fmla="*/ 0 w 21600"/>
                <a:gd name="T5" fmla="*/ 18240 h 38271"/>
              </a:gdLst>
              <a:ahLst/>
              <a:cxnLst>
                <a:cxn ang="0">
                  <a:pos x="T0" y="T1"/>
                </a:cxn>
                <a:cxn ang="0">
                  <a:pos x="T2" y="T3"/>
                </a:cxn>
                <a:cxn ang="0">
                  <a:pos x="T4" y="T5"/>
                </a:cxn>
              </a:cxnLst>
              <a:rect l="0" t="0" r="r" b="b"/>
              <a:pathLst>
                <a:path w="21600" h="38271" fill="none" extrusionOk="0">
                  <a:moveTo>
                    <a:pt x="11569" y="0"/>
                  </a:moveTo>
                  <a:cubicBezTo>
                    <a:pt x="17815" y="3961"/>
                    <a:pt x="21600" y="10843"/>
                    <a:pt x="21600" y="18240"/>
                  </a:cubicBezTo>
                  <a:cubicBezTo>
                    <a:pt x="21600" y="27049"/>
                    <a:pt x="16250" y="34975"/>
                    <a:pt x="8081" y="38271"/>
                  </a:cubicBezTo>
                </a:path>
                <a:path w="21600" h="38271" stroke="0" extrusionOk="0">
                  <a:moveTo>
                    <a:pt x="11569" y="0"/>
                  </a:moveTo>
                  <a:cubicBezTo>
                    <a:pt x="17815" y="3961"/>
                    <a:pt x="21600" y="10843"/>
                    <a:pt x="21600" y="18240"/>
                  </a:cubicBezTo>
                  <a:cubicBezTo>
                    <a:pt x="21600" y="27049"/>
                    <a:pt x="16250" y="34975"/>
                    <a:pt x="8081" y="38271"/>
                  </a:cubicBezTo>
                  <a:lnTo>
                    <a:pt x="0" y="1824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74" name="Line 18"/>
            <p:cNvSpPr>
              <a:spLocks noChangeShapeType="1"/>
            </p:cNvSpPr>
            <p:nvPr/>
          </p:nvSpPr>
          <p:spPr bwMode="auto">
            <a:xfrm>
              <a:off x="2224" y="1264"/>
              <a:ext cx="33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5875" name="Text Box 19"/>
            <p:cNvSpPr txBox="1">
              <a:spLocks noChangeArrowheads="1"/>
            </p:cNvSpPr>
            <p:nvPr/>
          </p:nvSpPr>
          <p:spPr bwMode="auto">
            <a:xfrm>
              <a:off x="2604" y="57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505876" name="Text Box 20"/>
            <p:cNvSpPr txBox="1">
              <a:spLocks noChangeArrowheads="1"/>
            </p:cNvSpPr>
            <p:nvPr/>
          </p:nvSpPr>
          <p:spPr bwMode="auto">
            <a:xfrm>
              <a:off x="3792" y="87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505877" name="Text Box 21"/>
            <p:cNvSpPr txBox="1">
              <a:spLocks noChangeArrowheads="1"/>
            </p:cNvSpPr>
            <p:nvPr/>
          </p:nvSpPr>
          <p:spPr bwMode="auto">
            <a:xfrm>
              <a:off x="3732" y="1344"/>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0,1</a:t>
              </a:r>
              <a:endParaRPr lang="en-US" altLang="zh-CN" b="0">
                <a:solidFill>
                  <a:schemeClr val="tx1"/>
                </a:solidFill>
              </a:endParaRPr>
            </a:p>
          </p:txBody>
        </p:sp>
        <p:sp>
          <p:nvSpPr>
            <p:cNvPr id="505878" name="Text Box 22"/>
            <p:cNvSpPr txBox="1">
              <a:spLocks noChangeArrowheads="1"/>
            </p:cNvSpPr>
            <p:nvPr/>
          </p:nvSpPr>
          <p:spPr bwMode="auto">
            <a:xfrm>
              <a:off x="2988" y="96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05879" name="Text Box 23"/>
            <p:cNvSpPr txBox="1">
              <a:spLocks noChangeArrowheads="1"/>
            </p:cNvSpPr>
            <p:nvPr/>
          </p:nvSpPr>
          <p:spPr bwMode="auto">
            <a:xfrm>
              <a:off x="3364" y="56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grpSp>
      <p:sp>
        <p:nvSpPr>
          <p:cNvPr id="505880" name="Text Box 24"/>
          <p:cNvSpPr txBox="1">
            <a:spLocks noChangeArrowheads="1"/>
          </p:cNvSpPr>
          <p:nvPr/>
        </p:nvSpPr>
        <p:spPr bwMode="auto">
          <a:xfrm>
            <a:off x="121865" y="1565015"/>
            <a:ext cx="7096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C00000"/>
                </a:solidFill>
              </a:rPr>
              <a:t>M</a:t>
            </a:r>
            <a:r>
              <a:rPr lang="en-US" altLang="zh-CN" sz="3200" baseline="-25000" dirty="0">
                <a:solidFill>
                  <a:srgbClr val="C00000"/>
                </a:solidFill>
              </a:rPr>
              <a:t>1</a:t>
            </a:r>
            <a:endParaRPr lang="en-US" altLang="zh-CN" sz="3200" baseline="-25000" dirty="0">
              <a:solidFill>
                <a:srgbClr val="C00000"/>
              </a:solidFill>
            </a:endParaRPr>
          </a:p>
        </p:txBody>
      </p:sp>
      <p:sp>
        <p:nvSpPr>
          <p:cNvPr id="505881" name="Text Box 25"/>
          <p:cNvSpPr txBox="1">
            <a:spLocks noChangeArrowheads="1"/>
          </p:cNvSpPr>
          <p:nvPr/>
        </p:nvSpPr>
        <p:spPr bwMode="auto">
          <a:xfrm>
            <a:off x="4125591" y="1124744"/>
            <a:ext cx="4334841" cy="1953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dirty="0">
                <a:solidFill>
                  <a:schemeClr val="tx1"/>
                </a:solidFill>
              </a:rPr>
              <a:t>A = { w</a:t>
            </a:r>
            <a:r>
              <a:rPr lang="en-US" altLang="zh-CN" dirty="0">
                <a:solidFill>
                  <a:schemeClr val="tx1"/>
                </a:solidFill>
                <a:sym typeface="Symbol" panose="05050102010706020507" pitchFamily="18" charset="2"/>
              </a:rPr>
              <a:t>{0,1}</a:t>
            </a:r>
            <a:r>
              <a:rPr lang="en-US" altLang="zh-CN" baseline="30000" dirty="0">
                <a:solidFill>
                  <a:schemeClr val="tx1"/>
                </a:solidFill>
                <a:sym typeface="Symbol" panose="05050102010706020507" pitchFamily="18" charset="2"/>
              </a:rPr>
              <a:t>*</a:t>
            </a:r>
            <a:r>
              <a:rPr lang="en-US" altLang="zh-CN" dirty="0">
                <a:solidFill>
                  <a:schemeClr val="tx1"/>
                </a:solidFill>
              </a:rPr>
              <a:t> | </a:t>
            </a:r>
            <a:endParaRPr lang="en-US" altLang="zh-CN" dirty="0">
              <a:solidFill>
                <a:schemeClr val="tx1"/>
              </a:solidFill>
            </a:endParaRPr>
          </a:p>
          <a:p>
            <a:pPr>
              <a:lnSpc>
                <a:spcPct val="110000"/>
              </a:lnSpc>
            </a:pPr>
            <a:r>
              <a:rPr lang="en-US" altLang="zh-CN" dirty="0">
                <a:solidFill>
                  <a:schemeClr val="tx1"/>
                </a:solidFill>
              </a:rPr>
              <a:t>   w contains at least one 1, </a:t>
            </a:r>
            <a:endParaRPr lang="en-US" altLang="zh-CN" dirty="0">
              <a:solidFill>
                <a:schemeClr val="tx1"/>
              </a:solidFill>
            </a:endParaRPr>
          </a:p>
          <a:p>
            <a:pPr>
              <a:lnSpc>
                <a:spcPct val="110000"/>
              </a:lnSpc>
            </a:pPr>
            <a:r>
              <a:rPr lang="en-US" altLang="zh-CN" dirty="0">
                <a:solidFill>
                  <a:schemeClr val="tx1"/>
                </a:solidFill>
              </a:rPr>
              <a:t>    an even number of 0s </a:t>
            </a:r>
            <a:br>
              <a:rPr lang="en-US" altLang="zh-CN" dirty="0">
                <a:solidFill>
                  <a:schemeClr val="tx1"/>
                </a:solidFill>
              </a:rPr>
            </a:br>
            <a:r>
              <a:rPr lang="en-US" altLang="zh-CN" dirty="0">
                <a:solidFill>
                  <a:schemeClr val="tx1"/>
                </a:solidFill>
              </a:rPr>
              <a:t>    follow the last 1 }</a:t>
            </a:r>
            <a:endParaRPr lang="en-US" altLang="zh-CN" dirty="0">
              <a:solidFill>
                <a:schemeClr val="tx1"/>
              </a:solidFill>
            </a:endParaRPr>
          </a:p>
        </p:txBody>
      </p:sp>
      <p:sp>
        <p:nvSpPr>
          <p:cNvPr id="37" name="Text Box 4"/>
          <p:cNvSpPr txBox="1">
            <a:spLocks noChangeArrowheads="1"/>
          </p:cNvSpPr>
          <p:nvPr/>
        </p:nvSpPr>
        <p:spPr bwMode="auto">
          <a:xfrm>
            <a:off x="7543650" y="6107489"/>
            <a:ext cx="8793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dirty="0">
                <a:solidFill>
                  <a:srgbClr val="FF0000"/>
                </a:solidFill>
              </a:rPr>
              <a:t>regular</a:t>
            </a:r>
            <a:r>
              <a:rPr lang="zh-CN" altLang="en-US" sz="1600" dirty="0">
                <a:solidFill>
                  <a:srgbClr val="FF0000"/>
                </a:solidFill>
              </a:rPr>
              <a:t> </a:t>
            </a:r>
            <a:endParaRPr lang="zh-CN" altLang="en-US" sz="1600" dirty="0">
              <a:solidFill>
                <a:srgbClr val="FF0000"/>
              </a:solidFill>
            </a:endParaRPr>
          </a:p>
        </p:txBody>
      </p:sp>
      <p:sp>
        <p:nvSpPr>
          <p:cNvPr id="38" name="Text Box 6"/>
          <p:cNvSpPr txBox="1">
            <a:spLocks noChangeArrowheads="1"/>
          </p:cNvSpPr>
          <p:nvPr/>
        </p:nvSpPr>
        <p:spPr bwMode="auto">
          <a:xfrm>
            <a:off x="7545288" y="5661248"/>
            <a:ext cx="691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solidFill>
                  <a:schemeClr val="tx1"/>
                </a:solidFill>
              </a:rPr>
              <a:t>CFL</a:t>
            </a:r>
            <a:r>
              <a:rPr lang="zh-CN" altLang="en-US" sz="1800" dirty="0">
                <a:solidFill>
                  <a:schemeClr val="tx1"/>
                </a:solidFill>
              </a:rPr>
              <a:t> </a:t>
            </a:r>
            <a:endParaRPr lang="zh-CN" altLang="en-US" sz="1800" dirty="0">
              <a:solidFill>
                <a:schemeClr val="tx1"/>
              </a:solidFill>
            </a:endParaRPr>
          </a:p>
        </p:txBody>
      </p:sp>
      <p:sp>
        <p:nvSpPr>
          <p:cNvPr id="39" name="Oval 8"/>
          <p:cNvSpPr>
            <a:spLocks noChangeArrowheads="1"/>
          </p:cNvSpPr>
          <p:nvPr/>
        </p:nvSpPr>
        <p:spPr bwMode="auto">
          <a:xfrm>
            <a:off x="7626424" y="6068144"/>
            <a:ext cx="457200" cy="4572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40" name="Oval 9"/>
          <p:cNvSpPr>
            <a:spLocks noChangeArrowheads="1"/>
          </p:cNvSpPr>
          <p:nvPr/>
        </p:nvSpPr>
        <p:spPr bwMode="auto">
          <a:xfrm>
            <a:off x="7474024" y="5589240"/>
            <a:ext cx="762000" cy="100811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Oval 10"/>
          <p:cNvSpPr>
            <a:spLocks noChangeArrowheads="1"/>
          </p:cNvSpPr>
          <p:nvPr/>
        </p:nvSpPr>
        <p:spPr bwMode="auto">
          <a:xfrm>
            <a:off x="7321624" y="5085184"/>
            <a:ext cx="1066800" cy="158417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11"/>
          <p:cNvSpPr>
            <a:spLocks noChangeArrowheads="1"/>
          </p:cNvSpPr>
          <p:nvPr/>
        </p:nvSpPr>
        <p:spPr bwMode="auto">
          <a:xfrm>
            <a:off x="7063680" y="4365104"/>
            <a:ext cx="1612776" cy="237626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Text Box 12"/>
          <p:cNvSpPr txBox="1">
            <a:spLocks noChangeArrowheads="1"/>
          </p:cNvSpPr>
          <p:nvPr/>
        </p:nvSpPr>
        <p:spPr bwMode="auto">
          <a:xfrm>
            <a:off x="7308304" y="5307636"/>
            <a:ext cx="10695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dirty="0">
                <a:solidFill>
                  <a:schemeClr val="accent2"/>
                </a:solidFill>
              </a:rPr>
              <a:t>decidable</a:t>
            </a:r>
            <a:r>
              <a:rPr lang="zh-CN" altLang="en-US" sz="1600" dirty="0">
                <a:solidFill>
                  <a:schemeClr val="accent2"/>
                </a:solidFill>
              </a:rPr>
              <a:t> </a:t>
            </a:r>
            <a:endParaRPr lang="zh-CN" altLang="en-US" sz="1600" dirty="0">
              <a:solidFill>
                <a:schemeClr val="accent2"/>
              </a:solidFill>
            </a:endParaRPr>
          </a:p>
        </p:txBody>
      </p:sp>
      <p:sp>
        <p:nvSpPr>
          <p:cNvPr id="44" name="Text Box 14"/>
          <p:cNvSpPr txBox="1">
            <a:spLocks noChangeArrowheads="1"/>
          </p:cNvSpPr>
          <p:nvPr/>
        </p:nvSpPr>
        <p:spPr bwMode="auto">
          <a:xfrm>
            <a:off x="7126032" y="4772802"/>
            <a:ext cx="15504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solidFill>
                  <a:schemeClr val="accent2"/>
                </a:solidFill>
              </a:rPr>
              <a:t>Recognizable</a:t>
            </a:r>
            <a:r>
              <a:rPr lang="en-US" altLang="zh-CN" sz="1800" dirty="0">
                <a:solidFill>
                  <a:srgbClr val="FF0000"/>
                </a:solidFill>
              </a:rPr>
              <a:t> </a:t>
            </a:r>
            <a:endParaRPr lang="zh-CN" altLang="en-US" sz="1800" dirty="0">
              <a:solidFill>
                <a:schemeClr val="tx1"/>
              </a:solidFill>
            </a:endParaRPr>
          </a:p>
        </p:txBody>
      </p:sp>
      <p:sp>
        <p:nvSpPr>
          <p:cNvPr id="45" name="Rectangle 16"/>
          <p:cNvSpPr>
            <a:spLocks noChangeArrowheads="1"/>
          </p:cNvSpPr>
          <p:nvPr/>
        </p:nvSpPr>
        <p:spPr bwMode="auto">
          <a:xfrm>
            <a:off x="6876256" y="3917998"/>
            <a:ext cx="1944216" cy="2823369"/>
          </a:xfrm>
          <a:prstGeom prst="rect">
            <a:avLst/>
          </a:prstGeom>
          <a:noFill/>
          <a:ln w="9525" algn="ctr">
            <a:solidFill>
              <a:schemeClr val="tx1"/>
            </a:solidFill>
            <a:miter lim="800000"/>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Text Box 17"/>
          <p:cNvSpPr txBox="1">
            <a:spLocks noChangeArrowheads="1"/>
          </p:cNvSpPr>
          <p:nvPr/>
        </p:nvSpPr>
        <p:spPr bwMode="auto">
          <a:xfrm>
            <a:off x="6804248" y="3917999"/>
            <a:ext cx="971550" cy="519113"/>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dirty="0">
                <a:sym typeface="Symbol" panose="05050102010706020507" pitchFamily="18" charset="2"/>
              </a:rPr>
              <a:t>P(</a:t>
            </a:r>
            <a:r>
              <a:rPr kumimoji="0" lang="en-US" altLang="zh-CN" baseline="30000" dirty="0">
                <a:sym typeface="Symbol" panose="05050102010706020507" pitchFamily="18" charset="2"/>
              </a:rPr>
              <a:t>*</a:t>
            </a:r>
            <a:r>
              <a:rPr kumimoji="0" lang="en-US" altLang="zh-CN" dirty="0">
                <a:sym typeface="Symbol" panose="05050102010706020507" pitchFamily="18" charset="2"/>
              </a:rPr>
              <a:t>)</a:t>
            </a:r>
            <a:endParaRPr kumimoji="0" lang="en-US" altLang="zh-CN" dirty="0">
              <a:sym typeface="Symbol" panose="05050102010706020507" pitchFamily="18" charset="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37638"/>
    </mc:Choice>
    <mc:Fallback>
      <p:transition spd="slow" advTm="1376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anim calcmode="lin" valueType="num">
                                      <p:cBhvr additive="base">
                                        <p:cTn id="7" dur="500" fill="hold"/>
                                        <p:tgtEl>
                                          <p:spTgt spid="505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5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5859">
                                            <p:txEl>
                                              <p:pRg st="1" end="1"/>
                                            </p:txEl>
                                          </p:spTgt>
                                        </p:tgtEl>
                                        <p:attrNameLst>
                                          <p:attrName>style.visibility</p:attrName>
                                        </p:attrNameLst>
                                      </p:cBhvr>
                                      <p:to>
                                        <p:strVal val="visible"/>
                                      </p:to>
                                    </p:set>
                                    <p:anim calcmode="lin" valueType="num">
                                      <p:cBhvr additive="base">
                                        <p:cTn id="13" dur="500" fill="hold"/>
                                        <p:tgtEl>
                                          <p:spTgt spid="5058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58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5859">
                                            <p:txEl>
                                              <p:pRg st="2" end="2"/>
                                            </p:txEl>
                                          </p:spTgt>
                                        </p:tgtEl>
                                        <p:attrNameLst>
                                          <p:attrName>style.visibility</p:attrName>
                                        </p:attrNameLst>
                                      </p:cBhvr>
                                      <p:to>
                                        <p:strVal val="visible"/>
                                      </p:to>
                                    </p:set>
                                    <p:anim calcmode="lin" valueType="num">
                                      <p:cBhvr additive="base">
                                        <p:cTn id="19" dur="500" fill="hold"/>
                                        <p:tgtEl>
                                          <p:spTgt spid="5058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58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5859">
                                            <p:txEl>
                                              <p:pRg st="3" end="3"/>
                                            </p:txEl>
                                          </p:spTgt>
                                        </p:tgtEl>
                                        <p:attrNameLst>
                                          <p:attrName>style.visibility</p:attrName>
                                        </p:attrNameLst>
                                      </p:cBhvr>
                                      <p:to>
                                        <p:strVal val="visible"/>
                                      </p:to>
                                    </p:set>
                                    <p:anim calcmode="lin" valueType="num">
                                      <p:cBhvr additive="base">
                                        <p:cTn id="25" dur="500" fill="hold"/>
                                        <p:tgtEl>
                                          <p:spTgt spid="5058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058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05859">
                                            <p:txEl>
                                              <p:pRg st="4" end="4"/>
                                            </p:txEl>
                                          </p:spTgt>
                                        </p:tgtEl>
                                        <p:attrNameLst>
                                          <p:attrName>style.visibility</p:attrName>
                                        </p:attrNameLst>
                                      </p:cBhvr>
                                      <p:to>
                                        <p:strVal val="visible"/>
                                      </p:to>
                                    </p:set>
                                    <p:anim calcmode="lin" valueType="num">
                                      <p:cBhvr additive="base">
                                        <p:cTn id="31" dur="500" fill="hold"/>
                                        <p:tgtEl>
                                          <p:spTgt spid="5058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0585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autoUpdateAnimBg="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tLang="zh-CN" b="1" dirty="0"/>
              <a:t>Designing finite automata</a:t>
            </a:r>
            <a:endParaRPr lang="en-US" altLang="zh-CN" b="1" dirty="0"/>
          </a:p>
        </p:txBody>
      </p:sp>
      <p:sp>
        <p:nvSpPr>
          <p:cNvPr id="506883" name="Text Box 3"/>
          <p:cNvSpPr txBox="1">
            <a:spLocks noChangeArrowheads="1"/>
          </p:cNvSpPr>
          <p:nvPr/>
        </p:nvSpPr>
        <p:spPr bwMode="auto">
          <a:xfrm>
            <a:off x="179512" y="1196752"/>
            <a:ext cx="8791189" cy="5558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lang="en-US" altLang="zh-CN" sz="3200" dirty="0">
                <a:solidFill>
                  <a:schemeClr val="tx1"/>
                </a:solidFill>
              </a:rPr>
              <a:t>Given a language A, design FA to recognize it</a:t>
            </a:r>
            <a:r>
              <a:rPr lang="zh-CN" altLang="en-US" sz="3200" dirty="0">
                <a:solidFill>
                  <a:schemeClr val="tx1"/>
                </a:solidFill>
              </a:rPr>
              <a:t> </a:t>
            </a:r>
            <a:endParaRPr lang="en-US" altLang="zh-CN" sz="3200" dirty="0">
              <a:solidFill>
                <a:schemeClr val="tx1"/>
              </a:solidFill>
            </a:endParaRPr>
          </a:p>
          <a:p>
            <a:pPr>
              <a:spcBef>
                <a:spcPct val="30000"/>
              </a:spcBef>
              <a:buFontTx/>
              <a:buChar char="•"/>
            </a:pPr>
            <a:r>
              <a:rPr lang="en-US" altLang="zh-CN" sz="3200" dirty="0">
                <a:solidFill>
                  <a:schemeClr val="tx1"/>
                </a:solidFill>
              </a:rPr>
              <a:t> </a:t>
            </a:r>
            <a:r>
              <a:rPr lang="en-US" altLang="zh-CN" sz="3200" dirty="0">
                <a:solidFill>
                  <a:schemeClr val="accent2"/>
                </a:solidFill>
              </a:rPr>
              <a:t>accept all strings in A</a:t>
            </a:r>
            <a:r>
              <a:rPr lang="en-US" altLang="zh-CN" sz="3200" dirty="0">
                <a:solidFill>
                  <a:schemeClr val="tx1"/>
                </a:solidFill>
              </a:rPr>
              <a:t>, </a:t>
            </a:r>
            <a:r>
              <a:rPr lang="en-US" altLang="zh-CN" sz="3200" dirty="0">
                <a:solidFill>
                  <a:srgbClr val="FF0000"/>
                </a:solidFill>
              </a:rPr>
              <a:t>reject all strings not in A </a:t>
            </a:r>
            <a:endParaRPr lang="en-US" altLang="zh-CN" sz="3200" dirty="0">
              <a:solidFill>
                <a:schemeClr val="tx1"/>
              </a:solidFill>
            </a:endParaRPr>
          </a:p>
          <a:p>
            <a:pPr>
              <a:spcBef>
                <a:spcPct val="30000"/>
              </a:spcBef>
              <a:buFontTx/>
              <a:buChar char="•"/>
            </a:pPr>
            <a:r>
              <a:rPr kumimoji="0" lang="zh-CN" altLang="en-US" sz="3200" dirty="0">
                <a:solidFill>
                  <a:schemeClr val="tx1"/>
                </a:solidFill>
              </a:rPr>
              <a:t> </a:t>
            </a:r>
            <a:r>
              <a:rPr kumimoji="0" lang="en-US" altLang="zh-CN" dirty="0">
                <a:solidFill>
                  <a:schemeClr val="tx1"/>
                </a:solidFill>
              </a:rPr>
              <a:t>“reader as automaton”</a:t>
            </a:r>
            <a:r>
              <a:rPr kumimoji="0" lang="en-US" altLang="zh-CN" sz="3200" dirty="0">
                <a:solidFill>
                  <a:schemeClr val="tx1"/>
                </a:solidFill>
              </a:rPr>
              <a:t>, look for </a:t>
            </a:r>
            <a:r>
              <a:rPr kumimoji="0" lang="en-US" altLang="zh-CN" sz="3200" dirty="0">
                <a:solidFill>
                  <a:schemeClr val="accent2"/>
                </a:solidFill>
              </a:rPr>
              <a:t>key information  </a:t>
            </a:r>
            <a:r>
              <a:rPr kumimoji="0" lang="zh-CN" altLang="en-US" sz="3200" dirty="0">
                <a:solidFill>
                  <a:schemeClr val="tx1"/>
                </a:solidFill>
              </a:rPr>
              <a:t> </a:t>
            </a:r>
            <a:endParaRPr kumimoji="0" lang="zh-CN" altLang="en-US" sz="3200" dirty="0">
              <a:solidFill>
                <a:schemeClr val="tx1"/>
              </a:solidFill>
            </a:endParaRPr>
          </a:p>
          <a:p>
            <a:pPr>
              <a:spcBef>
                <a:spcPct val="30000"/>
              </a:spcBef>
            </a:pPr>
            <a:r>
              <a:rPr kumimoji="0" lang="en-US" altLang="zh-CN" sz="3200" dirty="0">
                <a:solidFill>
                  <a:schemeClr val="tx1"/>
                </a:solidFill>
              </a:rPr>
              <a:t>Design DFAs for the following languages:</a:t>
            </a:r>
            <a:endParaRPr kumimoji="0" lang="en-US" altLang="zh-CN" sz="3200" dirty="0">
              <a:solidFill>
                <a:schemeClr val="tx1"/>
              </a:solidFill>
            </a:endParaRPr>
          </a:p>
          <a:p>
            <a:pPr>
              <a:spcBef>
                <a:spcPct val="30000"/>
              </a:spcBef>
            </a:pPr>
            <a:r>
              <a:rPr kumimoji="0" lang="en-US" altLang="zh-CN" sz="3200" dirty="0">
                <a:solidFill>
                  <a:schemeClr val="tx1"/>
                </a:solidFill>
              </a:rPr>
              <a:t> A={ w</a:t>
            </a:r>
            <a:r>
              <a:rPr kumimoji="0" lang="en-US" altLang="zh-CN" sz="3200" dirty="0">
                <a:solidFill>
                  <a:schemeClr val="tx1"/>
                </a:solidFill>
                <a:sym typeface="Symbol" panose="05050102010706020507" pitchFamily="18" charset="2"/>
              </a:rPr>
              <a:t>{0,1}</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rPr>
              <a:t> | w start from 1, end with 0</a:t>
            </a:r>
            <a:r>
              <a:rPr kumimoji="0" lang="zh-CN" altLang="en-US" sz="3200" dirty="0">
                <a:solidFill>
                  <a:schemeClr val="tx1"/>
                </a:solidFill>
              </a:rPr>
              <a:t> </a:t>
            </a:r>
            <a:r>
              <a:rPr kumimoji="0" lang="en-US" altLang="zh-CN" sz="3200" dirty="0">
                <a:solidFill>
                  <a:schemeClr val="tx1"/>
                </a:solidFill>
              </a:rPr>
              <a:t>} </a:t>
            </a:r>
            <a:r>
              <a:rPr kumimoji="0" lang="zh-CN" altLang="en-US" sz="3200" dirty="0">
                <a:solidFill>
                  <a:schemeClr val="tx1"/>
                </a:solidFill>
              </a:rPr>
              <a:t> </a:t>
            </a:r>
            <a:endParaRPr kumimoji="0" lang="zh-CN" altLang="en-US" sz="3200" dirty="0">
              <a:solidFill>
                <a:schemeClr val="tx1"/>
              </a:solidFill>
            </a:endParaRPr>
          </a:p>
          <a:p>
            <a:pPr>
              <a:spcBef>
                <a:spcPct val="30000"/>
              </a:spcBef>
            </a:pPr>
            <a:r>
              <a:rPr kumimoji="0" lang="zh-CN" altLang="en-US" sz="3200" dirty="0">
                <a:solidFill>
                  <a:schemeClr val="tx1"/>
                </a:solidFill>
              </a:rPr>
              <a:t> </a:t>
            </a:r>
            <a:r>
              <a:rPr kumimoji="0" lang="en-US" altLang="zh-CN" sz="3200" dirty="0">
                <a:solidFill>
                  <a:schemeClr val="tx1"/>
                </a:solidFill>
              </a:rPr>
              <a:t>B={ w</a:t>
            </a:r>
            <a:r>
              <a:rPr kumimoji="0" lang="en-US" altLang="zh-CN" sz="3200" dirty="0">
                <a:solidFill>
                  <a:schemeClr val="tx1"/>
                </a:solidFill>
                <a:sym typeface="Symbol" panose="05050102010706020507" pitchFamily="18" charset="2"/>
              </a:rPr>
              <a:t>{0,1}</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rPr>
              <a:t> | w contain 1010 as sub-string }</a:t>
            </a:r>
            <a:endParaRPr kumimoji="0" lang="en-US" altLang="zh-CN" sz="3200" dirty="0">
              <a:solidFill>
                <a:schemeClr val="tx1"/>
              </a:solidFill>
            </a:endParaRPr>
          </a:p>
          <a:p>
            <a:pPr>
              <a:spcBef>
                <a:spcPct val="30000"/>
              </a:spcBef>
            </a:pPr>
            <a:r>
              <a:rPr kumimoji="0" lang="en-US" altLang="zh-CN" sz="3200" dirty="0">
                <a:solidFill>
                  <a:schemeClr val="tx1"/>
                </a:solidFill>
              </a:rPr>
              <a:t> C={ w</a:t>
            </a:r>
            <a:r>
              <a:rPr kumimoji="0" lang="en-US" altLang="zh-CN" sz="3200" dirty="0">
                <a:solidFill>
                  <a:schemeClr val="tx1"/>
                </a:solidFill>
                <a:sym typeface="Symbol" panose="05050102010706020507" pitchFamily="18" charset="2"/>
              </a:rPr>
              <a:t>{0,1}</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rPr>
              <a:t> | w contain an 1 at the second</a:t>
            </a:r>
            <a:br>
              <a:rPr kumimoji="0" lang="en-US" altLang="zh-CN" sz="3200" dirty="0">
                <a:solidFill>
                  <a:schemeClr val="tx1"/>
                </a:solidFill>
              </a:rPr>
            </a:br>
            <a:r>
              <a:rPr kumimoji="0" lang="en-US" altLang="zh-CN" sz="3200" dirty="0">
                <a:solidFill>
                  <a:schemeClr val="tx1"/>
                </a:solidFill>
              </a:rPr>
              <a:t>                           place from the right hand end } </a:t>
            </a:r>
            <a:endParaRPr kumimoji="0" lang="en-US" altLang="zh-CN" sz="3200" dirty="0">
              <a:solidFill>
                <a:schemeClr val="tx1"/>
              </a:solidFill>
            </a:endParaRPr>
          </a:p>
          <a:p>
            <a:pPr>
              <a:spcBef>
                <a:spcPct val="30000"/>
              </a:spcBef>
            </a:pPr>
            <a:r>
              <a:rPr kumimoji="0" lang="en-US" altLang="zh-CN" sz="3200" dirty="0">
                <a:solidFill>
                  <a:schemeClr val="tx1"/>
                </a:solidFill>
              </a:rPr>
              <a:t> D={ w</a:t>
            </a:r>
            <a:r>
              <a:rPr kumimoji="0" lang="en-US" altLang="zh-CN" sz="3200" dirty="0">
                <a:solidFill>
                  <a:schemeClr val="tx1"/>
                </a:solidFill>
                <a:sym typeface="Symbol" panose="05050102010706020507" pitchFamily="18" charset="2"/>
              </a:rPr>
              <a:t>{0,1}</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rPr>
              <a:t> | the binary w equals 1 module 3 }</a:t>
            </a:r>
            <a:endParaRPr kumimoji="0" lang="en-US" altLang="zh-CN" sz="32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09135"/>
    </mc:Choice>
    <mc:Fallback>
      <p:transition spd="slow" advTm="10913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altLang="zh-CN" b="1" dirty="0"/>
              <a:t>Design a DFA for A</a:t>
            </a:r>
            <a:endParaRPr lang="en-US" altLang="zh-CN" b="1" dirty="0"/>
          </a:p>
        </p:txBody>
      </p:sp>
      <p:sp>
        <p:nvSpPr>
          <p:cNvPr id="599043" name="Text Box 3"/>
          <p:cNvSpPr txBox="1">
            <a:spLocks noChangeArrowheads="1"/>
          </p:cNvSpPr>
          <p:nvPr/>
        </p:nvSpPr>
        <p:spPr bwMode="auto">
          <a:xfrm>
            <a:off x="395536" y="1430774"/>
            <a:ext cx="7026282" cy="3822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kumimoji="0" lang="en-US" altLang="zh-CN" sz="2400" dirty="0">
                <a:solidFill>
                  <a:schemeClr val="tx1"/>
                </a:solidFill>
              </a:rPr>
              <a:t>A = { w</a:t>
            </a:r>
            <a:r>
              <a:rPr kumimoji="0" lang="en-US" altLang="zh-CN" sz="2400" dirty="0">
                <a:solidFill>
                  <a:schemeClr val="tx1"/>
                </a:solidFill>
                <a:sym typeface="Symbol" panose="05050102010706020507" pitchFamily="18" charset="2"/>
              </a:rPr>
              <a:t>{0,1}</a:t>
            </a:r>
            <a:r>
              <a:rPr kumimoji="0" lang="en-US" altLang="zh-CN" sz="2400" baseline="30000" dirty="0">
                <a:solidFill>
                  <a:schemeClr val="tx1"/>
                </a:solidFill>
                <a:sym typeface="Symbol" panose="05050102010706020507" pitchFamily="18" charset="2"/>
              </a:rPr>
              <a:t>*</a:t>
            </a:r>
            <a:r>
              <a:rPr kumimoji="0" lang="en-US" altLang="zh-CN" sz="2400" dirty="0">
                <a:solidFill>
                  <a:schemeClr val="tx1"/>
                </a:solidFill>
              </a:rPr>
              <a:t> | w start from 1, end with 0</a:t>
            </a:r>
            <a:r>
              <a:rPr kumimoji="0" lang="zh-CN" altLang="en-US" sz="2400" dirty="0">
                <a:solidFill>
                  <a:schemeClr val="tx1"/>
                </a:solidFill>
              </a:rPr>
              <a:t> </a:t>
            </a:r>
            <a:r>
              <a:rPr kumimoji="0" lang="en-US" altLang="zh-CN" sz="2400" dirty="0">
                <a:solidFill>
                  <a:schemeClr val="tx1"/>
                </a:solidFill>
              </a:rPr>
              <a:t>} </a:t>
            </a:r>
            <a:endParaRPr kumimoji="0" lang="en-US" altLang="zh-CN" sz="2400" dirty="0">
              <a:solidFill>
                <a:schemeClr val="tx1"/>
              </a:solidFill>
            </a:endParaRPr>
          </a:p>
          <a:p>
            <a:pPr>
              <a:spcBef>
                <a:spcPct val="30000"/>
              </a:spcBef>
            </a:pPr>
            <a:r>
              <a:rPr kumimoji="0" lang="zh-CN" altLang="en-US" sz="2400" dirty="0">
                <a:solidFill>
                  <a:schemeClr val="tx1"/>
                </a:solidFill>
                <a:sym typeface="Symbol" panose="05050102010706020507" pitchFamily="18" charset="2"/>
              </a:rPr>
              <a:t></a:t>
            </a:r>
            <a:r>
              <a:rPr kumimoji="0" lang="en-US" altLang="zh-CN" sz="2400" dirty="0">
                <a:solidFill>
                  <a:schemeClr val="tx1"/>
                </a:solidFill>
                <a:sym typeface="Symbol" panose="05050102010706020507" pitchFamily="18" charset="2"/>
              </a:rPr>
              <a:t>={0,1}, design states according to key information</a:t>
            </a:r>
            <a:r>
              <a:rPr kumimoji="0" lang="en-US" altLang="zh-CN" sz="2400" dirty="0">
                <a:solidFill>
                  <a:schemeClr val="tx1"/>
                </a:solidFill>
              </a:rPr>
              <a:t>, </a:t>
            </a:r>
            <a:endParaRPr kumimoji="0" lang="en-US" altLang="zh-CN" sz="2400" dirty="0">
              <a:solidFill>
                <a:schemeClr val="tx1"/>
              </a:solidFill>
            </a:endParaRPr>
          </a:p>
          <a:p>
            <a:pPr>
              <a:spcBef>
                <a:spcPct val="30000"/>
              </a:spcBef>
            </a:pPr>
            <a:r>
              <a:rPr kumimoji="0" lang="en-US" altLang="zh-CN" sz="2400" dirty="0">
                <a:solidFill>
                  <a:schemeClr val="accent2"/>
                </a:solidFill>
              </a:rPr>
              <a:t>Empty, </a:t>
            </a:r>
            <a:r>
              <a:rPr kumimoji="0" lang="en-US" altLang="zh-CN" sz="2400" dirty="0">
                <a:solidFill>
                  <a:schemeClr val="tx1"/>
                </a:solidFill>
              </a:rPr>
              <a:t>//</a:t>
            </a:r>
            <a:r>
              <a:rPr kumimoji="0" lang="en-US" altLang="zh-CN" sz="2400" dirty="0">
                <a:solidFill>
                  <a:schemeClr val="tx1"/>
                </a:solidFill>
                <a:sym typeface="Symbol" panose="05050102010706020507" pitchFamily="18" charset="2"/>
              </a:rPr>
              <a:t>, </a:t>
            </a:r>
            <a:r>
              <a:rPr kumimoji="0" lang="en-US" altLang="zh-CN" sz="2400" dirty="0">
                <a:solidFill>
                  <a:schemeClr val="tx1"/>
                </a:solidFill>
              </a:rPr>
              <a:t>read nothing initially </a:t>
            </a:r>
            <a:endParaRPr kumimoji="0" lang="en-US" altLang="zh-CN" sz="2400" dirty="0">
              <a:solidFill>
                <a:schemeClr val="tx1"/>
              </a:solidFill>
            </a:endParaRPr>
          </a:p>
          <a:p>
            <a:pPr>
              <a:spcBef>
                <a:spcPct val="30000"/>
              </a:spcBef>
            </a:pPr>
            <a:r>
              <a:rPr kumimoji="0" lang="en-US" altLang="zh-CN" sz="2400" dirty="0">
                <a:solidFill>
                  <a:srgbClr val="FF0000"/>
                </a:solidFill>
              </a:rPr>
              <a:t>S</a:t>
            </a:r>
            <a:r>
              <a:rPr kumimoji="0" lang="en-US" altLang="zh-CN" sz="2400" dirty="0">
                <a:solidFill>
                  <a:schemeClr val="accent2"/>
                </a:solidFill>
              </a:rPr>
              <a:t>tart </a:t>
            </a:r>
            <a:r>
              <a:rPr kumimoji="0" lang="en-US" altLang="zh-CN" sz="2400" dirty="0">
                <a:solidFill>
                  <a:srgbClr val="FF0000"/>
                </a:solidFill>
              </a:rPr>
              <a:t>F</a:t>
            </a:r>
            <a:r>
              <a:rPr kumimoji="0" lang="en-US" altLang="zh-CN" sz="2400" dirty="0">
                <a:solidFill>
                  <a:schemeClr val="accent2"/>
                </a:solidFill>
              </a:rPr>
              <a:t>rom 0, </a:t>
            </a:r>
            <a:r>
              <a:rPr kumimoji="0" lang="en-US" altLang="zh-CN" sz="2400" dirty="0">
                <a:solidFill>
                  <a:schemeClr val="tx1"/>
                </a:solidFill>
              </a:rPr>
              <a:t>//0*</a:t>
            </a:r>
            <a:endParaRPr kumimoji="0" lang="en-US" altLang="zh-CN" sz="2400" dirty="0">
              <a:solidFill>
                <a:schemeClr val="accent2"/>
              </a:solidFill>
            </a:endParaRPr>
          </a:p>
          <a:p>
            <a:pPr>
              <a:spcBef>
                <a:spcPct val="30000"/>
              </a:spcBef>
            </a:pPr>
            <a:r>
              <a:rPr kumimoji="0" lang="en-US" altLang="zh-CN" sz="2400" dirty="0">
                <a:solidFill>
                  <a:srgbClr val="FF0000"/>
                </a:solidFill>
              </a:rPr>
              <a:t>S</a:t>
            </a:r>
            <a:r>
              <a:rPr kumimoji="0" lang="en-US" altLang="zh-CN" sz="2400" dirty="0">
                <a:solidFill>
                  <a:schemeClr val="accent2"/>
                </a:solidFill>
              </a:rPr>
              <a:t>tart </a:t>
            </a:r>
            <a:r>
              <a:rPr kumimoji="0" lang="en-US" altLang="zh-CN" sz="2400" dirty="0">
                <a:solidFill>
                  <a:srgbClr val="FF0000"/>
                </a:solidFill>
              </a:rPr>
              <a:t>F</a:t>
            </a:r>
            <a:r>
              <a:rPr kumimoji="0" lang="en-US" altLang="zh-CN" sz="2400" dirty="0">
                <a:solidFill>
                  <a:schemeClr val="accent2"/>
                </a:solidFill>
              </a:rPr>
              <a:t>rom 1 </a:t>
            </a:r>
            <a:r>
              <a:rPr kumimoji="0" lang="en-US" altLang="zh-CN" sz="2400" dirty="0">
                <a:solidFill>
                  <a:srgbClr val="FF0000"/>
                </a:solidFill>
              </a:rPr>
              <a:t>E</a:t>
            </a:r>
            <a:r>
              <a:rPr kumimoji="0" lang="en-US" altLang="zh-CN" sz="2400" dirty="0">
                <a:solidFill>
                  <a:schemeClr val="accent2"/>
                </a:solidFill>
              </a:rPr>
              <a:t>nd </a:t>
            </a:r>
            <a:r>
              <a:rPr kumimoji="0" lang="en-US" altLang="zh-CN" sz="2400" dirty="0">
                <a:solidFill>
                  <a:srgbClr val="FF0000"/>
                </a:solidFill>
              </a:rPr>
              <a:t>W</a:t>
            </a:r>
            <a:r>
              <a:rPr kumimoji="0" lang="en-US" altLang="zh-CN" sz="2400" dirty="0">
                <a:solidFill>
                  <a:schemeClr val="accent2"/>
                </a:solidFill>
              </a:rPr>
              <a:t>ith 0, </a:t>
            </a:r>
            <a:r>
              <a:rPr kumimoji="0" lang="en-US" altLang="zh-CN" sz="2400" dirty="0">
                <a:solidFill>
                  <a:schemeClr val="tx1"/>
                </a:solidFill>
              </a:rPr>
              <a:t>//1*0</a:t>
            </a:r>
            <a:endParaRPr kumimoji="0" lang="en-US" altLang="zh-CN" sz="2400" dirty="0">
              <a:solidFill>
                <a:schemeClr val="accent2"/>
              </a:solidFill>
            </a:endParaRPr>
          </a:p>
          <a:p>
            <a:pPr>
              <a:spcBef>
                <a:spcPct val="30000"/>
              </a:spcBef>
            </a:pPr>
            <a:r>
              <a:rPr kumimoji="0" lang="en-US" altLang="zh-CN" sz="2400" dirty="0">
                <a:solidFill>
                  <a:srgbClr val="FF0000"/>
                </a:solidFill>
              </a:rPr>
              <a:t>S</a:t>
            </a:r>
            <a:r>
              <a:rPr kumimoji="0" lang="en-US" altLang="zh-CN" sz="2400" dirty="0">
                <a:solidFill>
                  <a:schemeClr val="accent2"/>
                </a:solidFill>
              </a:rPr>
              <a:t>tart </a:t>
            </a:r>
            <a:r>
              <a:rPr kumimoji="0" lang="en-US" altLang="zh-CN" sz="2400" dirty="0">
                <a:solidFill>
                  <a:srgbClr val="FF0000"/>
                </a:solidFill>
              </a:rPr>
              <a:t>F</a:t>
            </a:r>
            <a:r>
              <a:rPr kumimoji="0" lang="en-US" altLang="zh-CN" sz="2400" dirty="0">
                <a:solidFill>
                  <a:schemeClr val="accent2"/>
                </a:solidFill>
              </a:rPr>
              <a:t>rom 1 </a:t>
            </a:r>
            <a:r>
              <a:rPr kumimoji="0" lang="en-US" altLang="zh-CN" sz="2400" dirty="0">
                <a:solidFill>
                  <a:srgbClr val="FF0000"/>
                </a:solidFill>
              </a:rPr>
              <a:t>E</a:t>
            </a:r>
            <a:r>
              <a:rPr kumimoji="0" lang="en-US" altLang="zh-CN" sz="2400" dirty="0">
                <a:solidFill>
                  <a:schemeClr val="accent2"/>
                </a:solidFill>
              </a:rPr>
              <a:t>nd </a:t>
            </a:r>
            <a:r>
              <a:rPr kumimoji="0" lang="en-US" altLang="zh-CN" sz="2400" dirty="0">
                <a:solidFill>
                  <a:srgbClr val="FF0000"/>
                </a:solidFill>
              </a:rPr>
              <a:t>W</a:t>
            </a:r>
            <a:r>
              <a:rPr kumimoji="0" lang="en-US" altLang="zh-CN" sz="2400" dirty="0">
                <a:solidFill>
                  <a:schemeClr val="accent2"/>
                </a:solidFill>
              </a:rPr>
              <a:t>ith 1, </a:t>
            </a:r>
            <a:r>
              <a:rPr kumimoji="0" lang="en-US" altLang="zh-CN" sz="2400" dirty="0">
                <a:solidFill>
                  <a:schemeClr val="tx1"/>
                </a:solidFill>
              </a:rPr>
              <a:t>//1*1 </a:t>
            </a:r>
            <a:endParaRPr kumimoji="0" lang="en-US" altLang="zh-CN" sz="2400" dirty="0">
              <a:solidFill>
                <a:schemeClr val="tx1"/>
              </a:solidFill>
            </a:endParaRPr>
          </a:p>
          <a:p>
            <a:pPr>
              <a:spcBef>
                <a:spcPct val="30000"/>
              </a:spcBef>
            </a:pPr>
            <a:r>
              <a:rPr kumimoji="0" lang="en-US" altLang="zh-CN" sz="2400" dirty="0">
                <a:solidFill>
                  <a:schemeClr val="tx1"/>
                </a:solidFill>
              </a:rPr>
              <a:t>Start state: </a:t>
            </a:r>
            <a:r>
              <a:rPr kumimoji="0" lang="en-US" altLang="zh-CN" sz="2400" dirty="0">
                <a:solidFill>
                  <a:schemeClr val="tx1"/>
                </a:solidFill>
                <a:sym typeface="Symbol" panose="05050102010706020507" pitchFamily="18" charset="2"/>
              </a:rPr>
              <a:t> </a:t>
            </a:r>
            <a:endParaRPr kumimoji="0" lang="en-US" altLang="zh-CN" sz="2400" dirty="0">
              <a:solidFill>
                <a:schemeClr val="tx1"/>
              </a:solidFill>
              <a:sym typeface="Symbol" panose="05050102010706020507" pitchFamily="18" charset="2"/>
            </a:endParaRPr>
          </a:p>
          <a:p>
            <a:pPr>
              <a:spcBef>
                <a:spcPct val="30000"/>
              </a:spcBef>
            </a:pPr>
            <a:r>
              <a:rPr kumimoji="0" lang="en-US" altLang="zh-CN" sz="2400" dirty="0">
                <a:solidFill>
                  <a:schemeClr val="tx1"/>
                </a:solidFill>
                <a:sym typeface="Symbol" panose="05050102010706020507" pitchFamily="18" charset="2"/>
              </a:rPr>
              <a:t>Accept states: 1*0 </a:t>
            </a:r>
            <a:endParaRPr kumimoji="0" lang="en-US" altLang="zh-CN" sz="2400" dirty="0">
              <a:solidFill>
                <a:schemeClr val="accent2"/>
              </a:solidFill>
            </a:endParaRPr>
          </a:p>
        </p:txBody>
      </p:sp>
      <p:grpSp>
        <p:nvGrpSpPr>
          <p:cNvPr id="32" name="组合 31"/>
          <p:cNvGrpSpPr/>
          <p:nvPr/>
        </p:nvGrpSpPr>
        <p:grpSpPr>
          <a:xfrm>
            <a:off x="5177408" y="3102496"/>
            <a:ext cx="3508375" cy="1981200"/>
            <a:chOff x="2657475" y="3822700"/>
            <a:chExt cx="3508375" cy="1981200"/>
          </a:xfrm>
        </p:grpSpPr>
        <p:sp>
          <p:nvSpPr>
            <p:cNvPr id="35" name="Oval 51"/>
            <p:cNvSpPr>
              <a:spLocks noChangeAspect="1"/>
            </p:cNvSpPr>
            <p:nvPr/>
          </p:nvSpPr>
          <p:spPr bwMode="auto">
            <a:xfrm>
              <a:off x="2657475" y="4432300"/>
              <a:ext cx="765175" cy="76200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dirty="0">
                  <a:solidFill>
                    <a:srgbClr val="000000"/>
                  </a:solidFill>
                  <a:sym typeface="Symbol" panose="05050102010706020507" pitchFamily="18" charset="2"/>
                </a:rPr>
                <a:t></a:t>
              </a:r>
              <a:endParaRPr kumimoji="0" lang="zh-CN" altLang="en-US" dirty="0">
                <a:solidFill>
                  <a:srgbClr val="000000"/>
                </a:solidFill>
                <a:sym typeface="Symbol" panose="05050102010706020507" pitchFamily="18" charset="2"/>
              </a:endParaRPr>
            </a:p>
          </p:txBody>
        </p:sp>
        <p:sp>
          <p:nvSpPr>
            <p:cNvPr id="36" name="Oval 51"/>
            <p:cNvSpPr>
              <a:spLocks noChangeAspect="1"/>
            </p:cNvSpPr>
            <p:nvPr/>
          </p:nvSpPr>
          <p:spPr bwMode="auto">
            <a:xfrm>
              <a:off x="3876675" y="5041900"/>
              <a:ext cx="765175" cy="76200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800" dirty="0">
                  <a:solidFill>
                    <a:srgbClr val="000000"/>
                  </a:solidFill>
                  <a:sym typeface="Symbol" panose="05050102010706020507" pitchFamily="18" charset="2"/>
                </a:rPr>
                <a:t>0*</a:t>
              </a:r>
              <a:endParaRPr kumimoji="0" lang="zh-CN" altLang="en-US" sz="2800" dirty="0">
                <a:solidFill>
                  <a:srgbClr val="000000"/>
                </a:solidFill>
                <a:sym typeface="Symbol" panose="05050102010706020507" pitchFamily="18" charset="2"/>
              </a:endParaRPr>
            </a:p>
          </p:txBody>
        </p:sp>
        <p:sp>
          <p:nvSpPr>
            <p:cNvPr id="37" name="Oval 51"/>
            <p:cNvSpPr>
              <a:spLocks noChangeAspect="1"/>
            </p:cNvSpPr>
            <p:nvPr/>
          </p:nvSpPr>
          <p:spPr bwMode="auto">
            <a:xfrm>
              <a:off x="5400675" y="3822700"/>
              <a:ext cx="765175" cy="76200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gn="ctr">
                <a:lnSpc>
                  <a:spcPct val="100000"/>
                </a:lnSpc>
              </a:pPr>
              <a:r>
                <a:rPr kumimoji="0" lang="en-US" altLang="zh-CN" sz="2800" dirty="0">
                  <a:solidFill>
                    <a:srgbClr val="000000"/>
                  </a:solidFill>
                  <a:sym typeface="Symbol" panose="05050102010706020507" pitchFamily="18" charset="2"/>
                </a:rPr>
                <a:t>1*0</a:t>
              </a:r>
              <a:endParaRPr kumimoji="0" lang="zh-CN" altLang="en-US" sz="2800" dirty="0">
                <a:solidFill>
                  <a:srgbClr val="000000"/>
                </a:solidFill>
                <a:sym typeface="Symbol" panose="05050102010706020507" pitchFamily="18" charset="2"/>
              </a:endParaRPr>
            </a:p>
          </p:txBody>
        </p:sp>
        <p:sp>
          <p:nvSpPr>
            <p:cNvPr id="38" name="Oval 51"/>
            <p:cNvSpPr>
              <a:spLocks noChangeAspect="1"/>
            </p:cNvSpPr>
            <p:nvPr/>
          </p:nvSpPr>
          <p:spPr bwMode="auto">
            <a:xfrm>
              <a:off x="3876675" y="3822700"/>
              <a:ext cx="765175" cy="76200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gn="ctr">
                <a:lnSpc>
                  <a:spcPct val="100000"/>
                </a:lnSpc>
              </a:pPr>
              <a:r>
                <a:rPr kumimoji="0" lang="en-US" altLang="zh-CN" sz="2800" dirty="0">
                  <a:solidFill>
                    <a:srgbClr val="000000"/>
                  </a:solidFill>
                  <a:sym typeface="Symbol" panose="05050102010706020507" pitchFamily="18" charset="2"/>
                </a:rPr>
                <a:t>1*1</a:t>
              </a:r>
              <a:endParaRPr kumimoji="0" lang="zh-CN" altLang="en-US" sz="2800" dirty="0">
                <a:solidFill>
                  <a:srgbClr val="000000"/>
                </a:solidFill>
                <a:sym typeface="Symbol" panose="05050102010706020507" pitchFamily="18" charset="2"/>
              </a:endParaRPr>
            </a:p>
          </p:txBody>
        </p:sp>
      </p:grpSp>
      <p:grpSp>
        <p:nvGrpSpPr>
          <p:cNvPr id="27" name="组合 26"/>
          <p:cNvGrpSpPr/>
          <p:nvPr/>
        </p:nvGrpSpPr>
        <p:grpSpPr>
          <a:xfrm>
            <a:off x="5813188" y="4123928"/>
            <a:ext cx="566082" cy="578768"/>
            <a:chOff x="5758518" y="2971800"/>
            <a:chExt cx="566082" cy="578768"/>
          </a:xfrm>
        </p:grpSpPr>
        <p:cxnSp>
          <p:nvCxnSpPr>
            <p:cNvPr id="40" name="AutoShape 15"/>
            <p:cNvCxnSpPr>
              <a:cxnSpLocks noChangeShapeType="1"/>
              <a:stCxn id="35" idx="5"/>
              <a:endCxn id="36" idx="2"/>
            </p:cNvCxnSpPr>
            <p:nvPr/>
          </p:nvCxnSpPr>
          <p:spPr bwMode="auto">
            <a:xfrm>
              <a:off x="5758518" y="3210376"/>
              <a:ext cx="566082" cy="340192"/>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41" name="Text Box 28"/>
            <p:cNvSpPr txBox="1">
              <a:spLocks noChangeArrowheads="1"/>
            </p:cNvSpPr>
            <p:nvPr/>
          </p:nvSpPr>
          <p:spPr bwMode="auto">
            <a:xfrm>
              <a:off x="5868144" y="29718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dirty="0">
                  <a:solidFill>
                    <a:schemeClr val="tx1"/>
                  </a:solidFill>
                </a:rPr>
                <a:t>0 </a:t>
              </a:r>
              <a:endParaRPr kumimoji="0" lang="en-US" altLang="zh-CN" sz="2400" dirty="0">
                <a:solidFill>
                  <a:schemeClr val="tx1"/>
                </a:solidFill>
              </a:endParaRPr>
            </a:p>
          </p:txBody>
        </p:sp>
      </p:grpSp>
      <p:grpSp>
        <p:nvGrpSpPr>
          <p:cNvPr id="42" name="组合 41"/>
          <p:cNvGrpSpPr/>
          <p:nvPr/>
        </p:nvGrpSpPr>
        <p:grpSpPr>
          <a:xfrm>
            <a:off x="6364858" y="2492896"/>
            <a:ext cx="683419" cy="723107"/>
            <a:chOff x="3844925" y="3213100"/>
            <a:chExt cx="683419" cy="723107"/>
          </a:xfrm>
        </p:grpSpPr>
        <p:cxnSp>
          <p:nvCxnSpPr>
            <p:cNvPr id="43" name="AutoShape 17"/>
            <p:cNvCxnSpPr>
              <a:cxnSpLocks noChangeShapeType="1"/>
            </p:cNvCxnSpPr>
            <p:nvPr/>
          </p:nvCxnSpPr>
          <p:spPr bwMode="auto">
            <a:xfrm rot="16200000" flipH="1" flipV="1">
              <a:off x="4257675" y="3665538"/>
              <a:ext cx="1588" cy="539750"/>
            </a:xfrm>
            <a:prstGeom prst="curvedConnector3">
              <a:avLst>
                <a:gd name="adj1" fmla="val -21400000"/>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 Box 29"/>
            <p:cNvSpPr txBox="1">
              <a:spLocks noChangeArrowheads="1"/>
            </p:cNvSpPr>
            <p:nvPr/>
          </p:nvSpPr>
          <p:spPr bwMode="auto">
            <a:xfrm>
              <a:off x="3844925" y="32131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grpSp>
      <p:grpSp>
        <p:nvGrpSpPr>
          <p:cNvPr id="45" name="组合 44"/>
          <p:cNvGrpSpPr/>
          <p:nvPr/>
        </p:nvGrpSpPr>
        <p:grpSpPr>
          <a:xfrm>
            <a:off x="7032388" y="3635896"/>
            <a:ext cx="982939" cy="457200"/>
            <a:chOff x="4512455" y="4356100"/>
            <a:chExt cx="982939" cy="457200"/>
          </a:xfrm>
        </p:grpSpPr>
        <p:cxnSp>
          <p:nvCxnSpPr>
            <p:cNvPr id="46" name="AutoShape 15"/>
            <p:cNvCxnSpPr>
              <a:cxnSpLocks noChangeShapeType="1"/>
              <a:stCxn id="37" idx="3"/>
              <a:endCxn id="38" idx="5"/>
            </p:cNvCxnSpPr>
            <p:nvPr/>
          </p:nvCxnSpPr>
          <p:spPr bwMode="auto">
            <a:xfrm flipH="1">
              <a:off x="4512455" y="4473108"/>
              <a:ext cx="982939" cy="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47" name="Text Box 30"/>
            <p:cNvSpPr txBox="1">
              <a:spLocks noChangeArrowheads="1"/>
            </p:cNvSpPr>
            <p:nvPr/>
          </p:nvSpPr>
          <p:spPr bwMode="auto">
            <a:xfrm>
              <a:off x="4867275" y="43561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a:t>
              </a:r>
              <a:endParaRPr kumimoji="0" lang="en-US" altLang="zh-CN" sz="2400">
                <a:solidFill>
                  <a:schemeClr val="tx1"/>
                </a:solidFill>
              </a:endParaRPr>
            </a:p>
          </p:txBody>
        </p:sp>
      </p:grpSp>
      <p:grpSp>
        <p:nvGrpSpPr>
          <p:cNvPr id="48" name="组合 47"/>
          <p:cNvGrpSpPr/>
          <p:nvPr/>
        </p:nvGrpSpPr>
        <p:grpSpPr>
          <a:xfrm>
            <a:off x="7032388" y="2797696"/>
            <a:ext cx="982939" cy="457200"/>
            <a:chOff x="4512455" y="3517900"/>
            <a:chExt cx="982939" cy="457200"/>
          </a:xfrm>
        </p:grpSpPr>
        <p:cxnSp>
          <p:nvCxnSpPr>
            <p:cNvPr id="49" name="AutoShape 15"/>
            <p:cNvCxnSpPr>
              <a:cxnSpLocks noChangeShapeType="1"/>
              <a:stCxn id="38" idx="7"/>
              <a:endCxn id="37" idx="1"/>
            </p:cNvCxnSpPr>
            <p:nvPr/>
          </p:nvCxnSpPr>
          <p:spPr bwMode="auto">
            <a:xfrm>
              <a:off x="4512455" y="3934292"/>
              <a:ext cx="982939" cy="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50" name="Text Box 31"/>
            <p:cNvSpPr txBox="1">
              <a:spLocks noChangeArrowheads="1"/>
            </p:cNvSpPr>
            <p:nvPr/>
          </p:nvSpPr>
          <p:spPr bwMode="auto">
            <a:xfrm>
              <a:off x="4867275" y="35179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grpSp>
      <p:grpSp>
        <p:nvGrpSpPr>
          <p:cNvPr id="26" name="组合 25"/>
          <p:cNvGrpSpPr/>
          <p:nvPr/>
        </p:nvGrpSpPr>
        <p:grpSpPr>
          <a:xfrm>
            <a:off x="5830526" y="3314204"/>
            <a:ext cx="566082" cy="509484"/>
            <a:chOff x="5775856" y="2162076"/>
            <a:chExt cx="566082" cy="509484"/>
          </a:xfrm>
        </p:grpSpPr>
        <p:cxnSp>
          <p:nvCxnSpPr>
            <p:cNvPr id="52" name="AutoShape 15"/>
            <p:cNvCxnSpPr>
              <a:cxnSpLocks noChangeShapeType="1"/>
              <a:stCxn id="35" idx="7"/>
              <a:endCxn id="38" idx="2"/>
            </p:cNvCxnSpPr>
            <p:nvPr/>
          </p:nvCxnSpPr>
          <p:spPr bwMode="auto">
            <a:xfrm flipV="1">
              <a:off x="5775856" y="2331368"/>
              <a:ext cx="566082" cy="340192"/>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53" name="Text Box 32"/>
            <p:cNvSpPr txBox="1">
              <a:spLocks noChangeArrowheads="1"/>
            </p:cNvSpPr>
            <p:nvPr/>
          </p:nvSpPr>
          <p:spPr bwMode="auto">
            <a:xfrm>
              <a:off x="5796136" y="216207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dirty="0">
                  <a:solidFill>
                    <a:schemeClr val="tx1"/>
                  </a:solidFill>
                </a:rPr>
                <a:t>1</a:t>
              </a:r>
              <a:endParaRPr kumimoji="0" lang="en-US" altLang="zh-CN" sz="2400" dirty="0">
                <a:solidFill>
                  <a:schemeClr val="tx1"/>
                </a:solidFill>
              </a:endParaRPr>
            </a:p>
          </p:txBody>
        </p:sp>
      </p:grpSp>
      <p:grpSp>
        <p:nvGrpSpPr>
          <p:cNvPr id="54" name="组合 53"/>
          <p:cNvGrpSpPr/>
          <p:nvPr/>
        </p:nvGrpSpPr>
        <p:grpSpPr>
          <a:xfrm>
            <a:off x="8032527" y="2645296"/>
            <a:ext cx="986631" cy="570707"/>
            <a:chOff x="5512594" y="3365500"/>
            <a:chExt cx="986631" cy="570707"/>
          </a:xfrm>
        </p:grpSpPr>
        <p:sp>
          <p:nvSpPr>
            <p:cNvPr id="55" name="Text Box 16"/>
            <p:cNvSpPr txBox="1">
              <a:spLocks noChangeArrowheads="1"/>
            </p:cNvSpPr>
            <p:nvPr/>
          </p:nvSpPr>
          <p:spPr bwMode="auto">
            <a:xfrm>
              <a:off x="6086475" y="33655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cxnSp>
          <p:nvCxnSpPr>
            <p:cNvPr id="56" name="AutoShape 33"/>
            <p:cNvCxnSpPr>
              <a:cxnSpLocks noChangeShapeType="1"/>
            </p:cNvCxnSpPr>
            <p:nvPr/>
          </p:nvCxnSpPr>
          <p:spPr bwMode="auto">
            <a:xfrm rot="5400000" flipV="1">
              <a:off x="5781675" y="3665538"/>
              <a:ext cx="1588" cy="539750"/>
            </a:xfrm>
            <a:prstGeom prst="curvedConnector3">
              <a:avLst>
                <a:gd name="adj1" fmla="val -21400000"/>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7" name="组合 56"/>
          <p:cNvGrpSpPr/>
          <p:nvPr/>
        </p:nvGrpSpPr>
        <p:grpSpPr>
          <a:xfrm>
            <a:off x="6508527" y="4973365"/>
            <a:ext cx="650081" cy="719931"/>
            <a:chOff x="3988594" y="5693569"/>
            <a:chExt cx="650081" cy="719931"/>
          </a:xfrm>
        </p:grpSpPr>
        <p:cxnSp>
          <p:nvCxnSpPr>
            <p:cNvPr id="58" name="AutoShape 34"/>
            <p:cNvCxnSpPr>
              <a:cxnSpLocks noChangeShapeType="1"/>
            </p:cNvCxnSpPr>
            <p:nvPr/>
          </p:nvCxnSpPr>
          <p:spPr bwMode="auto">
            <a:xfrm rot="5400000">
              <a:off x="4257675" y="5424488"/>
              <a:ext cx="1588" cy="539750"/>
            </a:xfrm>
            <a:prstGeom prst="curvedConnector3">
              <a:avLst>
                <a:gd name="adj1" fmla="val 21400000"/>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 Box 35"/>
            <p:cNvSpPr txBox="1">
              <a:spLocks noChangeArrowheads="1"/>
            </p:cNvSpPr>
            <p:nvPr/>
          </p:nvSpPr>
          <p:spPr bwMode="auto">
            <a:xfrm>
              <a:off x="3997325" y="59563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0,1 </a:t>
              </a:r>
              <a:endParaRPr kumimoji="0" lang="en-US" altLang="zh-CN" sz="2400">
                <a:solidFill>
                  <a:schemeClr val="tx1"/>
                </a:solidFill>
              </a:endParaRPr>
            </a:p>
          </p:txBody>
        </p:sp>
      </p:grpSp>
      <p:sp>
        <p:nvSpPr>
          <p:cNvPr id="25" name="文本框 24"/>
          <p:cNvSpPr txBox="1"/>
          <p:nvPr/>
        </p:nvSpPr>
        <p:spPr bwMode="auto">
          <a:xfrm>
            <a:off x="395535" y="5301208"/>
            <a:ext cx="7564983" cy="1274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400" dirty="0">
                <a:solidFill>
                  <a:schemeClr val="tx1"/>
                </a:solidFill>
              </a:rPr>
              <a:t>Examples: </a:t>
            </a:r>
            <a:r>
              <a:rPr lang="en-US" altLang="zh-CN" sz="2400" dirty="0">
                <a:solidFill>
                  <a:srgbClr val="FF0000"/>
                </a:solidFill>
              </a:rPr>
              <a:t>1100</a:t>
            </a:r>
            <a:r>
              <a:rPr lang="en-US" altLang="zh-CN" sz="2400" dirty="0">
                <a:solidFill>
                  <a:schemeClr val="tx1"/>
                </a:solidFill>
              </a:rPr>
              <a:t>, </a:t>
            </a:r>
            <a:r>
              <a:rPr lang="en-US" altLang="zh-CN" sz="2400" dirty="0">
                <a:solidFill>
                  <a:srgbClr val="FF0000"/>
                </a:solidFill>
              </a:rPr>
              <a:t>101</a:t>
            </a:r>
            <a:r>
              <a:rPr lang="en-US" altLang="zh-CN" sz="2400" dirty="0">
                <a:solidFill>
                  <a:schemeClr val="tx1"/>
                </a:solidFill>
              </a:rPr>
              <a:t> </a:t>
            </a:r>
            <a:endParaRPr lang="en-US" altLang="zh-CN" sz="2400" dirty="0">
              <a:solidFill>
                <a:schemeClr val="tx1"/>
              </a:solidFill>
            </a:endParaRPr>
          </a:p>
          <a:p>
            <a:pPr eaLnBrk="0" hangingPunct="0">
              <a:spcBef>
                <a:spcPct val="10000"/>
              </a:spcBef>
              <a:buSzPct val="75000"/>
            </a:pPr>
            <a:r>
              <a:rPr lang="en-US" altLang="zh-CN" sz="2400" dirty="0">
                <a:solidFill>
                  <a:srgbClr val="FF0000"/>
                </a:solidFill>
              </a:rPr>
              <a:t>1100</a:t>
            </a:r>
            <a:r>
              <a:rPr lang="en-US" altLang="zh-CN" sz="2400" dirty="0">
                <a:solidFill>
                  <a:schemeClr val="tx1"/>
                </a:solidFill>
              </a:rPr>
              <a:t>:  (</a:t>
            </a:r>
            <a:r>
              <a:rPr lang="en-US" altLang="zh-CN" sz="2400" dirty="0">
                <a:solidFill>
                  <a:schemeClr val="tx1"/>
                </a:solidFill>
                <a:sym typeface="Symbol" panose="05050102010706020507" pitchFamily="18" charset="2"/>
              </a:rPr>
              <a:t></a:t>
            </a:r>
            <a:r>
              <a:rPr lang="en-US" altLang="zh-CN" sz="2400" dirty="0">
                <a:solidFill>
                  <a:schemeClr val="tx1"/>
                </a:solidFill>
              </a:rPr>
              <a:t>)--</a:t>
            </a:r>
            <a:r>
              <a:rPr lang="en-US" altLang="zh-CN" sz="2400" dirty="0">
                <a:solidFill>
                  <a:srgbClr val="FF0000"/>
                </a:solidFill>
              </a:rPr>
              <a:t>1</a:t>
            </a:r>
            <a:r>
              <a:rPr lang="en-US" altLang="zh-CN" sz="2400" dirty="0">
                <a:solidFill>
                  <a:schemeClr val="tx1"/>
                </a:solidFill>
              </a:rPr>
              <a:t>--(1*1)--</a:t>
            </a:r>
            <a:r>
              <a:rPr lang="en-US" altLang="zh-CN" sz="2400" dirty="0">
                <a:solidFill>
                  <a:srgbClr val="FF0000"/>
                </a:solidFill>
              </a:rPr>
              <a:t>1</a:t>
            </a:r>
            <a:r>
              <a:rPr lang="en-US" altLang="zh-CN" sz="2400" dirty="0">
                <a:solidFill>
                  <a:schemeClr val="tx1"/>
                </a:solidFill>
              </a:rPr>
              <a:t>--(1*1)--</a:t>
            </a:r>
            <a:r>
              <a:rPr lang="en-US" altLang="zh-CN" sz="2400" dirty="0">
                <a:solidFill>
                  <a:srgbClr val="FF0000"/>
                </a:solidFill>
              </a:rPr>
              <a:t>0</a:t>
            </a:r>
            <a:r>
              <a:rPr lang="en-US" altLang="zh-CN" sz="2400" dirty="0">
                <a:solidFill>
                  <a:schemeClr val="tx1"/>
                </a:solidFill>
              </a:rPr>
              <a:t>--(1*0)--</a:t>
            </a:r>
            <a:r>
              <a:rPr lang="en-US" altLang="zh-CN" sz="2400" dirty="0">
                <a:solidFill>
                  <a:srgbClr val="FF0000"/>
                </a:solidFill>
              </a:rPr>
              <a:t>0</a:t>
            </a:r>
            <a:r>
              <a:rPr lang="en-US" altLang="zh-CN" sz="2400" dirty="0">
                <a:solidFill>
                  <a:schemeClr val="tx1"/>
                </a:solidFill>
              </a:rPr>
              <a:t>--(1*0) accept </a:t>
            </a:r>
            <a:endParaRPr lang="en-US" altLang="zh-CN" sz="2400" dirty="0">
              <a:solidFill>
                <a:schemeClr val="tx1"/>
              </a:solidFill>
            </a:endParaRPr>
          </a:p>
          <a:p>
            <a:pPr eaLnBrk="0" hangingPunct="0">
              <a:spcBef>
                <a:spcPct val="10000"/>
              </a:spcBef>
              <a:buSzPct val="75000"/>
            </a:pPr>
            <a:r>
              <a:rPr lang="en-US" altLang="zh-CN" sz="2400" dirty="0">
                <a:solidFill>
                  <a:srgbClr val="FF0000"/>
                </a:solidFill>
              </a:rPr>
              <a:t>101</a:t>
            </a:r>
            <a:r>
              <a:rPr lang="en-US" altLang="zh-CN" sz="2400" dirty="0">
                <a:solidFill>
                  <a:schemeClr val="tx1"/>
                </a:solidFill>
              </a:rPr>
              <a:t>:  (</a:t>
            </a:r>
            <a:r>
              <a:rPr lang="en-US" altLang="zh-CN" sz="2400" dirty="0">
                <a:solidFill>
                  <a:schemeClr val="tx1"/>
                </a:solidFill>
                <a:sym typeface="Symbol" panose="05050102010706020507" pitchFamily="18" charset="2"/>
              </a:rPr>
              <a:t></a:t>
            </a:r>
            <a:r>
              <a:rPr lang="en-US" altLang="zh-CN" sz="2400" dirty="0">
                <a:solidFill>
                  <a:schemeClr val="tx1"/>
                </a:solidFill>
              </a:rPr>
              <a:t>)--</a:t>
            </a:r>
            <a:r>
              <a:rPr lang="en-US" altLang="zh-CN" sz="2400" dirty="0">
                <a:solidFill>
                  <a:srgbClr val="FF0000"/>
                </a:solidFill>
              </a:rPr>
              <a:t>1</a:t>
            </a:r>
            <a:r>
              <a:rPr lang="en-US" altLang="zh-CN" sz="2400" dirty="0">
                <a:solidFill>
                  <a:schemeClr val="tx1"/>
                </a:solidFill>
              </a:rPr>
              <a:t>--(1*1)--</a:t>
            </a:r>
            <a:r>
              <a:rPr lang="en-US" altLang="zh-CN" sz="2400" dirty="0">
                <a:solidFill>
                  <a:srgbClr val="FF0000"/>
                </a:solidFill>
              </a:rPr>
              <a:t>0</a:t>
            </a:r>
            <a:r>
              <a:rPr lang="en-US" altLang="zh-CN" sz="2400" dirty="0">
                <a:solidFill>
                  <a:schemeClr val="tx1"/>
                </a:solidFill>
              </a:rPr>
              <a:t>--(1*0)--</a:t>
            </a:r>
            <a:r>
              <a:rPr lang="en-US" altLang="zh-CN" sz="2400" dirty="0">
                <a:solidFill>
                  <a:srgbClr val="FF0000"/>
                </a:solidFill>
              </a:rPr>
              <a:t>1</a:t>
            </a:r>
            <a:r>
              <a:rPr lang="en-US" altLang="zh-CN" sz="2400" dirty="0">
                <a:solidFill>
                  <a:schemeClr val="tx1"/>
                </a:solidFill>
              </a:rPr>
              <a:t>--(1*1) reject</a:t>
            </a:r>
            <a:endParaRPr lang="zh-CN" altLang="en-US" sz="2400" dirty="0">
              <a:solidFill>
                <a:schemeClr val="tx1"/>
              </a:solidFill>
            </a:endParaRPr>
          </a:p>
        </p:txBody>
      </p:sp>
      <p:cxnSp>
        <p:nvCxnSpPr>
          <p:cNvPr id="39" name="AutoShape 15"/>
          <p:cNvCxnSpPr>
            <a:cxnSpLocks noChangeShapeType="1"/>
            <a:stCxn id="35" idx="2"/>
          </p:cNvCxnSpPr>
          <p:nvPr/>
        </p:nvCxnSpPr>
        <p:spPr bwMode="auto">
          <a:xfrm flipH="1">
            <a:off x="4644008" y="4093096"/>
            <a:ext cx="533400" cy="0"/>
          </a:xfrm>
          <a:prstGeom prst="straightConnector1">
            <a:avLst/>
          </a:prstGeom>
          <a:noFill/>
          <a:ln w="9525">
            <a:solidFill>
              <a:srgbClr val="000000"/>
            </a:solidFill>
            <a:round/>
            <a:headEnd type="arrow" w="lg" len="lg"/>
            <a:tailEnd type="none" w="lg" len="lg"/>
          </a:ln>
          <a:extLst>
            <a:ext uri="{909E8E84-426E-40DD-AFC4-6F175D3DCCD1}">
              <a14:hiddenFill xmlns:a14="http://schemas.microsoft.com/office/drawing/2010/main">
                <a:noFill/>
              </a14:hiddenFill>
            </a:ext>
          </a:extLst>
        </p:spPr>
      </p:cxnSp>
      <p:sp>
        <p:nvSpPr>
          <p:cNvPr id="51" name="Oval 18"/>
          <p:cNvSpPr>
            <a:spLocks noChangeArrowheads="1"/>
          </p:cNvSpPr>
          <p:nvPr/>
        </p:nvSpPr>
        <p:spPr bwMode="auto">
          <a:xfrm>
            <a:off x="7996808" y="3178696"/>
            <a:ext cx="609600" cy="6096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03787"/>
    </mc:Choice>
    <mc:Fallback>
      <p:transition spd="slow" advTm="4037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99043">
                                            <p:txEl>
                                              <p:pRg st="0" end="0"/>
                                            </p:txEl>
                                          </p:spTgt>
                                        </p:tgtEl>
                                        <p:attrNameLst>
                                          <p:attrName>style.visibility</p:attrName>
                                        </p:attrNameLst>
                                      </p:cBhvr>
                                      <p:to>
                                        <p:strVal val="visible"/>
                                      </p:to>
                                    </p:set>
                                    <p:anim calcmode="lin" valueType="num">
                                      <p:cBhvr additive="base">
                                        <p:cTn id="7" dur="500" fill="hold"/>
                                        <p:tgtEl>
                                          <p:spTgt spid="5990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99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99043">
                                            <p:txEl>
                                              <p:pRg st="1" end="1"/>
                                            </p:txEl>
                                          </p:spTgt>
                                        </p:tgtEl>
                                        <p:attrNameLst>
                                          <p:attrName>style.visibility</p:attrName>
                                        </p:attrNameLst>
                                      </p:cBhvr>
                                      <p:to>
                                        <p:strVal val="visible"/>
                                      </p:to>
                                    </p:set>
                                    <p:anim calcmode="lin" valueType="num">
                                      <p:cBhvr additive="base">
                                        <p:cTn id="13" dur="500" fill="hold"/>
                                        <p:tgtEl>
                                          <p:spTgt spid="5990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99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99043">
                                            <p:txEl>
                                              <p:pRg st="2" end="2"/>
                                            </p:txEl>
                                          </p:spTgt>
                                        </p:tgtEl>
                                        <p:attrNameLst>
                                          <p:attrName>style.visibility</p:attrName>
                                        </p:attrNameLst>
                                      </p:cBhvr>
                                      <p:to>
                                        <p:strVal val="visible"/>
                                      </p:to>
                                    </p:set>
                                    <p:anim calcmode="lin" valueType="num">
                                      <p:cBhvr additive="base">
                                        <p:cTn id="19" dur="500" fill="hold"/>
                                        <p:tgtEl>
                                          <p:spTgt spid="5990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99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99043">
                                            <p:txEl>
                                              <p:pRg st="3" end="3"/>
                                            </p:txEl>
                                          </p:spTgt>
                                        </p:tgtEl>
                                        <p:attrNameLst>
                                          <p:attrName>style.visibility</p:attrName>
                                        </p:attrNameLst>
                                      </p:cBhvr>
                                      <p:to>
                                        <p:strVal val="visible"/>
                                      </p:to>
                                    </p:set>
                                    <p:anim calcmode="lin" valueType="num">
                                      <p:cBhvr additive="base">
                                        <p:cTn id="25" dur="500" fill="hold"/>
                                        <p:tgtEl>
                                          <p:spTgt spid="59904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99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99043">
                                            <p:txEl>
                                              <p:pRg st="4" end="4"/>
                                            </p:txEl>
                                          </p:spTgt>
                                        </p:tgtEl>
                                        <p:attrNameLst>
                                          <p:attrName>style.visibility</p:attrName>
                                        </p:attrNameLst>
                                      </p:cBhvr>
                                      <p:to>
                                        <p:strVal val="visible"/>
                                      </p:to>
                                    </p:set>
                                    <p:anim calcmode="lin" valueType="num">
                                      <p:cBhvr additive="base">
                                        <p:cTn id="31" dur="500" fill="hold"/>
                                        <p:tgtEl>
                                          <p:spTgt spid="59904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990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99043">
                                            <p:txEl>
                                              <p:pRg st="5" end="5"/>
                                            </p:txEl>
                                          </p:spTgt>
                                        </p:tgtEl>
                                        <p:attrNameLst>
                                          <p:attrName>style.visibility</p:attrName>
                                        </p:attrNameLst>
                                      </p:cBhvr>
                                      <p:to>
                                        <p:strVal val="visible"/>
                                      </p:to>
                                    </p:set>
                                    <p:anim calcmode="lin" valueType="num">
                                      <p:cBhvr additive="base">
                                        <p:cTn id="37" dur="500" fill="hold"/>
                                        <p:tgtEl>
                                          <p:spTgt spid="59904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990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99043">
                                            <p:txEl>
                                              <p:pRg st="6" end="6"/>
                                            </p:txEl>
                                          </p:spTgt>
                                        </p:tgtEl>
                                        <p:attrNameLst>
                                          <p:attrName>style.visibility</p:attrName>
                                        </p:attrNameLst>
                                      </p:cBhvr>
                                      <p:to>
                                        <p:strVal val="visible"/>
                                      </p:to>
                                    </p:set>
                                    <p:anim calcmode="lin" valueType="num">
                                      <p:cBhvr additive="base">
                                        <p:cTn id="43" dur="500" fill="hold"/>
                                        <p:tgtEl>
                                          <p:spTgt spid="599043">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990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99043">
                                            <p:txEl>
                                              <p:pRg st="7" end="7"/>
                                            </p:txEl>
                                          </p:spTgt>
                                        </p:tgtEl>
                                        <p:attrNameLst>
                                          <p:attrName>style.visibility</p:attrName>
                                        </p:attrNameLst>
                                      </p:cBhvr>
                                      <p:to>
                                        <p:strVal val="visible"/>
                                      </p:to>
                                    </p:set>
                                    <p:anim calcmode="lin" valueType="num">
                                      <p:cBhvr additive="base">
                                        <p:cTn id="49" dur="500" fill="hold"/>
                                        <p:tgtEl>
                                          <p:spTgt spid="599043">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990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fill="hold"/>
                                        <p:tgtEl>
                                          <p:spTgt spid="39"/>
                                        </p:tgtEl>
                                        <p:attrNameLst>
                                          <p:attrName>ppt_x</p:attrName>
                                        </p:attrNameLst>
                                      </p:cBhvr>
                                      <p:tavLst>
                                        <p:tav tm="0">
                                          <p:val>
                                            <p:strVal val="#ppt_x"/>
                                          </p:val>
                                        </p:tav>
                                        <p:tav tm="100000">
                                          <p:val>
                                            <p:strVal val="#ppt_x"/>
                                          </p:val>
                                        </p:tav>
                                      </p:tavLst>
                                    </p:anim>
                                    <p:anim calcmode="lin" valueType="num">
                                      <p:cBhvr additive="base">
                                        <p:cTn id="6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51"/>
                                        </p:tgtEl>
                                        <p:attrNameLst>
                                          <p:attrName>style.visibility</p:attrName>
                                        </p:attrNameLst>
                                      </p:cBhvr>
                                      <p:to>
                                        <p:strVal val="visible"/>
                                      </p:to>
                                    </p:set>
                                    <p:anim calcmode="lin" valueType="num">
                                      <p:cBhvr additive="base">
                                        <p:cTn id="65" dur="500" fill="hold"/>
                                        <p:tgtEl>
                                          <p:spTgt spid="51"/>
                                        </p:tgtEl>
                                        <p:attrNameLst>
                                          <p:attrName>ppt_x</p:attrName>
                                        </p:attrNameLst>
                                      </p:cBhvr>
                                      <p:tavLst>
                                        <p:tav tm="0">
                                          <p:val>
                                            <p:strVal val="#ppt_x"/>
                                          </p:val>
                                        </p:tav>
                                        <p:tav tm="100000">
                                          <p:val>
                                            <p:strVal val="#ppt_x"/>
                                          </p:val>
                                        </p:tav>
                                      </p:tavLst>
                                    </p:anim>
                                    <p:anim calcmode="lin" valueType="num">
                                      <p:cBhvr additive="base">
                                        <p:cTn id="6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ppt_x"/>
                                          </p:val>
                                        </p:tav>
                                        <p:tav tm="100000">
                                          <p:val>
                                            <p:strVal val="#ppt_x"/>
                                          </p:val>
                                        </p:tav>
                                      </p:tavLst>
                                    </p:anim>
                                    <p:anim calcmode="lin" valueType="num">
                                      <p:cBhvr additive="base">
                                        <p:cTn id="7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additive="base">
                                        <p:cTn id="77" dur="500" fill="hold"/>
                                        <p:tgtEl>
                                          <p:spTgt spid="26"/>
                                        </p:tgtEl>
                                        <p:attrNameLst>
                                          <p:attrName>ppt_x</p:attrName>
                                        </p:attrNameLst>
                                      </p:cBhvr>
                                      <p:tavLst>
                                        <p:tav tm="0">
                                          <p:val>
                                            <p:strVal val="#ppt_x"/>
                                          </p:val>
                                        </p:tav>
                                        <p:tav tm="100000">
                                          <p:val>
                                            <p:strVal val="#ppt_x"/>
                                          </p:val>
                                        </p:tav>
                                      </p:tavLst>
                                    </p:anim>
                                    <p:anim calcmode="lin" valueType="num">
                                      <p:cBhvr additive="base">
                                        <p:cTn id="7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42"/>
                                        </p:tgtEl>
                                        <p:attrNameLst>
                                          <p:attrName>style.visibility</p:attrName>
                                        </p:attrNameLst>
                                      </p:cBhvr>
                                      <p:to>
                                        <p:strVal val="visible"/>
                                      </p:to>
                                    </p:set>
                                    <p:anim calcmode="lin" valueType="num">
                                      <p:cBhvr additive="base">
                                        <p:cTn id="83" dur="500" fill="hold"/>
                                        <p:tgtEl>
                                          <p:spTgt spid="42"/>
                                        </p:tgtEl>
                                        <p:attrNameLst>
                                          <p:attrName>ppt_x</p:attrName>
                                        </p:attrNameLst>
                                      </p:cBhvr>
                                      <p:tavLst>
                                        <p:tav tm="0">
                                          <p:val>
                                            <p:strVal val="#ppt_x"/>
                                          </p:val>
                                        </p:tav>
                                        <p:tav tm="100000">
                                          <p:val>
                                            <p:strVal val="#ppt_x"/>
                                          </p:val>
                                        </p:tav>
                                      </p:tavLst>
                                    </p:anim>
                                    <p:anim calcmode="lin" valueType="num">
                                      <p:cBhvr additive="base">
                                        <p:cTn id="8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48"/>
                                        </p:tgtEl>
                                        <p:attrNameLst>
                                          <p:attrName>style.visibility</p:attrName>
                                        </p:attrNameLst>
                                      </p:cBhvr>
                                      <p:to>
                                        <p:strVal val="visible"/>
                                      </p:to>
                                    </p:set>
                                    <p:anim calcmode="lin" valueType="num">
                                      <p:cBhvr additive="base">
                                        <p:cTn id="89" dur="500" fill="hold"/>
                                        <p:tgtEl>
                                          <p:spTgt spid="48"/>
                                        </p:tgtEl>
                                        <p:attrNameLst>
                                          <p:attrName>ppt_x</p:attrName>
                                        </p:attrNameLst>
                                      </p:cBhvr>
                                      <p:tavLst>
                                        <p:tav tm="0">
                                          <p:val>
                                            <p:strVal val="#ppt_x"/>
                                          </p:val>
                                        </p:tav>
                                        <p:tav tm="100000">
                                          <p:val>
                                            <p:strVal val="#ppt_x"/>
                                          </p:val>
                                        </p:tav>
                                      </p:tavLst>
                                    </p:anim>
                                    <p:anim calcmode="lin" valueType="num">
                                      <p:cBhvr additive="base">
                                        <p:cTn id="9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54"/>
                                        </p:tgtEl>
                                        <p:attrNameLst>
                                          <p:attrName>style.visibility</p:attrName>
                                        </p:attrNameLst>
                                      </p:cBhvr>
                                      <p:to>
                                        <p:strVal val="visible"/>
                                      </p:to>
                                    </p:set>
                                    <p:anim calcmode="lin" valueType="num">
                                      <p:cBhvr additive="base">
                                        <p:cTn id="95" dur="500" fill="hold"/>
                                        <p:tgtEl>
                                          <p:spTgt spid="54"/>
                                        </p:tgtEl>
                                        <p:attrNameLst>
                                          <p:attrName>ppt_x</p:attrName>
                                        </p:attrNameLst>
                                      </p:cBhvr>
                                      <p:tavLst>
                                        <p:tav tm="0">
                                          <p:val>
                                            <p:strVal val="#ppt_x"/>
                                          </p:val>
                                        </p:tav>
                                        <p:tav tm="100000">
                                          <p:val>
                                            <p:strVal val="#ppt_x"/>
                                          </p:val>
                                        </p:tav>
                                      </p:tavLst>
                                    </p:anim>
                                    <p:anim calcmode="lin" valueType="num">
                                      <p:cBhvr additive="base">
                                        <p:cTn id="9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45"/>
                                        </p:tgtEl>
                                        <p:attrNameLst>
                                          <p:attrName>style.visibility</p:attrName>
                                        </p:attrNameLst>
                                      </p:cBhvr>
                                      <p:to>
                                        <p:strVal val="visible"/>
                                      </p:to>
                                    </p:set>
                                    <p:anim calcmode="lin" valueType="num">
                                      <p:cBhvr additive="base">
                                        <p:cTn id="101" dur="500" fill="hold"/>
                                        <p:tgtEl>
                                          <p:spTgt spid="45"/>
                                        </p:tgtEl>
                                        <p:attrNameLst>
                                          <p:attrName>ppt_x</p:attrName>
                                        </p:attrNameLst>
                                      </p:cBhvr>
                                      <p:tavLst>
                                        <p:tav tm="0">
                                          <p:val>
                                            <p:strVal val="#ppt_x"/>
                                          </p:val>
                                        </p:tav>
                                        <p:tav tm="100000">
                                          <p:val>
                                            <p:strVal val="#ppt_x"/>
                                          </p:val>
                                        </p:tav>
                                      </p:tavLst>
                                    </p:anim>
                                    <p:anim calcmode="lin" valueType="num">
                                      <p:cBhvr additive="base">
                                        <p:cTn id="10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57"/>
                                        </p:tgtEl>
                                        <p:attrNameLst>
                                          <p:attrName>style.visibility</p:attrName>
                                        </p:attrNameLst>
                                      </p:cBhvr>
                                      <p:to>
                                        <p:strVal val="visible"/>
                                      </p:to>
                                    </p:set>
                                    <p:anim calcmode="lin" valueType="num">
                                      <p:cBhvr additive="base">
                                        <p:cTn id="107" dur="500" fill="hold"/>
                                        <p:tgtEl>
                                          <p:spTgt spid="57"/>
                                        </p:tgtEl>
                                        <p:attrNameLst>
                                          <p:attrName>ppt_x</p:attrName>
                                        </p:attrNameLst>
                                      </p:cBhvr>
                                      <p:tavLst>
                                        <p:tav tm="0">
                                          <p:val>
                                            <p:strVal val="#ppt_x"/>
                                          </p:val>
                                        </p:tav>
                                        <p:tav tm="100000">
                                          <p:val>
                                            <p:strVal val="#ppt_x"/>
                                          </p:val>
                                        </p:tav>
                                      </p:tavLst>
                                    </p:anim>
                                    <p:anim calcmode="lin" valueType="num">
                                      <p:cBhvr additive="base">
                                        <p:cTn id="10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25"/>
                                        </p:tgtEl>
                                        <p:attrNameLst>
                                          <p:attrName>style.visibility</p:attrName>
                                        </p:attrNameLst>
                                      </p:cBhvr>
                                      <p:to>
                                        <p:strVal val="visible"/>
                                      </p:to>
                                    </p:set>
                                    <p:anim calcmode="lin" valueType="num">
                                      <p:cBhvr additive="base">
                                        <p:cTn id="113" dur="500" fill="hold"/>
                                        <p:tgtEl>
                                          <p:spTgt spid="25"/>
                                        </p:tgtEl>
                                        <p:attrNameLst>
                                          <p:attrName>ppt_x</p:attrName>
                                        </p:attrNameLst>
                                      </p:cBhvr>
                                      <p:tavLst>
                                        <p:tav tm="0">
                                          <p:val>
                                            <p:strVal val="#ppt_x"/>
                                          </p:val>
                                        </p:tav>
                                        <p:tav tm="100000">
                                          <p:val>
                                            <p:strVal val="#ppt_x"/>
                                          </p:val>
                                        </p:tav>
                                      </p:tavLst>
                                    </p:anim>
                                    <p:anim calcmode="lin" valueType="num">
                                      <p:cBhvr additive="base">
                                        <p:cTn id="1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uiExpand="1" build="p"/>
      <p:bldP spid="25" grpId="0"/>
      <p:bldP spid="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altLang="zh-CN" b="1" dirty="0"/>
              <a:t>Design a DFA for B</a:t>
            </a:r>
            <a:endParaRPr lang="en-US" altLang="zh-CN" b="1" dirty="0"/>
          </a:p>
        </p:txBody>
      </p:sp>
      <p:sp>
        <p:nvSpPr>
          <p:cNvPr id="600067" name="Text Box 3"/>
          <p:cNvSpPr txBox="1">
            <a:spLocks noChangeArrowheads="1"/>
          </p:cNvSpPr>
          <p:nvPr/>
        </p:nvSpPr>
        <p:spPr bwMode="auto">
          <a:xfrm>
            <a:off x="179512" y="1268760"/>
            <a:ext cx="7337265" cy="2203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kumimoji="0" lang="en-US" altLang="zh-CN" dirty="0">
                <a:solidFill>
                  <a:schemeClr val="tx1"/>
                </a:solidFill>
              </a:rPr>
              <a:t>B = { w</a:t>
            </a:r>
            <a:r>
              <a:rPr kumimoji="0" lang="en-US" altLang="zh-CN" dirty="0">
                <a:solidFill>
                  <a:schemeClr val="tx1"/>
                </a:solidFill>
                <a:sym typeface="Symbol" panose="05050102010706020507" pitchFamily="18" charset="2"/>
              </a:rPr>
              <a:t>{0,1}</a:t>
            </a:r>
            <a:r>
              <a:rPr kumimoji="0" lang="en-US" altLang="zh-CN" baseline="30000" dirty="0">
                <a:solidFill>
                  <a:schemeClr val="tx1"/>
                </a:solidFill>
                <a:sym typeface="Symbol" panose="05050102010706020507" pitchFamily="18" charset="2"/>
              </a:rPr>
              <a:t>*</a:t>
            </a:r>
            <a:r>
              <a:rPr kumimoji="0" lang="en-US" altLang="zh-CN" dirty="0">
                <a:solidFill>
                  <a:schemeClr val="tx1"/>
                </a:solidFill>
              </a:rPr>
              <a:t> | w contain 1010 as sub-string } </a:t>
            </a:r>
            <a:endParaRPr kumimoji="0" lang="en-US" altLang="zh-CN" dirty="0">
              <a:solidFill>
                <a:schemeClr val="tx1"/>
              </a:solidFill>
            </a:endParaRPr>
          </a:p>
          <a:p>
            <a:pPr>
              <a:spcBef>
                <a:spcPct val="30000"/>
              </a:spcBef>
            </a:pP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 {0,1},  key information</a:t>
            </a:r>
            <a:r>
              <a:rPr kumimoji="0" lang="en-US" altLang="zh-CN" dirty="0">
                <a:solidFill>
                  <a:schemeClr val="tx1"/>
                </a:solidFill>
              </a:rPr>
              <a:t>: </a:t>
            </a:r>
            <a:r>
              <a:rPr kumimoji="0" lang="en-US" altLang="zh-CN" dirty="0">
                <a:solidFill>
                  <a:schemeClr val="accent2"/>
                </a:solidFill>
                <a:sym typeface="Symbol" panose="05050102010706020507" pitchFamily="18" charset="2"/>
              </a:rPr>
              <a:t>, 1, 10, 101, 1010 </a:t>
            </a:r>
            <a:r>
              <a:rPr kumimoji="0" lang="zh-CN" altLang="en-US"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a:p>
            <a:pPr>
              <a:spcBef>
                <a:spcPct val="30000"/>
              </a:spcBef>
            </a:pPr>
            <a:r>
              <a:rPr kumimoji="0" lang="en-US" altLang="zh-CN" dirty="0">
                <a:solidFill>
                  <a:schemeClr val="tx1"/>
                </a:solidFill>
                <a:sym typeface="Symbol" panose="05050102010706020507" pitchFamily="18" charset="2"/>
              </a:rPr>
              <a:t>Start state: </a:t>
            </a:r>
            <a:r>
              <a:rPr kumimoji="0" lang="zh-CN" altLang="en-US"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a:p>
            <a:pPr>
              <a:spcBef>
                <a:spcPct val="30000"/>
              </a:spcBef>
            </a:pPr>
            <a:r>
              <a:rPr kumimoji="0" lang="en-US" altLang="zh-CN" dirty="0">
                <a:solidFill>
                  <a:schemeClr val="tx1"/>
                </a:solidFill>
                <a:sym typeface="Symbol" panose="05050102010706020507" pitchFamily="18" charset="2"/>
              </a:rPr>
              <a:t>Accept states: 1010</a:t>
            </a:r>
            <a:r>
              <a:rPr kumimoji="0" lang="zh-CN" altLang="en-US" dirty="0">
                <a:solidFill>
                  <a:schemeClr val="tx1"/>
                </a:solidFill>
                <a:sym typeface="Symbol" panose="05050102010706020507" pitchFamily="18" charset="2"/>
              </a:rPr>
              <a:t> </a:t>
            </a:r>
            <a:endParaRPr kumimoji="0" lang="zh-CN" altLang="en-US" dirty="0">
              <a:solidFill>
                <a:schemeClr val="tx1"/>
              </a:solidFill>
              <a:sym typeface="Symbol" panose="05050102010706020507" pitchFamily="18" charset="2"/>
            </a:endParaRPr>
          </a:p>
        </p:txBody>
      </p:sp>
      <p:grpSp>
        <p:nvGrpSpPr>
          <p:cNvPr id="600117" name="Group 53"/>
          <p:cNvGrpSpPr/>
          <p:nvPr/>
        </p:nvGrpSpPr>
        <p:grpSpPr bwMode="auto">
          <a:xfrm>
            <a:off x="4889202" y="4630688"/>
            <a:ext cx="854075" cy="522288"/>
            <a:chOff x="1851" y="3520"/>
            <a:chExt cx="538" cy="329"/>
          </a:xfrm>
        </p:grpSpPr>
        <p:cxnSp>
          <p:nvCxnSpPr>
            <p:cNvPr id="600106" name="AutoShape 42"/>
            <p:cNvCxnSpPr>
              <a:cxnSpLocks noChangeShapeType="1"/>
              <a:stCxn id="4294967295" idx="1"/>
              <a:endCxn id="4294967295" idx="3"/>
            </p:cNvCxnSpPr>
            <p:nvPr/>
          </p:nvCxnSpPr>
          <p:spPr bwMode="auto">
            <a:xfrm rot="5400000" flipV="1">
              <a:off x="2252" y="3712"/>
              <a:ext cx="273" cy="1"/>
            </a:xfrm>
            <a:prstGeom prst="curvedConnector5">
              <a:avLst>
                <a:gd name="adj1" fmla="val -6963"/>
                <a:gd name="adj2" fmla="val -20800000"/>
                <a:gd name="adj3" fmla="val 97801"/>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0107" name="Text Box 43"/>
            <p:cNvSpPr txBox="1">
              <a:spLocks noChangeArrowheads="1"/>
            </p:cNvSpPr>
            <p:nvPr/>
          </p:nvSpPr>
          <p:spPr bwMode="auto">
            <a:xfrm>
              <a:off x="1851" y="352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0,1 </a:t>
              </a:r>
              <a:endParaRPr kumimoji="0" lang="en-US" altLang="zh-CN" sz="2400">
                <a:solidFill>
                  <a:schemeClr val="tx1"/>
                </a:solidFill>
              </a:endParaRPr>
            </a:p>
          </p:txBody>
        </p:sp>
      </p:grpSp>
      <p:grpSp>
        <p:nvGrpSpPr>
          <p:cNvPr id="8" name="组合 7"/>
          <p:cNvGrpSpPr/>
          <p:nvPr/>
        </p:nvGrpSpPr>
        <p:grpSpPr>
          <a:xfrm>
            <a:off x="4051002" y="2725688"/>
            <a:ext cx="1600200" cy="915988"/>
            <a:chOff x="2538834" y="3301752"/>
            <a:chExt cx="1600200" cy="915988"/>
          </a:xfrm>
        </p:grpSpPr>
        <p:cxnSp>
          <p:nvCxnSpPr>
            <p:cNvPr id="600093" name="AutoShape 15"/>
            <p:cNvCxnSpPr>
              <a:cxnSpLocks noChangeShapeType="1"/>
              <a:stCxn id="4294967295" idx="6"/>
              <a:endCxn id="4" idx="2"/>
            </p:cNvCxnSpPr>
            <p:nvPr/>
          </p:nvCxnSpPr>
          <p:spPr bwMode="auto">
            <a:xfrm flipV="1">
              <a:off x="3304009" y="4216946"/>
              <a:ext cx="835025" cy="794"/>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600095" name="Text Box 31"/>
            <p:cNvSpPr txBox="1">
              <a:spLocks noChangeArrowheads="1"/>
            </p:cNvSpPr>
            <p:nvPr/>
          </p:nvSpPr>
          <p:spPr bwMode="auto">
            <a:xfrm>
              <a:off x="3497684" y="3758952"/>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sp>
          <p:nvSpPr>
            <p:cNvPr id="600099" name="Text Box 35"/>
            <p:cNvSpPr txBox="1">
              <a:spLocks noChangeArrowheads="1"/>
            </p:cNvSpPr>
            <p:nvPr/>
          </p:nvSpPr>
          <p:spPr bwMode="auto">
            <a:xfrm>
              <a:off x="2538834" y="3301752"/>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cxnSp>
          <p:nvCxnSpPr>
            <p:cNvPr id="600103" name="AutoShape 39"/>
            <p:cNvCxnSpPr>
              <a:cxnSpLocks noChangeShapeType="1"/>
              <a:stCxn id="4294967295" idx="7"/>
              <a:endCxn id="4294967295" idx="1"/>
            </p:cNvCxnSpPr>
            <p:nvPr/>
          </p:nvCxnSpPr>
          <p:spPr bwMode="auto">
            <a:xfrm rot="16200000" flipH="1" flipV="1">
              <a:off x="2996034" y="3785940"/>
              <a:ext cx="1588" cy="431800"/>
            </a:xfrm>
            <a:prstGeom prst="curvedConnector3">
              <a:avLst>
                <a:gd name="adj1" fmla="val -38900000"/>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6"/>
          <p:cNvGrpSpPr/>
          <p:nvPr/>
        </p:nvGrpSpPr>
        <p:grpSpPr>
          <a:xfrm>
            <a:off x="4203402" y="3335288"/>
            <a:ext cx="3508375" cy="1906588"/>
            <a:chOff x="2691234" y="3911352"/>
            <a:chExt cx="3508375" cy="1906588"/>
          </a:xfrm>
        </p:grpSpPr>
        <p:sp>
          <p:nvSpPr>
            <p:cNvPr id="4" name="Oval 51"/>
            <p:cNvSpPr>
              <a:spLocks noChangeAspect="1"/>
            </p:cNvSpPr>
            <p:nvPr/>
          </p:nvSpPr>
          <p:spPr bwMode="auto">
            <a:xfrm>
              <a:off x="4139034" y="3911352"/>
              <a:ext cx="612775" cy="611188"/>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1</a:t>
              </a:r>
              <a:endParaRPr kumimoji="0" lang="en-US" altLang="zh-CN" sz="2400">
                <a:solidFill>
                  <a:srgbClr val="000000"/>
                </a:solidFill>
                <a:sym typeface="Symbol" panose="05050102010706020507" pitchFamily="18" charset="2"/>
              </a:endParaRPr>
            </a:p>
          </p:txBody>
        </p:sp>
        <p:sp>
          <p:nvSpPr>
            <p:cNvPr id="2" name="Oval 51"/>
            <p:cNvSpPr>
              <a:spLocks noChangeAspect="1"/>
            </p:cNvSpPr>
            <p:nvPr/>
          </p:nvSpPr>
          <p:spPr bwMode="auto">
            <a:xfrm>
              <a:off x="2691234" y="3911352"/>
              <a:ext cx="612775" cy="611188"/>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gn="ctr">
                <a:lnSpc>
                  <a:spcPct val="100000"/>
                </a:lnSpc>
              </a:pPr>
              <a:r>
                <a:rPr kumimoji="0" lang="en-US" altLang="zh-CN" sz="2400">
                  <a:solidFill>
                    <a:srgbClr val="000000"/>
                  </a:solidFill>
                  <a:sym typeface="Symbol" panose="05050102010706020507" pitchFamily="18" charset="2"/>
                </a:rPr>
                <a:t></a:t>
              </a:r>
              <a:endParaRPr kumimoji="0" lang="en-US" altLang="zh-CN" sz="2400">
                <a:solidFill>
                  <a:srgbClr val="000000"/>
                </a:solidFill>
                <a:sym typeface="Symbol" panose="05050102010706020507" pitchFamily="18" charset="2"/>
              </a:endParaRPr>
            </a:p>
          </p:txBody>
        </p:sp>
        <p:sp>
          <p:nvSpPr>
            <p:cNvPr id="3" name="Oval 51"/>
            <p:cNvSpPr>
              <a:spLocks noChangeAspect="1"/>
            </p:cNvSpPr>
            <p:nvPr/>
          </p:nvSpPr>
          <p:spPr bwMode="auto">
            <a:xfrm>
              <a:off x="5586834" y="3911352"/>
              <a:ext cx="612775" cy="611188"/>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10</a:t>
              </a:r>
              <a:endParaRPr kumimoji="0" lang="en-US" altLang="zh-CN" sz="2400">
                <a:solidFill>
                  <a:srgbClr val="000000"/>
                </a:solidFill>
                <a:sym typeface="Symbol" panose="05050102010706020507" pitchFamily="18" charset="2"/>
              </a:endParaRPr>
            </a:p>
          </p:txBody>
        </p:sp>
        <p:sp>
          <p:nvSpPr>
            <p:cNvPr id="5" name="Oval 51"/>
            <p:cNvSpPr>
              <a:spLocks noChangeAspect="1"/>
            </p:cNvSpPr>
            <p:nvPr/>
          </p:nvSpPr>
          <p:spPr bwMode="auto">
            <a:xfrm>
              <a:off x="4139034" y="5206752"/>
              <a:ext cx="612775" cy="611188"/>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1800">
                  <a:solidFill>
                    <a:srgbClr val="000000"/>
                  </a:solidFill>
                  <a:sym typeface="Symbol" panose="05050102010706020507" pitchFamily="18" charset="2"/>
                </a:rPr>
                <a:t>1010</a:t>
              </a:r>
              <a:endParaRPr kumimoji="0" lang="en-US" altLang="zh-CN" sz="1800">
                <a:solidFill>
                  <a:srgbClr val="000000"/>
                </a:solidFill>
                <a:sym typeface="Symbol" panose="05050102010706020507" pitchFamily="18" charset="2"/>
              </a:endParaRPr>
            </a:p>
          </p:txBody>
        </p:sp>
        <p:sp>
          <p:nvSpPr>
            <p:cNvPr id="6" name="Oval 51"/>
            <p:cNvSpPr>
              <a:spLocks noChangeAspect="1"/>
            </p:cNvSpPr>
            <p:nvPr/>
          </p:nvSpPr>
          <p:spPr bwMode="auto">
            <a:xfrm>
              <a:off x="5586834" y="5205165"/>
              <a:ext cx="612775" cy="611188"/>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101</a:t>
              </a:r>
              <a:endParaRPr kumimoji="0" lang="en-US" altLang="zh-CN" sz="2400">
                <a:solidFill>
                  <a:srgbClr val="000000"/>
                </a:solidFill>
                <a:sym typeface="Symbol" panose="05050102010706020507" pitchFamily="18" charset="2"/>
              </a:endParaRPr>
            </a:p>
          </p:txBody>
        </p:sp>
      </p:grpSp>
      <p:grpSp>
        <p:nvGrpSpPr>
          <p:cNvPr id="10" name="组合 9"/>
          <p:cNvGrpSpPr/>
          <p:nvPr/>
        </p:nvGrpSpPr>
        <p:grpSpPr>
          <a:xfrm>
            <a:off x="4724896" y="2420888"/>
            <a:ext cx="3015456" cy="2208213"/>
            <a:chOff x="3212728" y="2996952"/>
            <a:chExt cx="3015456" cy="2208213"/>
          </a:xfrm>
        </p:grpSpPr>
        <p:cxnSp>
          <p:nvCxnSpPr>
            <p:cNvPr id="600108" name="AutoShape 44"/>
            <p:cNvCxnSpPr>
              <a:cxnSpLocks noChangeShapeType="1"/>
              <a:stCxn id="4294967295" idx="1"/>
              <a:endCxn id="4294967295" idx="7"/>
            </p:cNvCxnSpPr>
            <p:nvPr/>
          </p:nvCxnSpPr>
          <p:spPr bwMode="auto">
            <a:xfrm rot="16200000" flipH="1" flipV="1">
              <a:off x="4443834" y="2769940"/>
              <a:ext cx="1588" cy="2463800"/>
            </a:xfrm>
            <a:prstGeom prst="curvedConnector3">
              <a:avLst>
                <a:gd name="adj1" fmla="val -41400000"/>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0109" name="Text Box 45"/>
            <p:cNvSpPr txBox="1">
              <a:spLocks noChangeArrowheads="1"/>
            </p:cNvSpPr>
            <p:nvPr/>
          </p:nvSpPr>
          <p:spPr bwMode="auto">
            <a:xfrm>
              <a:off x="4901034" y="2996952"/>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rgbClr val="FF0000"/>
                  </a:solidFill>
                </a:rPr>
                <a:t>0</a:t>
              </a:r>
              <a:r>
                <a:rPr kumimoji="0" lang="en-US" altLang="zh-CN" sz="2400">
                  <a:solidFill>
                    <a:schemeClr val="tx1"/>
                  </a:solidFill>
                </a:rPr>
                <a:t> </a:t>
              </a:r>
              <a:endParaRPr kumimoji="0" lang="en-US" altLang="zh-CN" sz="2400">
                <a:solidFill>
                  <a:schemeClr val="tx1"/>
                </a:solidFill>
              </a:endParaRPr>
            </a:p>
          </p:txBody>
        </p:sp>
        <p:cxnSp>
          <p:nvCxnSpPr>
            <p:cNvPr id="600111" name="AutoShape 15"/>
            <p:cNvCxnSpPr>
              <a:cxnSpLocks noChangeShapeType="1"/>
              <a:stCxn id="4294967295" idx="4"/>
              <a:endCxn id="4294967295" idx="0"/>
            </p:cNvCxnSpPr>
            <p:nvPr/>
          </p:nvCxnSpPr>
          <p:spPr bwMode="auto">
            <a:xfrm>
              <a:off x="5893222" y="4522540"/>
              <a:ext cx="0" cy="682625"/>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600112" name="Text Box 48"/>
            <p:cNvSpPr txBox="1">
              <a:spLocks noChangeArrowheads="1"/>
            </p:cNvSpPr>
            <p:nvPr/>
          </p:nvSpPr>
          <p:spPr bwMode="auto">
            <a:xfrm>
              <a:off x="5815434" y="4597152"/>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grpSp>
      <p:grpSp>
        <p:nvGrpSpPr>
          <p:cNvPr id="9" name="组合 8"/>
          <p:cNvGrpSpPr/>
          <p:nvPr/>
        </p:nvGrpSpPr>
        <p:grpSpPr>
          <a:xfrm>
            <a:off x="5575002" y="2801888"/>
            <a:ext cx="1524000" cy="914400"/>
            <a:chOff x="4062834" y="3377952"/>
            <a:chExt cx="1524000" cy="914400"/>
          </a:xfrm>
        </p:grpSpPr>
        <p:sp>
          <p:nvSpPr>
            <p:cNvPr id="600096" name="Text Box 32"/>
            <p:cNvSpPr txBox="1">
              <a:spLocks noChangeArrowheads="1"/>
            </p:cNvSpPr>
            <p:nvPr/>
          </p:nvSpPr>
          <p:spPr bwMode="auto">
            <a:xfrm>
              <a:off x="5004222" y="3835152"/>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cxnSp>
          <p:nvCxnSpPr>
            <p:cNvPr id="600101" name="AutoShape 15"/>
            <p:cNvCxnSpPr>
              <a:cxnSpLocks noChangeShapeType="1"/>
              <a:stCxn id="4" idx="6"/>
              <a:endCxn id="3" idx="2"/>
            </p:cNvCxnSpPr>
            <p:nvPr/>
          </p:nvCxnSpPr>
          <p:spPr bwMode="auto">
            <a:xfrm>
              <a:off x="4751809" y="4216946"/>
              <a:ext cx="835025" cy="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600105" name="Text Box 41"/>
            <p:cNvSpPr txBox="1">
              <a:spLocks noChangeArrowheads="1"/>
            </p:cNvSpPr>
            <p:nvPr/>
          </p:nvSpPr>
          <p:spPr bwMode="auto">
            <a:xfrm>
              <a:off x="4062834" y="3377952"/>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cxnSp>
          <p:nvCxnSpPr>
            <p:cNvPr id="600114" name="AutoShape 50"/>
            <p:cNvCxnSpPr>
              <a:cxnSpLocks noChangeShapeType="1"/>
              <a:stCxn id="4" idx="7"/>
              <a:endCxn id="4" idx="1"/>
            </p:cNvCxnSpPr>
            <p:nvPr/>
          </p:nvCxnSpPr>
          <p:spPr bwMode="auto">
            <a:xfrm rot="16200000" flipV="1">
              <a:off x="4452144" y="3784209"/>
              <a:ext cx="12700" cy="433297"/>
            </a:xfrm>
            <a:prstGeom prst="curvedConnector3">
              <a:avLst>
                <a:gd name="adj1" fmla="val 2504772"/>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组合 10"/>
          <p:cNvGrpSpPr/>
          <p:nvPr/>
        </p:nvGrpSpPr>
        <p:grpSpPr>
          <a:xfrm>
            <a:off x="6180960" y="3856970"/>
            <a:ext cx="1008530" cy="1154718"/>
            <a:chOff x="4668792" y="4433034"/>
            <a:chExt cx="1008530" cy="1154718"/>
          </a:xfrm>
        </p:grpSpPr>
        <p:sp>
          <p:nvSpPr>
            <p:cNvPr id="600104" name="Text Box 40"/>
            <p:cNvSpPr txBox="1">
              <a:spLocks noChangeArrowheads="1"/>
            </p:cNvSpPr>
            <p:nvPr/>
          </p:nvSpPr>
          <p:spPr bwMode="auto">
            <a:xfrm>
              <a:off x="5053434" y="5130552"/>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cxnSp>
          <p:nvCxnSpPr>
            <p:cNvPr id="600113" name="AutoShape 15"/>
            <p:cNvCxnSpPr>
              <a:cxnSpLocks noChangeShapeType="1"/>
              <a:stCxn id="4294967295" idx="2"/>
              <a:endCxn id="4294967295" idx="6"/>
            </p:cNvCxnSpPr>
            <p:nvPr/>
          </p:nvCxnSpPr>
          <p:spPr bwMode="auto">
            <a:xfrm flipH="1">
              <a:off x="4751809" y="5511552"/>
              <a:ext cx="835025" cy="1588"/>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cxnSp>
          <p:nvCxnSpPr>
            <p:cNvPr id="600115" name="AutoShape 15"/>
            <p:cNvCxnSpPr>
              <a:cxnSpLocks noChangeShapeType="1"/>
              <a:stCxn id="4294967295" idx="1"/>
              <a:endCxn id="4" idx="5"/>
            </p:cNvCxnSpPr>
            <p:nvPr/>
          </p:nvCxnSpPr>
          <p:spPr bwMode="auto">
            <a:xfrm flipH="1" flipV="1">
              <a:off x="4668792" y="4433034"/>
              <a:ext cx="1008530" cy="861032"/>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600116" name="Text Box 52"/>
            <p:cNvSpPr txBox="1">
              <a:spLocks noChangeArrowheads="1"/>
            </p:cNvSpPr>
            <p:nvPr/>
          </p:nvSpPr>
          <p:spPr bwMode="auto">
            <a:xfrm>
              <a:off x="5129634" y="4520952"/>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rgbClr val="FF0000"/>
                  </a:solidFill>
                </a:rPr>
                <a:t>1</a:t>
              </a:r>
              <a:r>
                <a:rPr kumimoji="0" lang="en-US" altLang="zh-CN" sz="2400">
                  <a:solidFill>
                    <a:schemeClr val="tx1"/>
                  </a:solidFill>
                </a:rPr>
                <a:t> </a:t>
              </a:r>
              <a:endParaRPr kumimoji="0" lang="en-US" altLang="zh-CN" sz="2400">
                <a:solidFill>
                  <a:schemeClr val="tx1"/>
                </a:solidFill>
              </a:endParaRPr>
            </a:p>
          </p:txBody>
        </p:sp>
      </p:grpSp>
      <p:sp>
        <p:nvSpPr>
          <p:cNvPr id="35" name="文本框 34"/>
          <p:cNvSpPr txBox="1"/>
          <p:nvPr/>
        </p:nvSpPr>
        <p:spPr bwMode="auto">
          <a:xfrm>
            <a:off x="323528" y="4224453"/>
            <a:ext cx="7707127" cy="20128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400" dirty="0">
                <a:solidFill>
                  <a:schemeClr val="tx1"/>
                </a:solidFill>
              </a:rPr>
              <a:t>Examples: </a:t>
            </a:r>
            <a:endParaRPr lang="en-US" altLang="zh-CN" sz="2400" dirty="0">
              <a:solidFill>
                <a:schemeClr val="tx1"/>
              </a:solidFill>
            </a:endParaRPr>
          </a:p>
          <a:p>
            <a:pPr eaLnBrk="0" hangingPunct="0">
              <a:spcBef>
                <a:spcPct val="10000"/>
              </a:spcBef>
              <a:buSzPct val="75000"/>
            </a:pPr>
            <a:r>
              <a:rPr lang="en-US" altLang="zh-CN" sz="2400" dirty="0">
                <a:solidFill>
                  <a:srgbClr val="FF0000"/>
                </a:solidFill>
              </a:rPr>
              <a:t>1011</a:t>
            </a:r>
            <a:r>
              <a:rPr lang="en-US" altLang="zh-CN" sz="2400" dirty="0">
                <a:solidFill>
                  <a:schemeClr val="tx1"/>
                </a:solidFill>
              </a:rPr>
              <a:t>:  (</a:t>
            </a:r>
            <a:r>
              <a:rPr lang="en-US" altLang="zh-CN" sz="2400" dirty="0">
                <a:solidFill>
                  <a:schemeClr val="tx1"/>
                </a:solidFill>
                <a:sym typeface="Symbol" panose="05050102010706020507" pitchFamily="18" charset="2"/>
              </a:rPr>
              <a:t></a:t>
            </a:r>
            <a:r>
              <a:rPr lang="en-US" altLang="zh-CN" sz="2400" dirty="0">
                <a:solidFill>
                  <a:schemeClr val="tx1"/>
                </a:solidFill>
              </a:rPr>
              <a:t>)--</a:t>
            </a:r>
            <a:r>
              <a:rPr lang="en-US" altLang="zh-CN" sz="2400" dirty="0">
                <a:solidFill>
                  <a:srgbClr val="FF0000"/>
                </a:solidFill>
              </a:rPr>
              <a:t>1</a:t>
            </a:r>
            <a:r>
              <a:rPr lang="en-US" altLang="zh-CN" sz="2400" dirty="0">
                <a:solidFill>
                  <a:schemeClr val="tx1"/>
                </a:solidFill>
              </a:rPr>
              <a:t>--(1)--</a:t>
            </a:r>
            <a:r>
              <a:rPr lang="en-US" altLang="zh-CN" sz="2400" dirty="0">
                <a:solidFill>
                  <a:srgbClr val="FF0000"/>
                </a:solidFill>
              </a:rPr>
              <a:t>0</a:t>
            </a:r>
            <a:r>
              <a:rPr lang="en-US" altLang="zh-CN" sz="2400" dirty="0">
                <a:solidFill>
                  <a:schemeClr val="tx1"/>
                </a:solidFill>
              </a:rPr>
              <a:t>--(10)</a:t>
            </a:r>
            <a:br>
              <a:rPr lang="en-US" altLang="zh-CN" sz="2400" dirty="0">
                <a:solidFill>
                  <a:schemeClr val="tx1"/>
                </a:solidFill>
              </a:rPr>
            </a:br>
            <a:r>
              <a:rPr lang="en-US" altLang="zh-CN" sz="2400" dirty="0">
                <a:solidFill>
                  <a:schemeClr val="tx1"/>
                </a:solidFill>
              </a:rPr>
              <a:t>           --</a:t>
            </a:r>
            <a:r>
              <a:rPr lang="en-US" altLang="zh-CN" sz="2400" dirty="0">
                <a:solidFill>
                  <a:srgbClr val="FF0000"/>
                </a:solidFill>
              </a:rPr>
              <a:t>1</a:t>
            </a:r>
            <a:r>
              <a:rPr lang="en-US" altLang="zh-CN" sz="2400" dirty="0">
                <a:solidFill>
                  <a:schemeClr val="tx1"/>
                </a:solidFill>
              </a:rPr>
              <a:t>--(101)--</a:t>
            </a:r>
            <a:r>
              <a:rPr lang="en-US" altLang="zh-CN" sz="2400" dirty="0">
                <a:solidFill>
                  <a:srgbClr val="FF0000"/>
                </a:solidFill>
              </a:rPr>
              <a:t>1</a:t>
            </a:r>
            <a:r>
              <a:rPr lang="en-US" altLang="zh-CN" sz="2400" dirty="0">
                <a:solidFill>
                  <a:schemeClr val="tx1"/>
                </a:solidFill>
              </a:rPr>
              <a:t>--(1) reject </a:t>
            </a:r>
            <a:endParaRPr lang="en-US" altLang="zh-CN" sz="2400" dirty="0">
              <a:solidFill>
                <a:schemeClr val="tx1"/>
              </a:solidFill>
            </a:endParaRPr>
          </a:p>
          <a:p>
            <a:pPr eaLnBrk="0" hangingPunct="0">
              <a:spcBef>
                <a:spcPct val="10000"/>
              </a:spcBef>
              <a:buSzPct val="75000"/>
            </a:pPr>
            <a:r>
              <a:rPr lang="en-US" altLang="zh-CN" sz="2400" dirty="0">
                <a:solidFill>
                  <a:srgbClr val="FF0000"/>
                </a:solidFill>
              </a:rPr>
              <a:t>010101</a:t>
            </a:r>
            <a:r>
              <a:rPr lang="en-US" altLang="zh-CN" sz="2400" dirty="0">
                <a:solidFill>
                  <a:schemeClr val="tx1"/>
                </a:solidFill>
              </a:rPr>
              <a:t>:  (</a:t>
            </a:r>
            <a:r>
              <a:rPr lang="en-US" altLang="zh-CN" sz="2400" dirty="0">
                <a:solidFill>
                  <a:schemeClr val="tx1"/>
                </a:solidFill>
                <a:sym typeface="Symbol" panose="05050102010706020507" pitchFamily="18" charset="2"/>
              </a:rPr>
              <a:t></a:t>
            </a:r>
            <a:r>
              <a:rPr lang="en-US" altLang="zh-CN" sz="2400" dirty="0">
                <a:solidFill>
                  <a:schemeClr val="tx1"/>
                </a:solidFill>
              </a:rPr>
              <a:t>)--</a:t>
            </a:r>
            <a:r>
              <a:rPr lang="en-US" altLang="zh-CN" sz="2400" dirty="0">
                <a:solidFill>
                  <a:srgbClr val="FF0000"/>
                </a:solidFill>
              </a:rPr>
              <a:t>0</a:t>
            </a:r>
            <a:r>
              <a:rPr lang="en-US" altLang="zh-CN" sz="2400" dirty="0">
                <a:solidFill>
                  <a:schemeClr val="tx1"/>
                </a:solidFill>
              </a:rPr>
              <a:t>--(</a:t>
            </a:r>
            <a:r>
              <a:rPr lang="en-US" altLang="zh-CN" sz="2400" dirty="0">
                <a:solidFill>
                  <a:schemeClr val="tx1"/>
                </a:solidFill>
                <a:sym typeface="Symbol" panose="05050102010706020507" pitchFamily="18" charset="2"/>
              </a:rPr>
              <a:t></a:t>
            </a:r>
            <a:r>
              <a:rPr lang="en-US" altLang="zh-CN" sz="2400" dirty="0">
                <a:solidFill>
                  <a:schemeClr val="tx1"/>
                </a:solidFill>
              </a:rPr>
              <a:t>)--</a:t>
            </a:r>
            <a:r>
              <a:rPr lang="en-US" altLang="zh-CN" sz="2400" dirty="0">
                <a:solidFill>
                  <a:srgbClr val="FF0000"/>
                </a:solidFill>
              </a:rPr>
              <a:t>1</a:t>
            </a:r>
            <a:r>
              <a:rPr lang="en-US" altLang="zh-CN" sz="2400" dirty="0">
                <a:solidFill>
                  <a:schemeClr val="tx1"/>
                </a:solidFill>
              </a:rPr>
              <a:t>--(1)</a:t>
            </a:r>
            <a:br>
              <a:rPr lang="en-US" altLang="zh-CN" sz="2400" dirty="0">
                <a:solidFill>
                  <a:schemeClr val="tx1"/>
                </a:solidFill>
              </a:rPr>
            </a:br>
            <a:r>
              <a:rPr lang="en-US" altLang="zh-CN" sz="2400" dirty="0">
                <a:solidFill>
                  <a:schemeClr val="tx1"/>
                </a:solidFill>
              </a:rPr>
              <a:t>               --</a:t>
            </a:r>
            <a:r>
              <a:rPr lang="en-US" altLang="zh-CN" sz="2400" dirty="0">
                <a:solidFill>
                  <a:srgbClr val="FF0000"/>
                </a:solidFill>
              </a:rPr>
              <a:t>0</a:t>
            </a:r>
            <a:r>
              <a:rPr lang="en-US" altLang="zh-CN" sz="2400" dirty="0">
                <a:solidFill>
                  <a:schemeClr val="tx1"/>
                </a:solidFill>
              </a:rPr>
              <a:t>--(10)--</a:t>
            </a:r>
            <a:r>
              <a:rPr lang="en-US" altLang="zh-CN" sz="2400" dirty="0">
                <a:solidFill>
                  <a:srgbClr val="FF0000"/>
                </a:solidFill>
              </a:rPr>
              <a:t>1</a:t>
            </a:r>
            <a:r>
              <a:rPr lang="en-US" altLang="zh-CN" sz="2400" dirty="0">
                <a:solidFill>
                  <a:schemeClr val="tx1"/>
                </a:solidFill>
              </a:rPr>
              <a:t>--(101)--</a:t>
            </a:r>
            <a:r>
              <a:rPr lang="en-US" altLang="zh-CN" sz="2400" dirty="0">
                <a:solidFill>
                  <a:srgbClr val="FF0000"/>
                </a:solidFill>
              </a:rPr>
              <a:t>0</a:t>
            </a:r>
            <a:r>
              <a:rPr lang="en-US" altLang="zh-CN" sz="2400" dirty="0">
                <a:solidFill>
                  <a:schemeClr val="tx1"/>
                </a:solidFill>
              </a:rPr>
              <a:t>--(1010)--</a:t>
            </a:r>
            <a:r>
              <a:rPr lang="en-US" altLang="zh-CN" sz="2400" dirty="0">
                <a:solidFill>
                  <a:srgbClr val="FF0000"/>
                </a:solidFill>
              </a:rPr>
              <a:t>1</a:t>
            </a:r>
            <a:r>
              <a:rPr lang="en-US" altLang="zh-CN" sz="2400" dirty="0">
                <a:solidFill>
                  <a:schemeClr val="tx1"/>
                </a:solidFill>
              </a:rPr>
              <a:t>--(1010)</a:t>
            </a:r>
            <a:r>
              <a:rPr lang="en-US" altLang="zh-CN" sz="2400" dirty="0">
                <a:solidFill>
                  <a:schemeClr val="tx1"/>
                </a:solidFill>
                <a:sym typeface="Symbol" panose="05050102010706020507" pitchFamily="18" charset="2"/>
              </a:rPr>
              <a:t> </a:t>
            </a:r>
            <a:r>
              <a:rPr lang="en-US" altLang="zh-CN" sz="2400" dirty="0">
                <a:solidFill>
                  <a:schemeClr val="tx1"/>
                </a:solidFill>
              </a:rPr>
              <a:t> accept</a:t>
            </a:r>
            <a:endParaRPr lang="zh-CN" altLang="en-US" sz="2400" dirty="0">
              <a:solidFill>
                <a:schemeClr val="tx1"/>
              </a:solidFill>
            </a:endParaRPr>
          </a:p>
        </p:txBody>
      </p:sp>
      <p:cxnSp>
        <p:nvCxnSpPr>
          <p:cNvPr id="37" name="AutoShape 15"/>
          <p:cNvCxnSpPr>
            <a:cxnSpLocks noChangeShapeType="1"/>
            <a:stCxn id="2" idx="2"/>
          </p:cNvCxnSpPr>
          <p:nvPr/>
        </p:nvCxnSpPr>
        <p:spPr bwMode="auto">
          <a:xfrm flipH="1" flipV="1">
            <a:off x="3670002" y="3640088"/>
            <a:ext cx="533400" cy="794"/>
          </a:xfrm>
          <a:prstGeom prst="straightConnector1">
            <a:avLst/>
          </a:prstGeom>
          <a:noFill/>
          <a:ln w="9525">
            <a:solidFill>
              <a:srgbClr val="000000"/>
            </a:solidFill>
            <a:round/>
            <a:headEnd type="arrow" w="lg" len="lg"/>
            <a:tailEnd type="none" w="lg" len="lg"/>
          </a:ln>
          <a:extLst>
            <a:ext uri="{909E8E84-426E-40DD-AFC4-6F175D3DCCD1}">
              <a14:hiddenFill xmlns:a14="http://schemas.microsoft.com/office/drawing/2010/main">
                <a:noFill/>
              </a14:hiddenFill>
            </a:ext>
          </a:extLst>
        </p:spPr>
      </p:cxnSp>
      <p:sp>
        <p:nvSpPr>
          <p:cNvPr id="39" name="Oval 33"/>
          <p:cNvSpPr>
            <a:spLocks noChangeArrowheads="1"/>
          </p:cNvSpPr>
          <p:nvPr/>
        </p:nvSpPr>
        <p:spPr bwMode="auto">
          <a:xfrm>
            <a:off x="5727402" y="4706888"/>
            <a:ext cx="457200" cy="4572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84391"/>
    </mc:Choice>
    <mc:Fallback>
      <p:transition spd="slow" advTm="3843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00067">
                                            <p:txEl>
                                              <p:pRg st="0" end="0"/>
                                            </p:txEl>
                                          </p:spTgt>
                                        </p:tgtEl>
                                        <p:attrNameLst>
                                          <p:attrName>style.visibility</p:attrName>
                                        </p:attrNameLst>
                                      </p:cBhvr>
                                      <p:to>
                                        <p:strVal val="visible"/>
                                      </p:to>
                                    </p:set>
                                    <p:anim calcmode="lin" valueType="num">
                                      <p:cBhvr additive="base">
                                        <p:cTn id="7" dur="500" fill="hold"/>
                                        <p:tgtEl>
                                          <p:spTgt spid="6000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00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00067">
                                            <p:txEl>
                                              <p:pRg st="1" end="1"/>
                                            </p:txEl>
                                          </p:spTgt>
                                        </p:tgtEl>
                                        <p:attrNameLst>
                                          <p:attrName>style.visibility</p:attrName>
                                        </p:attrNameLst>
                                      </p:cBhvr>
                                      <p:to>
                                        <p:strVal val="visible"/>
                                      </p:to>
                                    </p:set>
                                    <p:anim calcmode="lin" valueType="num">
                                      <p:cBhvr additive="base">
                                        <p:cTn id="13" dur="500" fill="hold"/>
                                        <p:tgtEl>
                                          <p:spTgt spid="6000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00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600067">
                                            <p:txEl>
                                              <p:pRg st="2" end="2"/>
                                            </p:txEl>
                                          </p:spTgt>
                                        </p:tgtEl>
                                        <p:attrNameLst>
                                          <p:attrName>style.visibility</p:attrName>
                                        </p:attrNameLst>
                                      </p:cBhvr>
                                      <p:to>
                                        <p:strVal val="visible"/>
                                      </p:to>
                                    </p:set>
                                    <p:anim calcmode="lin" valueType="num">
                                      <p:cBhvr additive="base">
                                        <p:cTn id="23" dur="500" fill="hold"/>
                                        <p:tgtEl>
                                          <p:spTgt spid="600067">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600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ppt_x"/>
                                          </p:val>
                                        </p:tav>
                                        <p:tav tm="100000">
                                          <p:val>
                                            <p:strVal val="#ppt_x"/>
                                          </p:val>
                                        </p:tav>
                                      </p:tavLst>
                                    </p:anim>
                                    <p:anim calcmode="lin" valueType="num">
                                      <p:cBhvr additive="base">
                                        <p:cTn id="3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600067">
                                            <p:txEl>
                                              <p:pRg st="3" end="3"/>
                                            </p:txEl>
                                          </p:spTgt>
                                        </p:tgtEl>
                                        <p:attrNameLst>
                                          <p:attrName>style.visibility</p:attrName>
                                        </p:attrNameLst>
                                      </p:cBhvr>
                                      <p:to>
                                        <p:strVal val="visible"/>
                                      </p:to>
                                    </p:set>
                                    <p:anim calcmode="lin" valueType="num">
                                      <p:cBhvr additive="base">
                                        <p:cTn id="35" dur="500" fill="hold"/>
                                        <p:tgtEl>
                                          <p:spTgt spid="600067">
                                            <p:txEl>
                                              <p:pRg st="3" end="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6000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ppt_x"/>
                                          </p:val>
                                        </p:tav>
                                        <p:tav tm="100000">
                                          <p:val>
                                            <p:strVal val="#ppt_x"/>
                                          </p:val>
                                        </p:tav>
                                      </p:tavLst>
                                    </p:anim>
                                    <p:anim calcmode="lin" valueType="num">
                                      <p:cBhvr additive="base">
                                        <p:cTn id="4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001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7" grpId="0" uiExpand="1" build="p"/>
      <p:bldP spid="35" grpId="0"/>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ltLang="zh-CN" b="1" dirty="0"/>
              <a:t>Design a DFA for C</a:t>
            </a:r>
            <a:endParaRPr lang="en-US" altLang="zh-CN" b="1" dirty="0"/>
          </a:p>
        </p:txBody>
      </p:sp>
      <p:sp>
        <p:nvSpPr>
          <p:cNvPr id="602115" name="Text Box 3"/>
          <p:cNvSpPr txBox="1">
            <a:spLocks noChangeArrowheads="1"/>
          </p:cNvSpPr>
          <p:nvPr/>
        </p:nvSpPr>
        <p:spPr bwMode="auto">
          <a:xfrm>
            <a:off x="107504" y="1196752"/>
            <a:ext cx="7794121" cy="4315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kumimoji="0" lang="en-US" altLang="zh-CN" dirty="0">
                <a:solidFill>
                  <a:schemeClr val="tx1"/>
                </a:solidFill>
              </a:rPr>
              <a:t>C={ w</a:t>
            </a:r>
            <a:r>
              <a:rPr kumimoji="0" lang="en-US" altLang="zh-CN" dirty="0">
                <a:solidFill>
                  <a:schemeClr val="tx1"/>
                </a:solidFill>
                <a:sym typeface="Symbol" panose="05050102010706020507" pitchFamily="18" charset="2"/>
              </a:rPr>
              <a:t>{0,1}</a:t>
            </a:r>
            <a:r>
              <a:rPr kumimoji="0" lang="en-US" altLang="zh-CN" baseline="30000" dirty="0">
                <a:solidFill>
                  <a:schemeClr val="tx1"/>
                </a:solidFill>
                <a:sym typeface="Symbol" panose="05050102010706020507" pitchFamily="18" charset="2"/>
              </a:rPr>
              <a:t>*</a:t>
            </a:r>
            <a:r>
              <a:rPr kumimoji="0" lang="en-US" altLang="zh-CN" dirty="0">
                <a:solidFill>
                  <a:schemeClr val="tx1"/>
                </a:solidFill>
              </a:rPr>
              <a:t> | w contain an 1 at the second place </a:t>
            </a:r>
            <a:br>
              <a:rPr kumimoji="0" lang="en-US" altLang="zh-CN" dirty="0">
                <a:solidFill>
                  <a:schemeClr val="tx1"/>
                </a:solidFill>
              </a:rPr>
            </a:br>
            <a:r>
              <a:rPr kumimoji="0" lang="en-US" altLang="zh-CN" dirty="0">
                <a:solidFill>
                  <a:schemeClr val="tx1"/>
                </a:solidFill>
              </a:rPr>
              <a:t>                                from the right hand end } </a:t>
            </a:r>
            <a:endParaRPr kumimoji="0" lang="en-US" altLang="zh-CN" dirty="0">
              <a:solidFill>
                <a:schemeClr val="tx1"/>
              </a:solidFill>
            </a:endParaRPr>
          </a:p>
          <a:p>
            <a:pPr>
              <a:spcBef>
                <a:spcPct val="30000"/>
              </a:spcBef>
            </a:pPr>
            <a:r>
              <a:rPr kumimoji="0" lang="en-US" altLang="zh-CN" dirty="0">
                <a:solidFill>
                  <a:schemeClr val="tx1"/>
                </a:solidFill>
              </a:rPr>
              <a:t>only</a:t>
            </a:r>
            <a:r>
              <a:rPr kumimoji="0" lang="zh-CN" altLang="en-US" dirty="0">
                <a:solidFill>
                  <a:schemeClr val="tx1"/>
                </a:solidFill>
              </a:rPr>
              <a:t> </a:t>
            </a:r>
            <a:r>
              <a:rPr kumimoji="0" lang="en-US" altLang="zh-CN" dirty="0">
                <a:solidFill>
                  <a:schemeClr val="tx1"/>
                </a:solidFill>
              </a:rPr>
              <a:t>need to remember the last two read symbols </a:t>
            </a:r>
            <a:endParaRPr kumimoji="0" lang="en-US" altLang="zh-CN" dirty="0">
              <a:solidFill>
                <a:schemeClr val="tx1"/>
              </a:solidFill>
            </a:endParaRPr>
          </a:p>
          <a:p>
            <a:pPr>
              <a:spcBef>
                <a:spcPct val="30000"/>
              </a:spcBef>
            </a:pPr>
            <a:r>
              <a:rPr kumimoji="0" lang="zh-CN" altLang="en-US" dirty="0">
                <a:solidFill>
                  <a:schemeClr val="tx1"/>
                </a:solidFill>
                <a:sym typeface="Symbol" panose="05050102010706020507" pitchFamily="18" charset="2"/>
              </a:rPr>
              <a:t></a:t>
            </a:r>
            <a:r>
              <a:rPr kumimoji="0" lang="en-US" altLang="zh-CN" dirty="0">
                <a:solidFill>
                  <a:schemeClr val="tx1"/>
                </a:solidFill>
                <a:sym typeface="Symbol" panose="05050102010706020507" pitchFamily="18" charset="2"/>
              </a:rPr>
              <a:t>={0,1}, key information</a:t>
            </a:r>
            <a:r>
              <a:rPr kumimoji="0" lang="en-US" altLang="zh-CN" dirty="0">
                <a:solidFill>
                  <a:schemeClr val="tx1"/>
                </a:solidFill>
              </a:rPr>
              <a:t>: </a:t>
            </a:r>
            <a:r>
              <a:rPr kumimoji="0" lang="en-US" altLang="zh-CN" dirty="0">
                <a:solidFill>
                  <a:srgbClr val="FF0000"/>
                </a:solidFill>
                <a:sym typeface="Symbol" panose="05050102010706020507" pitchFamily="18" charset="2"/>
              </a:rPr>
              <a:t></a:t>
            </a:r>
            <a:r>
              <a:rPr kumimoji="0" lang="en-US" altLang="zh-CN" dirty="0">
                <a:solidFill>
                  <a:schemeClr val="tx1"/>
                </a:solidFill>
                <a:sym typeface="Symbol" panose="05050102010706020507" pitchFamily="18" charset="2"/>
              </a:rPr>
              <a:t>,</a:t>
            </a:r>
            <a:r>
              <a:rPr kumimoji="0" lang="en-US" altLang="zh-CN" dirty="0">
                <a:solidFill>
                  <a:srgbClr val="FF0000"/>
                </a:solidFill>
                <a:sym typeface="Symbol" panose="05050102010706020507" pitchFamily="18" charset="2"/>
              </a:rPr>
              <a:t> 0</a:t>
            </a:r>
            <a:r>
              <a:rPr kumimoji="0" lang="en-US" altLang="zh-CN" dirty="0">
                <a:solidFill>
                  <a:schemeClr val="tx1"/>
                </a:solidFill>
                <a:sym typeface="Symbol" panose="05050102010706020507" pitchFamily="18" charset="2"/>
              </a:rPr>
              <a:t>,</a:t>
            </a:r>
            <a:r>
              <a:rPr kumimoji="0" lang="en-US" altLang="zh-CN" dirty="0">
                <a:solidFill>
                  <a:srgbClr val="FF0000"/>
                </a:solidFill>
                <a:sym typeface="Symbol" panose="05050102010706020507" pitchFamily="18" charset="2"/>
              </a:rPr>
              <a:t> 00</a:t>
            </a:r>
            <a:r>
              <a:rPr kumimoji="0" lang="en-US" altLang="zh-CN" dirty="0">
                <a:solidFill>
                  <a:schemeClr val="tx1"/>
                </a:solidFill>
                <a:sym typeface="Symbol" panose="05050102010706020507" pitchFamily="18" charset="2"/>
              </a:rPr>
              <a:t>, </a:t>
            </a:r>
            <a:r>
              <a:rPr kumimoji="0" lang="en-US" altLang="zh-CN" dirty="0">
                <a:solidFill>
                  <a:srgbClr val="0070C0"/>
                </a:solidFill>
                <a:sym typeface="Symbol" panose="05050102010706020507" pitchFamily="18" charset="2"/>
              </a:rPr>
              <a:t>1</a:t>
            </a:r>
            <a:r>
              <a:rPr kumimoji="0" lang="en-US" altLang="zh-CN" dirty="0">
                <a:solidFill>
                  <a:schemeClr val="tx1"/>
                </a:solidFill>
                <a:sym typeface="Symbol" panose="05050102010706020507" pitchFamily="18" charset="2"/>
              </a:rPr>
              <a:t>,</a:t>
            </a:r>
            <a:r>
              <a:rPr kumimoji="0" lang="en-US" altLang="zh-CN" dirty="0">
                <a:solidFill>
                  <a:srgbClr val="0070C0"/>
                </a:solidFill>
                <a:sym typeface="Symbol" panose="05050102010706020507" pitchFamily="18" charset="2"/>
              </a:rPr>
              <a:t> 01</a:t>
            </a:r>
            <a:r>
              <a:rPr kumimoji="0" lang="en-US" altLang="zh-CN" dirty="0">
                <a:solidFill>
                  <a:schemeClr val="tx1"/>
                </a:solidFill>
                <a:sym typeface="Symbol" panose="05050102010706020507" pitchFamily="18" charset="2"/>
              </a:rPr>
              <a:t>, 10, 11 </a:t>
            </a:r>
            <a:endParaRPr kumimoji="0" lang="en-US" altLang="zh-CN" dirty="0">
              <a:solidFill>
                <a:schemeClr val="tx1"/>
              </a:solidFill>
              <a:sym typeface="Symbol" panose="05050102010706020507" pitchFamily="18" charset="2"/>
            </a:endParaRPr>
          </a:p>
          <a:p>
            <a:pPr>
              <a:spcBef>
                <a:spcPct val="30000"/>
              </a:spcBef>
            </a:pPr>
            <a:r>
              <a:rPr kumimoji="0" lang="en-US" altLang="zh-CN" dirty="0">
                <a:solidFill>
                  <a:srgbClr val="FF0000"/>
                </a:solidFill>
                <a:sym typeface="Symbol" panose="05050102010706020507" pitchFamily="18" charset="2"/>
              </a:rPr>
              <a:t></a:t>
            </a:r>
            <a:r>
              <a:rPr kumimoji="0" lang="en-US" altLang="zh-CN" dirty="0">
                <a:solidFill>
                  <a:schemeClr val="tx1"/>
                </a:solidFill>
                <a:sym typeface="Symbol" panose="05050102010706020507" pitchFamily="18" charset="2"/>
              </a:rPr>
              <a:t>,</a:t>
            </a:r>
            <a:r>
              <a:rPr kumimoji="0" lang="en-US" altLang="zh-CN" dirty="0">
                <a:solidFill>
                  <a:srgbClr val="FF0000"/>
                </a:solidFill>
                <a:sym typeface="Symbol" panose="05050102010706020507" pitchFamily="18" charset="2"/>
              </a:rPr>
              <a:t> 0</a:t>
            </a:r>
            <a:r>
              <a:rPr kumimoji="0" lang="en-US" altLang="zh-CN" dirty="0">
                <a:solidFill>
                  <a:schemeClr val="tx1"/>
                </a:solidFill>
                <a:sym typeface="Symbol" panose="05050102010706020507" pitchFamily="18" charset="2"/>
              </a:rPr>
              <a:t>,</a:t>
            </a:r>
            <a:r>
              <a:rPr kumimoji="0" lang="en-US" altLang="zh-CN" dirty="0">
                <a:solidFill>
                  <a:srgbClr val="FF0000"/>
                </a:solidFill>
                <a:sym typeface="Symbol" panose="05050102010706020507" pitchFamily="18" charset="2"/>
              </a:rPr>
              <a:t> 00</a:t>
            </a: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are equivalent; </a:t>
            </a:r>
            <a:r>
              <a:rPr kumimoji="0" lang="en-US" altLang="zh-CN" dirty="0">
                <a:solidFill>
                  <a:srgbClr val="0070C0"/>
                </a:solidFill>
                <a:sym typeface="Symbol" panose="05050102010706020507" pitchFamily="18" charset="2"/>
              </a:rPr>
              <a:t>1</a:t>
            </a:r>
            <a:r>
              <a:rPr kumimoji="0" lang="en-US" altLang="zh-CN" dirty="0">
                <a:solidFill>
                  <a:schemeClr val="tx1"/>
                </a:solidFill>
                <a:sym typeface="Symbol" panose="05050102010706020507" pitchFamily="18" charset="2"/>
              </a:rPr>
              <a:t>,</a:t>
            </a:r>
            <a:r>
              <a:rPr kumimoji="0" lang="en-US" altLang="zh-CN" dirty="0">
                <a:solidFill>
                  <a:srgbClr val="0070C0"/>
                </a:solidFill>
                <a:sym typeface="Symbol" panose="05050102010706020507" pitchFamily="18" charset="2"/>
              </a:rPr>
              <a:t> 01</a:t>
            </a: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are equivalent </a:t>
            </a:r>
            <a:endParaRPr kumimoji="0" lang="en-US" altLang="zh-CN" dirty="0">
              <a:solidFill>
                <a:schemeClr val="tx1"/>
              </a:solidFill>
              <a:sym typeface="Symbol" panose="05050102010706020507" pitchFamily="18" charset="2"/>
            </a:endParaRPr>
          </a:p>
          <a:p>
            <a:pPr>
              <a:spcBef>
                <a:spcPct val="30000"/>
              </a:spcBef>
            </a:pPr>
            <a:r>
              <a:rPr kumimoji="0" lang="en-US" altLang="zh-CN" dirty="0">
                <a:solidFill>
                  <a:schemeClr val="tx1"/>
                </a:solidFill>
                <a:sym typeface="Symbol" panose="05050102010706020507" pitchFamily="18" charset="2"/>
              </a:rPr>
              <a:t>Simplified states: , 1, 10, 11</a:t>
            </a:r>
            <a:endParaRPr kumimoji="0" lang="en-US" altLang="zh-CN" dirty="0">
              <a:solidFill>
                <a:schemeClr val="tx1"/>
              </a:solidFill>
              <a:sym typeface="Symbol" panose="05050102010706020507" pitchFamily="18" charset="2"/>
            </a:endParaRPr>
          </a:p>
          <a:p>
            <a:pPr>
              <a:spcBef>
                <a:spcPct val="30000"/>
              </a:spcBef>
            </a:pPr>
            <a:r>
              <a:rPr kumimoji="0" lang="en-US" altLang="zh-CN" dirty="0">
                <a:solidFill>
                  <a:schemeClr val="tx1"/>
                </a:solidFill>
                <a:sym typeface="Symbol" panose="05050102010706020507" pitchFamily="18" charset="2"/>
              </a:rPr>
              <a:t>Start state:</a:t>
            </a: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a:p>
            <a:pPr>
              <a:spcBef>
                <a:spcPct val="30000"/>
              </a:spcBef>
            </a:pPr>
            <a:r>
              <a:rPr kumimoji="0" lang="en-US" altLang="zh-CN" dirty="0">
                <a:solidFill>
                  <a:schemeClr val="tx1"/>
                </a:solidFill>
                <a:sym typeface="Symbol" panose="05050102010706020507" pitchFamily="18" charset="2"/>
              </a:rPr>
              <a:t>Accept states: 10,11</a:t>
            </a:r>
            <a:r>
              <a:rPr kumimoji="0" lang="zh-CN" altLang="en-US"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p:txBody>
      </p:sp>
      <p:grpSp>
        <p:nvGrpSpPr>
          <p:cNvPr id="8" name="组合 7"/>
          <p:cNvGrpSpPr/>
          <p:nvPr/>
        </p:nvGrpSpPr>
        <p:grpSpPr>
          <a:xfrm>
            <a:off x="5636840" y="4538364"/>
            <a:ext cx="835025" cy="458788"/>
            <a:chOff x="3341688" y="3759200"/>
            <a:chExt cx="835025" cy="458788"/>
          </a:xfrm>
        </p:grpSpPr>
        <p:cxnSp>
          <p:nvCxnSpPr>
            <p:cNvPr id="602119" name="AutoShape 15"/>
            <p:cNvCxnSpPr>
              <a:cxnSpLocks noChangeShapeType="1"/>
              <a:stCxn id="4294967295" idx="6"/>
              <a:endCxn id="4" idx="2"/>
            </p:cNvCxnSpPr>
            <p:nvPr/>
          </p:nvCxnSpPr>
          <p:spPr bwMode="auto">
            <a:xfrm flipV="1">
              <a:off x="3341688" y="4217194"/>
              <a:ext cx="835025" cy="794"/>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602121" name="Text Box 9"/>
            <p:cNvSpPr txBox="1">
              <a:spLocks noChangeArrowheads="1"/>
            </p:cNvSpPr>
            <p:nvPr/>
          </p:nvSpPr>
          <p:spPr bwMode="auto">
            <a:xfrm>
              <a:off x="3535363" y="3759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dirty="0">
                  <a:solidFill>
                    <a:schemeClr val="tx1"/>
                  </a:solidFill>
                </a:rPr>
                <a:t>1 </a:t>
              </a:r>
              <a:endParaRPr kumimoji="0" lang="en-US" altLang="zh-CN" sz="2400" dirty="0">
                <a:solidFill>
                  <a:schemeClr val="tx1"/>
                </a:solidFill>
              </a:endParaRPr>
            </a:p>
          </p:txBody>
        </p:sp>
      </p:grpSp>
      <p:grpSp>
        <p:nvGrpSpPr>
          <p:cNvPr id="9" name="组合 8"/>
          <p:cNvGrpSpPr/>
          <p:nvPr/>
        </p:nvGrpSpPr>
        <p:grpSpPr>
          <a:xfrm>
            <a:off x="7084640" y="4614564"/>
            <a:ext cx="835025" cy="457200"/>
            <a:chOff x="4789488" y="3835400"/>
            <a:chExt cx="835025" cy="457200"/>
          </a:xfrm>
        </p:grpSpPr>
        <p:sp>
          <p:nvSpPr>
            <p:cNvPr id="602122" name="Text Box 10"/>
            <p:cNvSpPr txBox="1">
              <a:spLocks noChangeArrowheads="1"/>
            </p:cNvSpPr>
            <p:nvPr/>
          </p:nvSpPr>
          <p:spPr bwMode="auto">
            <a:xfrm>
              <a:off x="5041901" y="38354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cxnSp>
          <p:nvCxnSpPr>
            <p:cNvPr id="602127" name="AutoShape 15"/>
            <p:cNvCxnSpPr>
              <a:cxnSpLocks noChangeShapeType="1"/>
              <a:stCxn id="4" idx="6"/>
              <a:endCxn id="4294967295" idx="2"/>
            </p:cNvCxnSpPr>
            <p:nvPr/>
          </p:nvCxnSpPr>
          <p:spPr bwMode="auto">
            <a:xfrm>
              <a:off x="4789488" y="4217194"/>
              <a:ext cx="835025" cy="794"/>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grpSp>
      <p:grpSp>
        <p:nvGrpSpPr>
          <p:cNvPr id="7" name="组合 6"/>
          <p:cNvGrpSpPr/>
          <p:nvPr/>
        </p:nvGrpSpPr>
        <p:grpSpPr>
          <a:xfrm>
            <a:off x="4871665" y="4081164"/>
            <a:ext cx="673894" cy="700882"/>
            <a:chOff x="2576513" y="3302000"/>
            <a:chExt cx="673894" cy="700882"/>
          </a:xfrm>
        </p:grpSpPr>
        <p:sp>
          <p:nvSpPr>
            <p:cNvPr id="602125" name="Text Box 13"/>
            <p:cNvSpPr txBox="1">
              <a:spLocks noChangeArrowheads="1"/>
            </p:cNvSpPr>
            <p:nvPr/>
          </p:nvSpPr>
          <p:spPr bwMode="auto">
            <a:xfrm>
              <a:off x="2576513" y="33020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cxnSp>
          <p:nvCxnSpPr>
            <p:cNvPr id="602130" name="AutoShape 18"/>
            <p:cNvCxnSpPr>
              <a:cxnSpLocks noChangeShapeType="1"/>
              <a:stCxn id="4294967295" idx="7"/>
              <a:endCxn id="4294967295" idx="1"/>
            </p:cNvCxnSpPr>
            <p:nvPr/>
          </p:nvCxnSpPr>
          <p:spPr bwMode="auto">
            <a:xfrm rot="16200000" flipH="1" flipV="1">
              <a:off x="3033713" y="3786188"/>
              <a:ext cx="1588" cy="431800"/>
            </a:xfrm>
            <a:prstGeom prst="curvedConnector3">
              <a:avLst>
                <a:gd name="adj1" fmla="val -38900000"/>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 name="组合 5"/>
          <p:cNvGrpSpPr/>
          <p:nvPr/>
        </p:nvGrpSpPr>
        <p:grpSpPr>
          <a:xfrm>
            <a:off x="5024065" y="4690764"/>
            <a:ext cx="3508375" cy="1906588"/>
            <a:chOff x="2728913" y="3911600"/>
            <a:chExt cx="3508375" cy="1906588"/>
          </a:xfrm>
        </p:grpSpPr>
        <p:sp>
          <p:nvSpPr>
            <p:cNvPr id="4" name="Oval 51"/>
            <p:cNvSpPr>
              <a:spLocks noChangeAspect="1"/>
            </p:cNvSpPr>
            <p:nvPr/>
          </p:nvSpPr>
          <p:spPr bwMode="auto">
            <a:xfrm>
              <a:off x="4176713" y="3911600"/>
              <a:ext cx="612775" cy="611188"/>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1</a:t>
              </a:r>
              <a:endParaRPr kumimoji="0" lang="en-US" altLang="zh-CN" sz="2400">
                <a:solidFill>
                  <a:srgbClr val="000000"/>
                </a:solidFill>
                <a:sym typeface="Symbol" panose="05050102010706020507" pitchFamily="18" charset="2"/>
              </a:endParaRPr>
            </a:p>
          </p:txBody>
        </p:sp>
        <p:sp>
          <p:nvSpPr>
            <p:cNvPr id="2" name="Oval 51"/>
            <p:cNvSpPr>
              <a:spLocks noChangeAspect="1"/>
            </p:cNvSpPr>
            <p:nvPr/>
          </p:nvSpPr>
          <p:spPr bwMode="auto">
            <a:xfrm>
              <a:off x="2728913" y="3911600"/>
              <a:ext cx="612775" cy="611188"/>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gn="ctr">
                <a:lnSpc>
                  <a:spcPct val="100000"/>
                </a:lnSpc>
              </a:pPr>
              <a:r>
                <a:rPr kumimoji="0" lang="en-US" altLang="zh-CN" sz="2400">
                  <a:solidFill>
                    <a:srgbClr val="000000"/>
                  </a:solidFill>
                  <a:sym typeface="Symbol" panose="05050102010706020507" pitchFamily="18" charset="2"/>
                </a:rPr>
                <a:t></a:t>
              </a:r>
              <a:endParaRPr kumimoji="0" lang="en-US" altLang="zh-CN" sz="2400">
                <a:solidFill>
                  <a:srgbClr val="000000"/>
                </a:solidFill>
                <a:sym typeface="Symbol" panose="05050102010706020507" pitchFamily="18" charset="2"/>
              </a:endParaRPr>
            </a:p>
          </p:txBody>
        </p:sp>
        <p:sp>
          <p:nvSpPr>
            <p:cNvPr id="3" name="Oval 51"/>
            <p:cNvSpPr>
              <a:spLocks noChangeAspect="1"/>
            </p:cNvSpPr>
            <p:nvPr/>
          </p:nvSpPr>
          <p:spPr bwMode="auto">
            <a:xfrm>
              <a:off x="5624513" y="3911600"/>
              <a:ext cx="612775" cy="611188"/>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10</a:t>
              </a:r>
              <a:endParaRPr kumimoji="0" lang="en-US" altLang="zh-CN" sz="2400">
                <a:solidFill>
                  <a:srgbClr val="000000"/>
                </a:solidFill>
                <a:sym typeface="Symbol" panose="05050102010706020507" pitchFamily="18" charset="2"/>
              </a:endParaRPr>
            </a:p>
          </p:txBody>
        </p:sp>
        <p:sp>
          <p:nvSpPr>
            <p:cNvPr id="5" name="Oval 51"/>
            <p:cNvSpPr>
              <a:spLocks noChangeAspect="1"/>
            </p:cNvSpPr>
            <p:nvPr/>
          </p:nvSpPr>
          <p:spPr bwMode="auto">
            <a:xfrm>
              <a:off x="4176713" y="5207000"/>
              <a:ext cx="612775" cy="611188"/>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11</a:t>
              </a:r>
              <a:endParaRPr kumimoji="0" lang="en-US" altLang="zh-CN" sz="2400">
                <a:solidFill>
                  <a:srgbClr val="000000"/>
                </a:solidFill>
                <a:sym typeface="Symbol" panose="05050102010706020507" pitchFamily="18" charset="2"/>
              </a:endParaRPr>
            </a:p>
          </p:txBody>
        </p:sp>
      </p:grpSp>
      <p:grpSp>
        <p:nvGrpSpPr>
          <p:cNvPr id="14" name="组合 13"/>
          <p:cNvGrpSpPr/>
          <p:nvPr/>
        </p:nvGrpSpPr>
        <p:grpSpPr>
          <a:xfrm>
            <a:off x="7084640" y="5301952"/>
            <a:ext cx="1171575" cy="990600"/>
            <a:chOff x="4789488" y="4522788"/>
            <a:chExt cx="1171575" cy="990600"/>
          </a:xfrm>
        </p:grpSpPr>
        <p:cxnSp>
          <p:nvCxnSpPr>
            <p:cNvPr id="602117" name="AutoShape 5"/>
            <p:cNvCxnSpPr>
              <a:cxnSpLocks noChangeShapeType="1"/>
              <a:stCxn id="4294967295" idx="6"/>
              <a:endCxn id="4294967295" idx="4"/>
            </p:cNvCxnSpPr>
            <p:nvPr/>
          </p:nvCxnSpPr>
          <p:spPr bwMode="auto">
            <a:xfrm flipV="1">
              <a:off x="4789488" y="4522788"/>
              <a:ext cx="1141413" cy="990600"/>
            </a:xfrm>
            <a:prstGeom prst="curvedConnector2">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2132" name="Text Box 20"/>
            <p:cNvSpPr txBox="1">
              <a:spLocks noChangeArrowheads="1"/>
            </p:cNvSpPr>
            <p:nvPr/>
          </p:nvSpPr>
          <p:spPr bwMode="auto">
            <a:xfrm>
              <a:off x="5548313" y="49784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grpSp>
      <p:grpSp>
        <p:nvGrpSpPr>
          <p:cNvPr id="10" name="组合 9"/>
          <p:cNvGrpSpPr/>
          <p:nvPr/>
        </p:nvGrpSpPr>
        <p:grpSpPr>
          <a:xfrm>
            <a:off x="6471865" y="5301952"/>
            <a:ext cx="412750" cy="684212"/>
            <a:chOff x="4176713" y="4522788"/>
            <a:chExt cx="412750" cy="684212"/>
          </a:xfrm>
        </p:grpSpPr>
        <p:cxnSp>
          <p:nvCxnSpPr>
            <p:cNvPr id="602129" name="AutoShape 15"/>
            <p:cNvCxnSpPr>
              <a:cxnSpLocks noChangeShapeType="1"/>
              <a:stCxn id="4" idx="4"/>
              <a:endCxn id="5" idx="0"/>
            </p:cNvCxnSpPr>
            <p:nvPr/>
          </p:nvCxnSpPr>
          <p:spPr bwMode="auto">
            <a:xfrm>
              <a:off x="4483101" y="4522788"/>
              <a:ext cx="0" cy="684212"/>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602133" name="Text Box 21"/>
            <p:cNvSpPr txBox="1">
              <a:spLocks noChangeArrowheads="1"/>
            </p:cNvSpPr>
            <p:nvPr/>
          </p:nvSpPr>
          <p:spPr bwMode="auto">
            <a:xfrm>
              <a:off x="4176713" y="4640908"/>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dirty="0">
                  <a:solidFill>
                    <a:schemeClr val="tx1"/>
                  </a:solidFill>
                </a:rPr>
                <a:t>1 </a:t>
              </a:r>
              <a:endParaRPr kumimoji="0" lang="en-US" altLang="zh-CN" sz="2400" dirty="0">
                <a:solidFill>
                  <a:schemeClr val="tx1"/>
                </a:solidFill>
              </a:endParaRPr>
            </a:p>
          </p:txBody>
        </p:sp>
      </p:grpSp>
      <p:grpSp>
        <p:nvGrpSpPr>
          <p:cNvPr id="12" name="组合 11"/>
          <p:cNvGrpSpPr/>
          <p:nvPr/>
        </p:nvGrpSpPr>
        <p:grpSpPr>
          <a:xfrm>
            <a:off x="6918669" y="4229048"/>
            <a:ext cx="1097086" cy="602605"/>
            <a:chOff x="3348432" y="4586163"/>
            <a:chExt cx="1418445" cy="457200"/>
          </a:xfrm>
        </p:grpSpPr>
        <p:cxnSp>
          <p:nvCxnSpPr>
            <p:cNvPr id="602134" name="AutoShape 22"/>
            <p:cNvCxnSpPr>
              <a:cxnSpLocks noChangeShapeType="1"/>
              <a:stCxn id="3" idx="1"/>
              <a:endCxn id="4" idx="7"/>
            </p:cNvCxnSpPr>
            <p:nvPr/>
          </p:nvCxnSpPr>
          <p:spPr bwMode="auto">
            <a:xfrm rot="16200000" flipV="1">
              <a:off x="4106223" y="4348542"/>
              <a:ext cx="9636" cy="1311672"/>
            </a:xfrm>
            <a:prstGeom prst="curvedConnector3">
              <a:avLst>
                <a:gd name="adj1" fmla="val 2504772"/>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2135" name="Text Box 23"/>
            <p:cNvSpPr txBox="1">
              <a:spLocks noChangeArrowheads="1"/>
            </p:cNvSpPr>
            <p:nvPr/>
          </p:nvSpPr>
          <p:spPr bwMode="auto">
            <a:xfrm>
              <a:off x="3348432" y="4586163"/>
              <a:ext cx="4127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dirty="0">
                  <a:solidFill>
                    <a:schemeClr val="tx1"/>
                  </a:solidFill>
                </a:rPr>
                <a:t>1 </a:t>
              </a:r>
              <a:endParaRPr kumimoji="0" lang="en-US" altLang="zh-CN" sz="2400" dirty="0">
                <a:solidFill>
                  <a:schemeClr val="tx1"/>
                </a:solidFill>
              </a:endParaRPr>
            </a:p>
          </p:txBody>
        </p:sp>
      </p:grpSp>
      <p:grpSp>
        <p:nvGrpSpPr>
          <p:cNvPr id="13" name="组合 12"/>
          <p:cNvGrpSpPr/>
          <p:nvPr/>
        </p:nvGrpSpPr>
        <p:grpSpPr>
          <a:xfrm>
            <a:off x="5906715" y="5986164"/>
            <a:ext cx="657225" cy="522288"/>
            <a:chOff x="3611563" y="5207000"/>
            <a:chExt cx="657225" cy="522288"/>
          </a:xfrm>
        </p:grpSpPr>
        <p:cxnSp>
          <p:nvCxnSpPr>
            <p:cNvPr id="602136" name="AutoShape 24"/>
            <p:cNvCxnSpPr>
              <a:cxnSpLocks noChangeShapeType="1"/>
              <a:stCxn id="4294967295" idx="1"/>
              <a:endCxn id="4294967295" idx="3"/>
            </p:cNvCxnSpPr>
            <p:nvPr/>
          </p:nvCxnSpPr>
          <p:spPr bwMode="auto">
            <a:xfrm rot="5400000" flipV="1">
              <a:off x="4051300" y="5511800"/>
              <a:ext cx="433388" cy="1588"/>
            </a:xfrm>
            <a:prstGeom prst="curvedConnector5">
              <a:avLst>
                <a:gd name="adj1" fmla="val -6963"/>
                <a:gd name="adj2" fmla="val -20800000"/>
                <a:gd name="adj3" fmla="val 97801"/>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2137" name="Text Box 25"/>
            <p:cNvSpPr txBox="1">
              <a:spLocks noChangeArrowheads="1"/>
            </p:cNvSpPr>
            <p:nvPr/>
          </p:nvSpPr>
          <p:spPr bwMode="auto">
            <a:xfrm>
              <a:off x="3611563" y="52070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grpSp>
      <p:grpSp>
        <p:nvGrpSpPr>
          <p:cNvPr id="11" name="组合 10"/>
          <p:cNvGrpSpPr/>
          <p:nvPr/>
        </p:nvGrpSpPr>
        <p:grpSpPr>
          <a:xfrm>
            <a:off x="5545559" y="3776364"/>
            <a:ext cx="2463800" cy="1005682"/>
            <a:chOff x="3250407" y="2997200"/>
            <a:chExt cx="2463800" cy="1005682"/>
          </a:xfrm>
        </p:grpSpPr>
        <p:cxnSp>
          <p:nvCxnSpPr>
            <p:cNvPr id="602138" name="AutoShape 26"/>
            <p:cNvCxnSpPr>
              <a:cxnSpLocks noChangeShapeType="1"/>
              <a:stCxn id="4294967295" idx="1"/>
              <a:endCxn id="4294967295" idx="7"/>
            </p:cNvCxnSpPr>
            <p:nvPr/>
          </p:nvCxnSpPr>
          <p:spPr bwMode="auto">
            <a:xfrm rot="16200000" flipH="1" flipV="1">
              <a:off x="4481513" y="2770188"/>
              <a:ext cx="1588" cy="2463800"/>
            </a:xfrm>
            <a:prstGeom prst="curvedConnector3">
              <a:avLst>
                <a:gd name="adj1" fmla="val -41400000"/>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2139" name="Text Box 27"/>
            <p:cNvSpPr txBox="1">
              <a:spLocks noChangeArrowheads="1"/>
            </p:cNvSpPr>
            <p:nvPr/>
          </p:nvSpPr>
          <p:spPr bwMode="auto">
            <a:xfrm>
              <a:off x="4938713" y="2997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grpSp>
      <p:cxnSp>
        <p:nvCxnSpPr>
          <p:cNvPr id="36" name="AutoShape 15"/>
          <p:cNvCxnSpPr>
            <a:cxnSpLocks noChangeShapeType="1"/>
            <a:stCxn id="2" idx="2"/>
          </p:cNvCxnSpPr>
          <p:nvPr/>
        </p:nvCxnSpPr>
        <p:spPr bwMode="auto">
          <a:xfrm flipH="1" flipV="1">
            <a:off x="4490665" y="4995564"/>
            <a:ext cx="533400" cy="794"/>
          </a:xfrm>
          <a:prstGeom prst="straightConnector1">
            <a:avLst/>
          </a:prstGeom>
          <a:noFill/>
          <a:ln w="9525">
            <a:solidFill>
              <a:srgbClr val="000000"/>
            </a:solidFill>
            <a:round/>
            <a:headEnd type="arrow" w="lg" len="lg"/>
            <a:tailEnd type="none" w="lg" len="lg"/>
          </a:ln>
          <a:extLst>
            <a:ext uri="{909E8E84-426E-40DD-AFC4-6F175D3DCCD1}">
              <a14:hiddenFill xmlns:a14="http://schemas.microsoft.com/office/drawing/2010/main">
                <a:noFill/>
              </a14:hiddenFill>
            </a:ext>
          </a:extLst>
        </p:spPr>
      </p:cxnSp>
      <p:grpSp>
        <p:nvGrpSpPr>
          <p:cNvPr id="16" name="组合 15"/>
          <p:cNvGrpSpPr/>
          <p:nvPr/>
        </p:nvGrpSpPr>
        <p:grpSpPr>
          <a:xfrm>
            <a:off x="6548065" y="4766964"/>
            <a:ext cx="1905000" cy="1752600"/>
            <a:chOff x="5395937" y="4766964"/>
            <a:chExt cx="1905000" cy="1752600"/>
          </a:xfrm>
        </p:grpSpPr>
        <p:sp>
          <p:nvSpPr>
            <p:cNvPr id="38" name="Oval 11"/>
            <p:cNvSpPr>
              <a:spLocks noChangeArrowheads="1"/>
            </p:cNvSpPr>
            <p:nvPr/>
          </p:nvSpPr>
          <p:spPr bwMode="auto">
            <a:xfrm>
              <a:off x="5395937" y="6062364"/>
              <a:ext cx="457200" cy="4572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Oval 19"/>
            <p:cNvSpPr>
              <a:spLocks noChangeArrowheads="1"/>
            </p:cNvSpPr>
            <p:nvPr/>
          </p:nvSpPr>
          <p:spPr bwMode="auto">
            <a:xfrm>
              <a:off x="6843737" y="4766964"/>
              <a:ext cx="457200" cy="4572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 name="文本框 39"/>
          <p:cNvSpPr txBox="1"/>
          <p:nvPr/>
        </p:nvSpPr>
        <p:spPr bwMode="auto">
          <a:xfrm>
            <a:off x="107505" y="5520597"/>
            <a:ext cx="5529336" cy="1274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400" dirty="0">
                <a:solidFill>
                  <a:schemeClr val="tx1"/>
                </a:solidFill>
              </a:rPr>
              <a:t>Examples: </a:t>
            </a:r>
            <a:endParaRPr lang="en-US" altLang="zh-CN" sz="2400" dirty="0">
              <a:solidFill>
                <a:schemeClr val="tx1"/>
              </a:solidFill>
            </a:endParaRPr>
          </a:p>
          <a:p>
            <a:pPr eaLnBrk="0" hangingPunct="0">
              <a:spcBef>
                <a:spcPct val="10000"/>
              </a:spcBef>
              <a:buSzPct val="75000"/>
            </a:pPr>
            <a:r>
              <a:rPr lang="en-US" altLang="zh-CN" sz="2400" dirty="0">
                <a:solidFill>
                  <a:srgbClr val="FF0000"/>
                </a:solidFill>
              </a:rPr>
              <a:t>101</a:t>
            </a:r>
            <a:r>
              <a:rPr lang="en-US" altLang="zh-CN" sz="2400" dirty="0">
                <a:solidFill>
                  <a:schemeClr val="tx1"/>
                </a:solidFill>
              </a:rPr>
              <a:t>: (</a:t>
            </a:r>
            <a:r>
              <a:rPr lang="en-US" altLang="zh-CN" sz="2400" dirty="0">
                <a:solidFill>
                  <a:schemeClr val="tx1"/>
                </a:solidFill>
                <a:sym typeface="Symbol" panose="05050102010706020507" pitchFamily="18" charset="2"/>
              </a:rPr>
              <a:t></a:t>
            </a:r>
            <a:r>
              <a:rPr lang="en-US" altLang="zh-CN" sz="2400" dirty="0">
                <a:solidFill>
                  <a:schemeClr val="tx1"/>
                </a:solidFill>
              </a:rPr>
              <a:t>)--</a:t>
            </a:r>
            <a:r>
              <a:rPr lang="en-US" altLang="zh-CN" sz="2400" dirty="0">
                <a:solidFill>
                  <a:srgbClr val="FF0000"/>
                </a:solidFill>
              </a:rPr>
              <a:t>1</a:t>
            </a:r>
            <a:r>
              <a:rPr lang="en-US" altLang="zh-CN" sz="2400" dirty="0">
                <a:solidFill>
                  <a:schemeClr val="tx1"/>
                </a:solidFill>
              </a:rPr>
              <a:t>--(1)--</a:t>
            </a:r>
            <a:r>
              <a:rPr lang="en-US" altLang="zh-CN" sz="2400" dirty="0">
                <a:solidFill>
                  <a:srgbClr val="FF0000"/>
                </a:solidFill>
              </a:rPr>
              <a:t>0</a:t>
            </a:r>
            <a:r>
              <a:rPr lang="en-US" altLang="zh-CN" sz="2400" dirty="0">
                <a:solidFill>
                  <a:schemeClr val="tx1"/>
                </a:solidFill>
              </a:rPr>
              <a:t>--(10)--</a:t>
            </a:r>
            <a:r>
              <a:rPr lang="en-US" altLang="zh-CN" sz="2400" dirty="0">
                <a:solidFill>
                  <a:srgbClr val="FF0000"/>
                </a:solidFill>
              </a:rPr>
              <a:t>1</a:t>
            </a:r>
            <a:r>
              <a:rPr lang="en-US" altLang="zh-CN" sz="2400" dirty="0">
                <a:solidFill>
                  <a:schemeClr val="tx1"/>
                </a:solidFill>
              </a:rPr>
              <a:t>--(1) reject </a:t>
            </a:r>
            <a:endParaRPr lang="en-US" altLang="zh-CN" sz="2400" dirty="0">
              <a:solidFill>
                <a:schemeClr val="tx1"/>
              </a:solidFill>
            </a:endParaRPr>
          </a:p>
          <a:p>
            <a:pPr eaLnBrk="0" hangingPunct="0">
              <a:spcBef>
                <a:spcPct val="10000"/>
              </a:spcBef>
              <a:buSzPct val="75000"/>
            </a:pPr>
            <a:r>
              <a:rPr lang="en-US" altLang="zh-CN" sz="2400" dirty="0">
                <a:solidFill>
                  <a:srgbClr val="FF0000"/>
                </a:solidFill>
              </a:rPr>
              <a:t>110</a:t>
            </a:r>
            <a:r>
              <a:rPr lang="en-US" altLang="zh-CN" sz="2400" dirty="0">
                <a:solidFill>
                  <a:schemeClr val="tx1"/>
                </a:solidFill>
              </a:rPr>
              <a:t>: (</a:t>
            </a:r>
            <a:r>
              <a:rPr lang="en-US" altLang="zh-CN" sz="2400" dirty="0">
                <a:solidFill>
                  <a:schemeClr val="tx1"/>
                </a:solidFill>
                <a:sym typeface="Symbol" panose="05050102010706020507" pitchFamily="18" charset="2"/>
              </a:rPr>
              <a:t></a:t>
            </a:r>
            <a:r>
              <a:rPr lang="en-US" altLang="zh-CN" sz="2400" dirty="0">
                <a:solidFill>
                  <a:schemeClr val="tx1"/>
                </a:solidFill>
              </a:rPr>
              <a:t>)--</a:t>
            </a:r>
            <a:r>
              <a:rPr lang="en-US" altLang="zh-CN" sz="2400" dirty="0">
                <a:solidFill>
                  <a:srgbClr val="FF0000"/>
                </a:solidFill>
              </a:rPr>
              <a:t>1</a:t>
            </a:r>
            <a:r>
              <a:rPr lang="en-US" altLang="zh-CN" sz="2400" dirty="0">
                <a:solidFill>
                  <a:schemeClr val="tx1"/>
                </a:solidFill>
              </a:rPr>
              <a:t>--(1)--</a:t>
            </a:r>
            <a:r>
              <a:rPr lang="en-US" altLang="zh-CN" sz="2400" dirty="0">
                <a:solidFill>
                  <a:srgbClr val="FF0000"/>
                </a:solidFill>
              </a:rPr>
              <a:t>1</a:t>
            </a:r>
            <a:r>
              <a:rPr lang="en-US" altLang="zh-CN" sz="2400" dirty="0">
                <a:solidFill>
                  <a:schemeClr val="tx1"/>
                </a:solidFill>
              </a:rPr>
              <a:t>--(11)--</a:t>
            </a:r>
            <a:r>
              <a:rPr lang="en-US" altLang="zh-CN" sz="2400" dirty="0">
                <a:solidFill>
                  <a:srgbClr val="FF0000"/>
                </a:solidFill>
              </a:rPr>
              <a:t>0</a:t>
            </a:r>
            <a:r>
              <a:rPr lang="en-US" altLang="zh-CN" sz="2400" dirty="0">
                <a:solidFill>
                  <a:schemeClr val="tx1"/>
                </a:solidFill>
              </a:rPr>
              <a:t>--(10) accept</a:t>
            </a:r>
            <a:endParaRPr lang="zh-CN" altLang="en-US" sz="2400" dirty="0">
              <a:solidFill>
                <a:schemeClr val="tx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47957"/>
    </mc:Choice>
    <mc:Fallback>
      <p:transition spd="slow" advTm="3479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02115">
                                            <p:txEl>
                                              <p:pRg st="0" end="0"/>
                                            </p:txEl>
                                          </p:spTgt>
                                        </p:tgtEl>
                                        <p:attrNameLst>
                                          <p:attrName>style.visibility</p:attrName>
                                        </p:attrNameLst>
                                      </p:cBhvr>
                                      <p:to>
                                        <p:strVal val="visible"/>
                                      </p:to>
                                    </p:set>
                                    <p:anim calcmode="lin" valueType="num">
                                      <p:cBhvr additive="base">
                                        <p:cTn id="7" dur="500" fill="hold"/>
                                        <p:tgtEl>
                                          <p:spTgt spid="6021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02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02115">
                                            <p:txEl>
                                              <p:pRg st="1" end="1"/>
                                            </p:txEl>
                                          </p:spTgt>
                                        </p:tgtEl>
                                        <p:attrNameLst>
                                          <p:attrName>style.visibility</p:attrName>
                                        </p:attrNameLst>
                                      </p:cBhvr>
                                      <p:to>
                                        <p:strVal val="visible"/>
                                      </p:to>
                                    </p:set>
                                    <p:anim calcmode="lin" valueType="num">
                                      <p:cBhvr additive="base">
                                        <p:cTn id="13" dur="500" fill="hold"/>
                                        <p:tgtEl>
                                          <p:spTgt spid="6021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02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02115">
                                            <p:txEl>
                                              <p:pRg st="2" end="2"/>
                                            </p:txEl>
                                          </p:spTgt>
                                        </p:tgtEl>
                                        <p:attrNameLst>
                                          <p:attrName>style.visibility</p:attrName>
                                        </p:attrNameLst>
                                      </p:cBhvr>
                                      <p:to>
                                        <p:strVal val="visible"/>
                                      </p:to>
                                    </p:set>
                                    <p:anim calcmode="lin" valueType="num">
                                      <p:cBhvr additive="base">
                                        <p:cTn id="19" dur="500" fill="hold"/>
                                        <p:tgtEl>
                                          <p:spTgt spid="60211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021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02115">
                                            <p:txEl>
                                              <p:pRg st="3" end="3"/>
                                            </p:txEl>
                                          </p:spTgt>
                                        </p:tgtEl>
                                        <p:attrNameLst>
                                          <p:attrName>style.visibility</p:attrName>
                                        </p:attrNameLst>
                                      </p:cBhvr>
                                      <p:to>
                                        <p:strVal val="visible"/>
                                      </p:to>
                                    </p:set>
                                    <p:anim calcmode="lin" valueType="num">
                                      <p:cBhvr additive="base">
                                        <p:cTn id="25" dur="500" fill="hold"/>
                                        <p:tgtEl>
                                          <p:spTgt spid="60211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021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02115">
                                            <p:txEl>
                                              <p:pRg st="4" end="4"/>
                                            </p:txEl>
                                          </p:spTgt>
                                        </p:tgtEl>
                                        <p:attrNameLst>
                                          <p:attrName>style.visibility</p:attrName>
                                        </p:attrNameLst>
                                      </p:cBhvr>
                                      <p:to>
                                        <p:strVal val="visible"/>
                                      </p:to>
                                    </p:set>
                                    <p:anim calcmode="lin" valueType="num">
                                      <p:cBhvr additive="base">
                                        <p:cTn id="31" dur="500" fill="hold"/>
                                        <p:tgtEl>
                                          <p:spTgt spid="60211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021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602115">
                                            <p:txEl>
                                              <p:pRg st="5" end="5"/>
                                            </p:txEl>
                                          </p:spTgt>
                                        </p:tgtEl>
                                        <p:attrNameLst>
                                          <p:attrName>style.visibility</p:attrName>
                                        </p:attrNameLst>
                                      </p:cBhvr>
                                      <p:to>
                                        <p:strVal val="visible"/>
                                      </p:to>
                                    </p:set>
                                    <p:anim calcmode="lin" valueType="num">
                                      <p:cBhvr additive="base">
                                        <p:cTn id="41" dur="500" fill="hold"/>
                                        <p:tgtEl>
                                          <p:spTgt spid="602115">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6021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ppt_x"/>
                                          </p:val>
                                        </p:tav>
                                        <p:tav tm="100000">
                                          <p:val>
                                            <p:strVal val="#ppt_x"/>
                                          </p:val>
                                        </p:tav>
                                      </p:tavLst>
                                    </p:anim>
                                    <p:anim calcmode="lin" valueType="num">
                                      <p:cBhvr additive="base">
                                        <p:cTn id="4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602115">
                                            <p:txEl>
                                              <p:pRg st="6" end="6"/>
                                            </p:txEl>
                                          </p:spTgt>
                                        </p:tgtEl>
                                        <p:attrNameLst>
                                          <p:attrName>style.visibility</p:attrName>
                                        </p:attrNameLst>
                                      </p:cBhvr>
                                      <p:to>
                                        <p:strVal val="visible"/>
                                      </p:to>
                                    </p:set>
                                    <p:anim calcmode="lin" valueType="num">
                                      <p:cBhvr additive="base">
                                        <p:cTn id="53" dur="500" fill="hold"/>
                                        <p:tgtEl>
                                          <p:spTgt spid="602115">
                                            <p:txEl>
                                              <p:pRg st="6" end="6"/>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6021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500" fill="hold"/>
                                        <p:tgtEl>
                                          <p:spTgt spid="8"/>
                                        </p:tgtEl>
                                        <p:attrNameLst>
                                          <p:attrName>ppt_x</p:attrName>
                                        </p:attrNameLst>
                                      </p:cBhvr>
                                      <p:tavLst>
                                        <p:tav tm="0">
                                          <p:val>
                                            <p:strVal val="#ppt_x"/>
                                          </p:val>
                                        </p:tav>
                                        <p:tav tm="100000">
                                          <p:val>
                                            <p:strVal val="#ppt_x"/>
                                          </p:val>
                                        </p:tav>
                                      </p:tavLst>
                                    </p:anim>
                                    <p:anim calcmode="lin" valueType="num">
                                      <p:cBhvr additive="base">
                                        <p:cTn id="7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500" fill="hold"/>
                                        <p:tgtEl>
                                          <p:spTgt spid="10"/>
                                        </p:tgtEl>
                                        <p:attrNameLst>
                                          <p:attrName>ppt_x</p:attrName>
                                        </p:attrNameLst>
                                      </p:cBhvr>
                                      <p:tavLst>
                                        <p:tav tm="0">
                                          <p:val>
                                            <p:strVal val="#ppt_x"/>
                                          </p:val>
                                        </p:tav>
                                        <p:tav tm="100000">
                                          <p:val>
                                            <p:strVal val="#ppt_x"/>
                                          </p:val>
                                        </p:tav>
                                      </p:tavLst>
                                    </p:anim>
                                    <p:anim calcmode="lin" valueType="num">
                                      <p:cBhvr additive="base">
                                        <p:cTn id="7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additive="base">
                                        <p:cTn id="89" dur="500" fill="hold"/>
                                        <p:tgtEl>
                                          <p:spTgt spid="12"/>
                                        </p:tgtEl>
                                        <p:attrNameLst>
                                          <p:attrName>ppt_x</p:attrName>
                                        </p:attrNameLst>
                                      </p:cBhvr>
                                      <p:tavLst>
                                        <p:tav tm="0">
                                          <p:val>
                                            <p:strVal val="#ppt_x"/>
                                          </p:val>
                                        </p:tav>
                                        <p:tav tm="100000">
                                          <p:val>
                                            <p:strVal val="#ppt_x"/>
                                          </p:val>
                                        </p:tav>
                                      </p:tavLst>
                                    </p:anim>
                                    <p:anim calcmode="lin" valueType="num">
                                      <p:cBhvr additive="base">
                                        <p:cTn id="9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11"/>
                                        </p:tgtEl>
                                        <p:attrNameLst>
                                          <p:attrName>style.visibility</p:attrName>
                                        </p:attrNameLst>
                                      </p:cBhvr>
                                      <p:to>
                                        <p:strVal val="visible"/>
                                      </p:to>
                                    </p:set>
                                    <p:anim calcmode="lin" valueType="num">
                                      <p:cBhvr additive="base">
                                        <p:cTn id="95" dur="500" fill="hold"/>
                                        <p:tgtEl>
                                          <p:spTgt spid="11"/>
                                        </p:tgtEl>
                                        <p:attrNameLst>
                                          <p:attrName>ppt_x</p:attrName>
                                        </p:attrNameLst>
                                      </p:cBhvr>
                                      <p:tavLst>
                                        <p:tav tm="0">
                                          <p:val>
                                            <p:strVal val="#ppt_x"/>
                                          </p:val>
                                        </p:tav>
                                        <p:tav tm="100000">
                                          <p:val>
                                            <p:strVal val="#ppt_x"/>
                                          </p:val>
                                        </p:tav>
                                      </p:tavLst>
                                    </p:anim>
                                    <p:anim calcmode="lin" valueType="num">
                                      <p:cBhvr additive="base">
                                        <p:cTn id="9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13"/>
                                        </p:tgtEl>
                                        <p:attrNameLst>
                                          <p:attrName>style.visibility</p:attrName>
                                        </p:attrNameLst>
                                      </p:cBhvr>
                                      <p:to>
                                        <p:strVal val="visible"/>
                                      </p:to>
                                    </p:set>
                                    <p:anim calcmode="lin" valueType="num">
                                      <p:cBhvr additive="base">
                                        <p:cTn id="101" dur="500" fill="hold"/>
                                        <p:tgtEl>
                                          <p:spTgt spid="13"/>
                                        </p:tgtEl>
                                        <p:attrNameLst>
                                          <p:attrName>ppt_x</p:attrName>
                                        </p:attrNameLst>
                                      </p:cBhvr>
                                      <p:tavLst>
                                        <p:tav tm="0">
                                          <p:val>
                                            <p:strVal val="#ppt_x"/>
                                          </p:val>
                                        </p:tav>
                                        <p:tav tm="100000">
                                          <p:val>
                                            <p:strVal val="#ppt_x"/>
                                          </p:val>
                                        </p:tav>
                                      </p:tavLst>
                                    </p:anim>
                                    <p:anim calcmode="lin" valueType="num">
                                      <p:cBhvr additive="base">
                                        <p:cTn id="10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5" grpId="0" uiExpand="1" build="p"/>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ltLang="zh-CN" b="1" dirty="0"/>
              <a:t>Design a DFA for D</a:t>
            </a:r>
            <a:endParaRPr lang="en-US" altLang="zh-CN" b="1" dirty="0"/>
          </a:p>
        </p:txBody>
      </p:sp>
      <p:sp>
        <p:nvSpPr>
          <p:cNvPr id="602115" name="Text Box 3"/>
          <p:cNvSpPr txBox="1">
            <a:spLocks noChangeArrowheads="1"/>
          </p:cNvSpPr>
          <p:nvPr/>
        </p:nvSpPr>
        <p:spPr bwMode="auto">
          <a:xfrm>
            <a:off x="539552" y="1196752"/>
            <a:ext cx="7507183" cy="2763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kumimoji="0" lang="en-US" altLang="zh-CN" dirty="0">
                <a:solidFill>
                  <a:schemeClr val="tx1"/>
                </a:solidFill>
              </a:rPr>
              <a:t>D={ w</a:t>
            </a:r>
            <a:r>
              <a:rPr kumimoji="0" lang="en-US" altLang="zh-CN" dirty="0">
                <a:solidFill>
                  <a:schemeClr val="tx1"/>
                </a:solidFill>
                <a:sym typeface="Symbol" panose="05050102010706020507" pitchFamily="18" charset="2"/>
              </a:rPr>
              <a:t>{0,1}</a:t>
            </a:r>
            <a:r>
              <a:rPr kumimoji="0" lang="en-US" altLang="zh-CN" baseline="30000" dirty="0">
                <a:solidFill>
                  <a:schemeClr val="tx1"/>
                </a:solidFill>
                <a:sym typeface="Symbol" panose="05050102010706020507" pitchFamily="18" charset="2"/>
              </a:rPr>
              <a:t>*</a:t>
            </a:r>
            <a:r>
              <a:rPr kumimoji="0" lang="en-US" altLang="zh-CN" dirty="0">
                <a:solidFill>
                  <a:schemeClr val="tx1"/>
                </a:solidFill>
              </a:rPr>
              <a:t> | the binary w equals 1 module 3 }</a:t>
            </a:r>
            <a:endParaRPr kumimoji="0" lang="en-US" altLang="zh-CN" dirty="0">
              <a:solidFill>
                <a:schemeClr val="tx1"/>
              </a:solidFill>
            </a:endParaRPr>
          </a:p>
          <a:p>
            <a:pPr>
              <a:spcBef>
                <a:spcPct val="30000"/>
              </a:spcBef>
            </a:pPr>
            <a:r>
              <a:rPr kumimoji="0" lang="zh-CN" altLang="en-US" dirty="0">
                <a:solidFill>
                  <a:schemeClr val="tx1"/>
                </a:solidFill>
                <a:sym typeface="Symbol" panose="05050102010706020507" pitchFamily="18" charset="2"/>
              </a:rPr>
              <a:t></a:t>
            </a:r>
            <a:r>
              <a:rPr kumimoji="0" lang="en-US" altLang="zh-CN" dirty="0">
                <a:solidFill>
                  <a:schemeClr val="tx1"/>
                </a:solidFill>
                <a:sym typeface="Symbol" panose="05050102010706020507" pitchFamily="18" charset="2"/>
              </a:rPr>
              <a:t>={0,1}, </a:t>
            </a:r>
            <a:r>
              <a:rPr kumimoji="0" lang="en-US" altLang="zh-CN" dirty="0">
                <a:solidFill>
                  <a:srgbClr val="C00000"/>
                </a:solidFill>
              </a:rPr>
              <a:t>key information</a:t>
            </a:r>
            <a:r>
              <a:rPr kumimoji="0" lang="en-US" altLang="zh-CN" dirty="0">
                <a:solidFill>
                  <a:schemeClr val="tx1"/>
                </a:solidFill>
              </a:rPr>
              <a:t>? </a:t>
            </a:r>
            <a:endParaRPr kumimoji="0" lang="en-US" altLang="zh-CN" dirty="0">
              <a:solidFill>
                <a:schemeClr val="tx1"/>
              </a:solidFill>
            </a:endParaRPr>
          </a:p>
          <a:p>
            <a:pPr>
              <a:spcBef>
                <a:spcPct val="30000"/>
              </a:spcBef>
            </a:pPr>
            <a:r>
              <a:rPr kumimoji="0" lang="en-US" altLang="zh-CN" dirty="0">
                <a:solidFill>
                  <a:schemeClr val="tx1"/>
                </a:solidFill>
              </a:rPr>
              <a:t>the remainders 0,1,2 module 3 </a:t>
            </a:r>
            <a:endParaRPr kumimoji="0" lang="en-US" altLang="zh-CN" dirty="0">
              <a:solidFill>
                <a:schemeClr val="tx1"/>
              </a:solidFill>
            </a:endParaRPr>
          </a:p>
          <a:p>
            <a:pPr>
              <a:spcBef>
                <a:spcPct val="30000"/>
              </a:spcBef>
            </a:pPr>
            <a:r>
              <a:rPr kumimoji="0" lang="en-US" altLang="zh-CN" dirty="0">
                <a:solidFill>
                  <a:srgbClr val="C00000"/>
                </a:solidFill>
                <a:sym typeface="Symbol" panose="05050102010706020507" pitchFamily="18" charset="2"/>
              </a:rPr>
              <a:t>start state:</a:t>
            </a:r>
            <a:r>
              <a:rPr kumimoji="0" lang="en-US" altLang="zh-CN" dirty="0">
                <a:solidFill>
                  <a:schemeClr val="tx1"/>
                </a:solidFill>
                <a:sym typeface="Symbol" panose="05050102010706020507" pitchFamily="18" charset="2"/>
              </a:rPr>
              <a:t> </a:t>
            </a:r>
            <a:r>
              <a:rPr kumimoji="0" lang="en-US" altLang="zh-CN" dirty="0">
                <a:solidFill>
                  <a:srgbClr val="C00000"/>
                </a:solidFill>
                <a:sym typeface="Symbol" panose="05050102010706020507" pitchFamily="18" charset="2"/>
              </a:rPr>
              <a:t>0</a:t>
            </a:r>
            <a:endParaRPr kumimoji="0" lang="en-US" altLang="zh-CN" dirty="0">
              <a:solidFill>
                <a:srgbClr val="C00000"/>
              </a:solidFill>
              <a:sym typeface="Symbol" panose="05050102010706020507" pitchFamily="18" charset="2"/>
            </a:endParaRPr>
          </a:p>
          <a:p>
            <a:pPr>
              <a:spcBef>
                <a:spcPct val="30000"/>
              </a:spcBef>
            </a:pPr>
            <a:r>
              <a:rPr kumimoji="0" lang="en-US" altLang="zh-CN" dirty="0">
                <a:solidFill>
                  <a:srgbClr val="C00000"/>
                </a:solidFill>
                <a:sym typeface="Symbol" panose="05050102010706020507" pitchFamily="18" charset="2"/>
              </a:rPr>
              <a:t>accept state: 1</a:t>
            </a:r>
            <a:r>
              <a:rPr kumimoji="0" lang="zh-CN" altLang="en-US"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p:txBody>
      </p:sp>
      <p:sp>
        <p:nvSpPr>
          <p:cNvPr id="37" name="Oval 51"/>
          <p:cNvSpPr>
            <a:spLocks noChangeAspect="1"/>
          </p:cNvSpPr>
          <p:nvPr/>
        </p:nvSpPr>
        <p:spPr bwMode="auto">
          <a:xfrm>
            <a:off x="6119465" y="4061586"/>
            <a:ext cx="612775" cy="611188"/>
          </a:xfrm>
          <a:prstGeom prst="ellipse">
            <a:avLst/>
          </a:prstGeom>
          <a:noFill/>
          <a:ln w="9525" algn="ctr">
            <a:solidFill>
              <a:srgbClr val="000000"/>
            </a:solidFill>
            <a:rou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000000"/>
                </a:solidFill>
                <a:sym typeface="Symbol" panose="05050102010706020507" pitchFamily="18" charset="2"/>
              </a:rPr>
              <a:t>2</a:t>
            </a:r>
            <a:endParaRPr lang="en-US" altLang="zh-CN" sz="2400" dirty="0">
              <a:solidFill>
                <a:srgbClr val="000000"/>
              </a:solidFill>
              <a:sym typeface="Symbol" panose="05050102010706020507" pitchFamily="18" charset="2"/>
            </a:endParaRPr>
          </a:p>
        </p:txBody>
      </p:sp>
      <p:cxnSp>
        <p:nvCxnSpPr>
          <p:cNvPr id="38" name="AutoShape 15"/>
          <p:cNvCxnSpPr>
            <a:cxnSpLocks noChangeShapeType="1"/>
            <a:endCxn id="37" idx="2"/>
          </p:cNvCxnSpPr>
          <p:nvPr/>
        </p:nvCxnSpPr>
        <p:spPr bwMode="auto">
          <a:xfrm>
            <a:off x="3836640" y="4353248"/>
            <a:ext cx="835025" cy="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39" name="Oval 51"/>
          <p:cNvSpPr>
            <a:spLocks noChangeAspect="1"/>
          </p:cNvSpPr>
          <p:nvPr/>
        </p:nvSpPr>
        <p:spPr bwMode="auto">
          <a:xfrm>
            <a:off x="3223865" y="4046860"/>
            <a:ext cx="612775" cy="611188"/>
          </a:xfrm>
          <a:prstGeom prst="ellipse">
            <a:avLst/>
          </a:prstGeom>
          <a:noFill/>
          <a:ln w="9525" algn="ctr">
            <a:solidFill>
              <a:srgbClr val="000000"/>
            </a:solidFill>
            <a:rou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dirty="0">
                <a:solidFill>
                  <a:srgbClr val="000000"/>
                </a:solidFill>
                <a:sym typeface="Symbol" panose="05050102010706020507" pitchFamily="18" charset="2"/>
              </a:rPr>
              <a:t>0</a:t>
            </a:r>
            <a:endParaRPr lang="en-US" altLang="zh-CN" sz="2400" dirty="0">
              <a:solidFill>
                <a:srgbClr val="000000"/>
              </a:solidFill>
              <a:sym typeface="Symbol" panose="05050102010706020507" pitchFamily="18" charset="2"/>
            </a:endParaRPr>
          </a:p>
        </p:txBody>
      </p:sp>
      <p:sp>
        <p:nvSpPr>
          <p:cNvPr id="40" name="Text Box 39"/>
          <p:cNvSpPr txBox="1">
            <a:spLocks noChangeArrowheads="1"/>
          </p:cNvSpPr>
          <p:nvPr/>
        </p:nvSpPr>
        <p:spPr bwMode="auto">
          <a:xfrm>
            <a:off x="4030315" y="389446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1 </a:t>
            </a:r>
            <a:endParaRPr lang="en-US" altLang="zh-CN" sz="2400"/>
          </a:p>
        </p:txBody>
      </p:sp>
      <p:sp>
        <p:nvSpPr>
          <p:cNvPr id="41" name="Text Box 40"/>
          <p:cNvSpPr txBox="1">
            <a:spLocks noChangeArrowheads="1"/>
          </p:cNvSpPr>
          <p:nvPr/>
        </p:nvSpPr>
        <p:spPr bwMode="auto">
          <a:xfrm>
            <a:off x="5536853" y="397066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0 </a:t>
            </a:r>
            <a:endParaRPr lang="en-US" altLang="zh-CN" sz="2400"/>
          </a:p>
        </p:txBody>
      </p:sp>
      <p:cxnSp>
        <p:nvCxnSpPr>
          <p:cNvPr id="42" name="AutoShape 15"/>
          <p:cNvCxnSpPr>
            <a:cxnSpLocks noChangeShapeType="1"/>
          </p:cNvCxnSpPr>
          <p:nvPr/>
        </p:nvCxnSpPr>
        <p:spPr bwMode="auto">
          <a:xfrm flipH="1" flipV="1">
            <a:off x="2690465" y="4351660"/>
            <a:ext cx="533400" cy="1588"/>
          </a:xfrm>
          <a:prstGeom prst="straightConnector1">
            <a:avLst/>
          </a:prstGeom>
          <a:noFill/>
          <a:ln w="9525">
            <a:solidFill>
              <a:srgbClr val="000000"/>
            </a:solidFill>
            <a:round/>
            <a:headEnd type="arrow" w="lg" len="lg"/>
            <a:tailEnd type="none" w="lg" len="lg"/>
          </a:ln>
          <a:extLst>
            <a:ext uri="{909E8E84-426E-40DD-AFC4-6F175D3DCCD1}">
              <a14:hiddenFill xmlns:a14="http://schemas.microsoft.com/office/drawing/2010/main">
                <a:noFill/>
              </a14:hiddenFill>
            </a:ext>
          </a:extLst>
        </p:spPr>
      </p:cxnSp>
      <p:sp>
        <p:nvSpPr>
          <p:cNvPr id="43" name="Text Box 43"/>
          <p:cNvSpPr txBox="1">
            <a:spLocks noChangeArrowheads="1"/>
          </p:cNvSpPr>
          <p:nvPr/>
        </p:nvSpPr>
        <p:spPr bwMode="auto">
          <a:xfrm>
            <a:off x="3376265" y="306896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t>0 </a:t>
            </a:r>
            <a:endParaRPr lang="en-US" altLang="zh-CN" sz="2400" dirty="0"/>
          </a:p>
        </p:txBody>
      </p:sp>
      <p:sp>
        <p:nvSpPr>
          <p:cNvPr id="44" name="Oval 51"/>
          <p:cNvSpPr>
            <a:spLocks noChangeAspect="1"/>
          </p:cNvSpPr>
          <p:nvPr/>
        </p:nvSpPr>
        <p:spPr bwMode="auto">
          <a:xfrm>
            <a:off x="4671665" y="4046860"/>
            <a:ext cx="612775" cy="611188"/>
          </a:xfrm>
          <a:prstGeom prst="ellipse">
            <a:avLst/>
          </a:prstGeom>
          <a:noFill/>
          <a:ln w="9525" algn="ctr">
            <a:solidFill>
              <a:srgbClr val="000000"/>
            </a:solidFill>
            <a:rou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000000"/>
                </a:solidFill>
                <a:sym typeface="Symbol" panose="05050102010706020507" pitchFamily="18" charset="2"/>
              </a:rPr>
              <a:t>1</a:t>
            </a:r>
            <a:endParaRPr lang="en-US" altLang="zh-CN" sz="2400" dirty="0">
              <a:solidFill>
                <a:srgbClr val="000000"/>
              </a:solidFill>
              <a:sym typeface="Symbol" panose="05050102010706020507" pitchFamily="18" charset="2"/>
            </a:endParaRPr>
          </a:p>
        </p:txBody>
      </p:sp>
      <p:cxnSp>
        <p:nvCxnSpPr>
          <p:cNvPr id="45" name="AutoShape 15"/>
          <p:cNvCxnSpPr>
            <a:cxnSpLocks noChangeShapeType="1"/>
            <a:stCxn id="44" idx="6"/>
            <a:endCxn id="37" idx="2"/>
          </p:cNvCxnSpPr>
          <p:nvPr/>
        </p:nvCxnSpPr>
        <p:spPr bwMode="auto">
          <a:xfrm>
            <a:off x="5284440" y="4352454"/>
            <a:ext cx="835025" cy="14726"/>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cxnSp>
        <p:nvCxnSpPr>
          <p:cNvPr id="46" name="AutoShape 15"/>
          <p:cNvCxnSpPr>
            <a:cxnSpLocks noChangeShapeType="1"/>
            <a:stCxn id="44" idx="3"/>
            <a:endCxn id="39" idx="5"/>
          </p:cNvCxnSpPr>
          <p:nvPr/>
        </p:nvCxnSpPr>
        <p:spPr bwMode="auto">
          <a:xfrm flipH="1">
            <a:off x="3746901" y="4568542"/>
            <a:ext cx="1014503" cy="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cxnSp>
        <p:nvCxnSpPr>
          <p:cNvPr id="47" name="AutoShape 48"/>
          <p:cNvCxnSpPr>
            <a:cxnSpLocks noChangeShapeType="1"/>
          </p:cNvCxnSpPr>
          <p:nvPr/>
        </p:nvCxnSpPr>
        <p:spPr bwMode="auto">
          <a:xfrm rot="16200000" flipH="1" flipV="1">
            <a:off x="3529459" y="3920654"/>
            <a:ext cx="1588" cy="431800"/>
          </a:xfrm>
          <a:prstGeom prst="curvedConnector3">
            <a:avLst>
              <a:gd name="adj1" fmla="val -38900000"/>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Oval 49"/>
          <p:cNvSpPr>
            <a:spLocks noChangeArrowheads="1"/>
          </p:cNvSpPr>
          <p:nvPr/>
        </p:nvSpPr>
        <p:spPr bwMode="auto">
          <a:xfrm>
            <a:off x="4747865" y="4123060"/>
            <a:ext cx="457200" cy="4572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sp>
        <p:nvSpPr>
          <p:cNvPr id="49" name="Text Box 51"/>
          <p:cNvSpPr txBox="1">
            <a:spLocks noChangeArrowheads="1"/>
          </p:cNvSpPr>
          <p:nvPr/>
        </p:nvSpPr>
        <p:spPr bwMode="auto">
          <a:xfrm>
            <a:off x="6271865" y="3112702"/>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t>1 </a:t>
            </a:r>
            <a:endParaRPr lang="en-US" altLang="zh-CN" sz="2400" dirty="0"/>
          </a:p>
        </p:txBody>
      </p:sp>
      <p:sp>
        <p:nvSpPr>
          <p:cNvPr id="50" name="Text Box 54"/>
          <p:cNvSpPr txBox="1">
            <a:spLocks noChangeArrowheads="1"/>
          </p:cNvSpPr>
          <p:nvPr/>
        </p:nvSpPr>
        <p:spPr bwMode="auto">
          <a:xfrm>
            <a:off x="4050597" y="450406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t>1 </a:t>
            </a:r>
            <a:endParaRPr lang="en-US" altLang="zh-CN" sz="2400" dirty="0"/>
          </a:p>
        </p:txBody>
      </p:sp>
      <p:sp>
        <p:nvSpPr>
          <p:cNvPr id="51" name="Text Box 59"/>
          <p:cNvSpPr txBox="1">
            <a:spLocks noChangeArrowheads="1"/>
          </p:cNvSpPr>
          <p:nvPr/>
        </p:nvSpPr>
        <p:spPr bwMode="auto">
          <a:xfrm>
            <a:off x="5521726" y="450406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t>0 </a:t>
            </a:r>
            <a:endParaRPr lang="en-US" altLang="zh-CN" sz="2400" dirty="0"/>
          </a:p>
        </p:txBody>
      </p:sp>
      <p:cxnSp>
        <p:nvCxnSpPr>
          <p:cNvPr id="52" name="AutoShape 15"/>
          <p:cNvCxnSpPr>
            <a:cxnSpLocks noChangeShapeType="1"/>
            <a:stCxn id="37" idx="3"/>
            <a:endCxn id="44" idx="5"/>
          </p:cNvCxnSpPr>
          <p:nvPr/>
        </p:nvCxnSpPr>
        <p:spPr bwMode="auto">
          <a:xfrm flipH="1" flipV="1">
            <a:off x="5194701" y="4568542"/>
            <a:ext cx="1014503" cy="14726"/>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cxnSp>
        <p:nvCxnSpPr>
          <p:cNvPr id="53" name="AutoShape 48"/>
          <p:cNvCxnSpPr>
            <a:cxnSpLocks noChangeShapeType="1"/>
            <a:stCxn id="37" idx="7"/>
            <a:endCxn id="37" idx="1"/>
          </p:cNvCxnSpPr>
          <p:nvPr/>
        </p:nvCxnSpPr>
        <p:spPr bwMode="auto">
          <a:xfrm rot="16200000" flipV="1">
            <a:off x="6425853" y="3934443"/>
            <a:ext cx="12700" cy="433297"/>
          </a:xfrm>
          <a:prstGeom prst="curvedConnector3">
            <a:avLst>
              <a:gd name="adj1" fmla="val 4780622"/>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文本框 21"/>
          <p:cNvSpPr txBox="1"/>
          <p:nvPr/>
        </p:nvSpPr>
        <p:spPr bwMode="auto">
          <a:xfrm>
            <a:off x="482824" y="5157192"/>
            <a:ext cx="6105400" cy="1274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400" dirty="0">
                <a:solidFill>
                  <a:schemeClr val="tx1"/>
                </a:solidFill>
              </a:rPr>
              <a:t>Examples: </a:t>
            </a:r>
            <a:endParaRPr lang="en-US" altLang="zh-CN" sz="2400" dirty="0">
              <a:solidFill>
                <a:schemeClr val="tx1"/>
              </a:solidFill>
            </a:endParaRPr>
          </a:p>
          <a:p>
            <a:pPr eaLnBrk="0" hangingPunct="0">
              <a:spcBef>
                <a:spcPct val="10000"/>
              </a:spcBef>
              <a:buSzPct val="75000"/>
            </a:pPr>
            <a:r>
              <a:rPr lang="en-US" altLang="zh-CN" sz="2400" dirty="0">
                <a:solidFill>
                  <a:srgbClr val="FF0000"/>
                </a:solidFill>
              </a:rPr>
              <a:t>1011</a:t>
            </a:r>
            <a:r>
              <a:rPr lang="en-US" altLang="zh-CN" sz="2400" dirty="0">
                <a:solidFill>
                  <a:schemeClr val="tx1"/>
                </a:solidFill>
              </a:rPr>
              <a:t>: (</a:t>
            </a:r>
            <a:r>
              <a:rPr lang="en-US" altLang="zh-CN" sz="2400" dirty="0">
                <a:solidFill>
                  <a:schemeClr val="tx1"/>
                </a:solidFill>
                <a:sym typeface="Symbol" panose="05050102010706020507" pitchFamily="18" charset="2"/>
              </a:rPr>
              <a:t></a:t>
            </a:r>
            <a:r>
              <a:rPr lang="en-US" altLang="zh-CN" sz="2400" dirty="0">
                <a:solidFill>
                  <a:schemeClr val="tx1"/>
                </a:solidFill>
              </a:rPr>
              <a:t>)--</a:t>
            </a:r>
            <a:r>
              <a:rPr lang="en-US" altLang="zh-CN" sz="2400" dirty="0">
                <a:solidFill>
                  <a:srgbClr val="FF0000"/>
                </a:solidFill>
              </a:rPr>
              <a:t>1</a:t>
            </a:r>
            <a:r>
              <a:rPr lang="en-US" altLang="zh-CN" sz="2400" dirty="0">
                <a:solidFill>
                  <a:schemeClr val="tx1"/>
                </a:solidFill>
              </a:rPr>
              <a:t>--(1)--</a:t>
            </a:r>
            <a:r>
              <a:rPr lang="en-US" altLang="zh-CN" sz="2400" dirty="0">
                <a:solidFill>
                  <a:srgbClr val="FF0000"/>
                </a:solidFill>
              </a:rPr>
              <a:t>0</a:t>
            </a:r>
            <a:r>
              <a:rPr lang="en-US" altLang="zh-CN" sz="2400" dirty="0">
                <a:solidFill>
                  <a:schemeClr val="tx1"/>
                </a:solidFill>
              </a:rPr>
              <a:t>--(2)--</a:t>
            </a:r>
            <a:r>
              <a:rPr lang="en-US" altLang="zh-CN" sz="2400" dirty="0">
                <a:solidFill>
                  <a:srgbClr val="FF0000"/>
                </a:solidFill>
              </a:rPr>
              <a:t>1</a:t>
            </a:r>
            <a:r>
              <a:rPr lang="en-US" altLang="zh-CN" sz="2400" dirty="0">
                <a:solidFill>
                  <a:schemeClr val="tx1"/>
                </a:solidFill>
              </a:rPr>
              <a:t>--(2)--</a:t>
            </a:r>
            <a:r>
              <a:rPr lang="en-US" altLang="zh-CN" sz="2400" dirty="0">
                <a:solidFill>
                  <a:srgbClr val="FF0000"/>
                </a:solidFill>
              </a:rPr>
              <a:t>1</a:t>
            </a:r>
            <a:r>
              <a:rPr lang="en-US" altLang="zh-CN" sz="2400" dirty="0">
                <a:solidFill>
                  <a:schemeClr val="tx1"/>
                </a:solidFill>
              </a:rPr>
              <a:t>--(2) reject </a:t>
            </a:r>
            <a:endParaRPr lang="en-US" altLang="zh-CN" sz="2400" dirty="0">
              <a:solidFill>
                <a:schemeClr val="tx1"/>
              </a:solidFill>
            </a:endParaRPr>
          </a:p>
          <a:p>
            <a:pPr eaLnBrk="0" hangingPunct="0">
              <a:spcBef>
                <a:spcPct val="10000"/>
              </a:spcBef>
              <a:buSzPct val="75000"/>
            </a:pPr>
            <a:r>
              <a:rPr lang="en-US" altLang="zh-CN" sz="2400" dirty="0">
                <a:solidFill>
                  <a:srgbClr val="FF0000"/>
                </a:solidFill>
              </a:rPr>
              <a:t>1101</a:t>
            </a:r>
            <a:r>
              <a:rPr lang="en-US" altLang="zh-CN" sz="2400" dirty="0">
                <a:solidFill>
                  <a:schemeClr val="tx1"/>
                </a:solidFill>
              </a:rPr>
              <a:t>: (</a:t>
            </a:r>
            <a:r>
              <a:rPr lang="en-US" altLang="zh-CN" sz="2400" dirty="0">
                <a:solidFill>
                  <a:schemeClr val="tx1"/>
                </a:solidFill>
                <a:sym typeface="Symbol" panose="05050102010706020507" pitchFamily="18" charset="2"/>
              </a:rPr>
              <a:t></a:t>
            </a:r>
            <a:r>
              <a:rPr lang="en-US" altLang="zh-CN" sz="2400" dirty="0">
                <a:solidFill>
                  <a:schemeClr val="tx1"/>
                </a:solidFill>
              </a:rPr>
              <a:t>)--</a:t>
            </a:r>
            <a:r>
              <a:rPr lang="en-US" altLang="zh-CN" sz="2400" dirty="0">
                <a:solidFill>
                  <a:srgbClr val="FF0000"/>
                </a:solidFill>
              </a:rPr>
              <a:t>1</a:t>
            </a:r>
            <a:r>
              <a:rPr lang="en-US" altLang="zh-CN" sz="2400" dirty="0">
                <a:solidFill>
                  <a:schemeClr val="tx1"/>
                </a:solidFill>
              </a:rPr>
              <a:t>--(1)--</a:t>
            </a:r>
            <a:r>
              <a:rPr lang="en-US" altLang="zh-CN" sz="2400" dirty="0">
                <a:solidFill>
                  <a:srgbClr val="FF0000"/>
                </a:solidFill>
              </a:rPr>
              <a:t>1</a:t>
            </a:r>
            <a:r>
              <a:rPr lang="en-US" altLang="zh-CN" sz="2400" dirty="0">
                <a:solidFill>
                  <a:schemeClr val="tx1"/>
                </a:solidFill>
              </a:rPr>
              <a:t>--(0)--</a:t>
            </a:r>
            <a:r>
              <a:rPr lang="en-US" altLang="zh-CN" sz="2400" dirty="0">
                <a:solidFill>
                  <a:srgbClr val="FF0000"/>
                </a:solidFill>
              </a:rPr>
              <a:t>0</a:t>
            </a:r>
            <a:r>
              <a:rPr lang="en-US" altLang="zh-CN" sz="2400" dirty="0">
                <a:solidFill>
                  <a:schemeClr val="tx1"/>
                </a:solidFill>
              </a:rPr>
              <a:t>--(0)--</a:t>
            </a:r>
            <a:r>
              <a:rPr lang="en-US" altLang="zh-CN" sz="2400" dirty="0">
                <a:solidFill>
                  <a:srgbClr val="FF0000"/>
                </a:solidFill>
              </a:rPr>
              <a:t>1</a:t>
            </a:r>
            <a:r>
              <a:rPr lang="en-US" altLang="zh-CN" sz="2400" dirty="0">
                <a:solidFill>
                  <a:schemeClr val="tx1"/>
                </a:solidFill>
              </a:rPr>
              <a:t>--(1) accept</a:t>
            </a:r>
            <a:endParaRPr lang="zh-CN" altLang="en-US" sz="2400" dirty="0">
              <a:solidFill>
                <a:schemeClr val="tx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42525"/>
    </mc:Choice>
    <mc:Fallback>
      <p:transition spd="slow" advTm="4425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02115">
                                            <p:txEl>
                                              <p:pRg st="0" end="0"/>
                                            </p:txEl>
                                          </p:spTgt>
                                        </p:tgtEl>
                                        <p:attrNameLst>
                                          <p:attrName>style.visibility</p:attrName>
                                        </p:attrNameLst>
                                      </p:cBhvr>
                                      <p:to>
                                        <p:strVal val="visible"/>
                                      </p:to>
                                    </p:set>
                                    <p:anim calcmode="lin" valueType="num">
                                      <p:cBhvr additive="base">
                                        <p:cTn id="7" dur="500" fill="hold"/>
                                        <p:tgtEl>
                                          <p:spTgt spid="6021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02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02115">
                                            <p:txEl>
                                              <p:pRg st="1" end="1"/>
                                            </p:txEl>
                                          </p:spTgt>
                                        </p:tgtEl>
                                        <p:attrNameLst>
                                          <p:attrName>style.visibility</p:attrName>
                                        </p:attrNameLst>
                                      </p:cBhvr>
                                      <p:to>
                                        <p:strVal val="visible"/>
                                      </p:to>
                                    </p:set>
                                    <p:anim calcmode="lin" valueType="num">
                                      <p:cBhvr additive="base">
                                        <p:cTn id="13" dur="500" fill="hold"/>
                                        <p:tgtEl>
                                          <p:spTgt spid="6021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02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02115">
                                            <p:txEl>
                                              <p:pRg st="2" end="2"/>
                                            </p:txEl>
                                          </p:spTgt>
                                        </p:tgtEl>
                                        <p:attrNameLst>
                                          <p:attrName>style.visibility</p:attrName>
                                        </p:attrNameLst>
                                      </p:cBhvr>
                                      <p:to>
                                        <p:strVal val="visible"/>
                                      </p:to>
                                    </p:set>
                                    <p:anim calcmode="lin" valueType="num">
                                      <p:cBhvr additive="base">
                                        <p:cTn id="19" dur="500" fill="hold"/>
                                        <p:tgtEl>
                                          <p:spTgt spid="60211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021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ppt_x"/>
                                          </p:val>
                                        </p:tav>
                                        <p:tav tm="100000">
                                          <p:val>
                                            <p:strVal val="#ppt_x"/>
                                          </p:val>
                                        </p:tav>
                                      </p:tavLst>
                                    </p:anim>
                                    <p:anim calcmode="lin" valueType="num">
                                      <p:cBhvr additive="base">
                                        <p:cTn id="26" dur="500" fill="hold"/>
                                        <p:tgtEl>
                                          <p:spTgt spid="3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ppt_x"/>
                                          </p:val>
                                        </p:tav>
                                        <p:tav tm="100000">
                                          <p:val>
                                            <p:strVal val="#ppt_x"/>
                                          </p:val>
                                        </p:tav>
                                      </p:tavLst>
                                    </p:anim>
                                    <p:anim calcmode="lin" valueType="num">
                                      <p:cBhvr additive="base">
                                        <p:cTn id="3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602115">
                                            <p:txEl>
                                              <p:pRg st="3" end="3"/>
                                            </p:txEl>
                                          </p:spTgt>
                                        </p:tgtEl>
                                        <p:attrNameLst>
                                          <p:attrName>style.visibility</p:attrName>
                                        </p:attrNameLst>
                                      </p:cBhvr>
                                      <p:to>
                                        <p:strVal val="visible"/>
                                      </p:to>
                                    </p:set>
                                    <p:anim calcmode="lin" valueType="num">
                                      <p:cBhvr additive="base">
                                        <p:cTn id="39" dur="500" fill="hold"/>
                                        <p:tgtEl>
                                          <p:spTgt spid="602115">
                                            <p:txEl>
                                              <p:pRg st="3" end="3"/>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6021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2"/>
                                        </p:tgtEl>
                                        <p:attrNameLst>
                                          <p:attrName>style.visibility</p:attrName>
                                        </p:attrNameLst>
                                      </p:cBhvr>
                                      <p:to>
                                        <p:strVal val="visible"/>
                                      </p:to>
                                    </p:set>
                                    <p:anim calcmode="lin" valueType="num">
                                      <p:cBhvr additive="base">
                                        <p:cTn id="45" dur="500" fill="hold"/>
                                        <p:tgtEl>
                                          <p:spTgt spid="42"/>
                                        </p:tgtEl>
                                        <p:attrNameLst>
                                          <p:attrName>ppt_x</p:attrName>
                                        </p:attrNameLst>
                                      </p:cBhvr>
                                      <p:tavLst>
                                        <p:tav tm="0">
                                          <p:val>
                                            <p:strVal val="#ppt_x"/>
                                          </p:val>
                                        </p:tav>
                                        <p:tav tm="100000">
                                          <p:val>
                                            <p:strVal val="#ppt_x"/>
                                          </p:val>
                                        </p:tav>
                                      </p:tavLst>
                                    </p:anim>
                                    <p:anim calcmode="lin" valueType="num">
                                      <p:cBhvr additive="base">
                                        <p:cTn id="4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602115">
                                            <p:txEl>
                                              <p:pRg st="4" end="4"/>
                                            </p:txEl>
                                          </p:spTgt>
                                        </p:tgtEl>
                                        <p:attrNameLst>
                                          <p:attrName>style.visibility</p:attrName>
                                        </p:attrNameLst>
                                      </p:cBhvr>
                                      <p:to>
                                        <p:strVal val="visible"/>
                                      </p:to>
                                    </p:set>
                                    <p:anim calcmode="lin" valueType="num">
                                      <p:cBhvr additive="base">
                                        <p:cTn id="51" dur="500" fill="hold"/>
                                        <p:tgtEl>
                                          <p:spTgt spid="602115">
                                            <p:txEl>
                                              <p:pRg st="4" end="4"/>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6021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additive="base">
                                        <p:cTn id="57" dur="500" fill="hold"/>
                                        <p:tgtEl>
                                          <p:spTgt spid="48"/>
                                        </p:tgtEl>
                                        <p:attrNameLst>
                                          <p:attrName>ppt_x</p:attrName>
                                        </p:attrNameLst>
                                      </p:cBhvr>
                                      <p:tavLst>
                                        <p:tav tm="0">
                                          <p:val>
                                            <p:strVal val="#ppt_x"/>
                                          </p:val>
                                        </p:tav>
                                        <p:tav tm="100000">
                                          <p:val>
                                            <p:strVal val="#ppt_x"/>
                                          </p:val>
                                        </p:tav>
                                      </p:tavLst>
                                    </p:anim>
                                    <p:anim calcmode="lin" valueType="num">
                                      <p:cBhvr additive="base">
                                        <p:cTn id="5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ppt_x"/>
                                          </p:val>
                                        </p:tav>
                                        <p:tav tm="100000">
                                          <p:val>
                                            <p:strVal val="#ppt_x"/>
                                          </p:val>
                                        </p:tav>
                                      </p:tavLst>
                                    </p:anim>
                                    <p:anim calcmode="lin" valueType="num">
                                      <p:cBhvr additive="base">
                                        <p:cTn id="64" dur="500" fill="hold"/>
                                        <p:tgtEl>
                                          <p:spTgt spid="4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additive="base">
                                        <p:cTn id="67" dur="500" fill="hold"/>
                                        <p:tgtEl>
                                          <p:spTgt spid="43"/>
                                        </p:tgtEl>
                                        <p:attrNameLst>
                                          <p:attrName>ppt_x</p:attrName>
                                        </p:attrNameLst>
                                      </p:cBhvr>
                                      <p:tavLst>
                                        <p:tav tm="0">
                                          <p:val>
                                            <p:strVal val="#ppt_x"/>
                                          </p:val>
                                        </p:tav>
                                        <p:tav tm="100000">
                                          <p:val>
                                            <p:strVal val="#ppt_x"/>
                                          </p:val>
                                        </p:tav>
                                      </p:tavLst>
                                    </p:anim>
                                    <p:anim calcmode="lin" valueType="num">
                                      <p:cBhvr additive="base">
                                        <p:cTn id="6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8"/>
                                        </p:tgtEl>
                                        <p:attrNameLst>
                                          <p:attrName>style.visibility</p:attrName>
                                        </p:attrNameLst>
                                      </p:cBhvr>
                                      <p:to>
                                        <p:strVal val="visible"/>
                                      </p:to>
                                    </p:set>
                                    <p:anim calcmode="lin" valueType="num">
                                      <p:cBhvr additive="base">
                                        <p:cTn id="73" dur="500" fill="hold"/>
                                        <p:tgtEl>
                                          <p:spTgt spid="38"/>
                                        </p:tgtEl>
                                        <p:attrNameLst>
                                          <p:attrName>ppt_x</p:attrName>
                                        </p:attrNameLst>
                                      </p:cBhvr>
                                      <p:tavLst>
                                        <p:tav tm="0">
                                          <p:val>
                                            <p:strVal val="#ppt_x"/>
                                          </p:val>
                                        </p:tav>
                                        <p:tav tm="100000">
                                          <p:val>
                                            <p:strVal val="#ppt_x"/>
                                          </p:val>
                                        </p:tav>
                                      </p:tavLst>
                                    </p:anim>
                                    <p:anim calcmode="lin" valueType="num">
                                      <p:cBhvr additive="base">
                                        <p:cTn id="74" dur="500" fill="hold"/>
                                        <p:tgtEl>
                                          <p:spTgt spid="3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500" fill="hold"/>
                                        <p:tgtEl>
                                          <p:spTgt spid="40"/>
                                        </p:tgtEl>
                                        <p:attrNameLst>
                                          <p:attrName>ppt_x</p:attrName>
                                        </p:attrNameLst>
                                      </p:cBhvr>
                                      <p:tavLst>
                                        <p:tav tm="0">
                                          <p:val>
                                            <p:strVal val="#ppt_x"/>
                                          </p:val>
                                        </p:tav>
                                        <p:tav tm="100000">
                                          <p:val>
                                            <p:strVal val="#ppt_x"/>
                                          </p:val>
                                        </p:tav>
                                      </p:tavLst>
                                    </p:anim>
                                    <p:anim calcmode="lin" valueType="num">
                                      <p:cBhvr additive="base">
                                        <p:cTn id="7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41"/>
                                        </p:tgtEl>
                                        <p:attrNameLst>
                                          <p:attrName>style.visibility</p:attrName>
                                        </p:attrNameLst>
                                      </p:cBhvr>
                                      <p:to>
                                        <p:strVal val="visible"/>
                                      </p:to>
                                    </p:set>
                                    <p:anim calcmode="lin" valueType="num">
                                      <p:cBhvr additive="base">
                                        <p:cTn id="83" dur="500" fill="hold"/>
                                        <p:tgtEl>
                                          <p:spTgt spid="41"/>
                                        </p:tgtEl>
                                        <p:attrNameLst>
                                          <p:attrName>ppt_x</p:attrName>
                                        </p:attrNameLst>
                                      </p:cBhvr>
                                      <p:tavLst>
                                        <p:tav tm="0">
                                          <p:val>
                                            <p:strVal val="#ppt_x"/>
                                          </p:val>
                                        </p:tav>
                                        <p:tav tm="100000">
                                          <p:val>
                                            <p:strVal val="#ppt_x"/>
                                          </p:val>
                                        </p:tav>
                                      </p:tavLst>
                                    </p:anim>
                                    <p:anim calcmode="lin" valueType="num">
                                      <p:cBhvr additive="base">
                                        <p:cTn id="84" dur="500" fill="hold"/>
                                        <p:tgtEl>
                                          <p:spTgt spid="41"/>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additive="base">
                                        <p:cTn id="87" dur="500" fill="hold"/>
                                        <p:tgtEl>
                                          <p:spTgt spid="45"/>
                                        </p:tgtEl>
                                        <p:attrNameLst>
                                          <p:attrName>ppt_x</p:attrName>
                                        </p:attrNameLst>
                                      </p:cBhvr>
                                      <p:tavLst>
                                        <p:tav tm="0">
                                          <p:val>
                                            <p:strVal val="#ppt_x"/>
                                          </p:val>
                                        </p:tav>
                                        <p:tav tm="100000">
                                          <p:val>
                                            <p:strVal val="#ppt_x"/>
                                          </p:val>
                                        </p:tav>
                                      </p:tavLst>
                                    </p:anim>
                                    <p:anim calcmode="lin" valueType="num">
                                      <p:cBhvr additive="base">
                                        <p:cTn id="8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46"/>
                                        </p:tgtEl>
                                        <p:attrNameLst>
                                          <p:attrName>style.visibility</p:attrName>
                                        </p:attrNameLst>
                                      </p:cBhvr>
                                      <p:to>
                                        <p:strVal val="visible"/>
                                      </p:to>
                                    </p:set>
                                    <p:anim calcmode="lin" valueType="num">
                                      <p:cBhvr additive="base">
                                        <p:cTn id="93" dur="500" fill="hold"/>
                                        <p:tgtEl>
                                          <p:spTgt spid="46"/>
                                        </p:tgtEl>
                                        <p:attrNameLst>
                                          <p:attrName>ppt_x</p:attrName>
                                        </p:attrNameLst>
                                      </p:cBhvr>
                                      <p:tavLst>
                                        <p:tav tm="0">
                                          <p:val>
                                            <p:strVal val="#ppt_x"/>
                                          </p:val>
                                        </p:tav>
                                        <p:tav tm="100000">
                                          <p:val>
                                            <p:strVal val="#ppt_x"/>
                                          </p:val>
                                        </p:tav>
                                      </p:tavLst>
                                    </p:anim>
                                    <p:anim calcmode="lin" valueType="num">
                                      <p:cBhvr additive="base">
                                        <p:cTn id="94" dur="500" fill="hold"/>
                                        <p:tgtEl>
                                          <p:spTgt spid="46"/>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 calcmode="lin" valueType="num">
                                      <p:cBhvr additive="base">
                                        <p:cTn id="97" dur="500" fill="hold"/>
                                        <p:tgtEl>
                                          <p:spTgt spid="50"/>
                                        </p:tgtEl>
                                        <p:attrNameLst>
                                          <p:attrName>ppt_x</p:attrName>
                                        </p:attrNameLst>
                                      </p:cBhvr>
                                      <p:tavLst>
                                        <p:tav tm="0">
                                          <p:val>
                                            <p:strVal val="#ppt_x"/>
                                          </p:val>
                                        </p:tav>
                                        <p:tav tm="100000">
                                          <p:val>
                                            <p:strVal val="#ppt_x"/>
                                          </p:val>
                                        </p:tav>
                                      </p:tavLst>
                                    </p:anim>
                                    <p:anim calcmode="lin" valueType="num">
                                      <p:cBhvr additive="base">
                                        <p:cTn id="9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51"/>
                                        </p:tgtEl>
                                        <p:attrNameLst>
                                          <p:attrName>style.visibility</p:attrName>
                                        </p:attrNameLst>
                                      </p:cBhvr>
                                      <p:to>
                                        <p:strVal val="visible"/>
                                      </p:to>
                                    </p:set>
                                    <p:anim calcmode="lin" valueType="num">
                                      <p:cBhvr additive="base">
                                        <p:cTn id="103" dur="500" fill="hold"/>
                                        <p:tgtEl>
                                          <p:spTgt spid="51"/>
                                        </p:tgtEl>
                                        <p:attrNameLst>
                                          <p:attrName>ppt_x</p:attrName>
                                        </p:attrNameLst>
                                      </p:cBhvr>
                                      <p:tavLst>
                                        <p:tav tm="0">
                                          <p:val>
                                            <p:strVal val="#ppt_x"/>
                                          </p:val>
                                        </p:tav>
                                        <p:tav tm="100000">
                                          <p:val>
                                            <p:strVal val="#ppt_x"/>
                                          </p:val>
                                        </p:tav>
                                      </p:tavLst>
                                    </p:anim>
                                    <p:anim calcmode="lin" valueType="num">
                                      <p:cBhvr additive="base">
                                        <p:cTn id="104" dur="500" fill="hold"/>
                                        <p:tgtEl>
                                          <p:spTgt spid="51"/>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52"/>
                                        </p:tgtEl>
                                        <p:attrNameLst>
                                          <p:attrName>style.visibility</p:attrName>
                                        </p:attrNameLst>
                                      </p:cBhvr>
                                      <p:to>
                                        <p:strVal val="visible"/>
                                      </p:to>
                                    </p:set>
                                    <p:anim calcmode="lin" valueType="num">
                                      <p:cBhvr additive="base">
                                        <p:cTn id="107" dur="500" fill="hold"/>
                                        <p:tgtEl>
                                          <p:spTgt spid="52"/>
                                        </p:tgtEl>
                                        <p:attrNameLst>
                                          <p:attrName>ppt_x</p:attrName>
                                        </p:attrNameLst>
                                      </p:cBhvr>
                                      <p:tavLst>
                                        <p:tav tm="0">
                                          <p:val>
                                            <p:strVal val="#ppt_x"/>
                                          </p:val>
                                        </p:tav>
                                        <p:tav tm="100000">
                                          <p:val>
                                            <p:strVal val="#ppt_x"/>
                                          </p:val>
                                        </p:tav>
                                      </p:tavLst>
                                    </p:anim>
                                    <p:anim calcmode="lin" valueType="num">
                                      <p:cBhvr additive="base">
                                        <p:cTn id="10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49"/>
                                        </p:tgtEl>
                                        <p:attrNameLst>
                                          <p:attrName>style.visibility</p:attrName>
                                        </p:attrNameLst>
                                      </p:cBhvr>
                                      <p:to>
                                        <p:strVal val="visible"/>
                                      </p:to>
                                    </p:set>
                                    <p:anim calcmode="lin" valueType="num">
                                      <p:cBhvr additive="base">
                                        <p:cTn id="113" dur="500" fill="hold"/>
                                        <p:tgtEl>
                                          <p:spTgt spid="49"/>
                                        </p:tgtEl>
                                        <p:attrNameLst>
                                          <p:attrName>ppt_x</p:attrName>
                                        </p:attrNameLst>
                                      </p:cBhvr>
                                      <p:tavLst>
                                        <p:tav tm="0">
                                          <p:val>
                                            <p:strVal val="#ppt_x"/>
                                          </p:val>
                                        </p:tav>
                                        <p:tav tm="100000">
                                          <p:val>
                                            <p:strVal val="#ppt_x"/>
                                          </p:val>
                                        </p:tav>
                                      </p:tavLst>
                                    </p:anim>
                                    <p:anim calcmode="lin" valueType="num">
                                      <p:cBhvr additive="base">
                                        <p:cTn id="114" dur="500" fill="hold"/>
                                        <p:tgtEl>
                                          <p:spTgt spid="4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53"/>
                                        </p:tgtEl>
                                        <p:attrNameLst>
                                          <p:attrName>style.visibility</p:attrName>
                                        </p:attrNameLst>
                                      </p:cBhvr>
                                      <p:to>
                                        <p:strVal val="visible"/>
                                      </p:to>
                                    </p:set>
                                    <p:anim calcmode="lin" valueType="num">
                                      <p:cBhvr additive="base">
                                        <p:cTn id="117" dur="500" fill="hold"/>
                                        <p:tgtEl>
                                          <p:spTgt spid="53"/>
                                        </p:tgtEl>
                                        <p:attrNameLst>
                                          <p:attrName>ppt_x</p:attrName>
                                        </p:attrNameLst>
                                      </p:cBhvr>
                                      <p:tavLst>
                                        <p:tav tm="0">
                                          <p:val>
                                            <p:strVal val="#ppt_x"/>
                                          </p:val>
                                        </p:tav>
                                        <p:tav tm="100000">
                                          <p:val>
                                            <p:strVal val="#ppt_x"/>
                                          </p:val>
                                        </p:tav>
                                      </p:tavLst>
                                    </p:anim>
                                    <p:anim calcmode="lin" valueType="num">
                                      <p:cBhvr additive="base">
                                        <p:cTn id="11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5" grpId="0" uiExpand="1" build="p"/>
      <p:bldP spid="37" grpId="0" animBg="1"/>
      <p:bldP spid="39" grpId="0" animBg="1"/>
      <p:bldP spid="40" grpId="0"/>
      <p:bldP spid="41" grpId="0"/>
      <p:bldP spid="43" grpId="0"/>
      <p:bldP spid="44" grpId="0" animBg="1"/>
      <p:bldP spid="48" grpId="0" animBg="1"/>
      <p:bldP spid="49" grpId="0"/>
      <p:bldP spid="50" grpId="0"/>
      <p:bldP spid="5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altLang="zh-CN" b="1" dirty="0">
                <a:solidFill>
                  <a:schemeClr val="tx1"/>
                </a:solidFill>
              </a:rPr>
              <a:t>the regular operations</a:t>
            </a:r>
            <a:endParaRPr lang="zh-CN" altLang="en-US" b="1" dirty="0">
              <a:solidFill>
                <a:schemeClr val="tx1"/>
              </a:solidFill>
            </a:endParaRPr>
          </a:p>
        </p:txBody>
      </p:sp>
      <p:sp>
        <p:nvSpPr>
          <p:cNvPr id="533507" name="Text Box 3"/>
          <p:cNvSpPr txBox="1">
            <a:spLocks noChangeArrowheads="1"/>
          </p:cNvSpPr>
          <p:nvPr/>
        </p:nvSpPr>
        <p:spPr bwMode="auto">
          <a:xfrm>
            <a:off x="144572" y="1340768"/>
            <a:ext cx="8747908" cy="371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dirty="0">
                <a:solidFill>
                  <a:schemeClr val="accent2"/>
                </a:solidFill>
              </a:rPr>
              <a:t>In arithmetic</a:t>
            </a:r>
            <a:r>
              <a:rPr lang="en-US" altLang="zh-CN" dirty="0">
                <a:solidFill>
                  <a:schemeClr val="tx1"/>
                </a:solidFill>
              </a:rPr>
              <a:t>, </a:t>
            </a:r>
            <a:r>
              <a:rPr lang="en-US" altLang="zh-CN" dirty="0" err="1">
                <a:solidFill>
                  <a:schemeClr val="tx1"/>
                </a:solidFill>
              </a:rPr>
              <a:t>objects</a:t>
            </a:r>
            <a:r>
              <a:rPr lang="en-US" altLang="zh-CN" dirty="0" err="1">
                <a:solidFill>
                  <a:schemeClr val="tx1"/>
                </a:solidFill>
                <a:sym typeface="Symbol" panose="05050102010706020507" pitchFamily="18" charset="2"/>
              </a:rPr>
              <a:t></a:t>
            </a:r>
            <a:r>
              <a:rPr lang="en-US" altLang="zh-CN" dirty="0" err="1">
                <a:solidFill>
                  <a:schemeClr val="tx1"/>
                </a:solidFill>
              </a:rPr>
              <a:t>numbers</a:t>
            </a:r>
            <a:r>
              <a:rPr lang="en-US" altLang="zh-CN" dirty="0">
                <a:solidFill>
                  <a:schemeClr val="tx1"/>
                </a:solidFill>
              </a:rPr>
              <a:t>, </a:t>
            </a:r>
            <a:r>
              <a:rPr lang="en-US" altLang="zh-CN" dirty="0" err="1">
                <a:solidFill>
                  <a:schemeClr val="tx1"/>
                </a:solidFill>
              </a:rPr>
              <a:t>tools</a:t>
            </a:r>
            <a:r>
              <a:rPr lang="en-US" altLang="zh-CN" dirty="0" err="1">
                <a:solidFill>
                  <a:schemeClr val="tx1"/>
                </a:solidFill>
                <a:sym typeface="Symbol" panose="05050102010706020507" pitchFamily="18" charset="2"/>
              </a:rPr>
              <a:t>operations</a:t>
            </a:r>
            <a:r>
              <a:rPr lang="en-US" altLang="zh-CN" dirty="0">
                <a:solidFill>
                  <a:schemeClr val="tx1"/>
                </a:solidFill>
                <a:sym typeface="Symbol" panose="05050102010706020507" pitchFamily="18" charset="2"/>
              </a:rPr>
              <a:t>:</a:t>
            </a:r>
            <a:r>
              <a:rPr lang="en-US" altLang="zh-CN" dirty="0">
                <a:solidFill>
                  <a:schemeClr val="tx1"/>
                </a:solidFill>
              </a:rPr>
              <a:t> +</a:t>
            </a:r>
            <a:r>
              <a:rPr lang="en-US" altLang="zh-CN" dirty="0">
                <a:solidFill>
                  <a:schemeClr val="tx1"/>
                </a:solidFill>
                <a:sym typeface="Symbol" panose="05050102010706020507" pitchFamily="18" charset="2"/>
              </a:rPr>
              <a:t></a:t>
            </a:r>
            <a:r>
              <a:rPr lang="en-US" altLang="zh-CN" dirty="0">
                <a:solidFill>
                  <a:schemeClr val="tx1"/>
                </a:solidFill>
                <a:cs typeface="Times New Roman" panose="02020603050405020304" pitchFamily="18" charset="0"/>
              </a:rPr>
              <a:t>.</a:t>
            </a:r>
            <a:endParaRPr lang="en-US" altLang="zh-CN" dirty="0">
              <a:solidFill>
                <a:schemeClr val="tx1"/>
              </a:solidFill>
            </a:endParaRPr>
          </a:p>
          <a:p>
            <a:pPr>
              <a:lnSpc>
                <a:spcPct val="120000"/>
              </a:lnSpc>
            </a:pPr>
            <a:r>
              <a:rPr lang="en-US" altLang="zh-CN" dirty="0">
                <a:solidFill>
                  <a:schemeClr val="accent2"/>
                </a:solidFill>
              </a:rPr>
              <a:t>In theory of computation</a:t>
            </a:r>
            <a:r>
              <a:rPr lang="en-US" altLang="zh-CN" dirty="0">
                <a:solidFill>
                  <a:schemeClr val="tx1"/>
                </a:solidFill>
              </a:rPr>
              <a:t>, </a:t>
            </a:r>
            <a:r>
              <a:rPr lang="en-US" altLang="zh-CN" dirty="0" err="1">
                <a:solidFill>
                  <a:schemeClr val="tx1"/>
                </a:solidFill>
              </a:rPr>
              <a:t>objects</a:t>
            </a:r>
            <a:r>
              <a:rPr lang="en-US" altLang="zh-CN" dirty="0" err="1">
                <a:solidFill>
                  <a:schemeClr val="tx1"/>
                </a:solidFill>
                <a:sym typeface="Symbol" panose="05050102010706020507" pitchFamily="18" charset="2"/>
              </a:rPr>
              <a:t></a:t>
            </a:r>
            <a:r>
              <a:rPr lang="en-US" altLang="zh-CN" dirty="0" err="1">
                <a:solidFill>
                  <a:schemeClr val="accent2"/>
                </a:solidFill>
              </a:rPr>
              <a:t>languages</a:t>
            </a:r>
            <a:r>
              <a:rPr lang="en-US" altLang="zh-CN" dirty="0">
                <a:solidFill>
                  <a:schemeClr val="tx1"/>
                </a:solidFill>
              </a:rPr>
              <a:t>, tools?</a:t>
            </a:r>
            <a:endParaRPr lang="en-US" altLang="zh-CN" dirty="0">
              <a:solidFill>
                <a:schemeClr val="tx1"/>
              </a:solidFill>
            </a:endParaRPr>
          </a:p>
          <a:p>
            <a:pPr>
              <a:lnSpc>
                <a:spcPct val="120000"/>
              </a:lnSpc>
            </a:pPr>
            <a:r>
              <a:rPr lang="en-US" altLang="zh-CN" dirty="0">
                <a:solidFill>
                  <a:schemeClr val="tx1"/>
                </a:solidFill>
              </a:rPr>
              <a:t>Def: Let A and B be two languages, define </a:t>
            </a:r>
            <a:r>
              <a:rPr lang="en-US" altLang="zh-CN" dirty="0">
                <a:solidFill>
                  <a:schemeClr val="accent2"/>
                </a:solidFill>
              </a:rPr>
              <a:t>regular</a:t>
            </a:r>
            <a:br>
              <a:rPr lang="zh-CN" altLang="en-US" dirty="0">
                <a:solidFill>
                  <a:srgbClr val="FF0000"/>
                </a:solidFill>
              </a:rPr>
            </a:br>
            <a:r>
              <a:rPr lang="zh-CN" altLang="en-US" dirty="0">
                <a:solidFill>
                  <a:srgbClr val="FF0000"/>
                </a:solidFill>
              </a:rPr>
              <a:t>  </a:t>
            </a:r>
            <a:r>
              <a:rPr lang="en-US" altLang="zh-CN" dirty="0">
                <a:solidFill>
                  <a:schemeClr val="accent2"/>
                </a:solidFill>
              </a:rPr>
              <a:t>operations union</a:t>
            </a:r>
            <a:r>
              <a:rPr lang="en-US" altLang="zh-CN" dirty="0">
                <a:solidFill>
                  <a:schemeClr val="tx1"/>
                </a:solidFill>
              </a:rPr>
              <a:t>, </a:t>
            </a:r>
            <a:r>
              <a:rPr lang="en-US" altLang="zh-CN" dirty="0">
                <a:solidFill>
                  <a:schemeClr val="accent2"/>
                </a:solidFill>
              </a:rPr>
              <a:t>concatenation</a:t>
            </a:r>
            <a:r>
              <a:rPr lang="en-US" altLang="zh-CN" dirty="0">
                <a:solidFill>
                  <a:schemeClr val="tx1"/>
                </a:solidFill>
              </a:rPr>
              <a:t>, and </a:t>
            </a:r>
            <a:r>
              <a:rPr lang="en-US" altLang="zh-CN" dirty="0">
                <a:solidFill>
                  <a:schemeClr val="accent2"/>
                </a:solidFill>
              </a:rPr>
              <a:t>star</a:t>
            </a:r>
            <a:r>
              <a:rPr lang="en-US" altLang="zh-CN" dirty="0">
                <a:solidFill>
                  <a:schemeClr val="tx1"/>
                </a:solidFill>
              </a:rPr>
              <a:t> as follows</a:t>
            </a:r>
            <a:endParaRPr lang="en-US" altLang="zh-CN" dirty="0">
              <a:solidFill>
                <a:schemeClr val="tx1"/>
              </a:solidFill>
            </a:endParaRPr>
          </a:p>
          <a:p>
            <a:pPr>
              <a:lnSpc>
                <a:spcPct val="120000"/>
              </a:lnSpc>
            </a:pPr>
            <a:r>
              <a:rPr lang="en-US" altLang="zh-CN" dirty="0">
                <a:solidFill>
                  <a:schemeClr val="tx1"/>
                </a:solidFill>
              </a:rPr>
              <a:t>    </a:t>
            </a:r>
            <a:r>
              <a:rPr lang="en-US" altLang="zh-CN" dirty="0">
                <a:solidFill>
                  <a:schemeClr val="tx1"/>
                </a:solidFill>
                <a:sym typeface="Symbol" panose="05050102010706020507" pitchFamily="18" charset="2"/>
              </a:rPr>
              <a:t>               Union: AB = { x | x  A or x  B }</a:t>
            </a:r>
            <a:endParaRPr lang="en-US" altLang="zh-CN" dirty="0">
              <a:solidFill>
                <a:schemeClr val="tx1"/>
              </a:solidFill>
              <a:sym typeface="Symbol" panose="05050102010706020507" pitchFamily="18" charset="2"/>
            </a:endParaRPr>
          </a:p>
          <a:p>
            <a:pPr>
              <a:lnSpc>
                <a:spcPct val="120000"/>
              </a:lnSpc>
            </a:pPr>
            <a:r>
              <a:rPr lang="en-US" altLang="zh-CN" dirty="0">
                <a:solidFill>
                  <a:schemeClr val="tx1"/>
                </a:solidFill>
                <a:sym typeface="Symbol" panose="05050102010706020507" pitchFamily="18" charset="2"/>
              </a:rPr>
              <a:t>     Concatenation:  AB = { </a:t>
            </a:r>
            <a:r>
              <a:rPr lang="en-US" altLang="zh-CN" dirty="0" err="1">
                <a:solidFill>
                  <a:schemeClr val="tx1"/>
                </a:solidFill>
                <a:sym typeface="Symbol" panose="05050102010706020507" pitchFamily="18" charset="2"/>
              </a:rPr>
              <a:t>xy</a:t>
            </a:r>
            <a:r>
              <a:rPr lang="en-US" altLang="zh-CN" dirty="0">
                <a:solidFill>
                  <a:schemeClr val="tx1"/>
                </a:solidFill>
                <a:sym typeface="Symbol" panose="05050102010706020507" pitchFamily="18" charset="2"/>
              </a:rPr>
              <a:t> | </a:t>
            </a:r>
            <a:r>
              <a:rPr lang="en-US" altLang="zh-CN" dirty="0" err="1">
                <a:solidFill>
                  <a:schemeClr val="tx1"/>
                </a:solidFill>
                <a:sym typeface="Symbol" panose="05050102010706020507" pitchFamily="18" charset="2"/>
              </a:rPr>
              <a:t>xA</a:t>
            </a:r>
            <a:r>
              <a:rPr lang="en-US" altLang="zh-CN" dirty="0">
                <a:solidFill>
                  <a:schemeClr val="tx1"/>
                </a:solidFill>
                <a:sym typeface="Symbol" panose="05050102010706020507" pitchFamily="18" charset="2"/>
              </a:rPr>
              <a:t> and </a:t>
            </a:r>
            <a:r>
              <a:rPr lang="en-US" altLang="zh-CN" dirty="0" err="1">
                <a:solidFill>
                  <a:schemeClr val="tx1"/>
                </a:solidFill>
                <a:sym typeface="Symbol" panose="05050102010706020507" pitchFamily="18" charset="2"/>
              </a:rPr>
              <a:t>yB</a:t>
            </a:r>
            <a:r>
              <a:rPr lang="en-US" altLang="zh-CN" dirty="0">
                <a:solidFill>
                  <a:schemeClr val="tx1"/>
                </a:solidFill>
                <a:sym typeface="Symbol" panose="05050102010706020507" pitchFamily="18" charset="2"/>
              </a:rPr>
              <a:t>}</a:t>
            </a:r>
            <a:endParaRPr lang="en-US" altLang="zh-CN" dirty="0">
              <a:solidFill>
                <a:schemeClr val="tx1"/>
              </a:solidFill>
              <a:sym typeface="Symbol" panose="05050102010706020507" pitchFamily="18" charset="2"/>
            </a:endParaRPr>
          </a:p>
          <a:p>
            <a:pPr>
              <a:lnSpc>
                <a:spcPct val="120000"/>
              </a:lnSpc>
            </a:pPr>
            <a:r>
              <a:rPr lang="en-US" altLang="zh-CN" dirty="0">
                <a:solidFill>
                  <a:schemeClr val="tx1"/>
                </a:solidFill>
                <a:sym typeface="Symbol" panose="05050102010706020507" pitchFamily="18" charset="2"/>
              </a:rPr>
              <a:t>                        star:    A</a:t>
            </a:r>
            <a:r>
              <a:rPr lang="en-US" altLang="zh-CN" baseline="30000" dirty="0">
                <a:solidFill>
                  <a:schemeClr val="tx1"/>
                </a:solidFill>
                <a:sym typeface="Symbol" panose="05050102010706020507" pitchFamily="18" charset="2"/>
              </a:rPr>
              <a:t>*  </a:t>
            </a:r>
            <a:r>
              <a:rPr lang="en-US" altLang="zh-CN" dirty="0">
                <a:solidFill>
                  <a:schemeClr val="tx1"/>
                </a:solidFill>
                <a:sym typeface="Symbol" panose="05050102010706020507" pitchFamily="18" charset="2"/>
              </a:rPr>
              <a:t>= {x</a:t>
            </a:r>
            <a:r>
              <a:rPr lang="en-US" altLang="zh-CN" baseline="-25000" dirty="0">
                <a:solidFill>
                  <a:schemeClr val="tx1"/>
                </a:solidFill>
                <a:sym typeface="Symbol" panose="05050102010706020507" pitchFamily="18" charset="2"/>
              </a:rPr>
              <a:t>1</a:t>
            </a:r>
            <a:r>
              <a:rPr lang="en-US" altLang="zh-CN" dirty="0">
                <a:solidFill>
                  <a:schemeClr val="tx1"/>
                </a:solidFill>
                <a:sym typeface="Symbol" panose="05050102010706020507" pitchFamily="18" charset="2"/>
              </a:rPr>
              <a:t>x</a:t>
            </a:r>
            <a:r>
              <a:rPr lang="en-US" altLang="zh-CN" baseline="-25000" dirty="0">
                <a:solidFill>
                  <a:schemeClr val="tx1"/>
                </a:solidFill>
                <a:sym typeface="Symbol" panose="05050102010706020507" pitchFamily="18" charset="2"/>
              </a:rPr>
              <a:t>2</a:t>
            </a:r>
            <a:r>
              <a:rPr lang="en-US" altLang="zh-CN" dirty="0">
                <a:solidFill>
                  <a:schemeClr val="tx1"/>
                </a:solidFill>
                <a:sym typeface="Symbol" panose="05050102010706020507" pitchFamily="18" charset="2"/>
              </a:rPr>
              <a:t>…</a:t>
            </a:r>
            <a:r>
              <a:rPr lang="en-US" altLang="zh-CN" dirty="0" err="1">
                <a:solidFill>
                  <a:schemeClr val="tx1"/>
                </a:solidFill>
                <a:sym typeface="Symbol" panose="05050102010706020507" pitchFamily="18" charset="2"/>
              </a:rPr>
              <a:t>x</a:t>
            </a:r>
            <a:r>
              <a:rPr lang="en-US" altLang="zh-CN" baseline="-25000" dirty="0" err="1">
                <a:solidFill>
                  <a:schemeClr val="tx1"/>
                </a:solidFill>
                <a:sym typeface="Symbol" panose="05050102010706020507" pitchFamily="18" charset="2"/>
              </a:rPr>
              <a:t>k</a:t>
            </a:r>
            <a:r>
              <a:rPr lang="en-US" altLang="zh-CN" baseline="-25000" dirty="0">
                <a:solidFill>
                  <a:schemeClr val="tx1"/>
                </a:solidFill>
                <a:sym typeface="Symbol" panose="05050102010706020507" pitchFamily="18" charset="2"/>
              </a:rPr>
              <a:t> </a:t>
            </a:r>
            <a:r>
              <a:rPr lang="en-US" altLang="zh-CN" dirty="0">
                <a:solidFill>
                  <a:schemeClr val="tx1"/>
                </a:solidFill>
                <a:sym typeface="Symbol" panose="05050102010706020507" pitchFamily="18" charset="2"/>
              </a:rPr>
              <a:t>| k0, </a:t>
            </a:r>
            <a:r>
              <a:rPr lang="en-US" altLang="zh-CN" dirty="0" err="1">
                <a:solidFill>
                  <a:schemeClr val="tx1"/>
                </a:solidFill>
                <a:sym typeface="Symbol" panose="05050102010706020507" pitchFamily="18" charset="2"/>
              </a:rPr>
              <a:t>x</a:t>
            </a:r>
            <a:r>
              <a:rPr lang="en-US" altLang="zh-CN" baseline="-25000" dirty="0" err="1">
                <a:solidFill>
                  <a:schemeClr val="tx1"/>
                </a:solidFill>
                <a:sym typeface="Symbol" panose="05050102010706020507" pitchFamily="18" charset="2"/>
              </a:rPr>
              <a:t>i</a:t>
            </a:r>
            <a:r>
              <a:rPr lang="en-US" altLang="zh-CN" dirty="0" err="1">
                <a:solidFill>
                  <a:schemeClr val="tx1"/>
                </a:solidFill>
                <a:sym typeface="Symbol" panose="05050102010706020507" pitchFamily="18" charset="2"/>
              </a:rPr>
              <a:t>A</a:t>
            </a:r>
            <a:r>
              <a:rPr lang="en-US" altLang="zh-CN" dirty="0">
                <a:solidFill>
                  <a:schemeClr val="tx1"/>
                </a:solidFill>
                <a:sym typeface="Symbol" panose="05050102010706020507" pitchFamily="18" charset="2"/>
              </a:rPr>
              <a:t> } </a:t>
            </a:r>
            <a:endParaRPr lang="en-US" altLang="zh-CN" dirty="0">
              <a:solidFill>
                <a:schemeClr val="tx1"/>
              </a:solidFill>
              <a:sym typeface="Symbol" panose="05050102010706020507" pitchFamily="18" charset="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14595"/>
    </mc:Choice>
    <mc:Fallback>
      <p:transition spd="slow" advTm="1145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 calcmode="lin" valueType="num">
                                      <p:cBhvr additive="base">
                                        <p:cTn id="7" dur="500" fill="hold"/>
                                        <p:tgtEl>
                                          <p:spTgt spid="533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3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3507">
                                            <p:txEl>
                                              <p:pRg st="1" end="1"/>
                                            </p:txEl>
                                          </p:spTgt>
                                        </p:tgtEl>
                                        <p:attrNameLst>
                                          <p:attrName>style.visibility</p:attrName>
                                        </p:attrNameLst>
                                      </p:cBhvr>
                                      <p:to>
                                        <p:strVal val="visible"/>
                                      </p:to>
                                    </p:set>
                                    <p:anim calcmode="lin" valueType="num">
                                      <p:cBhvr additive="base">
                                        <p:cTn id="13" dur="500" fill="hold"/>
                                        <p:tgtEl>
                                          <p:spTgt spid="5335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35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3507">
                                            <p:txEl>
                                              <p:pRg st="2" end="2"/>
                                            </p:txEl>
                                          </p:spTgt>
                                        </p:tgtEl>
                                        <p:attrNameLst>
                                          <p:attrName>style.visibility</p:attrName>
                                        </p:attrNameLst>
                                      </p:cBhvr>
                                      <p:to>
                                        <p:strVal val="visible"/>
                                      </p:to>
                                    </p:set>
                                    <p:anim calcmode="lin" valueType="num">
                                      <p:cBhvr additive="base">
                                        <p:cTn id="19" dur="500" fill="hold"/>
                                        <p:tgtEl>
                                          <p:spTgt spid="5335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335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33507">
                                            <p:txEl>
                                              <p:pRg st="3" end="3"/>
                                            </p:txEl>
                                          </p:spTgt>
                                        </p:tgtEl>
                                        <p:attrNameLst>
                                          <p:attrName>style.visibility</p:attrName>
                                        </p:attrNameLst>
                                      </p:cBhvr>
                                      <p:to>
                                        <p:strVal val="visible"/>
                                      </p:to>
                                    </p:set>
                                    <p:anim calcmode="lin" valueType="num">
                                      <p:cBhvr additive="base">
                                        <p:cTn id="25" dur="500" fill="hold"/>
                                        <p:tgtEl>
                                          <p:spTgt spid="5335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35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3507">
                                            <p:txEl>
                                              <p:pRg st="4" end="4"/>
                                            </p:txEl>
                                          </p:spTgt>
                                        </p:tgtEl>
                                        <p:attrNameLst>
                                          <p:attrName>style.visibility</p:attrName>
                                        </p:attrNameLst>
                                      </p:cBhvr>
                                      <p:to>
                                        <p:strVal val="visible"/>
                                      </p:to>
                                    </p:set>
                                    <p:anim calcmode="lin" valueType="num">
                                      <p:cBhvr additive="base">
                                        <p:cTn id="31" dur="500" fill="hold"/>
                                        <p:tgtEl>
                                          <p:spTgt spid="5335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335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33507">
                                            <p:txEl>
                                              <p:pRg st="5" end="5"/>
                                            </p:txEl>
                                          </p:spTgt>
                                        </p:tgtEl>
                                        <p:attrNameLst>
                                          <p:attrName>style.visibility</p:attrName>
                                        </p:attrNameLst>
                                      </p:cBhvr>
                                      <p:to>
                                        <p:strVal val="visible"/>
                                      </p:to>
                                    </p:set>
                                    <p:anim calcmode="lin" valueType="num">
                                      <p:cBhvr additive="base">
                                        <p:cTn id="37" dur="500" fill="hold"/>
                                        <p:tgtEl>
                                          <p:spTgt spid="5335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3350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autoUpdateAnimBg="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ltLang="zh-CN" b="1" dirty="0">
                <a:solidFill>
                  <a:schemeClr val="tx1"/>
                </a:solidFill>
              </a:rPr>
              <a:t>Example of regular operations</a:t>
            </a:r>
            <a:endParaRPr lang="zh-CN" altLang="en-US" b="1" dirty="0">
              <a:solidFill>
                <a:schemeClr val="tx1"/>
              </a:solidFill>
            </a:endParaRPr>
          </a:p>
        </p:txBody>
      </p:sp>
      <p:sp>
        <p:nvSpPr>
          <p:cNvPr id="534531" name="Text Box 3"/>
          <p:cNvSpPr txBox="1">
            <a:spLocks noChangeArrowheads="1"/>
          </p:cNvSpPr>
          <p:nvPr/>
        </p:nvSpPr>
        <p:spPr bwMode="auto">
          <a:xfrm>
            <a:off x="795338" y="1233488"/>
            <a:ext cx="7162538" cy="280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dirty="0">
                <a:solidFill>
                  <a:schemeClr val="tx1"/>
                </a:solidFill>
                <a:latin typeface="+mn-lt"/>
              </a:rPr>
              <a:t>Let the alphabet </a:t>
            </a:r>
            <a:r>
              <a:rPr lang="zh-CN" altLang="en-US" dirty="0">
                <a:solidFill>
                  <a:schemeClr val="tx1"/>
                </a:solidFill>
                <a:latin typeface="+mn-lt"/>
                <a:sym typeface="Symbol" panose="05050102010706020507" pitchFamily="18" charset="2"/>
              </a:rPr>
              <a:t> </a:t>
            </a:r>
            <a:r>
              <a:rPr lang="en-US" altLang="zh-CN" dirty="0">
                <a:solidFill>
                  <a:schemeClr val="tx1"/>
                </a:solidFill>
                <a:latin typeface="+mn-lt"/>
                <a:sym typeface="Symbol" panose="05050102010706020507" pitchFamily="18" charset="2"/>
              </a:rPr>
              <a:t>be the standard </a:t>
            </a:r>
            <a:r>
              <a:rPr lang="en-US" altLang="zh-CN" dirty="0">
                <a:solidFill>
                  <a:schemeClr val="tx1"/>
                </a:solidFill>
                <a:latin typeface="+mn-lt"/>
              </a:rPr>
              <a:t>26 letters. </a:t>
            </a:r>
            <a:endParaRPr lang="zh-CN" altLang="en-US" dirty="0">
              <a:solidFill>
                <a:schemeClr val="tx1"/>
              </a:solidFill>
              <a:latin typeface="+mn-lt"/>
            </a:endParaRPr>
          </a:p>
          <a:p>
            <a:pPr>
              <a:lnSpc>
                <a:spcPct val="110000"/>
              </a:lnSpc>
              <a:spcBef>
                <a:spcPct val="10000"/>
              </a:spcBef>
              <a:spcAft>
                <a:spcPct val="10000"/>
              </a:spcAft>
            </a:pPr>
            <a:r>
              <a:rPr lang="en-US" altLang="zh-CN" dirty="0">
                <a:solidFill>
                  <a:schemeClr val="tx1"/>
                </a:solidFill>
                <a:latin typeface="+mn-lt"/>
              </a:rPr>
              <a:t>Let A={</a:t>
            </a:r>
            <a:r>
              <a:rPr lang="en-US" altLang="zh-CN" dirty="0" err="1">
                <a:solidFill>
                  <a:schemeClr val="tx1"/>
                </a:solidFill>
                <a:latin typeface="+mn-lt"/>
              </a:rPr>
              <a:t>good,bad</a:t>
            </a:r>
            <a:r>
              <a:rPr lang="en-US" altLang="zh-CN" dirty="0">
                <a:solidFill>
                  <a:schemeClr val="tx1"/>
                </a:solidFill>
                <a:latin typeface="+mn-lt"/>
              </a:rPr>
              <a:t>}, B={</a:t>
            </a:r>
            <a:r>
              <a:rPr lang="en-US" altLang="zh-CN" dirty="0" err="1">
                <a:solidFill>
                  <a:schemeClr val="tx1"/>
                </a:solidFill>
                <a:latin typeface="+mn-lt"/>
              </a:rPr>
              <a:t>boy,girl</a:t>
            </a:r>
            <a:r>
              <a:rPr lang="en-US" altLang="zh-CN" dirty="0">
                <a:solidFill>
                  <a:schemeClr val="tx1"/>
                </a:solidFill>
                <a:latin typeface="+mn-lt"/>
              </a:rPr>
              <a:t>}. Then</a:t>
            </a:r>
            <a:endParaRPr lang="zh-CN" altLang="en-US" dirty="0">
              <a:solidFill>
                <a:schemeClr val="tx1"/>
              </a:solidFill>
              <a:latin typeface="+mn-lt"/>
            </a:endParaRPr>
          </a:p>
          <a:p>
            <a:pPr>
              <a:lnSpc>
                <a:spcPct val="110000"/>
              </a:lnSpc>
              <a:spcBef>
                <a:spcPct val="10000"/>
              </a:spcBef>
              <a:spcAft>
                <a:spcPct val="10000"/>
              </a:spcAft>
            </a:pPr>
            <a:r>
              <a:rPr lang="en-US" altLang="zh-CN" dirty="0">
                <a:solidFill>
                  <a:schemeClr val="tx1"/>
                </a:solidFill>
                <a:latin typeface="+mn-lt"/>
                <a:sym typeface="Symbol" panose="05050102010706020507" pitchFamily="18" charset="2"/>
              </a:rPr>
              <a:t>AB</a:t>
            </a:r>
            <a:r>
              <a:rPr lang="en-US" altLang="zh-CN" dirty="0">
                <a:solidFill>
                  <a:schemeClr val="tx1"/>
                </a:solidFill>
                <a:latin typeface="+mn-lt"/>
              </a:rPr>
              <a:t>={ good, bad, boy, girl }</a:t>
            </a:r>
            <a:endParaRPr lang="en-US" altLang="zh-CN" dirty="0">
              <a:solidFill>
                <a:schemeClr val="tx1"/>
              </a:solidFill>
              <a:latin typeface="+mn-lt"/>
            </a:endParaRPr>
          </a:p>
          <a:p>
            <a:pPr>
              <a:lnSpc>
                <a:spcPct val="110000"/>
              </a:lnSpc>
              <a:spcBef>
                <a:spcPct val="10000"/>
              </a:spcBef>
              <a:spcAft>
                <a:spcPct val="10000"/>
              </a:spcAft>
            </a:pPr>
            <a:r>
              <a:rPr lang="en-US" altLang="zh-CN" dirty="0">
                <a:solidFill>
                  <a:schemeClr val="tx1"/>
                </a:solidFill>
                <a:latin typeface="+mn-lt"/>
                <a:sym typeface="Symbol" panose="05050102010706020507" pitchFamily="18" charset="2"/>
              </a:rPr>
              <a:t>AB</a:t>
            </a:r>
            <a:r>
              <a:rPr lang="en-US" altLang="zh-CN" dirty="0">
                <a:solidFill>
                  <a:schemeClr val="tx1"/>
                </a:solidFill>
                <a:latin typeface="+mn-lt"/>
              </a:rPr>
              <a:t>={ </a:t>
            </a:r>
            <a:r>
              <a:rPr lang="en-US" altLang="zh-CN" dirty="0" err="1">
                <a:solidFill>
                  <a:schemeClr val="tx1"/>
                </a:solidFill>
                <a:latin typeface="+mn-lt"/>
              </a:rPr>
              <a:t>goodboy</a:t>
            </a:r>
            <a:r>
              <a:rPr lang="en-US" altLang="zh-CN" dirty="0">
                <a:solidFill>
                  <a:schemeClr val="tx1"/>
                </a:solidFill>
                <a:latin typeface="+mn-lt"/>
              </a:rPr>
              <a:t>, </a:t>
            </a:r>
            <a:r>
              <a:rPr lang="en-US" altLang="zh-CN" dirty="0" err="1">
                <a:solidFill>
                  <a:schemeClr val="tx1"/>
                </a:solidFill>
                <a:latin typeface="+mn-lt"/>
              </a:rPr>
              <a:t>goodgirl</a:t>
            </a:r>
            <a:r>
              <a:rPr lang="en-US" altLang="zh-CN" dirty="0">
                <a:solidFill>
                  <a:schemeClr val="tx1"/>
                </a:solidFill>
                <a:latin typeface="+mn-lt"/>
              </a:rPr>
              <a:t>, </a:t>
            </a:r>
            <a:r>
              <a:rPr lang="en-US" altLang="zh-CN" dirty="0" err="1">
                <a:solidFill>
                  <a:schemeClr val="tx1"/>
                </a:solidFill>
                <a:latin typeface="+mn-lt"/>
              </a:rPr>
              <a:t>badboy</a:t>
            </a:r>
            <a:r>
              <a:rPr lang="en-US" altLang="zh-CN" dirty="0">
                <a:solidFill>
                  <a:schemeClr val="tx1"/>
                </a:solidFill>
                <a:latin typeface="+mn-lt"/>
              </a:rPr>
              <a:t>, </a:t>
            </a:r>
            <a:r>
              <a:rPr lang="en-US" altLang="zh-CN" dirty="0" err="1">
                <a:solidFill>
                  <a:schemeClr val="tx1"/>
                </a:solidFill>
                <a:latin typeface="+mn-lt"/>
              </a:rPr>
              <a:t>badgirl</a:t>
            </a:r>
            <a:r>
              <a:rPr lang="en-US" altLang="zh-CN" dirty="0">
                <a:solidFill>
                  <a:schemeClr val="tx1"/>
                </a:solidFill>
                <a:latin typeface="+mn-lt"/>
              </a:rPr>
              <a:t> }</a:t>
            </a:r>
            <a:endParaRPr lang="en-US" altLang="zh-CN" dirty="0">
              <a:solidFill>
                <a:schemeClr val="tx1"/>
              </a:solidFill>
              <a:latin typeface="+mn-lt"/>
            </a:endParaRPr>
          </a:p>
          <a:p>
            <a:pPr>
              <a:lnSpc>
                <a:spcPct val="110000"/>
              </a:lnSpc>
              <a:spcBef>
                <a:spcPct val="10000"/>
              </a:spcBef>
              <a:spcAft>
                <a:spcPct val="10000"/>
              </a:spcAft>
            </a:pPr>
            <a:r>
              <a:rPr lang="en-US" altLang="zh-CN" dirty="0">
                <a:solidFill>
                  <a:schemeClr val="tx1"/>
                </a:solidFill>
                <a:latin typeface="+mn-lt"/>
                <a:sym typeface="Symbol" panose="05050102010706020507" pitchFamily="18" charset="2"/>
              </a:rPr>
              <a:t>A</a:t>
            </a:r>
            <a:r>
              <a:rPr lang="en-US" altLang="zh-CN" baseline="30000" dirty="0">
                <a:solidFill>
                  <a:schemeClr val="tx1"/>
                </a:solidFill>
                <a:latin typeface="+mn-lt"/>
                <a:sym typeface="Symbol" panose="05050102010706020507" pitchFamily="18" charset="2"/>
              </a:rPr>
              <a:t>*</a:t>
            </a:r>
            <a:r>
              <a:rPr lang="en-US" altLang="zh-CN" dirty="0">
                <a:solidFill>
                  <a:schemeClr val="tx1"/>
                </a:solidFill>
                <a:latin typeface="+mn-lt"/>
                <a:sym typeface="Symbol" panose="05050102010706020507" pitchFamily="18" charset="2"/>
              </a:rPr>
              <a:t>={, good, bad, </a:t>
            </a:r>
            <a:r>
              <a:rPr lang="en-US" altLang="zh-CN" dirty="0" err="1">
                <a:solidFill>
                  <a:schemeClr val="tx1"/>
                </a:solidFill>
                <a:latin typeface="+mn-lt"/>
                <a:sym typeface="Symbol" panose="05050102010706020507" pitchFamily="18" charset="2"/>
              </a:rPr>
              <a:t>goodgood</a:t>
            </a:r>
            <a:r>
              <a:rPr lang="en-US" altLang="zh-CN" dirty="0">
                <a:solidFill>
                  <a:schemeClr val="tx1"/>
                </a:solidFill>
                <a:latin typeface="+mn-lt"/>
                <a:sym typeface="Symbol" panose="05050102010706020507" pitchFamily="18" charset="2"/>
              </a:rPr>
              <a:t>, </a:t>
            </a:r>
            <a:r>
              <a:rPr lang="en-US" altLang="zh-CN" dirty="0" err="1">
                <a:solidFill>
                  <a:schemeClr val="tx1"/>
                </a:solidFill>
                <a:latin typeface="+mn-lt"/>
                <a:sym typeface="Symbol" panose="05050102010706020507" pitchFamily="18" charset="2"/>
              </a:rPr>
              <a:t>goodbad</a:t>
            </a:r>
            <a:r>
              <a:rPr lang="en-US" altLang="zh-CN" dirty="0">
                <a:solidFill>
                  <a:schemeClr val="tx1"/>
                </a:solidFill>
                <a:latin typeface="+mn-lt"/>
                <a:sym typeface="Symbol" panose="05050102010706020507" pitchFamily="18" charset="2"/>
              </a:rPr>
              <a:t>, … } </a:t>
            </a:r>
            <a:endParaRPr lang="en-US" altLang="zh-CN" dirty="0">
              <a:solidFill>
                <a:schemeClr val="tx1"/>
              </a:solidFill>
              <a:latin typeface="+mn-lt"/>
              <a:sym typeface="Symbol" panose="05050102010706020507" pitchFamily="18" charset="2"/>
            </a:endParaRPr>
          </a:p>
        </p:txBody>
      </p:sp>
      <p:sp>
        <p:nvSpPr>
          <p:cNvPr id="5" name="Text Box 3"/>
          <p:cNvSpPr txBox="1">
            <a:spLocks noChangeArrowheads="1"/>
          </p:cNvSpPr>
          <p:nvPr/>
        </p:nvSpPr>
        <p:spPr bwMode="auto">
          <a:xfrm>
            <a:off x="683568" y="4437112"/>
            <a:ext cx="7279365"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dirty="0">
                <a:solidFill>
                  <a:schemeClr val="tx1"/>
                </a:solidFill>
                <a:sym typeface="Symbol" panose="05050102010706020507" pitchFamily="18" charset="2"/>
              </a:rPr>
              <a:t>Theorem: If A,B are regular, then </a:t>
            </a:r>
            <a:endParaRPr lang="en-US" altLang="zh-CN" dirty="0">
              <a:solidFill>
                <a:schemeClr val="tx1"/>
              </a:solidFill>
              <a:sym typeface="Symbol" panose="05050102010706020507" pitchFamily="18" charset="2"/>
            </a:endParaRPr>
          </a:p>
          <a:p>
            <a:pPr>
              <a:lnSpc>
                <a:spcPct val="120000"/>
              </a:lnSpc>
            </a:pPr>
            <a:r>
              <a:rPr lang="en-US" altLang="zh-CN" dirty="0">
                <a:solidFill>
                  <a:schemeClr val="tx1"/>
                </a:solidFill>
                <a:sym typeface="Symbol" panose="05050102010706020507" pitchFamily="18" charset="2"/>
              </a:rPr>
              <a:t>             AB, AB  and A</a:t>
            </a:r>
            <a:r>
              <a:rPr lang="en-US" altLang="zh-CN" baseline="30000" dirty="0">
                <a:solidFill>
                  <a:schemeClr val="tx1"/>
                </a:solidFill>
                <a:sym typeface="Symbol" panose="05050102010706020507" pitchFamily="18" charset="2"/>
              </a:rPr>
              <a:t>* </a:t>
            </a:r>
            <a:r>
              <a:rPr lang="en-US" altLang="zh-CN" dirty="0">
                <a:solidFill>
                  <a:schemeClr val="tx1"/>
                </a:solidFill>
                <a:sym typeface="Symbol" panose="05050102010706020507" pitchFamily="18" charset="2"/>
              </a:rPr>
              <a:t> are regular. </a:t>
            </a:r>
            <a:endParaRPr lang="en-US" altLang="zh-CN" dirty="0">
              <a:solidFill>
                <a:schemeClr val="tx1"/>
              </a:solidFill>
              <a:sym typeface="Symbol" panose="05050102010706020507" pitchFamily="18" charset="2"/>
            </a:endParaRPr>
          </a:p>
          <a:p>
            <a:pPr>
              <a:lnSpc>
                <a:spcPct val="120000"/>
              </a:lnSpc>
            </a:pPr>
            <a:r>
              <a:rPr lang="en-US" altLang="zh-CN" dirty="0">
                <a:solidFill>
                  <a:schemeClr val="tx1"/>
                </a:solidFill>
                <a:sym typeface="Symbol" panose="05050102010706020507" pitchFamily="18" charset="2"/>
              </a:rPr>
              <a:t>We will prove the theorem after we study NFA</a:t>
            </a:r>
            <a:endParaRPr lang="en-US" altLang="zh-CN" dirty="0">
              <a:solidFill>
                <a:schemeClr val="tx1"/>
              </a:solidFill>
              <a:sym typeface="Symbol" panose="05050102010706020507" pitchFamily="18" charset="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97033"/>
    </mc:Choice>
    <mc:Fallback>
      <p:transition spd="slow" advTm="970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4531">
                                            <p:txEl>
                                              <p:pRg st="0" end="0"/>
                                            </p:txEl>
                                          </p:spTgt>
                                        </p:tgtEl>
                                        <p:attrNameLst>
                                          <p:attrName>style.visibility</p:attrName>
                                        </p:attrNameLst>
                                      </p:cBhvr>
                                      <p:to>
                                        <p:strVal val="visible"/>
                                      </p:to>
                                    </p:set>
                                    <p:anim calcmode="lin" valueType="num">
                                      <p:cBhvr additive="base">
                                        <p:cTn id="7" dur="500" fill="hold"/>
                                        <p:tgtEl>
                                          <p:spTgt spid="534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4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4531">
                                            <p:txEl>
                                              <p:pRg st="1" end="1"/>
                                            </p:txEl>
                                          </p:spTgt>
                                        </p:tgtEl>
                                        <p:attrNameLst>
                                          <p:attrName>style.visibility</p:attrName>
                                        </p:attrNameLst>
                                      </p:cBhvr>
                                      <p:to>
                                        <p:strVal val="visible"/>
                                      </p:to>
                                    </p:set>
                                    <p:anim calcmode="lin" valueType="num">
                                      <p:cBhvr additive="base">
                                        <p:cTn id="13" dur="500" fill="hold"/>
                                        <p:tgtEl>
                                          <p:spTgt spid="534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4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4531">
                                            <p:txEl>
                                              <p:pRg st="2" end="2"/>
                                            </p:txEl>
                                          </p:spTgt>
                                        </p:tgtEl>
                                        <p:attrNameLst>
                                          <p:attrName>style.visibility</p:attrName>
                                        </p:attrNameLst>
                                      </p:cBhvr>
                                      <p:to>
                                        <p:strVal val="visible"/>
                                      </p:to>
                                    </p:set>
                                    <p:anim calcmode="lin" valueType="num">
                                      <p:cBhvr additive="base">
                                        <p:cTn id="19" dur="500" fill="hold"/>
                                        <p:tgtEl>
                                          <p:spTgt spid="5345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34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34531">
                                            <p:txEl>
                                              <p:pRg st="3" end="3"/>
                                            </p:txEl>
                                          </p:spTgt>
                                        </p:tgtEl>
                                        <p:attrNameLst>
                                          <p:attrName>style.visibility</p:attrName>
                                        </p:attrNameLst>
                                      </p:cBhvr>
                                      <p:to>
                                        <p:strVal val="visible"/>
                                      </p:to>
                                    </p:set>
                                    <p:anim calcmode="lin" valueType="num">
                                      <p:cBhvr additive="base">
                                        <p:cTn id="25" dur="500" fill="hold"/>
                                        <p:tgtEl>
                                          <p:spTgt spid="5345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4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4531">
                                            <p:txEl>
                                              <p:pRg st="4" end="4"/>
                                            </p:txEl>
                                          </p:spTgt>
                                        </p:tgtEl>
                                        <p:attrNameLst>
                                          <p:attrName>style.visibility</p:attrName>
                                        </p:attrNameLst>
                                      </p:cBhvr>
                                      <p:to>
                                        <p:strVal val="visible"/>
                                      </p:to>
                                    </p:set>
                                    <p:anim calcmode="lin" valueType="num">
                                      <p:cBhvr additive="base">
                                        <p:cTn id="31" dur="500" fill="hold"/>
                                        <p:tgtEl>
                                          <p:spTgt spid="5345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345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anim calcmode="lin" valueType="num">
                                      <p:cBhvr additive="base">
                                        <p:cTn id="4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anim calcmode="lin" valueType="num">
                                      <p:cBhvr additive="base">
                                        <p:cTn id="4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1" grpId="0" autoUpdateAnimBg="0" build="p"/>
      <p:bldP spid="5" grpId="0" autoUpdateAnimBg="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53978" y="1514342"/>
            <a:ext cx="2782517" cy="256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4530" name="Rectangle 2"/>
          <p:cNvSpPr>
            <a:spLocks noGrp="1" noChangeArrowheads="1"/>
          </p:cNvSpPr>
          <p:nvPr>
            <p:ph type="title"/>
          </p:nvPr>
        </p:nvSpPr>
        <p:spPr/>
        <p:txBody>
          <a:bodyPr/>
          <a:lstStyle/>
          <a:p>
            <a:r>
              <a:rPr lang="en-US" altLang="zh-CN" b="1" dirty="0">
                <a:solidFill>
                  <a:schemeClr val="tx1"/>
                </a:solidFill>
              </a:rPr>
              <a:t>Exercise</a:t>
            </a:r>
            <a:endParaRPr lang="zh-CN" altLang="en-US" b="1" dirty="0">
              <a:solidFill>
                <a:schemeClr val="tx1"/>
              </a:solidFill>
            </a:endParaRPr>
          </a:p>
        </p:txBody>
      </p:sp>
      <p:sp>
        <p:nvSpPr>
          <p:cNvPr id="534531" name="Text Box 3"/>
          <p:cNvSpPr txBox="1">
            <a:spLocks noChangeArrowheads="1"/>
          </p:cNvSpPr>
          <p:nvPr/>
        </p:nvSpPr>
        <p:spPr bwMode="auto">
          <a:xfrm>
            <a:off x="107504" y="1317882"/>
            <a:ext cx="6633547"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sz="2400" dirty="0">
                <a:sym typeface="Symbol" panose="05050102010706020507" pitchFamily="18" charset="2"/>
              </a:rPr>
              <a:t>1.1 </a:t>
            </a:r>
            <a:r>
              <a:rPr lang="en-US" altLang="zh-CN" sz="2400" dirty="0"/>
              <a:t>The following are the state diagrams </a:t>
            </a:r>
            <a:endParaRPr lang="en-US" altLang="zh-CN" sz="2400" dirty="0"/>
          </a:p>
          <a:p>
            <a:pPr>
              <a:lnSpc>
                <a:spcPct val="110000"/>
              </a:lnSpc>
              <a:spcBef>
                <a:spcPct val="10000"/>
              </a:spcBef>
              <a:spcAft>
                <a:spcPct val="10000"/>
              </a:spcAft>
            </a:pPr>
            <a:r>
              <a:rPr lang="en-US" altLang="zh-CN" sz="2400" dirty="0"/>
              <a:t>of two DFAs, </a:t>
            </a:r>
            <a:r>
              <a:rPr lang="en-US" altLang="zh-CN" sz="2400" dirty="0">
                <a:sym typeface="Symbol" panose="05050102010706020507" pitchFamily="18" charset="2"/>
              </a:rPr>
              <a:t>M</a:t>
            </a:r>
            <a:r>
              <a:rPr lang="en-US" altLang="zh-CN" sz="2400" baseline="-25000" dirty="0">
                <a:sym typeface="Symbol" panose="05050102010706020507" pitchFamily="18" charset="2"/>
              </a:rPr>
              <a:t>1</a:t>
            </a:r>
            <a:r>
              <a:rPr lang="zh-CN" altLang="en-US" sz="2400" dirty="0">
                <a:sym typeface="Symbol" panose="05050102010706020507" pitchFamily="18" charset="2"/>
              </a:rPr>
              <a:t> </a:t>
            </a:r>
            <a:r>
              <a:rPr lang="en-US" altLang="zh-CN" sz="2400" dirty="0">
                <a:sym typeface="Symbol" panose="05050102010706020507" pitchFamily="18" charset="2"/>
              </a:rPr>
              <a:t>and M</a:t>
            </a:r>
            <a:r>
              <a:rPr lang="en-US" altLang="zh-CN" sz="2400" baseline="-25000" dirty="0">
                <a:sym typeface="Symbol" panose="05050102010706020507" pitchFamily="18" charset="2"/>
              </a:rPr>
              <a:t>2</a:t>
            </a:r>
            <a:r>
              <a:rPr lang="en-US" altLang="zh-CN" sz="2400" dirty="0">
                <a:sym typeface="Symbol" panose="05050102010706020507" pitchFamily="18" charset="2"/>
              </a:rPr>
              <a:t>. Answer the following </a:t>
            </a:r>
            <a:endParaRPr lang="en-US" altLang="zh-CN" sz="2400" dirty="0">
              <a:sym typeface="Symbol" panose="05050102010706020507" pitchFamily="18" charset="2"/>
            </a:endParaRPr>
          </a:p>
          <a:p>
            <a:pPr>
              <a:lnSpc>
                <a:spcPct val="110000"/>
              </a:lnSpc>
              <a:spcBef>
                <a:spcPct val="10000"/>
              </a:spcBef>
              <a:spcAft>
                <a:spcPct val="10000"/>
              </a:spcAft>
            </a:pPr>
            <a:r>
              <a:rPr lang="en-US" altLang="zh-CN" sz="2400" dirty="0">
                <a:sym typeface="Symbol" panose="05050102010706020507" pitchFamily="18" charset="2"/>
              </a:rPr>
              <a:t>questions about each of these machines.</a:t>
            </a:r>
            <a:endParaRPr lang="en-US" altLang="zh-CN" sz="2400" dirty="0">
              <a:sym typeface="Symbol" panose="05050102010706020507" pitchFamily="18" charset="2"/>
            </a:endParaRPr>
          </a:p>
          <a:p>
            <a:pPr>
              <a:lnSpc>
                <a:spcPct val="110000"/>
              </a:lnSpc>
              <a:spcBef>
                <a:spcPct val="10000"/>
              </a:spcBef>
              <a:spcAft>
                <a:spcPct val="10000"/>
              </a:spcAft>
            </a:pPr>
            <a:r>
              <a:rPr lang="en-US" altLang="zh-CN" sz="2400" dirty="0">
                <a:sym typeface="Symbol" panose="05050102010706020507" pitchFamily="18" charset="2"/>
              </a:rPr>
              <a:t>a. What is the start state? </a:t>
            </a:r>
            <a:endParaRPr lang="en-US" altLang="zh-CN" sz="2400" dirty="0">
              <a:sym typeface="Symbol" panose="05050102010706020507" pitchFamily="18" charset="2"/>
            </a:endParaRPr>
          </a:p>
          <a:p>
            <a:pPr>
              <a:lnSpc>
                <a:spcPct val="110000"/>
              </a:lnSpc>
              <a:spcBef>
                <a:spcPct val="10000"/>
              </a:spcBef>
              <a:spcAft>
                <a:spcPct val="10000"/>
              </a:spcAft>
            </a:pPr>
            <a:r>
              <a:rPr lang="en-US" altLang="zh-CN" sz="2400" dirty="0">
                <a:sym typeface="Symbol" panose="05050102010706020507" pitchFamily="18" charset="2"/>
              </a:rPr>
              <a:t>b. What is the set of accept states? </a:t>
            </a:r>
            <a:endParaRPr lang="en-US" altLang="zh-CN" sz="2400" dirty="0">
              <a:sym typeface="Symbol" panose="05050102010706020507" pitchFamily="18" charset="2"/>
            </a:endParaRPr>
          </a:p>
          <a:p>
            <a:pPr>
              <a:lnSpc>
                <a:spcPct val="110000"/>
              </a:lnSpc>
              <a:spcBef>
                <a:spcPct val="10000"/>
              </a:spcBef>
              <a:spcAft>
                <a:spcPct val="10000"/>
              </a:spcAft>
            </a:pPr>
            <a:r>
              <a:rPr lang="en-US" altLang="zh-CN" sz="2400" dirty="0">
                <a:sym typeface="Symbol" panose="05050102010706020507" pitchFamily="18" charset="2"/>
              </a:rPr>
              <a:t>c. What sequence of states does the</a:t>
            </a:r>
            <a:endParaRPr lang="en-US" altLang="zh-CN" sz="2400" dirty="0">
              <a:sym typeface="Symbol" panose="05050102010706020507" pitchFamily="18" charset="2"/>
            </a:endParaRPr>
          </a:p>
          <a:p>
            <a:pPr>
              <a:lnSpc>
                <a:spcPct val="110000"/>
              </a:lnSpc>
              <a:spcBef>
                <a:spcPct val="10000"/>
              </a:spcBef>
              <a:spcAft>
                <a:spcPct val="10000"/>
              </a:spcAft>
            </a:pPr>
            <a:r>
              <a:rPr lang="en-US" altLang="zh-CN" sz="2400" dirty="0">
                <a:sym typeface="Symbol" panose="05050102010706020507" pitchFamily="18" charset="2"/>
              </a:rPr>
              <a:t>  machine go through on input </a:t>
            </a:r>
            <a:r>
              <a:rPr lang="en-US" altLang="zh-CN" sz="2400" dirty="0" err="1">
                <a:sym typeface="Symbol" panose="05050102010706020507" pitchFamily="18" charset="2"/>
              </a:rPr>
              <a:t>aabb</a:t>
            </a:r>
            <a:r>
              <a:rPr lang="en-US" altLang="zh-CN" sz="2400" dirty="0">
                <a:sym typeface="Symbol" panose="05050102010706020507" pitchFamily="18" charset="2"/>
              </a:rPr>
              <a:t>? </a:t>
            </a:r>
            <a:endParaRPr lang="en-US" altLang="zh-CN" sz="2400" dirty="0">
              <a:sym typeface="Symbol" panose="05050102010706020507" pitchFamily="18" charset="2"/>
            </a:endParaRPr>
          </a:p>
          <a:p>
            <a:pPr>
              <a:lnSpc>
                <a:spcPct val="110000"/>
              </a:lnSpc>
              <a:spcBef>
                <a:spcPct val="10000"/>
              </a:spcBef>
              <a:spcAft>
                <a:spcPct val="10000"/>
              </a:spcAft>
            </a:pPr>
            <a:r>
              <a:rPr lang="en-US" altLang="zh-CN" sz="2400" dirty="0">
                <a:sym typeface="Symbol" panose="05050102010706020507" pitchFamily="18" charset="2"/>
              </a:rPr>
              <a:t>d. Does the machine accept the string </a:t>
            </a:r>
            <a:r>
              <a:rPr lang="en-US" altLang="zh-CN" sz="2400" dirty="0" err="1">
                <a:sym typeface="Symbol" panose="05050102010706020507" pitchFamily="18" charset="2"/>
              </a:rPr>
              <a:t>aabb</a:t>
            </a:r>
            <a:r>
              <a:rPr lang="en-US" altLang="zh-CN" sz="2400" dirty="0">
                <a:sym typeface="Symbol" panose="05050102010706020507" pitchFamily="18" charset="2"/>
              </a:rPr>
              <a:t>? </a:t>
            </a:r>
            <a:endParaRPr lang="en-US" altLang="zh-CN" sz="2400" dirty="0">
              <a:sym typeface="Symbol" panose="05050102010706020507" pitchFamily="18" charset="2"/>
            </a:endParaRPr>
          </a:p>
          <a:p>
            <a:pPr>
              <a:lnSpc>
                <a:spcPct val="110000"/>
              </a:lnSpc>
              <a:spcBef>
                <a:spcPct val="10000"/>
              </a:spcBef>
              <a:spcAft>
                <a:spcPct val="10000"/>
              </a:spcAft>
            </a:pPr>
            <a:r>
              <a:rPr lang="en-US" altLang="zh-CN" sz="2400" dirty="0">
                <a:sym typeface="Symbol" panose="05050102010706020507" pitchFamily="18" charset="2"/>
              </a:rPr>
              <a:t>e. Does the machine accept the string </a:t>
            </a:r>
            <a:r>
              <a:rPr lang="zh-CN" altLang="en-US" sz="2400" dirty="0">
                <a:sym typeface="Symbol" panose="05050102010706020507"/>
              </a:rPr>
              <a:t></a:t>
            </a:r>
            <a:r>
              <a:rPr lang="en-US" altLang="zh-CN" sz="2400" dirty="0">
                <a:sym typeface="Symbol" panose="05050102010706020507" pitchFamily="18" charset="2"/>
              </a:rPr>
              <a:t>? </a:t>
            </a:r>
            <a:endParaRPr lang="en-US" altLang="zh-CN" sz="2400" dirty="0">
              <a:sym typeface="Symbol" panose="05050102010706020507" pitchFamily="18" charset="2"/>
            </a:endParaRP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3764" y="4222396"/>
            <a:ext cx="3054739" cy="251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24265"/>
    </mc:Choice>
    <mc:Fallback>
      <p:transition spd="slow" advTm="2426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ltLang="zh-CN" b="1" dirty="0">
                <a:solidFill>
                  <a:schemeClr val="tx1"/>
                </a:solidFill>
              </a:rPr>
              <a:t>Exercise</a:t>
            </a:r>
            <a:endParaRPr lang="zh-CN" altLang="en-US" b="1" dirty="0">
              <a:solidFill>
                <a:schemeClr val="tx1"/>
              </a:solidFill>
            </a:endParaRPr>
          </a:p>
        </p:txBody>
      </p:sp>
      <p:sp>
        <p:nvSpPr>
          <p:cNvPr id="534531" name="Text Box 3"/>
          <p:cNvSpPr txBox="1">
            <a:spLocks noChangeArrowheads="1"/>
          </p:cNvSpPr>
          <p:nvPr/>
        </p:nvSpPr>
        <p:spPr bwMode="auto">
          <a:xfrm>
            <a:off x="107504" y="1317882"/>
            <a:ext cx="7847469"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sz="2400" dirty="0">
                <a:sym typeface="Symbol" panose="05050102010706020507" pitchFamily="18" charset="2"/>
              </a:rPr>
              <a:t>1.6 Give state diagrams of DFAs recognizing the following </a:t>
            </a:r>
            <a:endParaRPr lang="en-US" altLang="zh-CN" sz="2400" dirty="0">
              <a:sym typeface="Symbol" panose="05050102010706020507" pitchFamily="18" charset="2"/>
            </a:endParaRPr>
          </a:p>
          <a:p>
            <a:pPr>
              <a:lnSpc>
                <a:spcPct val="110000"/>
              </a:lnSpc>
              <a:spcBef>
                <a:spcPct val="10000"/>
              </a:spcBef>
              <a:spcAft>
                <a:spcPct val="10000"/>
              </a:spcAft>
            </a:pPr>
            <a:r>
              <a:rPr lang="en-US" altLang="zh-CN" sz="2400" dirty="0">
                <a:sym typeface="Symbol" panose="05050102010706020507" pitchFamily="18" charset="2"/>
              </a:rPr>
              <a:t>     languages. In all parts, the alphabet is {0,1}.</a:t>
            </a:r>
            <a:endParaRPr lang="en-US" altLang="zh-CN" sz="2400" dirty="0">
              <a:sym typeface="Symbol" panose="05050102010706020507" pitchFamily="18" charset="2"/>
            </a:endParaRPr>
          </a:p>
          <a:p>
            <a:pPr>
              <a:lnSpc>
                <a:spcPct val="110000"/>
              </a:lnSpc>
              <a:spcBef>
                <a:spcPct val="10000"/>
              </a:spcBef>
              <a:spcAft>
                <a:spcPct val="10000"/>
              </a:spcAft>
            </a:pPr>
            <a:r>
              <a:rPr lang="en-US" altLang="zh-CN" sz="2400" dirty="0">
                <a:sym typeface="Symbol" panose="05050102010706020507" pitchFamily="18" charset="2"/>
              </a:rPr>
              <a:t>b. {w| w contains at least three 1s}</a:t>
            </a:r>
            <a:endParaRPr lang="en-US" altLang="zh-CN" sz="2400" dirty="0">
              <a:sym typeface="Symbol" panose="05050102010706020507" pitchFamily="18" charset="2"/>
            </a:endParaRPr>
          </a:p>
          <a:p>
            <a:pPr>
              <a:lnSpc>
                <a:spcPct val="110000"/>
              </a:lnSpc>
              <a:spcBef>
                <a:spcPct val="10000"/>
              </a:spcBef>
              <a:spcAft>
                <a:spcPct val="10000"/>
              </a:spcAft>
            </a:pPr>
            <a:r>
              <a:rPr lang="en-US" altLang="zh-CN" sz="2400" dirty="0">
                <a:sym typeface="Symbol" panose="05050102010706020507" pitchFamily="18" charset="2"/>
              </a:rPr>
              <a:t>d. {w| w has length at least 3 and its third symbol is a 0} </a:t>
            </a:r>
            <a:endParaRPr lang="en-US" altLang="zh-CN" sz="2400" dirty="0">
              <a:sym typeface="Symbol" panose="05050102010706020507" pitchFamily="18" charset="2"/>
            </a:endParaRPr>
          </a:p>
          <a:p>
            <a:pPr>
              <a:lnSpc>
                <a:spcPct val="110000"/>
              </a:lnSpc>
              <a:spcBef>
                <a:spcPct val="10000"/>
              </a:spcBef>
              <a:spcAft>
                <a:spcPct val="10000"/>
              </a:spcAft>
            </a:pPr>
            <a:r>
              <a:rPr lang="en-US" altLang="zh-CN" sz="2400" dirty="0">
                <a:sym typeface="Symbol" panose="05050102010706020507" pitchFamily="18" charset="2"/>
              </a:rPr>
              <a:t>f. {w| w doesn’t contain the substring 110}</a:t>
            </a:r>
            <a:endParaRPr lang="en-US" altLang="zh-CN" sz="2400" dirty="0">
              <a:sym typeface="Symbol" panose="05050102010706020507" pitchFamily="18" charset="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1999"/>
    </mc:Choice>
    <mc:Fallback>
      <p:transition spd="slow" advTm="1199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13"/>
          <p:cNvSpPr>
            <a:spLocks noGrp="1" noChangeArrowheads="1"/>
          </p:cNvSpPr>
          <p:nvPr>
            <p:ph type="ctrTitle" idx="4294967295"/>
          </p:nvPr>
        </p:nvSpPr>
        <p:spPr>
          <a:xfrm>
            <a:off x="0" y="44624"/>
            <a:ext cx="9144000" cy="3932238"/>
          </a:xfrm>
          <a:noFill/>
          <a:extLst>
            <a:ext uri="{909E8E84-426E-40DD-AFC4-6F175D3DCCD1}">
              <a14:hiddenFill xmlns:a14="http://schemas.microsoft.com/office/drawing/2010/main">
                <a:solidFill>
                  <a:schemeClr val="accent1"/>
                </a:solidFill>
              </a14:hiddenFill>
            </a:ext>
          </a:extLst>
        </p:spPr>
        <p:txBody>
          <a:bodyPr/>
          <a:lstStyle/>
          <a:p>
            <a:pPr eaLnBrk="1" hangingPunct="1"/>
            <a:r>
              <a:rPr lang="en-US" altLang="zh-CN" sz="4800" b="1" dirty="0">
                <a:solidFill>
                  <a:schemeClr val="tx1"/>
                </a:solidFill>
              </a:rPr>
              <a:t>Chapter 1</a:t>
            </a:r>
            <a:r>
              <a:rPr lang="zh-CN" altLang="en-US" sz="4800" b="1" dirty="0">
                <a:solidFill>
                  <a:schemeClr val="tx1"/>
                </a:solidFill>
              </a:rPr>
              <a:t> </a:t>
            </a:r>
            <a:r>
              <a:rPr lang="en-US" altLang="zh-CN" sz="4800" b="1" dirty="0">
                <a:solidFill>
                  <a:schemeClr val="tx1"/>
                </a:solidFill>
              </a:rPr>
              <a:t>Finite automata</a:t>
            </a:r>
            <a:r>
              <a:rPr lang="zh-CN" altLang="en-US" sz="4800" b="1" dirty="0">
                <a:solidFill>
                  <a:schemeClr val="tx1"/>
                </a:solidFill>
              </a:rPr>
              <a:t> </a:t>
            </a:r>
            <a:endParaRPr lang="zh-CN" altLang="en-US" sz="4800" b="1" dirty="0">
              <a:solidFill>
                <a:schemeClr val="tx1"/>
              </a:solidFill>
            </a:endParaRPr>
          </a:p>
        </p:txBody>
      </p:sp>
      <p:sp>
        <p:nvSpPr>
          <p:cNvPr id="3" name="Text Box 7"/>
          <p:cNvSpPr txBox="1">
            <a:spLocks noChangeArrowheads="1"/>
          </p:cNvSpPr>
          <p:nvPr/>
        </p:nvSpPr>
        <p:spPr bwMode="auto">
          <a:xfrm>
            <a:off x="323528" y="2998342"/>
            <a:ext cx="6348084" cy="221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dirty="0"/>
              <a:t>1. </a:t>
            </a:r>
            <a:r>
              <a:rPr lang="en-US" altLang="zh-CN" dirty="0">
                <a:solidFill>
                  <a:srgbClr val="FF0000"/>
                </a:solidFill>
              </a:rPr>
              <a:t>deterministic finite automata</a:t>
            </a:r>
            <a:r>
              <a:rPr lang="zh-CN" altLang="en-US" dirty="0"/>
              <a:t> </a:t>
            </a:r>
            <a:endParaRPr lang="en-US" altLang="zh-CN" dirty="0"/>
          </a:p>
          <a:p>
            <a:pPr>
              <a:lnSpc>
                <a:spcPct val="110000"/>
              </a:lnSpc>
              <a:spcBef>
                <a:spcPct val="10000"/>
              </a:spcBef>
              <a:spcAft>
                <a:spcPct val="10000"/>
              </a:spcAft>
            </a:pPr>
            <a:r>
              <a:rPr lang="en-US" altLang="zh-CN" dirty="0"/>
              <a:t>2. non-deterministic finite automata</a:t>
            </a:r>
            <a:r>
              <a:rPr lang="zh-CN" altLang="en-US" dirty="0"/>
              <a:t> </a:t>
            </a:r>
            <a:endParaRPr lang="en-US" altLang="zh-CN" dirty="0"/>
          </a:p>
          <a:p>
            <a:pPr>
              <a:lnSpc>
                <a:spcPct val="110000"/>
              </a:lnSpc>
              <a:spcBef>
                <a:spcPct val="10000"/>
              </a:spcBef>
              <a:spcAft>
                <a:spcPct val="10000"/>
              </a:spcAft>
            </a:pPr>
            <a:r>
              <a:rPr lang="en-US" altLang="zh-CN" dirty="0"/>
              <a:t>3. regular expression</a:t>
            </a:r>
            <a:r>
              <a:rPr lang="zh-CN" altLang="en-US" dirty="0"/>
              <a:t> </a:t>
            </a:r>
            <a:endParaRPr lang="en-US" altLang="zh-CN" dirty="0"/>
          </a:p>
          <a:p>
            <a:pPr>
              <a:lnSpc>
                <a:spcPct val="110000"/>
              </a:lnSpc>
              <a:spcBef>
                <a:spcPct val="10000"/>
              </a:spcBef>
              <a:spcAft>
                <a:spcPct val="10000"/>
              </a:spcAft>
            </a:pPr>
            <a:r>
              <a:rPr lang="en-US" altLang="zh-CN" dirty="0"/>
              <a:t>4. pumping lemma of regular languages</a:t>
            </a:r>
            <a:r>
              <a:rPr lang="zh-CN" altLang="en-US" dirty="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11590"/>
    </mc:Choice>
    <mc:Fallback>
      <p:transition spd="slow" advTm="1159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13"/>
          <p:cNvSpPr>
            <a:spLocks noGrp="1" noChangeArrowheads="1"/>
          </p:cNvSpPr>
          <p:nvPr>
            <p:ph type="ctrTitle" idx="4294967295"/>
          </p:nvPr>
        </p:nvSpPr>
        <p:spPr>
          <a:xfrm>
            <a:off x="0" y="44624"/>
            <a:ext cx="9144000" cy="3932238"/>
          </a:xfrm>
          <a:noFill/>
          <a:extLst>
            <a:ext uri="{909E8E84-426E-40DD-AFC4-6F175D3DCCD1}">
              <a14:hiddenFill xmlns:a14="http://schemas.microsoft.com/office/drawing/2010/main">
                <a:solidFill>
                  <a:schemeClr val="accent1"/>
                </a:solidFill>
              </a14:hiddenFill>
            </a:ext>
          </a:extLst>
        </p:spPr>
        <p:txBody>
          <a:bodyPr/>
          <a:lstStyle/>
          <a:p>
            <a:pPr eaLnBrk="1" hangingPunct="1"/>
            <a:r>
              <a:rPr lang="en-US" altLang="zh-CN" sz="4800" b="1" dirty="0">
                <a:solidFill>
                  <a:schemeClr val="tx1"/>
                </a:solidFill>
              </a:rPr>
              <a:t>Chapter 1</a:t>
            </a:r>
            <a:r>
              <a:rPr lang="zh-CN" altLang="en-US" sz="4800" b="1" dirty="0">
                <a:solidFill>
                  <a:schemeClr val="tx1"/>
                </a:solidFill>
              </a:rPr>
              <a:t> </a:t>
            </a:r>
            <a:r>
              <a:rPr lang="en-US" altLang="zh-CN" sz="4800" b="1" dirty="0">
                <a:solidFill>
                  <a:schemeClr val="tx1"/>
                </a:solidFill>
              </a:rPr>
              <a:t>Finite automata</a:t>
            </a:r>
            <a:r>
              <a:rPr lang="zh-CN" altLang="en-US" sz="4800" b="1" dirty="0">
                <a:solidFill>
                  <a:schemeClr val="tx1"/>
                </a:solidFill>
              </a:rPr>
              <a:t> </a:t>
            </a:r>
            <a:endParaRPr lang="zh-CN" altLang="en-US" sz="4800" b="1" dirty="0">
              <a:solidFill>
                <a:schemeClr val="tx1"/>
              </a:solidFill>
            </a:endParaRPr>
          </a:p>
        </p:txBody>
      </p:sp>
      <p:sp>
        <p:nvSpPr>
          <p:cNvPr id="3" name="Text Box 7"/>
          <p:cNvSpPr txBox="1">
            <a:spLocks noChangeArrowheads="1"/>
          </p:cNvSpPr>
          <p:nvPr/>
        </p:nvSpPr>
        <p:spPr bwMode="auto">
          <a:xfrm>
            <a:off x="323528" y="2998342"/>
            <a:ext cx="6348084" cy="221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dirty="0"/>
              <a:t>1. deterministic finite automata</a:t>
            </a:r>
            <a:r>
              <a:rPr lang="zh-CN" altLang="en-US" dirty="0"/>
              <a:t> </a:t>
            </a:r>
            <a:endParaRPr lang="en-US" altLang="zh-CN" dirty="0"/>
          </a:p>
          <a:p>
            <a:pPr>
              <a:lnSpc>
                <a:spcPct val="110000"/>
              </a:lnSpc>
              <a:spcBef>
                <a:spcPct val="10000"/>
              </a:spcBef>
              <a:spcAft>
                <a:spcPct val="10000"/>
              </a:spcAft>
            </a:pPr>
            <a:r>
              <a:rPr lang="en-US" altLang="zh-CN" dirty="0">
                <a:solidFill>
                  <a:srgbClr val="FF0000"/>
                </a:solidFill>
              </a:rPr>
              <a:t>2. non-deterministic finite automata</a:t>
            </a:r>
            <a:r>
              <a:rPr lang="zh-CN" altLang="en-US" dirty="0">
                <a:solidFill>
                  <a:srgbClr val="FF0000"/>
                </a:solidFill>
              </a:rPr>
              <a:t> </a:t>
            </a:r>
            <a:endParaRPr lang="en-US" altLang="zh-CN" dirty="0">
              <a:solidFill>
                <a:srgbClr val="FF0000"/>
              </a:solidFill>
            </a:endParaRPr>
          </a:p>
          <a:p>
            <a:pPr>
              <a:lnSpc>
                <a:spcPct val="110000"/>
              </a:lnSpc>
              <a:spcBef>
                <a:spcPct val="10000"/>
              </a:spcBef>
              <a:spcAft>
                <a:spcPct val="10000"/>
              </a:spcAft>
            </a:pPr>
            <a:r>
              <a:rPr lang="en-US" altLang="zh-CN" dirty="0"/>
              <a:t>3. regular expression</a:t>
            </a:r>
            <a:r>
              <a:rPr lang="zh-CN" altLang="en-US" dirty="0"/>
              <a:t> </a:t>
            </a:r>
            <a:endParaRPr lang="en-US" altLang="zh-CN" dirty="0"/>
          </a:p>
          <a:p>
            <a:pPr>
              <a:lnSpc>
                <a:spcPct val="110000"/>
              </a:lnSpc>
              <a:spcBef>
                <a:spcPct val="10000"/>
              </a:spcBef>
              <a:spcAft>
                <a:spcPct val="10000"/>
              </a:spcAft>
            </a:pPr>
            <a:r>
              <a:rPr lang="en-US" altLang="zh-CN" dirty="0"/>
              <a:t>4. pumping lemma of regular languages</a:t>
            </a:r>
            <a:r>
              <a:rPr lang="zh-CN" altLang="en-US" dirty="0"/>
              <a:t> </a:t>
            </a:r>
            <a:endParaRPr lang="zh-CN" altLang="en-US" dirty="0"/>
          </a:p>
        </p:txBody>
      </p:sp>
      <p:sp>
        <p:nvSpPr>
          <p:cNvPr id="5" name="Text Box 4"/>
          <p:cNvSpPr txBox="1">
            <a:spLocks noChangeArrowheads="1"/>
          </p:cNvSpPr>
          <p:nvPr/>
        </p:nvSpPr>
        <p:spPr bwMode="auto">
          <a:xfrm>
            <a:off x="7543650" y="5114435"/>
            <a:ext cx="8793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dirty="0">
                <a:solidFill>
                  <a:srgbClr val="FF0000"/>
                </a:solidFill>
              </a:rPr>
              <a:t>regular</a:t>
            </a:r>
            <a:r>
              <a:rPr lang="zh-CN" altLang="en-US" sz="1600" dirty="0">
                <a:solidFill>
                  <a:srgbClr val="FF0000"/>
                </a:solidFill>
              </a:rPr>
              <a:t> </a:t>
            </a:r>
            <a:endParaRPr lang="zh-CN" altLang="en-US" sz="1600" dirty="0">
              <a:solidFill>
                <a:srgbClr val="FF0000"/>
              </a:solidFill>
            </a:endParaRPr>
          </a:p>
        </p:txBody>
      </p:sp>
      <p:sp>
        <p:nvSpPr>
          <p:cNvPr id="6" name="Text Box 6"/>
          <p:cNvSpPr txBox="1">
            <a:spLocks noChangeArrowheads="1"/>
          </p:cNvSpPr>
          <p:nvPr/>
        </p:nvSpPr>
        <p:spPr bwMode="auto">
          <a:xfrm>
            <a:off x="7545288" y="4668194"/>
            <a:ext cx="691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solidFill>
                  <a:schemeClr val="tx1"/>
                </a:solidFill>
              </a:rPr>
              <a:t>CFL</a:t>
            </a:r>
            <a:r>
              <a:rPr lang="zh-CN" altLang="en-US" sz="1800" dirty="0">
                <a:solidFill>
                  <a:schemeClr val="tx1"/>
                </a:solidFill>
              </a:rPr>
              <a:t> </a:t>
            </a:r>
            <a:endParaRPr lang="zh-CN" altLang="en-US" sz="1800" dirty="0">
              <a:solidFill>
                <a:schemeClr val="tx1"/>
              </a:solidFill>
            </a:endParaRPr>
          </a:p>
        </p:txBody>
      </p:sp>
      <p:sp>
        <p:nvSpPr>
          <p:cNvPr id="7" name="Oval 8"/>
          <p:cNvSpPr>
            <a:spLocks noChangeArrowheads="1"/>
          </p:cNvSpPr>
          <p:nvPr/>
        </p:nvSpPr>
        <p:spPr bwMode="auto">
          <a:xfrm>
            <a:off x="7626424" y="5075090"/>
            <a:ext cx="457200" cy="4572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8" name="Oval 9"/>
          <p:cNvSpPr>
            <a:spLocks noChangeArrowheads="1"/>
          </p:cNvSpPr>
          <p:nvPr/>
        </p:nvSpPr>
        <p:spPr bwMode="auto">
          <a:xfrm>
            <a:off x="7474024" y="4596186"/>
            <a:ext cx="762000" cy="100811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10"/>
          <p:cNvSpPr>
            <a:spLocks noChangeArrowheads="1"/>
          </p:cNvSpPr>
          <p:nvPr/>
        </p:nvSpPr>
        <p:spPr bwMode="auto">
          <a:xfrm>
            <a:off x="7321624" y="4092130"/>
            <a:ext cx="1066800" cy="158417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11"/>
          <p:cNvSpPr>
            <a:spLocks noChangeArrowheads="1"/>
          </p:cNvSpPr>
          <p:nvPr/>
        </p:nvSpPr>
        <p:spPr bwMode="auto">
          <a:xfrm>
            <a:off x="7063680" y="3372050"/>
            <a:ext cx="1612776" cy="237626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2"/>
          <p:cNvSpPr txBox="1">
            <a:spLocks noChangeArrowheads="1"/>
          </p:cNvSpPr>
          <p:nvPr/>
        </p:nvSpPr>
        <p:spPr bwMode="auto">
          <a:xfrm>
            <a:off x="7308304" y="4314582"/>
            <a:ext cx="10695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dirty="0">
                <a:solidFill>
                  <a:schemeClr val="accent2"/>
                </a:solidFill>
              </a:rPr>
              <a:t>decidable</a:t>
            </a:r>
            <a:r>
              <a:rPr lang="zh-CN" altLang="en-US" sz="1600" dirty="0">
                <a:solidFill>
                  <a:schemeClr val="accent2"/>
                </a:solidFill>
              </a:rPr>
              <a:t> </a:t>
            </a:r>
            <a:endParaRPr lang="zh-CN" altLang="en-US" sz="1600" dirty="0">
              <a:solidFill>
                <a:schemeClr val="accent2"/>
              </a:solidFill>
            </a:endParaRPr>
          </a:p>
        </p:txBody>
      </p:sp>
      <p:sp>
        <p:nvSpPr>
          <p:cNvPr id="12" name="Text Box 14"/>
          <p:cNvSpPr txBox="1">
            <a:spLocks noChangeArrowheads="1"/>
          </p:cNvSpPr>
          <p:nvPr/>
        </p:nvSpPr>
        <p:spPr bwMode="auto">
          <a:xfrm>
            <a:off x="7126032" y="3779748"/>
            <a:ext cx="15504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solidFill>
                  <a:schemeClr val="accent2"/>
                </a:solidFill>
              </a:rPr>
              <a:t>Recognizable</a:t>
            </a:r>
            <a:r>
              <a:rPr lang="en-US" altLang="zh-CN" sz="1800" dirty="0">
                <a:solidFill>
                  <a:srgbClr val="FF0000"/>
                </a:solidFill>
              </a:rPr>
              <a:t> </a:t>
            </a:r>
            <a:endParaRPr lang="zh-CN" altLang="en-US" sz="1800" dirty="0">
              <a:solidFill>
                <a:schemeClr val="tx1"/>
              </a:solidFill>
            </a:endParaRPr>
          </a:p>
        </p:txBody>
      </p:sp>
      <p:sp>
        <p:nvSpPr>
          <p:cNvPr id="13" name="Rectangle 16"/>
          <p:cNvSpPr>
            <a:spLocks noChangeArrowheads="1"/>
          </p:cNvSpPr>
          <p:nvPr/>
        </p:nvSpPr>
        <p:spPr bwMode="auto">
          <a:xfrm>
            <a:off x="6876256" y="2924944"/>
            <a:ext cx="1944216" cy="2823369"/>
          </a:xfrm>
          <a:prstGeom prst="rect">
            <a:avLst/>
          </a:prstGeom>
          <a:noFill/>
          <a:ln w="9525" algn="ctr">
            <a:solidFill>
              <a:schemeClr val="tx1"/>
            </a:solidFill>
            <a:miter lim="800000"/>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7"/>
          <p:cNvSpPr txBox="1">
            <a:spLocks noChangeArrowheads="1"/>
          </p:cNvSpPr>
          <p:nvPr/>
        </p:nvSpPr>
        <p:spPr bwMode="auto">
          <a:xfrm>
            <a:off x="6804248" y="2924945"/>
            <a:ext cx="971550" cy="519113"/>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dirty="0">
                <a:sym typeface="Symbol" panose="05050102010706020507" pitchFamily="18" charset="2"/>
              </a:rPr>
              <a:t>P(</a:t>
            </a:r>
            <a:r>
              <a:rPr kumimoji="0" lang="en-US" altLang="zh-CN" baseline="30000" dirty="0">
                <a:sym typeface="Symbol" panose="05050102010706020507" pitchFamily="18" charset="2"/>
              </a:rPr>
              <a:t>*</a:t>
            </a:r>
            <a:r>
              <a:rPr kumimoji="0" lang="en-US" altLang="zh-CN" dirty="0">
                <a:sym typeface="Symbol" panose="05050102010706020507" pitchFamily="18" charset="2"/>
              </a:rPr>
              <a:t>)</a:t>
            </a:r>
            <a:endParaRPr kumimoji="0" lang="en-US" altLang="zh-CN" dirty="0">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advTm="20140"/>
    </mc:Choice>
    <mc:Fallback>
      <p:transition spd="slow" advTm="2014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altLang="zh-CN" b="1" dirty="0">
                <a:solidFill>
                  <a:schemeClr val="tx1"/>
                </a:solidFill>
              </a:rPr>
              <a:t>Nondeterministic Finite Automata</a:t>
            </a:r>
            <a:endParaRPr lang="en-US" altLang="zh-CN" b="1" dirty="0">
              <a:solidFill>
                <a:schemeClr val="tx1"/>
              </a:solidFill>
            </a:endParaRPr>
          </a:p>
        </p:txBody>
      </p:sp>
      <p:sp>
        <p:nvSpPr>
          <p:cNvPr id="512003" name="Text Box 3"/>
          <p:cNvSpPr txBox="1">
            <a:spLocks noChangeArrowheads="1"/>
          </p:cNvSpPr>
          <p:nvPr/>
        </p:nvSpPr>
        <p:spPr bwMode="auto">
          <a:xfrm>
            <a:off x="323528" y="1147763"/>
            <a:ext cx="7981672"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200" dirty="0">
                <a:solidFill>
                  <a:schemeClr val="accent2"/>
                </a:solidFill>
                <a:sym typeface="Symbol" panose="05050102010706020507" pitchFamily="18" charset="2"/>
              </a:rPr>
              <a:t>Deterministic </a:t>
            </a:r>
            <a:r>
              <a:rPr lang="en-US" altLang="zh-CN" sz="3200" dirty="0">
                <a:solidFill>
                  <a:schemeClr val="tx1"/>
                </a:solidFill>
                <a:sym typeface="Symbol" panose="05050102010706020507" pitchFamily="18" charset="2"/>
              </a:rPr>
              <a:t>finite automata (</a:t>
            </a:r>
            <a:r>
              <a:rPr lang="en-US" altLang="zh-CN" sz="3200" dirty="0">
                <a:solidFill>
                  <a:schemeClr val="tx1"/>
                </a:solidFill>
              </a:rPr>
              <a:t>DFA</a:t>
            </a:r>
            <a:r>
              <a:rPr lang="en-US" altLang="zh-CN" sz="3200" dirty="0">
                <a:solidFill>
                  <a:schemeClr val="tx1"/>
                </a:solidFill>
                <a:sym typeface="Symbol" panose="05050102010706020507" pitchFamily="18" charset="2"/>
              </a:rPr>
              <a:t>)</a:t>
            </a:r>
            <a:r>
              <a:rPr lang="en-US" altLang="zh-CN" sz="3200" dirty="0">
                <a:solidFill>
                  <a:schemeClr val="tx1"/>
                </a:solidFill>
              </a:rPr>
              <a:t>,</a:t>
            </a:r>
            <a:r>
              <a:rPr lang="zh-CN" altLang="en-US" sz="3200" dirty="0">
                <a:solidFill>
                  <a:schemeClr val="tx1"/>
                </a:solidFill>
                <a:sym typeface="Symbol" panose="05050102010706020507" pitchFamily="18" charset="2"/>
              </a:rPr>
              <a:t> </a:t>
            </a:r>
            <a:endParaRPr lang="zh-CN" altLang="en-US" sz="3200" dirty="0">
              <a:solidFill>
                <a:schemeClr val="tx1"/>
              </a:solidFill>
            </a:endParaRPr>
          </a:p>
          <a:p>
            <a:pPr>
              <a:lnSpc>
                <a:spcPct val="120000"/>
              </a:lnSpc>
              <a:buFontTx/>
              <a:buChar char="•"/>
            </a:pPr>
            <a:r>
              <a:rPr lang="zh-CN" altLang="en-US" sz="3200" dirty="0">
                <a:solidFill>
                  <a:schemeClr val="tx1"/>
                </a:solidFill>
              </a:rPr>
              <a:t> </a:t>
            </a:r>
            <a:r>
              <a:rPr lang="en-US" altLang="zh-CN" sz="3200" dirty="0">
                <a:solidFill>
                  <a:schemeClr val="tx1"/>
                </a:solidFill>
              </a:rPr>
              <a:t>next state exists and unique</a:t>
            </a:r>
            <a:r>
              <a:rPr lang="zh-CN" altLang="en-US" sz="3200" dirty="0">
                <a:solidFill>
                  <a:schemeClr val="tx1"/>
                </a:solidFill>
              </a:rPr>
              <a:t> </a:t>
            </a:r>
            <a:r>
              <a:rPr lang="en-US" altLang="zh-CN" sz="3200" dirty="0">
                <a:solidFill>
                  <a:schemeClr val="tx1"/>
                </a:solidFill>
              </a:rPr>
              <a:t>( </a:t>
            </a:r>
            <a:r>
              <a:rPr lang="zh-CN" altLang="en-US" sz="3200" dirty="0">
                <a:solidFill>
                  <a:schemeClr val="tx1"/>
                </a:solidFill>
                <a:sym typeface="Symbol" panose="05050102010706020507" pitchFamily="18" charset="2"/>
              </a:rPr>
              <a:t></a:t>
            </a:r>
            <a:r>
              <a:rPr lang="en-US" altLang="zh-CN" sz="3200" dirty="0">
                <a:solidFill>
                  <a:schemeClr val="tx1"/>
                </a:solidFill>
                <a:sym typeface="Symbol" panose="05050102010706020507" pitchFamily="18" charset="2"/>
              </a:rPr>
              <a:t>: Q  Q </a:t>
            </a:r>
            <a:r>
              <a:rPr lang="en-US" altLang="zh-CN" sz="3200" dirty="0">
                <a:solidFill>
                  <a:schemeClr val="tx1"/>
                </a:solidFill>
              </a:rPr>
              <a:t>)</a:t>
            </a:r>
            <a:endParaRPr lang="en-US" altLang="zh-CN" sz="3200" dirty="0">
              <a:solidFill>
                <a:schemeClr val="tx1"/>
              </a:solidFill>
              <a:sym typeface="Symbol" panose="05050102010706020507" pitchFamily="18" charset="2"/>
            </a:endParaRPr>
          </a:p>
          <a:p>
            <a:pPr>
              <a:lnSpc>
                <a:spcPct val="120000"/>
              </a:lnSpc>
            </a:pPr>
            <a:r>
              <a:rPr lang="en-US" altLang="zh-CN" sz="3200" dirty="0">
                <a:solidFill>
                  <a:schemeClr val="accent2"/>
                </a:solidFill>
                <a:sym typeface="Symbol" panose="05050102010706020507" pitchFamily="18" charset="2"/>
              </a:rPr>
              <a:t>Nondeterministic </a:t>
            </a:r>
            <a:r>
              <a:rPr lang="en-US" altLang="zh-CN" sz="3200" dirty="0">
                <a:solidFill>
                  <a:schemeClr val="tx1"/>
                </a:solidFill>
                <a:sym typeface="Symbol" panose="05050102010706020507" pitchFamily="18" charset="2"/>
              </a:rPr>
              <a:t>finite automata (NFA): </a:t>
            </a:r>
            <a:endParaRPr lang="en-US" altLang="zh-CN" sz="3200" dirty="0">
              <a:solidFill>
                <a:schemeClr val="tx1"/>
              </a:solidFill>
              <a:sym typeface="Symbol" panose="05050102010706020507" pitchFamily="18" charset="2"/>
            </a:endParaRPr>
          </a:p>
        </p:txBody>
      </p:sp>
      <p:grpSp>
        <p:nvGrpSpPr>
          <p:cNvPr id="512004" name="Group 4"/>
          <p:cNvGrpSpPr/>
          <p:nvPr/>
        </p:nvGrpSpPr>
        <p:grpSpPr bwMode="auto">
          <a:xfrm>
            <a:off x="1276350" y="3016176"/>
            <a:ext cx="5448300" cy="1204912"/>
            <a:chOff x="804" y="2073"/>
            <a:chExt cx="3432" cy="759"/>
          </a:xfrm>
        </p:grpSpPr>
        <p:sp>
          <p:nvSpPr>
            <p:cNvPr id="512005" name="Oval 5"/>
            <p:cNvSpPr>
              <a:spLocks noChangeArrowheads="1"/>
            </p:cNvSpPr>
            <p:nvPr/>
          </p:nvSpPr>
          <p:spPr bwMode="auto">
            <a:xfrm>
              <a:off x="1056"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06" name="Text Box 6"/>
            <p:cNvSpPr txBox="1">
              <a:spLocks noChangeArrowheads="1"/>
            </p:cNvSpPr>
            <p:nvPr/>
          </p:nvSpPr>
          <p:spPr bwMode="auto">
            <a:xfrm>
              <a:off x="1088"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12007" name="Oval 7"/>
            <p:cNvSpPr>
              <a:spLocks noChangeArrowheads="1"/>
            </p:cNvSpPr>
            <p:nvPr/>
          </p:nvSpPr>
          <p:spPr bwMode="auto">
            <a:xfrm>
              <a:off x="1920" y="2496"/>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08" name="Text Box 8"/>
            <p:cNvSpPr txBox="1">
              <a:spLocks noChangeArrowheads="1"/>
            </p:cNvSpPr>
            <p:nvPr/>
          </p:nvSpPr>
          <p:spPr bwMode="auto">
            <a:xfrm>
              <a:off x="1952" y="245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512009" name="Oval 9"/>
            <p:cNvSpPr>
              <a:spLocks noChangeArrowheads="1"/>
            </p:cNvSpPr>
            <p:nvPr/>
          </p:nvSpPr>
          <p:spPr bwMode="auto">
            <a:xfrm>
              <a:off x="2784"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10" name="Text Box 10"/>
            <p:cNvSpPr txBox="1">
              <a:spLocks noChangeArrowheads="1"/>
            </p:cNvSpPr>
            <p:nvPr/>
          </p:nvSpPr>
          <p:spPr bwMode="auto">
            <a:xfrm>
              <a:off x="2816"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512011" name="Oval 11"/>
            <p:cNvSpPr>
              <a:spLocks noChangeArrowheads="1"/>
            </p:cNvSpPr>
            <p:nvPr/>
          </p:nvSpPr>
          <p:spPr bwMode="auto">
            <a:xfrm>
              <a:off x="3648"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12" name="Text Box 12"/>
            <p:cNvSpPr txBox="1">
              <a:spLocks noChangeArrowheads="1"/>
            </p:cNvSpPr>
            <p:nvPr/>
          </p:nvSpPr>
          <p:spPr bwMode="auto">
            <a:xfrm>
              <a:off x="3680"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4</a:t>
              </a:r>
              <a:endParaRPr lang="en-US" altLang="zh-CN" b="0" baseline="-25000">
                <a:solidFill>
                  <a:schemeClr val="tx1"/>
                </a:solidFill>
              </a:endParaRPr>
            </a:p>
          </p:txBody>
        </p:sp>
        <p:sp>
          <p:nvSpPr>
            <p:cNvPr id="512013" name="Oval 13"/>
            <p:cNvSpPr>
              <a:spLocks noChangeArrowheads="1"/>
            </p:cNvSpPr>
            <p:nvPr/>
          </p:nvSpPr>
          <p:spPr bwMode="auto">
            <a:xfrm>
              <a:off x="3672" y="2511"/>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14" name="Line 14"/>
            <p:cNvSpPr>
              <a:spLocks noChangeShapeType="1"/>
            </p:cNvSpPr>
            <p:nvPr/>
          </p:nvSpPr>
          <p:spPr bwMode="auto">
            <a:xfrm>
              <a:off x="864" y="2640"/>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15" name="Line 15"/>
            <p:cNvSpPr>
              <a:spLocks noChangeShapeType="1"/>
            </p:cNvSpPr>
            <p:nvPr/>
          </p:nvSpPr>
          <p:spPr bwMode="auto">
            <a:xfrm>
              <a:off x="1392"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16" name="Line 16"/>
            <p:cNvSpPr>
              <a:spLocks noChangeShapeType="1"/>
            </p:cNvSpPr>
            <p:nvPr/>
          </p:nvSpPr>
          <p:spPr bwMode="auto">
            <a:xfrm>
              <a:off x="2256"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17" name="Line 17"/>
            <p:cNvSpPr>
              <a:spLocks noChangeShapeType="1"/>
            </p:cNvSpPr>
            <p:nvPr/>
          </p:nvSpPr>
          <p:spPr bwMode="auto">
            <a:xfrm>
              <a:off x="3120"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18" name="Arc 18"/>
            <p:cNvSpPr/>
            <p:nvPr/>
          </p:nvSpPr>
          <p:spPr bwMode="auto">
            <a:xfrm rot="-5400000">
              <a:off x="1044" y="2268"/>
              <a:ext cx="312" cy="192"/>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19" name="Arc 19"/>
            <p:cNvSpPr/>
            <p:nvPr/>
          </p:nvSpPr>
          <p:spPr bwMode="auto">
            <a:xfrm rot="-5400000">
              <a:off x="3636" y="2268"/>
              <a:ext cx="312" cy="192"/>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20" name="Text Box 20"/>
            <p:cNvSpPr txBox="1">
              <a:spLocks noChangeArrowheads="1"/>
            </p:cNvSpPr>
            <p:nvPr/>
          </p:nvSpPr>
          <p:spPr bwMode="auto">
            <a:xfrm>
              <a:off x="804" y="2073"/>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0,1</a:t>
              </a:r>
              <a:endParaRPr lang="en-US" altLang="zh-CN" b="0">
                <a:solidFill>
                  <a:schemeClr val="tx1"/>
                </a:solidFill>
              </a:endParaRPr>
            </a:p>
          </p:txBody>
        </p:sp>
        <p:sp>
          <p:nvSpPr>
            <p:cNvPr id="512021" name="Text Box 21"/>
            <p:cNvSpPr txBox="1">
              <a:spLocks noChangeArrowheads="1"/>
            </p:cNvSpPr>
            <p:nvPr/>
          </p:nvSpPr>
          <p:spPr bwMode="auto">
            <a:xfrm>
              <a:off x="1488" y="23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12022" name="Text Box 22"/>
            <p:cNvSpPr txBox="1">
              <a:spLocks noChangeArrowheads="1"/>
            </p:cNvSpPr>
            <p:nvPr/>
          </p:nvSpPr>
          <p:spPr bwMode="auto">
            <a:xfrm>
              <a:off x="2352" y="2313"/>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r>
                <a:rPr lang="en-US" altLang="zh-CN" b="0">
                  <a:solidFill>
                    <a:schemeClr val="tx1"/>
                  </a:solidFill>
                  <a:sym typeface="Symbol" panose="05050102010706020507" pitchFamily="18" charset="2"/>
                </a:rPr>
                <a:t></a:t>
              </a:r>
              <a:endParaRPr lang="en-US" altLang="zh-CN" b="0">
                <a:solidFill>
                  <a:schemeClr val="tx1"/>
                </a:solidFill>
              </a:endParaRPr>
            </a:p>
          </p:txBody>
        </p:sp>
        <p:sp>
          <p:nvSpPr>
            <p:cNvPr id="512023" name="Text Box 23"/>
            <p:cNvSpPr txBox="1">
              <a:spLocks noChangeArrowheads="1"/>
            </p:cNvSpPr>
            <p:nvPr/>
          </p:nvSpPr>
          <p:spPr bwMode="auto">
            <a:xfrm>
              <a:off x="3216" y="23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12024" name="Text Box 24"/>
            <p:cNvSpPr txBox="1">
              <a:spLocks noChangeArrowheads="1"/>
            </p:cNvSpPr>
            <p:nvPr/>
          </p:nvSpPr>
          <p:spPr bwMode="auto">
            <a:xfrm>
              <a:off x="3840" y="2112"/>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0,1</a:t>
              </a:r>
              <a:endParaRPr lang="en-US" altLang="zh-CN" b="0">
                <a:solidFill>
                  <a:schemeClr val="tx1"/>
                </a:solidFill>
              </a:endParaRPr>
            </a:p>
          </p:txBody>
        </p:sp>
      </p:grpSp>
      <p:sp>
        <p:nvSpPr>
          <p:cNvPr id="512025" name="Text Box 25"/>
          <p:cNvSpPr txBox="1">
            <a:spLocks noChangeArrowheads="1"/>
          </p:cNvSpPr>
          <p:nvPr/>
        </p:nvSpPr>
        <p:spPr bwMode="auto">
          <a:xfrm>
            <a:off x="179512" y="4293096"/>
            <a:ext cx="8979894"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buFontTx/>
              <a:buChar char="•"/>
            </a:pPr>
            <a:r>
              <a:rPr lang="zh-CN" altLang="en-US" sz="3200" dirty="0">
                <a:solidFill>
                  <a:schemeClr val="tx1"/>
                </a:solidFill>
              </a:rPr>
              <a:t> </a:t>
            </a:r>
            <a:r>
              <a:rPr lang="en-US" altLang="zh-CN" sz="3200" dirty="0">
                <a:solidFill>
                  <a:schemeClr val="tx1"/>
                </a:solidFill>
              </a:rPr>
              <a:t>there may be many or no next choices: </a:t>
            </a:r>
            <a:endParaRPr lang="en-US" altLang="zh-CN" sz="3200" dirty="0">
              <a:solidFill>
                <a:schemeClr val="tx1"/>
              </a:solidFill>
            </a:endParaRPr>
          </a:p>
          <a:p>
            <a:pPr>
              <a:lnSpc>
                <a:spcPct val="120000"/>
              </a:lnSpc>
            </a:pPr>
            <a:r>
              <a:rPr lang="en-US" altLang="zh-CN" sz="3200" dirty="0">
                <a:solidFill>
                  <a:schemeClr val="tx1"/>
                </a:solidFill>
              </a:rPr>
              <a:t>q</a:t>
            </a:r>
            <a:r>
              <a:rPr lang="en-US" altLang="zh-CN" sz="3200" baseline="-25000" dirty="0">
                <a:solidFill>
                  <a:schemeClr val="tx1"/>
                </a:solidFill>
              </a:rPr>
              <a:t>1</a:t>
            </a:r>
            <a:r>
              <a:rPr lang="en-US" altLang="zh-CN" sz="3200" dirty="0">
                <a:solidFill>
                  <a:schemeClr val="tx1"/>
                </a:solidFill>
              </a:rPr>
              <a:t> has two arrows for 1; q</a:t>
            </a:r>
            <a:r>
              <a:rPr lang="en-US" altLang="zh-CN" sz="3200" baseline="-25000" dirty="0">
                <a:solidFill>
                  <a:schemeClr val="tx1"/>
                </a:solidFill>
              </a:rPr>
              <a:t>2</a:t>
            </a:r>
            <a:r>
              <a:rPr lang="en-US" altLang="zh-CN" sz="3200" dirty="0">
                <a:solidFill>
                  <a:schemeClr val="tx1"/>
                </a:solidFill>
              </a:rPr>
              <a:t> has no arrows for 1; </a:t>
            </a:r>
            <a:endParaRPr lang="zh-CN" altLang="en-US" sz="3200" dirty="0">
              <a:solidFill>
                <a:schemeClr val="tx1"/>
              </a:solidFill>
            </a:endParaRPr>
          </a:p>
          <a:p>
            <a:pPr>
              <a:lnSpc>
                <a:spcPct val="120000"/>
              </a:lnSpc>
              <a:buFontTx/>
              <a:buChar char="•"/>
            </a:pPr>
            <a:r>
              <a:rPr lang="zh-CN" altLang="en-US" sz="3200" dirty="0">
                <a:solidFill>
                  <a:schemeClr val="tx1"/>
                </a:solidFill>
              </a:rPr>
              <a:t> </a:t>
            </a:r>
            <a:r>
              <a:rPr lang="en-US" altLang="zh-CN" sz="3200" dirty="0">
                <a:solidFill>
                  <a:schemeClr val="tx1"/>
                </a:solidFill>
              </a:rPr>
              <a:t>there may be arrows with label </a:t>
            </a:r>
            <a:r>
              <a:rPr lang="zh-CN" altLang="en-US" sz="3200" dirty="0">
                <a:solidFill>
                  <a:schemeClr val="tx1"/>
                </a:solidFill>
                <a:sym typeface="Symbol" panose="05050102010706020507" pitchFamily="18" charset="2"/>
              </a:rPr>
              <a:t></a:t>
            </a:r>
            <a:r>
              <a:rPr lang="en-US" altLang="zh-CN" sz="3200" dirty="0">
                <a:solidFill>
                  <a:schemeClr val="tx1"/>
                </a:solidFill>
                <a:sym typeface="Symbol" panose="05050102010706020507" pitchFamily="18" charset="2"/>
              </a:rPr>
              <a:t>,</a:t>
            </a:r>
            <a:endParaRPr lang="en-US" altLang="zh-CN" sz="3200" dirty="0">
              <a:solidFill>
                <a:schemeClr val="tx1"/>
              </a:solidFill>
              <a:sym typeface="Symbol" panose="05050102010706020507" pitchFamily="18" charset="2"/>
            </a:endParaRPr>
          </a:p>
          <a:p>
            <a:pPr>
              <a:lnSpc>
                <a:spcPct val="120000"/>
              </a:lnSpc>
            </a:pPr>
            <a:r>
              <a:rPr lang="en-US" altLang="zh-CN" sz="3200" dirty="0">
                <a:solidFill>
                  <a:schemeClr val="tx1"/>
                </a:solidFill>
                <a:sym typeface="Symbol" panose="05050102010706020507" pitchFamily="18" charset="2"/>
              </a:rPr>
              <a:t>we can go along the arrow without read a symbol</a:t>
            </a:r>
            <a:endParaRPr lang="zh-CN" altLang="en-US" sz="3200" dirty="0">
              <a:solidFill>
                <a:schemeClr val="tx1"/>
              </a:solidFill>
              <a:sym typeface="Symbol" panose="05050102010706020507" pitchFamily="18" charset="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60439"/>
    </mc:Choice>
    <mc:Fallback>
      <p:transition spd="slow" advTm="1604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03">
                                            <p:txEl>
                                              <p:pRg st="0" end="0"/>
                                            </p:txEl>
                                          </p:spTgt>
                                        </p:tgtEl>
                                        <p:attrNameLst>
                                          <p:attrName>style.visibility</p:attrName>
                                        </p:attrNameLst>
                                      </p:cBhvr>
                                      <p:to>
                                        <p:strVal val="visible"/>
                                      </p:to>
                                    </p:set>
                                    <p:anim calcmode="lin" valueType="num">
                                      <p:cBhvr additive="base">
                                        <p:cTn id="7" dur="500" fill="hold"/>
                                        <p:tgtEl>
                                          <p:spTgt spid="512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003">
                                            <p:txEl>
                                              <p:pRg st="1" end="1"/>
                                            </p:txEl>
                                          </p:spTgt>
                                        </p:tgtEl>
                                        <p:attrNameLst>
                                          <p:attrName>style.visibility</p:attrName>
                                        </p:attrNameLst>
                                      </p:cBhvr>
                                      <p:to>
                                        <p:strVal val="visible"/>
                                      </p:to>
                                    </p:set>
                                    <p:anim calcmode="lin" valueType="num">
                                      <p:cBhvr additive="base">
                                        <p:cTn id="13" dur="500" fill="hold"/>
                                        <p:tgtEl>
                                          <p:spTgt spid="5120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003">
                                            <p:txEl>
                                              <p:pRg st="2" end="2"/>
                                            </p:txEl>
                                          </p:spTgt>
                                        </p:tgtEl>
                                        <p:attrNameLst>
                                          <p:attrName>style.visibility</p:attrName>
                                        </p:attrNameLst>
                                      </p:cBhvr>
                                      <p:to>
                                        <p:strVal val="visible"/>
                                      </p:to>
                                    </p:set>
                                    <p:anim calcmode="lin" valueType="num">
                                      <p:cBhvr additive="base">
                                        <p:cTn id="19" dur="500" fill="hold"/>
                                        <p:tgtEl>
                                          <p:spTgt spid="5120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0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51200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12025">
                                            <p:txEl>
                                              <p:pRg st="0" end="0"/>
                                            </p:txEl>
                                          </p:spTgt>
                                        </p:tgtEl>
                                        <p:attrNameLst>
                                          <p:attrName>style.visibility</p:attrName>
                                        </p:attrNameLst>
                                      </p:cBhvr>
                                      <p:to>
                                        <p:strVal val="visible"/>
                                      </p:to>
                                    </p:set>
                                    <p:anim calcmode="lin" valueType="num">
                                      <p:cBhvr additive="base">
                                        <p:cTn id="29" dur="500" fill="hold"/>
                                        <p:tgtEl>
                                          <p:spTgt spid="512025">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120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12025">
                                            <p:txEl>
                                              <p:pRg st="1" end="1"/>
                                            </p:txEl>
                                          </p:spTgt>
                                        </p:tgtEl>
                                        <p:attrNameLst>
                                          <p:attrName>style.visibility</p:attrName>
                                        </p:attrNameLst>
                                      </p:cBhvr>
                                      <p:to>
                                        <p:strVal val="visible"/>
                                      </p:to>
                                    </p:set>
                                    <p:anim calcmode="lin" valueType="num">
                                      <p:cBhvr additive="base">
                                        <p:cTn id="35" dur="500" fill="hold"/>
                                        <p:tgtEl>
                                          <p:spTgt spid="512025">
                                            <p:txEl>
                                              <p:pRg st="1" end="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1202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512025">
                                            <p:txEl>
                                              <p:pRg st="2" end="2"/>
                                            </p:txEl>
                                          </p:spTgt>
                                        </p:tgtEl>
                                        <p:attrNameLst>
                                          <p:attrName>style.visibility</p:attrName>
                                        </p:attrNameLst>
                                      </p:cBhvr>
                                      <p:to>
                                        <p:strVal val="visible"/>
                                      </p:to>
                                    </p:set>
                                    <p:anim calcmode="lin" valueType="num">
                                      <p:cBhvr additive="base">
                                        <p:cTn id="41" dur="500" fill="hold"/>
                                        <p:tgtEl>
                                          <p:spTgt spid="512025">
                                            <p:txEl>
                                              <p:pRg st="2" end="2"/>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1202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512025">
                                            <p:txEl>
                                              <p:pRg st="3" end="3"/>
                                            </p:txEl>
                                          </p:spTgt>
                                        </p:tgtEl>
                                        <p:attrNameLst>
                                          <p:attrName>style.visibility</p:attrName>
                                        </p:attrNameLst>
                                      </p:cBhvr>
                                      <p:to>
                                        <p:strVal val="visible"/>
                                      </p:to>
                                    </p:set>
                                    <p:anim calcmode="lin" valueType="num">
                                      <p:cBhvr additive="base">
                                        <p:cTn id="47" dur="500" fill="hold"/>
                                        <p:tgtEl>
                                          <p:spTgt spid="512025">
                                            <p:txEl>
                                              <p:pRg st="3" end="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51202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3" grpId="0" autoUpdateAnimBg="0" build="p"/>
      <p:bldP spid="512025" grpId="0" autoUpdateAnimBg="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altLang="zh-CN" b="1" dirty="0">
                <a:solidFill>
                  <a:srgbClr val="FF0000"/>
                </a:solidFill>
              </a:rPr>
              <a:t>N</a:t>
            </a:r>
            <a:r>
              <a:rPr lang="en-US" altLang="zh-CN" b="1" dirty="0">
                <a:solidFill>
                  <a:schemeClr val="tx1"/>
                </a:solidFill>
              </a:rPr>
              <a:t>ondeterministic </a:t>
            </a:r>
            <a:r>
              <a:rPr lang="en-US" altLang="zh-CN" b="1" dirty="0">
                <a:solidFill>
                  <a:srgbClr val="FF0000"/>
                </a:solidFill>
              </a:rPr>
              <a:t>C</a:t>
            </a:r>
            <a:r>
              <a:rPr lang="en-US" altLang="zh-CN" b="1" dirty="0">
                <a:solidFill>
                  <a:schemeClr val="tx1"/>
                </a:solidFill>
              </a:rPr>
              <a:t>omputation</a:t>
            </a:r>
            <a:endParaRPr lang="zh-CN" altLang="en-US" b="1" dirty="0">
              <a:solidFill>
                <a:schemeClr val="tx1"/>
              </a:solidFill>
            </a:endParaRPr>
          </a:p>
        </p:txBody>
      </p:sp>
      <p:grpSp>
        <p:nvGrpSpPr>
          <p:cNvPr id="513027" name="Group 3"/>
          <p:cNvGrpSpPr/>
          <p:nvPr/>
        </p:nvGrpSpPr>
        <p:grpSpPr bwMode="auto">
          <a:xfrm>
            <a:off x="179512" y="1071563"/>
            <a:ext cx="5448300" cy="1204912"/>
            <a:chOff x="804" y="2073"/>
            <a:chExt cx="3432" cy="759"/>
          </a:xfrm>
        </p:grpSpPr>
        <p:sp>
          <p:nvSpPr>
            <p:cNvPr id="513028" name="Oval 4"/>
            <p:cNvSpPr>
              <a:spLocks noChangeArrowheads="1"/>
            </p:cNvSpPr>
            <p:nvPr/>
          </p:nvSpPr>
          <p:spPr bwMode="auto">
            <a:xfrm>
              <a:off x="1056"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29" name="Text Box 5"/>
            <p:cNvSpPr txBox="1">
              <a:spLocks noChangeArrowheads="1"/>
            </p:cNvSpPr>
            <p:nvPr/>
          </p:nvSpPr>
          <p:spPr bwMode="auto">
            <a:xfrm>
              <a:off x="1088"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13030" name="Oval 6"/>
            <p:cNvSpPr>
              <a:spLocks noChangeArrowheads="1"/>
            </p:cNvSpPr>
            <p:nvPr/>
          </p:nvSpPr>
          <p:spPr bwMode="auto">
            <a:xfrm>
              <a:off x="1920" y="2496"/>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1" name="Text Box 7"/>
            <p:cNvSpPr txBox="1">
              <a:spLocks noChangeArrowheads="1"/>
            </p:cNvSpPr>
            <p:nvPr/>
          </p:nvSpPr>
          <p:spPr bwMode="auto">
            <a:xfrm>
              <a:off x="1952" y="245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513032" name="Oval 8"/>
            <p:cNvSpPr>
              <a:spLocks noChangeArrowheads="1"/>
            </p:cNvSpPr>
            <p:nvPr/>
          </p:nvSpPr>
          <p:spPr bwMode="auto">
            <a:xfrm>
              <a:off x="2784"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3" name="Text Box 9"/>
            <p:cNvSpPr txBox="1">
              <a:spLocks noChangeArrowheads="1"/>
            </p:cNvSpPr>
            <p:nvPr/>
          </p:nvSpPr>
          <p:spPr bwMode="auto">
            <a:xfrm>
              <a:off x="2816"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513034" name="Oval 10"/>
            <p:cNvSpPr>
              <a:spLocks noChangeArrowheads="1"/>
            </p:cNvSpPr>
            <p:nvPr/>
          </p:nvSpPr>
          <p:spPr bwMode="auto">
            <a:xfrm>
              <a:off x="3648"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5" name="Text Box 11"/>
            <p:cNvSpPr txBox="1">
              <a:spLocks noChangeArrowheads="1"/>
            </p:cNvSpPr>
            <p:nvPr/>
          </p:nvSpPr>
          <p:spPr bwMode="auto">
            <a:xfrm>
              <a:off x="3680"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4</a:t>
              </a:r>
              <a:endParaRPr lang="en-US" altLang="zh-CN" b="0" baseline="-25000">
                <a:solidFill>
                  <a:schemeClr val="tx1"/>
                </a:solidFill>
              </a:endParaRPr>
            </a:p>
          </p:txBody>
        </p:sp>
        <p:sp>
          <p:nvSpPr>
            <p:cNvPr id="513036" name="Oval 12"/>
            <p:cNvSpPr>
              <a:spLocks noChangeArrowheads="1"/>
            </p:cNvSpPr>
            <p:nvPr/>
          </p:nvSpPr>
          <p:spPr bwMode="auto">
            <a:xfrm>
              <a:off x="3672" y="2511"/>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7" name="Line 13"/>
            <p:cNvSpPr>
              <a:spLocks noChangeShapeType="1"/>
            </p:cNvSpPr>
            <p:nvPr/>
          </p:nvSpPr>
          <p:spPr bwMode="auto">
            <a:xfrm>
              <a:off x="864" y="2640"/>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8" name="Line 14"/>
            <p:cNvSpPr>
              <a:spLocks noChangeShapeType="1"/>
            </p:cNvSpPr>
            <p:nvPr/>
          </p:nvSpPr>
          <p:spPr bwMode="auto">
            <a:xfrm>
              <a:off x="1392"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9" name="Line 15"/>
            <p:cNvSpPr>
              <a:spLocks noChangeShapeType="1"/>
            </p:cNvSpPr>
            <p:nvPr/>
          </p:nvSpPr>
          <p:spPr bwMode="auto">
            <a:xfrm>
              <a:off x="2256"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40" name="Line 16"/>
            <p:cNvSpPr>
              <a:spLocks noChangeShapeType="1"/>
            </p:cNvSpPr>
            <p:nvPr/>
          </p:nvSpPr>
          <p:spPr bwMode="auto">
            <a:xfrm>
              <a:off x="3120"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41" name="Arc 17"/>
            <p:cNvSpPr/>
            <p:nvPr/>
          </p:nvSpPr>
          <p:spPr bwMode="auto">
            <a:xfrm rot="-5400000">
              <a:off x="1044" y="2268"/>
              <a:ext cx="312" cy="192"/>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2" name="Arc 18"/>
            <p:cNvSpPr/>
            <p:nvPr/>
          </p:nvSpPr>
          <p:spPr bwMode="auto">
            <a:xfrm rot="-5400000">
              <a:off x="3636" y="2268"/>
              <a:ext cx="312" cy="192"/>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3" name="Text Box 19"/>
            <p:cNvSpPr txBox="1">
              <a:spLocks noChangeArrowheads="1"/>
            </p:cNvSpPr>
            <p:nvPr/>
          </p:nvSpPr>
          <p:spPr bwMode="auto">
            <a:xfrm>
              <a:off x="804" y="2073"/>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0,1</a:t>
              </a:r>
              <a:endParaRPr lang="en-US" altLang="zh-CN" b="0">
                <a:solidFill>
                  <a:schemeClr val="tx1"/>
                </a:solidFill>
              </a:endParaRPr>
            </a:p>
          </p:txBody>
        </p:sp>
        <p:sp>
          <p:nvSpPr>
            <p:cNvPr id="513044" name="Text Box 20"/>
            <p:cNvSpPr txBox="1">
              <a:spLocks noChangeArrowheads="1"/>
            </p:cNvSpPr>
            <p:nvPr/>
          </p:nvSpPr>
          <p:spPr bwMode="auto">
            <a:xfrm>
              <a:off x="1488" y="23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13045" name="Text Box 21"/>
            <p:cNvSpPr txBox="1">
              <a:spLocks noChangeArrowheads="1"/>
            </p:cNvSpPr>
            <p:nvPr/>
          </p:nvSpPr>
          <p:spPr bwMode="auto">
            <a:xfrm>
              <a:off x="2352" y="2313"/>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r>
                <a:rPr lang="en-US" altLang="zh-CN" b="0">
                  <a:solidFill>
                    <a:schemeClr val="tx1"/>
                  </a:solidFill>
                  <a:sym typeface="Symbol" panose="05050102010706020507" pitchFamily="18" charset="2"/>
                </a:rPr>
                <a:t></a:t>
              </a:r>
              <a:endParaRPr lang="en-US" altLang="zh-CN" b="0">
                <a:solidFill>
                  <a:schemeClr val="tx1"/>
                </a:solidFill>
              </a:endParaRPr>
            </a:p>
          </p:txBody>
        </p:sp>
        <p:sp>
          <p:nvSpPr>
            <p:cNvPr id="513046" name="Text Box 22"/>
            <p:cNvSpPr txBox="1">
              <a:spLocks noChangeArrowheads="1"/>
            </p:cNvSpPr>
            <p:nvPr/>
          </p:nvSpPr>
          <p:spPr bwMode="auto">
            <a:xfrm>
              <a:off x="3216" y="23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13047" name="Text Box 23"/>
            <p:cNvSpPr txBox="1">
              <a:spLocks noChangeArrowheads="1"/>
            </p:cNvSpPr>
            <p:nvPr/>
          </p:nvSpPr>
          <p:spPr bwMode="auto">
            <a:xfrm>
              <a:off x="3840" y="2112"/>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0,1</a:t>
              </a:r>
              <a:endParaRPr lang="en-US" altLang="zh-CN" b="0">
                <a:solidFill>
                  <a:schemeClr val="tx1"/>
                </a:solidFill>
              </a:endParaRPr>
            </a:p>
          </p:txBody>
        </p:sp>
      </p:grpSp>
      <p:sp>
        <p:nvSpPr>
          <p:cNvPr id="513048" name="Text Box 24"/>
          <p:cNvSpPr txBox="1">
            <a:spLocks noChangeArrowheads="1"/>
          </p:cNvSpPr>
          <p:nvPr/>
        </p:nvSpPr>
        <p:spPr bwMode="auto">
          <a:xfrm>
            <a:off x="919332" y="2820193"/>
            <a:ext cx="118795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3200" dirty="0">
                <a:solidFill>
                  <a:schemeClr val="tx1"/>
                </a:solidFill>
              </a:rPr>
              <a:t>Input</a:t>
            </a:r>
            <a:endParaRPr lang="zh-CN" altLang="en-US" sz="3200" dirty="0">
              <a:solidFill>
                <a:schemeClr val="tx1"/>
              </a:solidFill>
            </a:endParaRPr>
          </a:p>
          <a:p>
            <a:pPr algn="ctr"/>
            <a:r>
              <a:rPr lang="en-US" altLang="zh-CN" sz="3200" dirty="0">
                <a:solidFill>
                  <a:schemeClr val="tx1"/>
                </a:solidFill>
              </a:rPr>
              <a:t>01011</a:t>
            </a:r>
            <a:endParaRPr lang="en-US" altLang="zh-CN" sz="3200" dirty="0">
              <a:solidFill>
                <a:schemeClr val="tx1"/>
              </a:solidFill>
            </a:endParaRPr>
          </a:p>
        </p:txBody>
      </p:sp>
      <p:sp>
        <p:nvSpPr>
          <p:cNvPr id="513049" name="Oval 25"/>
          <p:cNvSpPr>
            <a:spLocks noChangeArrowheads="1"/>
          </p:cNvSpPr>
          <p:nvPr/>
        </p:nvSpPr>
        <p:spPr bwMode="auto">
          <a:xfrm>
            <a:off x="1960984" y="3720306"/>
            <a:ext cx="533400" cy="533400"/>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0" name="Text Box 26"/>
          <p:cNvSpPr txBox="1">
            <a:spLocks noChangeArrowheads="1"/>
          </p:cNvSpPr>
          <p:nvPr/>
        </p:nvSpPr>
        <p:spPr bwMode="auto">
          <a:xfrm>
            <a:off x="2011784" y="3658393"/>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grpSp>
        <p:nvGrpSpPr>
          <p:cNvPr id="513051" name="Group 27"/>
          <p:cNvGrpSpPr/>
          <p:nvPr/>
        </p:nvGrpSpPr>
        <p:grpSpPr bwMode="auto">
          <a:xfrm>
            <a:off x="2484859" y="2331243"/>
            <a:ext cx="1143000" cy="1890713"/>
            <a:chOff x="1344" y="1488"/>
            <a:chExt cx="720" cy="1191"/>
          </a:xfrm>
        </p:grpSpPr>
        <p:sp>
          <p:nvSpPr>
            <p:cNvPr id="513052" name="Line 28"/>
            <p:cNvSpPr>
              <a:spLocks noChangeShapeType="1"/>
            </p:cNvSpPr>
            <p:nvPr/>
          </p:nvSpPr>
          <p:spPr bwMode="auto">
            <a:xfrm>
              <a:off x="1344" y="2544"/>
              <a:ext cx="38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53" name="Oval 29"/>
            <p:cNvSpPr>
              <a:spLocks noChangeArrowheads="1"/>
            </p:cNvSpPr>
            <p:nvPr/>
          </p:nvSpPr>
          <p:spPr bwMode="auto">
            <a:xfrm>
              <a:off x="1728" y="2343"/>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4" name="Text Box 30"/>
            <p:cNvSpPr txBox="1">
              <a:spLocks noChangeArrowheads="1"/>
            </p:cNvSpPr>
            <p:nvPr/>
          </p:nvSpPr>
          <p:spPr bwMode="auto">
            <a:xfrm>
              <a:off x="1760" y="2304"/>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13055" name="Line 31"/>
            <p:cNvSpPr>
              <a:spLocks noChangeShapeType="1"/>
            </p:cNvSpPr>
            <p:nvPr/>
          </p:nvSpPr>
          <p:spPr bwMode="auto">
            <a:xfrm>
              <a:off x="1488" y="1728"/>
              <a:ext cx="0" cy="81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56" name="Rectangle 32"/>
            <p:cNvSpPr>
              <a:spLocks noChangeArrowheads="1"/>
            </p:cNvSpPr>
            <p:nvPr/>
          </p:nvSpPr>
          <p:spPr bwMode="auto">
            <a:xfrm>
              <a:off x="1392"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grpSp>
      <p:grpSp>
        <p:nvGrpSpPr>
          <p:cNvPr id="513057" name="Group 33"/>
          <p:cNvGrpSpPr/>
          <p:nvPr/>
        </p:nvGrpSpPr>
        <p:grpSpPr bwMode="auto">
          <a:xfrm>
            <a:off x="3564359" y="2289968"/>
            <a:ext cx="1219200" cy="2819400"/>
            <a:chOff x="2016" y="1488"/>
            <a:chExt cx="768" cy="1776"/>
          </a:xfrm>
        </p:grpSpPr>
        <p:sp>
          <p:nvSpPr>
            <p:cNvPr id="513058" name="Line 34"/>
            <p:cNvSpPr>
              <a:spLocks noChangeShapeType="1"/>
            </p:cNvSpPr>
            <p:nvPr/>
          </p:nvSpPr>
          <p:spPr bwMode="auto">
            <a:xfrm>
              <a:off x="2064" y="2544"/>
              <a:ext cx="38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59" name="Line 35"/>
            <p:cNvSpPr>
              <a:spLocks noChangeShapeType="1"/>
            </p:cNvSpPr>
            <p:nvPr/>
          </p:nvSpPr>
          <p:spPr bwMode="auto">
            <a:xfrm>
              <a:off x="2016" y="2640"/>
              <a:ext cx="432" cy="3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60" name="Line 36"/>
            <p:cNvSpPr>
              <a:spLocks noChangeShapeType="1"/>
            </p:cNvSpPr>
            <p:nvPr/>
          </p:nvSpPr>
          <p:spPr bwMode="auto">
            <a:xfrm>
              <a:off x="2208" y="1728"/>
              <a:ext cx="0" cy="105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61" name="Rectangle 37"/>
            <p:cNvSpPr>
              <a:spLocks noChangeArrowheads="1"/>
            </p:cNvSpPr>
            <p:nvPr/>
          </p:nvSpPr>
          <p:spPr bwMode="auto">
            <a:xfrm>
              <a:off x="2112"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13062" name="Oval 38"/>
            <p:cNvSpPr>
              <a:spLocks noChangeArrowheads="1"/>
            </p:cNvSpPr>
            <p:nvPr/>
          </p:nvSpPr>
          <p:spPr bwMode="auto">
            <a:xfrm>
              <a:off x="2448" y="2400"/>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63" name="Text Box 39"/>
            <p:cNvSpPr txBox="1">
              <a:spLocks noChangeArrowheads="1"/>
            </p:cNvSpPr>
            <p:nvPr/>
          </p:nvSpPr>
          <p:spPr bwMode="auto">
            <a:xfrm>
              <a:off x="2480" y="2361"/>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513064" name="Oval 40"/>
            <p:cNvSpPr>
              <a:spLocks noChangeArrowheads="1"/>
            </p:cNvSpPr>
            <p:nvPr/>
          </p:nvSpPr>
          <p:spPr bwMode="auto">
            <a:xfrm>
              <a:off x="2400" y="2928"/>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65" name="Text Box 41"/>
            <p:cNvSpPr txBox="1">
              <a:spLocks noChangeArrowheads="1"/>
            </p:cNvSpPr>
            <p:nvPr/>
          </p:nvSpPr>
          <p:spPr bwMode="auto">
            <a:xfrm>
              <a:off x="2432" y="288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grpSp>
      <p:grpSp>
        <p:nvGrpSpPr>
          <p:cNvPr id="513066" name="Group 42"/>
          <p:cNvGrpSpPr/>
          <p:nvPr/>
        </p:nvGrpSpPr>
        <p:grpSpPr bwMode="auto">
          <a:xfrm>
            <a:off x="4250159" y="2837656"/>
            <a:ext cx="533400" cy="900112"/>
            <a:chOff x="2448" y="1833"/>
            <a:chExt cx="336" cy="567"/>
          </a:xfrm>
        </p:grpSpPr>
        <p:sp>
          <p:nvSpPr>
            <p:cNvPr id="513067" name="Oval 43"/>
            <p:cNvSpPr>
              <a:spLocks noChangeArrowheads="1"/>
            </p:cNvSpPr>
            <p:nvPr/>
          </p:nvSpPr>
          <p:spPr bwMode="auto">
            <a:xfrm>
              <a:off x="2448" y="1872"/>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68" name="Text Box 44"/>
            <p:cNvSpPr txBox="1">
              <a:spLocks noChangeArrowheads="1"/>
            </p:cNvSpPr>
            <p:nvPr/>
          </p:nvSpPr>
          <p:spPr bwMode="auto">
            <a:xfrm>
              <a:off x="2480" y="183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513069" name="Line 45"/>
            <p:cNvSpPr>
              <a:spLocks noChangeShapeType="1"/>
            </p:cNvSpPr>
            <p:nvPr/>
          </p:nvSpPr>
          <p:spPr bwMode="auto">
            <a:xfrm flipV="1">
              <a:off x="2592" y="2208"/>
              <a:ext cx="0" cy="192"/>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3070" name="Group 46"/>
          <p:cNvGrpSpPr/>
          <p:nvPr/>
        </p:nvGrpSpPr>
        <p:grpSpPr bwMode="auto">
          <a:xfrm>
            <a:off x="4707359" y="2277268"/>
            <a:ext cx="1143000" cy="3262313"/>
            <a:chOff x="2736" y="1488"/>
            <a:chExt cx="720" cy="2055"/>
          </a:xfrm>
        </p:grpSpPr>
        <p:sp>
          <p:nvSpPr>
            <p:cNvPr id="513071" name="Line 47"/>
            <p:cNvSpPr>
              <a:spLocks noChangeShapeType="1"/>
            </p:cNvSpPr>
            <p:nvPr/>
          </p:nvSpPr>
          <p:spPr bwMode="auto">
            <a:xfrm flipV="1">
              <a:off x="2784" y="2016"/>
              <a:ext cx="48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72" name="Text Box 48"/>
            <p:cNvSpPr txBox="1">
              <a:spLocks noChangeArrowheads="1"/>
            </p:cNvSpPr>
            <p:nvPr/>
          </p:nvSpPr>
          <p:spPr bwMode="auto">
            <a:xfrm>
              <a:off x="2832" y="1824"/>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0000"/>
                  </a:solidFill>
                  <a:cs typeface="Times New Roman" panose="02020603050405020304" pitchFamily="18" charset="0"/>
                </a:rPr>
                <a:t>×</a:t>
              </a:r>
              <a:endParaRPr lang="en-US" altLang="zh-CN" sz="3200" b="0">
                <a:solidFill>
                  <a:srgbClr val="FF0000"/>
                </a:solidFill>
              </a:endParaRPr>
            </a:p>
          </p:txBody>
        </p:sp>
        <p:sp>
          <p:nvSpPr>
            <p:cNvPr id="513073" name="Line 49"/>
            <p:cNvSpPr>
              <a:spLocks noChangeShapeType="1"/>
            </p:cNvSpPr>
            <p:nvPr/>
          </p:nvSpPr>
          <p:spPr bwMode="auto">
            <a:xfrm>
              <a:off x="2928" y="1728"/>
              <a:ext cx="0" cy="1488"/>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74" name="Rectangle 50"/>
            <p:cNvSpPr>
              <a:spLocks noChangeArrowheads="1"/>
            </p:cNvSpPr>
            <p:nvPr/>
          </p:nvSpPr>
          <p:spPr bwMode="auto">
            <a:xfrm>
              <a:off x="2832"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513075" name="Line 51"/>
            <p:cNvSpPr>
              <a:spLocks noChangeShapeType="1"/>
            </p:cNvSpPr>
            <p:nvPr/>
          </p:nvSpPr>
          <p:spPr bwMode="auto">
            <a:xfrm>
              <a:off x="2736" y="3168"/>
              <a:ext cx="384"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76" name="Oval 52"/>
            <p:cNvSpPr>
              <a:spLocks noChangeArrowheads="1"/>
            </p:cNvSpPr>
            <p:nvPr/>
          </p:nvSpPr>
          <p:spPr bwMode="auto">
            <a:xfrm>
              <a:off x="3120" y="320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77" name="Text Box 53"/>
            <p:cNvSpPr txBox="1">
              <a:spLocks noChangeArrowheads="1"/>
            </p:cNvSpPr>
            <p:nvPr/>
          </p:nvSpPr>
          <p:spPr bwMode="auto">
            <a:xfrm>
              <a:off x="3152" y="316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13078" name="Line 54"/>
            <p:cNvSpPr>
              <a:spLocks noChangeShapeType="1"/>
            </p:cNvSpPr>
            <p:nvPr/>
          </p:nvSpPr>
          <p:spPr bwMode="auto">
            <a:xfrm>
              <a:off x="2784" y="2544"/>
              <a:ext cx="33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79" name="Oval 55"/>
            <p:cNvSpPr>
              <a:spLocks noChangeArrowheads="1"/>
            </p:cNvSpPr>
            <p:nvPr/>
          </p:nvSpPr>
          <p:spPr bwMode="auto">
            <a:xfrm>
              <a:off x="3120" y="2400"/>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80" name="Text Box 56"/>
            <p:cNvSpPr txBox="1">
              <a:spLocks noChangeArrowheads="1"/>
            </p:cNvSpPr>
            <p:nvPr/>
          </p:nvSpPr>
          <p:spPr bwMode="auto">
            <a:xfrm>
              <a:off x="3152" y="2361"/>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grpSp>
      <p:grpSp>
        <p:nvGrpSpPr>
          <p:cNvPr id="513081" name="Group 57"/>
          <p:cNvGrpSpPr/>
          <p:nvPr/>
        </p:nvGrpSpPr>
        <p:grpSpPr bwMode="auto">
          <a:xfrm>
            <a:off x="5774159" y="2304256"/>
            <a:ext cx="1295400" cy="3429000"/>
            <a:chOff x="3408" y="1488"/>
            <a:chExt cx="816" cy="2160"/>
          </a:xfrm>
        </p:grpSpPr>
        <p:sp>
          <p:nvSpPr>
            <p:cNvPr id="513082" name="Line 58"/>
            <p:cNvSpPr>
              <a:spLocks noChangeShapeType="1"/>
            </p:cNvSpPr>
            <p:nvPr/>
          </p:nvSpPr>
          <p:spPr bwMode="auto">
            <a:xfrm flipV="1">
              <a:off x="3408" y="3072"/>
              <a:ext cx="48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83" name="Line 59"/>
            <p:cNvSpPr>
              <a:spLocks noChangeShapeType="1"/>
            </p:cNvSpPr>
            <p:nvPr/>
          </p:nvSpPr>
          <p:spPr bwMode="auto">
            <a:xfrm>
              <a:off x="3456" y="3360"/>
              <a:ext cx="480" cy="9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84" name="Line 60"/>
            <p:cNvSpPr>
              <a:spLocks noChangeShapeType="1"/>
            </p:cNvSpPr>
            <p:nvPr/>
          </p:nvSpPr>
          <p:spPr bwMode="auto">
            <a:xfrm>
              <a:off x="3696" y="1728"/>
              <a:ext cx="0" cy="168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85" name="Rectangle 61"/>
            <p:cNvSpPr>
              <a:spLocks noChangeArrowheads="1"/>
            </p:cNvSpPr>
            <p:nvPr/>
          </p:nvSpPr>
          <p:spPr bwMode="auto">
            <a:xfrm>
              <a:off x="3600"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13086" name="Oval 62"/>
            <p:cNvSpPr>
              <a:spLocks noChangeArrowheads="1"/>
            </p:cNvSpPr>
            <p:nvPr/>
          </p:nvSpPr>
          <p:spPr bwMode="auto">
            <a:xfrm>
              <a:off x="3888" y="230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87" name="Text Box 63"/>
            <p:cNvSpPr txBox="1">
              <a:spLocks noChangeArrowheads="1"/>
            </p:cNvSpPr>
            <p:nvPr/>
          </p:nvSpPr>
          <p:spPr bwMode="auto">
            <a:xfrm>
              <a:off x="3920" y="226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513088" name="Oval 64"/>
            <p:cNvSpPr>
              <a:spLocks noChangeArrowheads="1"/>
            </p:cNvSpPr>
            <p:nvPr/>
          </p:nvSpPr>
          <p:spPr bwMode="auto">
            <a:xfrm>
              <a:off x="3888" y="2832"/>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89" name="Text Box 65"/>
            <p:cNvSpPr txBox="1">
              <a:spLocks noChangeArrowheads="1"/>
            </p:cNvSpPr>
            <p:nvPr/>
          </p:nvSpPr>
          <p:spPr bwMode="auto">
            <a:xfrm>
              <a:off x="3920" y="279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513090" name="Line 66"/>
            <p:cNvSpPr>
              <a:spLocks noChangeShapeType="1"/>
            </p:cNvSpPr>
            <p:nvPr/>
          </p:nvSpPr>
          <p:spPr bwMode="auto">
            <a:xfrm flipV="1">
              <a:off x="4032" y="2640"/>
              <a:ext cx="0" cy="192"/>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91" name="Oval 67"/>
            <p:cNvSpPr>
              <a:spLocks noChangeArrowheads="1"/>
            </p:cNvSpPr>
            <p:nvPr/>
          </p:nvSpPr>
          <p:spPr bwMode="auto">
            <a:xfrm>
              <a:off x="3888" y="3312"/>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92" name="Text Box 68"/>
            <p:cNvSpPr txBox="1">
              <a:spLocks noChangeArrowheads="1"/>
            </p:cNvSpPr>
            <p:nvPr/>
          </p:nvSpPr>
          <p:spPr bwMode="auto">
            <a:xfrm>
              <a:off x="3920" y="327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13093" name="Line 69"/>
            <p:cNvSpPr>
              <a:spLocks noChangeShapeType="1"/>
            </p:cNvSpPr>
            <p:nvPr/>
          </p:nvSpPr>
          <p:spPr bwMode="auto">
            <a:xfrm flipV="1">
              <a:off x="3456" y="2016"/>
              <a:ext cx="432" cy="48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94" name="Oval 70"/>
            <p:cNvSpPr>
              <a:spLocks noChangeArrowheads="1"/>
            </p:cNvSpPr>
            <p:nvPr/>
          </p:nvSpPr>
          <p:spPr bwMode="auto">
            <a:xfrm>
              <a:off x="3888" y="1872"/>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95" name="Text Box 71"/>
            <p:cNvSpPr txBox="1">
              <a:spLocks noChangeArrowheads="1"/>
            </p:cNvSpPr>
            <p:nvPr/>
          </p:nvSpPr>
          <p:spPr bwMode="auto">
            <a:xfrm>
              <a:off x="3920" y="183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4</a:t>
              </a:r>
              <a:endParaRPr lang="en-US" altLang="zh-CN" b="0" baseline="-25000">
                <a:solidFill>
                  <a:schemeClr val="tx1"/>
                </a:solidFill>
              </a:endParaRPr>
            </a:p>
          </p:txBody>
        </p:sp>
        <p:sp>
          <p:nvSpPr>
            <p:cNvPr id="513096" name="Oval 72"/>
            <p:cNvSpPr>
              <a:spLocks noChangeArrowheads="1"/>
            </p:cNvSpPr>
            <p:nvPr/>
          </p:nvSpPr>
          <p:spPr bwMode="auto">
            <a:xfrm>
              <a:off x="3912" y="1896"/>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097" name="Group 73"/>
          <p:cNvGrpSpPr/>
          <p:nvPr/>
        </p:nvGrpSpPr>
        <p:grpSpPr bwMode="auto">
          <a:xfrm>
            <a:off x="7021016" y="2289968"/>
            <a:ext cx="1295400" cy="3414713"/>
            <a:chOff x="4197" y="1442"/>
            <a:chExt cx="816" cy="2151"/>
          </a:xfrm>
        </p:grpSpPr>
        <p:sp>
          <p:nvSpPr>
            <p:cNvPr id="513098" name="Oval 74"/>
            <p:cNvSpPr>
              <a:spLocks noChangeArrowheads="1"/>
            </p:cNvSpPr>
            <p:nvPr/>
          </p:nvSpPr>
          <p:spPr bwMode="auto">
            <a:xfrm>
              <a:off x="4677" y="235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99" name="Text Box 75"/>
            <p:cNvSpPr txBox="1">
              <a:spLocks noChangeArrowheads="1"/>
            </p:cNvSpPr>
            <p:nvPr/>
          </p:nvSpPr>
          <p:spPr bwMode="auto">
            <a:xfrm>
              <a:off x="4709" y="2306"/>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513100" name="Oval 76"/>
            <p:cNvSpPr>
              <a:spLocks noChangeArrowheads="1"/>
            </p:cNvSpPr>
            <p:nvPr/>
          </p:nvSpPr>
          <p:spPr bwMode="auto">
            <a:xfrm>
              <a:off x="4677" y="2873"/>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01" name="Text Box 77"/>
            <p:cNvSpPr txBox="1">
              <a:spLocks noChangeArrowheads="1"/>
            </p:cNvSpPr>
            <p:nvPr/>
          </p:nvSpPr>
          <p:spPr bwMode="auto">
            <a:xfrm>
              <a:off x="4709" y="2834"/>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513102" name="Line 78"/>
            <p:cNvSpPr>
              <a:spLocks noChangeShapeType="1"/>
            </p:cNvSpPr>
            <p:nvPr/>
          </p:nvSpPr>
          <p:spPr bwMode="auto">
            <a:xfrm flipV="1">
              <a:off x="4821" y="2690"/>
              <a:ext cx="0" cy="192"/>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103" name="Oval 79"/>
            <p:cNvSpPr>
              <a:spLocks noChangeArrowheads="1"/>
            </p:cNvSpPr>
            <p:nvPr/>
          </p:nvSpPr>
          <p:spPr bwMode="auto">
            <a:xfrm>
              <a:off x="4677" y="325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04" name="Text Box 80"/>
            <p:cNvSpPr txBox="1">
              <a:spLocks noChangeArrowheads="1"/>
            </p:cNvSpPr>
            <p:nvPr/>
          </p:nvSpPr>
          <p:spPr bwMode="auto">
            <a:xfrm>
              <a:off x="4709" y="321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13105" name="Line 81"/>
            <p:cNvSpPr>
              <a:spLocks noChangeShapeType="1"/>
            </p:cNvSpPr>
            <p:nvPr/>
          </p:nvSpPr>
          <p:spPr bwMode="auto">
            <a:xfrm flipV="1">
              <a:off x="4197" y="2930"/>
              <a:ext cx="33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106" name="Text Box 82"/>
            <p:cNvSpPr txBox="1">
              <a:spLocks noChangeArrowheads="1"/>
            </p:cNvSpPr>
            <p:nvPr/>
          </p:nvSpPr>
          <p:spPr bwMode="auto">
            <a:xfrm>
              <a:off x="4245" y="2738"/>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0000"/>
                  </a:solidFill>
                  <a:cs typeface="Times New Roman" panose="02020603050405020304" pitchFamily="18" charset="0"/>
                </a:rPr>
                <a:t>×</a:t>
              </a:r>
              <a:endParaRPr lang="en-US" altLang="zh-CN" sz="3200" b="0">
                <a:solidFill>
                  <a:srgbClr val="FF0000"/>
                </a:solidFill>
              </a:endParaRPr>
            </a:p>
          </p:txBody>
        </p:sp>
        <p:sp>
          <p:nvSpPr>
            <p:cNvPr id="513107" name="Line 83"/>
            <p:cNvSpPr>
              <a:spLocks noChangeShapeType="1"/>
            </p:cNvSpPr>
            <p:nvPr/>
          </p:nvSpPr>
          <p:spPr bwMode="auto">
            <a:xfrm flipV="1">
              <a:off x="4197" y="3458"/>
              <a:ext cx="48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108" name="Line 84"/>
            <p:cNvSpPr>
              <a:spLocks noChangeShapeType="1"/>
            </p:cNvSpPr>
            <p:nvPr/>
          </p:nvSpPr>
          <p:spPr bwMode="auto">
            <a:xfrm flipV="1">
              <a:off x="4197" y="3122"/>
              <a:ext cx="480"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109" name="Oval 85"/>
            <p:cNvSpPr>
              <a:spLocks noChangeArrowheads="1"/>
            </p:cNvSpPr>
            <p:nvPr/>
          </p:nvSpPr>
          <p:spPr bwMode="auto">
            <a:xfrm>
              <a:off x="4677" y="181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10" name="Text Box 86"/>
            <p:cNvSpPr txBox="1">
              <a:spLocks noChangeArrowheads="1"/>
            </p:cNvSpPr>
            <p:nvPr/>
          </p:nvSpPr>
          <p:spPr bwMode="auto">
            <a:xfrm>
              <a:off x="4709" y="177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4</a:t>
              </a:r>
              <a:endParaRPr lang="en-US" altLang="zh-CN" b="0" baseline="-25000">
                <a:solidFill>
                  <a:schemeClr val="tx1"/>
                </a:solidFill>
              </a:endParaRPr>
            </a:p>
          </p:txBody>
        </p:sp>
        <p:sp>
          <p:nvSpPr>
            <p:cNvPr id="513111" name="Oval 87"/>
            <p:cNvSpPr>
              <a:spLocks noChangeArrowheads="1"/>
            </p:cNvSpPr>
            <p:nvPr/>
          </p:nvSpPr>
          <p:spPr bwMode="auto">
            <a:xfrm>
              <a:off x="4701" y="1841"/>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12" name="Line 88"/>
            <p:cNvSpPr>
              <a:spLocks noChangeShapeType="1"/>
            </p:cNvSpPr>
            <p:nvPr/>
          </p:nvSpPr>
          <p:spPr bwMode="auto">
            <a:xfrm flipV="1">
              <a:off x="4197" y="2066"/>
              <a:ext cx="480" cy="3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113" name="Line 89"/>
            <p:cNvSpPr>
              <a:spLocks noChangeShapeType="1"/>
            </p:cNvSpPr>
            <p:nvPr/>
          </p:nvSpPr>
          <p:spPr bwMode="auto">
            <a:xfrm>
              <a:off x="4197" y="1922"/>
              <a:ext cx="452" cy="10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114" name="Line 90"/>
            <p:cNvSpPr>
              <a:spLocks noChangeShapeType="1"/>
            </p:cNvSpPr>
            <p:nvPr/>
          </p:nvSpPr>
          <p:spPr bwMode="auto">
            <a:xfrm>
              <a:off x="4389" y="1682"/>
              <a:ext cx="0" cy="177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115" name="Rectangle 91"/>
            <p:cNvSpPr>
              <a:spLocks noChangeArrowheads="1"/>
            </p:cNvSpPr>
            <p:nvPr/>
          </p:nvSpPr>
          <p:spPr bwMode="auto">
            <a:xfrm>
              <a:off x="4293" y="144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grpSp>
      <p:sp>
        <p:nvSpPr>
          <p:cNvPr id="513116" name="Text Box 92"/>
          <p:cNvSpPr txBox="1">
            <a:spLocks noChangeArrowheads="1"/>
          </p:cNvSpPr>
          <p:nvPr/>
        </p:nvSpPr>
        <p:spPr bwMode="auto">
          <a:xfrm>
            <a:off x="107504" y="5445224"/>
            <a:ext cx="86614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chemeClr val="tx1"/>
                </a:solidFill>
              </a:rPr>
              <a:t>1. </a:t>
            </a:r>
            <a:r>
              <a:rPr lang="en-US" altLang="zh-CN" sz="2400" dirty="0">
                <a:solidFill>
                  <a:srgbClr val="FF0000"/>
                </a:solidFill>
              </a:rPr>
              <a:t>NC</a:t>
            </a:r>
            <a:r>
              <a:rPr lang="en-US" altLang="zh-CN" sz="2400" dirty="0">
                <a:solidFill>
                  <a:schemeClr val="tx1"/>
                </a:solidFill>
              </a:rPr>
              <a:t> is a kind of parallel computation </a:t>
            </a:r>
            <a:endParaRPr lang="en-US" altLang="zh-CN" sz="2400" dirty="0">
              <a:solidFill>
                <a:schemeClr val="tx1"/>
              </a:solidFill>
            </a:endParaRPr>
          </a:p>
          <a:p>
            <a:r>
              <a:rPr lang="en-US" altLang="zh-CN" sz="2400" dirty="0">
                <a:solidFill>
                  <a:schemeClr val="tx1"/>
                </a:solidFill>
              </a:rPr>
              <a:t>if necessary, machine split into copies to follow all choices </a:t>
            </a:r>
            <a:endParaRPr lang="en-US" altLang="zh-CN" sz="2400" dirty="0">
              <a:solidFill>
                <a:schemeClr val="tx1"/>
              </a:solidFill>
            </a:endParaRPr>
          </a:p>
          <a:p>
            <a:r>
              <a:rPr lang="en-US" altLang="zh-CN" sz="2400" dirty="0">
                <a:solidFill>
                  <a:schemeClr val="tx1"/>
                </a:solidFill>
              </a:rPr>
              <a:t>2. </a:t>
            </a:r>
            <a:r>
              <a:rPr lang="en-US" altLang="zh-CN" sz="2400" dirty="0">
                <a:solidFill>
                  <a:srgbClr val="FF0000"/>
                </a:solidFill>
              </a:rPr>
              <a:t>NC</a:t>
            </a:r>
            <a:r>
              <a:rPr lang="en-US" altLang="zh-CN" sz="2400" dirty="0">
                <a:solidFill>
                  <a:schemeClr val="tx1"/>
                </a:solidFill>
              </a:rPr>
              <a:t> is a tree of possibilities: branches corresponding to choices </a:t>
            </a:r>
            <a:endParaRPr lang="en-US" altLang="zh-CN" sz="2400" dirty="0">
              <a:solidFill>
                <a:schemeClr val="tx1"/>
              </a:solidFill>
            </a:endParaRPr>
          </a:p>
        </p:txBody>
      </p:sp>
      <p:sp>
        <p:nvSpPr>
          <p:cNvPr id="94" name="Text Box 92"/>
          <p:cNvSpPr txBox="1">
            <a:spLocks noChangeArrowheads="1"/>
          </p:cNvSpPr>
          <p:nvPr/>
        </p:nvSpPr>
        <p:spPr bwMode="auto">
          <a:xfrm>
            <a:off x="5580112" y="1305778"/>
            <a:ext cx="34708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chemeClr val="tx1"/>
                </a:solidFill>
              </a:rPr>
              <a:t>What is </a:t>
            </a:r>
            <a:r>
              <a:rPr lang="en-US" altLang="zh-CN" sz="2400" dirty="0">
                <a:solidFill>
                  <a:srgbClr val="FF0000"/>
                </a:solidFill>
              </a:rPr>
              <a:t>NC</a:t>
            </a:r>
            <a:r>
              <a:rPr lang="en-US" altLang="zh-CN" sz="2400" dirty="0">
                <a:solidFill>
                  <a:schemeClr val="tx1"/>
                </a:solidFill>
              </a:rPr>
              <a:t>? </a:t>
            </a:r>
            <a:endParaRPr lang="en-US" altLang="zh-CN" sz="2400" dirty="0">
              <a:solidFill>
                <a:schemeClr val="tx1"/>
              </a:solidFill>
            </a:endParaRPr>
          </a:p>
          <a:p>
            <a:r>
              <a:rPr lang="en-US" altLang="zh-CN" sz="2400" dirty="0">
                <a:solidFill>
                  <a:schemeClr val="tx1"/>
                </a:solidFill>
              </a:rPr>
              <a:t>How to understand </a:t>
            </a:r>
            <a:r>
              <a:rPr lang="en-US" altLang="zh-CN" sz="2400" dirty="0">
                <a:solidFill>
                  <a:srgbClr val="FF0000"/>
                </a:solidFill>
              </a:rPr>
              <a:t>NC</a:t>
            </a:r>
            <a:r>
              <a:rPr lang="en-US" altLang="zh-CN" sz="2400" dirty="0">
                <a:solidFill>
                  <a:schemeClr val="tx1"/>
                </a:solidFill>
              </a:rPr>
              <a:t>? </a:t>
            </a:r>
            <a:endParaRPr lang="en-US" altLang="zh-CN" sz="2400" dirty="0">
              <a:solidFill>
                <a:schemeClr val="tx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83542"/>
    </mc:Choice>
    <mc:Fallback>
      <p:transition spd="slow" advTm="4835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30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30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30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30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30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30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311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311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31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16" grpId="0" build="p"/>
      <p:bldP spid="9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altLang="zh-CN" sz="4000" b="1" dirty="0">
                <a:solidFill>
                  <a:schemeClr val="tx1"/>
                </a:solidFill>
              </a:rPr>
              <a:t>Process of nondeterministic computation</a:t>
            </a:r>
            <a:endParaRPr lang="zh-CN" altLang="en-US" sz="4000" b="1" dirty="0">
              <a:solidFill>
                <a:schemeClr val="tx1"/>
              </a:solidFill>
            </a:endParaRPr>
          </a:p>
        </p:txBody>
      </p:sp>
      <p:grpSp>
        <p:nvGrpSpPr>
          <p:cNvPr id="513027" name="Group 3"/>
          <p:cNvGrpSpPr/>
          <p:nvPr/>
        </p:nvGrpSpPr>
        <p:grpSpPr bwMode="auto">
          <a:xfrm>
            <a:off x="395536" y="1194360"/>
            <a:ext cx="5448300" cy="1204912"/>
            <a:chOff x="804" y="2073"/>
            <a:chExt cx="3432" cy="759"/>
          </a:xfrm>
        </p:grpSpPr>
        <p:sp>
          <p:nvSpPr>
            <p:cNvPr id="513028" name="Oval 4"/>
            <p:cNvSpPr>
              <a:spLocks noChangeArrowheads="1"/>
            </p:cNvSpPr>
            <p:nvPr/>
          </p:nvSpPr>
          <p:spPr bwMode="auto">
            <a:xfrm>
              <a:off x="1056"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29" name="Text Box 5"/>
            <p:cNvSpPr txBox="1">
              <a:spLocks noChangeArrowheads="1"/>
            </p:cNvSpPr>
            <p:nvPr/>
          </p:nvSpPr>
          <p:spPr bwMode="auto">
            <a:xfrm>
              <a:off x="1088"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13030" name="Oval 6"/>
            <p:cNvSpPr>
              <a:spLocks noChangeArrowheads="1"/>
            </p:cNvSpPr>
            <p:nvPr/>
          </p:nvSpPr>
          <p:spPr bwMode="auto">
            <a:xfrm>
              <a:off x="1920" y="2496"/>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1" name="Text Box 7"/>
            <p:cNvSpPr txBox="1">
              <a:spLocks noChangeArrowheads="1"/>
            </p:cNvSpPr>
            <p:nvPr/>
          </p:nvSpPr>
          <p:spPr bwMode="auto">
            <a:xfrm>
              <a:off x="1952" y="245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513032" name="Oval 8"/>
            <p:cNvSpPr>
              <a:spLocks noChangeArrowheads="1"/>
            </p:cNvSpPr>
            <p:nvPr/>
          </p:nvSpPr>
          <p:spPr bwMode="auto">
            <a:xfrm>
              <a:off x="2784"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3" name="Text Box 9"/>
            <p:cNvSpPr txBox="1">
              <a:spLocks noChangeArrowheads="1"/>
            </p:cNvSpPr>
            <p:nvPr/>
          </p:nvSpPr>
          <p:spPr bwMode="auto">
            <a:xfrm>
              <a:off x="2816"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513034" name="Oval 10"/>
            <p:cNvSpPr>
              <a:spLocks noChangeArrowheads="1"/>
            </p:cNvSpPr>
            <p:nvPr/>
          </p:nvSpPr>
          <p:spPr bwMode="auto">
            <a:xfrm>
              <a:off x="3648"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5" name="Text Box 11"/>
            <p:cNvSpPr txBox="1">
              <a:spLocks noChangeArrowheads="1"/>
            </p:cNvSpPr>
            <p:nvPr/>
          </p:nvSpPr>
          <p:spPr bwMode="auto">
            <a:xfrm>
              <a:off x="3680"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4</a:t>
              </a:r>
              <a:endParaRPr lang="en-US" altLang="zh-CN" b="0" baseline="-25000">
                <a:solidFill>
                  <a:schemeClr val="tx1"/>
                </a:solidFill>
              </a:endParaRPr>
            </a:p>
          </p:txBody>
        </p:sp>
        <p:sp>
          <p:nvSpPr>
            <p:cNvPr id="513036" name="Oval 12"/>
            <p:cNvSpPr>
              <a:spLocks noChangeArrowheads="1"/>
            </p:cNvSpPr>
            <p:nvPr/>
          </p:nvSpPr>
          <p:spPr bwMode="auto">
            <a:xfrm>
              <a:off x="3672" y="2511"/>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7" name="Line 13"/>
            <p:cNvSpPr>
              <a:spLocks noChangeShapeType="1"/>
            </p:cNvSpPr>
            <p:nvPr/>
          </p:nvSpPr>
          <p:spPr bwMode="auto">
            <a:xfrm>
              <a:off x="864" y="2640"/>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8" name="Line 14"/>
            <p:cNvSpPr>
              <a:spLocks noChangeShapeType="1"/>
            </p:cNvSpPr>
            <p:nvPr/>
          </p:nvSpPr>
          <p:spPr bwMode="auto">
            <a:xfrm>
              <a:off x="1392"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9" name="Line 15"/>
            <p:cNvSpPr>
              <a:spLocks noChangeShapeType="1"/>
            </p:cNvSpPr>
            <p:nvPr/>
          </p:nvSpPr>
          <p:spPr bwMode="auto">
            <a:xfrm>
              <a:off x="2256"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40" name="Line 16"/>
            <p:cNvSpPr>
              <a:spLocks noChangeShapeType="1"/>
            </p:cNvSpPr>
            <p:nvPr/>
          </p:nvSpPr>
          <p:spPr bwMode="auto">
            <a:xfrm>
              <a:off x="3120"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41" name="Arc 17"/>
            <p:cNvSpPr/>
            <p:nvPr/>
          </p:nvSpPr>
          <p:spPr bwMode="auto">
            <a:xfrm rot="-5400000">
              <a:off x="1044" y="2268"/>
              <a:ext cx="312" cy="192"/>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2" name="Arc 18"/>
            <p:cNvSpPr/>
            <p:nvPr/>
          </p:nvSpPr>
          <p:spPr bwMode="auto">
            <a:xfrm rot="-5400000">
              <a:off x="3636" y="2268"/>
              <a:ext cx="312" cy="192"/>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3" name="Text Box 19"/>
            <p:cNvSpPr txBox="1">
              <a:spLocks noChangeArrowheads="1"/>
            </p:cNvSpPr>
            <p:nvPr/>
          </p:nvSpPr>
          <p:spPr bwMode="auto">
            <a:xfrm>
              <a:off x="804" y="2073"/>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0,1</a:t>
              </a:r>
              <a:endParaRPr lang="en-US" altLang="zh-CN" b="0">
                <a:solidFill>
                  <a:schemeClr val="tx1"/>
                </a:solidFill>
              </a:endParaRPr>
            </a:p>
          </p:txBody>
        </p:sp>
        <p:sp>
          <p:nvSpPr>
            <p:cNvPr id="513044" name="Text Box 20"/>
            <p:cNvSpPr txBox="1">
              <a:spLocks noChangeArrowheads="1"/>
            </p:cNvSpPr>
            <p:nvPr/>
          </p:nvSpPr>
          <p:spPr bwMode="auto">
            <a:xfrm>
              <a:off x="1488" y="23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13045" name="Text Box 21"/>
            <p:cNvSpPr txBox="1">
              <a:spLocks noChangeArrowheads="1"/>
            </p:cNvSpPr>
            <p:nvPr/>
          </p:nvSpPr>
          <p:spPr bwMode="auto">
            <a:xfrm>
              <a:off x="2352" y="2313"/>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r>
                <a:rPr lang="en-US" altLang="zh-CN" b="0">
                  <a:solidFill>
                    <a:schemeClr val="tx1"/>
                  </a:solidFill>
                  <a:sym typeface="Symbol" panose="05050102010706020507" pitchFamily="18" charset="2"/>
                </a:rPr>
                <a:t></a:t>
              </a:r>
              <a:endParaRPr lang="en-US" altLang="zh-CN" b="0">
                <a:solidFill>
                  <a:schemeClr val="tx1"/>
                </a:solidFill>
              </a:endParaRPr>
            </a:p>
          </p:txBody>
        </p:sp>
        <p:sp>
          <p:nvSpPr>
            <p:cNvPr id="513046" name="Text Box 22"/>
            <p:cNvSpPr txBox="1">
              <a:spLocks noChangeArrowheads="1"/>
            </p:cNvSpPr>
            <p:nvPr/>
          </p:nvSpPr>
          <p:spPr bwMode="auto">
            <a:xfrm>
              <a:off x="3216" y="23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13047" name="Text Box 23"/>
            <p:cNvSpPr txBox="1">
              <a:spLocks noChangeArrowheads="1"/>
            </p:cNvSpPr>
            <p:nvPr/>
          </p:nvSpPr>
          <p:spPr bwMode="auto">
            <a:xfrm>
              <a:off x="3840" y="2112"/>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0,1</a:t>
              </a:r>
              <a:endParaRPr lang="en-US" altLang="zh-CN" b="0">
                <a:solidFill>
                  <a:schemeClr val="tx1"/>
                </a:solidFill>
              </a:endParaRPr>
            </a:p>
          </p:txBody>
        </p:sp>
      </p:grpSp>
      <p:sp>
        <p:nvSpPr>
          <p:cNvPr id="513116" name="Text Box 92"/>
          <p:cNvSpPr txBox="1">
            <a:spLocks noChangeArrowheads="1"/>
          </p:cNvSpPr>
          <p:nvPr/>
        </p:nvSpPr>
        <p:spPr bwMode="auto">
          <a:xfrm>
            <a:off x="174649" y="4077072"/>
            <a:ext cx="670555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chemeClr val="tx1"/>
                </a:solidFill>
              </a:rPr>
              <a:t>1. one machine in start state </a:t>
            </a:r>
            <a:endParaRPr lang="en-US" altLang="zh-CN" sz="2400" dirty="0">
              <a:solidFill>
                <a:schemeClr val="tx1"/>
              </a:solidFill>
            </a:endParaRPr>
          </a:p>
          <a:p>
            <a:r>
              <a:rPr lang="en-US" altLang="zh-CN" sz="2400" dirty="0">
                <a:solidFill>
                  <a:schemeClr val="tx1"/>
                </a:solidFill>
              </a:rPr>
              <a:t>2. </a:t>
            </a:r>
            <a:r>
              <a:rPr lang="en-US" altLang="zh-CN" sz="2000" dirty="0">
                <a:solidFill>
                  <a:schemeClr val="tx1"/>
                </a:solidFill>
              </a:rPr>
              <a:t>split into copies along </a:t>
            </a:r>
            <a:r>
              <a:rPr lang="zh-CN" altLang="en-US" sz="2000" dirty="0">
                <a:solidFill>
                  <a:schemeClr val="tx1"/>
                </a:solidFill>
                <a:sym typeface="Symbol" panose="05050102010706020507" pitchFamily="18" charset="2"/>
              </a:rPr>
              <a:t></a:t>
            </a:r>
            <a:r>
              <a:rPr lang="en-US" altLang="zh-CN" sz="2000" dirty="0">
                <a:solidFill>
                  <a:schemeClr val="tx1"/>
                </a:solidFill>
                <a:sym typeface="Symbol" panose="05050102010706020507" pitchFamily="18" charset="2"/>
              </a:rPr>
              <a:t>-arrows </a:t>
            </a:r>
            <a:endParaRPr lang="en-US" altLang="zh-CN" sz="2000" dirty="0">
              <a:solidFill>
                <a:schemeClr val="tx1"/>
              </a:solidFill>
            </a:endParaRPr>
          </a:p>
          <a:p>
            <a:r>
              <a:rPr lang="en-US" altLang="zh-CN" sz="2400" dirty="0">
                <a:solidFill>
                  <a:schemeClr val="tx1"/>
                </a:solidFill>
              </a:rPr>
              <a:t>3. while(read s), </a:t>
            </a:r>
            <a:r>
              <a:rPr lang="en-US" altLang="zh-CN" sz="2000" dirty="0">
                <a:solidFill>
                  <a:schemeClr val="tx1"/>
                </a:solidFill>
              </a:rPr>
              <a:t>//one copy one state </a:t>
            </a:r>
            <a:endParaRPr lang="en-US" altLang="zh-CN" sz="2000" dirty="0">
              <a:solidFill>
                <a:schemeClr val="tx1"/>
              </a:solidFill>
            </a:endParaRPr>
          </a:p>
          <a:p>
            <a:r>
              <a:rPr lang="en-US" altLang="zh-CN" sz="2400" dirty="0">
                <a:solidFill>
                  <a:schemeClr val="tx1"/>
                </a:solidFill>
              </a:rPr>
              <a:t>4.</a:t>
            </a:r>
            <a:r>
              <a:rPr lang="zh-CN" altLang="en-US" sz="2400" dirty="0">
                <a:solidFill>
                  <a:schemeClr val="tx1"/>
                </a:solidFill>
              </a:rPr>
              <a:t>   </a:t>
            </a:r>
            <a:r>
              <a:rPr lang="en-US" altLang="zh-CN" sz="2400" dirty="0">
                <a:solidFill>
                  <a:schemeClr val="tx1"/>
                </a:solidFill>
              </a:rPr>
              <a:t>split into copies along s-arrows</a:t>
            </a:r>
            <a:r>
              <a:rPr lang="zh-CN" altLang="en-US" sz="2400" dirty="0">
                <a:solidFill>
                  <a:schemeClr val="tx1"/>
                </a:solidFill>
              </a:rPr>
              <a:t> </a:t>
            </a:r>
            <a:endParaRPr lang="en-US" altLang="zh-CN" sz="2400" dirty="0">
              <a:solidFill>
                <a:schemeClr val="tx1"/>
              </a:solidFill>
            </a:endParaRPr>
          </a:p>
          <a:p>
            <a:r>
              <a:rPr lang="en-US" altLang="zh-CN" sz="2400" dirty="0">
                <a:solidFill>
                  <a:schemeClr val="tx1"/>
                </a:solidFill>
              </a:rPr>
              <a:t>5.   split into copies along </a:t>
            </a:r>
            <a:r>
              <a:rPr lang="zh-CN" altLang="en-US" sz="2400" dirty="0">
                <a:solidFill>
                  <a:schemeClr val="tx1"/>
                </a:solidFill>
                <a:sym typeface="Symbol" panose="05050102010706020507" pitchFamily="18" charset="2"/>
              </a:rPr>
              <a:t></a:t>
            </a:r>
            <a:r>
              <a:rPr lang="en-US" altLang="zh-CN" sz="2400" dirty="0">
                <a:solidFill>
                  <a:schemeClr val="tx1"/>
                </a:solidFill>
                <a:sym typeface="Symbol" panose="05050102010706020507" pitchFamily="18" charset="2"/>
              </a:rPr>
              <a:t>-arrows</a:t>
            </a:r>
            <a:endParaRPr lang="en-US" altLang="zh-CN" sz="2400" dirty="0">
              <a:solidFill>
                <a:schemeClr val="tx1"/>
              </a:solidFill>
            </a:endParaRPr>
          </a:p>
          <a:p>
            <a:r>
              <a:rPr lang="en-US" altLang="zh-CN" sz="2400" dirty="0">
                <a:solidFill>
                  <a:schemeClr val="tx1"/>
                </a:solidFill>
              </a:rPr>
              <a:t>6. if there is a</a:t>
            </a:r>
            <a:r>
              <a:rPr lang="en-US" altLang="zh-CN" sz="2400" dirty="0">
                <a:solidFill>
                  <a:schemeClr val="tx1"/>
                </a:solidFill>
                <a:sym typeface="Symbol" panose="05050102010706020507" pitchFamily="18" charset="2"/>
              </a:rPr>
              <a:t> copy in accept state, accept</a:t>
            </a:r>
            <a:r>
              <a:rPr lang="en-US" altLang="zh-CN" sz="2400" dirty="0">
                <a:solidFill>
                  <a:schemeClr val="tx1"/>
                </a:solidFill>
              </a:rPr>
              <a:t>. </a:t>
            </a:r>
            <a:endParaRPr lang="en-US" altLang="zh-CN" sz="2400" dirty="0">
              <a:solidFill>
                <a:schemeClr val="tx1"/>
              </a:solidFill>
            </a:endParaRPr>
          </a:p>
          <a:p>
            <a:r>
              <a:rPr lang="en-US" altLang="zh-CN" sz="2400" dirty="0">
                <a:solidFill>
                  <a:schemeClr val="tx1"/>
                </a:solidFill>
              </a:rPr>
              <a:t>accept </a:t>
            </a:r>
            <a:r>
              <a:rPr lang="en-US" altLang="zh-CN" sz="2400" dirty="0">
                <a:solidFill>
                  <a:schemeClr val="tx1"/>
                </a:solidFill>
                <a:sym typeface="Symbol" panose="05050102010706020507" pitchFamily="18" charset="2"/>
              </a:rPr>
              <a:t></a:t>
            </a:r>
            <a:r>
              <a:rPr lang="en-US" altLang="zh-CN" sz="2400" dirty="0">
                <a:solidFill>
                  <a:schemeClr val="tx1"/>
                </a:solidFill>
              </a:rPr>
              <a:t> there exists accept path : N accept 01011 </a:t>
            </a:r>
            <a:endParaRPr lang="en-US" altLang="zh-CN" sz="2400" dirty="0">
              <a:solidFill>
                <a:schemeClr val="tx1"/>
              </a:solidFill>
            </a:endParaRPr>
          </a:p>
        </p:txBody>
      </p:sp>
      <p:grpSp>
        <p:nvGrpSpPr>
          <p:cNvPr id="156" name="Group 3"/>
          <p:cNvGrpSpPr/>
          <p:nvPr/>
        </p:nvGrpSpPr>
        <p:grpSpPr bwMode="auto">
          <a:xfrm>
            <a:off x="2491680" y="2348880"/>
            <a:ext cx="6400800" cy="3429000"/>
            <a:chOff x="1008" y="1488"/>
            <a:chExt cx="4032" cy="2160"/>
          </a:xfrm>
        </p:grpSpPr>
        <p:sp>
          <p:nvSpPr>
            <p:cNvPr id="157" name="Oval 4"/>
            <p:cNvSpPr>
              <a:spLocks noChangeArrowheads="1"/>
            </p:cNvSpPr>
            <p:nvPr/>
          </p:nvSpPr>
          <p:spPr bwMode="auto">
            <a:xfrm>
              <a:off x="1008" y="2343"/>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Text Box 5"/>
            <p:cNvSpPr txBox="1">
              <a:spLocks noChangeArrowheads="1"/>
            </p:cNvSpPr>
            <p:nvPr/>
          </p:nvSpPr>
          <p:spPr bwMode="auto">
            <a:xfrm>
              <a:off x="1040" y="2304"/>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159" name="Line 6"/>
            <p:cNvSpPr>
              <a:spLocks noChangeShapeType="1"/>
            </p:cNvSpPr>
            <p:nvPr/>
          </p:nvSpPr>
          <p:spPr bwMode="auto">
            <a:xfrm>
              <a:off x="1344" y="2544"/>
              <a:ext cx="384"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 name="Oval 7"/>
            <p:cNvSpPr>
              <a:spLocks noChangeArrowheads="1"/>
            </p:cNvSpPr>
            <p:nvPr/>
          </p:nvSpPr>
          <p:spPr bwMode="auto">
            <a:xfrm>
              <a:off x="1728" y="2343"/>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 name="Text Box 8"/>
            <p:cNvSpPr txBox="1">
              <a:spLocks noChangeArrowheads="1"/>
            </p:cNvSpPr>
            <p:nvPr/>
          </p:nvSpPr>
          <p:spPr bwMode="auto">
            <a:xfrm>
              <a:off x="1760" y="2304"/>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162" name="Line 9"/>
            <p:cNvSpPr>
              <a:spLocks noChangeShapeType="1"/>
            </p:cNvSpPr>
            <p:nvPr/>
          </p:nvSpPr>
          <p:spPr bwMode="auto">
            <a:xfrm>
              <a:off x="1488" y="1728"/>
              <a:ext cx="0" cy="81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 name="Rectangle 10"/>
            <p:cNvSpPr>
              <a:spLocks noChangeArrowheads="1"/>
            </p:cNvSpPr>
            <p:nvPr/>
          </p:nvSpPr>
          <p:spPr bwMode="auto">
            <a:xfrm>
              <a:off x="1392"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164" name="Line 11"/>
            <p:cNvSpPr>
              <a:spLocks noChangeShapeType="1"/>
            </p:cNvSpPr>
            <p:nvPr/>
          </p:nvSpPr>
          <p:spPr bwMode="auto">
            <a:xfrm>
              <a:off x="2064" y="2544"/>
              <a:ext cx="38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5" name="Line 12"/>
            <p:cNvSpPr>
              <a:spLocks noChangeShapeType="1"/>
            </p:cNvSpPr>
            <p:nvPr/>
          </p:nvSpPr>
          <p:spPr bwMode="auto">
            <a:xfrm>
              <a:off x="2016" y="2640"/>
              <a:ext cx="432" cy="336"/>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 name="Line 13"/>
            <p:cNvSpPr>
              <a:spLocks noChangeShapeType="1"/>
            </p:cNvSpPr>
            <p:nvPr/>
          </p:nvSpPr>
          <p:spPr bwMode="auto">
            <a:xfrm>
              <a:off x="2208" y="1728"/>
              <a:ext cx="0" cy="105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 name="Rectangle 14"/>
            <p:cNvSpPr>
              <a:spLocks noChangeArrowheads="1"/>
            </p:cNvSpPr>
            <p:nvPr/>
          </p:nvSpPr>
          <p:spPr bwMode="auto">
            <a:xfrm>
              <a:off x="2112"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168" name="Oval 15"/>
            <p:cNvSpPr>
              <a:spLocks noChangeArrowheads="1"/>
            </p:cNvSpPr>
            <p:nvPr/>
          </p:nvSpPr>
          <p:spPr bwMode="auto">
            <a:xfrm>
              <a:off x="2448" y="1872"/>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 name="Text Box 16"/>
            <p:cNvSpPr txBox="1">
              <a:spLocks noChangeArrowheads="1"/>
            </p:cNvSpPr>
            <p:nvPr/>
          </p:nvSpPr>
          <p:spPr bwMode="auto">
            <a:xfrm>
              <a:off x="2480" y="183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170" name="Oval 17"/>
            <p:cNvSpPr>
              <a:spLocks noChangeArrowheads="1"/>
            </p:cNvSpPr>
            <p:nvPr/>
          </p:nvSpPr>
          <p:spPr bwMode="auto">
            <a:xfrm>
              <a:off x="2448" y="2400"/>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 name="Text Box 18"/>
            <p:cNvSpPr txBox="1">
              <a:spLocks noChangeArrowheads="1"/>
            </p:cNvSpPr>
            <p:nvPr/>
          </p:nvSpPr>
          <p:spPr bwMode="auto">
            <a:xfrm>
              <a:off x="2480" y="2361"/>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172" name="Line 19"/>
            <p:cNvSpPr>
              <a:spLocks noChangeShapeType="1"/>
            </p:cNvSpPr>
            <p:nvPr/>
          </p:nvSpPr>
          <p:spPr bwMode="auto">
            <a:xfrm flipV="1">
              <a:off x="2592" y="2208"/>
              <a:ext cx="0" cy="192"/>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 name="Oval 20"/>
            <p:cNvSpPr>
              <a:spLocks noChangeArrowheads="1"/>
            </p:cNvSpPr>
            <p:nvPr/>
          </p:nvSpPr>
          <p:spPr bwMode="auto">
            <a:xfrm>
              <a:off x="2400" y="2928"/>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 name="Text Box 21"/>
            <p:cNvSpPr txBox="1">
              <a:spLocks noChangeArrowheads="1"/>
            </p:cNvSpPr>
            <p:nvPr/>
          </p:nvSpPr>
          <p:spPr bwMode="auto">
            <a:xfrm>
              <a:off x="2432" y="288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175" name="Line 22"/>
            <p:cNvSpPr>
              <a:spLocks noChangeShapeType="1"/>
            </p:cNvSpPr>
            <p:nvPr/>
          </p:nvSpPr>
          <p:spPr bwMode="auto">
            <a:xfrm flipV="1">
              <a:off x="2784" y="2016"/>
              <a:ext cx="48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6" name="Text Box 23"/>
            <p:cNvSpPr txBox="1">
              <a:spLocks noChangeArrowheads="1"/>
            </p:cNvSpPr>
            <p:nvPr/>
          </p:nvSpPr>
          <p:spPr bwMode="auto">
            <a:xfrm>
              <a:off x="2832" y="1824"/>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chemeClr val="tx1"/>
                  </a:solidFill>
                  <a:cs typeface="Times New Roman" panose="02020603050405020304" pitchFamily="18" charset="0"/>
                </a:rPr>
                <a:t>×</a:t>
              </a:r>
              <a:endParaRPr lang="en-US" altLang="zh-CN" sz="3200" b="0">
                <a:solidFill>
                  <a:schemeClr val="tx1"/>
                </a:solidFill>
              </a:endParaRPr>
            </a:p>
          </p:txBody>
        </p:sp>
        <p:sp>
          <p:nvSpPr>
            <p:cNvPr id="177" name="Line 24"/>
            <p:cNvSpPr>
              <a:spLocks noChangeShapeType="1"/>
            </p:cNvSpPr>
            <p:nvPr/>
          </p:nvSpPr>
          <p:spPr bwMode="auto">
            <a:xfrm>
              <a:off x="2928" y="1728"/>
              <a:ext cx="0" cy="1488"/>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8" name="Rectangle 25"/>
            <p:cNvSpPr>
              <a:spLocks noChangeArrowheads="1"/>
            </p:cNvSpPr>
            <p:nvPr/>
          </p:nvSpPr>
          <p:spPr bwMode="auto">
            <a:xfrm>
              <a:off x="2832"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179" name="Line 26"/>
            <p:cNvSpPr>
              <a:spLocks noChangeShapeType="1"/>
            </p:cNvSpPr>
            <p:nvPr/>
          </p:nvSpPr>
          <p:spPr bwMode="auto">
            <a:xfrm>
              <a:off x="2736" y="3168"/>
              <a:ext cx="384" cy="14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0" name="Oval 27"/>
            <p:cNvSpPr>
              <a:spLocks noChangeArrowheads="1"/>
            </p:cNvSpPr>
            <p:nvPr/>
          </p:nvSpPr>
          <p:spPr bwMode="auto">
            <a:xfrm>
              <a:off x="3120" y="320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 name="Text Box 28"/>
            <p:cNvSpPr txBox="1">
              <a:spLocks noChangeArrowheads="1"/>
            </p:cNvSpPr>
            <p:nvPr/>
          </p:nvSpPr>
          <p:spPr bwMode="auto">
            <a:xfrm>
              <a:off x="3152" y="316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182" name="Line 29"/>
            <p:cNvSpPr>
              <a:spLocks noChangeShapeType="1"/>
            </p:cNvSpPr>
            <p:nvPr/>
          </p:nvSpPr>
          <p:spPr bwMode="auto">
            <a:xfrm>
              <a:off x="2784" y="2544"/>
              <a:ext cx="33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 name="Oval 30"/>
            <p:cNvSpPr>
              <a:spLocks noChangeArrowheads="1"/>
            </p:cNvSpPr>
            <p:nvPr/>
          </p:nvSpPr>
          <p:spPr bwMode="auto">
            <a:xfrm>
              <a:off x="3120" y="2400"/>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 name="Text Box 31"/>
            <p:cNvSpPr txBox="1">
              <a:spLocks noChangeArrowheads="1"/>
            </p:cNvSpPr>
            <p:nvPr/>
          </p:nvSpPr>
          <p:spPr bwMode="auto">
            <a:xfrm>
              <a:off x="3152" y="2361"/>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185" name="Line 32"/>
            <p:cNvSpPr>
              <a:spLocks noChangeShapeType="1"/>
            </p:cNvSpPr>
            <p:nvPr/>
          </p:nvSpPr>
          <p:spPr bwMode="auto">
            <a:xfrm flipV="1">
              <a:off x="3408" y="3072"/>
              <a:ext cx="480" cy="192"/>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 name="Line 33"/>
            <p:cNvSpPr>
              <a:spLocks noChangeShapeType="1"/>
            </p:cNvSpPr>
            <p:nvPr/>
          </p:nvSpPr>
          <p:spPr bwMode="auto">
            <a:xfrm>
              <a:off x="3456" y="3360"/>
              <a:ext cx="480" cy="9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 name="Line 34"/>
            <p:cNvSpPr>
              <a:spLocks noChangeShapeType="1"/>
            </p:cNvSpPr>
            <p:nvPr/>
          </p:nvSpPr>
          <p:spPr bwMode="auto">
            <a:xfrm>
              <a:off x="3696" y="1728"/>
              <a:ext cx="0" cy="168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 name="Rectangle 35"/>
            <p:cNvSpPr>
              <a:spLocks noChangeArrowheads="1"/>
            </p:cNvSpPr>
            <p:nvPr/>
          </p:nvSpPr>
          <p:spPr bwMode="auto">
            <a:xfrm>
              <a:off x="3600"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189" name="Oval 36"/>
            <p:cNvSpPr>
              <a:spLocks noChangeArrowheads="1"/>
            </p:cNvSpPr>
            <p:nvPr/>
          </p:nvSpPr>
          <p:spPr bwMode="auto">
            <a:xfrm>
              <a:off x="3888" y="230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 name="Text Box 37"/>
            <p:cNvSpPr txBox="1">
              <a:spLocks noChangeArrowheads="1"/>
            </p:cNvSpPr>
            <p:nvPr/>
          </p:nvSpPr>
          <p:spPr bwMode="auto">
            <a:xfrm>
              <a:off x="3920" y="226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191" name="Oval 38"/>
            <p:cNvSpPr>
              <a:spLocks noChangeArrowheads="1"/>
            </p:cNvSpPr>
            <p:nvPr/>
          </p:nvSpPr>
          <p:spPr bwMode="auto">
            <a:xfrm>
              <a:off x="3888" y="2832"/>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 name="Text Box 39"/>
            <p:cNvSpPr txBox="1">
              <a:spLocks noChangeArrowheads="1"/>
            </p:cNvSpPr>
            <p:nvPr/>
          </p:nvSpPr>
          <p:spPr bwMode="auto">
            <a:xfrm>
              <a:off x="3920" y="279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193" name="Line 40"/>
            <p:cNvSpPr>
              <a:spLocks noChangeShapeType="1"/>
            </p:cNvSpPr>
            <p:nvPr/>
          </p:nvSpPr>
          <p:spPr bwMode="auto">
            <a:xfrm flipV="1">
              <a:off x="4032" y="2640"/>
              <a:ext cx="0" cy="192"/>
            </a:xfrm>
            <a:prstGeom prst="line">
              <a:avLst/>
            </a:prstGeom>
            <a:noFill/>
            <a:ln w="9525">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 name="Oval 41"/>
            <p:cNvSpPr>
              <a:spLocks noChangeArrowheads="1"/>
            </p:cNvSpPr>
            <p:nvPr/>
          </p:nvSpPr>
          <p:spPr bwMode="auto">
            <a:xfrm>
              <a:off x="3888" y="3312"/>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 name="Text Box 42"/>
            <p:cNvSpPr txBox="1">
              <a:spLocks noChangeArrowheads="1"/>
            </p:cNvSpPr>
            <p:nvPr/>
          </p:nvSpPr>
          <p:spPr bwMode="auto">
            <a:xfrm>
              <a:off x="3920" y="327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196" name="Line 43"/>
            <p:cNvSpPr>
              <a:spLocks noChangeShapeType="1"/>
            </p:cNvSpPr>
            <p:nvPr/>
          </p:nvSpPr>
          <p:spPr bwMode="auto">
            <a:xfrm flipV="1">
              <a:off x="3456" y="2016"/>
              <a:ext cx="432" cy="48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 name="Oval 44"/>
            <p:cNvSpPr>
              <a:spLocks noChangeArrowheads="1"/>
            </p:cNvSpPr>
            <p:nvPr/>
          </p:nvSpPr>
          <p:spPr bwMode="auto">
            <a:xfrm>
              <a:off x="4704" y="2400"/>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Text Box 45"/>
            <p:cNvSpPr txBox="1">
              <a:spLocks noChangeArrowheads="1"/>
            </p:cNvSpPr>
            <p:nvPr/>
          </p:nvSpPr>
          <p:spPr bwMode="auto">
            <a:xfrm>
              <a:off x="4736" y="2352"/>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199" name="Oval 46"/>
            <p:cNvSpPr>
              <a:spLocks noChangeArrowheads="1"/>
            </p:cNvSpPr>
            <p:nvPr/>
          </p:nvSpPr>
          <p:spPr bwMode="auto">
            <a:xfrm>
              <a:off x="4704" y="2919"/>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 name="Text Box 47"/>
            <p:cNvSpPr txBox="1">
              <a:spLocks noChangeArrowheads="1"/>
            </p:cNvSpPr>
            <p:nvPr/>
          </p:nvSpPr>
          <p:spPr bwMode="auto">
            <a:xfrm>
              <a:off x="4736" y="288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201" name="Line 48"/>
            <p:cNvSpPr>
              <a:spLocks noChangeShapeType="1"/>
            </p:cNvSpPr>
            <p:nvPr/>
          </p:nvSpPr>
          <p:spPr bwMode="auto">
            <a:xfrm flipV="1">
              <a:off x="4848" y="2736"/>
              <a:ext cx="0" cy="192"/>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 name="Oval 49"/>
            <p:cNvSpPr>
              <a:spLocks noChangeArrowheads="1"/>
            </p:cNvSpPr>
            <p:nvPr/>
          </p:nvSpPr>
          <p:spPr bwMode="auto">
            <a:xfrm>
              <a:off x="4704" y="3303"/>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 name="Text Box 50"/>
            <p:cNvSpPr txBox="1">
              <a:spLocks noChangeArrowheads="1"/>
            </p:cNvSpPr>
            <p:nvPr/>
          </p:nvSpPr>
          <p:spPr bwMode="auto">
            <a:xfrm>
              <a:off x="4736" y="3264"/>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204" name="Line 51"/>
            <p:cNvSpPr>
              <a:spLocks noChangeShapeType="1"/>
            </p:cNvSpPr>
            <p:nvPr/>
          </p:nvSpPr>
          <p:spPr bwMode="auto">
            <a:xfrm flipV="1">
              <a:off x="4224" y="2976"/>
              <a:ext cx="33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 name="Text Box 52"/>
            <p:cNvSpPr txBox="1">
              <a:spLocks noChangeArrowheads="1"/>
            </p:cNvSpPr>
            <p:nvPr/>
          </p:nvSpPr>
          <p:spPr bwMode="auto">
            <a:xfrm>
              <a:off x="4272" y="2784"/>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chemeClr val="tx1"/>
                  </a:solidFill>
                  <a:cs typeface="Times New Roman" panose="02020603050405020304" pitchFamily="18" charset="0"/>
                </a:rPr>
                <a:t>×</a:t>
              </a:r>
              <a:endParaRPr lang="en-US" altLang="zh-CN" sz="3200" b="0">
                <a:solidFill>
                  <a:schemeClr val="tx1"/>
                </a:solidFill>
              </a:endParaRPr>
            </a:p>
          </p:txBody>
        </p:sp>
        <p:sp>
          <p:nvSpPr>
            <p:cNvPr id="206" name="Line 53"/>
            <p:cNvSpPr>
              <a:spLocks noChangeShapeType="1"/>
            </p:cNvSpPr>
            <p:nvPr/>
          </p:nvSpPr>
          <p:spPr bwMode="auto">
            <a:xfrm flipV="1">
              <a:off x="4224" y="3504"/>
              <a:ext cx="48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 name="Line 54"/>
            <p:cNvSpPr>
              <a:spLocks noChangeShapeType="1"/>
            </p:cNvSpPr>
            <p:nvPr/>
          </p:nvSpPr>
          <p:spPr bwMode="auto">
            <a:xfrm flipV="1">
              <a:off x="4224" y="3168"/>
              <a:ext cx="480"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 name="Oval 55"/>
            <p:cNvSpPr>
              <a:spLocks noChangeArrowheads="1"/>
            </p:cNvSpPr>
            <p:nvPr/>
          </p:nvSpPr>
          <p:spPr bwMode="auto">
            <a:xfrm>
              <a:off x="3888" y="1872"/>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 name="Text Box 56"/>
            <p:cNvSpPr txBox="1">
              <a:spLocks noChangeArrowheads="1"/>
            </p:cNvSpPr>
            <p:nvPr/>
          </p:nvSpPr>
          <p:spPr bwMode="auto">
            <a:xfrm>
              <a:off x="3920" y="183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4</a:t>
              </a:r>
              <a:endParaRPr lang="en-US" altLang="zh-CN" b="0" baseline="-25000">
                <a:solidFill>
                  <a:schemeClr val="tx1"/>
                </a:solidFill>
              </a:endParaRPr>
            </a:p>
          </p:txBody>
        </p:sp>
        <p:sp>
          <p:nvSpPr>
            <p:cNvPr id="210" name="Oval 57"/>
            <p:cNvSpPr>
              <a:spLocks noChangeArrowheads="1"/>
            </p:cNvSpPr>
            <p:nvPr/>
          </p:nvSpPr>
          <p:spPr bwMode="auto">
            <a:xfrm>
              <a:off x="3912" y="1896"/>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 name="Oval 58"/>
            <p:cNvSpPr>
              <a:spLocks noChangeArrowheads="1"/>
            </p:cNvSpPr>
            <p:nvPr/>
          </p:nvSpPr>
          <p:spPr bwMode="auto">
            <a:xfrm>
              <a:off x="4704" y="1863"/>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 name="Text Box 59"/>
            <p:cNvSpPr txBox="1">
              <a:spLocks noChangeArrowheads="1"/>
            </p:cNvSpPr>
            <p:nvPr/>
          </p:nvSpPr>
          <p:spPr bwMode="auto">
            <a:xfrm>
              <a:off x="4736" y="1824"/>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4</a:t>
              </a:r>
              <a:endParaRPr lang="en-US" altLang="zh-CN" b="0" baseline="-25000">
                <a:solidFill>
                  <a:schemeClr val="tx1"/>
                </a:solidFill>
              </a:endParaRPr>
            </a:p>
          </p:txBody>
        </p:sp>
        <p:sp>
          <p:nvSpPr>
            <p:cNvPr id="213" name="Oval 60"/>
            <p:cNvSpPr>
              <a:spLocks noChangeArrowheads="1"/>
            </p:cNvSpPr>
            <p:nvPr/>
          </p:nvSpPr>
          <p:spPr bwMode="auto">
            <a:xfrm>
              <a:off x="4728" y="1887"/>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 name="Line 61"/>
            <p:cNvSpPr>
              <a:spLocks noChangeShapeType="1"/>
            </p:cNvSpPr>
            <p:nvPr/>
          </p:nvSpPr>
          <p:spPr bwMode="auto">
            <a:xfrm flipV="1">
              <a:off x="4224" y="2112"/>
              <a:ext cx="480" cy="336"/>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 name="Line 62"/>
            <p:cNvSpPr>
              <a:spLocks noChangeShapeType="1"/>
            </p:cNvSpPr>
            <p:nvPr/>
          </p:nvSpPr>
          <p:spPr bwMode="auto">
            <a:xfrm>
              <a:off x="4224" y="1968"/>
              <a:ext cx="470" cy="10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 name="Line 63"/>
            <p:cNvSpPr>
              <a:spLocks noChangeShapeType="1"/>
            </p:cNvSpPr>
            <p:nvPr/>
          </p:nvSpPr>
          <p:spPr bwMode="auto">
            <a:xfrm>
              <a:off x="4404" y="1704"/>
              <a:ext cx="0" cy="177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 name="Rectangle 64"/>
            <p:cNvSpPr>
              <a:spLocks noChangeArrowheads="1"/>
            </p:cNvSpPr>
            <p:nvPr/>
          </p:nvSpPr>
          <p:spPr bwMode="auto">
            <a:xfrm>
              <a:off x="4320"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grpSp>
      <p:sp>
        <p:nvSpPr>
          <p:cNvPr id="88" name="Text Box 24"/>
          <p:cNvSpPr txBox="1">
            <a:spLocks noChangeArrowheads="1"/>
          </p:cNvSpPr>
          <p:nvPr/>
        </p:nvSpPr>
        <p:spPr bwMode="auto">
          <a:xfrm>
            <a:off x="1909677" y="1112550"/>
            <a:ext cx="4812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3200" dirty="0">
                <a:solidFill>
                  <a:schemeClr val="tx1"/>
                </a:solidFill>
              </a:rPr>
              <a:t>N</a:t>
            </a:r>
            <a:endParaRPr lang="en-US" altLang="zh-CN" sz="3200" dirty="0">
              <a:solidFill>
                <a:schemeClr val="tx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37760"/>
    </mc:Choice>
    <mc:Fallback>
      <p:transition spd="slow" advTm="2377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1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31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31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31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31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31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31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1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altLang="zh-CN" sz="4000" b="1" dirty="0">
                <a:solidFill>
                  <a:srgbClr val="FF0000"/>
                </a:solidFill>
              </a:rPr>
              <a:t>N</a:t>
            </a:r>
            <a:r>
              <a:rPr lang="en-US" altLang="zh-CN" sz="4000" b="1" dirty="0">
                <a:solidFill>
                  <a:schemeClr val="tx1"/>
                </a:solidFill>
              </a:rPr>
              <a:t>ondeterministic </a:t>
            </a:r>
            <a:r>
              <a:rPr lang="en-US" altLang="zh-CN" sz="4000" b="1" dirty="0">
                <a:solidFill>
                  <a:srgbClr val="FF0000"/>
                </a:solidFill>
              </a:rPr>
              <a:t>C</a:t>
            </a:r>
            <a:r>
              <a:rPr lang="en-US" altLang="zh-CN" sz="4000" b="1" dirty="0">
                <a:solidFill>
                  <a:schemeClr val="tx1"/>
                </a:solidFill>
              </a:rPr>
              <a:t>omputation: reject</a:t>
            </a:r>
            <a:endParaRPr lang="zh-CN" altLang="en-US" sz="4000" b="1" dirty="0">
              <a:solidFill>
                <a:schemeClr val="tx1"/>
              </a:solidFill>
            </a:endParaRPr>
          </a:p>
        </p:txBody>
      </p:sp>
      <p:grpSp>
        <p:nvGrpSpPr>
          <p:cNvPr id="513027" name="Group 3"/>
          <p:cNvGrpSpPr/>
          <p:nvPr/>
        </p:nvGrpSpPr>
        <p:grpSpPr bwMode="auto">
          <a:xfrm>
            <a:off x="179512" y="1071563"/>
            <a:ext cx="5448300" cy="1204912"/>
            <a:chOff x="804" y="2073"/>
            <a:chExt cx="3432" cy="759"/>
          </a:xfrm>
        </p:grpSpPr>
        <p:sp>
          <p:nvSpPr>
            <p:cNvPr id="513028" name="Oval 4"/>
            <p:cNvSpPr>
              <a:spLocks noChangeArrowheads="1"/>
            </p:cNvSpPr>
            <p:nvPr/>
          </p:nvSpPr>
          <p:spPr bwMode="auto">
            <a:xfrm>
              <a:off x="1056"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29" name="Text Box 5"/>
            <p:cNvSpPr txBox="1">
              <a:spLocks noChangeArrowheads="1"/>
            </p:cNvSpPr>
            <p:nvPr/>
          </p:nvSpPr>
          <p:spPr bwMode="auto">
            <a:xfrm>
              <a:off x="1088"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13030" name="Oval 6"/>
            <p:cNvSpPr>
              <a:spLocks noChangeArrowheads="1"/>
            </p:cNvSpPr>
            <p:nvPr/>
          </p:nvSpPr>
          <p:spPr bwMode="auto">
            <a:xfrm>
              <a:off x="1920" y="2496"/>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1" name="Text Box 7"/>
            <p:cNvSpPr txBox="1">
              <a:spLocks noChangeArrowheads="1"/>
            </p:cNvSpPr>
            <p:nvPr/>
          </p:nvSpPr>
          <p:spPr bwMode="auto">
            <a:xfrm>
              <a:off x="1952" y="245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513032" name="Oval 8"/>
            <p:cNvSpPr>
              <a:spLocks noChangeArrowheads="1"/>
            </p:cNvSpPr>
            <p:nvPr/>
          </p:nvSpPr>
          <p:spPr bwMode="auto">
            <a:xfrm>
              <a:off x="2784"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3" name="Text Box 9"/>
            <p:cNvSpPr txBox="1">
              <a:spLocks noChangeArrowheads="1"/>
            </p:cNvSpPr>
            <p:nvPr/>
          </p:nvSpPr>
          <p:spPr bwMode="auto">
            <a:xfrm>
              <a:off x="2816"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513034" name="Oval 10"/>
            <p:cNvSpPr>
              <a:spLocks noChangeArrowheads="1"/>
            </p:cNvSpPr>
            <p:nvPr/>
          </p:nvSpPr>
          <p:spPr bwMode="auto">
            <a:xfrm>
              <a:off x="3648"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5" name="Text Box 11"/>
            <p:cNvSpPr txBox="1">
              <a:spLocks noChangeArrowheads="1"/>
            </p:cNvSpPr>
            <p:nvPr/>
          </p:nvSpPr>
          <p:spPr bwMode="auto">
            <a:xfrm>
              <a:off x="3680"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4</a:t>
              </a:r>
              <a:endParaRPr lang="en-US" altLang="zh-CN" b="0" baseline="-25000">
                <a:solidFill>
                  <a:schemeClr val="tx1"/>
                </a:solidFill>
              </a:endParaRPr>
            </a:p>
          </p:txBody>
        </p:sp>
        <p:sp>
          <p:nvSpPr>
            <p:cNvPr id="513036" name="Oval 12"/>
            <p:cNvSpPr>
              <a:spLocks noChangeArrowheads="1"/>
            </p:cNvSpPr>
            <p:nvPr/>
          </p:nvSpPr>
          <p:spPr bwMode="auto">
            <a:xfrm>
              <a:off x="3672" y="2511"/>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7" name="Line 13"/>
            <p:cNvSpPr>
              <a:spLocks noChangeShapeType="1"/>
            </p:cNvSpPr>
            <p:nvPr/>
          </p:nvSpPr>
          <p:spPr bwMode="auto">
            <a:xfrm>
              <a:off x="864" y="2640"/>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8" name="Line 14"/>
            <p:cNvSpPr>
              <a:spLocks noChangeShapeType="1"/>
            </p:cNvSpPr>
            <p:nvPr/>
          </p:nvSpPr>
          <p:spPr bwMode="auto">
            <a:xfrm>
              <a:off x="1392"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39" name="Line 15"/>
            <p:cNvSpPr>
              <a:spLocks noChangeShapeType="1"/>
            </p:cNvSpPr>
            <p:nvPr/>
          </p:nvSpPr>
          <p:spPr bwMode="auto">
            <a:xfrm>
              <a:off x="2256"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40" name="Line 16"/>
            <p:cNvSpPr>
              <a:spLocks noChangeShapeType="1"/>
            </p:cNvSpPr>
            <p:nvPr/>
          </p:nvSpPr>
          <p:spPr bwMode="auto">
            <a:xfrm>
              <a:off x="3120"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41" name="Arc 17"/>
            <p:cNvSpPr/>
            <p:nvPr/>
          </p:nvSpPr>
          <p:spPr bwMode="auto">
            <a:xfrm rot="-5400000">
              <a:off x="1044" y="2268"/>
              <a:ext cx="312" cy="192"/>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2" name="Arc 18"/>
            <p:cNvSpPr/>
            <p:nvPr/>
          </p:nvSpPr>
          <p:spPr bwMode="auto">
            <a:xfrm rot="-5400000">
              <a:off x="3636" y="2268"/>
              <a:ext cx="312" cy="192"/>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3" name="Text Box 19"/>
            <p:cNvSpPr txBox="1">
              <a:spLocks noChangeArrowheads="1"/>
            </p:cNvSpPr>
            <p:nvPr/>
          </p:nvSpPr>
          <p:spPr bwMode="auto">
            <a:xfrm>
              <a:off x="804" y="2073"/>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0,1</a:t>
              </a:r>
              <a:endParaRPr lang="en-US" altLang="zh-CN" b="0">
                <a:solidFill>
                  <a:schemeClr val="tx1"/>
                </a:solidFill>
              </a:endParaRPr>
            </a:p>
          </p:txBody>
        </p:sp>
        <p:sp>
          <p:nvSpPr>
            <p:cNvPr id="513044" name="Text Box 20"/>
            <p:cNvSpPr txBox="1">
              <a:spLocks noChangeArrowheads="1"/>
            </p:cNvSpPr>
            <p:nvPr/>
          </p:nvSpPr>
          <p:spPr bwMode="auto">
            <a:xfrm>
              <a:off x="1488" y="23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13045" name="Text Box 21"/>
            <p:cNvSpPr txBox="1">
              <a:spLocks noChangeArrowheads="1"/>
            </p:cNvSpPr>
            <p:nvPr/>
          </p:nvSpPr>
          <p:spPr bwMode="auto">
            <a:xfrm>
              <a:off x="2352" y="2313"/>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r>
                <a:rPr lang="en-US" altLang="zh-CN" b="0">
                  <a:solidFill>
                    <a:schemeClr val="tx1"/>
                  </a:solidFill>
                  <a:sym typeface="Symbol" panose="05050102010706020507" pitchFamily="18" charset="2"/>
                </a:rPr>
                <a:t></a:t>
              </a:r>
              <a:endParaRPr lang="en-US" altLang="zh-CN" b="0">
                <a:solidFill>
                  <a:schemeClr val="tx1"/>
                </a:solidFill>
              </a:endParaRPr>
            </a:p>
          </p:txBody>
        </p:sp>
        <p:sp>
          <p:nvSpPr>
            <p:cNvPr id="513046" name="Text Box 22"/>
            <p:cNvSpPr txBox="1">
              <a:spLocks noChangeArrowheads="1"/>
            </p:cNvSpPr>
            <p:nvPr/>
          </p:nvSpPr>
          <p:spPr bwMode="auto">
            <a:xfrm>
              <a:off x="3216" y="23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13047" name="Text Box 23"/>
            <p:cNvSpPr txBox="1">
              <a:spLocks noChangeArrowheads="1"/>
            </p:cNvSpPr>
            <p:nvPr/>
          </p:nvSpPr>
          <p:spPr bwMode="auto">
            <a:xfrm>
              <a:off x="3840" y="2112"/>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0,1</a:t>
              </a:r>
              <a:endParaRPr lang="en-US" altLang="zh-CN" b="0">
                <a:solidFill>
                  <a:schemeClr val="tx1"/>
                </a:solidFill>
              </a:endParaRPr>
            </a:p>
          </p:txBody>
        </p:sp>
      </p:grpSp>
      <p:sp>
        <p:nvSpPr>
          <p:cNvPr id="513048" name="Text Box 24"/>
          <p:cNvSpPr txBox="1">
            <a:spLocks noChangeArrowheads="1"/>
          </p:cNvSpPr>
          <p:nvPr/>
        </p:nvSpPr>
        <p:spPr bwMode="auto">
          <a:xfrm>
            <a:off x="1873221" y="2941860"/>
            <a:ext cx="118795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3200" dirty="0">
                <a:solidFill>
                  <a:schemeClr val="tx1"/>
                </a:solidFill>
              </a:rPr>
              <a:t>Input</a:t>
            </a:r>
            <a:endParaRPr lang="zh-CN" altLang="en-US" sz="3200" dirty="0">
              <a:solidFill>
                <a:schemeClr val="tx1"/>
              </a:solidFill>
            </a:endParaRPr>
          </a:p>
          <a:p>
            <a:pPr algn="ctr"/>
            <a:r>
              <a:rPr lang="en-US" altLang="zh-CN" sz="3200" dirty="0">
                <a:solidFill>
                  <a:schemeClr val="tx1"/>
                </a:solidFill>
              </a:rPr>
              <a:t>010</a:t>
            </a:r>
            <a:endParaRPr lang="en-US" altLang="zh-CN" sz="3200" dirty="0">
              <a:solidFill>
                <a:schemeClr val="tx1"/>
              </a:solidFill>
            </a:endParaRPr>
          </a:p>
        </p:txBody>
      </p:sp>
      <p:sp>
        <p:nvSpPr>
          <p:cNvPr id="513049" name="Oval 25"/>
          <p:cNvSpPr>
            <a:spLocks noChangeArrowheads="1"/>
          </p:cNvSpPr>
          <p:nvPr/>
        </p:nvSpPr>
        <p:spPr bwMode="auto">
          <a:xfrm>
            <a:off x="2914873" y="3841973"/>
            <a:ext cx="533400" cy="533400"/>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0" name="Text Box 26"/>
          <p:cNvSpPr txBox="1">
            <a:spLocks noChangeArrowheads="1"/>
          </p:cNvSpPr>
          <p:nvPr/>
        </p:nvSpPr>
        <p:spPr bwMode="auto">
          <a:xfrm>
            <a:off x="2965673" y="378006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grpSp>
        <p:nvGrpSpPr>
          <p:cNvPr id="513051" name="Group 27"/>
          <p:cNvGrpSpPr/>
          <p:nvPr/>
        </p:nvGrpSpPr>
        <p:grpSpPr bwMode="auto">
          <a:xfrm>
            <a:off x="3438748" y="2452910"/>
            <a:ext cx="1143000" cy="1890713"/>
            <a:chOff x="1344" y="1488"/>
            <a:chExt cx="720" cy="1191"/>
          </a:xfrm>
        </p:grpSpPr>
        <p:sp>
          <p:nvSpPr>
            <p:cNvPr id="513052" name="Line 28"/>
            <p:cNvSpPr>
              <a:spLocks noChangeShapeType="1"/>
            </p:cNvSpPr>
            <p:nvPr/>
          </p:nvSpPr>
          <p:spPr bwMode="auto">
            <a:xfrm>
              <a:off x="1344" y="2544"/>
              <a:ext cx="38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53" name="Oval 29"/>
            <p:cNvSpPr>
              <a:spLocks noChangeArrowheads="1"/>
            </p:cNvSpPr>
            <p:nvPr/>
          </p:nvSpPr>
          <p:spPr bwMode="auto">
            <a:xfrm>
              <a:off x="1728" y="2343"/>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4" name="Text Box 30"/>
            <p:cNvSpPr txBox="1">
              <a:spLocks noChangeArrowheads="1"/>
            </p:cNvSpPr>
            <p:nvPr/>
          </p:nvSpPr>
          <p:spPr bwMode="auto">
            <a:xfrm>
              <a:off x="1760" y="2304"/>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13055" name="Line 31"/>
            <p:cNvSpPr>
              <a:spLocks noChangeShapeType="1"/>
            </p:cNvSpPr>
            <p:nvPr/>
          </p:nvSpPr>
          <p:spPr bwMode="auto">
            <a:xfrm>
              <a:off x="1488" y="1728"/>
              <a:ext cx="0" cy="81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56" name="Rectangle 32"/>
            <p:cNvSpPr>
              <a:spLocks noChangeArrowheads="1"/>
            </p:cNvSpPr>
            <p:nvPr/>
          </p:nvSpPr>
          <p:spPr bwMode="auto">
            <a:xfrm>
              <a:off x="1392"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grpSp>
      <p:grpSp>
        <p:nvGrpSpPr>
          <p:cNvPr id="513057" name="Group 33"/>
          <p:cNvGrpSpPr/>
          <p:nvPr/>
        </p:nvGrpSpPr>
        <p:grpSpPr bwMode="auto">
          <a:xfrm>
            <a:off x="4518248" y="2411635"/>
            <a:ext cx="1219200" cy="2819400"/>
            <a:chOff x="2016" y="1488"/>
            <a:chExt cx="768" cy="1776"/>
          </a:xfrm>
        </p:grpSpPr>
        <p:sp>
          <p:nvSpPr>
            <p:cNvPr id="513058" name="Line 34"/>
            <p:cNvSpPr>
              <a:spLocks noChangeShapeType="1"/>
            </p:cNvSpPr>
            <p:nvPr/>
          </p:nvSpPr>
          <p:spPr bwMode="auto">
            <a:xfrm>
              <a:off x="2064" y="2544"/>
              <a:ext cx="38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59" name="Line 35"/>
            <p:cNvSpPr>
              <a:spLocks noChangeShapeType="1"/>
            </p:cNvSpPr>
            <p:nvPr/>
          </p:nvSpPr>
          <p:spPr bwMode="auto">
            <a:xfrm>
              <a:off x="2016" y="2640"/>
              <a:ext cx="432" cy="3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60" name="Line 36"/>
            <p:cNvSpPr>
              <a:spLocks noChangeShapeType="1"/>
            </p:cNvSpPr>
            <p:nvPr/>
          </p:nvSpPr>
          <p:spPr bwMode="auto">
            <a:xfrm>
              <a:off x="2208" y="1728"/>
              <a:ext cx="0" cy="105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61" name="Rectangle 37"/>
            <p:cNvSpPr>
              <a:spLocks noChangeArrowheads="1"/>
            </p:cNvSpPr>
            <p:nvPr/>
          </p:nvSpPr>
          <p:spPr bwMode="auto">
            <a:xfrm>
              <a:off x="2112"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13062" name="Oval 38"/>
            <p:cNvSpPr>
              <a:spLocks noChangeArrowheads="1"/>
            </p:cNvSpPr>
            <p:nvPr/>
          </p:nvSpPr>
          <p:spPr bwMode="auto">
            <a:xfrm>
              <a:off x="2448" y="2400"/>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63" name="Text Box 39"/>
            <p:cNvSpPr txBox="1">
              <a:spLocks noChangeArrowheads="1"/>
            </p:cNvSpPr>
            <p:nvPr/>
          </p:nvSpPr>
          <p:spPr bwMode="auto">
            <a:xfrm>
              <a:off x="2480" y="2361"/>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513064" name="Oval 40"/>
            <p:cNvSpPr>
              <a:spLocks noChangeArrowheads="1"/>
            </p:cNvSpPr>
            <p:nvPr/>
          </p:nvSpPr>
          <p:spPr bwMode="auto">
            <a:xfrm>
              <a:off x="2400" y="2928"/>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65" name="Text Box 41"/>
            <p:cNvSpPr txBox="1">
              <a:spLocks noChangeArrowheads="1"/>
            </p:cNvSpPr>
            <p:nvPr/>
          </p:nvSpPr>
          <p:spPr bwMode="auto">
            <a:xfrm>
              <a:off x="2432" y="288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grpSp>
      <p:grpSp>
        <p:nvGrpSpPr>
          <p:cNvPr id="513066" name="Group 42"/>
          <p:cNvGrpSpPr/>
          <p:nvPr/>
        </p:nvGrpSpPr>
        <p:grpSpPr bwMode="auto">
          <a:xfrm>
            <a:off x="5204048" y="2959323"/>
            <a:ext cx="533400" cy="900112"/>
            <a:chOff x="2448" y="1833"/>
            <a:chExt cx="336" cy="567"/>
          </a:xfrm>
        </p:grpSpPr>
        <p:sp>
          <p:nvSpPr>
            <p:cNvPr id="513067" name="Oval 43"/>
            <p:cNvSpPr>
              <a:spLocks noChangeArrowheads="1"/>
            </p:cNvSpPr>
            <p:nvPr/>
          </p:nvSpPr>
          <p:spPr bwMode="auto">
            <a:xfrm>
              <a:off x="2448" y="1872"/>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68" name="Text Box 44"/>
            <p:cNvSpPr txBox="1">
              <a:spLocks noChangeArrowheads="1"/>
            </p:cNvSpPr>
            <p:nvPr/>
          </p:nvSpPr>
          <p:spPr bwMode="auto">
            <a:xfrm>
              <a:off x="2480" y="183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513069" name="Line 45"/>
            <p:cNvSpPr>
              <a:spLocks noChangeShapeType="1"/>
            </p:cNvSpPr>
            <p:nvPr/>
          </p:nvSpPr>
          <p:spPr bwMode="auto">
            <a:xfrm flipV="1">
              <a:off x="2592" y="2208"/>
              <a:ext cx="0" cy="192"/>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3070" name="Group 46"/>
          <p:cNvGrpSpPr/>
          <p:nvPr/>
        </p:nvGrpSpPr>
        <p:grpSpPr bwMode="auto">
          <a:xfrm>
            <a:off x="5661248" y="2398935"/>
            <a:ext cx="1143000" cy="3262313"/>
            <a:chOff x="2736" y="1488"/>
            <a:chExt cx="720" cy="2055"/>
          </a:xfrm>
        </p:grpSpPr>
        <p:sp>
          <p:nvSpPr>
            <p:cNvPr id="513071" name="Line 47"/>
            <p:cNvSpPr>
              <a:spLocks noChangeShapeType="1"/>
            </p:cNvSpPr>
            <p:nvPr/>
          </p:nvSpPr>
          <p:spPr bwMode="auto">
            <a:xfrm flipV="1">
              <a:off x="2784" y="2016"/>
              <a:ext cx="48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72" name="Text Box 48"/>
            <p:cNvSpPr txBox="1">
              <a:spLocks noChangeArrowheads="1"/>
            </p:cNvSpPr>
            <p:nvPr/>
          </p:nvSpPr>
          <p:spPr bwMode="auto">
            <a:xfrm>
              <a:off x="2832" y="1824"/>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0000"/>
                  </a:solidFill>
                  <a:cs typeface="Times New Roman" panose="02020603050405020304" pitchFamily="18" charset="0"/>
                </a:rPr>
                <a:t>×</a:t>
              </a:r>
              <a:endParaRPr lang="en-US" altLang="zh-CN" sz="3200" b="0">
                <a:solidFill>
                  <a:srgbClr val="FF0000"/>
                </a:solidFill>
              </a:endParaRPr>
            </a:p>
          </p:txBody>
        </p:sp>
        <p:sp>
          <p:nvSpPr>
            <p:cNvPr id="513073" name="Line 49"/>
            <p:cNvSpPr>
              <a:spLocks noChangeShapeType="1"/>
            </p:cNvSpPr>
            <p:nvPr/>
          </p:nvSpPr>
          <p:spPr bwMode="auto">
            <a:xfrm>
              <a:off x="2928" y="1728"/>
              <a:ext cx="0" cy="1488"/>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74" name="Rectangle 50"/>
            <p:cNvSpPr>
              <a:spLocks noChangeArrowheads="1"/>
            </p:cNvSpPr>
            <p:nvPr/>
          </p:nvSpPr>
          <p:spPr bwMode="auto">
            <a:xfrm>
              <a:off x="2832"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513075" name="Line 51"/>
            <p:cNvSpPr>
              <a:spLocks noChangeShapeType="1"/>
            </p:cNvSpPr>
            <p:nvPr/>
          </p:nvSpPr>
          <p:spPr bwMode="auto">
            <a:xfrm>
              <a:off x="2736" y="3168"/>
              <a:ext cx="384"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76" name="Oval 52"/>
            <p:cNvSpPr>
              <a:spLocks noChangeArrowheads="1"/>
            </p:cNvSpPr>
            <p:nvPr/>
          </p:nvSpPr>
          <p:spPr bwMode="auto">
            <a:xfrm>
              <a:off x="3120" y="320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77" name="Text Box 53"/>
            <p:cNvSpPr txBox="1">
              <a:spLocks noChangeArrowheads="1"/>
            </p:cNvSpPr>
            <p:nvPr/>
          </p:nvSpPr>
          <p:spPr bwMode="auto">
            <a:xfrm>
              <a:off x="3152" y="316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13078" name="Line 54"/>
            <p:cNvSpPr>
              <a:spLocks noChangeShapeType="1"/>
            </p:cNvSpPr>
            <p:nvPr/>
          </p:nvSpPr>
          <p:spPr bwMode="auto">
            <a:xfrm>
              <a:off x="2784" y="2544"/>
              <a:ext cx="33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79" name="Oval 55"/>
            <p:cNvSpPr>
              <a:spLocks noChangeArrowheads="1"/>
            </p:cNvSpPr>
            <p:nvPr/>
          </p:nvSpPr>
          <p:spPr bwMode="auto">
            <a:xfrm>
              <a:off x="3120" y="2400"/>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80" name="Text Box 56"/>
            <p:cNvSpPr txBox="1">
              <a:spLocks noChangeArrowheads="1"/>
            </p:cNvSpPr>
            <p:nvPr/>
          </p:nvSpPr>
          <p:spPr bwMode="auto">
            <a:xfrm>
              <a:off x="3152" y="2361"/>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grpSp>
      <p:sp>
        <p:nvSpPr>
          <p:cNvPr id="95" name="Text Box 24"/>
          <p:cNvSpPr txBox="1">
            <a:spLocks noChangeArrowheads="1"/>
          </p:cNvSpPr>
          <p:nvPr/>
        </p:nvSpPr>
        <p:spPr bwMode="auto">
          <a:xfrm>
            <a:off x="1919341" y="5368860"/>
            <a:ext cx="24005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3200" dirty="0">
                <a:solidFill>
                  <a:schemeClr val="tx1"/>
                </a:solidFill>
              </a:rPr>
              <a:t>N reject 010 </a:t>
            </a:r>
            <a:endParaRPr lang="en-US" altLang="zh-CN" sz="3200" dirty="0">
              <a:solidFill>
                <a:schemeClr val="tx1"/>
              </a:solidFill>
            </a:endParaRPr>
          </a:p>
        </p:txBody>
      </p:sp>
      <p:sp>
        <p:nvSpPr>
          <p:cNvPr id="96" name="Text Box 24"/>
          <p:cNvSpPr txBox="1">
            <a:spLocks noChangeArrowheads="1"/>
          </p:cNvSpPr>
          <p:nvPr/>
        </p:nvSpPr>
        <p:spPr bwMode="auto">
          <a:xfrm>
            <a:off x="1909677" y="1112550"/>
            <a:ext cx="4812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3200" dirty="0">
                <a:solidFill>
                  <a:schemeClr val="tx1"/>
                </a:solidFill>
              </a:rPr>
              <a:t>N</a:t>
            </a:r>
            <a:endParaRPr lang="en-US" altLang="zh-CN" sz="3200" dirty="0">
              <a:solidFill>
                <a:schemeClr val="tx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50086"/>
    </mc:Choice>
    <mc:Fallback>
      <p:transition spd="slow" advTm="5008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altLang="zh-CN" b="1" dirty="0">
                <a:solidFill>
                  <a:schemeClr val="tx1"/>
                </a:solidFill>
              </a:rPr>
              <a:t>Formal </a:t>
            </a:r>
            <a:r>
              <a:rPr lang="en-US" altLang="zh-CN" b="1" dirty="0" err="1">
                <a:solidFill>
                  <a:schemeClr val="tx1"/>
                </a:solidFill>
              </a:rPr>
              <a:t>def</a:t>
            </a:r>
            <a:r>
              <a:rPr lang="en-US" altLang="zh-CN" b="1" dirty="0">
                <a:solidFill>
                  <a:schemeClr val="tx1"/>
                </a:solidFill>
              </a:rPr>
              <a:t>: </a:t>
            </a:r>
            <a:r>
              <a:rPr lang="en-US" altLang="zh-CN" b="1" dirty="0">
                <a:solidFill>
                  <a:srgbClr val="FF0000"/>
                </a:solidFill>
              </a:rPr>
              <a:t>F</a:t>
            </a:r>
            <a:r>
              <a:rPr lang="en-US" altLang="zh-CN" b="1" dirty="0">
                <a:solidFill>
                  <a:schemeClr val="tx1"/>
                </a:solidFill>
              </a:rPr>
              <a:t>inite </a:t>
            </a:r>
            <a:r>
              <a:rPr lang="en-US" altLang="zh-CN" b="1" dirty="0">
                <a:solidFill>
                  <a:srgbClr val="FF0000"/>
                </a:solidFill>
              </a:rPr>
              <a:t>A</a:t>
            </a:r>
            <a:r>
              <a:rPr lang="en-US" altLang="zh-CN" b="1" dirty="0">
                <a:solidFill>
                  <a:schemeClr val="tx1"/>
                </a:solidFill>
              </a:rPr>
              <a:t>utomata(P35)</a:t>
            </a:r>
            <a:endParaRPr lang="zh-CN" altLang="en-US" b="1" dirty="0">
              <a:solidFill>
                <a:schemeClr val="tx1"/>
              </a:solidFill>
            </a:endParaRPr>
          </a:p>
        </p:txBody>
      </p:sp>
      <p:sp>
        <p:nvSpPr>
          <p:cNvPr id="497667" name="Text Box 3"/>
          <p:cNvSpPr txBox="1">
            <a:spLocks noChangeArrowheads="1"/>
          </p:cNvSpPr>
          <p:nvPr/>
        </p:nvSpPr>
        <p:spPr bwMode="auto">
          <a:xfrm>
            <a:off x="291128" y="1636641"/>
            <a:ext cx="7223452"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914400" indent="-45720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371600" indent="-4572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828800" indent="-4572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286000" indent="-4572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7432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32004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6576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41148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30000"/>
              </a:lnSpc>
            </a:pPr>
            <a:r>
              <a:rPr lang="en-US" altLang="zh-CN" sz="2800" dirty="0">
                <a:solidFill>
                  <a:schemeClr val="tx1"/>
                </a:solidFill>
              </a:rPr>
              <a:t>Def: a </a:t>
            </a:r>
            <a:r>
              <a:rPr lang="en-US" altLang="zh-CN" sz="2800" dirty="0">
                <a:solidFill>
                  <a:schemeClr val="accent2"/>
                </a:solidFill>
              </a:rPr>
              <a:t>finite automata </a:t>
            </a:r>
            <a:r>
              <a:rPr lang="en-US" altLang="zh-CN" sz="2800" dirty="0">
                <a:solidFill>
                  <a:schemeClr val="tx1"/>
                </a:solidFill>
              </a:rPr>
              <a:t>is a 5-tuple (Q,</a:t>
            </a:r>
            <a:r>
              <a:rPr lang="en-US" altLang="zh-CN" sz="2800" dirty="0">
                <a:solidFill>
                  <a:schemeClr val="tx1"/>
                </a:solidFill>
                <a:sym typeface="Symbol" panose="05050102010706020507" pitchFamily="18" charset="2"/>
              </a:rPr>
              <a:t>,,</a:t>
            </a:r>
            <a:r>
              <a:rPr lang="en-US" altLang="zh-CN" sz="2800" dirty="0" err="1">
                <a:solidFill>
                  <a:schemeClr val="tx1"/>
                </a:solidFill>
                <a:sym typeface="Symbol" panose="05050102010706020507" pitchFamily="18" charset="2"/>
              </a:rPr>
              <a:t>s,F</a:t>
            </a:r>
            <a:r>
              <a:rPr lang="en-US" altLang="zh-CN" sz="2800" dirty="0">
                <a:solidFill>
                  <a:schemeClr val="tx1"/>
                </a:solidFill>
                <a:sym typeface="Symbol" panose="05050102010706020507" pitchFamily="18" charset="2"/>
              </a:rPr>
              <a:t>),</a:t>
            </a:r>
            <a:endParaRPr lang="en-US" altLang="zh-CN" sz="2800" dirty="0">
              <a:solidFill>
                <a:schemeClr val="tx1"/>
              </a:solidFill>
              <a:sym typeface="Symbol" panose="05050102010706020507" pitchFamily="18" charset="2"/>
            </a:endParaRPr>
          </a:p>
          <a:p>
            <a:pPr>
              <a:lnSpc>
                <a:spcPct val="130000"/>
              </a:lnSpc>
              <a:buFontTx/>
              <a:buAutoNum type="arabicParenR"/>
            </a:pPr>
            <a:r>
              <a:rPr lang="en-US" altLang="zh-CN" sz="2800" dirty="0">
                <a:solidFill>
                  <a:schemeClr val="tx1"/>
                </a:solidFill>
                <a:sym typeface="Symbol" panose="05050102010706020507" pitchFamily="18" charset="2"/>
              </a:rPr>
              <a:t>Q is a finite set of </a:t>
            </a:r>
            <a:r>
              <a:rPr lang="en-US" altLang="zh-CN" sz="2800" dirty="0">
                <a:solidFill>
                  <a:schemeClr val="accent2"/>
                </a:solidFill>
                <a:sym typeface="Symbol" panose="05050102010706020507" pitchFamily="18" charset="2"/>
              </a:rPr>
              <a:t>states </a:t>
            </a:r>
            <a:endParaRPr lang="en-US" altLang="zh-CN" sz="2800" dirty="0">
              <a:solidFill>
                <a:schemeClr val="tx1"/>
              </a:solidFill>
              <a:sym typeface="Symbol" panose="05050102010706020507" pitchFamily="18" charset="2"/>
            </a:endParaRPr>
          </a:p>
          <a:p>
            <a:pPr>
              <a:lnSpc>
                <a:spcPct val="130000"/>
              </a:lnSpc>
              <a:buFontTx/>
              <a:buAutoNum type="arabicParenR"/>
            </a:pPr>
            <a:r>
              <a:rPr lang="en-US" altLang="zh-CN" sz="2800" dirty="0">
                <a:solidFill>
                  <a:schemeClr val="tx1"/>
                </a:solidFill>
                <a:sym typeface="Symbol" panose="05050102010706020507" pitchFamily="18" charset="2"/>
              </a:rPr>
              <a:t> is a finite set of </a:t>
            </a:r>
            <a:r>
              <a:rPr lang="en-US" altLang="zh-CN" sz="2800" dirty="0">
                <a:solidFill>
                  <a:schemeClr val="accent2"/>
                </a:solidFill>
                <a:sym typeface="Symbol" panose="05050102010706020507" pitchFamily="18" charset="2"/>
              </a:rPr>
              <a:t>alphabet</a:t>
            </a:r>
            <a:r>
              <a:rPr lang="en-US" altLang="zh-CN" sz="2800" dirty="0">
                <a:solidFill>
                  <a:schemeClr val="tx1"/>
                </a:solidFill>
                <a:sym typeface="Symbol" panose="05050102010706020507" pitchFamily="18" charset="2"/>
              </a:rPr>
              <a:t> </a:t>
            </a:r>
            <a:endParaRPr lang="en-US" altLang="zh-CN" sz="2800" dirty="0">
              <a:solidFill>
                <a:schemeClr val="tx1"/>
              </a:solidFill>
              <a:sym typeface="Symbol" panose="05050102010706020507" pitchFamily="18" charset="2"/>
            </a:endParaRPr>
          </a:p>
          <a:p>
            <a:pPr>
              <a:lnSpc>
                <a:spcPct val="130000"/>
              </a:lnSpc>
              <a:buFontTx/>
              <a:buAutoNum type="arabicParenR"/>
            </a:pPr>
            <a:r>
              <a:rPr lang="en-US" altLang="zh-CN" sz="2800" dirty="0">
                <a:solidFill>
                  <a:schemeClr val="tx1"/>
                </a:solidFill>
                <a:sym typeface="Symbol" panose="05050102010706020507" pitchFamily="18" charset="2"/>
              </a:rPr>
              <a:t>: QQ is the </a:t>
            </a:r>
            <a:r>
              <a:rPr lang="en-US" altLang="zh-CN" sz="2800" dirty="0">
                <a:solidFill>
                  <a:srgbClr val="C00000"/>
                </a:solidFill>
                <a:sym typeface="Symbol" panose="05050102010706020507" pitchFamily="18" charset="2"/>
              </a:rPr>
              <a:t>transition function </a:t>
            </a:r>
            <a:endParaRPr lang="en-US" altLang="zh-CN" sz="2800" dirty="0">
              <a:solidFill>
                <a:schemeClr val="tx1"/>
              </a:solidFill>
              <a:sym typeface="Symbol" panose="05050102010706020507" pitchFamily="18" charset="2"/>
            </a:endParaRPr>
          </a:p>
          <a:p>
            <a:pPr>
              <a:lnSpc>
                <a:spcPct val="130000"/>
              </a:lnSpc>
              <a:buFontTx/>
              <a:buAutoNum type="arabicParenR"/>
            </a:pPr>
            <a:r>
              <a:rPr lang="en-US" altLang="zh-CN" sz="2800" dirty="0" err="1">
                <a:solidFill>
                  <a:schemeClr val="tx1"/>
                </a:solidFill>
                <a:sym typeface="Symbol" panose="05050102010706020507" pitchFamily="18" charset="2"/>
              </a:rPr>
              <a:t>sQ</a:t>
            </a:r>
            <a:r>
              <a:rPr lang="en-US" altLang="zh-CN" sz="2800" dirty="0">
                <a:solidFill>
                  <a:schemeClr val="tx1"/>
                </a:solidFill>
                <a:sym typeface="Symbol" panose="05050102010706020507" pitchFamily="18" charset="2"/>
              </a:rPr>
              <a:t> is the start state </a:t>
            </a:r>
            <a:endParaRPr lang="en-US" altLang="zh-CN" sz="2800" dirty="0">
              <a:solidFill>
                <a:schemeClr val="tx1"/>
              </a:solidFill>
              <a:sym typeface="Symbol" panose="05050102010706020507" pitchFamily="18" charset="2"/>
            </a:endParaRPr>
          </a:p>
          <a:p>
            <a:pPr>
              <a:lnSpc>
                <a:spcPct val="130000"/>
              </a:lnSpc>
              <a:buFontTx/>
              <a:buAutoNum type="arabicParenR"/>
            </a:pPr>
            <a:r>
              <a:rPr lang="en-US" altLang="zh-CN" sz="2800" dirty="0">
                <a:solidFill>
                  <a:schemeClr val="tx1"/>
                </a:solidFill>
                <a:sym typeface="Symbol" panose="05050102010706020507" pitchFamily="18" charset="2"/>
              </a:rPr>
              <a:t>FQ is the set of </a:t>
            </a:r>
            <a:r>
              <a:rPr lang="en-US" altLang="zh-CN" sz="2800" dirty="0">
                <a:solidFill>
                  <a:schemeClr val="accent2"/>
                </a:solidFill>
                <a:sym typeface="Symbol" panose="05050102010706020507" pitchFamily="18" charset="2"/>
              </a:rPr>
              <a:t>accept states</a:t>
            </a:r>
            <a:r>
              <a:rPr lang="en-US" altLang="zh-CN" sz="2800" dirty="0">
                <a:solidFill>
                  <a:schemeClr val="tx1"/>
                </a:solidFill>
                <a:sym typeface="Symbol" panose="05050102010706020507" pitchFamily="18" charset="2"/>
              </a:rPr>
              <a:t>; </a:t>
            </a:r>
            <a:endParaRPr lang="en-US" altLang="zh-CN" sz="2800" dirty="0">
              <a:solidFill>
                <a:schemeClr val="tx1"/>
              </a:solidFill>
              <a:sym typeface="Symbol" panose="05050102010706020507" pitchFamily="18" charset="2"/>
            </a:endParaRPr>
          </a:p>
        </p:txBody>
      </p:sp>
      <p:sp>
        <p:nvSpPr>
          <p:cNvPr id="497687" name="Text Box 23"/>
          <p:cNvSpPr txBox="1">
            <a:spLocks noChangeArrowheads="1"/>
          </p:cNvSpPr>
          <p:nvPr/>
        </p:nvSpPr>
        <p:spPr bwMode="auto">
          <a:xfrm>
            <a:off x="726788" y="5750520"/>
            <a:ext cx="43620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chemeClr val="accent2"/>
                </a:solidFill>
              </a:rPr>
              <a:t>state diagram </a:t>
            </a:r>
            <a:r>
              <a:rPr lang="en-US" altLang="zh-CN" dirty="0">
                <a:solidFill>
                  <a:schemeClr val="accent2"/>
                </a:solidFill>
                <a:sym typeface="Symbol" panose="05050102010706020507" pitchFamily="18" charset="2"/>
              </a:rPr>
              <a:t> formal </a:t>
            </a:r>
            <a:r>
              <a:rPr lang="en-US" altLang="zh-CN" dirty="0" err="1">
                <a:solidFill>
                  <a:schemeClr val="accent2"/>
                </a:solidFill>
                <a:sym typeface="Symbol" panose="05050102010706020507" pitchFamily="18" charset="2"/>
              </a:rPr>
              <a:t>def</a:t>
            </a:r>
            <a:r>
              <a:rPr lang="zh-CN" altLang="en-US" dirty="0">
                <a:solidFill>
                  <a:schemeClr val="accent2"/>
                </a:solidFill>
              </a:rPr>
              <a:t> </a:t>
            </a:r>
            <a:endParaRPr lang="zh-CN" altLang="en-US" dirty="0">
              <a:solidFill>
                <a:schemeClr val="accent2"/>
              </a:solidFill>
            </a:endParaRPr>
          </a:p>
        </p:txBody>
      </p:sp>
      <p:sp>
        <p:nvSpPr>
          <p:cNvPr id="497715" name="Text Box 51"/>
          <p:cNvSpPr txBox="1">
            <a:spLocks noChangeArrowheads="1"/>
          </p:cNvSpPr>
          <p:nvPr/>
        </p:nvSpPr>
        <p:spPr bwMode="auto">
          <a:xfrm>
            <a:off x="7686030" y="4592333"/>
            <a:ext cx="7016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3200" dirty="0">
                <a:solidFill>
                  <a:schemeClr val="tx1"/>
                </a:solidFill>
              </a:rPr>
              <a:t>M</a:t>
            </a:r>
            <a:r>
              <a:rPr kumimoji="0" lang="en-US" altLang="zh-CN" sz="3200" baseline="-25000" dirty="0">
                <a:solidFill>
                  <a:schemeClr val="tx1"/>
                </a:solidFill>
              </a:rPr>
              <a:t>1</a:t>
            </a:r>
            <a:endParaRPr kumimoji="0" lang="en-US" altLang="zh-CN" sz="3200" baseline="-25000" dirty="0">
              <a:solidFill>
                <a:schemeClr val="tx1"/>
              </a:solidFill>
            </a:endParaRPr>
          </a:p>
        </p:txBody>
      </p:sp>
      <p:grpSp>
        <p:nvGrpSpPr>
          <p:cNvPr id="497735" name="Group 71"/>
          <p:cNvGrpSpPr/>
          <p:nvPr/>
        </p:nvGrpSpPr>
        <p:grpSpPr bwMode="auto">
          <a:xfrm>
            <a:off x="5292080" y="4869160"/>
            <a:ext cx="3556000" cy="1738312"/>
            <a:chOff x="2224" y="576"/>
            <a:chExt cx="2240" cy="1095"/>
          </a:xfrm>
        </p:grpSpPr>
        <p:sp>
          <p:nvSpPr>
            <p:cNvPr id="497736" name="Oval 72"/>
            <p:cNvSpPr>
              <a:spLocks noChangeArrowheads="1"/>
            </p:cNvSpPr>
            <p:nvPr/>
          </p:nvSpPr>
          <p:spPr bwMode="auto">
            <a:xfrm>
              <a:off x="2544" y="110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37" name="Text Box 73"/>
            <p:cNvSpPr txBox="1">
              <a:spLocks noChangeArrowheads="1"/>
            </p:cNvSpPr>
            <p:nvPr/>
          </p:nvSpPr>
          <p:spPr bwMode="auto">
            <a:xfrm>
              <a:off x="2576" y="106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497738" name="Oval 74"/>
            <p:cNvSpPr>
              <a:spLocks noChangeArrowheads="1"/>
            </p:cNvSpPr>
            <p:nvPr/>
          </p:nvSpPr>
          <p:spPr bwMode="auto">
            <a:xfrm>
              <a:off x="3312" y="110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39" name="Text Box 75"/>
            <p:cNvSpPr txBox="1">
              <a:spLocks noChangeArrowheads="1"/>
            </p:cNvSpPr>
            <p:nvPr/>
          </p:nvSpPr>
          <p:spPr bwMode="auto">
            <a:xfrm>
              <a:off x="3344" y="106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497740" name="Oval 76"/>
            <p:cNvSpPr>
              <a:spLocks noChangeArrowheads="1"/>
            </p:cNvSpPr>
            <p:nvPr/>
          </p:nvSpPr>
          <p:spPr bwMode="auto">
            <a:xfrm>
              <a:off x="3336" y="112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41" name="Oval 77"/>
            <p:cNvSpPr>
              <a:spLocks noChangeArrowheads="1"/>
            </p:cNvSpPr>
            <p:nvPr/>
          </p:nvSpPr>
          <p:spPr bwMode="auto">
            <a:xfrm>
              <a:off x="4128" y="1095"/>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42" name="Text Box 78"/>
            <p:cNvSpPr txBox="1">
              <a:spLocks noChangeArrowheads="1"/>
            </p:cNvSpPr>
            <p:nvPr/>
          </p:nvSpPr>
          <p:spPr bwMode="auto">
            <a:xfrm>
              <a:off x="4160" y="1056"/>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497743" name="Arc 79"/>
            <p:cNvSpPr/>
            <p:nvPr/>
          </p:nvSpPr>
          <p:spPr bwMode="auto">
            <a:xfrm rot="-5400000">
              <a:off x="2553" y="877"/>
              <a:ext cx="314" cy="236"/>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44" name="Line 80"/>
            <p:cNvSpPr>
              <a:spLocks noChangeShapeType="1"/>
            </p:cNvSpPr>
            <p:nvPr/>
          </p:nvSpPr>
          <p:spPr bwMode="auto">
            <a:xfrm>
              <a:off x="2888" y="1264"/>
              <a:ext cx="43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7745" name="Arc 81"/>
            <p:cNvSpPr/>
            <p:nvPr/>
          </p:nvSpPr>
          <p:spPr bwMode="auto">
            <a:xfrm rot="-5400000">
              <a:off x="3321" y="855"/>
              <a:ext cx="314" cy="236"/>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46" name="Arc 82"/>
            <p:cNvSpPr/>
            <p:nvPr/>
          </p:nvSpPr>
          <p:spPr bwMode="auto">
            <a:xfrm rot="-5400000">
              <a:off x="3816" y="984"/>
              <a:ext cx="144" cy="480"/>
            </a:xfrm>
            <a:custGeom>
              <a:avLst/>
              <a:gdLst>
                <a:gd name="G0" fmla="+- 0 0 0"/>
                <a:gd name="G1" fmla="+- 18240 0 0"/>
                <a:gd name="G2" fmla="+- 21600 0 0"/>
                <a:gd name="T0" fmla="*/ 11570 w 21600"/>
                <a:gd name="T1" fmla="*/ 0 h 38271"/>
                <a:gd name="T2" fmla="*/ 8081 w 21600"/>
                <a:gd name="T3" fmla="*/ 38271 h 38271"/>
                <a:gd name="T4" fmla="*/ 0 w 21600"/>
                <a:gd name="T5" fmla="*/ 18240 h 38271"/>
              </a:gdLst>
              <a:ahLst/>
              <a:cxnLst>
                <a:cxn ang="0">
                  <a:pos x="T0" y="T1"/>
                </a:cxn>
                <a:cxn ang="0">
                  <a:pos x="T2" y="T3"/>
                </a:cxn>
                <a:cxn ang="0">
                  <a:pos x="T4" y="T5"/>
                </a:cxn>
              </a:cxnLst>
              <a:rect l="0" t="0" r="r" b="b"/>
              <a:pathLst>
                <a:path w="21600" h="38271" fill="none" extrusionOk="0">
                  <a:moveTo>
                    <a:pt x="11569" y="0"/>
                  </a:moveTo>
                  <a:cubicBezTo>
                    <a:pt x="17815" y="3961"/>
                    <a:pt x="21600" y="10843"/>
                    <a:pt x="21600" y="18240"/>
                  </a:cubicBezTo>
                  <a:cubicBezTo>
                    <a:pt x="21600" y="27049"/>
                    <a:pt x="16250" y="34975"/>
                    <a:pt x="8081" y="38271"/>
                  </a:cubicBezTo>
                </a:path>
                <a:path w="21600" h="38271" stroke="0" extrusionOk="0">
                  <a:moveTo>
                    <a:pt x="11569" y="0"/>
                  </a:moveTo>
                  <a:cubicBezTo>
                    <a:pt x="17815" y="3961"/>
                    <a:pt x="21600" y="10843"/>
                    <a:pt x="21600" y="18240"/>
                  </a:cubicBezTo>
                  <a:cubicBezTo>
                    <a:pt x="21600" y="27049"/>
                    <a:pt x="16250" y="34975"/>
                    <a:pt x="8081" y="38271"/>
                  </a:cubicBezTo>
                  <a:lnTo>
                    <a:pt x="0" y="1824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47" name="Arc 83"/>
            <p:cNvSpPr/>
            <p:nvPr/>
          </p:nvSpPr>
          <p:spPr bwMode="auto">
            <a:xfrm rot="5400000">
              <a:off x="3817" y="1082"/>
              <a:ext cx="141" cy="480"/>
            </a:xfrm>
            <a:custGeom>
              <a:avLst/>
              <a:gdLst>
                <a:gd name="G0" fmla="+- 0 0 0"/>
                <a:gd name="G1" fmla="+- 18240 0 0"/>
                <a:gd name="G2" fmla="+- 21600 0 0"/>
                <a:gd name="T0" fmla="*/ 11570 w 21600"/>
                <a:gd name="T1" fmla="*/ 0 h 38271"/>
                <a:gd name="T2" fmla="*/ 8081 w 21600"/>
                <a:gd name="T3" fmla="*/ 38271 h 38271"/>
                <a:gd name="T4" fmla="*/ 0 w 21600"/>
                <a:gd name="T5" fmla="*/ 18240 h 38271"/>
              </a:gdLst>
              <a:ahLst/>
              <a:cxnLst>
                <a:cxn ang="0">
                  <a:pos x="T0" y="T1"/>
                </a:cxn>
                <a:cxn ang="0">
                  <a:pos x="T2" y="T3"/>
                </a:cxn>
                <a:cxn ang="0">
                  <a:pos x="T4" y="T5"/>
                </a:cxn>
              </a:cxnLst>
              <a:rect l="0" t="0" r="r" b="b"/>
              <a:pathLst>
                <a:path w="21600" h="38271" fill="none" extrusionOk="0">
                  <a:moveTo>
                    <a:pt x="11569" y="0"/>
                  </a:moveTo>
                  <a:cubicBezTo>
                    <a:pt x="17815" y="3961"/>
                    <a:pt x="21600" y="10843"/>
                    <a:pt x="21600" y="18240"/>
                  </a:cubicBezTo>
                  <a:cubicBezTo>
                    <a:pt x="21600" y="27049"/>
                    <a:pt x="16250" y="34975"/>
                    <a:pt x="8081" y="38271"/>
                  </a:cubicBezTo>
                </a:path>
                <a:path w="21600" h="38271" stroke="0" extrusionOk="0">
                  <a:moveTo>
                    <a:pt x="11569" y="0"/>
                  </a:moveTo>
                  <a:cubicBezTo>
                    <a:pt x="17815" y="3961"/>
                    <a:pt x="21600" y="10843"/>
                    <a:pt x="21600" y="18240"/>
                  </a:cubicBezTo>
                  <a:cubicBezTo>
                    <a:pt x="21600" y="27049"/>
                    <a:pt x="16250" y="34975"/>
                    <a:pt x="8081" y="38271"/>
                  </a:cubicBezTo>
                  <a:lnTo>
                    <a:pt x="0" y="1824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48" name="Line 84"/>
            <p:cNvSpPr>
              <a:spLocks noChangeShapeType="1"/>
            </p:cNvSpPr>
            <p:nvPr/>
          </p:nvSpPr>
          <p:spPr bwMode="auto">
            <a:xfrm>
              <a:off x="2224" y="1264"/>
              <a:ext cx="33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7749" name="Text Box 85"/>
            <p:cNvSpPr txBox="1">
              <a:spLocks noChangeArrowheads="1"/>
            </p:cNvSpPr>
            <p:nvPr/>
          </p:nvSpPr>
          <p:spPr bwMode="auto">
            <a:xfrm>
              <a:off x="2604" y="57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497750" name="Text Box 86"/>
            <p:cNvSpPr txBox="1">
              <a:spLocks noChangeArrowheads="1"/>
            </p:cNvSpPr>
            <p:nvPr/>
          </p:nvSpPr>
          <p:spPr bwMode="auto">
            <a:xfrm>
              <a:off x="3792" y="87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a:solidFill>
                    <a:schemeClr val="tx1"/>
                  </a:solidFill>
                </a:rPr>
                <a:t>0</a:t>
              </a:r>
              <a:endParaRPr lang="en-US" altLang="zh-CN" b="0" dirty="0">
                <a:solidFill>
                  <a:schemeClr val="tx1"/>
                </a:solidFill>
              </a:endParaRPr>
            </a:p>
          </p:txBody>
        </p:sp>
        <p:sp>
          <p:nvSpPr>
            <p:cNvPr id="497751" name="Text Box 87"/>
            <p:cNvSpPr txBox="1">
              <a:spLocks noChangeArrowheads="1"/>
            </p:cNvSpPr>
            <p:nvPr/>
          </p:nvSpPr>
          <p:spPr bwMode="auto">
            <a:xfrm>
              <a:off x="3732" y="1344"/>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0,1</a:t>
              </a:r>
              <a:endParaRPr lang="en-US" altLang="zh-CN" b="0">
                <a:solidFill>
                  <a:schemeClr val="tx1"/>
                </a:solidFill>
              </a:endParaRPr>
            </a:p>
          </p:txBody>
        </p:sp>
        <p:sp>
          <p:nvSpPr>
            <p:cNvPr id="497752" name="Text Box 88"/>
            <p:cNvSpPr txBox="1">
              <a:spLocks noChangeArrowheads="1"/>
            </p:cNvSpPr>
            <p:nvPr/>
          </p:nvSpPr>
          <p:spPr bwMode="auto">
            <a:xfrm>
              <a:off x="2988" y="96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497753" name="Text Box 89"/>
            <p:cNvSpPr txBox="1">
              <a:spLocks noChangeArrowheads="1"/>
            </p:cNvSpPr>
            <p:nvPr/>
          </p:nvSpPr>
          <p:spPr bwMode="auto">
            <a:xfrm>
              <a:off x="3364" y="60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solidFill>
                    <a:schemeClr val="tx1"/>
                  </a:solidFill>
                </a:rPr>
                <a:t>1</a:t>
              </a:r>
              <a:endParaRPr lang="en-US" altLang="zh-CN" sz="2400" b="0">
                <a:solidFill>
                  <a:schemeClr val="tx1"/>
                </a:solidFill>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50884"/>
    </mc:Choice>
    <mc:Fallback>
      <p:transition spd="slow" advTm="5088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altLang="zh-CN" b="1" dirty="0">
                <a:solidFill>
                  <a:schemeClr val="tx1"/>
                </a:solidFill>
              </a:rPr>
              <a:t>formal definition of NFA</a:t>
            </a:r>
            <a:endParaRPr lang="zh-CN" altLang="en-US" b="1" dirty="0">
              <a:solidFill>
                <a:schemeClr val="tx1"/>
              </a:solidFill>
            </a:endParaRPr>
          </a:p>
        </p:txBody>
      </p:sp>
      <p:sp>
        <p:nvSpPr>
          <p:cNvPr id="515075" name="Text Box 3"/>
          <p:cNvSpPr txBox="1">
            <a:spLocks noChangeArrowheads="1"/>
          </p:cNvSpPr>
          <p:nvPr/>
        </p:nvSpPr>
        <p:spPr bwMode="auto">
          <a:xfrm>
            <a:off x="179512" y="2348880"/>
            <a:ext cx="5670142" cy="3841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914400" indent="-45720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371600" indent="-4572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828800" indent="-4572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286000" indent="-4572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7432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32004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6576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41148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10000"/>
              </a:lnSpc>
              <a:spcBef>
                <a:spcPct val="10000"/>
              </a:spcBef>
              <a:spcAft>
                <a:spcPct val="10000"/>
              </a:spcAft>
            </a:pPr>
            <a:r>
              <a:rPr lang="en-US" altLang="zh-CN" sz="2800" dirty="0">
                <a:solidFill>
                  <a:schemeClr val="tx1"/>
                </a:solidFill>
              </a:rPr>
              <a:t>Def: an </a:t>
            </a:r>
            <a:r>
              <a:rPr lang="en-US" altLang="zh-CN" sz="2800" dirty="0">
                <a:solidFill>
                  <a:schemeClr val="accent2"/>
                </a:solidFill>
              </a:rPr>
              <a:t>NFA</a:t>
            </a:r>
            <a:r>
              <a:rPr lang="zh-CN" altLang="en-US" sz="2800" dirty="0">
                <a:solidFill>
                  <a:schemeClr val="tx1"/>
                </a:solidFill>
              </a:rPr>
              <a:t> </a:t>
            </a:r>
            <a:r>
              <a:rPr lang="en-US" altLang="zh-CN" sz="2800" dirty="0">
                <a:solidFill>
                  <a:schemeClr val="tx1"/>
                </a:solidFill>
              </a:rPr>
              <a:t>is a 5-tuple (Q,</a:t>
            </a:r>
            <a:r>
              <a:rPr lang="en-US" altLang="zh-CN" sz="2800" dirty="0">
                <a:solidFill>
                  <a:schemeClr val="tx1"/>
                </a:solidFill>
                <a:sym typeface="Symbol" panose="05050102010706020507" pitchFamily="18" charset="2"/>
              </a:rPr>
              <a:t>,,</a:t>
            </a:r>
            <a:r>
              <a:rPr lang="en-US" altLang="zh-CN" sz="2800" dirty="0" err="1">
                <a:solidFill>
                  <a:schemeClr val="tx1"/>
                </a:solidFill>
                <a:sym typeface="Symbol" panose="05050102010706020507" pitchFamily="18" charset="2"/>
              </a:rPr>
              <a:t>s,F</a:t>
            </a:r>
            <a:r>
              <a:rPr lang="en-US" altLang="zh-CN" sz="2800" dirty="0">
                <a:solidFill>
                  <a:schemeClr val="tx1"/>
                </a:solidFill>
                <a:sym typeface="Symbol" panose="05050102010706020507" pitchFamily="18" charset="2"/>
              </a:rPr>
              <a:t>),</a:t>
            </a:r>
            <a:endParaRPr lang="en-US" altLang="zh-CN" sz="2800" dirty="0">
              <a:solidFill>
                <a:schemeClr val="tx1"/>
              </a:solidFill>
              <a:sym typeface="Symbol" panose="05050102010706020507" pitchFamily="18" charset="2"/>
            </a:endParaRPr>
          </a:p>
          <a:p>
            <a:pPr>
              <a:lnSpc>
                <a:spcPct val="130000"/>
              </a:lnSpc>
              <a:buFontTx/>
              <a:buAutoNum type="arabicParenR"/>
            </a:pPr>
            <a:r>
              <a:rPr lang="en-US" altLang="zh-CN" sz="2800" dirty="0">
                <a:solidFill>
                  <a:schemeClr val="tx1"/>
                </a:solidFill>
                <a:sym typeface="Symbol" panose="05050102010706020507" pitchFamily="18" charset="2"/>
              </a:rPr>
              <a:t>Q is a finite set of </a:t>
            </a:r>
            <a:r>
              <a:rPr lang="en-US" altLang="zh-CN" sz="2800" dirty="0">
                <a:solidFill>
                  <a:schemeClr val="accent2"/>
                </a:solidFill>
                <a:sym typeface="Symbol" panose="05050102010706020507" pitchFamily="18" charset="2"/>
              </a:rPr>
              <a:t>states </a:t>
            </a:r>
            <a:endParaRPr lang="en-US" altLang="zh-CN" sz="2800" dirty="0">
              <a:solidFill>
                <a:schemeClr val="tx1"/>
              </a:solidFill>
              <a:sym typeface="Symbol" panose="05050102010706020507" pitchFamily="18" charset="2"/>
            </a:endParaRPr>
          </a:p>
          <a:p>
            <a:pPr>
              <a:lnSpc>
                <a:spcPct val="130000"/>
              </a:lnSpc>
              <a:buFontTx/>
              <a:buAutoNum type="arabicParenR"/>
            </a:pPr>
            <a:r>
              <a:rPr lang="en-US" altLang="zh-CN" sz="2800" dirty="0">
                <a:solidFill>
                  <a:schemeClr val="tx1"/>
                </a:solidFill>
                <a:sym typeface="Symbol" panose="05050102010706020507" pitchFamily="18" charset="2"/>
              </a:rPr>
              <a:t> is a finite </a:t>
            </a:r>
            <a:r>
              <a:rPr lang="en-US" altLang="zh-CN" sz="2800" dirty="0">
                <a:solidFill>
                  <a:schemeClr val="accent2"/>
                </a:solidFill>
                <a:sym typeface="Symbol" panose="05050102010706020507" pitchFamily="18" charset="2"/>
              </a:rPr>
              <a:t>alphabet</a:t>
            </a:r>
            <a:r>
              <a:rPr lang="en-US" altLang="zh-CN" sz="2800" dirty="0">
                <a:solidFill>
                  <a:schemeClr val="tx1"/>
                </a:solidFill>
                <a:sym typeface="Symbol" panose="05050102010706020507" pitchFamily="18" charset="2"/>
              </a:rPr>
              <a:t> </a:t>
            </a:r>
            <a:endParaRPr lang="en-US" altLang="zh-CN" sz="2800" dirty="0">
              <a:solidFill>
                <a:schemeClr val="tx1"/>
              </a:solidFill>
              <a:sym typeface="Symbol" panose="05050102010706020507" pitchFamily="18" charset="2"/>
            </a:endParaRPr>
          </a:p>
          <a:p>
            <a:pPr>
              <a:lnSpc>
                <a:spcPct val="110000"/>
              </a:lnSpc>
              <a:spcBef>
                <a:spcPct val="10000"/>
              </a:spcBef>
              <a:spcAft>
                <a:spcPct val="10000"/>
              </a:spcAft>
              <a:buFontTx/>
              <a:buAutoNum type="arabicParenR"/>
            </a:pPr>
            <a:r>
              <a:rPr lang="en-US" altLang="zh-CN" sz="2800" dirty="0">
                <a:solidFill>
                  <a:schemeClr val="tx1"/>
                </a:solidFill>
                <a:sym typeface="Symbol" panose="05050102010706020507" pitchFamily="18" charset="2"/>
              </a:rPr>
              <a:t>: Q</a:t>
            </a:r>
            <a:r>
              <a:rPr lang="en-US" altLang="zh-CN" sz="2800" dirty="0">
                <a:solidFill>
                  <a:schemeClr val="accent2"/>
                </a:solidFill>
                <a:sym typeface="Symbol" panose="05050102010706020507" pitchFamily="18" charset="2"/>
              </a:rPr>
              <a:t></a:t>
            </a:r>
            <a:r>
              <a:rPr lang="en-US" altLang="zh-CN" sz="2800" baseline="-25000" dirty="0">
                <a:solidFill>
                  <a:schemeClr val="accent2"/>
                </a:solidFill>
                <a:sym typeface="Symbol" panose="05050102010706020507" pitchFamily="18" charset="2"/>
              </a:rPr>
              <a:t></a:t>
            </a:r>
            <a:r>
              <a:rPr lang="en-US" altLang="zh-CN" sz="2800" dirty="0">
                <a:solidFill>
                  <a:schemeClr val="tx1"/>
                </a:solidFill>
                <a:sym typeface="Symbol" panose="05050102010706020507" pitchFamily="18" charset="2"/>
              </a:rPr>
              <a:t></a:t>
            </a:r>
            <a:r>
              <a:rPr lang="en-US" altLang="zh-CN" sz="2800" dirty="0">
                <a:solidFill>
                  <a:schemeClr val="accent2"/>
                </a:solidFill>
                <a:sym typeface="Symbol" panose="05050102010706020507" pitchFamily="18" charset="2"/>
              </a:rPr>
              <a:t>P(Q)</a:t>
            </a:r>
            <a:r>
              <a:rPr lang="zh-CN" altLang="en-US" sz="2800" dirty="0">
                <a:solidFill>
                  <a:schemeClr val="tx1"/>
                </a:solidFill>
                <a:sym typeface="Symbol" panose="05050102010706020507" pitchFamily="18" charset="2"/>
              </a:rPr>
              <a:t> </a:t>
            </a:r>
            <a:r>
              <a:rPr lang="en-US" altLang="zh-CN" sz="2800" dirty="0">
                <a:solidFill>
                  <a:schemeClr val="tx1"/>
                </a:solidFill>
                <a:sym typeface="Symbol" panose="05050102010706020507" pitchFamily="18" charset="2"/>
              </a:rPr>
              <a:t>is </a:t>
            </a:r>
            <a:br>
              <a:rPr lang="en-US" altLang="zh-CN" sz="2800" dirty="0">
                <a:solidFill>
                  <a:schemeClr val="tx1"/>
                </a:solidFill>
                <a:sym typeface="Symbol" panose="05050102010706020507" pitchFamily="18" charset="2"/>
              </a:rPr>
            </a:br>
            <a:r>
              <a:rPr lang="en-US" altLang="zh-CN" sz="2800" dirty="0">
                <a:solidFill>
                  <a:schemeClr val="tx1"/>
                </a:solidFill>
                <a:sym typeface="Symbol" panose="05050102010706020507" pitchFamily="18" charset="2"/>
              </a:rPr>
              <a:t>        the transition function;</a:t>
            </a:r>
            <a:endParaRPr lang="en-US" altLang="zh-CN" sz="2800" dirty="0">
              <a:solidFill>
                <a:schemeClr val="tx1"/>
              </a:solidFill>
              <a:sym typeface="Symbol" panose="05050102010706020507" pitchFamily="18" charset="2"/>
            </a:endParaRPr>
          </a:p>
          <a:p>
            <a:pPr>
              <a:lnSpc>
                <a:spcPct val="110000"/>
              </a:lnSpc>
              <a:spcBef>
                <a:spcPct val="10000"/>
              </a:spcBef>
              <a:spcAft>
                <a:spcPct val="10000"/>
              </a:spcAft>
              <a:buFontTx/>
              <a:buAutoNum type="arabicParenR"/>
            </a:pPr>
            <a:r>
              <a:rPr lang="en-US" altLang="zh-CN" sz="2800" dirty="0" err="1">
                <a:solidFill>
                  <a:schemeClr val="tx1"/>
                </a:solidFill>
                <a:sym typeface="Symbol" panose="05050102010706020507" pitchFamily="18" charset="2"/>
              </a:rPr>
              <a:t>sQ</a:t>
            </a:r>
            <a:r>
              <a:rPr lang="en-US" altLang="zh-CN" sz="2800" dirty="0">
                <a:solidFill>
                  <a:schemeClr val="tx1"/>
                </a:solidFill>
                <a:sym typeface="Symbol" panose="05050102010706020507" pitchFamily="18" charset="2"/>
              </a:rPr>
              <a:t> is the start state;</a:t>
            </a:r>
            <a:endParaRPr lang="en-US" altLang="zh-CN" sz="2800" dirty="0">
              <a:solidFill>
                <a:schemeClr val="tx1"/>
              </a:solidFill>
              <a:sym typeface="Symbol" panose="05050102010706020507" pitchFamily="18" charset="2"/>
            </a:endParaRPr>
          </a:p>
          <a:p>
            <a:pPr>
              <a:lnSpc>
                <a:spcPct val="110000"/>
              </a:lnSpc>
              <a:spcBef>
                <a:spcPct val="10000"/>
              </a:spcBef>
              <a:spcAft>
                <a:spcPct val="10000"/>
              </a:spcAft>
              <a:buFontTx/>
              <a:buAutoNum type="arabicParenR"/>
            </a:pPr>
            <a:r>
              <a:rPr lang="en-US" altLang="zh-CN" sz="2800" dirty="0">
                <a:solidFill>
                  <a:schemeClr val="tx1"/>
                </a:solidFill>
                <a:sym typeface="Symbol" panose="05050102010706020507" pitchFamily="18" charset="2"/>
              </a:rPr>
              <a:t>FQ is the set of accept states </a:t>
            </a:r>
            <a:endParaRPr lang="en-US" altLang="zh-CN" sz="2800" dirty="0">
              <a:solidFill>
                <a:schemeClr val="tx1"/>
              </a:solidFill>
              <a:sym typeface="Symbol" panose="05050102010706020507" pitchFamily="18" charset="2"/>
            </a:endParaRPr>
          </a:p>
        </p:txBody>
      </p:sp>
      <p:grpSp>
        <p:nvGrpSpPr>
          <p:cNvPr id="515077" name="Group 5"/>
          <p:cNvGrpSpPr/>
          <p:nvPr/>
        </p:nvGrpSpPr>
        <p:grpSpPr bwMode="auto">
          <a:xfrm>
            <a:off x="346770" y="1052736"/>
            <a:ext cx="4953000" cy="1204912"/>
            <a:chOff x="864" y="2073"/>
            <a:chExt cx="3120" cy="759"/>
          </a:xfrm>
        </p:grpSpPr>
        <p:sp>
          <p:nvSpPr>
            <p:cNvPr id="515078" name="Oval 6"/>
            <p:cNvSpPr>
              <a:spLocks noChangeArrowheads="1"/>
            </p:cNvSpPr>
            <p:nvPr/>
          </p:nvSpPr>
          <p:spPr bwMode="auto">
            <a:xfrm>
              <a:off x="1056"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79" name="Text Box 7"/>
            <p:cNvSpPr txBox="1">
              <a:spLocks noChangeArrowheads="1"/>
            </p:cNvSpPr>
            <p:nvPr/>
          </p:nvSpPr>
          <p:spPr bwMode="auto">
            <a:xfrm>
              <a:off x="1088"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15080" name="Oval 8"/>
            <p:cNvSpPr>
              <a:spLocks noChangeArrowheads="1"/>
            </p:cNvSpPr>
            <p:nvPr/>
          </p:nvSpPr>
          <p:spPr bwMode="auto">
            <a:xfrm>
              <a:off x="1920" y="2496"/>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81" name="Text Box 9"/>
            <p:cNvSpPr txBox="1">
              <a:spLocks noChangeArrowheads="1"/>
            </p:cNvSpPr>
            <p:nvPr/>
          </p:nvSpPr>
          <p:spPr bwMode="auto">
            <a:xfrm>
              <a:off x="1952" y="245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515082" name="Oval 10"/>
            <p:cNvSpPr>
              <a:spLocks noChangeArrowheads="1"/>
            </p:cNvSpPr>
            <p:nvPr/>
          </p:nvSpPr>
          <p:spPr bwMode="auto">
            <a:xfrm>
              <a:off x="2784"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83" name="Text Box 11"/>
            <p:cNvSpPr txBox="1">
              <a:spLocks noChangeArrowheads="1"/>
            </p:cNvSpPr>
            <p:nvPr/>
          </p:nvSpPr>
          <p:spPr bwMode="auto">
            <a:xfrm>
              <a:off x="2816"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515084" name="Oval 12"/>
            <p:cNvSpPr>
              <a:spLocks noChangeArrowheads="1"/>
            </p:cNvSpPr>
            <p:nvPr/>
          </p:nvSpPr>
          <p:spPr bwMode="auto">
            <a:xfrm>
              <a:off x="3648"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85" name="Text Box 13"/>
            <p:cNvSpPr txBox="1">
              <a:spLocks noChangeArrowheads="1"/>
            </p:cNvSpPr>
            <p:nvPr/>
          </p:nvSpPr>
          <p:spPr bwMode="auto">
            <a:xfrm>
              <a:off x="3680"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4</a:t>
              </a:r>
              <a:endParaRPr lang="en-US" altLang="zh-CN" b="0" baseline="-25000">
                <a:solidFill>
                  <a:schemeClr val="tx1"/>
                </a:solidFill>
              </a:endParaRPr>
            </a:p>
          </p:txBody>
        </p:sp>
        <p:sp>
          <p:nvSpPr>
            <p:cNvPr id="515086" name="Oval 14"/>
            <p:cNvSpPr>
              <a:spLocks noChangeArrowheads="1"/>
            </p:cNvSpPr>
            <p:nvPr/>
          </p:nvSpPr>
          <p:spPr bwMode="auto">
            <a:xfrm>
              <a:off x="3672" y="2511"/>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87" name="Line 15"/>
            <p:cNvSpPr>
              <a:spLocks noChangeShapeType="1"/>
            </p:cNvSpPr>
            <p:nvPr/>
          </p:nvSpPr>
          <p:spPr bwMode="auto">
            <a:xfrm>
              <a:off x="864" y="2640"/>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88" name="Line 16"/>
            <p:cNvSpPr>
              <a:spLocks noChangeShapeType="1"/>
            </p:cNvSpPr>
            <p:nvPr/>
          </p:nvSpPr>
          <p:spPr bwMode="auto">
            <a:xfrm>
              <a:off x="1392"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89" name="Line 17"/>
            <p:cNvSpPr>
              <a:spLocks noChangeShapeType="1"/>
            </p:cNvSpPr>
            <p:nvPr/>
          </p:nvSpPr>
          <p:spPr bwMode="auto">
            <a:xfrm>
              <a:off x="2256"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90" name="Line 18"/>
            <p:cNvSpPr>
              <a:spLocks noChangeShapeType="1"/>
            </p:cNvSpPr>
            <p:nvPr/>
          </p:nvSpPr>
          <p:spPr bwMode="auto">
            <a:xfrm>
              <a:off x="3120"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91" name="Arc 19"/>
            <p:cNvSpPr/>
            <p:nvPr/>
          </p:nvSpPr>
          <p:spPr bwMode="auto">
            <a:xfrm rot="-5400000">
              <a:off x="1044" y="2268"/>
              <a:ext cx="312" cy="192"/>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92" name="Arc 20"/>
            <p:cNvSpPr/>
            <p:nvPr/>
          </p:nvSpPr>
          <p:spPr bwMode="auto">
            <a:xfrm rot="-5400000">
              <a:off x="3636" y="2268"/>
              <a:ext cx="312" cy="192"/>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93" name="Text Box 21"/>
            <p:cNvSpPr txBox="1">
              <a:spLocks noChangeArrowheads="1"/>
            </p:cNvSpPr>
            <p:nvPr/>
          </p:nvSpPr>
          <p:spPr bwMode="auto">
            <a:xfrm>
              <a:off x="1224" y="2073"/>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a:solidFill>
                    <a:schemeClr val="tx1"/>
                  </a:solidFill>
                </a:rPr>
                <a:t>0,1</a:t>
              </a:r>
              <a:endParaRPr lang="en-US" altLang="zh-CN" b="0" dirty="0">
                <a:solidFill>
                  <a:schemeClr val="tx1"/>
                </a:solidFill>
              </a:endParaRPr>
            </a:p>
          </p:txBody>
        </p:sp>
        <p:sp>
          <p:nvSpPr>
            <p:cNvPr id="515094" name="Text Box 22"/>
            <p:cNvSpPr txBox="1">
              <a:spLocks noChangeArrowheads="1"/>
            </p:cNvSpPr>
            <p:nvPr/>
          </p:nvSpPr>
          <p:spPr bwMode="auto">
            <a:xfrm>
              <a:off x="1488" y="23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15095" name="Text Box 23"/>
            <p:cNvSpPr txBox="1">
              <a:spLocks noChangeArrowheads="1"/>
            </p:cNvSpPr>
            <p:nvPr/>
          </p:nvSpPr>
          <p:spPr bwMode="auto">
            <a:xfrm>
              <a:off x="2352" y="2313"/>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r>
                <a:rPr lang="en-US" altLang="zh-CN" b="0">
                  <a:solidFill>
                    <a:schemeClr val="tx1"/>
                  </a:solidFill>
                  <a:sym typeface="Symbol" panose="05050102010706020507" pitchFamily="18" charset="2"/>
                </a:rPr>
                <a:t></a:t>
              </a:r>
              <a:endParaRPr lang="en-US" altLang="zh-CN" b="0">
                <a:solidFill>
                  <a:schemeClr val="tx1"/>
                </a:solidFill>
              </a:endParaRPr>
            </a:p>
          </p:txBody>
        </p:sp>
        <p:sp>
          <p:nvSpPr>
            <p:cNvPr id="515096" name="Text Box 24"/>
            <p:cNvSpPr txBox="1">
              <a:spLocks noChangeArrowheads="1"/>
            </p:cNvSpPr>
            <p:nvPr/>
          </p:nvSpPr>
          <p:spPr bwMode="auto">
            <a:xfrm>
              <a:off x="3216" y="23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15097" name="Text Box 25"/>
            <p:cNvSpPr txBox="1">
              <a:spLocks noChangeArrowheads="1"/>
            </p:cNvSpPr>
            <p:nvPr/>
          </p:nvSpPr>
          <p:spPr bwMode="auto">
            <a:xfrm>
              <a:off x="3344" y="2112"/>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a:solidFill>
                    <a:schemeClr val="tx1"/>
                  </a:solidFill>
                </a:rPr>
                <a:t>0,1</a:t>
              </a:r>
              <a:endParaRPr lang="en-US" altLang="zh-CN" b="0" dirty="0">
                <a:solidFill>
                  <a:schemeClr val="tx1"/>
                </a:solidFill>
              </a:endParaRPr>
            </a:p>
          </p:txBody>
        </p:sp>
      </p:grpSp>
      <p:sp>
        <p:nvSpPr>
          <p:cNvPr id="30" name="Text Box 26"/>
          <p:cNvSpPr txBox="1">
            <a:spLocks noChangeArrowheads="1"/>
          </p:cNvSpPr>
          <p:nvPr/>
        </p:nvSpPr>
        <p:spPr bwMode="auto">
          <a:xfrm>
            <a:off x="5868144" y="2708920"/>
            <a:ext cx="30652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chemeClr val="tx1"/>
                </a:solidFill>
                <a:sym typeface="Symbol" panose="05050102010706020507" pitchFamily="18" charset="2"/>
              </a:rPr>
              <a:t>Note: </a:t>
            </a:r>
            <a:endParaRPr lang="en-US" altLang="zh-CN" sz="2400" dirty="0">
              <a:solidFill>
                <a:schemeClr val="tx1"/>
              </a:solidFill>
              <a:sym typeface="Symbol" panose="05050102010706020507" pitchFamily="18" charset="2"/>
            </a:endParaRPr>
          </a:p>
          <a:p>
            <a:r>
              <a:rPr lang="zh-CN" altLang="en-US" sz="2400" dirty="0">
                <a:solidFill>
                  <a:schemeClr val="accent2"/>
                </a:solidFill>
                <a:sym typeface="Symbol" panose="05050102010706020507" pitchFamily="18" charset="2"/>
              </a:rPr>
              <a:t></a:t>
            </a:r>
            <a:r>
              <a:rPr lang="zh-CN" altLang="en-US" sz="2400" baseline="-25000" dirty="0">
                <a:solidFill>
                  <a:schemeClr val="accent2"/>
                </a:solidFill>
                <a:sym typeface="Symbol" panose="05050102010706020507" pitchFamily="18" charset="2"/>
              </a:rPr>
              <a:t> </a:t>
            </a:r>
            <a:r>
              <a:rPr lang="en-US" altLang="zh-CN" sz="2400" dirty="0">
                <a:solidFill>
                  <a:schemeClr val="tx1"/>
                </a:solidFill>
                <a:sym typeface="Symbol" panose="05050102010706020507" pitchFamily="18" charset="2"/>
              </a:rPr>
              <a:t>=   {}, </a:t>
            </a:r>
            <a:endParaRPr lang="en-US" altLang="zh-CN" sz="2400" dirty="0">
              <a:solidFill>
                <a:schemeClr val="tx1"/>
              </a:solidFill>
              <a:sym typeface="Symbol" panose="05050102010706020507" pitchFamily="18" charset="2"/>
            </a:endParaRPr>
          </a:p>
          <a:p>
            <a:r>
              <a:rPr lang="en-US" altLang="zh-CN" sz="2400" dirty="0">
                <a:solidFill>
                  <a:schemeClr val="accent2"/>
                </a:solidFill>
                <a:sym typeface="Symbol" panose="05050102010706020507" pitchFamily="18" charset="2"/>
              </a:rPr>
              <a:t>P(Q)</a:t>
            </a:r>
            <a:r>
              <a:rPr lang="en-US" altLang="zh-CN" sz="2400" dirty="0">
                <a:solidFill>
                  <a:schemeClr val="tx1"/>
                </a:solidFill>
                <a:sym typeface="Symbol" panose="05050102010706020507" pitchFamily="18" charset="2"/>
              </a:rPr>
              <a:t>: all subsets of Q </a:t>
            </a:r>
            <a:endParaRPr lang="en-US" altLang="zh-CN" sz="2400" dirty="0">
              <a:solidFill>
                <a:schemeClr val="tx1"/>
              </a:solidFill>
              <a:sym typeface="Symbol" panose="05050102010706020507" pitchFamily="18" charset="2"/>
            </a:endParaRPr>
          </a:p>
        </p:txBody>
      </p:sp>
      <p:sp>
        <p:nvSpPr>
          <p:cNvPr id="31" name="TextBox 1"/>
          <p:cNvSpPr txBox="1"/>
          <p:nvPr/>
        </p:nvSpPr>
        <p:spPr bwMode="auto">
          <a:xfrm>
            <a:off x="5868144" y="4148148"/>
            <a:ext cx="2770310" cy="1945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spcBef>
                <a:spcPct val="10000"/>
              </a:spcBef>
              <a:buSzPct val="75000"/>
            </a:pPr>
            <a:r>
              <a:rPr lang="zh-CN" altLang="en-US" sz="2800" dirty="0">
                <a:solidFill>
                  <a:schemeClr val="tx1"/>
                </a:solidFill>
                <a:sym typeface="Symbol" panose="05050102010706020507"/>
              </a:rPr>
              <a:t></a:t>
            </a:r>
            <a:r>
              <a:rPr lang="en-US" altLang="zh-CN" dirty="0">
                <a:solidFill>
                  <a:schemeClr val="tx1"/>
                </a:solidFill>
                <a:sym typeface="Symbol" panose="05050102010706020507"/>
              </a:rPr>
              <a:t>(q</a:t>
            </a:r>
            <a:r>
              <a:rPr lang="en-US" altLang="zh-CN" baseline="-25000" dirty="0">
                <a:solidFill>
                  <a:schemeClr val="tx1"/>
                </a:solidFill>
                <a:sym typeface="Symbol" panose="05050102010706020507"/>
              </a:rPr>
              <a:t>1</a:t>
            </a:r>
            <a:r>
              <a:rPr lang="en-US" altLang="zh-CN" dirty="0">
                <a:solidFill>
                  <a:schemeClr val="tx1"/>
                </a:solidFill>
                <a:sym typeface="Symbol" panose="05050102010706020507"/>
              </a:rPr>
              <a:t>,1) = {q</a:t>
            </a:r>
            <a:r>
              <a:rPr lang="en-US" altLang="zh-CN" baseline="-25000" dirty="0">
                <a:solidFill>
                  <a:schemeClr val="tx1"/>
                </a:solidFill>
                <a:sym typeface="Symbol" panose="05050102010706020507"/>
              </a:rPr>
              <a:t>1</a:t>
            </a:r>
            <a:r>
              <a:rPr lang="en-US" altLang="zh-CN" dirty="0">
                <a:solidFill>
                  <a:schemeClr val="tx1"/>
                </a:solidFill>
                <a:sym typeface="Symbol" panose="05050102010706020507"/>
              </a:rPr>
              <a:t>,q</a:t>
            </a:r>
            <a:r>
              <a:rPr lang="en-US" altLang="zh-CN" baseline="-25000" dirty="0">
                <a:solidFill>
                  <a:schemeClr val="tx1"/>
                </a:solidFill>
                <a:sym typeface="Symbol" panose="05050102010706020507"/>
              </a:rPr>
              <a:t>2</a:t>
            </a:r>
            <a:r>
              <a:rPr lang="en-US" altLang="zh-CN" dirty="0">
                <a:solidFill>
                  <a:schemeClr val="tx1"/>
                </a:solidFill>
                <a:sym typeface="Symbol" panose="05050102010706020507"/>
              </a:rPr>
              <a:t>}  </a:t>
            </a:r>
            <a:endParaRPr lang="en-US" altLang="zh-CN" dirty="0">
              <a:solidFill>
                <a:schemeClr val="tx1"/>
              </a:solidFill>
              <a:sym typeface="Symbol" panose="05050102010706020507"/>
            </a:endParaRPr>
          </a:p>
          <a:p>
            <a:pPr eaLnBrk="0" hangingPunct="0">
              <a:spcBef>
                <a:spcPct val="10000"/>
              </a:spcBef>
              <a:buSzPct val="75000"/>
            </a:pPr>
            <a:r>
              <a:rPr lang="zh-CN" altLang="en-US" dirty="0">
                <a:solidFill>
                  <a:schemeClr val="tx1"/>
                </a:solidFill>
                <a:sym typeface="Symbol" panose="05050102010706020507"/>
              </a:rPr>
              <a:t></a:t>
            </a:r>
            <a:r>
              <a:rPr lang="en-US" altLang="zh-CN" dirty="0">
                <a:solidFill>
                  <a:schemeClr val="tx1"/>
                </a:solidFill>
                <a:sym typeface="Symbol" panose="05050102010706020507"/>
              </a:rPr>
              <a:t>(q</a:t>
            </a:r>
            <a:r>
              <a:rPr lang="en-US" altLang="zh-CN" baseline="-25000" dirty="0">
                <a:solidFill>
                  <a:schemeClr val="tx1"/>
                </a:solidFill>
                <a:sym typeface="Symbol" panose="05050102010706020507"/>
              </a:rPr>
              <a:t>2</a:t>
            </a:r>
            <a:r>
              <a:rPr lang="en-US" altLang="zh-CN" dirty="0">
                <a:solidFill>
                  <a:schemeClr val="tx1"/>
                </a:solidFill>
                <a:sym typeface="Symbol" panose="05050102010706020507"/>
              </a:rPr>
              <a:t>,) = {q</a:t>
            </a:r>
            <a:r>
              <a:rPr lang="en-US" altLang="zh-CN" baseline="-25000" dirty="0">
                <a:solidFill>
                  <a:schemeClr val="tx1"/>
                </a:solidFill>
                <a:sym typeface="Symbol" panose="05050102010706020507"/>
              </a:rPr>
              <a:t>3</a:t>
            </a:r>
            <a:r>
              <a:rPr lang="en-US" altLang="zh-CN" dirty="0">
                <a:solidFill>
                  <a:schemeClr val="tx1"/>
                </a:solidFill>
                <a:sym typeface="Symbol" panose="05050102010706020507"/>
              </a:rPr>
              <a:t>} </a:t>
            </a:r>
            <a:endParaRPr lang="en-US" altLang="zh-CN" dirty="0">
              <a:solidFill>
                <a:schemeClr val="tx1"/>
              </a:solidFill>
              <a:sym typeface="Symbol" panose="05050102010706020507"/>
            </a:endParaRPr>
          </a:p>
          <a:p>
            <a:pPr eaLnBrk="0" hangingPunct="0">
              <a:spcBef>
                <a:spcPct val="10000"/>
              </a:spcBef>
              <a:buSzPct val="75000"/>
            </a:pPr>
            <a:r>
              <a:rPr lang="zh-CN" altLang="en-US" dirty="0">
                <a:solidFill>
                  <a:schemeClr val="tx1"/>
                </a:solidFill>
                <a:sym typeface="Symbol" panose="05050102010706020507"/>
              </a:rPr>
              <a:t></a:t>
            </a:r>
            <a:r>
              <a:rPr lang="en-US" altLang="zh-CN" dirty="0">
                <a:solidFill>
                  <a:schemeClr val="tx1"/>
                </a:solidFill>
                <a:sym typeface="Symbol" panose="05050102010706020507"/>
              </a:rPr>
              <a:t>(q</a:t>
            </a:r>
            <a:r>
              <a:rPr lang="en-US" altLang="zh-CN" baseline="-25000" dirty="0">
                <a:solidFill>
                  <a:schemeClr val="tx1"/>
                </a:solidFill>
                <a:sym typeface="Symbol" panose="05050102010706020507"/>
              </a:rPr>
              <a:t>2</a:t>
            </a:r>
            <a:r>
              <a:rPr lang="en-US" altLang="zh-CN" dirty="0">
                <a:solidFill>
                  <a:schemeClr val="tx1"/>
                </a:solidFill>
                <a:sym typeface="Symbol" panose="05050102010706020507"/>
              </a:rPr>
              <a:t>,1) = </a:t>
            </a:r>
            <a:endParaRPr lang="en-US" altLang="zh-CN" dirty="0">
              <a:solidFill>
                <a:schemeClr val="tx1"/>
              </a:solidFill>
              <a:sym typeface="Symbol" panose="05050102010706020507"/>
            </a:endParaRPr>
          </a:p>
          <a:p>
            <a:pPr eaLnBrk="0" hangingPunct="0">
              <a:spcBef>
                <a:spcPct val="10000"/>
              </a:spcBef>
              <a:buSzPct val="75000"/>
            </a:pPr>
            <a:r>
              <a:rPr lang="zh-CN" altLang="en-US" dirty="0">
                <a:solidFill>
                  <a:schemeClr val="tx1"/>
                </a:solidFill>
                <a:sym typeface="Symbol" panose="05050102010706020507"/>
              </a:rPr>
              <a:t></a:t>
            </a:r>
            <a:r>
              <a:rPr lang="en-US" altLang="zh-CN" dirty="0">
                <a:solidFill>
                  <a:schemeClr val="tx1"/>
                </a:solidFill>
                <a:sym typeface="Symbol" panose="05050102010706020507"/>
              </a:rPr>
              <a:t>(q</a:t>
            </a:r>
            <a:r>
              <a:rPr lang="en-US" altLang="zh-CN" baseline="-25000" dirty="0">
                <a:solidFill>
                  <a:schemeClr val="tx1"/>
                </a:solidFill>
                <a:sym typeface="Symbol" panose="05050102010706020507"/>
              </a:rPr>
              <a:t>1</a:t>
            </a:r>
            <a:r>
              <a:rPr lang="en-US" altLang="zh-CN" dirty="0">
                <a:solidFill>
                  <a:schemeClr val="tx1"/>
                </a:solidFill>
                <a:sym typeface="Symbol" panose="05050102010706020507"/>
              </a:rPr>
              <a:t>,) = </a:t>
            </a:r>
            <a:endParaRPr lang="en-US" altLang="zh-CN" dirty="0">
              <a:solidFill>
                <a:schemeClr val="tx1"/>
              </a:solidFill>
              <a:sym typeface="Symbol" panose="05050102010706020507"/>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08598"/>
    </mc:Choice>
    <mc:Fallback>
      <p:transition spd="slow" advTm="2085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 calcmode="lin" valueType="num">
                                      <p:cBhvr additive="base">
                                        <p:cTn id="7" dur="500" fill="hold"/>
                                        <p:tgtEl>
                                          <p:spTgt spid="515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5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5075">
                                            <p:txEl>
                                              <p:pRg st="1" end="1"/>
                                            </p:txEl>
                                          </p:spTgt>
                                        </p:tgtEl>
                                        <p:attrNameLst>
                                          <p:attrName>style.visibility</p:attrName>
                                        </p:attrNameLst>
                                      </p:cBhvr>
                                      <p:to>
                                        <p:strVal val="visible"/>
                                      </p:to>
                                    </p:set>
                                    <p:anim calcmode="lin" valueType="num">
                                      <p:cBhvr additive="base">
                                        <p:cTn id="13" dur="500" fill="hold"/>
                                        <p:tgtEl>
                                          <p:spTgt spid="515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5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5075">
                                            <p:txEl>
                                              <p:pRg st="2" end="2"/>
                                            </p:txEl>
                                          </p:spTgt>
                                        </p:tgtEl>
                                        <p:attrNameLst>
                                          <p:attrName>style.visibility</p:attrName>
                                        </p:attrNameLst>
                                      </p:cBhvr>
                                      <p:to>
                                        <p:strVal val="visible"/>
                                      </p:to>
                                    </p:set>
                                    <p:anim calcmode="lin" valueType="num">
                                      <p:cBhvr additive="base">
                                        <p:cTn id="19" dur="500" fill="hold"/>
                                        <p:tgtEl>
                                          <p:spTgt spid="515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50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5075">
                                            <p:txEl>
                                              <p:pRg st="3" end="3"/>
                                            </p:txEl>
                                          </p:spTgt>
                                        </p:tgtEl>
                                        <p:attrNameLst>
                                          <p:attrName>style.visibility</p:attrName>
                                        </p:attrNameLst>
                                      </p:cBhvr>
                                      <p:to>
                                        <p:strVal val="visible"/>
                                      </p:to>
                                    </p:set>
                                    <p:anim calcmode="lin" valueType="num">
                                      <p:cBhvr additive="base">
                                        <p:cTn id="25" dur="500" fill="hold"/>
                                        <p:tgtEl>
                                          <p:spTgt spid="5150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150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15075">
                                            <p:txEl>
                                              <p:pRg st="4" end="4"/>
                                            </p:txEl>
                                          </p:spTgt>
                                        </p:tgtEl>
                                        <p:attrNameLst>
                                          <p:attrName>style.visibility</p:attrName>
                                        </p:attrNameLst>
                                      </p:cBhvr>
                                      <p:to>
                                        <p:strVal val="visible"/>
                                      </p:to>
                                    </p:set>
                                    <p:anim calcmode="lin" valueType="num">
                                      <p:cBhvr additive="base">
                                        <p:cTn id="31" dur="500" fill="hold"/>
                                        <p:tgtEl>
                                          <p:spTgt spid="5150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150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15075">
                                            <p:txEl>
                                              <p:pRg st="5" end="5"/>
                                            </p:txEl>
                                          </p:spTgt>
                                        </p:tgtEl>
                                        <p:attrNameLst>
                                          <p:attrName>style.visibility</p:attrName>
                                        </p:attrNameLst>
                                      </p:cBhvr>
                                      <p:to>
                                        <p:strVal val="visible"/>
                                      </p:to>
                                    </p:set>
                                    <p:anim calcmode="lin" valueType="num">
                                      <p:cBhvr additive="base">
                                        <p:cTn id="37" dur="500" fill="hold"/>
                                        <p:tgtEl>
                                          <p:spTgt spid="5150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150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box(in)">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autoUpdateAnimBg="0" build="p"/>
      <p:bldP spid="30" grpId="0"/>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图片 87"/>
          <p:cNvPicPr>
            <a:picLocks noChangeAspect="1"/>
          </p:cNvPicPr>
          <p:nvPr/>
        </p:nvPicPr>
        <p:blipFill>
          <a:blip r:embed="rId1"/>
          <a:stretch>
            <a:fillRect/>
          </a:stretch>
        </p:blipFill>
        <p:spPr>
          <a:xfrm>
            <a:off x="4355976" y="3011414"/>
            <a:ext cx="4609838" cy="2577826"/>
          </a:xfrm>
          <a:prstGeom prst="rect">
            <a:avLst/>
          </a:prstGeom>
        </p:spPr>
      </p:pic>
      <p:sp>
        <p:nvSpPr>
          <p:cNvPr id="517122" name="Rectangle 2"/>
          <p:cNvSpPr>
            <a:spLocks noGrp="1" noChangeArrowheads="1"/>
          </p:cNvSpPr>
          <p:nvPr>
            <p:ph type="title"/>
          </p:nvPr>
        </p:nvSpPr>
        <p:spPr/>
        <p:txBody>
          <a:bodyPr/>
          <a:lstStyle/>
          <a:p>
            <a:r>
              <a:rPr lang="en-US" altLang="zh-CN" b="1" dirty="0"/>
              <a:t>How to define computation of NFA</a:t>
            </a:r>
            <a:endParaRPr lang="zh-CN" altLang="en-US" b="1" dirty="0"/>
          </a:p>
        </p:txBody>
      </p:sp>
      <p:grpSp>
        <p:nvGrpSpPr>
          <p:cNvPr id="517185" name="Group 65"/>
          <p:cNvGrpSpPr/>
          <p:nvPr/>
        </p:nvGrpSpPr>
        <p:grpSpPr bwMode="auto">
          <a:xfrm>
            <a:off x="1652165" y="1268760"/>
            <a:ext cx="5448300" cy="1204913"/>
            <a:chOff x="804" y="2073"/>
            <a:chExt cx="3432" cy="759"/>
          </a:xfrm>
        </p:grpSpPr>
        <p:sp>
          <p:nvSpPr>
            <p:cNvPr id="517186" name="Oval 66"/>
            <p:cNvSpPr>
              <a:spLocks noChangeArrowheads="1"/>
            </p:cNvSpPr>
            <p:nvPr/>
          </p:nvSpPr>
          <p:spPr bwMode="auto">
            <a:xfrm>
              <a:off x="1056"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87" name="Text Box 67"/>
            <p:cNvSpPr txBox="1">
              <a:spLocks noChangeArrowheads="1"/>
            </p:cNvSpPr>
            <p:nvPr/>
          </p:nvSpPr>
          <p:spPr bwMode="auto">
            <a:xfrm>
              <a:off x="1088"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17188" name="Oval 68"/>
            <p:cNvSpPr>
              <a:spLocks noChangeArrowheads="1"/>
            </p:cNvSpPr>
            <p:nvPr/>
          </p:nvSpPr>
          <p:spPr bwMode="auto">
            <a:xfrm>
              <a:off x="1920" y="2496"/>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89" name="Text Box 69"/>
            <p:cNvSpPr txBox="1">
              <a:spLocks noChangeArrowheads="1"/>
            </p:cNvSpPr>
            <p:nvPr/>
          </p:nvSpPr>
          <p:spPr bwMode="auto">
            <a:xfrm>
              <a:off x="1952" y="245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517190" name="Oval 70"/>
            <p:cNvSpPr>
              <a:spLocks noChangeArrowheads="1"/>
            </p:cNvSpPr>
            <p:nvPr/>
          </p:nvSpPr>
          <p:spPr bwMode="auto">
            <a:xfrm>
              <a:off x="2784"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91" name="Text Box 71"/>
            <p:cNvSpPr txBox="1">
              <a:spLocks noChangeArrowheads="1"/>
            </p:cNvSpPr>
            <p:nvPr/>
          </p:nvSpPr>
          <p:spPr bwMode="auto">
            <a:xfrm>
              <a:off x="2816"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517192" name="Oval 72"/>
            <p:cNvSpPr>
              <a:spLocks noChangeArrowheads="1"/>
            </p:cNvSpPr>
            <p:nvPr/>
          </p:nvSpPr>
          <p:spPr bwMode="auto">
            <a:xfrm>
              <a:off x="3648"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93" name="Text Box 73"/>
            <p:cNvSpPr txBox="1">
              <a:spLocks noChangeArrowheads="1"/>
            </p:cNvSpPr>
            <p:nvPr/>
          </p:nvSpPr>
          <p:spPr bwMode="auto">
            <a:xfrm>
              <a:off x="3680"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4</a:t>
              </a:r>
              <a:endParaRPr lang="en-US" altLang="zh-CN" b="0" baseline="-25000">
                <a:solidFill>
                  <a:schemeClr val="tx1"/>
                </a:solidFill>
              </a:endParaRPr>
            </a:p>
          </p:txBody>
        </p:sp>
        <p:sp>
          <p:nvSpPr>
            <p:cNvPr id="517194" name="Oval 74"/>
            <p:cNvSpPr>
              <a:spLocks noChangeArrowheads="1"/>
            </p:cNvSpPr>
            <p:nvPr/>
          </p:nvSpPr>
          <p:spPr bwMode="auto">
            <a:xfrm>
              <a:off x="3672" y="2511"/>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95" name="Line 75"/>
            <p:cNvSpPr>
              <a:spLocks noChangeShapeType="1"/>
            </p:cNvSpPr>
            <p:nvPr/>
          </p:nvSpPr>
          <p:spPr bwMode="auto">
            <a:xfrm>
              <a:off x="864" y="2640"/>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96" name="Line 76"/>
            <p:cNvSpPr>
              <a:spLocks noChangeShapeType="1"/>
            </p:cNvSpPr>
            <p:nvPr/>
          </p:nvSpPr>
          <p:spPr bwMode="auto">
            <a:xfrm>
              <a:off x="1392"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97" name="Line 77"/>
            <p:cNvSpPr>
              <a:spLocks noChangeShapeType="1"/>
            </p:cNvSpPr>
            <p:nvPr/>
          </p:nvSpPr>
          <p:spPr bwMode="auto">
            <a:xfrm>
              <a:off x="2256"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98" name="Line 78"/>
            <p:cNvSpPr>
              <a:spLocks noChangeShapeType="1"/>
            </p:cNvSpPr>
            <p:nvPr/>
          </p:nvSpPr>
          <p:spPr bwMode="auto">
            <a:xfrm>
              <a:off x="3120"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99" name="Arc 79"/>
            <p:cNvSpPr/>
            <p:nvPr/>
          </p:nvSpPr>
          <p:spPr bwMode="auto">
            <a:xfrm rot="-5400000">
              <a:off x="1044" y="2268"/>
              <a:ext cx="312" cy="192"/>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200" name="Arc 80"/>
            <p:cNvSpPr/>
            <p:nvPr/>
          </p:nvSpPr>
          <p:spPr bwMode="auto">
            <a:xfrm rot="-5400000">
              <a:off x="3636" y="2268"/>
              <a:ext cx="312" cy="192"/>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201" name="Text Box 81"/>
            <p:cNvSpPr txBox="1">
              <a:spLocks noChangeArrowheads="1"/>
            </p:cNvSpPr>
            <p:nvPr/>
          </p:nvSpPr>
          <p:spPr bwMode="auto">
            <a:xfrm>
              <a:off x="804" y="2073"/>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0,1</a:t>
              </a:r>
              <a:endParaRPr lang="en-US" altLang="zh-CN" b="0">
                <a:solidFill>
                  <a:schemeClr val="tx1"/>
                </a:solidFill>
              </a:endParaRPr>
            </a:p>
          </p:txBody>
        </p:sp>
        <p:sp>
          <p:nvSpPr>
            <p:cNvPr id="517202" name="Text Box 82"/>
            <p:cNvSpPr txBox="1">
              <a:spLocks noChangeArrowheads="1"/>
            </p:cNvSpPr>
            <p:nvPr/>
          </p:nvSpPr>
          <p:spPr bwMode="auto">
            <a:xfrm>
              <a:off x="1488" y="23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17203" name="Text Box 83"/>
            <p:cNvSpPr txBox="1">
              <a:spLocks noChangeArrowheads="1"/>
            </p:cNvSpPr>
            <p:nvPr/>
          </p:nvSpPr>
          <p:spPr bwMode="auto">
            <a:xfrm>
              <a:off x="2352" y="2313"/>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r>
                <a:rPr lang="en-US" altLang="zh-CN" b="0">
                  <a:solidFill>
                    <a:schemeClr val="tx1"/>
                  </a:solidFill>
                  <a:sym typeface="Symbol" panose="05050102010706020507" pitchFamily="18" charset="2"/>
                </a:rPr>
                <a:t></a:t>
              </a:r>
              <a:endParaRPr lang="en-US" altLang="zh-CN" b="0">
                <a:solidFill>
                  <a:schemeClr val="tx1"/>
                </a:solidFill>
              </a:endParaRPr>
            </a:p>
          </p:txBody>
        </p:sp>
        <p:sp>
          <p:nvSpPr>
            <p:cNvPr id="517204" name="Text Box 84"/>
            <p:cNvSpPr txBox="1">
              <a:spLocks noChangeArrowheads="1"/>
            </p:cNvSpPr>
            <p:nvPr/>
          </p:nvSpPr>
          <p:spPr bwMode="auto">
            <a:xfrm>
              <a:off x="3216" y="23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17205" name="Text Box 85"/>
            <p:cNvSpPr txBox="1">
              <a:spLocks noChangeArrowheads="1"/>
            </p:cNvSpPr>
            <p:nvPr/>
          </p:nvSpPr>
          <p:spPr bwMode="auto">
            <a:xfrm>
              <a:off x="3840" y="2112"/>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0,1</a:t>
              </a:r>
              <a:endParaRPr lang="en-US" altLang="zh-CN" b="0">
                <a:solidFill>
                  <a:schemeClr val="tx1"/>
                </a:solidFill>
              </a:endParaRPr>
            </a:p>
          </p:txBody>
        </p:sp>
      </p:grpSp>
      <p:sp>
        <p:nvSpPr>
          <p:cNvPr id="517206" name="Text Box 86"/>
          <p:cNvSpPr txBox="1">
            <a:spLocks noChangeArrowheads="1"/>
          </p:cNvSpPr>
          <p:nvPr/>
        </p:nvSpPr>
        <p:spPr bwMode="auto">
          <a:xfrm>
            <a:off x="1052090" y="168151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3200">
                <a:solidFill>
                  <a:schemeClr val="tx1"/>
                </a:solidFill>
              </a:rPr>
              <a:t>N</a:t>
            </a:r>
            <a:endParaRPr kumimoji="0" lang="en-US" altLang="zh-CN" sz="3200" baseline="-25000">
              <a:solidFill>
                <a:schemeClr val="tx1"/>
              </a:solidFill>
            </a:endParaRPr>
          </a:p>
        </p:txBody>
      </p:sp>
      <p:sp>
        <p:nvSpPr>
          <p:cNvPr id="87" name="Text Box 92"/>
          <p:cNvSpPr txBox="1">
            <a:spLocks noChangeArrowheads="1"/>
          </p:cNvSpPr>
          <p:nvPr/>
        </p:nvSpPr>
        <p:spPr bwMode="auto">
          <a:xfrm>
            <a:off x="73527" y="2839576"/>
            <a:ext cx="464248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chemeClr val="tx1"/>
                </a:solidFill>
              </a:rPr>
              <a:t>How to define N accept w </a:t>
            </a:r>
            <a:endParaRPr lang="en-US" altLang="zh-CN" dirty="0">
              <a:solidFill>
                <a:schemeClr val="tx1"/>
              </a:solidFill>
            </a:endParaRPr>
          </a:p>
          <a:p>
            <a:r>
              <a:rPr lang="en-US" altLang="zh-CN" dirty="0">
                <a:solidFill>
                  <a:schemeClr val="tx1"/>
                </a:solidFill>
              </a:rPr>
              <a:t>two equivalent ways:   </a:t>
            </a:r>
            <a:endParaRPr lang="en-US" altLang="zh-CN" dirty="0">
              <a:solidFill>
                <a:schemeClr val="tx1"/>
              </a:solidFill>
            </a:endParaRPr>
          </a:p>
          <a:p>
            <a:r>
              <a:rPr lang="en-US" altLang="zh-CN" dirty="0">
                <a:solidFill>
                  <a:schemeClr val="tx1"/>
                </a:solidFill>
              </a:rPr>
              <a:t>1. draw </a:t>
            </a:r>
            <a:r>
              <a:rPr lang="en-US" altLang="zh-CN" dirty="0">
                <a:solidFill>
                  <a:srgbClr val="FF0000"/>
                </a:solidFill>
              </a:rPr>
              <a:t>the whole tree</a:t>
            </a:r>
            <a:r>
              <a:rPr lang="en-US" altLang="zh-CN" dirty="0">
                <a:solidFill>
                  <a:schemeClr val="tx1"/>
                </a:solidFill>
              </a:rPr>
              <a:t>,</a:t>
            </a:r>
            <a:br>
              <a:rPr lang="en-US" altLang="zh-CN" dirty="0">
                <a:solidFill>
                  <a:schemeClr val="tx1"/>
                </a:solidFill>
              </a:rPr>
            </a:br>
            <a:r>
              <a:rPr lang="en-US" altLang="zh-CN" dirty="0">
                <a:solidFill>
                  <a:schemeClr val="tx1"/>
                </a:solidFill>
              </a:rPr>
              <a:t>   whether after computation </a:t>
            </a:r>
            <a:br>
              <a:rPr lang="en-US" altLang="zh-CN" dirty="0">
                <a:solidFill>
                  <a:schemeClr val="tx1"/>
                </a:solidFill>
              </a:rPr>
            </a:br>
            <a:r>
              <a:rPr lang="en-US" altLang="zh-CN" dirty="0">
                <a:solidFill>
                  <a:schemeClr val="tx1"/>
                </a:solidFill>
              </a:rPr>
              <a:t>   </a:t>
            </a:r>
            <a:r>
              <a:rPr lang="en-US" altLang="zh-CN" dirty="0">
                <a:solidFill>
                  <a:schemeClr val="tx1"/>
                </a:solidFill>
                <a:sym typeface="Symbol" panose="05050102010706020507" pitchFamily="18" charset="2"/>
              </a:rPr>
              <a:t> copy in accept state </a:t>
            </a:r>
            <a:endParaRPr lang="en-US" altLang="zh-CN" dirty="0">
              <a:solidFill>
                <a:schemeClr val="tx1"/>
              </a:solidFill>
            </a:endParaRPr>
          </a:p>
          <a:p>
            <a:r>
              <a:rPr lang="en-US" altLang="zh-CN" dirty="0">
                <a:solidFill>
                  <a:schemeClr val="tx1"/>
                </a:solidFill>
              </a:rPr>
              <a:t>2. </a:t>
            </a:r>
            <a:r>
              <a:rPr lang="en-US" altLang="zh-CN" dirty="0">
                <a:solidFill>
                  <a:schemeClr val="tx1"/>
                </a:solidFill>
                <a:sym typeface="Symbol" panose="05050102010706020507" pitchFamily="18" charset="2"/>
              </a:rPr>
              <a:t> accept path</a:t>
            </a:r>
            <a:r>
              <a:rPr lang="en-US" altLang="zh-CN" dirty="0">
                <a:solidFill>
                  <a:schemeClr val="tx1"/>
                </a:solidFill>
              </a:rPr>
              <a:t> </a:t>
            </a:r>
            <a:endParaRPr lang="en-US" altLang="zh-CN" dirty="0">
              <a:solidFill>
                <a:schemeClr val="tx1"/>
              </a:solidFill>
            </a:endParaRPr>
          </a:p>
        </p:txBody>
      </p:sp>
      <p:grpSp>
        <p:nvGrpSpPr>
          <p:cNvPr id="28" name="组合 27"/>
          <p:cNvGrpSpPr/>
          <p:nvPr/>
        </p:nvGrpSpPr>
        <p:grpSpPr>
          <a:xfrm>
            <a:off x="524968" y="5423937"/>
            <a:ext cx="6279280" cy="813375"/>
            <a:chOff x="281428" y="5805264"/>
            <a:chExt cx="6279280" cy="813375"/>
          </a:xfrm>
        </p:grpSpPr>
        <p:sp>
          <p:nvSpPr>
            <p:cNvPr id="29" name="Rectangle 8"/>
            <p:cNvSpPr>
              <a:spLocks noChangeArrowheads="1"/>
            </p:cNvSpPr>
            <p:nvPr/>
          </p:nvSpPr>
          <p:spPr bwMode="auto">
            <a:xfrm>
              <a:off x="281428" y="6033864"/>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1</a:t>
              </a:r>
              <a:endParaRPr lang="en-US" altLang="zh-CN" sz="3200" baseline="-25000" dirty="0">
                <a:solidFill>
                  <a:srgbClr val="FF0000"/>
                </a:solidFill>
              </a:endParaRPr>
            </a:p>
          </p:txBody>
        </p:sp>
        <p:sp>
          <p:nvSpPr>
            <p:cNvPr id="30" name="Text Box 9"/>
            <p:cNvSpPr txBox="1">
              <a:spLocks noChangeArrowheads="1"/>
            </p:cNvSpPr>
            <p:nvPr/>
          </p:nvSpPr>
          <p:spPr bwMode="auto">
            <a:xfrm>
              <a:off x="701694" y="5805264"/>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0</a:t>
              </a:r>
              <a:endParaRPr lang="en-US" altLang="zh-CN" sz="3200" baseline="-25000" dirty="0">
                <a:solidFill>
                  <a:srgbClr val="FF0000"/>
                </a:solidFill>
              </a:endParaRPr>
            </a:p>
          </p:txBody>
        </p:sp>
        <p:sp>
          <p:nvSpPr>
            <p:cNvPr id="31" name="Rectangle 11"/>
            <p:cNvSpPr>
              <a:spLocks noChangeArrowheads="1"/>
            </p:cNvSpPr>
            <p:nvPr/>
          </p:nvSpPr>
          <p:spPr bwMode="auto">
            <a:xfrm>
              <a:off x="1204651" y="6033864"/>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1</a:t>
              </a:r>
              <a:endParaRPr lang="en-US" altLang="zh-CN" sz="3200" baseline="-25000" dirty="0">
                <a:solidFill>
                  <a:srgbClr val="FF0000"/>
                </a:solidFill>
              </a:endParaRPr>
            </a:p>
          </p:txBody>
        </p:sp>
        <p:sp>
          <p:nvSpPr>
            <p:cNvPr id="32" name="Rectangle 13"/>
            <p:cNvSpPr>
              <a:spLocks noChangeArrowheads="1"/>
            </p:cNvSpPr>
            <p:nvPr/>
          </p:nvSpPr>
          <p:spPr bwMode="auto">
            <a:xfrm>
              <a:off x="2140755" y="6033864"/>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1</a:t>
              </a:r>
              <a:endParaRPr lang="en-US" altLang="zh-CN" sz="3200" baseline="-25000" dirty="0">
                <a:solidFill>
                  <a:srgbClr val="FF0000"/>
                </a:solidFill>
              </a:endParaRPr>
            </a:p>
          </p:txBody>
        </p:sp>
        <p:sp>
          <p:nvSpPr>
            <p:cNvPr id="33" name="Text Box 14"/>
            <p:cNvSpPr txBox="1">
              <a:spLocks noChangeArrowheads="1"/>
            </p:cNvSpPr>
            <p:nvPr/>
          </p:nvSpPr>
          <p:spPr bwMode="auto">
            <a:xfrm>
              <a:off x="2759017" y="5805264"/>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0</a:t>
              </a:r>
              <a:endParaRPr lang="en-US" altLang="zh-CN" sz="3200" baseline="-25000" dirty="0">
                <a:solidFill>
                  <a:srgbClr val="FF0000"/>
                </a:solidFill>
              </a:endParaRPr>
            </a:p>
          </p:txBody>
        </p:sp>
        <p:sp>
          <p:nvSpPr>
            <p:cNvPr id="34" name="Rectangle 16"/>
            <p:cNvSpPr>
              <a:spLocks noChangeArrowheads="1"/>
            </p:cNvSpPr>
            <p:nvPr/>
          </p:nvSpPr>
          <p:spPr bwMode="auto">
            <a:xfrm>
              <a:off x="3148867" y="6033864"/>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1</a:t>
              </a:r>
              <a:endParaRPr lang="en-US" altLang="zh-CN" sz="3200" baseline="-25000" dirty="0">
                <a:solidFill>
                  <a:srgbClr val="FF0000"/>
                </a:solidFill>
              </a:endParaRPr>
            </a:p>
          </p:txBody>
        </p:sp>
        <p:sp>
          <p:nvSpPr>
            <p:cNvPr id="35" name="Text Box 17"/>
            <p:cNvSpPr txBox="1">
              <a:spLocks noChangeArrowheads="1"/>
            </p:cNvSpPr>
            <p:nvPr/>
          </p:nvSpPr>
          <p:spPr bwMode="auto">
            <a:xfrm>
              <a:off x="1721588" y="5805264"/>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1</a:t>
              </a:r>
              <a:endParaRPr lang="en-US" altLang="zh-CN" sz="3200" dirty="0">
                <a:solidFill>
                  <a:srgbClr val="FF0000"/>
                </a:solidFill>
              </a:endParaRPr>
            </a:p>
          </p:txBody>
        </p:sp>
        <p:sp>
          <p:nvSpPr>
            <p:cNvPr id="36" name="Line 7"/>
            <p:cNvSpPr>
              <a:spLocks noChangeShapeType="1"/>
            </p:cNvSpPr>
            <p:nvPr/>
          </p:nvSpPr>
          <p:spPr bwMode="auto">
            <a:xfrm>
              <a:off x="2644811" y="6449312"/>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7"/>
            <p:cNvSpPr>
              <a:spLocks noChangeShapeType="1"/>
            </p:cNvSpPr>
            <p:nvPr/>
          </p:nvSpPr>
          <p:spPr bwMode="auto">
            <a:xfrm>
              <a:off x="1636699" y="6420017"/>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7"/>
            <p:cNvSpPr>
              <a:spLocks noChangeShapeType="1"/>
            </p:cNvSpPr>
            <p:nvPr/>
          </p:nvSpPr>
          <p:spPr bwMode="auto">
            <a:xfrm>
              <a:off x="712345" y="6449312"/>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Rectangle 13"/>
            <p:cNvSpPr>
              <a:spLocks noChangeArrowheads="1"/>
            </p:cNvSpPr>
            <p:nvPr/>
          </p:nvSpPr>
          <p:spPr bwMode="auto">
            <a:xfrm>
              <a:off x="4095460" y="6033864"/>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2</a:t>
              </a:r>
              <a:endParaRPr lang="en-US" altLang="zh-CN" sz="3200" baseline="-25000" dirty="0">
                <a:solidFill>
                  <a:srgbClr val="FF0000"/>
                </a:solidFill>
              </a:endParaRPr>
            </a:p>
          </p:txBody>
        </p:sp>
        <p:sp>
          <p:nvSpPr>
            <p:cNvPr id="40" name="Text Box 17"/>
            <p:cNvSpPr txBox="1">
              <a:spLocks noChangeArrowheads="1"/>
            </p:cNvSpPr>
            <p:nvPr/>
          </p:nvSpPr>
          <p:spPr bwMode="auto">
            <a:xfrm>
              <a:off x="3676293" y="5805264"/>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1</a:t>
              </a:r>
              <a:endParaRPr lang="en-US" altLang="zh-CN" sz="3200" dirty="0">
                <a:solidFill>
                  <a:srgbClr val="FF0000"/>
                </a:solidFill>
              </a:endParaRPr>
            </a:p>
          </p:txBody>
        </p:sp>
        <p:sp>
          <p:nvSpPr>
            <p:cNvPr id="41" name="Line 7"/>
            <p:cNvSpPr>
              <a:spLocks noChangeShapeType="1"/>
            </p:cNvSpPr>
            <p:nvPr/>
          </p:nvSpPr>
          <p:spPr bwMode="auto">
            <a:xfrm>
              <a:off x="3591404" y="6420017"/>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Rectangle 13"/>
            <p:cNvSpPr>
              <a:spLocks noChangeArrowheads="1"/>
            </p:cNvSpPr>
            <p:nvPr/>
          </p:nvSpPr>
          <p:spPr bwMode="auto">
            <a:xfrm>
              <a:off x="5031564" y="6033864"/>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3</a:t>
              </a:r>
              <a:endParaRPr lang="en-US" altLang="zh-CN" sz="3200" baseline="-25000" dirty="0">
                <a:solidFill>
                  <a:srgbClr val="FF0000"/>
                </a:solidFill>
              </a:endParaRPr>
            </a:p>
          </p:txBody>
        </p:sp>
        <p:sp>
          <p:nvSpPr>
            <p:cNvPr id="43" name="Text Box 17"/>
            <p:cNvSpPr txBox="1">
              <a:spLocks noChangeArrowheads="1"/>
            </p:cNvSpPr>
            <p:nvPr/>
          </p:nvSpPr>
          <p:spPr bwMode="auto">
            <a:xfrm>
              <a:off x="4656889" y="5805264"/>
              <a:ext cx="3658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sym typeface="Symbol" panose="05050102010706020507" pitchFamily="18" charset="2"/>
                </a:rPr>
                <a:t></a:t>
              </a:r>
              <a:endParaRPr lang="en-US" altLang="zh-CN" sz="3200" dirty="0">
                <a:solidFill>
                  <a:srgbClr val="FF0000"/>
                </a:solidFill>
              </a:endParaRPr>
            </a:p>
          </p:txBody>
        </p:sp>
        <p:sp>
          <p:nvSpPr>
            <p:cNvPr id="44" name="Line 7"/>
            <p:cNvSpPr>
              <a:spLocks noChangeShapeType="1"/>
            </p:cNvSpPr>
            <p:nvPr/>
          </p:nvSpPr>
          <p:spPr bwMode="auto">
            <a:xfrm>
              <a:off x="4572000" y="6420017"/>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Rectangle 13"/>
            <p:cNvSpPr>
              <a:spLocks noChangeArrowheads="1"/>
            </p:cNvSpPr>
            <p:nvPr/>
          </p:nvSpPr>
          <p:spPr bwMode="auto">
            <a:xfrm>
              <a:off x="6012160" y="6033864"/>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4</a:t>
              </a:r>
              <a:endParaRPr lang="en-US" altLang="zh-CN" sz="3200" baseline="-25000" dirty="0">
                <a:solidFill>
                  <a:srgbClr val="FF0000"/>
                </a:solidFill>
              </a:endParaRPr>
            </a:p>
          </p:txBody>
        </p:sp>
        <p:sp>
          <p:nvSpPr>
            <p:cNvPr id="46" name="Text Box 17"/>
            <p:cNvSpPr txBox="1">
              <a:spLocks noChangeArrowheads="1"/>
            </p:cNvSpPr>
            <p:nvPr/>
          </p:nvSpPr>
          <p:spPr bwMode="auto">
            <a:xfrm>
              <a:off x="5592993" y="5805264"/>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1</a:t>
              </a:r>
              <a:endParaRPr lang="en-US" altLang="zh-CN" sz="3200" dirty="0">
                <a:solidFill>
                  <a:srgbClr val="FF0000"/>
                </a:solidFill>
              </a:endParaRPr>
            </a:p>
          </p:txBody>
        </p:sp>
        <p:sp>
          <p:nvSpPr>
            <p:cNvPr id="47" name="Line 7"/>
            <p:cNvSpPr>
              <a:spLocks noChangeShapeType="1"/>
            </p:cNvSpPr>
            <p:nvPr/>
          </p:nvSpPr>
          <p:spPr bwMode="auto">
            <a:xfrm>
              <a:off x="5508104" y="6420017"/>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116167"/>
    </mc:Choice>
    <mc:Fallback>
      <p:transition spd="slow" advTm="1161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a:stretch>
            <a:fillRect/>
          </a:stretch>
        </p:blipFill>
        <p:spPr>
          <a:xfrm>
            <a:off x="4644008" y="3717032"/>
            <a:ext cx="4223626" cy="2361856"/>
          </a:xfrm>
          <a:prstGeom prst="rect">
            <a:avLst/>
          </a:prstGeom>
        </p:spPr>
      </p:pic>
      <p:sp>
        <p:nvSpPr>
          <p:cNvPr id="518146" name="Rectangle 2"/>
          <p:cNvSpPr>
            <a:spLocks noGrp="1" noChangeArrowheads="1"/>
          </p:cNvSpPr>
          <p:nvPr>
            <p:ph type="title"/>
          </p:nvPr>
        </p:nvSpPr>
        <p:spPr/>
        <p:txBody>
          <a:bodyPr/>
          <a:lstStyle/>
          <a:p>
            <a:r>
              <a:rPr lang="en-US" altLang="zh-CN" sz="4000" b="1" dirty="0">
                <a:solidFill>
                  <a:schemeClr val="tx1"/>
                </a:solidFill>
              </a:rPr>
              <a:t>formal definition of computation of NFA</a:t>
            </a:r>
            <a:endParaRPr lang="en-US" altLang="zh-CN" sz="4000" b="1" dirty="0">
              <a:solidFill>
                <a:schemeClr val="tx1"/>
              </a:solidFill>
            </a:endParaRPr>
          </a:p>
        </p:txBody>
      </p:sp>
      <p:sp>
        <p:nvSpPr>
          <p:cNvPr id="518147" name="Rectangle 3"/>
          <p:cNvSpPr>
            <a:spLocks noChangeArrowheads="1"/>
          </p:cNvSpPr>
          <p:nvPr/>
        </p:nvSpPr>
        <p:spPr bwMode="auto">
          <a:xfrm>
            <a:off x="107504" y="1141413"/>
            <a:ext cx="8921609"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914400" indent="-45720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371600" indent="-4572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828800" indent="-4572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286000" indent="-4572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7432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32004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6576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41148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r>
              <a:rPr lang="en-US" altLang="zh-CN" dirty="0">
                <a:solidFill>
                  <a:schemeClr val="tx1"/>
                </a:solidFill>
              </a:rPr>
              <a:t>Let N=</a:t>
            </a:r>
            <a:r>
              <a:rPr lang="en-US" altLang="zh-CN" sz="2800" dirty="0">
                <a:solidFill>
                  <a:schemeClr val="tx1"/>
                </a:solidFill>
              </a:rPr>
              <a:t>(Q,</a:t>
            </a:r>
            <a:r>
              <a:rPr lang="en-US" altLang="zh-CN" sz="2800" dirty="0">
                <a:solidFill>
                  <a:schemeClr val="tx1"/>
                </a:solidFill>
                <a:sym typeface="Symbol" panose="05050102010706020507" pitchFamily="18" charset="2"/>
              </a:rPr>
              <a:t>,,q</a:t>
            </a:r>
            <a:r>
              <a:rPr lang="en-US" altLang="zh-CN" sz="2800" baseline="-25000" dirty="0">
                <a:solidFill>
                  <a:schemeClr val="tx1"/>
                </a:solidFill>
                <a:sym typeface="Symbol" panose="05050102010706020507" pitchFamily="18" charset="2"/>
              </a:rPr>
              <a:t>0</a:t>
            </a:r>
            <a:r>
              <a:rPr lang="en-US" altLang="zh-CN" sz="2800" dirty="0">
                <a:solidFill>
                  <a:schemeClr val="tx1"/>
                </a:solidFill>
                <a:sym typeface="Symbol" panose="05050102010706020507" pitchFamily="18" charset="2"/>
              </a:rPr>
              <a:t>,F)</a:t>
            </a:r>
            <a:r>
              <a:rPr lang="en-US" altLang="zh-CN" dirty="0">
                <a:solidFill>
                  <a:schemeClr val="tx1"/>
                </a:solidFill>
                <a:sym typeface="Symbol" panose="05050102010706020507" pitchFamily="18" charset="2"/>
              </a:rPr>
              <a:t> be an NFA, w is a string over </a:t>
            </a:r>
            <a:r>
              <a:rPr lang="zh-CN" altLang="en-US" dirty="0">
                <a:solidFill>
                  <a:schemeClr val="tx1"/>
                </a:solidFill>
                <a:sym typeface="Symbol" panose="05050102010706020507" pitchFamily="18" charset="2"/>
              </a:rPr>
              <a:t></a:t>
            </a:r>
            <a:r>
              <a:rPr lang="en-US" altLang="zh-CN" dirty="0">
                <a:solidFill>
                  <a:schemeClr val="tx1"/>
                </a:solidFill>
                <a:sym typeface="Symbol" panose="05050102010706020507" pitchFamily="18" charset="2"/>
              </a:rPr>
              <a:t>,</a:t>
            </a:r>
            <a:r>
              <a:rPr lang="zh-CN" altLang="en-US" dirty="0">
                <a:solidFill>
                  <a:schemeClr val="tx1"/>
                </a:solidFill>
                <a:sym typeface="Symbol" panose="05050102010706020507" pitchFamily="18" charset="2"/>
              </a:rPr>
              <a:t> </a:t>
            </a:r>
            <a:endParaRPr lang="zh-CN" altLang="en-US" dirty="0">
              <a:solidFill>
                <a:schemeClr val="tx1"/>
              </a:solidFill>
              <a:sym typeface="Symbol" panose="05050102010706020507" pitchFamily="18" charset="2"/>
            </a:endParaRPr>
          </a:p>
          <a:p>
            <a:r>
              <a:rPr lang="en-US" altLang="zh-CN" dirty="0">
                <a:solidFill>
                  <a:schemeClr val="tx1"/>
                </a:solidFill>
                <a:sym typeface="Symbol" panose="05050102010706020507" pitchFamily="18" charset="2"/>
              </a:rPr>
              <a:t>we say that </a:t>
            </a:r>
            <a:r>
              <a:rPr lang="en-US" altLang="zh-CN" dirty="0">
                <a:solidFill>
                  <a:schemeClr val="accent2"/>
                </a:solidFill>
                <a:sym typeface="Symbol" panose="05050102010706020507" pitchFamily="18" charset="2"/>
              </a:rPr>
              <a:t>N accept w</a:t>
            </a:r>
            <a:r>
              <a:rPr lang="en-US" altLang="zh-CN" dirty="0">
                <a:solidFill>
                  <a:schemeClr val="tx1"/>
                </a:solidFill>
                <a:sym typeface="Symbol" panose="05050102010706020507" pitchFamily="18" charset="2"/>
              </a:rPr>
              <a:t>, </a:t>
            </a:r>
            <a:endParaRPr lang="zh-CN" altLang="en-US" dirty="0">
              <a:solidFill>
                <a:schemeClr val="tx1"/>
              </a:solidFill>
              <a:sym typeface="Symbol" panose="05050102010706020507" pitchFamily="18" charset="2"/>
            </a:endParaRPr>
          </a:p>
          <a:p>
            <a:r>
              <a:rPr lang="en-US" altLang="zh-CN" dirty="0">
                <a:solidFill>
                  <a:schemeClr val="accent2"/>
                </a:solidFill>
                <a:sym typeface="Symbol" panose="05050102010706020507" pitchFamily="18" charset="2"/>
              </a:rPr>
              <a:t>if</a:t>
            </a:r>
            <a:r>
              <a:rPr lang="zh-CN" altLang="en-US" dirty="0">
                <a:solidFill>
                  <a:srgbClr val="FF0000"/>
                </a:solidFill>
                <a:sym typeface="Symbol" panose="05050102010706020507" pitchFamily="18" charset="2"/>
              </a:rPr>
              <a:t> </a:t>
            </a:r>
            <a:r>
              <a:rPr lang="en-US" altLang="zh-CN" dirty="0">
                <a:solidFill>
                  <a:schemeClr val="tx1"/>
                </a:solidFill>
                <a:sym typeface="Symbol" panose="05050102010706020507" pitchFamily="18" charset="2"/>
              </a:rPr>
              <a:t>we can write w as w=w</a:t>
            </a:r>
            <a:r>
              <a:rPr lang="en-US" altLang="zh-CN" baseline="-25000" dirty="0">
                <a:solidFill>
                  <a:schemeClr val="tx1"/>
                </a:solidFill>
                <a:sym typeface="Symbol" panose="05050102010706020507" pitchFamily="18" charset="2"/>
              </a:rPr>
              <a:t>1</a:t>
            </a:r>
            <a:r>
              <a:rPr lang="en-US" altLang="zh-CN" dirty="0">
                <a:solidFill>
                  <a:schemeClr val="tx1"/>
                </a:solidFill>
                <a:sym typeface="Symbol" panose="05050102010706020507" pitchFamily="18" charset="2"/>
              </a:rPr>
              <a:t>w</a:t>
            </a:r>
            <a:r>
              <a:rPr lang="en-US" altLang="zh-CN" baseline="-25000" dirty="0">
                <a:solidFill>
                  <a:schemeClr val="tx1"/>
                </a:solidFill>
                <a:sym typeface="Symbol" panose="05050102010706020507" pitchFamily="18" charset="2"/>
              </a:rPr>
              <a:t>2</a:t>
            </a:r>
            <a:r>
              <a:rPr lang="en-US" altLang="zh-CN" dirty="0">
                <a:solidFill>
                  <a:schemeClr val="tx1"/>
                </a:solidFill>
                <a:sym typeface="Symbol" panose="05050102010706020507" pitchFamily="18" charset="2"/>
              </a:rPr>
              <a:t>…</a:t>
            </a:r>
            <a:r>
              <a:rPr lang="en-US" altLang="zh-CN" dirty="0" err="1">
                <a:solidFill>
                  <a:schemeClr val="tx1"/>
                </a:solidFill>
                <a:sym typeface="Symbol" panose="05050102010706020507" pitchFamily="18" charset="2"/>
              </a:rPr>
              <a:t>w</a:t>
            </a:r>
            <a:r>
              <a:rPr lang="en-US" altLang="zh-CN" baseline="-25000" dirty="0" err="1">
                <a:solidFill>
                  <a:schemeClr val="tx1"/>
                </a:solidFill>
                <a:sym typeface="Symbol" panose="05050102010706020507" pitchFamily="18" charset="2"/>
              </a:rPr>
              <a:t>n</a:t>
            </a:r>
            <a:r>
              <a:rPr lang="en-US" altLang="zh-CN" dirty="0">
                <a:solidFill>
                  <a:schemeClr val="tx1"/>
                </a:solidFill>
                <a:sym typeface="Symbol" panose="05050102010706020507" pitchFamily="18" charset="2"/>
              </a:rPr>
              <a:t>, </a:t>
            </a:r>
            <a:r>
              <a:rPr lang="en-US" altLang="zh-CN" dirty="0" err="1">
                <a:solidFill>
                  <a:schemeClr val="tx1"/>
                </a:solidFill>
                <a:sym typeface="Symbol" panose="05050102010706020507" pitchFamily="18" charset="2"/>
              </a:rPr>
              <a:t>w</a:t>
            </a:r>
            <a:r>
              <a:rPr lang="en-US" altLang="zh-CN" baseline="-25000" dirty="0" err="1">
                <a:solidFill>
                  <a:schemeClr val="tx1"/>
                </a:solidFill>
                <a:sym typeface="Symbol" panose="05050102010706020507" pitchFamily="18" charset="2"/>
              </a:rPr>
              <a:t>i</a:t>
            </a:r>
            <a:r>
              <a:rPr lang="en-US" altLang="zh-CN" dirty="0">
                <a:solidFill>
                  <a:schemeClr val="tx1"/>
                </a:solidFill>
                <a:sym typeface="Symbol" panose="05050102010706020507" pitchFamily="18" charset="2"/>
              </a:rPr>
              <a:t></a:t>
            </a:r>
            <a:r>
              <a:rPr lang="en-US" altLang="zh-CN" baseline="-25000" dirty="0">
                <a:solidFill>
                  <a:schemeClr val="tx1"/>
                </a:solidFill>
                <a:sym typeface="Symbol" panose="05050102010706020507" pitchFamily="18" charset="2"/>
              </a:rPr>
              <a:t></a:t>
            </a:r>
            <a:r>
              <a:rPr lang="en-US" altLang="zh-CN" dirty="0">
                <a:solidFill>
                  <a:schemeClr val="tx1"/>
                </a:solidFill>
                <a:sym typeface="Symbol" panose="05050102010706020507" pitchFamily="18" charset="2"/>
              </a:rPr>
              <a:t>, and</a:t>
            </a:r>
            <a:endParaRPr lang="zh-CN" altLang="en-US" dirty="0">
              <a:solidFill>
                <a:schemeClr val="tx1"/>
              </a:solidFill>
              <a:sym typeface="Symbol" panose="05050102010706020507" pitchFamily="18" charset="2"/>
            </a:endParaRPr>
          </a:p>
          <a:p>
            <a:r>
              <a:rPr lang="zh-CN" altLang="en-US" dirty="0">
                <a:solidFill>
                  <a:schemeClr val="tx1"/>
                </a:solidFill>
                <a:sym typeface="Symbol" panose="05050102010706020507" pitchFamily="18" charset="2"/>
              </a:rPr>
              <a:t>    </a:t>
            </a:r>
            <a:r>
              <a:rPr lang="en-US" altLang="zh-CN" dirty="0">
                <a:solidFill>
                  <a:schemeClr val="tx1"/>
                </a:solidFill>
                <a:sym typeface="Symbol" panose="05050102010706020507" pitchFamily="18" charset="2"/>
              </a:rPr>
              <a:t>there exists a sequence r</a:t>
            </a:r>
            <a:r>
              <a:rPr lang="en-US" altLang="zh-CN" baseline="-25000" dirty="0">
                <a:solidFill>
                  <a:schemeClr val="tx1"/>
                </a:solidFill>
                <a:sym typeface="Symbol" panose="05050102010706020507" pitchFamily="18" charset="2"/>
              </a:rPr>
              <a:t>0</a:t>
            </a:r>
            <a:r>
              <a:rPr lang="en-US" altLang="zh-CN" dirty="0">
                <a:solidFill>
                  <a:schemeClr val="tx1"/>
                </a:solidFill>
                <a:sym typeface="Symbol" panose="05050102010706020507" pitchFamily="18" charset="2"/>
              </a:rPr>
              <a:t>,r</a:t>
            </a:r>
            <a:r>
              <a:rPr lang="en-US" altLang="zh-CN" baseline="-25000" dirty="0">
                <a:solidFill>
                  <a:schemeClr val="tx1"/>
                </a:solidFill>
                <a:sym typeface="Symbol" panose="05050102010706020507" pitchFamily="18" charset="2"/>
              </a:rPr>
              <a:t>1</a:t>
            </a:r>
            <a:r>
              <a:rPr lang="en-US" altLang="zh-CN" dirty="0">
                <a:solidFill>
                  <a:schemeClr val="tx1"/>
                </a:solidFill>
                <a:sym typeface="Symbol" panose="05050102010706020507" pitchFamily="18" charset="2"/>
              </a:rPr>
              <a:t>,…,</a:t>
            </a:r>
            <a:r>
              <a:rPr lang="en-US" altLang="zh-CN" dirty="0" err="1">
                <a:solidFill>
                  <a:schemeClr val="tx1"/>
                </a:solidFill>
                <a:sym typeface="Symbol" panose="05050102010706020507" pitchFamily="18" charset="2"/>
              </a:rPr>
              <a:t>r</a:t>
            </a:r>
            <a:r>
              <a:rPr lang="en-US" altLang="zh-CN" baseline="-25000" dirty="0" err="1">
                <a:solidFill>
                  <a:schemeClr val="tx1"/>
                </a:solidFill>
                <a:sym typeface="Symbol" panose="05050102010706020507" pitchFamily="18" charset="2"/>
              </a:rPr>
              <a:t>n</a:t>
            </a:r>
            <a:r>
              <a:rPr lang="en-US" altLang="zh-CN" dirty="0" err="1">
                <a:solidFill>
                  <a:schemeClr val="tx1"/>
                </a:solidFill>
                <a:sym typeface="Symbol" panose="05050102010706020507" pitchFamily="18" charset="2"/>
              </a:rPr>
              <a:t>Q</a:t>
            </a:r>
            <a:r>
              <a:rPr lang="en-US" altLang="zh-CN" dirty="0">
                <a:solidFill>
                  <a:schemeClr val="tx1"/>
                </a:solidFill>
                <a:sym typeface="Symbol" panose="05050102010706020507" pitchFamily="18" charset="2"/>
              </a:rPr>
              <a:t>, such that</a:t>
            </a:r>
            <a:endParaRPr lang="zh-CN" altLang="en-US" dirty="0">
              <a:solidFill>
                <a:schemeClr val="tx1"/>
              </a:solidFill>
              <a:sym typeface="Symbol" panose="05050102010706020507" pitchFamily="18" charset="2"/>
            </a:endParaRPr>
          </a:p>
          <a:p>
            <a:r>
              <a:rPr lang="zh-CN" altLang="en-US" dirty="0">
                <a:solidFill>
                  <a:schemeClr val="tx1"/>
                </a:solidFill>
                <a:sym typeface="Symbol" panose="05050102010706020507" pitchFamily="18" charset="2"/>
              </a:rPr>
              <a:t>     </a:t>
            </a:r>
            <a:r>
              <a:rPr lang="en-US" altLang="zh-CN" dirty="0">
                <a:solidFill>
                  <a:schemeClr val="tx1"/>
                </a:solidFill>
                <a:sym typeface="Symbol" panose="05050102010706020507" pitchFamily="18" charset="2"/>
              </a:rPr>
              <a:t>1)  r</a:t>
            </a:r>
            <a:r>
              <a:rPr lang="en-US" altLang="zh-CN" baseline="-25000" dirty="0">
                <a:solidFill>
                  <a:schemeClr val="tx1"/>
                </a:solidFill>
                <a:sym typeface="Symbol" panose="05050102010706020507" pitchFamily="18" charset="2"/>
              </a:rPr>
              <a:t>0</a:t>
            </a:r>
            <a:r>
              <a:rPr lang="en-US" altLang="zh-CN" dirty="0">
                <a:solidFill>
                  <a:schemeClr val="tx1"/>
                </a:solidFill>
                <a:sym typeface="Symbol" panose="05050102010706020507" pitchFamily="18" charset="2"/>
              </a:rPr>
              <a:t> = q</a:t>
            </a:r>
            <a:r>
              <a:rPr lang="en-US" altLang="zh-CN" baseline="-25000" dirty="0">
                <a:solidFill>
                  <a:schemeClr val="tx1"/>
                </a:solidFill>
                <a:sym typeface="Symbol" panose="05050102010706020507" pitchFamily="18" charset="2"/>
              </a:rPr>
              <a:t>0</a:t>
            </a:r>
            <a:r>
              <a:rPr lang="en-US" altLang="zh-CN" dirty="0">
                <a:solidFill>
                  <a:schemeClr val="tx1"/>
                </a:solidFill>
                <a:sym typeface="Symbol" panose="05050102010706020507" pitchFamily="18" charset="2"/>
              </a:rPr>
              <a:t>;</a:t>
            </a:r>
            <a:endParaRPr lang="en-US" altLang="zh-CN" dirty="0">
              <a:solidFill>
                <a:schemeClr val="tx1"/>
              </a:solidFill>
              <a:sym typeface="Symbol" panose="05050102010706020507" pitchFamily="18" charset="2"/>
            </a:endParaRPr>
          </a:p>
          <a:p>
            <a:r>
              <a:rPr lang="en-US" altLang="zh-CN" dirty="0">
                <a:solidFill>
                  <a:schemeClr val="tx1"/>
                </a:solidFill>
                <a:sym typeface="Symbol" panose="05050102010706020507" pitchFamily="18" charset="2"/>
              </a:rPr>
              <a:t>     2)  r</a:t>
            </a:r>
            <a:r>
              <a:rPr lang="en-US" altLang="zh-CN" baseline="-25000" dirty="0">
                <a:solidFill>
                  <a:schemeClr val="tx1"/>
                </a:solidFill>
                <a:sym typeface="Symbol" panose="05050102010706020507" pitchFamily="18" charset="2"/>
              </a:rPr>
              <a:t>i+1</a:t>
            </a:r>
            <a:r>
              <a:rPr lang="en-US" altLang="zh-CN" dirty="0">
                <a:solidFill>
                  <a:srgbClr val="FF0000"/>
                </a:solidFill>
                <a:sym typeface="Symbol" panose="05050102010706020507" pitchFamily="18" charset="2"/>
              </a:rPr>
              <a:t></a:t>
            </a:r>
            <a:r>
              <a:rPr lang="en-US" altLang="zh-CN" dirty="0">
                <a:solidFill>
                  <a:schemeClr val="tx1"/>
                </a:solidFill>
                <a:sym typeface="Symbol" panose="05050102010706020507" pitchFamily="18" charset="2"/>
              </a:rPr>
              <a:t>(</a:t>
            </a:r>
            <a:r>
              <a:rPr lang="en-US" altLang="zh-CN" dirty="0" err="1">
                <a:solidFill>
                  <a:schemeClr val="tx1"/>
                </a:solidFill>
                <a:sym typeface="Symbol" panose="05050102010706020507" pitchFamily="18" charset="2"/>
              </a:rPr>
              <a:t>r</a:t>
            </a:r>
            <a:r>
              <a:rPr lang="en-US" altLang="zh-CN" baseline="-25000" dirty="0" err="1">
                <a:solidFill>
                  <a:schemeClr val="tx1"/>
                </a:solidFill>
                <a:sym typeface="Symbol" panose="05050102010706020507" pitchFamily="18" charset="2"/>
              </a:rPr>
              <a:t>i</a:t>
            </a:r>
            <a:r>
              <a:rPr lang="en-US" altLang="zh-CN" dirty="0">
                <a:solidFill>
                  <a:schemeClr val="tx1"/>
                </a:solidFill>
                <a:sym typeface="Symbol" panose="05050102010706020507" pitchFamily="18" charset="2"/>
              </a:rPr>
              <a:t>, w</a:t>
            </a:r>
            <a:r>
              <a:rPr lang="en-US" altLang="zh-CN" baseline="-25000" dirty="0">
                <a:solidFill>
                  <a:schemeClr val="tx1"/>
                </a:solidFill>
                <a:sym typeface="Symbol" panose="05050102010706020507" pitchFamily="18" charset="2"/>
              </a:rPr>
              <a:t>i+1</a:t>
            </a:r>
            <a:r>
              <a:rPr lang="en-US" altLang="zh-CN" dirty="0">
                <a:solidFill>
                  <a:schemeClr val="tx1"/>
                </a:solidFill>
                <a:sym typeface="Symbol" panose="05050102010706020507" pitchFamily="18" charset="2"/>
              </a:rPr>
              <a:t>);</a:t>
            </a:r>
            <a:endParaRPr lang="en-US" altLang="zh-CN" dirty="0">
              <a:solidFill>
                <a:schemeClr val="tx1"/>
              </a:solidFill>
              <a:sym typeface="Symbol" panose="05050102010706020507" pitchFamily="18" charset="2"/>
            </a:endParaRPr>
          </a:p>
          <a:p>
            <a:r>
              <a:rPr lang="en-US" altLang="zh-CN" dirty="0">
                <a:solidFill>
                  <a:schemeClr val="tx1"/>
                </a:solidFill>
                <a:sym typeface="Symbol" panose="05050102010706020507" pitchFamily="18" charset="2"/>
              </a:rPr>
              <a:t>     3)  </a:t>
            </a:r>
            <a:r>
              <a:rPr lang="en-US" altLang="zh-CN" dirty="0" err="1">
                <a:solidFill>
                  <a:schemeClr val="tx1"/>
                </a:solidFill>
                <a:sym typeface="Symbol" panose="05050102010706020507" pitchFamily="18" charset="2"/>
              </a:rPr>
              <a:t>r</a:t>
            </a:r>
            <a:r>
              <a:rPr lang="en-US" altLang="zh-CN" baseline="-25000" dirty="0" err="1">
                <a:solidFill>
                  <a:schemeClr val="tx1"/>
                </a:solidFill>
                <a:sym typeface="Symbol" panose="05050102010706020507" pitchFamily="18" charset="2"/>
              </a:rPr>
              <a:t>n</a:t>
            </a:r>
            <a:r>
              <a:rPr lang="en-US" altLang="zh-CN" dirty="0">
                <a:solidFill>
                  <a:schemeClr val="tx1"/>
                </a:solidFill>
                <a:sym typeface="Symbol" panose="05050102010706020507" pitchFamily="18" charset="2"/>
              </a:rPr>
              <a:t> F. </a:t>
            </a:r>
            <a:endParaRPr lang="en-US" altLang="zh-CN" dirty="0">
              <a:solidFill>
                <a:schemeClr val="tx1"/>
              </a:solidFill>
              <a:sym typeface="Symbol" panose="05050102010706020507" pitchFamily="18" charset="2"/>
            </a:endParaRPr>
          </a:p>
        </p:txBody>
      </p:sp>
      <p:grpSp>
        <p:nvGrpSpPr>
          <p:cNvPr id="518148" name="Group 4"/>
          <p:cNvGrpSpPr/>
          <p:nvPr/>
        </p:nvGrpSpPr>
        <p:grpSpPr bwMode="auto">
          <a:xfrm>
            <a:off x="396726" y="5373216"/>
            <a:ext cx="5759450" cy="868364"/>
            <a:chOff x="668" y="3037"/>
            <a:chExt cx="3628" cy="547"/>
          </a:xfrm>
        </p:grpSpPr>
        <p:sp>
          <p:nvSpPr>
            <p:cNvPr id="518149" name="Rectangle 5"/>
            <p:cNvSpPr>
              <a:spLocks noChangeArrowheads="1"/>
            </p:cNvSpPr>
            <p:nvPr/>
          </p:nvSpPr>
          <p:spPr bwMode="auto">
            <a:xfrm>
              <a:off x="668" y="3216"/>
              <a:ext cx="31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r</a:t>
              </a:r>
              <a:r>
                <a:rPr lang="en-US" altLang="zh-CN" sz="3200" baseline="-25000" dirty="0">
                  <a:solidFill>
                    <a:schemeClr val="accent2"/>
                  </a:solidFill>
                </a:rPr>
                <a:t>0</a:t>
              </a:r>
              <a:endParaRPr lang="en-US" altLang="zh-CN" sz="3200" baseline="-25000" dirty="0">
                <a:solidFill>
                  <a:schemeClr val="accent2"/>
                </a:solidFill>
              </a:endParaRPr>
            </a:p>
          </p:txBody>
        </p:sp>
        <p:sp>
          <p:nvSpPr>
            <p:cNvPr id="518150" name="Text Box 6"/>
            <p:cNvSpPr txBox="1">
              <a:spLocks noChangeArrowheads="1"/>
            </p:cNvSpPr>
            <p:nvPr/>
          </p:nvSpPr>
          <p:spPr bwMode="auto">
            <a:xfrm>
              <a:off x="1061" y="3072"/>
              <a:ext cx="3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w</a:t>
              </a:r>
              <a:r>
                <a:rPr lang="en-US" altLang="zh-CN" sz="3200" baseline="-25000" dirty="0">
                  <a:solidFill>
                    <a:schemeClr val="accent2"/>
                  </a:solidFill>
                </a:rPr>
                <a:t>1</a:t>
              </a:r>
              <a:endParaRPr lang="en-US" altLang="zh-CN" sz="3200" baseline="-25000" dirty="0">
                <a:solidFill>
                  <a:schemeClr val="accent2"/>
                </a:solidFill>
              </a:endParaRPr>
            </a:p>
          </p:txBody>
        </p:sp>
        <p:sp>
          <p:nvSpPr>
            <p:cNvPr id="518151" name="Line 7"/>
            <p:cNvSpPr>
              <a:spLocks noChangeShapeType="1"/>
            </p:cNvSpPr>
            <p:nvPr/>
          </p:nvSpPr>
          <p:spPr bwMode="auto">
            <a:xfrm>
              <a:off x="982" y="3437"/>
              <a:ext cx="480"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152" name="Rectangle 8"/>
            <p:cNvSpPr>
              <a:spLocks noChangeArrowheads="1"/>
            </p:cNvSpPr>
            <p:nvPr/>
          </p:nvSpPr>
          <p:spPr bwMode="auto">
            <a:xfrm>
              <a:off x="1456" y="3216"/>
              <a:ext cx="31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r</a:t>
              </a:r>
              <a:r>
                <a:rPr lang="en-US" altLang="zh-CN" sz="3200" baseline="-25000" dirty="0">
                  <a:solidFill>
                    <a:schemeClr val="accent2"/>
                  </a:solidFill>
                </a:rPr>
                <a:t>1</a:t>
              </a:r>
              <a:endParaRPr lang="en-US" altLang="zh-CN" sz="3200" baseline="-25000" dirty="0">
                <a:solidFill>
                  <a:schemeClr val="accent2"/>
                </a:solidFill>
              </a:endParaRPr>
            </a:p>
          </p:txBody>
        </p:sp>
        <p:sp>
          <p:nvSpPr>
            <p:cNvPr id="518153" name="Text Box 9"/>
            <p:cNvSpPr txBox="1">
              <a:spLocks noChangeArrowheads="1"/>
            </p:cNvSpPr>
            <p:nvPr/>
          </p:nvSpPr>
          <p:spPr bwMode="auto">
            <a:xfrm>
              <a:off x="1878" y="3072"/>
              <a:ext cx="3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w</a:t>
              </a:r>
              <a:r>
                <a:rPr lang="en-US" altLang="zh-CN" sz="3200" baseline="-25000" dirty="0">
                  <a:solidFill>
                    <a:schemeClr val="accent2"/>
                  </a:solidFill>
                </a:rPr>
                <a:t>2</a:t>
              </a:r>
              <a:endParaRPr lang="en-US" altLang="zh-CN" sz="3200" baseline="-25000" dirty="0">
                <a:solidFill>
                  <a:schemeClr val="accent2"/>
                </a:solidFill>
              </a:endParaRPr>
            </a:p>
          </p:txBody>
        </p:sp>
        <p:sp>
          <p:nvSpPr>
            <p:cNvPr id="518154" name="Line 10"/>
            <p:cNvSpPr>
              <a:spLocks noChangeShapeType="1"/>
            </p:cNvSpPr>
            <p:nvPr/>
          </p:nvSpPr>
          <p:spPr bwMode="auto">
            <a:xfrm>
              <a:off x="1798" y="3437"/>
              <a:ext cx="480"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155" name="Rectangle 11"/>
            <p:cNvSpPr>
              <a:spLocks noChangeArrowheads="1"/>
            </p:cNvSpPr>
            <p:nvPr/>
          </p:nvSpPr>
          <p:spPr bwMode="auto">
            <a:xfrm>
              <a:off x="2272" y="3216"/>
              <a:ext cx="31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r</a:t>
              </a:r>
              <a:r>
                <a:rPr lang="en-US" altLang="zh-CN" sz="3200" baseline="-25000" dirty="0">
                  <a:solidFill>
                    <a:schemeClr val="accent2"/>
                  </a:solidFill>
                </a:rPr>
                <a:t>2</a:t>
              </a:r>
              <a:endParaRPr lang="en-US" altLang="zh-CN" sz="3200" baseline="-25000" dirty="0">
                <a:solidFill>
                  <a:schemeClr val="accent2"/>
                </a:solidFill>
              </a:endParaRPr>
            </a:p>
          </p:txBody>
        </p:sp>
        <p:sp>
          <p:nvSpPr>
            <p:cNvPr id="518156" name="Line 12"/>
            <p:cNvSpPr>
              <a:spLocks noChangeShapeType="1"/>
            </p:cNvSpPr>
            <p:nvPr/>
          </p:nvSpPr>
          <p:spPr bwMode="auto">
            <a:xfrm>
              <a:off x="2592" y="3437"/>
              <a:ext cx="480" cy="0"/>
            </a:xfrm>
            <a:prstGeom prst="line">
              <a:avLst/>
            </a:prstGeom>
            <a:noFill/>
            <a:ln w="9525">
              <a:solidFill>
                <a:schemeClr val="accent2"/>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157" name="Rectangle 13"/>
            <p:cNvSpPr>
              <a:spLocks noChangeArrowheads="1"/>
            </p:cNvSpPr>
            <p:nvPr/>
          </p:nvSpPr>
          <p:spPr bwMode="auto">
            <a:xfrm>
              <a:off x="3066" y="3216"/>
              <a:ext cx="47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r</a:t>
              </a:r>
              <a:r>
                <a:rPr lang="en-US" altLang="zh-CN" sz="3200" baseline="-25000" dirty="0">
                  <a:solidFill>
                    <a:schemeClr val="accent2"/>
                  </a:solidFill>
                </a:rPr>
                <a:t>n-1</a:t>
              </a:r>
              <a:endParaRPr lang="en-US" altLang="zh-CN" sz="3200" baseline="-25000" dirty="0">
                <a:solidFill>
                  <a:schemeClr val="accent2"/>
                </a:solidFill>
              </a:endParaRPr>
            </a:p>
          </p:txBody>
        </p:sp>
        <p:sp>
          <p:nvSpPr>
            <p:cNvPr id="518158" name="Text Box 14"/>
            <p:cNvSpPr txBox="1">
              <a:spLocks noChangeArrowheads="1"/>
            </p:cNvSpPr>
            <p:nvPr/>
          </p:nvSpPr>
          <p:spPr bwMode="auto">
            <a:xfrm>
              <a:off x="3587" y="3037"/>
              <a:ext cx="39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solidFill>
                    <a:schemeClr val="accent2"/>
                  </a:solidFill>
                </a:rPr>
                <a:t>w</a:t>
              </a:r>
              <a:r>
                <a:rPr lang="en-US" altLang="zh-CN" sz="3200" baseline="-25000" dirty="0" err="1">
                  <a:solidFill>
                    <a:schemeClr val="accent2"/>
                  </a:solidFill>
                </a:rPr>
                <a:t>n</a:t>
              </a:r>
              <a:endParaRPr lang="en-US" altLang="zh-CN" sz="3200" baseline="-25000" dirty="0">
                <a:solidFill>
                  <a:schemeClr val="accent2"/>
                </a:solidFill>
              </a:endParaRPr>
            </a:p>
          </p:txBody>
        </p:sp>
        <p:sp>
          <p:nvSpPr>
            <p:cNvPr id="518159" name="Line 15"/>
            <p:cNvSpPr>
              <a:spLocks noChangeShapeType="1"/>
            </p:cNvSpPr>
            <p:nvPr/>
          </p:nvSpPr>
          <p:spPr bwMode="auto">
            <a:xfrm>
              <a:off x="3495" y="3437"/>
              <a:ext cx="480"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160" name="Rectangle 16"/>
            <p:cNvSpPr>
              <a:spLocks noChangeArrowheads="1"/>
            </p:cNvSpPr>
            <p:nvPr/>
          </p:nvSpPr>
          <p:spPr bwMode="auto">
            <a:xfrm>
              <a:off x="3969" y="3216"/>
              <a:ext cx="32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solidFill>
                    <a:schemeClr val="accent2"/>
                  </a:solidFill>
                </a:rPr>
                <a:t>r</a:t>
              </a:r>
              <a:r>
                <a:rPr lang="en-US" altLang="zh-CN" sz="3200" baseline="-25000" dirty="0" err="1">
                  <a:solidFill>
                    <a:schemeClr val="accent2"/>
                  </a:solidFill>
                </a:rPr>
                <a:t>n</a:t>
              </a:r>
              <a:endParaRPr lang="en-US" altLang="zh-CN" sz="3200" baseline="-25000" dirty="0">
                <a:solidFill>
                  <a:schemeClr val="accent2"/>
                </a:solidFill>
              </a:endParaRPr>
            </a:p>
          </p:txBody>
        </p:sp>
        <p:sp>
          <p:nvSpPr>
            <p:cNvPr id="518161" name="Text Box 17"/>
            <p:cNvSpPr txBox="1">
              <a:spLocks noChangeArrowheads="1"/>
            </p:cNvSpPr>
            <p:nvPr/>
          </p:nvSpPr>
          <p:spPr bwMode="auto">
            <a:xfrm>
              <a:off x="2640" y="3072"/>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chemeClr val="accent2"/>
                  </a:solidFill>
                </a:rPr>
                <a:t>…</a:t>
              </a:r>
              <a:endParaRPr lang="en-US" altLang="zh-CN" sz="3200" b="0">
                <a:solidFill>
                  <a:schemeClr val="accent2"/>
                </a:solidFill>
              </a:endParaRPr>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179825"/>
    </mc:Choice>
    <mc:Fallback>
      <p:transition spd="slow" advTm="1798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anim calcmode="lin" valueType="num">
                                      <p:cBhvr additive="base">
                                        <p:cTn id="7" dur="500" fill="hold"/>
                                        <p:tgtEl>
                                          <p:spTgt spid="518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8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8147">
                                            <p:txEl>
                                              <p:pRg st="1" end="1"/>
                                            </p:txEl>
                                          </p:spTgt>
                                        </p:tgtEl>
                                        <p:attrNameLst>
                                          <p:attrName>style.visibility</p:attrName>
                                        </p:attrNameLst>
                                      </p:cBhvr>
                                      <p:to>
                                        <p:strVal val="visible"/>
                                      </p:to>
                                    </p:set>
                                    <p:anim calcmode="lin" valueType="num">
                                      <p:cBhvr additive="base">
                                        <p:cTn id="13" dur="500" fill="hold"/>
                                        <p:tgtEl>
                                          <p:spTgt spid="518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8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8147">
                                            <p:txEl>
                                              <p:pRg st="2" end="2"/>
                                            </p:txEl>
                                          </p:spTgt>
                                        </p:tgtEl>
                                        <p:attrNameLst>
                                          <p:attrName>style.visibility</p:attrName>
                                        </p:attrNameLst>
                                      </p:cBhvr>
                                      <p:to>
                                        <p:strVal val="visible"/>
                                      </p:to>
                                    </p:set>
                                    <p:anim calcmode="lin" valueType="num">
                                      <p:cBhvr additive="base">
                                        <p:cTn id="19" dur="500" fill="hold"/>
                                        <p:tgtEl>
                                          <p:spTgt spid="5181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8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8147">
                                            <p:txEl>
                                              <p:pRg st="3" end="3"/>
                                            </p:txEl>
                                          </p:spTgt>
                                        </p:tgtEl>
                                        <p:attrNameLst>
                                          <p:attrName>style.visibility</p:attrName>
                                        </p:attrNameLst>
                                      </p:cBhvr>
                                      <p:to>
                                        <p:strVal val="visible"/>
                                      </p:to>
                                    </p:set>
                                    <p:anim calcmode="lin" valueType="num">
                                      <p:cBhvr additive="base">
                                        <p:cTn id="25" dur="500" fill="hold"/>
                                        <p:tgtEl>
                                          <p:spTgt spid="5181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181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18147">
                                            <p:txEl>
                                              <p:pRg st="4" end="4"/>
                                            </p:txEl>
                                          </p:spTgt>
                                        </p:tgtEl>
                                        <p:attrNameLst>
                                          <p:attrName>style.visibility</p:attrName>
                                        </p:attrNameLst>
                                      </p:cBhvr>
                                      <p:to>
                                        <p:strVal val="visible"/>
                                      </p:to>
                                    </p:set>
                                    <p:anim calcmode="lin" valueType="num">
                                      <p:cBhvr additive="base">
                                        <p:cTn id="31" dur="500" fill="hold"/>
                                        <p:tgtEl>
                                          <p:spTgt spid="5181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181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18147">
                                            <p:txEl>
                                              <p:pRg st="5" end="5"/>
                                            </p:txEl>
                                          </p:spTgt>
                                        </p:tgtEl>
                                        <p:attrNameLst>
                                          <p:attrName>style.visibility</p:attrName>
                                        </p:attrNameLst>
                                      </p:cBhvr>
                                      <p:to>
                                        <p:strVal val="visible"/>
                                      </p:to>
                                    </p:set>
                                    <p:anim calcmode="lin" valueType="num">
                                      <p:cBhvr additive="base">
                                        <p:cTn id="37" dur="500" fill="hold"/>
                                        <p:tgtEl>
                                          <p:spTgt spid="51814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181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18147">
                                            <p:txEl>
                                              <p:pRg st="6" end="6"/>
                                            </p:txEl>
                                          </p:spTgt>
                                        </p:tgtEl>
                                        <p:attrNameLst>
                                          <p:attrName>style.visibility</p:attrName>
                                        </p:attrNameLst>
                                      </p:cBhvr>
                                      <p:to>
                                        <p:strVal val="visible"/>
                                      </p:to>
                                    </p:set>
                                    <p:anim calcmode="lin" valueType="num">
                                      <p:cBhvr additive="base">
                                        <p:cTn id="43" dur="500" fill="hold"/>
                                        <p:tgtEl>
                                          <p:spTgt spid="51814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181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518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autoUpdateAnimBg="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79512" y="3573713"/>
            <a:ext cx="5152231" cy="1223439"/>
            <a:chOff x="107504" y="4149080"/>
            <a:chExt cx="5152231" cy="1223439"/>
          </a:xfrm>
        </p:grpSpPr>
        <p:pic>
          <p:nvPicPr>
            <p:cNvPr id="58" name="图片 57"/>
            <p:cNvPicPr>
              <a:picLocks noChangeAspect="1"/>
            </p:cNvPicPr>
            <p:nvPr/>
          </p:nvPicPr>
          <p:blipFill>
            <a:blip r:embed="rId1"/>
            <a:stretch>
              <a:fillRect/>
            </a:stretch>
          </p:blipFill>
          <p:spPr>
            <a:xfrm>
              <a:off x="107504" y="4149080"/>
              <a:ext cx="5152231" cy="1223439"/>
            </a:xfrm>
            <a:prstGeom prst="rect">
              <a:avLst/>
            </a:prstGeom>
          </p:spPr>
        </p:pic>
        <p:sp>
          <p:nvSpPr>
            <p:cNvPr id="59" name="Text Box 38"/>
            <p:cNvSpPr txBox="1">
              <a:spLocks noChangeArrowheads="1"/>
            </p:cNvSpPr>
            <p:nvPr/>
          </p:nvSpPr>
          <p:spPr bwMode="auto">
            <a:xfrm>
              <a:off x="2055515" y="4242698"/>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dirty="0">
                  <a:solidFill>
                    <a:schemeClr val="tx1"/>
                  </a:solidFill>
                </a:rPr>
                <a:t>N</a:t>
              </a:r>
              <a:endParaRPr kumimoji="0" lang="en-US" altLang="zh-CN" dirty="0">
                <a:solidFill>
                  <a:schemeClr val="tx1"/>
                </a:solidFill>
              </a:endParaRPr>
            </a:p>
          </p:txBody>
        </p:sp>
      </p:grpSp>
      <p:pic>
        <p:nvPicPr>
          <p:cNvPr id="2" name="图片 1"/>
          <p:cNvPicPr>
            <a:picLocks noChangeAspect="1"/>
          </p:cNvPicPr>
          <p:nvPr/>
        </p:nvPicPr>
        <p:blipFill>
          <a:blip r:embed="rId2"/>
          <a:stretch>
            <a:fillRect/>
          </a:stretch>
        </p:blipFill>
        <p:spPr>
          <a:xfrm>
            <a:off x="5148064" y="3212976"/>
            <a:ext cx="3770560" cy="2108501"/>
          </a:xfrm>
          <a:prstGeom prst="rect">
            <a:avLst/>
          </a:prstGeom>
        </p:spPr>
      </p:pic>
      <p:sp>
        <p:nvSpPr>
          <p:cNvPr id="518146" name="Rectangle 2"/>
          <p:cNvSpPr>
            <a:spLocks noGrp="1" noChangeArrowheads="1"/>
          </p:cNvSpPr>
          <p:nvPr>
            <p:ph type="title"/>
          </p:nvPr>
        </p:nvSpPr>
        <p:spPr/>
        <p:txBody>
          <a:bodyPr/>
          <a:lstStyle/>
          <a:p>
            <a:r>
              <a:rPr lang="en-US" altLang="zh-CN" b="1" dirty="0">
                <a:solidFill>
                  <a:schemeClr val="tx1"/>
                </a:solidFill>
              </a:rPr>
              <a:t>Examples: computation of NFA </a:t>
            </a:r>
            <a:endParaRPr lang="en-US" altLang="zh-CN" b="1" dirty="0">
              <a:solidFill>
                <a:schemeClr val="tx1"/>
              </a:solidFill>
            </a:endParaRPr>
          </a:p>
        </p:txBody>
      </p:sp>
      <p:sp>
        <p:nvSpPr>
          <p:cNvPr id="518147" name="Rectangle 3"/>
          <p:cNvSpPr>
            <a:spLocks noChangeArrowheads="1"/>
          </p:cNvSpPr>
          <p:nvPr/>
        </p:nvSpPr>
        <p:spPr bwMode="auto">
          <a:xfrm>
            <a:off x="35496" y="1052736"/>
            <a:ext cx="6615144"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914400" indent="-45720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371600" indent="-4572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828800" indent="-4572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286000" indent="-4572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7432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32004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6576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41148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r>
              <a:rPr lang="en-US" altLang="zh-CN" sz="2400" dirty="0">
                <a:solidFill>
                  <a:schemeClr val="tx1"/>
                </a:solidFill>
                <a:sym typeface="Symbol" panose="05050102010706020507" pitchFamily="18" charset="2"/>
              </a:rPr>
              <a:t>We say that </a:t>
            </a:r>
            <a:r>
              <a:rPr lang="en-US" altLang="zh-CN" sz="2400" dirty="0">
                <a:solidFill>
                  <a:schemeClr val="accent2"/>
                </a:solidFill>
                <a:sym typeface="Symbol" panose="05050102010706020507" pitchFamily="18" charset="2"/>
              </a:rPr>
              <a:t>N accept w</a:t>
            </a:r>
            <a:r>
              <a:rPr lang="en-US" altLang="zh-CN" sz="2400" dirty="0">
                <a:solidFill>
                  <a:schemeClr val="tx1"/>
                </a:solidFill>
                <a:sym typeface="Symbol" panose="05050102010706020507" pitchFamily="18" charset="2"/>
              </a:rPr>
              <a:t>, </a:t>
            </a:r>
            <a:endParaRPr lang="zh-CN" altLang="en-US" sz="2400" dirty="0">
              <a:solidFill>
                <a:schemeClr val="tx1"/>
              </a:solidFill>
              <a:sym typeface="Symbol" panose="05050102010706020507" pitchFamily="18" charset="2"/>
            </a:endParaRPr>
          </a:p>
          <a:p>
            <a:r>
              <a:rPr lang="en-US" altLang="zh-CN" sz="2400" dirty="0">
                <a:solidFill>
                  <a:schemeClr val="accent2"/>
                </a:solidFill>
                <a:sym typeface="Symbol" panose="05050102010706020507" pitchFamily="18" charset="2"/>
              </a:rPr>
              <a:t>if</a:t>
            </a:r>
            <a:r>
              <a:rPr lang="zh-CN" altLang="en-US" sz="2400" dirty="0">
                <a:solidFill>
                  <a:srgbClr val="FF0000"/>
                </a:solidFill>
                <a:sym typeface="Symbol" panose="05050102010706020507" pitchFamily="18" charset="2"/>
              </a:rPr>
              <a:t> </a:t>
            </a:r>
            <a:r>
              <a:rPr lang="en-US" altLang="zh-CN" sz="2400" dirty="0">
                <a:solidFill>
                  <a:schemeClr val="tx1"/>
                </a:solidFill>
                <a:sym typeface="Symbol" panose="05050102010706020507" pitchFamily="18" charset="2"/>
              </a:rPr>
              <a:t>we can write w as w=w</a:t>
            </a:r>
            <a:r>
              <a:rPr lang="en-US" altLang="zh-CN" sz="2400" baseline="-25000" dirty="0">
                <a:solidFill>
                  <a:schemeClr val="tx1"/>
                </a:solidFill>
                <a:sym typeface="Symbol" panose="05050102010706020507" pitchFamily="18" charset="2"/>
              </a:rPr>
              <a:t>1</a:t>
            </a:r>
            <a:r>
              <a:rPr lang="en-US" altLang="zh-CN" sz="2400" dirty="0">
                <a:solidFill>
                  <a:schemeClr val="tx1"/>
                </a:solidFill>
                <a:sym typeface="Symbol" panose="05050102010706020507" pitchFamily="18" charset="2"/>
              </a:rPr>
              <a:t>w</a:t>
            </a:r>
            <a:r>
              <a:rPr lang="en-US" altLang="zh-CN" sz="2400" baseline="-25000" dirty="0">
                <a:solidFill>
                  <a:schemeClr val="tx1"/>
                </a:solidFill>
                <a:sym typeface="Symbol" panose="05050102010706020507" pitchFamily="18" charset="2"/>
              </a:rPr>
              <a:t>2</a:t>
            </a:r>
            <a:r>
              <a:rPr lang="en-US" altLang="zh-CN" sz="2400" dirty="0">
                <a:solidFill>
                  <a:schemeClr val="tx1"/>
                </a:solidFill>
                <a:sym typeface="Symbol" panose="05050102010706020507" pitchFamily="18" charset="2"/>
              </a:rPr>
              <a:t>…</a:t>
            </a:r>
            <a:r>
              <a:rPr lang="en-US" altLang="zh-CN" sz="2400" dirty="0" err="1">
                <a:solidFill>
                  <a:schemeClr val="tx1"/>
                </a:solidFill>
                <a:sym typeface="Symbol" panose="05050102010706020507" pitchFamily="18" charset="2"/>
              </a:rPr>
              <a:t>w</a:t>
            </a:r>
            <a:r>
              <a:rPr lang="en-US" altLang="zh-CN" sz="2400" baseline="-25000" dirty="0" err="1">
                <a:solidFill>
                  <a:schemeClr val="tx1"/>
                </a:solidFill>
                <a:sym typeface="Symbol" panose="05050102010706020507" pitchFamily="18" charset="2"/>
              </a:rPr>
              <a:t>n</a:t>
            </a:r>
            <a:r>
              <a:rPr lang="en-US" altLang="zh-CN" sz="2400" dirty="0">
                <a:solidFill>
                  <a:schemeClr val="tx1"/>
                </a:solidFill>
                <a:sym typeface="Symbol" panose="05050102010706020507" pitchFamily="18" charset="2"/>
              </a:rPr>
              <a:t>, </a:t>
            </a:r>
            <a:r>
              <a:rPr lang="en-US" altLang="zh-CN" sz="2400" dirty="0" err="1">
                <a:solidFill>
                  <a:schemeClr val="tx1"/>
                </a:solidFill>
                <a:sym typeface="Symbol" panose="05050102010706020507" pitchFamily="18" charset="2"/>
              </a:rPr>
              <a:t>w</a:t>
            </a:r>
            <a:r>
              <a:rPr lang="en-US" altLang="zh-CN" sz="2400" baseline="-25000" dirty="0" err="1">
                <a:solidFill>
                  <a:schemeClr val="tx1"/>
                </a:solidFill>
                <a:sym typeface="Symbol" panose="05050102010706020507" pitchFamily="18" charset="2"/>
              </a:rPr>
              <a:t>i</a:t>
            </a:r>
            <a:r>
              <a:rPr lang="en-US" altLang="zh-CN" sz="2400" dirty="0">
                <a:solidFill>
                  <a:schemeClr val="tx1"/>
                </a:solidFill>
                <a:sym typeface="Symbol" panose="05050102010706020507" pitchFamily="18" charset="2"/>
              </a:rPr>
              <a:t></a:t>
            </a:r>
            <a:r>
              <a:rPr lang="en-US" altLang="zh-CN" sz="2400" baseline="-25000" dirty="0">
                <a:solidFill>
                  <a:schemeClr val="tx1"/>
                </a:solidFill>
                <a:sym typeface="Symbol" panose="05050102010706020507" pitchFamily="18" charset="2"/>
              </a:rPr>
              <a:t></a:t>
            </a:r>
            <a:r>
              <a:rPr lang="en-US" altLang="zh-CN" sz="2400" dirty="0">
                <a:solidFill>
                  <a:schemeClr val="tx1"/>
                </a:solidFill>
                <a:sym typeface="Symbol" panose="05050102010706020507" pitchFamily="18" charset="2"/>
              </a:rPr>
              <a:t>, and</a:t>
            </a:r>
            <a:endParaRPr lang="zh-CN" altLang="en-US" sz="2400" dirty="0">
              <a:solidFill>
                <a:schemeClr val="tx1"/>
              </a:solidFill>
              <a:sym typeface="Symbol" panose="05050102010706020507" pitchFamily="18" charset="2"/>
            </a:endParaRPr>
          </a:p>
          <a:p>
            <a:r>
              <a:rPr lang="zh-CN" altLang="en-US" sz="2400" dirty="0">
                <a:solidFill>
                  <a:schemeClr val="tx1"/>
                </a:solidFill>
                <a:sym typeface="Symbol" panose="05050102010706020507" pitchFamily="18" charset="2"/>
              </a:rPr>
              <a:t>    </a:t>
            </a:r>
            <a:r>
              <a:rPr lang="en-US" altLang="zh-CN" sz="2400" dirty="0">
                <a:solidFill>
                  <a:schemeClr val="tx1"/>
                </a:solidFill>
                <a:sym typeface="Symbol" panose="05050102010706020507" pitchFamily="18" charset="2"/>
              </a:rPr>
              <a:t>there exists a sequence r</a:t>
            </a:r>
            <a:r>
              <a:rPr lang="en-US" altLang="zh-CN" sz="2400" baseline="-25000" dirty="0">
                <a:solidFill>
                  <a:schemeClr val="tx1"/>
                </a:solidFill>
                <a:sym typeface="Symbol" panose="05050102010706020507" pitchFamily="18" charset="2"/>
              </a:rPr>
              <a:t>0</a:t>
            </a:r>
            <a:r>
              <a:rPr lang="en-US" altLang="zh-CN" sz="2400" dirty="0">
                <a:solidFill>
                  <a:schemeClr val="tx1"/>
                </a:solidFill>
                <a:sym typeface="Symbol" panose="05050102010706020507" pitchFamily="18" charset="2"/>
              </a:rPr>
              <a:t>,r</a:t>
            </a:r>
            <a:r>
              <a:rPr lang="en-US" altLang="zh-CN" sz="2400" baseline="-25000" dirty="0">
                <a:solidFill>
                  <a:schemeClr val="tx1"/>
                </a:solidFill>
                <a:sym typeface="Symbol" panose="05050102010706020507" pitchFamily="18" charset="2"/>
              </a:rPr>
              <a:t>1</a:t>
            </a:r>
            <a:r>
              <a:rPr lang="en-US" altLang="zh-CN" sz="2400" dirty="0">
                <a:solidFill>
                  <a:schemeClr val="tx1"/>
                </a:solidFill>
                <a:sym typeface="Symbol" panose="05050102010706020507" pitchFamily="18" charset="2"/>
              </a:rPr>
              <a:t>,…,</a:t>
            </a:r>
            <a:r>
              <a:rPr lang="en-US" altLang="zh-CN" sz="2400" dirty="0" err="1">
                <a:solidFill>
                  <a:schemeClr val="tx1"/>
                </a:solidFill>
                <a:sym typeface="Symbol" panose="05050102010706020507" pitchFamily="18" charset="2"/>
              </a:rPr>
              <a:t>r</a:t>
            </a:r>
            <a:r>
              <a:rPr lang="en-US" altLang="zh-CN" sz="2400" baseline="-25000" dirty="0" err="1">
                <a:solidFill>
                  <a:schemeClr val="tx1"/>
                </a:solidFill>
                <a:sym typeface="Symbol" panose="05050102010706020507" pitchFamily="18" charset="2"/>
              </a:rPr>
              <a:t>n</a:t>
            </a:r>
            <a:r>
              <a:rPr lang="en-US" altLang="zh-CN" sz="2400" dirty="0" err="1">
                <a:solidFill>
                  <a:schemeClr val="tx1"/>
                </a:solidFill>
                <a:sym typeface="Symbol" panose="05050102010706020507" pitchFamily="18" charset="2"/>
              </a:rPr>
              <a:t>Q</a:t>
            </a:r>
            <a:r>
              <a:rPr lang="en-US" altLang="zh-CN" sz="2400" dirty="0">
                <a:solidFill>
                  <a:schemeClr val="tx1"/>
                </a:solidFill>
                <a:sym typeface="Symbol" panose="05050102010706020507" pitchFamily="18" charset="2"/>
              </a:rPr>
              <a:t>, such that</a:t>
            </a:r>
            <a:endParaRPr lang="zh-CN" altLang="en-US" sz="2400" dirty="0">
              <a:solidFill>
                <a:schemeClr val="tx1"/>
              </a:solidFill>
              <a:sym typeface="Symbol" panose="05050102010706020507" pitchFamily="18" charset="2"/>
            </a:endParaRPr>
          </a:p>
          <a:p>
            <a:r>
              <a:rPr lang="zh-CN" altLang="en-US" sz="2400" dirty="0">
                <a:solidFill>
                  <a:schemeClr val="tx1"/>
                </a:solidFill>
                <a:sym typeface="Symbol" panose="05050102010706020507" pitchFamily="18" charset="2"/>
              </a:rPr>
              <a:t>     </a:t>
            </a:r>
            <a:r>
              <a:rPr lang="en-US" altLang="zh-CN" sz="2400" dirty="0">
                <a:solidFill>
                  <a:schemeClr val="tx1"/>
                </a:solidFill>
                <a:sym typeface="Symbol" panose="05050102010706020507" pitchFamily="18" charset="2"/>
              </a:rPr>
              <a:t>1)  r</a:t>
            </a:r>
            <a:r>
              <a:rPr lang="en-US" altLang="zh-CN" sz="2400" baseline="-25000" dirty="0">
                <a:solidFill>
                  <a:schemeClr val="tx1"/>
                </a:solidFill>
                <a:sym typeface="Symbol" panose="05050102010706020507" pitchFamily="18" charset="2"/>
              </a:rPr>
              <a:t>0</a:t>
            </a:r>
            <a:r>
              <a:rPr lang="en-US" altLang="zh-CN" sz="2400" dirty="0">
                <a:solidFill>
                  <a:schemeClr val="tx1"/>
                </a:solidFill>
                <a:sym typeface="Symbol" panose="05050102010706020507" pitchFamily="18" charset="2"/>
              </a:rPr>
              <a:t> = q</a:t>
            </a:r>
            <a:r>
              <a:rPr lang="en-US" altLang="zh-CN" sz="2400" baseline="-25000" dirty="0">
                <a:solidFill>
                  <a:schemeClr val="tx1"/>
                </a:solidFill>
                <a:sym typeface="Symbol" panose="05050102010706020507" pitchFamily="18" charset="2"/>
              </a:rPr>
              <a:t>0</a:t>
            </a:r>
            <a:r>
              <a:rPr lang="en-US" altLang="zh-CN" sz="2400" dirty="0">
                <a:solidFill>
                  <a:schemeClr val="tx1"/>
                </a:solidFill>
                <a:sym typeface="Symbol" panose="05050102010706020507" pitchFamily="18" charset="2"/>
              </a:rPr>
              <a:t>;</a:t>
            </a:r>
            <a:endParaRPr lang="en-US" altLang="zh-CN" sz="2400" dirty="0">
              <a:solidFill>
                <a:schemeClr val="tx1"/>
              </a:solidFill>
              <a:sym typeface="Symbol" panose="05050102010706020507" pitchFamily="18" charset="2"/>
            </a:endParaRPr>
          </a:p>
          <a:p>
            <a:r>
              <a:rPr lang="en-US" altLang="zh-CN" sz="2400" dirty="0">
                <a:solidFill>
                  <a:schemeClr val="tx1"/>
                </a:solidFill>
                <a:sym typeface="Symbol" panose="05050102010706020507" pitchFamily="18" charset="2"/>
              </a:rPr>
              <a:t>     2)  r</a:t>
            </a:r>
            <a:r>
              <a:rPr lang="en-US" altLang="zh-CN" sz="2400" baseline="-25000" dirty="0">
                <a:solidFill>
                  <a:schemeClr val="tx1"/>
                </a:solidFill>
                <a:sym typeface="Symbol" panose="05050102010706020507" pitchFamily="18" charset="2"/>
              </a:rPr>
              <a:t>i+1</a:t>
            </a:r>
            <a:r>
              <a:rPr lang="en-US" altLang="zh-CN" sz="2400" dirty="0">
                <a:solidFill>
                  <a:schemeClr val="tx1"/>
                </a:solidFill>
                <a:sym typeface="Symbol" panose="05050102010706020507" pitchFamily="18" charset="2"/>
              </a:rPr>
              <a:t>(</a:t>
            </a:r>
            <a:r>
              <a:rPr lang="en-US" altLang="zh-CN" sz="2400" dirty="0" err="1">
                <a:solidFill>
                  <a:schemeClr val="tx1"/>
                </a:solidFill>
                <a:sym typeface="Symbol" panose="05050102010706020507" pitchFamily="18" charset="2"/>
              </a:rPr>
              <a:t>r</a:t>
            </a:r>
            <a:r>
              <a:rPr lang="en-US" altLang="zh-CN" sz="2400" baseline="-25000" dirty="0" err="1">
                <a:solidFill>
                  <a:schemeClr val="tx1"/>
                </a:solidFill>
                <a:sym typeface="Symbol" panose="05050102010706020507" pitchFamily="18" charset="2"/>
              </a:rPr>
              <a:t>i</a:t>
            </a:r>
            <a:r>
              <a:rPr lang="en-US" altLang="zh-CN" sz="2400" dirty="0">
                <a:solidFill>
                  <a:schemeClr val="tx1"/>
                </a:solidFill>
                <a:sym typeface="Symbol" panose="05050102010706020507" pitchFamily="18" charset="2"/>
              </a:rPr>
              <a:t>, w</a:t>
            </a:r>
            <a:r>
              <a:rPr lang="en-US" altLang="zh-CN" sz="2400" baseline="-25000" dirty="0">
                <a:solidFill>
                  <a:schemeClr val="tx1"/>
                </a:solidFill>
                <a:sym typeface="Symbol" panose="05050102010706020507" pitchFamily="18" charset="2"/>
              </a:rPr>
              <a:t>i+1</a:t>
            </a:r>
            <a:r>
              <a:rPr lang="en-US" altLang="zh-CN" sz="2400" dirty="0">
                <a:solidFill>
                  <a:schemeClr val="tx1"/>
                </a:solidFill>
                <a:sym typeface="Symbol" panose="05050102010706020507" pitchFamily="18" charset="2"/>
              </a:rPr>
              <a:t>);</a:t>
            </a:r>
            <a:endParaRPr lang="en-US" altLang="zh-CN" sz="2400" dirty="0">
              <a:solidFill>
                <a:schemeClr val="tx1"/>
              </a:solidFill>
              <a:sym typeface="Symbol" panose="05050102010706020507" pitchFamily="18" charset="2"/>
            </a:endParaRPr>
          </a:p>
          <a:p>
            <a:r>
              <a:rPr lang="en-US" altLang="zh-CN" sz="2400" dirty="0">
                <a:solidFill>
                  <a:schemeClr val="tx1"/>
                </a:solidFill>
                <a:sym typeface="Symbol" panose="05050102010706020507" pitchFamily="18" charset="2"/>
              </a:rPr>
              <a:t>     3)  </a:t>
            </a:r>
            <a:r>
              <a:rPr lang="en-US" altLang="zh-CN" sz="2400" dirty="0" err="1">
                <a:solidFill>
                  <a:schemeClr val="tx1"/>
                </a:solidFill>
                <a:sym typeface="Symbol" panose="05050102010706020507" pitchFamily="18" charset="2"/>
              </a:rPr>
              <a:t>r</a:t>
            </a:r>
            <a:r>
              <a:rPr lang="en-US" altLang="zh-CN" sz="2400" baseline="-25000" dirty="0" err="1">
                <a:solidFill>
                  <a:schemeClr val="tx1"/>
                </a:solidFill>
                <a:sym typeface="Symbol" panose="05050102010706020507" pitchFamily="18" charset="2"/>
              </a:rPr>
              <a:t>n</a:t>
            </a:r>
            <a:r>
              <a:rPr lang="en-US" altLang="zh-CN" sz="2400" dirty="0">
                <a:solidFill>
                  <a:schemeClr val="tx1"/>
                </a:solidFill>
                <a:sym typeface="Symbol" panose="05050102010706020507" pitchFamily="18" charset="2"/>
              </a:rPr>
              <a:t> F.</a:t>
            </a:r>
            <a:endParaRPr lang="en-US" altLang="zh-CN" sz="2400" dirty="0">
              <a:solidFill>
                <a:schemeClr val="tx1"/>
              </a:solidFill>
              <a:sym typeface="Symbol" panose="05050102010706020507" pitchFamily="18" charset="2"/>
            </a:endParaRPr>
          </a:p>
        </p:txBody>
      </p:sp>
      <p:grpSp>
        <p:nvGrpSpPr>
          <p:cNvPr id="518148" name="Group 4"/>
          <p:cNvGrpSpPr/>
          <p:nvPr/>
        </p:nvGrpSpPr>
        <p:grpSpPr bwMode="auto">
          <a:xfrm>
            <a:off x="2987824" y="2276872"/>
            <a:ext cx="5759450" cy="868364"/>
            <a:chOff x="668" y="3037"/>
            <a:chExt cx="3628" cy="547"/>
          </a:xfrm>
        </p:grpSpPr>
        <p:sp>
          <p:nvSpPr>
            <p:cNvPr id="518149" name="Rectangle 5"/>
            <p:cNvSpPr>
              <a:spLocks noChangeArrowheads="1"/>
            </p:cNvSpPr>
            <p:nvPr/>
          </p:nvSpPr>
          <p:spPr bwMode="auto">
            <a:xfrm>
              <a:off x="668" y="3216"/>
              <a:ext cx="31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r</a:t>
              </a:r>
              <a:r>
                <a:rPr lang="en-US" altLang="zh-CN" sz="3200" baseline="-25000" dirty="0">
                  <a:solidFill>
                    <a:schemeClr val="accent2"/>
                  </a:solidFill>
                </a:rPr>
                <a:t>0</a:t>
              </a:r>
              <a:endParaRPr lang="en-US" altLang="zh-CN" sz="3200" baseline="-25000" dirty="0">
                <a:solidFill>
                  <a:schemeClr val="accent2"/>
                </a:solidFill>
              </a:endParaRPr>
            </a:p>
          </p:txBody>
        </p:sp>
        <p:sp>
          <p:nvSpPr>
            <p:cNvPr id="518150" name="Text Box 6"/>
            <p:cNvSpPr txBox="1">
              <a:spLocks noChangeArrowheads="1"/>
            </p:cNvSpPr>
            <p:nvPr/>
          </p:nvSpPr>
          <p:spPr bwMode="auto">
            <a:xfrm>
              <a:off x="1061" y="3072"/>
              <a:ext cx="3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w</a:t>
              </a:r>
              <a:r>
                <a:rPr lang="en-US" altLang="zh-CN" sz="3200" baseline="-25000" dirty="0">
                  <a:solidFill>
                    <a:schemeClr val="accent2"/>
                  </a:solidFill>
                </a:rPr>
                <a:t>1</a:t>
              </a:r>
              <a:endParaRPr lang="en-US" altLang="zh-CN" sz="3200" baseline="-25000" dirty="0">
                <a:solidFill>
                  <a:schemeClr val="accent2"/>
                </a:solidFill>
              </a:endParaRPr>
            </a:p>
          </p:txBody>
        </p:sp>
        <p:sp>
          <p:nvSpPr>
            <p:cNvPr id="518151" name="Line 7"/>
            <p:cNvSpPr>
              <a:spLocks noChangeShapeType="1"/>
            </p:cNvSpPr>
            <p:nvPr/>
          </p:nvSpPr>
          <p:spPr bwMode="auto">
            <a:xfrm>
              <a:off x="982" y="3437"/>
              <a:ext cx="480"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152" name="Rectangle 8"/>
            <p:cNvSpPr>
              <a:spLocks noChangeArrowheads="1"/>
            </p:cNvSpPr>
            <p:nvPr/>
          </p:nvSpPr>
          <p:spPr bwMode="auto">
            <a:xfrm>
              <a:off x="1456" y="3216"/>
              <a:ext cx="31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r</a:t>
              </a:r>
              <a:r>
                <a:rPr lang="en-US" altLang="zh-CN" sz="3200" baseline="-25000" dirty="0">
                  <a:solidFill>
                    <a:schemeClr val="accent2"/>
                  </a:solidFill>
                </a:rPr>
                <a:t>1</a:t>
              </a:r>
              <a:endParaRPr lang="en-US" altLang="zh-CN" sz="3200" baseline="-25000" dirty="0">
                <a:solidFill>
                  <a:schemeClr val="accent2"/>
                </a:solidFill>
              </a:endParaRPr>
            </a:p>
          </p:txBody>
        </p:sp>
        <p:sp>
          <p:nvSpPr>
            <p:cNvPr id="518153" name="Text Box 9"/>
            <p:cNvSpPr txBox="1">
              <a:spLocks noChangeArrowheads="1"/>
            </p:cNvSpPr>
            <p:nvPr/>
          </p:nvSpPr>
          <p:spPr bwMode="auto">
            <a:xfrm>
              <a:off x="1878" y="3072"/>
              <a:ext cx="3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w</a:t>
              </a:r>
              <a:r>
                <a:rPr lang="en-US" altLang="zh-CN" sz="3200" baseline="-25000" dirty="0">
                  <a:solidFill>
                    <a:schemeClr val="accent2"/>
                  </a:solidFill>
                </a:rPr>
                <a:t>2</a:t>
              </a:r>
              <a:endParaRPr lang="en-US" altLang="zh-CN" sz="3200" baseline="-25000" dirty="0">
                <a:solidFill>
                  <a:schemeClr val="accent2"/>
                </a:solidFill>
              </a:endParaRPr>
            </a:p>
          </p:txBody>
        </p:sp>
        <p:sp>
          <p:nvSpPr>
            <p:cNvPr id="518154" name="Line 10"/>
            <p:cNvSpPr>
              <a:spLocks noChangeShapeType="1"/>
            </p:cNvSpPr>
            <p:nvPr/>
          </p:nvSpPr>
          <p:spPr bwMode="auto">
            <a:xfrm>
              <a:off x="1798" y="3437"/>
              <a:ext cx="480"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155" name="Rectangle 11"/>
            <p:cNvSpPr>
              <a:spLocks noChangeArrowheads="1"/>
            </p:cNvSpPr>
            <p:nvPr/>
          </p:nvSpPr>
          <p:spPr bwMode="auto">
            <a:xfrm>
              <a:off x="2272" y="3216"/>
              <a:ext cx="31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r</a:t>
              </a:r>
              <a:r>
                <a:rPr lang="en-US" altLang="zh-CN" sz="3200" baseline="-25000" dirty="0">
                  <a:solidFill>
                    <a:schemeClr val="accent2"/>
                  </a:solidFill>
                </a:rPr>
                <a:t>2</a:t>
              </a:r>
              <a:endParaRPr lang="en-US" altLang="zh-CN" sz="3200" baseline="-25000" dirty="0">
                <a:solidFill>
                  <a:schemeClr val="accent2"/>
                </a:solidFill>
              </a:endParaRPr>
            </a:p>
          </p:txBody>
        </p:sp>
        <p:sp>
          <p:nvSpPr>
            <p:cNvPr id="518156" name="Line 12"/>
            <p:cNvSpPr>
              <a:spLocks noChangeShapeType="1"/>
            </p:cNvSpPr>
            <p:nvPr/>
          </p:nvSpPr>
          <p:spPr bwMode="auto">
            <a:xfrm>
              <a:off x="2592" y="3437"/>
              <a:ext cx="480" cy="0"/>
            </a:xfrm>
            <a:prstGeom prst="line">
              <a:avLst/>
            </a:prstGeom>
            <a:noFill/>
            <a:ln w="9525">
              <a:solidFill>
                <a:schemeClr val="accent2"/>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157" name="Rectangle 13"/>
            <p:cNvSpPr>
              <a:spLocks noChangeArrowheads="1"/>
            </p:cNvSpPr>
            <p:nvPr/>
          </p:nvSpPr>
          <p:spPr bwMode="auto">
            <a:xfrm>
              <a:off x="3066" y="3216"/>
              <a:ext cx="47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r</a:t>
              </a:r>
              <a:r>
                <a:rPr lang="en-US" altLang="zh-CN" sz="3200" baseline="-25000" dirty="0">
                  <a:solidFill>
                    <a:schemeClr val="accent2"/>
                  </a:solidFill>
                </a:rPr>
                <a:t>n-1</a:t>
              </a:r>
              <a:endParaRPr lang="en-US" altLang="zh-CN" sz="3200" baseline="-25000" dirty="0">
                <a:solidFill>
                  <a:schemeClr val="accent2"/>
                </a:solidFill>
              </a:endParaRPr>
            </a:p>
          </p:txBody>
        </p:sp>
        <p:sp>
          <p:nvSpPr>
            <p:cNvPr id="518158" name="Text Box 14"/>
            <p:cNvSpPr txBox="1">
              <a:spLocks noChangeArrowheads="1"/>
            </p:cNvSpPr>
            <p:nvPr/>
          </p:nvSpPr>
          <p:spPr bwMode="auto">
            <a:xfrm>
              <a:off x="3587" y="3037"/>
              <a:ext cx="39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solidFill>
                    <a:schemeClr val="accent2"/>
                  </a:solidFill>
                </a:rPr>
                <a:t>w</a:t>
              </a:r>
              <a:r>
                <a:rPr lang="en-US" altLang="zh-CN" sz="3200" baseline="-25000" dirty="0" err="1">
                  <a:solidFill>
                    <a:schemeClr val="accent2"/>
                  </a:solidFill>
                </a:rPr>
                <a:t>n</a:t>
              </a:r>
              <a:endParaRPr lang="en-US" altLang="zh-CN" sz="3200" baseline="-25000" dirty="0">
                <a:solidFill>
                  <a:schemeClr val="accent2"/>
                </a:solidFill>
              </a:endParaRPr>
            </a:p>
          </p:txBody>
        </p:sp>
        <p:sp>
          <p:nvSpPr>
            <p:cNvPr id="518159" name="Line 15"/>
            <p:cNvSpPr>
              <a:spLocks noChangeShapeType="1"/>
            </p:cNvSpPr>
            <p:nvPr/>
          </p:nvSpPr>
          <p:spPr bwMode="auto">
            <a:xfrm>
              <a:off x="3495" y="3437"/>
              <a:ext cx="480"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160" name="Rectangle 16"/>
            <p:cNvSpPr>
              <a:spLocks noChangeArrowheads="1"/>
            </p:cNvSpPr>
            <p:nvPr/>
          </p:nvSpPr>
          <p:spPr bwMode="auto">
            <a:xfrm>
              <a:off x="3969" y="3216"/>
              <a:ext cx="32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solidFill>
                    <a:schemeClr val="accent2"/>
                  </a:solidFill>
                </a:rPr>
                <a:t>r</a:t>
              </a:r>
              <a:r>
                <a:rPr lang="en-US" altLang="zh-CN" sz="3200" baseline="-25000" dirty="0" err="1">
                  <a:solidFill>
                    <a:schemeClr val="accent2"/>
                  </a:solidFill>
                </a:rPr>
                <a:t>n</a:t>
              </a:r>
              <a:endParaRPr lang="en-US" altLang="zh-CN" sz="3200" baseline="-25000" dirty="0">
                <a:solidFill>
                  <a:schemeClr val="accent2"/>
                </a:solidFill>
              </a:endParaRPr>
            </a:p>
          </p:txBody>
        </p:sp>
        <p:sp>
          <p:nvSpPr>
            <p:cNvPr id="518161" name="Text Box 17"/>
            <p:cNvSpPr txBox="1">
              <a:spLocks noChangeArrowheads="1"/>
            </p:cNvSpPr>
            <p:nvPr/>
          </p:nvSpPr>
          <p:spPr bwMode="auto">
            <a:xfrm>
              <a:off x="2640" y="3072"/>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chemeClr val="accent2"/>
                  </a:solidFill>
                </a:rPr>
                <a:t>…</a:t>
              </a:r>
              <a:endParaRPr lang="en-US" altLang="zh-CN" sz="3200" b="0">
                <a:solidFill>
                  <a:schemeClr val="accent2"/>
                </a:solidFill>
              </a:endParaRPr>
            </a:p>
          </p:txBody>
        </p:sp>
      </p:grpSp>
      <p:sp>
        <p:nvSpPr>
          <p:cNvPr id="83" name="Text Box 3"/>
          <p:cNvSpPr txBox="1">
            <a:spLocks noChangeArrowheads="1"/>
          </p:cNvSpPr>
          <p:nvPr/>
        </p:nvSpPr>
        <p:spPr bwMode="auto">
          <a:xfrm>
            <a:off x="179512" y="4653136"/>
            <a:ext cx="5469767"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914400" indent="-45720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371600" indent="-4572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828800" indent="-4572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286000" indent="-4572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7432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32004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6576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41148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10000"/>
              </a:lnSpc>
              <a:spcBef>
                <a:spcPct val="10000"/>
              </a:spcBef>
              <a:spcAft>
                <a:spcPct val="10000"/>
              </a:spcAft>
            </a:pPr>
            <a:r>
              <a:rPr lang="en-US" altLang="zh-CN" sz="2800" dirty="0">
                <a:solidFill>
                  <a:schemeClr val="tx1"/>
                </a:solidFill>
              </a:rPr>
              <a:t>w = </a:t>
            </a:r>
            <a:r>
              <a:rPr lang="en-US" altLang="zh-CN" sz="2800" dirty="0">
                <a:solidFill>
                  <a:schemeClr val="tx1"/>
                </a:solidFill>
                <a:sym typeface="Symbol" panose="05050102010706020507" pitchFamily="18" charset="2"/>
              </a:rPr>
              <a:t>w</a:t>
            </a:r>
            <a:r>
              <a:rPr lang="en-US" altLang="zh-CN" sz="2800" baseline="-25000" dirty="0">
                <a:solidFill>
                  <a:schemeClr val="tx1"/>
                </a:solidFill>
                <a:sym typeface="Symbol" panose="05050102010706020507" pitchFamily="18" charset="2"/>
              </a:rPr>
              <a:t>1</a:t>
            </a:r>
            <a:r>
              <a:rPr lang="en-US" altLang="zh-CN" sz="2800" dirty="0">
                <a:solidFill>
                  <a:schemeClr val="tx1"/>
                </a:solidFill>
                <a:sym typeface="Symbol" panose="05050102010706020507" pitchFamily="18" charset="2"/>
              </a:rPr>
              <a:t>w</a:t>
            </a:r>
            <a:r>
              <a:rPr lang="en-US" altLang="zh-CN" sz="2800" baseline="-25000" dirty="0">
                <a:solidFill>
                  <a:schemeClr val="tx1"/>
                </a:solidFill>
                <a:sym typeface="Symbol" panose="05050102010706020507" pitchFamily="18" charset="2"/>
              </a:rPr>
              <a:t>2</a:t>
            </a:r>
            <a:r>
              <a:rPr lang="en-US" altLang="zh-CN" sz="2800" dirty="0">
                <a:solidFill>
                  <a:schemeClr val="tx1"/>
                </a:solidFill>
                <a:sym typeface="Symbol" panose="05050102010706020507" pitchFamily="18" charset="2"/>
              </a:rPr>
              <a:t>…w</a:t>
            </a:r>
            <a:r>
              <a:rPr lang="en-US" altLang="zh-CN" sz="2800" baseline="-25000" dirty="0">
                <a:solidFill>
                  <a:schemeClr val="tx1"/>
                </a:solidFill>
                <a:sym typeface="Symbol" panose="05050102010706020507" pitchFamily="18" charset="2"/>
              </a:rPr>
              <a:t>6</a:t>
            </a:r>
            <a:r>
              <a:rPr lang="en-US" altLang="zh-CN" sz="2800" dirty="0">
                <a:solidFill>
                  <a:schemeClr val="tx1"/>
                </a:solidFill>
              </a:rPr>
              <a:t> = 0101</a:t>
            </a:r>
            <a:r>
              <a:rPr lang="en-US" altLang="zh-CN" sz="2800" dirty="0">
                <a:solidFill>
                  <a:schemeClr val="tx1"/>
                </a:solidFill>
                <a:sym typeface="Symbol" panose="05050102010706020507" pitchFamily="18" charset="2"/>
              </a:rPr>
              <a:t></a:t>
            </a:r>
            <a:r>
              <a:rPr lang="en-US" altLang="zh-CN" sz="2800" dirty="0">
                <a:solidFill>
                  <a:schemeClr val="tx1"/>
                </a:solidFill>
              </a:rPr>
              <a:t>1 </a:t>
            </a:r>
            <a:endParaRPr lang="en-US" altLang="zh-CN" sz="2800" dirty="0">
              <a:solidFill>
                <a:schemeClr val="tx1"/>
              </a:solidFill>
            </a:endParaRPr>
          </a:p>
          <a:p>
            <a:pPr>
              <a:lnSpc>
                <a:spcPct val="110000"/>
              </a:lnSpc>
              <a:spcBef>
                <a:spcPct val="10000"/>
              </a:spcBef>
              <a:spcAft>
                <a:spcPct val="10000"/>
              </a:spcAft>
            </a:pPr>
            <a:r>
              <a:rPr lang="en-US" altLang="zh-CN" sz="2800" dirty="0">
                <a:solidFill>
                  <a:schemeClr val="tx1"/>
                </a:solidFill>
                <a:sym typeface="Symbol" panose="05050102010706020507" pitchFamily="18" charset="2"/>
              </a:rPr>
              <a:t>(r</a:t>
            </a:r>
            <a:r>
              <a:rPr lang="en-US" altLang="zh-CN" sz="2800" baseline="-25000" dirty="0">
                <a:solidFill>
                  <a:schemeClr val="tx1"/>
                </a:solidFill>
                <a:sym typeface="Symbol" panose="05050102010706020507" pitchFamily="18" charset="2"/>
              </a:rPr>
              <a:t>0</a:t>
            </a:r>
            <a:r>
              <a:rPr lang="en-US" altLang="zh-CN" sz="2800" dirty="0">
                <a:solidFill>
                  <a:schemeClr val="tx1"/>
                </a:solidFill>
                <a:sym typeface="Symbol" panose="05050102010706020507" pitchFamily="18" charset="2"/>
              </a:rPr>
              <a:t>,r</a:t>
            </a:r>
            <a:r>
              <a:rPr lang="en-US" altLang="zh-CN" sz="2800" baseline="-25000" dirty="0">
                <a:solidFill>
                  <a:schemeClr val="tx1"/>
                </a:solidFill>
                <a:sym typeface="Symbol" panose="05050102010706020507" pitchFamily="18" charset="2"/>
              </a:rPr>
              <a:t>1</a:t>
            </a:r>
            <a:r>
              <a:rPr lang="en-US" altLang="zh-CN" sz="2800" dirty="0">
                <a:solidFill>
                  <a:schemeClr val="tx1"/>
                </a:solidFill>
                <a:sym typeface="Symbol" panose="05050102010706020507" pitchFamily="18" charset="2"/>
              </a:rPr>
              <a:t>,…,r</a:t>
            </a:r>
            <a:r>
              <a:rPr lang="en-US" altLang="zh-CN" sz="2800" baseline="-25000" dirty="0">
                <a:solidFill>
                  <a:schemeClr val="tx1"/>
                </a:solidFill>
                <a:sym typeface="Symbol" panose="05050102010706020507" pitchFamily="18" charset="2"/>
              </a:rPr>
              <a:t>6</a:t>
            </a:r>
            <a:r>
              <a:rPr lang="en-US" altLang="zh-CN" sz="2800" dirty="0">
                <a:solidFill>
                  <a:schemeClr val="tx1"/>
                </a:solidFill>
                <a:sym typeface="Symbol" panose="05050102010706020507" pitchFamily="18" charset="2"/>
              </a:rPr>
              <a:t>) = (q</a:t>
            </a:r>
            <a:r>
              <a:rPr lang="en-US" altLang="zh-CN" sz="2800" baseline="-25000" dirty="0">
                <a:solidFill>
                  <a:schemeClr val="tx1"/>
                </a:solidFill>
                <a:sym typeface="Symbol" panose="05050102010706020507" pitchFamily="18" charset="2"/>
              </a:rPr>
              <a:t>1</a:t>
            </a:r>
            <a:r>
              <a:rPr lang="en-US" altLang="zh-CN" sz="2800" dirty="0">
                <a:solidFill>
                  <a:schemeClr val="tx1"/>
                </a:solidFill>
                <a:sym typeface="Symbol" panose="05050102010706020507" pitchFamily="18" charset="2"/>
              </a:rPr>
              <a:t>,q</a:t>
            </a:r>
            <a:r>
              <a:rPr lang="en-US" altLang="zh-CN" sz="2800" baseline="-25000" dirty="0">
                <a:solidFill>
                  <a:schemeClr val="tx1"/>
                </a:solidFill>
                <a:sym typeface="Symbol" panose="05050102010706020507" pitchFamily="18" charset="2"/>
              </a:rPr>
              <a:t>1</a:t>
            </a:r>
            <a:r>
              <a:rPr lang="en-US" altLang="zh-CN" sz="2800" dirty="0">
                <a:solidFill>
                  <a:schemeClr val="tx1"/>
                </a:solidFill>
                <a:sym typeface="Symbol" panose="05050102010706020507" pitchFamily="18" charset="2"/>
              </a:rPr>
              <a:t>,q</a:t>
            </a:r>
            <a:r>
              <a:rPr lang="en-US" altLang="zh-CN" sz="2800" baseline="-25000" dirty="0">
                <a:solidFill>
                  <a:schemeClr val="tx1"/>
                </a:solidFill>
                <a:sym typeface="Symbol" panose="05050102010706020507" pitchFamily="18" charset="2"/>
              </a:rPr>
              <a:t>1</a:t>
            </a:r>
            <a:r>
              <a:rPr lang="en-US" altLang="zh-CN" sz="2800" dirty="0">
                <a:solidFill>
                  <a:schemeClr val="tx1"/>
                </a:solidFill>
                <a:sym typeface="Symbol" panose="05050102010706020507" pitchFamily="18" charset="2"/>
              </a:rPr>
              <a:t>,q</a:t>
            </a:r>
            <a:r>
              <a:rPr lang="en-US" altLang="zh-CN" sz="2800" baseline="-25000" dirty="0">
                <a:solidFill>
                  <a:schemeClr val="tx1"/>
                </a:solidFill>
                <a:sym typeface="Symbol" panose="05050102010706020507" pitchFamily="18" charset="2"/>
              </a:rPr>
              <a:t>1</a:t>
            </a:r>
            <a:r>
              <a:rPr lang="en-US" altLang="zh-CN" sz="2800" dirty="0">
                <a:solidFill>
                  <a:schemeClr val="tx1"/>
                </a:solidFill>
                <a:sym typeface="Symbol" panose="05050102010706020507" pitchFamily="18" charset="2"/>
              </a:rPr>
              <a:t>,q</a:t>
            </a:r>
            <a:r>
              <a:rPr lang="en-US" altLang="zh-CN" sz="2800" baseline="-25000" dirty="0">
                <a:solidFill>
                  <a:schemeClr val="tx1"/>
                </a:solidFill>
                <a:sym typeface="Symbol" panose="05050102010706020507" pitchFamily="18" charset="2"/>
              </a:rPr>
              <a:t>2</a:t>
            </a:r>
            <a:r>
              <a:rPr lang="en-US" altLang="zh-CN" sz="2800" dirty="0">
                <a:solidFill>
                  <a:schemeClr val="tx1"/>
                </a:solidFill>
                <a:sym typeface="Symbol" panose="05050102010706020507" pitchFamily="18" charset="2"/>
              </a:rPr>
              <a:t>,q</a:t>
            </a:r>
            <a:r>
              <a:rPr lang="en-US" altLang="zh-CN" sz="2800" baseline="-25000" dirty="0">
                <a:solidFill>
                  <a:schemeClr val="tx1"/>
                </a:solidFill>
                <a:sym typeface="Symbol" panose="05050102010706020507" pitchFamily="18" charset="2"/>
              </a:rPr>
              <a:t>3</a:t>
            </a:r>
            <a:r>
              <a:rPr lang="en-US" altLang="zh-CN" sz="2800" dirty="0">
                <a:solidFill>
                  <a:schemeClr val="tx1"/>
                </a:solidFill>
                <a:sym typeface="Symbol" panose="05050102010706020507" pitchFamily="18" charset="2"/>
              </a:rPr>
              <a:t>,q</a:t>
            </a:r>
            <a:r>
              <a:rPr lang="en-US" altLang="zh-CN" sz="2800" baseline="-25000" dirty="0">
                <a:solidFill>
                  <a:schemeClr val="tx1"/>
                </a:solidFill>
                <a:sym typeface="Symbol" panose="05050102010706020507" pitchFamily="18" charset="2"/>
              </a:rPr>
              <a:t>4</a:t>
            </a:r>
            <a:r>
              <a:rPr lang="en-US" altLang="zh-CN" sz="2800" dirty="0">
                <a:solidFill>
                  <a:schemeClr val="tx1"/>
                </a:solidFill>
                <a:sym typeface="Symbol" panose="05050102010706020507" pitchFamily="18" charset="2"/>
              </a:rPr>
              <a:t>)</a:t>
            </a:r>
            <a:endParaRPr lang="en-US" altLang="zh-CN" sz="2800" dirty="0">
              <a:solidFill>
                <a:schemeClr val="tx1"/>
              </a:solidFill>
              <a:sym typeface="Symbol" panose="05050102010706020507" pitchFamily="18" charset="2"/>
            </a:endParaRPr>
          </a:p>
        </p:txBody>
      </p:sp>
      <p:sp>
        <p:nvSpPr>
          <p:cNvPr id="37" name="Text Box 38"/>
          <p:cNvSpPr txBox="1">
            <a:spLocks noChangeArrowheads="1"/>
          </p:cNvSpPr>
          <p:nvPr/>
        </p:nvSpPr>
        <p:spPr bwMode="auto">
          <a:xfrm>
            <a:off x="6517286" y="5886910"/>
            <a:ext cx="22018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dirty="0">
                <a:solidFill>
                  <a:schemeClr val="tx1"/>
                </a:solidFill>
              </a:rPr>
              <a:t>N</a:t>
            </a:r>
            <a:r>
              <a:rPr kumimoji="0" lang="en-US" altLang="zh-CN" sz="2400" baseline="-25000" dirty="0">
                <a:solidFill>
                  <a:schemeClr val="tx1"/>
                </a:solidFill>
              </a:rPr>
              <a:t> </a:t>
            </a:r>
            <a:r>
              <a:rPr kumimoji="0" lang="en-US" altLang="zh-CN" sz="2400" dirty="0">
                <a:solidFill>
                  <a:schemeClr val="tx1"/>
                </a:solidFill>
              </a:rPr>
              <a:t>accept 01011 </a:t>
            </a:r>
            <a:endParaRPr kumimoji="0" lang="en-US" altLang="zh-CN" sz="2400" dirty="0">
              <a:solidFill>
                <a:schemeClr val="tx1"/>
              </a:solidFill>
            </a:endParaRPr>
          </a:p>
        </p:txBody>
      </p:sp>
      <p:grpSp>
        <p:nvGrpSpPr>
          <p:cNvPr id="5" name="组合 4"/>
          <p:cNvGrpSpPr/>
          <p:nvPr/>
        </p:nvGrpSpPr>
        <p:grpSpPr>
          <a:xfrm>
            <a:off x="179512" y="5805264"/>
            <a:ext cx="6279280" cy="813375"/>
            <a:chOff x="281428" y="5805264"/>
            <a:chExt cx="6279280" cy="813375"/>
          </a:xfrm>
        </p:grpSpPr>
        <p:sp>
          <p:nvSpPr>
            <p:cNvPr id="38" name="Rectangle 8"/>
            <p:cNvSpPr>
              <a:spLocks noChangeArrowheads="1"/>
            </p:cNvSpPr>
            <p:nvPr/>
          </p:nvSpPr>
          <p:spPr bwMode="auto">
            <a:xfrm>
              <a:off x="281428" y="6033864"/>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1</a:t>
              </a:r>
              <a:endParaRPr lang="en-US" altLang="zh-CN" sz="3200" baseline="-25000" dirty="0">
                <a:solidFill>
                  <a:srgbClr val="FF0000"/>
                </a:solidFill>
              </a:endParaRPr>
            </a:p>
          </p:txBody>
        </p:sp>
        <p:sp>
          <p:nvSpPr>
            <p:cNvPr id="39" name="Text Box 9"/>
            <p:cNvSpPr txBox="1">
              <a:spLocks noChangeArrowheads="1"/>
            </p:cNvSpPr>
            <p:nvPr/>
          </p:nvSpPr>
          <p:spPr bwMode="auto">
            <a:xfrm>
              <a:off x="701694" y="5805264"/>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0</a:t>
              </a:r>
              <a:endParaRPr lang="en-US" altLang="zh-CN" sz="3200" baseline="-25000" dirty="0">
                <a:solidFill>
                  <a:srgbClr val="FF0000"/>
                </a:solidFill>
              </a:endParaRPr>
            </a:p>
          </p:txBody>
        </p:sp>
        <p:sp>
          <p:nvSpPr>
            <p:cNvPr id="40" name="Rectangle 11"/>
            <p:cNvSpPr>
              <a:spLocks noChangeArrowheads="1"/>
            </p:cNvSpPr>
            <p:nvPr/>
          </p:nvSpPr>
          <p:spPr bwMode="auto">
            <a:xfrm>
              <a:off x="1204651" y="6033864"/>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1</a:t>
              </a:r>
              <a:endParaRPr lang="en-US" altLang="zh-CN" sz="3200" baseline="-25000" dirty="0">
                <a:solidFill>
                  <a:srgbClr val="FF0000"/>
                </a:solidFill>
              </a:endParaRPr>
            </a:p>
          </p:txBody>
        </p:sp>
        <p:sp>
          <p:nvSpPr>
            <p:cNvPr id="41" name="Rectangle 13"/>
            <p:cNvSpPr>
              <a:spLocks noChangeArrowheads="1"/>
            </p:cNvSpPr>
            <p:nvPr/>
          </p:nvSpPr>
          <p:spPr bwMode="auto">
            <a:xfrm>
              <a:off x="2140755" y="6033864"/>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1</a:t>
              </a:r>
              <a:endParaRPr lang="en-US" altLang="zh-CN" sz="3200" baseline="-25000" dirty="0">
                <a:solidFill>
                  <a:srgbClr val="FF0000"/>
                </a:solidFill>
              </a:endParaRPr>
            </a:p>
          </p:txBody>
        </p:sp>
        <p:sp>
          <p:nvSpPr>
            <p:cNvPr id="42" name="Text Box 14"/>
            <p:cNvSpPr txBox="1">
              <a:spLocks noChangeArrowheads="1"/>
            </p:cNvSpPr>
            <p:nvPr/>
          </p:nvSpPr>
          <p:spPr bwMode="auto">
            <a:xfrm>
              <a:off x="2759017" y="5805264"/>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0</a:t>
              </a:r>
              <a:endParaRPr lang="en-US" altLang="zh-CN" sz="3200" baseline="-25000" dirty="0">
                <a:solidFill>
                  <a:srgbClr val="FF0000"/>
                </a:solidFill>
              </a:endParaRPr>
            </a:p>
          </p:txBody>
        </p:sp>
        <p:sp>
          <p:nvSpPr>
            <p:cNvPr id="43" name="Rectangle 16"/>
            <p:cNvSpPr>
              <a:spLocks noChangeArrowheads="1"/>
            </p:cNvSpPr>
            <p:nvPr/>
          </p:nvSpPr>
          <p:spPr bwMode="auto">
            <a:xfrm>
              <a:off x="3148867" y="6033864"/>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1</a:t>
              </a:r>
              <a:endParaRPr lang="en-US" altLang="zh-CN" sz="3200" baseline="-25000" dirty="0">
                <a:solidFill>
                  <a:srgbClr val="FF0000"/>
                </a:solidFill>
              </a:endParaRPr>
            </a:p>
          </p:txBody>
        </p:sp>
        <p:sp>
          <p:nvSpPr>
            <p:cNvPr id="44" name="Text Box 17"/>
            <p:cNvSpPr txBox="1">
              <a:spLocks noChangeArrowheads="1"/>
            </p:cNvSpPr>
            <p:nvPr/>
          </p:nvSpPr>
          <p:spPr bwMode="auto">
            <a:xfrm>
              <a:off x="1721588" y="5805264"/>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1</a:t>
              </a:r>
              <a:endParaRPr lang="en-US" altLang="zh-CN" sz="3200" dirty="0">
                <a:solidFill>
                  <a:srgbClr val="FF0000"/>
                </a:solidFill>
              </a:endParaRPr>
            </a:p>
          </p:txBody>
        </p:sp>
        <p:sp>
          <p:nvSpPr>
            <p:cNvPr id="46" name="Line 7"/>
            <p:cNvSpPr>
              <a:spLocks noChangeShapeType="1"/>
            </p:cNvSpPr>
            <p:nvPr/>
          </p:nvSpPr>
          <p:spPr bwMode="auto">
            <a:xfrm>
              <a:off x="2644811" y="6449312"/>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7"/>
            <p:cNvSpPr>
              <a:spLocks noChangeShapeType="1"/>
            </p:cNvSpPr>
            <p:nvPr/>
          </p:nvSpPr>
          <p:spPr bwMode="auto">
            <a:xfrm>
              <a:off x="1636699" y="6420017"/>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7"/>
            <p:cNvSpPr>
              <a:spLocks noChangeShapeType="1"/>
            </p:cNvSpPr>
            <p:nvPr/>
          </p:nvSpPr>
          <p:spPr bwMode="auto">
            <a:xfrm>
              <a:off x="712345" y="6449312"/>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Rectangle 13"/>
            <p:cNvSpPr>
              <a:spLocks noChangeArrowheads="1"/>
            </p:cNvSpPr>
            <p:nvPr/>
          </p:nvSpPr>
          <p:spPr bwMode="auto">
            <a:xfrm>
              <a:off x="4095460" y="6033864"/>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2</a:t>
              </a:r>
              <a:endParaRPr lang="en-US" altLang="zh-CN" sz="3200" baseline="-25000" dirty="0">
                <a:solidFill>
                  <a:srgbClr val="FF0000"/>
                </a:solidFill>
              </a:endParaRPr>
            </a:p>
          </p:txBody>
        </p:sp>
        <p:sp>
          <p:nvSpPr>
            <p:cNvPr id="50" name="Text Box 17"/>
            <p:cNvSpPr txBox="1">
              <a:spLocks noChangeArrowheads="1"/>
            </p:cNvSpPr>
            <p:nvPr/>
          </p:nvSpPr>
          <p:spPr bwMode="auto">
            <a:xfrm>
              <a:off x="3676293" y="5805264"/>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1</a:t>
              </a:r>
              <a:endParaRPr lang="en-US" altLang="zh-CN" sz="3200" dirty="0">
                <a:solidFill>
                  <a:srgbClr val="FF0000"/>
                </a:solidFill>
              </a:endParaRPr>
            </a:p>
          </p:txBody>
        </p:sp>
        <p:sp>
          <p:nvSpPr>
            <p:cNvPr id="51" name="Line 7"/>
            <p:cNvSpPr>
              <a:spLocks noChangeShapeType="1"/>
            </p:cNvSpPr>
            <p:nvPr/>
          </p:nvSpPr>
          <p:spPr bwMode="auto">
            <a:xfrm>
              <a:off x="3591404" y="6420017"/>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Rectangle 13"/>
            <p:cNvSpPr>
              <a:spLocks noChangeArrowheads="1"/>
            </p:cNvSpPr>
            <p:nvPr/>
          </p:nvSpPr>
          <p:spPr bwMode="auto">
            <a:xfrm>
              <a:off x="5031564" y="6033864"/>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3</a:t>
              </a:r>
              <a:endParaRPr lang="en-US" altLang="zh-CN" sz="3200" baseline="-25000" dirty="0">
                <a:solidFill>
                  <a:srgbClr val="FF0000"/>
                </a:solidFill>
              </a:endParaRPr>
            </a:p>
          </p:txBody>
        </p:sp>
        <p:sp>
          <p:nvSpPr>
            <p:cNvPr id="53" name="Text Box 17"/>
            <p:cNvSpPr txBox="1">
              <a:spLocks noChangeArrowheads="1"/>
            </p:cNvSpPr>
            <p:nvPr/>
          </p:nvSpPr>
          <p:spPr bwMode="auto">
            <a:xfrm>
              <a:off x="4656889" y="5805264"/>
              <a:ext cx="3658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sym typeface="Symbol" panose="05050102010706020507" pitchFamily="18" charset="2"/>
                </a:rPr>
                <a:t></a:t>
              </a:r>
              <a:endParaRPr lang="en-US" altLang="zh-CN" sz="3200" dirty="0">
                <a:solidFill>
                  <a:srgbClr val="FF0000"/>
                </a:solidFill>
              </a:endParaRPr>
            </a:p>
          </p:txBody>
        </p:sp>
        <p:sp>
          <p:nvSpPr>
            <p:cNvPr id="54" name="Line 7"/>
            <p:cNvSpPr>
              <a:spLocks noChangeShapeType="1"/>
            </p:cNvSpPr>
            <p:nvPr/>
          </p:nvSpPr>
          <p:spPr bwMode="auto">
            <a:xfrm>
              <a:off x="4572000" y="6420017"/>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Rectangle 13"/>
            <p:cNvSpPr>
              <a:spLocks noChangeArrowheads="1"/>
            </p:cNvSpPr>
            <p:nvPr/>
          </p:nvSpPr>
          <p:spPr bwMode="auto">
            <a:xfrm>
              <a:off x="6012160" y="6033864"/>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4</a:t>
              </a:r>
              <a:endParaRPr lang="en-US" altLang="zh-CN" sz="3200" baseline="-25000" dirty="0">
                <a:solidFill>
                  <a:srgbClr val="FF0000"/>
                </a:solidFill>
              </a:endParaRPr>
            </a:p>
          </p:txBody>
        </p:sp>
        <p:sp>
          <p:nvSpPr>
            <p:cNvPr id="56" name="Text Box 17"/>
            <p:cNvSpPr txBox="1">
              <a:spLocks noChangeArrowheads="1"/>
            </p:cNvSpPr>
            <p:nvPr/>
          </p:nvSpPr>
          <p:spPr bwMode="auto">
            <a:xfrm>
              <a:off x="5592993" y="5805264"/>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1</a:t>
              </a:r>
              <a:endParaRPr lang="en-US" altLang="zh-CN" sz="3200" dirty="0">
                <a:solidFill>
                  <a:srgbClr val="FF0000"/>
                </a:solidFill>
              </a:endParaRPr>
            </a:p>
          </p:txBody>
        </p:sp>
        <p:sp>
          <p:nvSpPr>
            <p:cNvPr id="57" name="Line 7"/>
            <p:cNvSpPr>
              <a:spLocks noChangeShapeType="1"/>
            </p:cNvSpPr>
            <p:nvPr/>
          </p:nvSpPr>
          <p:spPr bwMode="auto">
            <a:xfrm>
              <a:off x="5508104" y="6420017"/>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119747"/>
    </mc:Choice>
    <mc:Fallback>
      <p:transition spd="slow" advTm="1197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83">
                                            <p:txEl>
                                              <p:pRg st="0" end="0"/>
                                            </p:txEl>
                                          </p:spTgt>
                                        </p:tgtEl>
                                        <p:attrNameLst>
                                          <p:attrName>style.visibility</p:attrName>
                                        </p:attrNameLst>
                                      </p:cBhvr>
                                      <p:to>
                                        <p:strVal val="visible"/>
                                      </p:to>
                                    </p:set>
                                    <p:anim calcmode="lin" valueType="num">
                                      <p:cBhvr additive="base">
                                        <p:cTn id="15" dur="500" fill="hold"/>
                                        <p:tgtEl>
                                          <p:spTgt spid="83">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3">
                                            <p:txEl>
                                              <p:pRg st="1" end="1"/>
                                            </p:txEl>
                                          </p:spTgt>
                                        </p:tgtEl>
                                        <p:attrNameLst>
                                          <p:attrName>style.visibility</p:attrName>
                                        </p:attrNameLst>
                                      </p:cBhvr>
                                      <p:to>
                                        <p:strVal val="visible"/>
                                      </p:to>
                                    </p:set>
                                    <p:anim calcmode="lin" valueType="num">
                                      <p:cBhvr additive="base">
                                        <p:cTn id="21" dur="500" fill="hold"/>
                                        <p:tgtEl>
                                          <p:spTgt spid="83">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utoUpdateAnimBg="0" build="p"/>
      <p:bldP spid="3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altLang="zh-CN" b="1" dirty="0">
                <a:solidFill>
                  <a:srgbClr val="FF0000"/>
                </a:solidFill>
              </a:rPr>
              <a:t>F</a:t>
            </a:r>
            <a:r>
              <a:rPr lang="en-US" altLang="zh-CN" b="1" dirty="0">
                <a:solidFill>
                  <a:schemeClr val="tx1"/>
                </a:solidFill>
              </a:rPr>
              <a:t>inite </a:t>
            </a:r>
            <a:r>
              <a:rPr lang="en-US" altLang="zh-CN" b="1" dirty="0">
                <a:solidFill>
                  <a:srgbClr val="FF0000"/>
                </a:solidFill>
              </a:rPr>
              <a:t>A</a:t>
            </a:r>
            <a:r>
              <a:rPr lang="en-US" altLang="zh-CN" b="1" dirty="0">
                <a:solidFill>
                  <a:schemeClr val="tx1"/>
                </a:solidFill>
              </a:rPr>
              <a:t>utomata</a:t>
            </a:r>
            <a:endParaRPr lang="zh-CN" altLang="en-US" b="1" dirty="0">
              <a:solidFill>
                <a:schemeClr val="tx1"/>
              </a:solidFill>
            </a:endParaRPr>
          </a:p>
        </p:txBody>
      </p:sp>
      <p:sp>
        <p:nvSpPr>
          <p:cNvPr id="497667" name="Text Box 3"/>
          <p:cNvSpPr txBox="1">
            <a:spLocks noChangeArrowheads="1"/>
          </p:cNvSpPr>
          <p:nvPr/>
        </p:nvSpPr>
        <p:spPr bwMode="auto">
          <a:xfrm>
            <a:off x="-76106" y="1188719"/>
            <a:ext cx="8248506" cy="596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914400" indent="-45720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371600" indent="-4572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828800" indent="-4572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286000" indent="-4572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7432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32004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6576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41148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30000"/>
              </a:lnSpc>
            </a:pPr>
            <a:r>
              <a:rPr lang="en-US" altLang="zh-CN" sz="2800" dirty="0">
                <a:solidFill>
                  <a:schemeClr val="tx1"/>
                </a:solidFill>
                <a:sym typeface="Symbol" panose="05050102010706020507" pitchFamily="18" charset="2"/>
              </a:rPr>
              <a:t>Example: an automatic door controller</a:t>
            </a:r>
            <a:endParaRPr lang="en-US" altLang="zh-CN" sz="2800" dirty="0">
              <a:solidFill>
                <a:schemeClr val="tx1"/>
              </a:solidFill>
              <a:sym typeface="Symbol" panose="05050102010706020507" pitchFamily="18" charset="2"/>
            </a:endParaRPr>
          </a:p>
        </p:txBody>
      </p:sp>
      <p:pic>
        <p:nvPicPr>
          <p:cNvPr id="7" name="图片 6"/>
          <p:cNvPicPr>
            <a:picLocks noChangeAspect="1"/>
          </p:cNvPicPr>
          <p:nvPr/>
        </p:nvPicPr>
        <p:blipFill>
          <a:blip r:embed="rId1"/>
          <a:stretch>
            <a:fillRect/>
          </a:stretch>
        </p:blipFill>
        <p:spPr>
          <a:xfrm>
            <a:off x="6148889" y="1143000"/>
            <a:ext cx="2995111" cy="1709936"/>
          </a:xfrm>
          <a:prstGeom prst="rect">
            <a:avLst/>
          </a:prstGeom>
        </p:spPr>
      </p:pic>
      <p:sp>
        <p:nvSpPr>
          <p:cNvPr id="10" name="矩形 9"/>
          <p:cNvSpPr/>
          <p:nvPr/>
        </p:nvSpPr>
        <p:spPr bwMode="auto">
          <a:xfrm>
            <a:off x="6444207" y="3140968"/>
            <a:ext cx="864093" cy="9400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marL="0" marR="0" indent="0" algn="l" defTabSz="914400" rtl="0" eaLnBrk="1" fontAlgn="base" latinLnBrk="0" hangingPunct="1">
              <a:lnSpc>
                <a:spcPct val="120000"/>
              </a:lnSpc>
              <a:spcBef>
                <a:spcPct val="0"/>
              </a:spcBef>
              <a:spcAft>
                <a:spcPct val="0"/>
              </a:spcAft>
              <a:buClrTx/>
              <a:buSzTx/>
              <a:buFontTx/>
              <a:buNone/>
            </a:pPr>
            <a:r>
              <a:rPr kumimoji="1" lang="en-US" altLang="zh-CN" sz="24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front </a:t>
            </a:r>
            <a:endParaRPr kumimoji="1" lang="en-US" altLang="zh-CN" sz="24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20000"/>
              </a:lnSpc>
              <a:spcBef>
                <a:spcPct val="0"/>
              </a:spcBef>
              <a:spcAft>
                <a:spcPct val="0"/>
              </a:spcAft>
              <a:buClrTx/>
              <a:buSzTx/>
              <a:buFontTx/>
              <a:buNone/>
            </a:pPr>
            <a:r>
              <a:rPr lang="en-US" altLang="zh-CN" sz="2400" dirty="0">
                <a:solidFill>
                  <a:schemeClr val="tx2"/>
                </a:solidFill>
                <a:latin typeface="Times New Roman" panose="02020603050405020304" pitchFamily="18" charset="0"/>
                <a:ea typeface="宋体" panose="02010600030101010101" pitchFamily="2" charset="-122"/>
              </a:rPr>
              <a:t>pad</a:t>
            </a:r>
            <a:endParaRPr kumimoji="1" lang="zh-CN" altLang="en-US" sz="24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p:txBody>
      </p:sp>
      <p:cxnSp>
        <p:nvCxnSpPr>
          <p:cNvPr id="12" name="直接连接符 11"/>
          <p:cNvCxnSpPr/>
          <p:nvPr/>
        </p:nvCxnSpPr>
        <p:spPr bwMode="auto">
          <a:xfrm>
            <a:off x="7524328" y="3068960"/>
            <a:ext cx="0" cy="1080120"/>
          </a:xfrm>
          <a:prstGeom prst="line">
            <a:avLst/>
          </a:prstGeom>
          <a:ln w="793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2" name="矩形 41"/>
          <p:cNvSpPr/>
          <p:nvPr/>
        </p:nvSpPr>
        <p:spPr bwMode="auto">
          <a:xfrm>
            <a:off x="7740356" y="3140968"/>
            <a:ext cx="792082" cy="9400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marL="0" marR="0" indent="0" algn="l" defTabSz="914400" rtl="0" eaLnBrk="1" fontAlgn="base" latinLnBrk="0" hangingPunct="1">
              <a:lnSpc>
                <a:spcPct val="120000"/>
              </a:lnSpc>
              <a:spcBef>
                <a:spcPct val="0"/>
              </a:spcBef>
              <a:spcAft>
                <a:spcPct val="0"/>
              </a:spcAft>
              <a:buClrTx/>
              <a:buSzTx/>
              <a:buFontTx/>
              <a:buNone/>
            </a:pPr>
            <a:r>
              <a:rPr lang="en-US" altLang="zh-CN" sz="2400" dirty="0">
                <a:solidFill>
                  <a:schemeClr val="tx2"/>
                </a:solidFill>
                <a:latin typeface="Times New Roman" panose="02020603050405020304" pitchFamily="18" charset="0"/>
                <a:ea typeface="宋体" panose="02010600030101010101" pitchFamily="2" charset="-122"/>
              </a:rPr>
              <a:t>rare</a:t>
            </a:r>
            <a:r>
              <a:rPr kumimoji="1" lang="en-US" altLang="zh-CN" sz="24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 </a:t>
            </a:r>
            <a:endParaRPr kumimoji="1" lang="en-US" altLang="zh-CN" sz="24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20000"/>
              </a:lnSpc>
              <a:spcBef>
                <a:spcPct val="0"/>
              </a:spcBef>
              <a:spcAft>
                <a:spcPct val="0"/>
              </a:spcAft>
              <a:buClrTx/>
              <a:buSzTx/>
              <a:buFontTx/>
              <a:buNone/>
            </a:pPr>
            <a:r>
              <a:rPr lang="en-US" altLang="zh-CN" sz="2400" dirty="0">
                <a:solidFill>
                  <a:schemeClr val="tx2"/>
                </a:solidFill>
                <a:latin typeface="Times New Roman" panose="02020603050405020304" pitchFamily="18" charset="0"/>
                <a:ea typeface="宋体" panose="02010600030101010101" pitchFamily="2" charset="-122"/>
              </a:rPr>
              <a:t>pad</a:t>
            </a:r>
            <a:endParaRPr kumimoji="1" lang="zh-CN" altLang="en-US" sz="24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p:txBody>
      </p:sp>
      <p:sp>
        <p:nvSpPr>
          <p:cNvPr id="14" name="文本框 13"/>
          <p:cNvSpPr txBox="1"/>
          <p:nvPr/>
        </p:nvSpPr>
        <p:spPr bwMode="auto">
          <a:xfrm>
            <a:off x="6562687" y="4175502"/>
            <a:ext cx="216751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800" dirty="0">
                <a:solidFill>
                  <a:schemeClr val="tx1"/>
                </a:solidFill>
              </a:rPr>
              <a:t>closed  door</a:t>
            </a:r>
            <a:endParaRPr lang="zh-CN" altLang="en-US" sz="2800" dirty="0">
              <a:solidFill>
                <a:schemeClr val="tx1"/>
              </a:solidFill>
            </a:endParaRPr>
          </a:p>
        </p:txBody>
      </p:sp>
      <p:graphicFrame>
        <p:nvGraphicFramePr>
          <p:cNvPr id="16" name="表格 15"/>
          <p:cNvGraphicFramePr>
            <a:graphicFrameLocks noGrp="1"/>
          </p:cNvGraphicFramePr>
          <p:nvPr/>
        </p:nvGraphicFramePr>
        <p:xfrm>
          <a:off x="756006" y="2156926"/>
          <a:ext cx="5328162" cy="1444668"/>
        </p:xfrm>
        <a:graphic>
          <a:graphicData uri="http://schemas.openxmlformats.org/drawingml/2006/table">
            <a:tbl>
              <a:tblPr firstRow="1" bandRow="1">
                <a:tableStyleId>{5C22544A-7EE6-4342-B048-85BDC9FD1C3A}</a:tableStyleId>
              </a:tblPr>
              <a:tblGrid>
                <a:gridCol w="1040453"/>
                <a:gridCol w="1152843"/>
                <a:gridCol w="931926"/>
                <a:gridCol w="1059180"/>
                <a:gridCol w="1143760"/>
              </a:tblGrid>
              <a:tr h="489468">
                <a:tc>
                  <a:txBody>
                    <a:bodyPr/>
                    <a:lstStyle/>
                    <a:p>
                      <a:endParaRPr lang="zh-CN" altLang="en-US" sz="2200" b="1" dirty="0">
                        <a:solidFill>
                          <a:schemeClr val="tx1"/>
                        </a:solidFill>
                      </a:endParaRPr>
                    </a:p>
                  </a:txBody>
                  <a:tcPr/>
                </a:tc>
                <a:tc>
                  <a:txBody>
                    <a:bodyPr/>
                    <a:lstStyle/>
                    <a:p>
                      <a:r>
                        <a:rPr lang="en-US" altLang="zh-CN" sz="2200" b="1" dirty="0">
                          <a:solidFill>
                            <a:schemeClr val="tx1"/>
                          </a:solidFill>
                        </a:rPr>
                        <a:t>Neither</a:t>
                      </a:r>
                      <a:endParaRPr lang="zh-CN" altLang="en-US" sz="2200" b="1" dirty="0">
                        <a:solidFill>
                          <a:schemeClr val="tx1"/>
                        </a:solidFill>
                      </a:endParaRPr>
                    </a:p>
                  </a:txBody>
                  <a:tcPr/>
                </a:tc>
                <a:tc>
                  <a:txBody>
                    <a:bodyPr/>
                    <a:lstStyle/>
                    <a:p>
                      <a:r>
                        <a:rPr lang="en-US" altLang="zh-CN" sz="2200" b="1" dirty="0">
                          <a:solidFill>
                            <a:schemeClr val="tx1"/>
                          </a:solidFill>
                        </a:rPr>
                        <a:t>Front</a:t>
                      </a:r>
                      <a:endParaRPr lang="zh-CN" altLang="en-US" sz="2200" b="1" dirty="0">
                        <a:solidFill>
                          <a:schemeClr val="tx1"/>
                        </a:solidFill>
                      </a:endParaRPr>
                    </a:p>
                  </a:txBody>
                  <a:tcPr/>
                </a:tc>
                <a:tc>
                  <a:txBody>
                    <a:bodyPr/>
                    <a:lstStyle/>
                    <a:p>
                      <a:r>
                        <a:rPr lang="en-US" altLang="zh-CN" sz="2200" b="1" dirty="0">
                          <a:solidFill>
                            <a:schemeClr val="tx1"/>
                          </a:solidFill>
                        </a:rPr>
                        <a:t>Rear</a:t>
                      </a:r>
                      <a:endParaRPr lang="zh-CN" altLang="en-US" sz="2200" b="1" dirty="0">
                        <a:solidFill>
                          <a:schemeClr val="tx1"/>
                        </a:solidFill>
                      </a:endParaRPr>
                    </a:p>
                  </a:txBody>
                  <a:tcPr/>
                </a:tc>
                <a:tc>
                  <a:txBody>
                    <a:bodyPr/>
                    <a:lstStyle/>
                    <a:p>
                      <a:r>
                        <a:rPr lang="en-US" altLang="zh-CN" sz="2200" b="1" dirty="0">
                          <a:solidFill>
                            <a:schemeClr val="tx1"/>
                          </a:solidFill>
                        </a:rPr>
                        <a:t>Both</a:t>
                      </a:r>
                      <a:endParaRPr lang="zh-CN" altLang="en-US" sz="2200" b="1" dirty="0">
                        <a:solidFill>
                          <a:schemeClr val="tx1"/>
                        </a:solidFill>
                      </a:endParaRPr>
                    </a:p>
                  </a:txBody>
                  <a:tcPr/>
                </a:tc>
              </a:tr>
              <a:tr h="504056">
                <a:tc>
                  <a:txBody>
                    <a:bodyPr/>
                    <a:lstStyle/>
                    <a:p>
                      <a:r>
                        <a:rPr lang="en-US" altLang="zh-CN" sz="2200" b="1" dirty="0">
                          <a:solidFill>
                            <a:schemeClr val="tx1"/>
                          </a:solidFill>
                        </a:rPr>
                        <a:t>Closed</a:t>
                      </a:r>
                      <a:endParaRPr lang="zh-CN" altLang="en-US" sz="2200" b="1" dirty="0">
                        <a:solidFill>
                          <a:schemeClr val="tx1"/>
                        </a:solidFill>
                      </a:endParaRPr>
                    </a:p>
                  </a:txBody>
                  <a:tcPr/>
                </a:tc>
                <a:tc>
                  <a:txBody>
                    <a:bodyPr/>
                    <a:lstStyle/>
                    <a:p>
                      <a:r>
                        <a:rPr lang="en-US" altLang="zh-CN" sz="2200" b="1" dirty="0">
                          <a:solidFill>
                            <a:schemeClr val="tx1"/>
                          </a:solidFill>
                        </a:rPr>
                        <a:t>Closed</a:t>
                      </a:r>
                      <a:endParaRPr lang="zh-CN" altLang="en-US" sz="2200" b="1" dirty="0">
                        <a:solidFill>
                          <a:schemeClr val="tx1"/>
                        </a:solidFill>
                      </a:endParaRPr>
                    </a:p>
                  </a:txBody>
                  <a:tcPr/>
                </a:tc>
                <a:tc>
                  <a:txBody>
                    <a:bodyPr/>
                    <a:lstStyle/>
                    <a:p>
                      <a:r>
                        <a:rPr lang="en-US" altLang="zh-CN" sz="2200" b="1" dirty="0">
                          <a:solidFill>
                            <a:schemeClr val="tx1"/>
                          </a:solidFill>
                        </a:rPr>
                        <a:t>Open</a:t>
                      </a:r>
                      <a:endParaRPr lang="zh-CN" altLang="en-US" sz="2200" b="1" dirty="0">
                        <a:solidFill>
                          <a:schemeClr val="tx1"/>
                        </a:solidFill>
                      </a:endParaRPr>
                    </a:p>
                  </a:txBody>
                  <a:tcPr/>
                </a:tc>
                <a:tc>
                  <a:txBody>
                    <a:bodyPr/>
                    <a:lstStyle/>
                    <a:p>
                      <a:r>
                        <a:rPr lang="en-US" altLang="zh-CN" sz="2200" b="1" dirty="0">
                          <a:solidFill>
                            <a:schemeClr val="tx1"/>
                          </a:solidFill>
                        </a:rPr>
                        <a:t>Closed</a:t>
                      </a:r>
                      <a:endParaRPr lang="zh-CN" altLang="en-US" sz="2200" b="1" dirty="0">
                        <a:solidFill>
                          <a:schemeClr val="tx1"/>
                        </a:solidFill>
                      </a:endParaRPr>
                    </a:p>
                  </a:txBody>
                  <a:tcPr/>
                </a:tc>
                <a:tc>
                  <a:txBody>
                    <a:bodyPr/>
                    <a:lstStyle/>
                    <a:p>
                      <a:r>
                        <a:rPr lang="en-US" altLang="zh-CN" sz="2200" b="1" dirty="0">
                          <a:solidFill>
                            <a:schemeClr val="tx1"/>
                          </a:solidFill>
                        </a:rPr>
                        <a:t>Closed</a:t>
                      </a:r>
                      <a:endParaRPr lang="zh-CN" altLang="en-US" sz="2200" b="1" dirty="0">
                        <a:solidFill>
                          <a:schemeClr val="tx1"/>
                        </a:solidFill>
                      </a:endParaRPr>
                    </a:p>
                  </a:txBody>
                  <a:tcPr/>
                </a:tc>
              </a:tr>
              <a:tr h="451144">
                <a:tc>
                  <a:txBody>
                    <a:bodyPr/>
                    <a:lstStyle/>
                    <a:p>
                      <a:r>
                        <a:rPr lang="en-US" altLang="zh-CN" sz="2200" b="1" dirty="0">
                          <a:solidFill>
                            <a:schemeClr val="tx1"/>
                          </a:solidFill>
                        </a:rPr>
                        <a:t>Open</a:t>
                      </a:r>
                      <a:endParaRPr lang="zh-CN" altLang="en-US" sz="2200" b="1" dirty="0">
                        <a:solidFill>
                          <a:schemeClr val="tx1"/>
                        </a:solidFill>
                      </a:endParaRPr>
                    </a:p>
                  </a:txBody>
                  <a:tcPr/>
                </a:tc>
                <a:tc>
                  <a:txBody>
                    <a:bodyPr/>
                    <a:lstStyle/>
                    <a:p>
                      <a:r>
                        <a:rPr lang="en-US" altLang="zh-CN" sz="2200" b="1" dirty="0">
                          <a:solidFill>
                            <a:schemeClr val="tx1"/>
                          </a:solidFill>
                        </a:rPr>
                        <a:t>Closed</a:t>
                      </a:r>
                      <a:endParaRPr lang="zh-CN" altLang="en-US" sz="2200" b="1" dirty="0">
                        <a:solidFill>
                          <a:schemeClr val="tx1"/>
                        </a:solidFill>
                      </a:endParaRPr>
                    </a:p>
                  </a:txBody>
                  <a:tcPr/>
                </a:tc>
                <a:tc>
                  <a:txBody>
                    <a:bodyPr/>
                    <a:lstStyle/>
                    <a:p>
                      <a:r>
                        <a:rPr lang="en-US" altLang="zh-CN" sz="2200" b="1" dirty="0">
                          <a:solidFill>
                            <a:schemeClr val="tx1"/>
                          </a:solidFill>
                        </a:rPr>
                        <a:t>Open</a:t>
                      </a:r>
                      <a:endParaRPr lang="zh-CN" altLang="en-US" sz="2200" b="1" dirty="0">
                        <a:solidFill>
                          <a:schemeClr val="tx1"/>
                        </a:solidFill>
                      </a:endParaRPr>
                    </a:p>
                  </a:txBody>
                  <a:tcPr/>
                </a:tc>
                <a:tc>
                  <a:txBody>
                    <a:bodyPr/>
                    <a:lstStyle/>
                    <a:p>
                      <a:r>
                        <a:rPr lang="en-US" altLang="zh-CN" sz="2200" b="1" dirty="0">
                          <a:solidFill>
                            <a:schemeClr val="tx1"/>
                          </a:solidFill>
                        </a:rPr>
                        <a:t>Open</a:t>
                      </a:r>
                      <a:endParaRPr lang="zh-CN" altLang="en-US" sz="2200" b="1" dirty="0">
                        <a:solidFill>
                          <a:schemeClr val="tx1"/>
                        </a:solidFill>
                      </a:endParaRPr>
                    </a:p>
                  </a:txBody>
                  <a:tcPr/>
                </a:tc>
                <a:tc>
                  <a:txBody>
                    <a:bodyPr/>
                    <a:lstStyle/>
                    <a:p>
                      <a:r>
                        <a:rPr lang="en-US" altLang="zh-CN" sz="2200" b="1" dirty="0">
                          <a:solidFill>
                            <a:schemeClr val="tx1"/>
                          </a:solidFill>
                        </a:rPr>
                        <a:t>Open</a:t>
                      </a:r>
                      <a:endParaRPr lang="zh-CN" altLang="en-US" sz="2200" b="1" dirty="0">
                        <a:solidFill>
                          <a:schemeClr val="tx1"/>
                        </a:solidFill>
                      </a:endParaRPr>
                    </a:p>
                  </a:txBody>
                  <a:tcPr/>
                </a:tc>
              </a:tr>
            </a:tbl>
          </a:graphicData>
        </a:graphic>
      </p:graphicFrame>
      <p:sp>
        <p:nvSpPr>
          <p:cNvPr id="47" name="矩形 46"/>
          <p:cNvSpPr/>
          <p:nvPr/>
        </p:nvSpPr>
        <p:spPr bwMode="auto">
          <a:xfrm>
            <a:off x="6444207" y="4933567"/>
            <a:ext cx="864094" cy="9400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marL="0" marR="0" indent="0" algn="l" defTabSz="914400" rtl="0" eaLnBrk="1" fontAlgn="base" latinLnBrk="0" hangingPunct="1">
              <a:lnSpc>
                <a:spcPct val="120000"/>
              </a:lnSpc>
              <a:spcBef>
                <a:spcPct val="0"/>
              </a:spcBef>
              <a:spcAft>
                <a:spcPct val="0"/>
              </a:spcAft>
              <a:buClrTx/>
              <a:buSzTx/>
              <a:buFontTx/>
              <a:buNone/>
            </a:pPr>
            <a:r>
              <a:rPr kumimoji="1" lang="en-US" altLang="zh-CN" sz="24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front </a:t>
            </a:r>
            <a:endParaRPr kumimoji="1" lang="en-US" altLang="zh-CN" sz="24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20000"/>
              </a:lnSpc>
              <a:spcBef>
                <a:spcPct val="0"/>
              </a:spcBef>
              <a:spcAft>
                <a:spcPct val="0"/>
              </a:spcAft>
              <a:buClrTx/>
              <a:buSzTx/>
              <a:buFontTx/>
              <a:buNone/>
            </a:pPr>
            <a:r>
              <a:rPr lang="en-US" altLang="zh-CN" sz="2400" dirty="0">
                <a:solidFill>
                  <a:schemeClr val="tx2"/>
                </a:solidFill>
                <a:latin typeface="Times New Roman" panose="02020603050405020304" pitchFamily="18" charset="0"/>
                <a:ea typeface="宋体" panose="02010600030101010101" pitchFamily="2" charset="-122"/>
              </a:rPr>
              <a:t>pad</a:t>
            </a:r>
            <a:endParaRPr kumimoji="1" lang="zh-CN" altLang="en-US" sz="24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p:txBody>
      </p:sp>
      <p:cxnSp>
        <p:nvCxnSpPr>
          <p:cNvPr id="48" name="直接连接符 47"/>
          <p:cNvCxnSpPr/>
          <p:nvPr/>
        </p:nvCxnSpPr>
        <p:spPr bwMode="auto">
          <a:xfrm>
            <a:off x="7524328" y="4861559"/>
            <a:ext cx="648072" cy="0"/>
          </a:xfrm>
          <a:prstGeom prst="line">
            <a:avLst/>
          </a:prstGeom>
          <a:ln w="793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9" name="矩形 48"/>
          <p:cNvSpPr/>
          <p:nvPr/>
        </p:nvSpPr>
        <p:spPr bwMode="auto">
          <a:xfrm>
            <a:off x="7740356" y="4933567"/>
            <a:ext cx="792082" cy="9400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marL="0" marR="0" indent="0" algn="l" defTabSz="914400" rtl="0" eaLnBrk="1" fontAlgn="base" latinLnBrk="0" hangingPunct="1">
              <a:lnSpc>
                <a:spcPct val="120000"/>
              </a:lnSpc>
              <a:spcBef>
                <a:spcPct val="0"/>
              </a:spcBef>
              <a:spcAft>
                <a:spcPct val="0"/>
              </a:spcAft>
              <a:buClrTx/>
              <a:buSzTx/>
              <a:buFontTx/>
              <a:buNone/>
            </a:pPr>
            <a:r>
              <a:rPr lang="en-US" altLang="zh-CN" sz="2400" dirty="0">
                <a:solidFill>
                  <a:schemeClr val="tx2"/>
                </a:solidFill>
                <a:latin typeface="Times New Roman" panose="02020603050405020304" pitchFamily="18" charset="0"/>
                <a:ea typeface="宋体" panose="02010600030101010101" pitchFamily="2" charset="-122"/>
              </a:rPr>
              <a:t>rare</a:t>
            </a:r>
            <a:r>
              <a:rPr kumimoji="1" lang="en-US" altLang="zh-CN" sz="24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 </a:t>
            </a:r>
            <a:endParaRPr kumimoji="1" lang="en-US" altLang="zh-CN" sz="24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20000"/>
              </a:lnSpc>
              <a:spcBef>
                <a:spcPct val="0"/>
              </a:spcBef>
              <a:spcAft>
                <a:spcPct val="0"/>
              </a:spcAft>
              <a:buClrTx/>
              <a:buSzTx/>
              <a:buFontTx/>
              <a:buNone/>
            </a:pPr>
            <a:r>
              <a:rPr lang="en-US" altLang="zh-CN" sz="2400" dirty="0">
                <a:solidFill>
                  <a:schemeClr val="tx2"/>
                </a:solidFill>
                <a:latin typeface="Times New Roman" panose="02020603050405020304" pitchFamily="18" charset="0"/>
                <a:ea typeface="宋体" panose="02010600030101010101" pitchFamily="2" charset="-122"/>
              </a:rPr>
              <a:t>pad</a:t>
            </a:r>
            <a:endParaRPr kumimoji="1" lang="zh-CN" altLang="en-US" sz="24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p:txBody>
      </p:sp>
      <p:sp>
        <p:nvSpPr>
          <p:cNvPr id="50" name="文本框 49"/>
          <p:cNvSpPr txBox="1"/>
          <p:nvPr/>
        </p:nvSpPr>
        <p:spPr bwMode="auto">
          <a:xfrm>
            <a:off x="6562687" y="5968101"/>
            <a:ext cx="216751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dirty="0">
                <a:solidFill>
                  <a:schemeClr val="tx1"/>
                </a:solidFill>
              </a:rPr>
              <a:t>open</a:t>
            </a:r>
            <a:r>
              <a:rPr lang="en-US" altLang="zh-CN" sz="2800" dirty="0">
                <a:solidFill>
                  <a:schemeClr val="tx1"/>
                </a:solidFill>
              </a:rPr>
              <a:t>ed  door</a:t>
            </a:r>
            <a:endParaRPr lang="zh-CN" altLang="en-US" sz="2800" dirty="0">
              <a:solidFill>
                <a:schemeClr val="tx1"/>
              </a:solidFill>
            </a:endParaRPr>
          </a:p>
        </p:txBody>
      </p:sp>
      <p:cxnSp>
        <p:nvCxnSpPr>
          <p:cNvPr id="52" name="直接连接符 51"/>
          <p:cNvCxnSpPr/>
          <p:nvPr/>
        </p:nvCxnSpPr>
        <p:spPr bwMode="auto">
          <a:xfrm>
            <a:off x="7524328" y="5968101"/>
            <a:ext cx="648072" cy="0"/>
          </a:xfrm>
          <a:prstGeom prst="line">
            <a:avLst/>
          </a:prstGeom>
          <a:ln w="793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5" name="椭圆 24"/>
          <p:cNvSpPr/>
          <p:nvPr/>
        </p:nvSpPr>
        <p:spPr bwMode="auto">
          <a:xfrm>
            <a:off x="954351" y="5305359"/>
            <a:ext cx="1522631" cy="698690"/>
          </a:xfrm>
          <a:prstGeom prst="ellipse">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marL="0" marR="0" indent="0" algn="l" defTabSz="914400" rtl="0" eaLnBrk="1" fontAlgn="base" latinLnBrk="0" hangingPunct="1">
              <a:lnSpc>
                <a:spcPct val="120000"/>
              </a:lnSpc>
              <a:spcBef>
                <a:spcPct val="0"/>
              </a:spcBef>
              <a:spcAft>
                <a:spcPct val="0"/>
              </a:spcAft>
              <a:buClrTx/>
              <a:buSzTx/>
              <a:buFontTx/>
              <a:buNone/>
            </a:pPr>
            <a:r>
              <a:rPr kumimoji="1" lang="en-US" altLang="zh-CN" sz="24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Closed</a:t>
            </a:r>
            <a:endParaRPr kumimoji="1" lang="zh-CN" altLang="en-US" sz="24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p:txBody>
      </p:sp>
      <p:sp>
        <p:nvSpPr>
          <p:cNvPr id="61" name="椭圆 60"/>
          <p:cNvSpPr/>
          <p:nvPr/>
        </p:nvSpPr>
        <p:spPr bwMode="auto">
          <a:xfrm>
            <a:off x="4370724" y="5305359"/>
            <a:ext cx="1384482" cy="698690"/>
          </a:xfrm>
          <a:prstGeom prst="ellipse">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pAutoFit/>
          </a:bodyPr>
          <a:lstStyle/>
          <a:p>
            <a:pPr marL="0" marR="0" indent="0" algn="ctr" defTabSz="914400" rtl="0" eaLnBrk="1" fontAlgn="base" latinLnBrk="0" hangingPunct="1">
              <a:lnSpc>
                <a:spcPct val="120000"/>
              </a:lnSpc>
              <a:spcBef>
                <a:spcPct val="0"/>
              </a:spcBef>
              <a:spcAft>
                <a:spcPct val="0"/>
              </a:spcAft>
              <a:buClrTx/>
              <a:buSzTx/>
              <a:buFontTx/>
              <a:buNone/>
            </a:pPr>
            <a:r>
              <a:rPr lang="en-US" altLang="zh-CN" sz="2400" dirty="0">
                <a:solidFill>
                  <a:schemeClr val="tx2"/>
                </a:solidFill>
                <a:latin typeface="Times New Roman" panose="02020603050405020304" pitchFamily="18" charset="0"/>
                <a:ea typeface="宋体" panose="02010600030101010101" pitchFamily="2" charset="-122"/>
              </a:rPr>
              <a:t>Open</a:t>
            </a:r>
            <a:endParaRPr kumimoji="1" lang="zh-CN" altLang="en-US" sz="3200" b="1"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p:txBody>
      </p:sp>
      <p:cxnSp>
        <p:nvCxnSpPr>
          <p:cNvPr id="27" name="直接箭头连接符 26"/>
          <p:cNvCxnSpPr>
            <a:stCxn id="25" idx="7"/>
            <a:endCxn id="61" idx="1"/>
          </p:cNvCxnSpPr>
          <p:nvPr/>
        </p:nvCxnSpPr>
        <p:spPr bwMode="auto">
          <a:xfrm>
            <a:off x="2253998" y="5407680"/>
            <a:ext cx="2319479" cy="0"/>
          </a:xfrm>
          <a:prstGeom prst="straightConnector1">
            <a:avLst/>
          </a:prstGeom>
          <a:noFill/>
          <a:ln>
            <a:noFill/>
            <a:tailEnd type="triangle"/>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连接符: 曲线 28"/>
          <p:cNvCxnSpPr>
            <a:stCxn id="25" idx="7"/>
            <a:endCxn id="61" idx="1"/>
          </p:cNvCxnSpPr>
          <p:nvPr/>
        </p:nvCxnSpPr>
        <p:spPr bwMode="auto">
          <a:xfrm rot="5400000" flipH="1" flipV="1">
            <a:off x="3413737" y="4247941"/>
            <a:ext cx="12700" cy="2319479"/>
          </a:xfrm>
          <a:prstGeom prst="curvedConnector3">
            <a:avLst>
              <a:gd name="adj1" fmla="val 2605677"/>
            </a:avLst>
          </a:prstGeom>
          <a:noFill/>
          <a:ln w="222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连接符: 曲线 65"/>
          <p:cNvCxnSpPr/>
          <p:nvPr/>
        </p:nvCxnSpPr>
        <p:spPr bwMode="auto">
          <a:xfrm rot="5400000">
            <a:off x="3413738" y="4741990"/>
            <a:ext cx="12700" cy="2319479"/>
          </a:xfrm>
          <a:prstGeom prst="curvedConnector3">
            <a:avLst>
              <a:gd name="adj1" fmla="val 2605677"/>
            </a:avLst>
          </a:prstGeom>
          <a:noFill/>
          <a:ln w="222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本框 42"/>
          <p:cNvSpPr txBox="1"/>
          <p:nvPr/>
        </p:nvSpPr>
        <p:spPr bwMode="auto">
          <a:xfrm>
            <a:off x="2974352" y="4664873"/>
            <a:ext cx="10635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400" dirty="0">
                <a:solidFill>
                  <a:schemeClr val="tx1"/>
                </a:solidFill>
              </a:rPr>
              <a:t>Front</a:t>
            </a:r>
            <a:endParaRPr lang="zh-CN" altLang="en-US" sz="2400" dirty="0">
              <a:solidFill>
                <a:schemeClr val="tx1"/>
              </a:solidFill>
            </a:endParaRPr>
          </a:p>
        </p:txBody>
      </p:sp>
      <p:sp>
        <p:nvSpPr>
          <p:cNvPr id="76" name="文本框 75"/>
          <p:cNvSpPr txBox="1"/>
          <p:nvPr/>
        </p:nvSpPr>
        <p:spPr bwMode="auto">
          <a:xfrm>
            <a:off x="2888464" y="6198222"/>
            <a:ext cx="1244701"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400" dirty="0">
                <a:solidFill>
                  <a:schemeClr val="tx1"/>
                </a:solidFill>
              </a:rPr>
              <a:t>Neither</a:t>
            </a:r>
            <a:endParaRPr lang="zh-CN" altLang="en-US" sz="2400" dirty="0">
              <a:solidFill>
                <a:schemeClr val="tx1"/>
              </a:solidFill>
            </a:endParaRPr>
          </a:p>
        </p:txBody>
      </p:sp>
      <p:cxnSp>
        <p:nvCxnSpPr>
          <p:cNvPr id="56" name="连接符: 曲线 55"/>
          <p:cNvCxnSpPr/>
          <p:nvPr/>
        </p:nvCxnSpPr>
        <p:spPr bwMode="auto">
          <a:xfrm rot="5400000" flipH="1" flipV="1">
            <a:off x="1715670" y="4869349"/>
            <a:ext cx="12700" cy="1076663"/>
          </a:xfrm>
          <a:prstGeom prst="curvedConnector3">
            <a:avLst>
              <a:gd name="adj1" fmla="val 2605646"/>
            </a:avLst>
          </a:prstGeom>
          <a:noFill/>
          <a:ln w="254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文本框 86"/>
          <p:cNvSpPr txBox="1"/>
          <p:nvPr/>
        </p:nvSpPr>
        <p:spPr bwMode="auto">
          <a:xfrm>
            <a:off x="210592" y="3980528"/>
            <a:ext cx="1304456" cy="1274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400" dirty="0">
                <a:solidFill>
                  <a:schemeClr val="tx1"/>
                </a:solidFill>
              </a:rPr>
              <a:t>Rear</a:t>
            </a:r>
            <a:endParaRPr lang="en-US" altLang="zh-CN" sz="2400" dirty="0">
              <a:solidFill>
                <a:schemeClr val="tx1"/>
              </a:solidFill>
            </a:endParaRPr>
          </a:p>
          <a:p>
            <a:pPr eaLnBrk="0" hangingPunct="0">
              <a:spcBef>
                <a:spcPct val="10000"/>
              </a:spcBef>
              <a:buSzPct val="75000"/>
            </a:pPr>
            <a:r>
              <a:rPr lang="en-US" altLang="zh-CN" sz="2400" dirty="0">
                <a:solidFill>
                  <a:schemeClr val="tx1"/>
                </a:solidFill>
              </a:rPr>
              <a:t>Both</a:t>
            </a:r>
            <a:endParaRPr lang="en-US" altLang="zh-CN" sz="2400" dirty="0">
              <a:solidFill>
                <a:schemeClr val="tx1"/>
              </a:solidFill>
            </a:endParaRPr>
          </a:p>
          <a:p>
            <a:pPr eaLnBrk="0" hangingPunct="0">
              <a:spcBef>
                <a:spcPct val="10000"/>
              </a:spcBef>
              <a:buSzPct val="75000"/>
            </a:pPr>
            <a:r>
              <a:rPr lang="en-US" altLang="zh-CN" sz="2400" dirty="0">
                <a:solidFill>
                  <a:schemeClr val="tx1"/>
                </a:solidFill>
              </a:rPr>
              <a:t>Neither</a:t>
            </a:r>
            <a:endParaRPr lang="zh-CN" altLang="en-US" sz="2400" dirty="0">
              <a:solidFill>
                <a:schemeClr val="tx1"/>
              </a:solidFill>
            </a:endParaRPr>
          </a:p>
        </p:txBody>
      </p:sp>
      <p:sp>
        <p:nvSpPr>
          <p:cNvPr id="88" name="文本框 87"/>
          <p:cNvSpPr txBox="1"/>
          <p:nvPr/>
        </p:nvSpPr>
        <p:spPr bwMode="auto">
          <a:xfrm>
            <a:off x="4037924" y="3832125"/>
            <a:ext cx="1304456" cy="1274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400" dirty="0">
                <a:solidFill>
                  <a:schemeClr val="tx1"/>
                </a:solidFill>
              </a:rPr>
              <a:t>Front</a:t>
            </a:r>
            <a:endParaRPr lang="en-US" altLang="zh-CN" sz="2400" dirty="0">
              <a:solidFill>
                <a:schemeClr val="tx1"/>
              </a:solidFill>
            </a:endParaRPr>
          </a:p>
          <a:p>
            <a:pPr eaLnBrk="0" hangingPunct="0">
              <a:spcBef>
                <a:spcPct val="10000"/>
              </a:spcBef>
              <a:buSzPct val="75000"/>
            </a:pPr>
            <a:r>
              <a:rPr lang="en-US" altLang="zh-CN" sz="2400" dirty="0">
                <a:solidFill>
                  <a:schemeClr val="tx1"/>
                </a:solidFill>
              </a:rPr>
              <a:t>Rear</a:t>
            </a:r>
            <a:endParaRPr lang="en-US" altLang="zh-CN" sz="2400" dirty="0">
              <a:solidFill>
                <a:schemeClr val="tx1"/>
              </a:solidFill>
            </a:endParaRPr>
          </a:p>
          <a:p>
            <a:pPr eaLnBrk="0" hangingPunct="0">
              <a:spcBef>
                <a:spcPct val="10000"/>
              </a:spcBef>
              <a:buSzPct val="75000"/>
            </a:pPr>
            <a:r>
              <a:rPr lang="en-US" altLang="zh-CN" sz="2400" dirty="0">
                <a:solidFill>
                  <a:schemeClr val="tx1"/>
                </a:solidFill>
              </a:rPr>
              <a:t>Both</a:t>
            </a:r>
            <a:endParaRPr lang="zh-CN" altLang="en-US" sz="2400" dirty="0">
              <a:solidFill>
                <a:schemeClr val="tx1"/>
              </a:solidFill>
            </a:endParaRPr>
          </a:p>
        </p:txBody>
      </p:sp>
      <p:cxnSp>
        <p:nvCxnSpPr>
          <p:cNvPr id="89" name="连接符: 曲线 88"/>
          <p:cNvCxnSpPr>
            <a:stCxn id="61" idx="1"/>
            <a:endCxn id="61" idx="7"/>
          </p:cNvCxnSpPr>
          <p:nvPr/>
        </p:nvCxnSpPr>
        <p:spPr bwMode="auto">
          <a:xfrm rot="5400000" flipH="1" flipV="1">
            <a:off x="5062965" y="4918192"/>
            <a:ext cx="12700" cy="978976"/>
          </a:xfrm>
          <a:prstGeom prst="curvedConnector3">
            <a:avLst>
              <a:gd name="adj1" fmla="val 2605677"/>
            </a:avLst>
          </a:prstGeom>
          <a:noFill/>
          <a:ln w="254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7731" name="文本框 497730"/>
          <p:cNvSpPr txBox="1"/>
          <p:nvPr/>
        </p:nvSpPr>
        <p:spPr bwMode="auto">
          <a:xfrm>
            <a:off x="2586854" y="1700808"/>
            <a:ext cx="2287926" cy="430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200" dirty="0">
                <a:solidFill>
                  <a:schemeClr val="tx1"/>
                </a:solidFill>
              </a:rPr>
              <a:t>Input signal</a:t>
            </a:r>
            <a:endParaRPr lang="zh-CN" altLang="en-US" sz="2200" dirty="0">
              <a:solidFill>
                <a:schemeClr val="tx1"/>
              </a:solidFill>
            </a:endParaRPr>
          </a:p>
        </p:txBody>
      </p:sp>
      <p:sp>
        <p:nvSpPr>
          <p:cNvPr id="497732" name="文本框 497731"/>
          <p:cNvSpPr txBox="1"/>
          <p:nvPr/>
        </p:nvSpPr>
        <p:spPr bwMode="auto">
          <a:xfrm>
            <a:off x="27364" y="2721237"/>
            <a:ext cx="755576" cy="430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200" dirty="0">
                <a:solidFill>
                  <a:schemeClr val="tx1"/>
                </a:solidFill>
              </a:rPr>
              <a:t>state</a:t>
            </a:r>
            <a:endParaRPr lang="zh-CN" altLang="en-US" sz="2200" dirty="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226383"/>
    </mc:Choice>
    <mc:Fallback>
      <p:transition spd="slow" advTm="2263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77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77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7"/>
                                        </p:tgtEl>
                                        <p:attrNameLst>
                                          <p:attrName>style.visibility</p:attrName>
                                        </p:attrNameLst>
                                      </p:cBhvr>
                                      <p:to>
                                        <p:strVal val="visible"/>
                                      </p:to>
                                    </p:set>
                                    <p:animEffect transition="in" filter="fade">
                                      <p:cBhvr>
                                        <p:cTn id="54" dur="500"/>
                                        <p:tgtEl>
                                          <p:spTgt spid="8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fade">
                                      <p:cBhvr>
                                        <p:cTn id="59" dur="500"/>
                                        <p:tgtEl>
                                          <p:spTgt spid="76"/>
                                        </p:tgtEl>
                                      </p:cBhvr>
                                    </p:animEffect>
                                  </p:childTnLst>
                                </p:cTn>
                              </p:par>
                              <p:par>
                                <p:cTn id="60" presetID="10" presetClass="entr" presetSubtype="0" fill="hold" nodeType="with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fade">
                                      <p:cBhvr>
                                        <p:cTn id="62" dur="500"/>
                                        <p:tgtEl>
                                          <p:spTgt spid="6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Effect transition="in" filter="fade">
                                      <p:cBhvr>
                                        <p:cTn id="67" dur="500"/>
                                        <p:tgtEl>
                                          <p:spTgt spid="8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fade">
                                      <p:cBhvr>
                                        <p:cTn id="7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 grpId="0" animBg="1"/>
      <p:bldP spid="14" grpId="0"/>
      <p:bldP spid="47" grpId="0" animBg="1"/>
      <p:bldP spid="49" grpId="0" animBg="1"/>
      <p:bldP spid="50" grpId="0"/>
      <p:bldP spid="25" grpId="0" animBg="1"/>
      <p:bldP spid="61" grpId="0" animBg="1"/>
      <p:bldP spid="43" grpId="0"/>
      <p:bldP spid="76" grpId="0"/>
      <p:bldP spid="87" grpId="0"/>
      <p:bldP spid="88" grpId="0"/>
      <p:bldP spid="497731" grpId="0"/>
      <p:bldP spid="49773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zh-CN" b="1" dirty="0">
                <a:solidFill>
                  <a:schemeClr val="tx1"/>
                </a:solidFill>
              </a:rPr>
              <a:t>Examples: computation of NFA </a:t>
            </a:r>
            <a:endParaRPr lang="en-US" altLang="zh-CN" b="1" dirty="0">
              <a:solidFill>
                <a:schemeClr val="tx1"/>
              </a:solidFill>
            </a:endParaRPr>
          </a:p>
        </p:txBody>
      </p:sp>
      <p:grpSp>
        <p:nvGrpSpPr>
          <p:cNvPr id="2" name="组合 1"/>
          <p:cNvGrpSpPr/>
          <p:nvPr/>
        </p:nvGrpSpPr>
        <p:grpSpPr>
          <a:xfrm>
            <a:off x="3654544" y="2342313"/>
            <a:ext cx="5152231" cy="1223439"/>
            <a:chOff x="107504" y="4149080"/>
            <a:chExt cx="5152231" cy="1223439"/>
          </a:xfrm>
        </p:grpSpPr>
        <p:pic>
          <p:nvPicPr>
            <p:cNvPr id="3" name="图片 2"/>
            <p:cNvPicPr>
              <a:picLocks noChangeAspect="1"/>
            </p:cNvPicPr>
            <p:nvPr/>
          </p:nvPicPr>
          <p:blipFill>
            <a:blip r:embed="rId1"/>
            <a:stretch>
              <a:fillRect/>
            </a:stretch>
          </p:blipFill>
          <p:spPr>
            <a:xfrm>
              <a:off x="107504" y="4149080"/>
              <a:ext cx="5152231" cy="1223439"/>
            </a:xfrm>
            <a:prstGeom prst="rect">
              <a:avLst/>
            </a:prstGeom>
          </p:spPr>
        </p:pic>
        <p:sp>
          <p:nvSpPr>
            <p:cNvPr id="45" name="Text Box 38"/>
            <p:cNvSpPr txBox="1">
              <a:spLocks noChangeArrowheads="1"/>
            </p:cNvSpPr>
            <p:nvPr/>
          </p:nvSpPr>
          <p:spPr bwMode="auto">
            <a:xfrm>
              <a:off x="2055515" y="4242698"/>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dirty="0">
                  <a:solidFill>
                    <a:schemeClr val="tx1"/>
                  </a:solidFill>
                </a:rPr>
                <a:t>N</a:t>
              </a:r>
              <a:endParaRPr kumimoji="0" lang="en-US" altLang="zh-CN" dirty="0">
                <a:solidFill>
                  <a:schemeClr val="tx1"/>
                </a:solidFill>
              </a:endParaRPr>
            </a:p>
          </p:txBody>
        </p:sp>
      </p:grpSp>
      <p:grpSp>
        <p:nvGrpSpPr>
          <p:cNvPr id="7" name="组合 6"/>
          <p:cNvGrpSpPr/>
          <p:nvPr/>
        </p:nvGrpSpPr>
        <p:grpSpPr>
          <a:xfrm>
            <a:off x="739792" y="3501008"/>
            <a:ext cx="4592804" cy="3262313"/>
            <a:chOff x="4392159" y="2453230"/>
            <a:chExt cx="4592804" cy="3262313"/>
          </a:xfrm>
        </p:grpSpPr>
        <p:sp>
          <p:nvSpPr>
            <p:cNvPr id="80" name="Text Box 24"/>
            <p:cNvSpPr txBox="1">
              <a:spLocks noChangeArrowheads="1"/>
            </p:cNvSpPr>
            <p:nvPr/>
          </p:nvSpPr>
          <p:spPr bwMode="auto">
            <a:xfrm>
              <a:off x="4392159" y="2924944"/>
              <a:ext cx="118795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3200" dirty="0">
                  <a:solidFill>
                    <a:schemeClr val="tx1"/>
                  </a:solidFill>
                </a:rPr>
                <a:t>Input</a:t>
              </a:r>
              <a:endParaRPr lang="zh-CN" altLang="en-US" sz="3200" dirty="0">
                <a:solidFill>
                  <a:schemeClr val="tx1"/>
                </a:solidFill>
              </a:endParaRPr>
            </a:p>
            <a:p>
              <a:pPr algn="ctr"/>
              <a:r>
                <a:rPr lang="en-US" altLang="zh-CN" sz="3200" dirty="0">
                  <a:solidFill>
                    <a:schemeClr val="tx1"/>
                  </a:solidFill>
                </a:rPr>
                <a:t>010</a:t>
              </a:r>
              <a:endParaRPr lang="en-US" altLang="zh-CN" sz="3200" dirty="0">
                <a:solidFill>
                  <a:schemeClr val="tx1"/>
                </a:solidFill>
              </a:endParaRPr>
            </a:p>
          </p:txBody>
        </p:sp>
        <p:sp>
          <p:nvSpPr>
            <p:cNvPr id="81" name="Oval 25"/>
            <p:cNvSpPr>
              <a:spLocks noChangeArrowheads="1"/>
            </p:cNvSpPr>
            <p:nvPr/>
          </p:nvSpPr>
          <p:spPr bwMode="auto">
            <a:xfrm>
              <a:off x="5095588" y="3896268"/>
              <a:ext cx="533400" cy="533400"/>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Text Box 26"/>
            <p:cNvSpPr txBox="1">
              <a:spLocks noChangeArrowheads="1"/>
            </p:cNvSpPr>
            <p:nvPr/>
          </p:nvSpPr>
          <p:spPr bwMode="auto">
            <a:xfrm>
              <a:off x="5146388" y="3834355"/>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grpSp>
          <p:nvGrpSpPr>
            <p:cNvPr id="84" name="Group 27"/>
            <p:cNvGrpSpPr/>
            <p:nvPr/>
          </p:nvGrpSpPr>
          <p:grpSpPr bwMode="auto">
            <a:xfrm>
              <a:off x="5619463" y="2507205"/>
              <a:ext cx="1143000" cy="1890713"/>
              <a:chOff x="1344" y="1488"/>
              <a:chExt cx="720" cy="1191"/>
            </a:xfrm>
          </p:grpSpPr>
          <p:sp>
            <p:nvSpPr>
              <p:cNvPr id="85" name="Line 28"/>
              <p:cNvSpPr>
                <a:spLocks noChangeShapeType="1"/>
              </p:cNvSpPr>
              <p:nvPr/>
            </p:nvSpPr>
            <p:spPr bwMode="auto">
              <a:xfrm>
                <a:off x="1344" y="2544"/>
                <a:ext cx="38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Oval 29"/>
              <p:cNvSpPr>
                <a:spLocks noChangeArrowheads="1"/>
              </p:cNvSpPr>
              <p:nvPr/>
            </p:nvSpPr>
            <p:spPr bwMode="auto">
              <a:xfrm>
                <a:off x="1728" y="2343"/>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Text Box 30"/>
              <p:cNvSpPr txBox="1">
                <a:spLocks noChangeArrowheads="1"/>
              </p:cNvSpPr>
              <p:nvPr/>
            </p:nvSpPr>
            <p:spPr bwMode="auto">
              <a:xfrm>
                <a:off x="1760" y="2304"/>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88" name="Line 31"/>
              <p:cNvSpPr>
                <a:spLocks noChangeShapeType="1"/>
              </p:cNvSpPr>
              <p:nvPr/>
            </p:nvSpPr>
            <p:spPr bwMode="auto">
              <a:xfrm>
                <a:off x="1488" y="1728"/>
                <a:ext cx="0" cy="81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Rectangle 32"/>
              <p:cNvSpPr>
                <a:spLocks noChangeArrowheads="1"/>
              </p:cNvSpPr>
              <p:nvPr/>
            </p:nvSpPr>
            <p:spPr bwMode="auto">
              <a:xfrm>
                <a:off x="1392"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grpSp>
        <p:grpSp>
          <p:nvGrpSpPr>
            <p:cNvPr id="90" name="Group 33"/>
            <p:cNvGrpSpPr/>
            <p:nvPr/>
          </p:nvGrpSpPr>
          <p:grpSpPr bwMode="auto">
            <a:xfrm>
              <a:off x="6698963" y="2465930"/>
              <a:ext cx="1219200" cy="2819400"/>
              <a:chOff x="2016" y="1488"/>
              <a:chExt cx="768" cy="1776"/>
            </a:xfrm>
          </p:grpSpPr>
          <p:sp>
            <p:nvSpPr>
              <p:cNvPr id="91" name="Line 34"/>
              <p:cNvSpPr>
                <a:spLocks noChangeShapeType="1"/>
              </p:cNvSpPr>
              <p:nvPr/>
            </p:nvSpPr>
            <p:spPr bwMode="auto">
              <a:xfrm>
                <a:off x="2064" y="2544"/>
                <a:ext cx="38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Line 35"/>
              <p:cNvSpPr>
                <a:spLocks noChangeShapeType="1"/>
              </p:cNvSpPr>
              <p:nvPr/>
            </p:nvSpPr>
            <p:spPr bwMode="auto">
              <a:xfrm>
                <a:off x="2016" y="2640"/>
                <a:ext cx="432" cy="3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Line 36"/>
              <p:cNvSpPr>
                <a:spLocks noChangeShapeType="1"/>
              </p:cNvSpPr>
              <p:nvPr/>
            </p:nvSpPr>
            <p:spPr bwMode="auto">
              <a:xfrm>
                <a:off x="2208" y="1728"/>
                <a:ext cx="0" cy="105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Rectangle 37"/>
              <p:cNvSpPr>
                <a:spLocks noChangeArrowheads="1"/>
              </p:cNvSpPr>
              <p:nvPr/>
            </p:nvSpPr>
            <p:spPr bwMode="auto">
              <a:xfrm>
                <a:off x="2112"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95" name="Oval 38"/>
              <p:cNvSpPr>
                <a:spLocks noChangeArrowheads="1"/>
              </p:cNvSpPr>
              <p:nvPr/>
            </p:nvSpPr>
            <p:spPr bwMode="auto">
              <a:xfrm>
                <a:off x="2448" y="2400"/>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Text Box 39"/>
              <p:cNvSpPr txBox="1">
                <a:spLocks noChangeArrowheads="1"/>
              </p:cNvSpPr>
              <p:nvPr/>
            </p:nvSpPr>
            <p:spPr bwMode="auto">
              <a:xfrm>
                <a:off x="2480" y="2361"/>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97" name="Oval 40"/>
              <p:cNvSpPr>
                <a:spLocks noChangeArrowheads="1"/>
              </p:cNvSpPr>
              <p:nvPr/>
            </p:nvSpPr>
            <p:spPr bwMode="auto">
              <a:xfrm>
                <a:off x="2400" y="2928"/>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Text Box 41"/>
              <p:cNvSpPr txBox="1">
                <a:spLocks noChangeArrowheads="1"/>
              </p:cNvSpPr>
              <p:nvPr/>
            </p:nvSpPr>
            <p:spPr bwMode="auto">
              <a:xfrm>
                <a:off x="2432" y="288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grpSp>
        <p:grpSp>
          <p:nvGrpSpPr>
            <p:cNvPr id="99" name="Group 42"/>
            <p:cNvGrpSpPr/>
            <p:nvPr/>
          </p:nvGrpSpPr>
          <p:grpSpPr bwMode="auto">
            <a:xfrm>
              <a:off x="7384763" y="3013618"/>
              <a:ext cx="533400" cy="900112"/>
              <a:chOff x="2448" y="1833"/>
              <a:chExt cx="336" cy="567"/>
            </a:xfrm>
          </p:grpSpPr>
          <p:sp>
            <p:nvSpPr>
              <p:cNvPr id="100" name="Oval 43"/>
              <p:cNvSpPr>
                <a:spLocks noChangeArrowheads="1"/>
              </p:cNvSpPr>
              <p:nvPr/>
            </p:nvSpPr>
            <p:spPr bwMode="auto">
              <a:xfrm>
                <a:off x="2448" y="1872"/>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Text Box 44"/>
              <p:cNvSpPr txBox="1">
                <a:spLocks noChangeArrowheads="1"/>
              </p:cNvSpPr>
              <p:nvPr/>
            </p:nvSpPr>
            <p:spPr bwMode="auto">
              <a:xfrm>
                <a:off x="2480" y="183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102" name="Line 45"/>
              <p:cNvSpPr>
                <a:spLocks noChangeShapeType="1"/>
              </p:cNvSpPr>
              <p:nvPr/>
            </p:nvSpPr>
            <p:spPr bwMode="auto">
              <a:xfrm flipV="1">
                <a:off x="2592" y="2208"/>
                <a:ext cx="0" cy="192"/>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3" name="Group 46"/>
            <p:cNvGrpSpPr/>
            <p:nvPr/>
          </p:nvGrpSpPr>
          <p:grpSpPr bwMode="auto">
            <a:xfrm>
              <a:off x="7841963" y="2453230"/>
              <a:ext cx="1143000" cy="3262313"/>
              <a:chOff x="2736" y="1488"/>
              <a:chExt cx="720" cy="2055"/>
            </a:xfrm>
          </p:grpSpPr>
          <p:sp>
            <p:nvSpPr>
              <p:cNvPr id="104" name="Line 47"/>
              <p:cNvSpPr>
                <a:spLocks noChangeShapeType="1"/>
              </p:cNvSpPr>
              <p:nvPr/>
            </p:nvSpPr>
            <p:spPr bwMode="auto">
              <a:xfrm flipV="1">
                <a:off x="2784" y="2016"/>
                <a:ext cx="48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 name="Text Box 48"/>
              <p:cNvSpPr txBox="1">
                <a:spLocks noChangeArrowheads="1"/>
              </p:cNvSpPr>
              <p:nvPr/>
            </p:nvSpPr>
            <p:spPr bwMode="auto">
              <a:xfrm>
                <a:off x="2832" y="1824"/>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rgbClr val="FF0000"/>
                    </a:solidFill>
                    <a:cs typeface="Times New Roman" panose="02020603050405020304" pitchFamily="18" charset="0"/>
                  </a:rPr>
                  <a:t>×</a:t>
                </a:r>
                <a:endParaRPr lang="en-US" altLang="zh-CN" sz="3200" b="0">
                  <a:solidFill>
                    <a:srgbClr val="FF0000"/>
                  </a:solidFill>
                </a:endParaRPr>
              </a:p>
            </p:txBody>
          </p:sp>
          <p:sp>
            <p:nvSpPr>
              <p:cNvPr id="106" name="Line 49"/>
              <p:cNvSpPr>
                <a:spLocks noChangeShapeType="1"/>
              </p:cNvSpPr>
              <p:nvPr/>
            </p:nvSpPr>
            <p:spPr bwMode="auto">
              <a:xfrm>
                <a:off x="2928" y="1728"/>
                <a:ext cx="0" cy="1488"/>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 name="Rectangle 50"/>
              <p:cNvSpPr>
                <a:spLocks noChangeArrowheads="1"/>
              </p:cNvSpPr>
              <p:nvPr/>
            </p:nvSpPr>
            <p:spPr bwMode="auto">
              <a:xfrm>
                <a:off x="2832"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108" name="Line 51"/>
              <p:cNvSpPr>
                <a:spLocks noChangeShapeType="1"/>
              </p:cNvSpPr>
              <p:nvPr/>
            </p:nvSpPr>
            <p:spPr bwMode="auto">
              <a:xfrm>
                <a:off x="2736" y="3168"/>
                <a:ext cx="384"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Oval 52"/>
              <p:cNvSpPr>
                <a:spLocks noChangeArrowheads="1"/>
              </p:cNvSpPr>
              <p:nvPr/>
            </p:nvSpPr>
            <p:spPr bwMode="auto">
              <a:xfrm>
                <a:off x="3120" y="320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Text Box 53"/>
              <p:cNvSpPr txBox="1">
                <a:spLocks noChangeArrowheads="1"/>
              </p:cNvSpPr>
              <p:nvPr/>
            </p:nvSpPr>
            <p:spPr bwMode="auto">
              <a:xfrm>
                <a:off x="3152" y="316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111" name="Line 54"/>
              <p:cNvSpPr>
                <a:spLocks noChangeShapeType="1"/>
              </p:cNvSpPr>
              <p:nvPr/>
            </p:nvSpPr>
            <p:spPr bwMode="auto">
              <a:xfrm>
                <a:off x="2784" y="2544"/>
                <a:ext cx="33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 name="Oval 55"/>
              <p:cNvSpPr>
                <a:spLocks noChangeArrowheads="1"/>
              </p:cNvSpPr>
              <p:nvPr/>
            </p:nvSpPr>
            <p:spPr bwMode="auto">
              <a:xfrm>
                <a:off x="3120" y="2400"/>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Text Box 56"/>
              <p:cNvSpPr txBox="1">
                <a:spLocks noChangeArrowheads="1"/>
              </p:cNvSpPr>
              <p:nvPr/>
            </p:nvSpPr>
            <p:spPr bwMode="auto">
              <a:xfrm>
                <a:off x="3152" y="2361"/>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grpSp>
      </p:grpSp>
      <p:sp>
        <p:nvSpPr>
          <p:cNvPr id="114" name="Text Box 38"/>
          <p:cNvSpPr txBox="1">
            <a:spLocks noChangeArrowheads="1"/>
          </p:cNvSpPr>
          <p:nvPr/>
        </p:nvSpPr>
        <p:spPr bwMode="auto">
          <a:xfrm>
            <a:off x="6300192" y="4928498"/>
            <a:ext cx="22107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dirty="0">
                <a:solidFill>
                  <a:schemeClr val="tx1"/>
                </a:solidFill>
              </a:rPr>
              <a:t>N reject 010  </a:t>
            </a:r>
            <a:endParaRPr kumimoji="0" lang="en-US" altLang="zh-CN" dirty="0">
              <a:solidFill>
                <a:schemeClr val="tx1"/>
              </a:solidFill>
            </a:endParaRPr>
          </a:p>
        </p:txBody>
      </p:sp>
      <p:sp>
        <p:nvSpPr>
          <p:cNvPr id="83" name="Rectangle 3"/>
          <p:cNvSpPr>
            <a:spLocks noChangeArrowheads="1"/>
          </p:cNvSpPr>
          <p:nvPr/>
        </p:nvSpPr>
        <p:spPr bwMode="auto">
          <a:xfrm>
            <a:off x="35496" y="1052736"/>
            <a:ext cx="6615144"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914400" indent="-45720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371600" indent="-4572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828800" indent="-4572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286000" indent="-4572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7432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32004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6576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41148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r>
              <a:rPr lang="en-US" altLang="zh-CN" sz="2400" dirty="0">
                <a:solidFill>
                  <a:schemeClr val="tx1"/>
                </a:solidFill>
                <a:sym typeface="Symbol" panose="05050102010706020507" pitchFamily="18" charset="2"/>
              </a:rPr>
              <a:t>We say that </a:t>
            </a:r>
            <a:r>
              <a:rPr lang="en-US" altLang="zh-CN" sz="2400" dirty="0">
                <a:solidFill>
                  <a:schemeClr val="accent2"/>
                </a:solidFill>
                <a:sym typeface="Symbol" panose="05050102010706020507" pitchFamily="18" charset="2"/>
              </a:rPr>
              <a:t>N accept w</a:t>
            </a:r>
            <a:r>
              <a:rPr lang="en-US" altLang="zh-CN" sz="2400" dirty="0">
                <a:solidFill>
                  <a:schemeClr val="tx1"/>
                </a:solidFill>
                <a:sym typeface="Symbol" panose="05050102010706020507" pitchFamily="18" charset="2"/>
              </a:rPr>
              <a:t>, </a:t>
            </a:r>
            <a:endParaRPr lang="zh-CN" altLang="en-US" sz="2400" dirty="0">
              <a:solidFill>
                <a:schemeClr val="tx1"/>
              </a:solidFill>
              <a:sym typeface="Symbol" panose="05050102010706020507" pitchFamily="18" charset="2"/>
            </a:endParaRPr>
          </a:p>
          <a:p>
            <a:r>
              <a:rPr lang="en-US" altLang="zh-CN" sz="2400" dirty="0">
                <a:solidFill>
                  <a:schemeClr val="accent2"/>
                </a:solidFill>
                <a:sym typeface="Symbol" panose="05050102010706020507" pitchFamily="18" charset="2"/>
              </a:rPr>
              <a:t>if</a:t>
            </a:r>
            <a:r>
              <a:rPr lang="zh-CN" altLang="en-US" sz="2400" dirty="0">
                <a:solidFill>
                  <a:srgbClr val="FF0000"/>
                </a:solidFill>
                <a:sym typeface="Symbol" panose="05050102010706020507" pitchFamily="18" charset="2"/>
              </a:rPr>
              <a:t> </a:t>
            </a:r>
            <a:r>
              <a:rPr lang="en-US" altLang="zh-CN" sz="2400" dirty="0">
                <a:solidFill>
                  <a:schemeClr val="tx1"/>
                </a:solidFill>
                <a:sym typeface="Symbol" panose="05050102010706020507" pitchFamily="18" charset="2"/>
              </a:rPr>
              <a:t>we can write w as w=w</a:t>
            </a:r>
            <a:r>
              <a:rPr lang="en-US" altLang="zh-CN" sz="2400" baseline="-25000" dirty="0">
                <a:solidFill>
                  <a:schemeClr val="tx1"/>
                </a:solidFill>
                <a:sym typeface="Symbol" panose="05050102010706020507" pitchFamily="18" charset="2"/>
              </a:rPr>
              <a:t>1</a:t>
            </a:r>
            <a:r>
              <a:rPr lang="en-US" altLang="zh-CN" sz="2400" dirty="0">
                <a:solidFill>
                  <a:schemeClr val="tx1"/>
                </a:solidFill>
                <a:sym typeface="Symbol" panose="05050102010706020507" pitchFamily="18" charset="2"/>
              </a:rPr>
              <a:t>w</a:t>
            </a:r>
            <a:r>
              <a:rPr lang="en-US" altLang="zh-CN" sz="2400" baseline="-25000" dirty="0">
                <a:solidFill>
                  <a:schemeClr val="tx1"/>
                </a:solidFill>
                <a:sym typeface="Symbol" panose="05050102010706020507" pitchFamily="18" charset="2"/>
              </a:rPr>
              <a:t>2</a:t>
            </a:r>
            <a:r>
              <a:rPr lang="en-US" altLang="zh-CN" sz="2400" dirty="0">
                <a:solidFill>
                  <a:schemeClr val="tx1"/>
                </a:solidFill>
                <a:sym typeface="Symbol" panose="05050102010706020507" pitchFamily="18" charset="2"/>
              </a:rPr>
              <a:t>…</a:t>
            </a:r>
            <a:r>
              <a:rPr lang="en-US" altLang="zh-CN" sz="2400" dirty="0" err="1">
                <a:solidFill>
                  <a:schemeClr val="tx1"/>
                </a:solidFill>
                <a:sym typeface="Symbol" panose="05050102010706020507" pitchFamily="18" charset="2"/>
              </a:rPr>
              <a:t>w</a:t>
            </a:r>
            <a:r>
              <a:rPr lang="en-US" altLang="zh-CN" sz="2400" baseline="-25000" dirty="0" err="1">
                <a:solidFill>
                  <a:schemeClr val="tx1"/>
                </a:solidFill>
                <a:sym typeface="Symbol" panose="05050102010706020507" pitchFamily="18" charset="2"/>
              </a:rPr>
              <a:t>n</a:t>
            </a:r>
            <a:r>
              <a:rPr lang="en-US" altLang="zh-CN" sz="2400" dirty="0">
                <a:solidFill>
                  <a:schemeClr val="tx1"/>
                </a:solidFill>
                <a:sym typeface="Symbol" panose="05050102010706020507" pitchFamily="18" charset="2"/>
              </a:rPr>
              <a:t>, </a:t>
            </a:r>
            <a:r>
              <a:rPr lang="en-US" altLang="zh-CN" sz="2400" dirty="0" err="1">
                <a:solidFill>
                  <a:schemeClr val="tx1"/>
                </a:solidFill>
                <a:sym typeface="Symbol" panose="05050102010706020507" pitchFamily="18" charset="2"/>
              </a:rPr>
              <a:t>w</a:t>
            </a:r>
            <a:r>
              <a:rPr lang="en-US" altLang="zh-CN" sz="2400" baseline="-25000" dirty="0" err="1">
                <a:solidFill>
                  <a:schemeClr val="tx1"/>
                </a:solidFill>
                <a:sym typeface="Symbol" panose="05050102010706020507" pitchFamily="18" charset="2"/>
              </a:rPr>
              <a:t>i</a:t>
            </a:r>
            <a:r>
              <a:rPr lang="en-US" altLang="zh-CN" sz="2400" dirty="0">
                <a:solidFill>
                  <a:schemeClr val="tx1"/>
                </a:solidFill>
                <a:sym typeface="Symbol" panose="05050102010706020507" pitchFamily="18" charset="2"/>
              </a:rPr>
              <a:t></a:t>
            </a:r>
            <a:r>
              <a:rPr lang="en-US" altLang="zh-CN" sz="2400" baseline="-25000" dirty="0">
                <a:solidFill>
                  <a:schemeClr val="tx1"/>
                </a:solidFill>
                <a:sym typeface="Symbol" panose="05050102010706020507" pitchFamily="18" charset="2"/>
              </a:rPr>
              <a:t></a:t>
            </a:r>
            <a:r>
              <a:rPr lang="en-US" altLang="zh-CN" sz="2400" dirty="0">
                <a:solidFill>
                  <a:schemeClr val="tx1"/>
                </a:solidFill>
                <a:sym typeface="Symbol" panose="05050102010706020507" pitchFamily="18" charset="2"/>
              </a:rPr>
              <a:t>, and</a:t>
            </a:r>
            <a:endParaRPr lang="zh-CN" altLang="en-US" sz="2400" dirty="0">
              <a:solidFill>
                <a:schemeClr val="tx1"/>
              </a:solidFill>
              <a:sym typeface="Symbol" panose="05050102010706020507" pitchFamily="18" charset="2"/>
            </a:endParaRPr>
          </a:p>
          <a:p>
            <a:r>
              <a:rPr lang="zh-CN" altLang="en-US" sz="2400" dirty="0">
                <a:solidFill>
                  <a:schemeClr val="tx1"/>
                </a:solidFill>
                <a:sym typeface="Symbol" panose="05050102010706020507" pitchFamily="18" charset="2"/>
              </a:rPr>
              <a:t>    </a:t>
            </a:r>
            <a:r>
              <a:rPr lang="en-US" altLang="zh-CN" sz="2400" dirty="0">
                <a:solidFill>
                  <a:schemeClr val="tx1"/>
                </a:solidFill>
                <a:sym typeface="Symbol" panose="05050102010706020507" pitchFamily="18" charset="2"/>
              </a:rPr>
              <a:t>there exists a sequence r</a:t>
            </a:r>
            <a:r>
              <a:rPr lang="en-US" altLang="zh-CN" sz="2400" baseline="-25000" dirty="0">
                <a:solidFill>
                  <a:schemeClr val="tx1"/>
                </a:solidFill>
                <a:sym typeface="Symbol" panose="05050102010706020507" pitchFamily="18" charset="2"/>
              </a:rPr>
              <a:t>0</a:t>
            </a:r>
            <a:r>
              <a:rPr lang="en-US" altLang="zh-CN" sz="2400" dirty="0">
                <a:solidFill>
                  <a:schemeClr val="tx1"/>
                </a:solidFill>
                <a:sym typeface="Symbol" panose="05050102010706020507" pitchFamily="18" charset="2"/>
              </a:rPr>
              <a:t>,r</a:t>
            </a:r>
            <a:r>
              <a:rPr lang="en-US" altLang="zh-CN" sz="2400" baseline="-25000" dirty="0">
                <a:solidFill>
                  <a:schemeClr val="tx1"/>
                </a:solidFill>
                <a:sym typeface="Symbol" panose="05050102010706020507" pitchFamily="18" charset="2"/>
              </a:rPr>
              <a:t>1</a:t>
            </a:r>
            <a:r>
              <a:rPr lang="en-US" altLang="zh-CN" sz="2400" dirty="0">
                <a:solidFill>
                  <a:schemeClr val="tx1"/>
                </a:solidFill>
                <a:sym typeface="Symbol" panose="05050102010706020507" pitchFamily="18" charset="2"/>
              </a:rPr>
              <a:t>,…,</a:t>
            </a:r>
            <a:r>
              <a:rPr lang="en-US" altLang="zh-CN" sz="2400" dirty="0" err="1">
                <a:solidFill>
                  <a:schemeClr val="tx1"/>
                </a:solidFill>
                <a:sym typeface="Symbol" panose="05050102010706020507" pitchFamily="18" charset="2"/>
              </a:rPr>
              <a:t>r</a:t>
            </a:r>
            <a:r>
              <a:rPr lang="en-US" altLang="zh-CN" sz="2400" baseline="-25000" dirty="0" err="1">
                <a:solidFill>
                  <a:schemeClr val="tx1"/>
                </a:solidFill>
                <a:sym typeface="Symbol" panose="05050102010706020507" pitchFamily="18" charset="2"/>
              </a:rPr>
              <a:t>n</a:t>
            </a:r>
            <a:r>
              <a:rPr lang="en-US" altLang="zh-CN" sz="2400" dirty="0" err="1">
                <a:solidFill>
                  <a:schemeClr val="tx1"/>
                </a:solidFill>
                <a:sym typeface="Symbol" panose="05050102010706020507" pitchFamily="18" charset="2"/>
              </a:rPr>
              <a:t>Q</a:t>
            </a:r>
            <a:r>
              <a:rPr lang="en-US" altLang="zh-CN" sz="2400" dirty="0">
                <a:solidFill>
                  <a:schemeClr val="tx1"/>
                </a:solidFill>
                <a:sym typeface="Symbol" panose="05050102010706020507" pitchFamily="18" charset="2"/>
              </a:rPr>
              <a:t>, such that</a:t>
            </a:r>
            <a:endParaRPr lang="zh-CN" altLang="en-US" sz="2400" dirty="0">
              <a:solidFill>
                <a:schemeClr val="tx1"/>
              </a:solidFill>
              <a:sym typeface="Symbol" panose="05050102010706020507" pitchFamily="18" charset="2"/>
            </a:endParaRPr>
          </a:p>
          <a:p>
            <a:r>
              <a:rPr lang="zh-CN" altLang="en-US" sz="2400" dirty="0">
                <a:solidFill>
                  <a:schemeClr val="tx1"/>
                </a:solidFill>
                <a:sym typeface="Symbol" panose="05050102010706020507" pitchFamily="18" charset="2"/>
              </a:rPr>
              <a:t>     </a:t>
            </a:r>
            <a:r>
              <a:rPr lang="en-US" altLang="zh-CN" sz="2400" dirty="0">
                <a:solidFill>
                  <a:schemeClr val="tx1"/>
                </a:solidFill>
                <a:sym typeface="Symbol" panose="05050102010706020507" pitchFamily="18" charset="2"/>
              </a:rPr>
              <a:t>1)  r</a:t>
            </a:r>
            <a:r>
              <a:rPr lang="en-US" altLang="zh-CN" sz="2400" baseline="-25000" dirty="0">
                <a:solidFill>
                  <a:schemeClr val="tx1"/>
                </a:solidFill>
                <a:sym typeface="Symbol" panose="05050102010706020507" pitchFamily="18" charset="2"/>
              </a:rPr>
              <a:t>0</a:t>
            </a:r>
            <a:r>
              <a:rPr lang="en-US" altLang="zh-CN" sz="2400" dirty="0">
                <a:solidFill>
                  <a:schemeClr val="tx1"/>
                </a:solidFill>
                <a:sym typeface="Symbol" panose="05050102010706020507" pitchFamily="18" charset="2"/>
              </a:rPr>
              <a:t> = q</a:t>
            </a:r>
            <a:r>
              <a:rPr lang="en-US" altLang="zh-CN" sz="2400" baseline="-25000" dirty="0">
                <a:solidFill>
                  <a:schemeClr val="tx1"/>
                </a:solidFill>
                <a:sym typeface="Symbol" panose="05050102010706020507" pitchFamily="18" charset="2"/>
              </a:rPr>
              <a:t>0</a:t>
            </a:r>
            <a:r>
              <a:rPr lang="en-US" altLang="zh-CN" sz="2400" dirty="0">
                <a:solidFill>
                  <a:schemeClr val="tx1"/>
                </a:solidFill>
                <a:sym typeface="Symbol" panose="05050102010706020507" pitchFamily="18" charset="2"/>
              </a:rPr>
              <a:t>;</a:t>
            </a:r>
            <a:endParaRPr lang="en-US" altLang="zh-CN" sz="2400" dirty="0">
              <a:solidFill>
                <a:schemeClr val="tx1"/>
              </a:solidFill>
              <a:sym typeface="Symbol" panose="05050102010706020507" pitchFamily="18" charset="2"/>
            </a:endParaRPr>
          </a:p>
          <a:p>
            <a:r>
              <a:rPr lang="en-US" altLang="zh-CN" sz="2400" dirty="0">
                <a:solidFill>
                  <a:schemeClr val="tx1"/>
                </a:solidFill>
                <a:sym typeface="Symbol" panose="05050102010706020507" pitchFamily="18" charset="2"/>
              </a:rPr>
              <a:t>     2)  r</a:t>
            </a:r>
            <a:r>
              <a:rPr lang="en-US" altLang="zh-CN" sz="2400" baseline="-25000" dirty="0">
                <a:solidFill>
                  <a:schemeClr val="tx1"/>
                </a:solidFill>
                <a:sym typeface="Symbol" panose="05050102010706020507" pitchFamily="18" charset="2"/>
              </a:rPr>
              <a:t>i+1</a:t>
            </a:r>
            <a:r>
              <a:rPr lang="en-US" altLang="zh-CN" sz="2400" dirty="0">
                <a:solidFill>
                  <a:schemeClr val="tx1"/>
                </a:solidFill>
                <a:sym typeface="Symbol" panose="05050102010706020507" pitchFamily="18" charset="2"/>
              </a:rPr>
              <a:t>(</a:t>
            </a:r>
            <a:r>
              <a:rPr lang="en-US" altLang="zh-CN" sz="2400" dirty="0" err="1">
                <a:solidFill>
                  <a:schemeClr val="tx1"/>
                </a:solidFill>
                <a:sym typeface="Symbol" panose="05050102010706020507" pitchFamily="18" charset="2"/>
              </a:rPr>
              <a:t>r</a:t>
            </a:r>
            <a:r>
              <a:rPr lang="en-US" altLang="zh-CN" sz="2400" baseline="-25000" dirty="0" err="1">
                <a:solidFill>
                  <a:schemeClr val="tx1"/>
                </a:solidFill>
                <a:sym typeface="Symbol" panose="05050102010706020507" pitchFamily="18" charset="2"/>
              </a:rPr>
              <a:t>i</a:t>
            </a:r>
            <a:r>
              <a:rPr lang="en-US" altLang="zh-CN" sz="2400" dirty="0">
                <a:solidFill>
                  <a:schemeClr val="tx1"/>
                </a:solidFill>
                <a:sym typeface="Symbol" panose="05050102010706020507" pitchFamily="18" charset="2"/>
              </a:rPr>
              <a:t>, w</a:t>
            </a:r>
            <a:r>
              <a:rPr lang="en-US" altLang="zh-CN" sz="2400" baseline="-25000" dirty="0">
                <a:solidFill>
                  <a:schemeClr val="tx1"/>
                </a:solidFill>
                <a:sym typeface="Symbol" panose="05050102010706020507" pitchFamily="18" charset="2"/>
              </a:rPr>
              <a:t>i+1</a:t>
            </a:r>
            <a:r>
              <a:rPr lang="en-US" altLang="zh-CN" sz="2400" dirty="0">
                <a:solidFill>
                  <a:schemeClr val="tx1"/>
                </a:solidFill>
                <a:sym typeface="Symbol" panose="05050102010706020507" pitchFamily="18" charset="2"/>
              </a:rPr>
              <a:t>);</a:t>
            </a:r>
            <a:endParaRPr lang="en-US" altLang="zh-CN" sz="2400" dirty="0">
              <a:solidFill>
                <a:schemeClr val="tx1"/>
              </a:solidFill>
              <a:sym typeface="Symbol" panose="05050102010706020507" pitchFamily="18" charset="2"/>
            </a:endParaRPr>
          </a:p>
          <a:p>
            <a:r>
              <a:rPr lang="en-US" altLang="zh-CN" sz="2400" dirty="0">
                <a:solidFill>
                  <a:schemeClr val="tx1"/>
                </a:solidFill>
                <a:sym typeface="Symbol" panose="05050102010706020507" pitchFamily="18" charset="2"/>
              </a:rPr>
              <a:t>     3)  </a:t>
            </a:r>
            <a:r>
              <a:rPr lang="en-US" altLang="zh-CN" sz="2400" dirty="0" err="1">
                <a:solidFill>
                  <a:schemeClr val="tx1"/>
                </a:solidFill>
                <a:sym typeface="Symbol" panose="05050102010706020507" pitchFamily="18" charset="2"/>
              </a:rPr>
              <a:t>r</a:t>
            </a:r>
            <a:r>
              <a:rPr lang="en-US" altLang="zh-CN" sz="2400" baseline="-25000" dirty="0" err="1">
                <a:solidFill>
                  <a:schemeClr val="tx1"/>
                </a:solidFill>
                <a:sym typeface="Symbol" panose="05050102010706020507" pitchFamily="18" charset="2"/>
              </a:rPr>
              <a:t>n</a:t>
            </a:r>
            <a:r>
              <a:rPr lang="en-US" altLang="zh-CN" sz="2400" dirty="0">
                <a:solidFill>
                  <a:schemeClr val="tx1"/>
                </a:solidFill>
                <a:sym typeface="Symbol" panose="05050102010706020507" pitchFamily="18" charset="2"/>
              </a:rPr>
              <a:t> F.</a:t>
            </a:r>
            <a:endParaRPr lang="en-US" altLang="zh-CN" sz="2400" dirty="0">
              <a:solidFill>
                <a:schemeClr val="tx1"/>
              </a:solidFill>
              <a:sym typeface="Symbol" panose="05050102010706020507" pitchFamily="18" charset="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70728"/>
    </mc:Choice>
    <mc:Fallback>
      <p:transition spd="slow" advTm="707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14">
                                            <p:txEl>
                                              <p:pRg st="0" end="0"/>
                                            </p:txEl>
                                          </p:spTgt>
                                        </p:tgtEl>
                                        <p:attrNameLst>
                                          <p:attrName>style.visibility</p:attrName>
                                        </p:attrNameLst>
                                      </p:cBhvr>
                                      <p:to>
                                        <p:strVal val="visible"/>
                                      </p:to>
                                    </p:set>
                                    <p:anim calcmode="lin" valueType="num">
                                      <p:cBhvr additive="base">
                                        <p:cTn id="11" dur="500" fill="hold"/>
                                        <p:tgtEl>
                                          <p:spTgt spid="114">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altLang="zh-CN" b="1" dirty="0"/>
              <a:t>Design of NFA</a:t>
            </a:r>
            <a:endParaRPr lang="en-US" altLang="zh-CN" b="1" dirty="0"/>
          </a:p>
        </p:txBody>
      </p:sp>
      <p:sp>
        <p:nvSpPr>
          <p:cNvPr id="520195" name="Text Box 3"/>
          <p:cNvSpPr txBox="1">
            <a:spLocks noChangeArrowheads="1"/>
          </p:cNvSpPr>
          <p:nvPr/>
        </p:nvSpPr>
        <p:spPr bwMode="auto">
          <a:xfrm>
            <a:off x="251520" y="1497013"/>
            <a:ext cx="8651727" cy="4918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buFontTx/>
              <a:buChar char="•"/>
            </a:pPr>
            <a:r>
              <a:rPr kumimoji="0" lang="zh-CN" altLang="en-US" sz="3200" dirty="0">
                <a:solidFill>
                  <a:schemeClr val="tx1"/>
                </a:solidFill>
              </a:rPr>
              <a:t> </a:t>
            </a:r>
            <a:r>
              <a:rPr kumimoji="0" lang="en-US" altLang="zh-CN" sz="3200" dirty="0">
                <a:solidFill>
                  <a:schemeClr val="tx1"/>
                </a:solidFill>
              </a:rPr>
              <a:t>reader as automata </a:t>
            </a:r>
            <a:endParaRPr kumimoji="0" lang="zh-CN" altLang="en-US" sz="3200" dirty="0">
              <a:solidFill>
                <a:schemeClr val="tx1"/>
              </a:solidFill>
            </a:endParaRPr>
          </a:p>
          <a:p>
            <a:pPr>
              <a:spcBef>
                <a:spcPct val="30000"/>
              </a:spcBef>
              <a:buFontTx/>
              <a:buChar char="•"/>
            </a:pPr>
            <a:r>
              <a:rPr kumimoji="0" lang="zh-CN" altLang="en-US" sz="3200" dirty="0">
                <a:solidFill>
                  <a:schemeClr val="tx1"/>
                </a:solidFill>
              </a:rPr>
              <a:t> </a:t>
            </a:r>
            <a:r>
              <a:rPr kumimoji="0" lang="en-US" altLang="zh-CN" sz="3200" dirty="0">
                <a:solidFill>
                  <a:schemeClr val="tx1"/>
                </a:solidFill>
              </a:rPr>
              <a:t>look for key </a:t>
            </a:r>
            <a:r>
              <a:rPr kumimoji="0" lang="en-US" altLang="zh-CN" sz="3200" dirty="0" err="1">
                <a:solidFill>
                  <a:schemeClr val="tx1"/>
                </a:solidFill>
              </a:rPr>
              <a:t>informations</a:t>
            </a:r>
            <a:r>
              <a:rPr kumimoji="0" lang="en-US" altLang="zh-CN" sz="3200" dirty="0">
                <a:solidFill>
                  <a:schemeClr val="tx1"/>
                </a:solidFill>
              </a:rPr>
              <a:t> </a:t>
            </a:r>
            <a:endParaRPr kumimoji="0" lang="zh-CN" altLang="en-US" sz="3200" dirty="0">
              <a:solidFill>
                <a:schemeClr val="tx1"/>
              </a:solidFill>
            </a:endParaRPr>
          </a:p>
          <a:p>
            <a:pPr>
              <a:spcBef>
                <a:spcPct val="30000"/>
              </a:spcBef>
            </a:pPr>
            <a:r>
              <a:rPr kumimoji="0" lang="en-US" altLang="zh-CN" sz="3200" dirty="0">
                <a:solidFill>
                  <a:schemeClr val="tx1"/>
                </a:solidFill>
              </a:rPr>
              <a:t>Design NFAs for the following </a:t>
            </a:r>
            <a:r>
              <a:rPr kumimoji="0" lang="en-US" altLang="zh-CN" sz="3200" dirty="0">
                <a:solidFill>
                  <a:schemeClr val="accent2"/>
                </a:solidFill>
              </a:rPr>
              <a:t>languages</a:t>
            </a:r>
            <a:r>
              <a:rPr kumimoji="0" lang="en-US" altLang="zh-CN" sz="3200" dirty="0">
                <a:solidFill>
                  <a:schemeClr val="tx1"/>
                </a:solidFill>
              </a:rPr>
              <a:t>:</a:t>
            </a:r>
            <a:endParaRPr kumimoji="0" lang="en-US" altLang="zh-CN" sz="3200" dirty="0">
              <a:solidFill>
                <a:schemeClr val="tx1"/>
              </a:solidFill>
            </a:endParaRPr>
          </a:p>
          <a:p>
            <a:pPr>
              <a:spcBef>
                <a:spcPct val="30000"/>
              </a:spcBef>
            </a:pPr>
            <a:r>
              <a:rPr kumimoji="0" lang="en-US" altLang="zh-CN" sz="3200" dirty="0">
                <a:solidFill>
                  <a:schemeClr val="tx1"/>
                </a:solidFill>
              </a:rPr>
              <a:t> </a:t>
            </a:r>
            <a:r>
              <a:rPr kumimoji="0" lang="en-US" altLang="zh-CN" sz="3200" dirty="0">
                <a:solidFill>
                  <a:schemeClr val="accent2"/>
                </a:solidFill>
              </a:rPr>
              <a:t>A={ w</a:t>
            </a:r>
            <a:r>
              <a:rPr kumimoji="0" lang="en-US" altLang="zh-CN" sz="3200" dirty="0">
                <a:solidFill>
                  <a:schemeClr val="accent2"/>
                </a:solidFill>
                <a:sym typeface="Symbol" panose="05050102010706020507" pitchFamily="18" charset="2"/>
              </a:rPr>
              <a:t>{0,1}</a:t>
            </a:r>
            <a:r>
              <a:rPr kumimoji="0" lang="en-US" altLang="zh-CN" sz="3200" baseline="30000" dirty="0">
                <a:solidFill>
                  <a:schemeClr val="accent2"/>
                </a:solidFill>
                <a:sym typeface="Symbol" panose="05050102010706020507" pitchFamily="18" charset="2"/>
              </a:rPr>
              <a:t>*</a:t>
            </a:r>
            <a:r>
              <a:rPr kumimoji="0" lang="en-US" altLang="zh-CN" sz="3200" dirty="0">
                <a:solidFill>
                  <a:schemeClr val="accent2"/>
                </a:solidFill>
              </a:rPr>
              <a:t> | w start from 1, end with 0</a:t>
            </a:r>
            <a:r>
              <a:rPr kumimoji="0" lang="zh-CN" altLang="en-US" sz="3200" dirty="0">
                <a:solidFill>
                  <a:schemeClr val="accent2"/>
                </a:solidFill>
              </a:rPr>
              <a:t> </a:t>
            </a:r>
            <a:r>
              <a:rPr kumimoji="0" lang="en-US" altLang="zh-CN" sz="3200" dirty="0">
                <a:solidFill>
                  <a:schemeClr val="accent2"/>
                </a:solidFill>
              </a:rPr>
              <a:t>} </a:t>
            </a:r>
            <a:r>
              <a:rPr kumimoji="0" lang="zh-CN" altLang="en-US" sz="3200" dirty="0">
                <a:solidFill>
                  <a:schemeClr val="accent2"/>
                </a:solidFill>
              </a:rPr>
              <a:t> </a:t>
            </a:r>
            <a:endParaRPr kumimoji="0" lang="zh-CN" altLang="en-US" sz="3200" dirty="0">
              <a:solidFill>
                <a:schemeClr val="accent2"/>
              </a:solidFill>
            </a:endParaRPr>
          </a:p>
          <a:p>
            <a:pPr>
              <a:spcBef>
                <a:spcPct val="30000"/>
              </a:spcBef>
            </a:pPr>
            <a:r>
              <a:rPr kumimoji="0" lang="zh-CN" altLang="en-US" sz="3200" dirty="0">
                <a:solidFill>
                  <a:schemeClr val="accent2"/>
                </a:solidFill>
              </a:rPr>
              <a:t> </a:t>
            </a:r>
            <a:r>
              <a:rPr kumimoji="0" lang="en-US" altLang="zh-CN" sz="3200" dirty="0">
                <a:solidFill>
                  <a:schemeClr val="accent2"/>
                </a:solidFill>
              </a:rPr>
              <a:t>B={ w</a:t>
            </a:r>
            <a:r>
              <a:rPr kumimoji="0" lang="en-US" altLang="zh-CN" sz="3200" dirty="0">
                <a:solidFill>
                  <a:schemeClr val="accent2"/>
                </a:solidFill>
                <a:sym typeface="Symbol" panose="05050102010706020507" pitchFamily="18" charset="2"/>
              </a:rPr>
              <a:t>{0,1}</a:t>
            </a:r>
            <a:r>
              <a:rPr kumimoji="0" lang="en-US" altLang="zh-CN" sz="3200" baseline="30000" dirty="0">
                <a:solidFill>
                  <a:schemeClr val="accent2"/>
                </a:solidFill>
                <a:sym typeface="Symbol" panose="05050102010706020507" pitchFamily="18" charset="2"/>
              </a:rPr>
              <a:t>*</a:t>
            </a:r>
            <a:r>
              <a:rPr kumimoji="0" lang="en-US" altLang="zh-CN" sz="3200" dirty="0">
                <a:solidFill>
                  <a:schemeClr val="accent2"/>
                </a:solidFill>
              </a:rPr>
              <a:t> | w contain 1010 as sub-string }</a:t>
            </a:r>
            <a:endParaRPr kumimoji="0" lang="en-US" altLang="zh-CN" sz="3200" dirty="0">
              <a:solidFill>
                <a:schemeClr val="accent2"/>
              </a:solidFill>
            </a:endParaRPr>
          </a:p>
          <a:p>
            <a:pPr>
              <a:spcBef>
                <a:spcPct val="30000"/>
              </a:spcBef>
            </a:pPr>
            <a:r>
              <a:rPr kumimoji="0" lang="en-US" altLang="zh-CN" sz="3200" dirty="0">
                <a:solidFill>
                  <a:schemeClr val="accent2"/>
                </a:solidFill>
              </a:rPr>
              <a:t> C={ w</a:t>
            </a:r>
            <a:r>
              <a:rPr kumimoji="0" lang="en-US" altLang="zh-CN" sz="3200" dirty="0">
                <a:solidFill>
                  <a:schemeClr val="accent2"/>
                </a:solidFill>
                <a:sym typeface="Symbol" panose="05050102010706020507" pitchFamily="18" charset="2"/>
              </a:rPr>
              <a:t>{0,1}</a:t>
            </a:r>
            <a:r>
              <a:rPr kumimoji="0" lang="en-US" altLang="zh-CN" sz="3200" baseline="30000" dirty="0">
                <a:solidFill>
                  <a:schemeClr val="accent2"/>
                </a:solidFill>
                <a:sym typeface="Symbol" panose="05050102010706020507" pitchFamily="18" charset="2"/>
              </a:rPr>
              <a:t>*</a:t>
            </a:r>
            <a:r>
              <a:rPr kumimoji="0" lang="en-US" altLang="zh-CN" sz="3200" dirty="0">
                <a:solidFill>
                  <a:schemeClr val="accent2"/>
                </a:solidFill>
              </a:rPr>
              <a:t> | w contain a 1 at the second</a:t>
            </a:r>
            <a:br>
              <a:rPr kumimoji="0" lang="en-US" altLang="zh-CN" sz="3200" dirty="0">
                <a:solidFill>
                  <a:schemeClr val="accent2"/>
                </a:solidFill>
              </a:rPr>
            </a:br>
            <a:r>
              <a:rPr kumimoji="0" lang="en-US" altLang="zh-CN" sz="3200" dirty="0">
                <a:solidFill>
                  <a:schemeClr val="accent2"/>
                </a:solidFill>
              </a:rPr>
              <a:t>                           place from the right hand end }</a:t>
            </a:r>
            <a:r>
              <a:rPr kumimoji="0" lang="en-US" altLang="zh-CN" sz="3200" dirty="0">
                <a:solidFill>
                  <a:schemeClr val="tx1"/>
                </a:solidFill>
              </a:rPr>
              <a:t> </a:t>
            </a:r>
            <a:endParaRPr kumimoji="0" lang="en-US" altLang="zh-CN" sz="3200" dirty="0">
              <a:solidFill>
                <a:schemeClr val="tx1"/>
              </a:solidFill>
            </a:endParaRPr>
          </a:p>
          <a:p>
            <a:pPr>
              <a:spcBef>
                <a:spcPct val="30000"/>
              </a:spcBef>
            </a:pPr>
            <a:r>
              <a:rPr kumimoji="0" lang="en-US" altLang="zh-CN" sz="3200" dirty="0">
                <a:solidFill>
                  <a:schemeClr val="tx1"/>
                </a:solidFill>
              </a:rPr>
              <a:t> D={ w</a:t>
            </a:r>
            <a:r>
              <a:rPr kumimoji="0" lang="en-US" altLang="zh-CN" sz="3200" dirty="0">
                <a:solidFill>
                  <a:schemeClr val="tx1"/>
                </a:solidFill>
                <a:sym typeface="Symbol" panose="05050102010706020507" pitchFamily="18" charset="2"/>
              </a:rPr>
              <a:t>{0,1}</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rPr>
              <a:t> | the binary w equals 1 module 3 }</a:t>
            </a:r>
            <a:endParaRPr kumimoji="0" lang="en-US" altLang="zh-CN" sz="32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77266"/>
    </mc:Choice>
    <mc:Fallback>
      <p:transition spd="slow" advTm="7726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ltLang="zh-CN" b="1" dirty="0"/>
              <a:t>Design an NFA for A</a:t>
            </a:r>
            <a:endParaRPr lang="en-US" altLang="zh-CN" b="1" dirty="0"/>
          </a:p>
        </p:txBody>
      </p:sp>
      <p:sp>
        <p:nvSpPr>
          <p:cNvPr id="607235" name="Text Box 3"/>
          <p:cNvSpPr txBox="1">
            <a:spLocks noChangeArrowheads="1"/>
          </p:cNvSpPr>
          <p:nvPr/>
        </p:nvSpPr>
        <p:spPr bwMode="auto">
          <a:xfrm>
            <a:off x="353927" y="1260706"/>
            <a:ext cx="8167621" cy="2603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kumimoji="0" lang="en-US" altLang="zh-CN" dirty="0">
                <a:solidFill>
                  <a:schemeClr val="tx1"/>
                </a:solidFill>
              </a:rPr>
              <a:t>A = { w</a:t>
            </a:r>
            <a:r>
              <a:rPr kumimoji="0" lang="en-US" altLang="zh-CN" dirty="0">
                <a:solidFill>
                  <a:schemeClr val="tx1"/>
                </a:solidFill>
                <a:sym typeface="Symbol" panose="05050102010706020507" pitchFamily="18" charset="2"/>
              </a:rPr>
              <a:t>{0,1}</a:t>
            </a:r>
            <a:r>
              <a:rPr kumimoji="0" lang="en-US" altLang="zh-CN" baseline="30000" dirty="0">
                <a:solidFill>
                  <a:schemeClr val="tx1"/>
                </a:solidFill>
                <a:sym typeface="Symbol" panose="05050102010706020507" pitchFamily="18" charset="2"/>
              </a:rPr>
              <a:t>*</a:t>
            </a:r>
            <a:r>
              <a:rPr kumimoji="0" lang="en-US" altLang="zh-CN" dirty="0">
                <a:solidFill>
                  <a:schemeClr val="tx1"/>
                </a:solidFill>
              </a:rPr>
              <a:t> | w start from 1, end with 0</a:t>
            </a:r>
            <a:r>
              <a:rPr kumimoji="0" lang="zh-CN" altLang="en-US" dirty="0">
                <a:solidFill>
                  <a:schemeClr val="tx1"/>
                </a:solidFill>
              </a:rPr>
              <a:t> </a:t>
            </a:r>
            <a:r>
              <a:rPr kumimoji="0" lang="en-US" altLang="zh-CN" dirty="0">
                <a:solidFill>
                  <a:schemeClr val="tx1"/>
                </a:solidFill>
              </a:rPr>
              <a:t>} </a:t>
            </a:r>
            <a:endParaRPr kumimoji="0" lang="en-US" altLang="zh-CN" dirty="0">
              <a:solidFill>
                <a:schemeClr val="tx1"/>
              </a:solidFill>
            </a:endParaRPr>
          </a:p>
          <a:p>
            <a:pPr>
              <a:spcBef>
                <a:spcPct val="30000"/>
              </a:spcBef>
            </a:pPr>
            <a:r>
              <a:rPr kumimoji="0" lang="zh-CN" altLang="en-US" dirty="0">
                <a:solidFill>
                  <a:schemeClr val="tx1"/>
                </a:solidFill>
                <a:sym typeface="Symbol" panose="05050102010706020507" pitchFamily="18" charset="2"/>
              </a:rPr>
              <a:t></a:t>
            </a:r>
            <a:r>
              <a:rPr kumimoji="0" lang="en-US" altLang="zh-CN" dirty="0">
                <a:solidFill>
                  <a:schemeClr val="tx1"/>
                </a:solidFill>
                <a:sym typeface="Symbol" panose="05050102010706020507" pitchFamily="18" charset="2"/>
              </a:rPr>
              <a:t>={0,1}, design states according to key information</a:t>
            </a:r>
            <a:r>
              <a:rPr kumimoji="0" lang="en-US" altLang="zh-CN" dirty="0">
                <a:solidFill>
                  <a:schemeClr val="tx1"/>
                </a:solidFill>
              </a:rPr>
              <a:t>, </a:t>
            </a:r>
            <a:endParaRPr kumimoji="0" lang="en-US" altLang="zh-CN" dirty="0">
              <a:solidFill>
                <a:schemeClr val="tx1"/>
              </a:solidFill>
            </a:endParaRPr>
          </a:p>
          <a:p>
            <a:pPr>
              <a:spcBef>
                <a:spcPct val="30000"/>
              </a:spcBef>
            </a:pPr>
            <a:r>
              <a:rPr kumimoji="0" lang="en-US" altLang="zh-CN" dirty="0">
                <a:solidFill>
                  <a:schemeClr val="tx1"/>
                </a:solidFill>
              </a:rPr>
              <a:t>DFA: </a:t>
            </a:r>
            <a:r>
              <a:rPr kumimoji="0" lang="en-US" altLang="zh-CN" sz="2000" dirty="0">
                <a:solidFill>
                  <a:schemeClr val="accent2"/>
                </a:solidFill>
              </a:rPr>
              <a:t>Empty</a:t>
            </a:r>
            <a:r>
              <a:rPr kumimoji="0" lang="en-US" altLang="zh-CN" sz="2000" dirty="0">
                <a:solidFill>
                  <a:schemeClr val="tx1"/>
                </a:solidFill>
              </a:rPr>
              <a:t>(</a:t>
            </a:r>
            <a:r>
              <a:rPr kumimoji="0" lang="en-US" altLang="zh-CN" sz="2000" dirty="0">
                <a:solidFill>
                  <a:schemeClr val="tx1"/>
                </a:solidFill>
                <a:sym typeface="Symbol" panose="05050102010706020507" pitchFamily="18" charset="2"/>
              </a:rPr>
              <a:t>), </a:t>
            </a:r>
            <a:r>
              <a:rPr kumimoji="0" lang="en-US" altLang="zh-CN" sz="2000" dirty="0">
                <a:solidFill>
                  <a:srgbClr val="FF0000"/>
                </a:solidFill>
              </a:rPr>
              <a:t>S</a:t>
            </a:r>
            <a:r>
              <a:rPr kumimoji="0" lang="en-US" altLang="zh-CN" sz="2000" dirty="0">
                <a:solidFill>
                  <a:schemeClr val="accent2"/>
                </a:solidFill>
              </a:rPr>
              <a:t>tart </a:t>
            </a:r>
            <a:r>
              <a:rPr kumimoji="0" lang="en-US" altLang="zh-CN" sz="2000" dirty="0">
                <a:solidFill>
                  <a:srgbClr val="FF0000"/>
                </a:solidFill>
              </a:rPr>
              <a:t>F</a:t>
            </a:r>
            <a:r>
              <a:rPr kumimoji="0" lang="en-US" altLang="zh-CN" sz="2000" dirty="0">
                <a:solidFill>
                  <a:schemeClr val="accent2"/>
                </a:solidFill>
              </a:rPr>
              <a:t>rom 0</a:t>
            </a:r>
            <a:r>
              <a:rPr kumimoji="0" lang="en-US" altLang="zh-CN" sz="2000" dirty="0">
                <a:solidFill>
                  <a:schemeClr val="tx1"/>
                </a:solidFill>
              </a:rPr>
              <a:t>(0*), </a:t>
            </a:r>
            <a:endParaRPr kumimoji="0" lang="en-US" altLang="zh-CN" sz="2000" dirty="0">
              <a:solidFill>
                <a:schemeClr val="accent2"/>
              </a:solidFill>
            </a:endParaRPr>
          </a:p>
          <a:p>
            <a:pPr>
              <a:spcBef>
                <a:spcPct val="30000"/>
              </a:spcBef>
            </a:pPr>
            <a:r>
              <a:rPr kumimoji="0" lang="en-US" altLang="zh-CN" sz="2000" dirty="0">
                <a:solidFill>
                  <a:srgbClr val="FF0000"/>
                </a:solidFill>
              </a:rPr>
              <a:t>              S</a:t>
            </a:r>
            <a:r>
              <a:rPr kumimoji="0" lang="en-US" altLang="zh-CN" sz="2000" dirty="0">
                <a:solidFill>
                  <a:schemeClr val="accent2"/>
                </a:solidFill>
              </a:rPr>
              <a:t>tart </a:t>
            </a:r>
            <a:r>
              <a:rPr kumimoji="0" lang="en-US" altLang="zh-CN" sz="2000" dirty="0">
                <a:solidFill>
                  <a:srgbClr val="FF0000"/>
                </a:solidFill>
              </a:rPr>
              <a:t>F</a:t>
            </a:r>
            <a:r>
              <a:rPr kumimoji="0" lang="en-US" altLang="zh-CN" sz="2000" dirty="0">
                <a:solidFill>
                  <a:schemeClr val="accent2"/>
                </a:solidFill>
              </a:rPr>
              <a:t>rom 1 </a:t>
            </a:r>
            <a:r>
              <a:rPr kumimoji="0" lang="en-US" altLang="zh-CN" sz="2000" dirty="0">
                <a:solidFill>
                  <a:srgbClr val="FF0000"/>
                </a:solidFill>
              </a:rPr>
              <a:t>E</a:t>
            </a:r>
            <a:r>
              <a:rPr kumimoji="0" lang="en-US" altLang="zh-CN" sz="2000" dirty="0">
                <a:solidFill>
                  <a:schemeClr val="accent2"/>
                </a:solidFill>
              </a:rPr>
              <a:t>nd </a:t>
            </a:r>
            <a:r>
              <a:rPr kumimoji="0" lang="en-US" altLang="zh-CN" sz="2000" dirty="0">
                <a:solidFill>
                  <a:srgbClr val="FF0000"/>
                </a:solidFill>
              </a:rPr>
              <a:t>W</a:t>
            </a:r>
            <a:r>
              <a:rPr kumimoji="0" lang="en-US" altLang="zh-CN" sz="2000" dirty="0">
                <a:solidFill>
                  <a:schemeClr val="accent2"/>
                </a:solidFill>
              </a:rPr>
              <a:t>ith 0</a:t>
            </a:r>
            <a:r>
              <a:rPr kumimoji="0" lang="en-US" altLang="zh-CN" sz="2000" dirty="0">
                <a:solidFill>
                  <a:schemeClr val="tx1"/>
                </a:solidFill>
              </a:rPr>
              <a:t>(1*0), </a:t>
            </a:r>
            <a:r>
              <a:rPr kumimoji="0" lang="en-US" altLang="zh-CN" sz="2000" dirty="0">
                <a:solidFill>
                  <a:srgbClr val="FF0000"/>
                </a:solidFill>
              </a:rPr>
              <a:t>S</a:t>
            </a:r>
            <a:r>
              <a:rPr kumimoji="0" lang="en-US" altLang="zh-CN" sz="2000" dirty="0">
                <a:solidFill>
                  <a:schemeClr val="accent2"/>
                </a:solidFill>
              </a:rPr>
              <a:t>tart </a:t>
            </a:r>
            <a:r>
              <a:rPr kumimoji="0" lang="en-US" altLang="zh-CN" sz="2000" dirty="0">
                <a:solidFill>
                  <a:srgbClr val="FF0000"/>
                </a:solidFill>
              </a:rPr>
              <a:t>F</a:t>
            </a:r>
            <a:r>
              <a:rPr kumimoji="0" lang="en-US" altLang="zh-CN" sz="2000" dirty="0">
                <a:solidFill>
                  <a:schemeClr val="accent2"/>
                </a:solidFill>
              </a:rPr>
              <a:t>rom 1 </a:t>
            </a:r>
            <a:r>
              <a:rPr kumimoji="0" lang="en-US" altLang="zh-CN" sz="2000" dirty="0">
                <a:solidFill>
                  <a:srgbClr val="FF0000"/>
                </a:solidFill>
              </a:rPr>
              <a:t>E</a:t>
            </a:r>
            <a:r>
              <a:rPr kumimoji="0" lang="en-US" altLang="zh-CN" sz="2000" dirty="0">
                <a:solidFill>
                  <a:schemeClr val="accent2"/>
                </a:solidFill>
              </a:rPr>
              <a:t>nd </a:t>
            </a:r>
            <a:r>
              <a:rPr kumimoji="0" lang="en-US" altLang="zh-CN" sz="2000" dirty="0">
                <a:solidFill>
                  <a:srgbClr val="FF0000"/>
                </a:solidFill>
              </a:rPr>
              <a:t>W</a:t>
            </a:r>
            <a:r>
              <a:rPr kumimoji="0" lang="en-US" altLang="zh-CN" sz="2000" dirty="0">
                <a:solidFill>
                  <a:schemeClr val="accent2"/>
                </a:solidFill>
              </a:rPr>
              <a:t>ith 1</a:t>
            </a:r>
            <a:r>
              <a:rPr kumimoji="0" lang="en-US" altLang="zh-CN" sz="2000" dirty="0">
                <a:solidFill>
                  <a:schemeClr val="tx1"/>
                </a:solidFill>
              </a:rPr>
              <a:t>(1*0) </a:t>
            </a:r>
            <a:endParaRPr kumimoji="0" lang="en-US" altLang="zh-CN" sz="2000" dirty="0">
              <a:solidFill>
                <a:schemeClr val="tx1"/>
              </a:solidFill>
            </a:endParaRPr>
          </a:p>
          <a:p>
            <a:pPr lvl="0">
              <a:spcBef>
                <a:spcPct val="30000"/>
              </a:spcBef>
            </a:pPr>
            <a:r>
              <a:rPr kumimoji="0" lang="en-US" altLang="zh-CN" dirty="0">
                <a:solidFill>
                  <a:schemeClr val="tx1"/>
                </a:solidFill>
              </a:rPr>
              <a:t>NFA: </a:t>
            </a:r>
            <a:r>
              <a:rPr kumimoji="0" lang="en-US" altLang="zh-CN" dirty="0">
                <a:solidFill>
                  <a:srgbClr val="000000"/>
                </a:solidFill>
                <a:sym typeface="Symbol" panose="05050102010706020507" pitchFamily="18" charset="2"/>
              </a:rPr>
              <a:t>, </a:t>
            </a:r>
            <a:r>
              <a:rPr kumimoji="0" lang="en-US" altLang="zh-CN" dirty="0">
                <a:solidFill>
                  <a:srgbClr val="000000"/>
                </a:solidFill>
              </a:rPr>
              <a:t>1*, 1*0</a:t>
            </a:r>
            <a:r>
              <a:rPr kumimoji="0" lang="en-US" altLang="zh-CN" dirty="0">
                <a:solidFill>
                  <a:schemeClr val="tx1"/>
                </a:solidFill>
              </a:rPr>
              <a:t>.</a:t>
            </a:r>
            <a:endParaRPr kumimoji="0" lang="en-US" altLang="zh-CN" dirty="0">
              <a:solidFill>
                <a:schemeClr val="tx1"/>
              </a:solidFill>
            </a:endParaRPr>
          </a:p>
        </p:txBody>
      </p:sp>
      <p:grpSp>
        <p:nvGrpSpPr>
          <p:cNvPr id="607288" name="Group 56"/>
          <p:cNvGrpSpPr/>
          <p:nvPr/>
        </p:nvGrpSpPr>
        <p:grpSpPr bwMode="auto">
          <a:xfrm>
            <a:off x="4139627" y="3795398"/>
            <a:ext cx="4041775" cy="2016125"/>
            <a:chOff x="2789" y="2659"/>
            <a:chExt cx="2546" cy="1270"/>
          </a:xfrm>
        </p:grpSpPr>
        <p:cxnSp>
          <p:nvCxnSpPr>
            <p:cNvPr id="607273" name="AutoShape 41"/>
            <p:cNvCxnSpPr>
              <a:cxnSpLocks noChangeShapeType="1"/>
              <a:stCxn id="4294967295" idx="7"/>
              <a:endCxn id="4294967295" idx="1"/>
            </p:cNvCxnSpPr>
            <p:nvPr/>
          </p:nvCxnSpPr>
          <p:spPr bwMode="auto">
            <a:xfrm rot="16200000" flipH="1" flipV="1">
              <a:off x="4133" y="2992"/>
              <a:ext cx="1" cy="340"/>
            </a:xfrm>
            <a:prstGeom prst="curvedConnector3">
              <a:avLst>
                <a:gd name="adj1" fmla="val -21400000"/>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7274" name="Oval 42"/>
            <p:cNvSpPr>
              <a:spLocks noChangeArrowheads="1"/>
            </p:cNvSpPr>
            <p:nvPr/>
          </p:nvSpPr>
          <p:spPr bwMode="auto">
            <a:xfrm>
              <a:off x="4901" y="3139"/>
              <a:ext cx="384" cy="38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07275" name="AutoShape 15"/>
            <p:cNvCxnSpPr>
              <a:cxnSpLocks noChangeShapeType="1"/>
              <a:stCxn id="4" idx="2"/>
            </p:cNvCxnSpPr>
            <p:nvPr/>
          </p:nvCxnSpPr>
          <p:spPr bwMode="auto">
            <a:xfrm flipH="1">
              <a:off x="2789" y="3331"/>
              <a:ext cx="336" cy="0"/>
            </a:xfrm>
            <a:prstGeom prst="straightConnector1">
              <a:avLst/>
            </a:prstGeom>
            <a:noFill/>
            <a:ln w="9525">
              <a:solidFill>
                <a:srgbClr val="000000"/>
              </a:solidFill>
              <a:round/>
              <a:headEnd type="arrow" w="lg" len="lg"/>
              <a:tailEnd type="none" w="lg" len="lg"/>
            </a:ln>
            <a:extLst>
              <a:ext uri="{909E8E84-426E-40DD-AFC4-6F175D3DCCD1}">
                <a14:hiddenFill xmlns:a14="http://schemas.microsoft.com/office/drawing/2010/main">
                  <a:noFill/>
                </a14:hiddenFill>
              </a:ext>
            </a:extLst>
          </p:spPr>
        </p:cxnSp>
        <p:cxnSp>
          <p:nvCxnSpPr>
            <p:cNvPr id="607276" name="AutoShape 15"/>
            <p:cNvCxnSpPr>
              <a:cxnSpLocks noChangeShapeType="1"/>
              <a:stCxn id="4" idx="6"/>
              <a:endCxn id="4294967295" idx="2"/>
            </p:cNvCxnSpPr>
            <p:nvPr/>
          </p:nvCxnSpPr>
          <p:spPr bwMode="auto">
            <a:xfrm>
              <a:off x="3607" y="3331"/>
              <a:ext cx="286" cy="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4" name="Oval 51"/>
            <p:cNvSpPr>
              <a:spLocks noChangeAspect="1"/>
            </p:cNvSpPr>
            <p:nvPr/>
          </p:nvSpPr>
          <p:spPr bwMode="auto">
            <a:xfrm>
              <a:off x="3125" y="3091"/>
              <a:ext cx="482" cy="48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zh-CN" altLang="en-US" sz="2800" dirty="0">
                  <a:solidFill>
                    <a:srgbClr val="000000"/>
                  </a:solidFill>
                  <a:sym typeface="Symbol" panose="05050102010706020507" pitchFamily="18" charset="2"/>
                </a:rPr>
                <a:t></a:t>
              </a:r>
              <a:endParaRPr kumimoji="0" lang="zh-CN" altLang="en-US" sz="2800" dirty="0">
                <a:solidFill>
                  <a:srgbClr val="000000"/>
                </a:solidFill>
                <a:sym typeface="Symbol" panose="05050102010706020507" pitchFamily="18" charset="2"/>
              </a:endParaRPr>
            </a:p>
          </p:txBody>
        </p:sp>
        <p:sp>
          <p:nvSpPr>
            <p:cNvPr id="7" name="Oval 51"/>
            <p:cNvSpPr>
              <a:spLocks noChangeAspect="1"/>
            </p:cNvSpPr>
            <p:nvPr/>
          </p:nvSpPr>
          <p:spPr bwMode="auto">
            <a:xfrm>
              <a:off x="4853" y="3091"/>
              <a:ext cx="482" cy="48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800" dirty="0">
                  <a:solidFill>
                    <a:srgbClr val="000000"/>
                  </a:solidFill>
                  <a:sym typeface="Symbol" panose="05050102010706020507" pitchFamily="18" charset="2"/>
                </a:rPr>
                <a:t>1*0</a:t>
              </a:r>
              <a:endParaRPr kumimoji="0" lang="zh-CN" altLang="en-US" sz="2800" dirty="0">
                <a:solidFill>
                  <a:srgbClr val="000000"/>
                </a:solidFill>
                <a:sym typeface="Symbol" panose="05050102010706020507" pitchFamily="18" charset="2"/>
              </a:endParaRPr>
            </a:p>
          </p:txBody>
        </p:sp>
        <p:sp>
          <p:nvSpPr>
            <p:cNvPr id="8" name="Oval 51"/>
            <p:cNvSpPr>
              <a:spLocks noChangeAspect="1"/>
            </p:cNvSpPr>
            <p:nvPr/>
          </p:nvSpPr>
          <p:spPr bwMode="auto">
            <a:xfrm>
              <a:off x="3893" y="3091"/>
              <a:ext cx="482" cy="48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800" dirty="0">
                  <a:solidFill>
                    <a:srgbClr val="000000"/>
                  </a:solidFill>
                  <a:sym typeface="Symbol" panose="05050102010706020507" pitchFamily="18" charset="2"/>
                </a:rPr>
                <a:t>1*</a:t>
              </a:r>
              <a:endParaRPr kumimoji="0" lang="zh-CN" altLang="en-US" sz="2800" dirty="0">
                <a:solidFill>
                  <a:srgbClr val="000000"/>
                </a:solidFill>
                <a:sym typeface="Symbol" panose="05050102010706020507" pitchFamily="18" charset="2"/>
              </a:endParaRPr>
            </a:p>
          </p:txBody>
        </p:sp>
        <p:cxnSp>
          <p:nvCxnSpPr>
            <p:cNvPr id="607280" name="AutoShape 15"/>
            <p:cNvCxnSpPr>
              <a:cxnSpLocks noChangeShapeType="1"/>
              <a:stCxn id="4294967295" idx="6"/>
              <a:endCxn id="4294967295" idx="2"/>
            </p:cNvCxnSpPr>
            <p:nvPr/>
          </p:nvCxnSpPr>
          <p:spPr bwMode="auto">
            <a:xfrm>
              <a:off x="4375" y="3331"/>
              <a:ext cx="478" cy="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607281" name="Text Box 49"/>
            <p:cNvSpPr txBox="1">
              <a:spLocks noChangeArrowheads="1"/>
            </p:cNvSpPr>
            <p:nvPr/>
          </p:nvSpPr>
          <p:spPr bwMode="auto">
            <a:xfrm>
              <a:off x="3941" y="2659"/>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0,1 </a:t>
              </a:r>
              <a:endParaRPr kumimoji="0" lang="en-US" altLang="zh-CN" sz="2400">
                <a:solidFill>
                  <a:schemeClr val="tx1"/>
                </a:solidFill>
              </a:endParaRPr>
            </a:p>
          </p:txBody>
        </p:sp>
        <p:sp>
          <p:nvSpPr>
            <p:cNvPr id="607282" name="Text Box 50"/>
            <p:cNvSpPr txBox="1">
              <a:spLocks noChangeArrowheads="1"/>
            </p:cNvSpPr>
            <p:nvPr/>
          </p:nvSpPr>
          <p:spPr bwMode="auto">
            <a:xfrm>
              <a:off x="4517" y="3043"/>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sp>
          <p:nvSpPr>
            <p:cNvPr id="607283" name="Text Box 51"/>
            <p:cNvSpPr txBox="1">
              <a:spLocks noChangeArrowheads="1"/>
            </p:cNvSpPr>
            <p:nvPr/>
          </p:nvSpPr>
          <p:spPr bwMode="auto">
            <a:xfrm>
              <a:off x="3653" y="304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a:t>
              </a:r>
              <a:endParaRPr kumimoji="0" lang="en-US" altLang="zh-CN" sz="2400">
                <a:solidFill>
                  <a:schemeClr val="tx1"/>
                </a:solidFill>
              </a:endParaRPr>
            </a:p>
          </p:txBody>
        </p:sp>
        <p:sp>
          <p:nvSpPr>
            <p:cNvPr id="607287" name="Text Box 55"/>
            <p:cNvSpPr txBox="1">
              <a:spLocks noChangeArrowheads="1"/>
            </p:cNvSpPr>
            <p:nvPr/>
          </p:nvSpPr>
          <p:spPr bwMode="auto">
            <a:xfrm>
              <a:off x="3638" y="3602"/>
              <a:ext cx="6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NFA </a:t>
              </a:r>
              <a:endParaRPr lang="en-US" altLang="zh-CN" dirty="0"/>
            </a:p>
          </p:txBody>
        </p:sp>
      </p:grpSp>
      <p:pic>
        <p:nvPicPr>
          <p:cNvPr id="12" name="图片 11"/>
          <p:cNvPicPr>
            <a:picLocks noChangeAspect="1"/>
          </p:cNvPicPr>
          <p:nvPr/>
        </p:nvPicPr>
        <p:blipFill>
          <a:blip r:embed="rId1"/>
          <a:stretch>
            <a:fillRect/>
          </a:stretch>
        </p:blipFill>
        <p:spPr>
          <a:xfrm>
            <a:off x="350566" y="3840212"/>
            <a:ext cx="3518898" cy="2669178"/>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163527"/>
    </mc:Choice>
    <mc:Fallback>
      <p:transition spd="slow" advTm="1635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7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ltLang="zh-CN" b="1" dirty="0"/>
              <a:t>Understanding the NFA for A</a:t>
            </a:r>
            <a:endParaRPr lang="en-US" altLang="zh-CN" b="1" dirty="0"/>
          </a:p>
        </p:txBody>
      </p:sp>
      <p:sp>
        <p:nvSpPr>
          <p:cNvPr id="607235" name="Text Box 3"/>
          <p:cNvSpPr txBox="1">
            <a:spLocks noChangeArrowheads="1"/>
          </p:cNvSpPr>
          <p:nvPr/>
        </p:nvSpPr>
        <p:spPr bwMode="auto">
          <a:xfrm>
            <a:off x="353292" y="1196752"/>
            <a:ext cx="6852517" cy="108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kumimoji="0" lang="en-US" altLang="zh-CN" dirty="0">
                <a:solidFill>
                  <a:schemeClr val="tx1"/>
                </a:solidFill>
              </a:rPr>
              <a:t>A = { w</a:t>
            </a:r>
            <a:r>
              <a:rPr kumimoji="0" lang="en-US" altLang="zh-CN" dirty="0">
                <a:solidFill>
                  <a:schemeClr val="tx1"/>
                </a:solidFill>
                <a:sym typeface="Symbol" panose="05050102010706020507" pitchFamily="18" charset="2"/>
              </a:rPr>
              <a:t>{0,1}</a:t>
            </a:r>
            <a:r>
              <a:rPr kumimoji="0" lang="en-US" altLang="zh-CN" baseline="30000" dirty="0">
                <a:solidFill>
                  <a:schemeClr val="tx1"/>
                </a:solidFill>
                <a:sym typeface="Symbol" panose="05050102010706020507" pitchFamily="18" charset="2"/>
              </a:rPr>
              <a:t>*</a:t>
            </a:r>
            <a:r>
              <a:rPr kumimoji="0" lang="en-US" altLang="zh-CN" dirty="0">
                <a:solidFill>
                  <a:schemeClr val="tx1"/>
                </a:solidFill>
              </a:rPr>
              <a:t> | w start from 1, end with 0</a:t>
            </a:r>
            <a:r>
              <a:rPr kumimoji="0" lang="zh-CN" altLang="en-US" dirty="0">
                <a:solidFill>
                  <a:schemeClr val="tx1"/>
                </a:solidFill>
              </a:rPr>
              <a:t> </a:t>
            </a:r>
            <a:r>
              <a:rPr kumimoji="0" lang="en-US" altLang="zh-CN" dirty="0">
                <a:solidFill>
                  <a:schemeClr val="tx1"/>
                </a:solidFill>
              </a:rPr>
              <a:t>}</a:t>
            </a:r>
            <a:endParaRPr kumimoji="0" lang="en-US" altLang="zh-CN" dirty="0">
              <a:solidFill>
                <a:schemeClr val="tx1"/>
              </a:solidFill>
            </a:endParaRPr>
          </a:p>
          <a:p>
            <a:pPr>
              <a:spcBef>
                <a:spcPct val="30000"/>
              </a:spcBef>
            </a:pPr>
            <a:r>
              <a:rPr kumimoji="0" lang="en-US" altLang="zh-CN" dirty="0">
                <a:solidFill>
                  <a:schemeClr val="tx1"/>
                </a:solidFill>
              </a:rPr>
              <a:t>States: (q</a:t>
            </a:r>
            <a:r>
              <a:rPr kumimoji="0" lang="en-US" altLang="zh-CN" baseline="-25000" dirty="0">
                <a:solidFill>
                  <a:schemeClr val="tx1"/>
                </a:solidFill>
              </a:rPr>
              <a:t>0</a:t>
            </a:r>
            <a:r>
              <a:rPr kumimoji="0" lang="en-US" altLang="zh-CN" dirty="0">
                <a:solidFill>
                  <a:schemeClr val="tx1"/>
                </a:solidFill>
              </a:rPr>
              <a:t>, q</a:t>
            </a:r>
            <a:r>
              <a:rPr kumimoji="0" lang="en-US" altLang="zh-CN" baseline="-25000" dirty="0">
                <a:solidFill>
                  <a:schemeClr val="tx1"/>
                </a:solidFill>
              </a:rPr>
              <a:t>1</a:t>
            </a:r>
            <a:r>
              <a:rPr kumimoji="0" lang="en-US" altLang="zh-CN" dirty="0">
                <a:solidFill>
                  <a:schemeClr val="tx1"/>
                </a:solidFill>
              </a:rPr>
              <a:t>, q</a:t>
            </a:r>
            <a:r>
              <a:rPr kumimoji="0" lang="en-US" altLang="zh-CN" baseline="-25000" dirty="0">
                <a:solidFill>
                  <a:schemeClr val="tx1"/>
                </a:solidFill>
              </a:rPr>
              <a:t>2</a:t>
            </a:r>
            <a:r>
              <a:rPr kumimoji="0" lang="en-US" altLang="zh-CN" dirty="0">
                <a:solidFill>
                  <a:schemeClr val="tx1"/>
                </a:solidFill>
              </a:rPr>
              <a:t>) = (</a:t>
            </a:r>
            <a:r>
              <a:rPr kumimoji="0" lang="en-US" altLang="zh-CN" dirty="0">
                <a:solidFill>
                  <a:schemeClr val="tx1"/>
                </a:solidFill>
                <a:sym typeface="Symbol" panose="05050102010706020507" pitchFamily="18" charset="2"/>
              </a:rPr>
              <a:t>, 1*, 1*0</a:t>
            </a:r>
            <a:r>
              <a:rPr kumimoji="0" lang="en-US" altLang="zh-CN" dirty="0">
                <a:solidFill>
                  <a:schemeClr val="tx1"/>
                </a:solidFill>
              </a:rPr>
              <a:t>) </a:t>
            </a:r>
            <a:endParaRPr kumimoji="0" lang="en-US" altLang="zh-CN" dirty="0">
              <a:solidFill>
                <a:schemeClr val="tx1"/>
              </a:solidFill>
            </a:endParaRPr>
          </a:p>
        </p:txBody>
      </p:sp>
      <p:pic>
        <p:nvPicPr>
          <p:cNvPr id="2" name="图片 1"/>
          <p:cNvPicPr>
            <a:picLocks noChangeAspect="1"/>
          </p:cNvPicPr>
          <p:nvPr/>
        </p:nvPicPr>
        <p:blipFill>
          <a:blip r:embed="rId1"/>
          <a:stretch>
            <a:fillRect/>
          </a:stretch>
        </p:blipFill>
        <p:spPr>
          <a:xfrm>
            <a:off x="251520" y="2313335"/>
            <a:ext cx="2747176" cy="1511979"/>
          </a:xfrm>
          <a:prstGeom prst="rect">
            <a:avLst/>
          </a:prstGeom>
        </p:spPr>
      </p:pic>
      <p:pic>
        <p:nvPicPr>
          <p:cNvPr id="3" name="图片 2"/>
          <p:cNvPicPr>
            <a:picLocks noChangeAspect="1"/>
          </p:cNvPicPr>
          <p:nvPr/>
        </p:nvPicPr>
        <p:blipFill>
          <a:blip r:embed="rId2"/>
          <a:stretch>
            <a:fillRect/>
          </a:stretch>
        </p:blipFill>
        <p:spPr>
          <a:xfrm>
            <a:off x="495975" y="4404092"/>
            <a:ext cx="4076025" cy="1545188"/>
          </a:xfrm>
          <a:prstGeom prst="rect">
            <a:avLst/>
          </a:prstGeom>
        </p:spPr>
      </p:pic>
      <p:pic>
        <p:nvPicPr>
          <p:cNvPr id="6" name="图片 5"/>
          <p:cNvPicPr>
            <a:picLocks noChangeAspect="1"/>
          </p:cNvPicPr>
          <p:nvPr/>
        </p:nvPicPr>
        <p:blipFill>
          <a:blip r:embed="rId3"/>
          <a:stretch>
            <a:fillRect/>
          </a:stretch>
        </p:blipFill>
        <p:spPr>
          <a:xfrm>
            <a:off x="6588224" y="2439834"/>
            <a:ext cx="1584176" cy="1322710"/>
          </a:xfrm>
          <a:prstGeom prst="rect">
            <a:avLst/>
          </a:prstGeom>
        </p:spPr>
      </p:pic>
      <p:pic>
        <p:nvPicPr>
          <p:cNvPr id="8" name="图片 7"/>
          <p:cNvPicPr>
            <a:picLocks noChangeAspect="1"/>
          </p:cNvPicPr>
          <p:nvPr/>
        </p:nvPicPr>
        <p:blipFill>
          <a:blip r:embed="rId4"/>
          <a:stretch>
            <a:fillRect/>
          </a:stretch>
        </p:blipFill>
        <p:spPr>
          <a:xfrm>
            <a:off x="4558870" y="4420860"/>
            <a:ext cx="3482646" cy="1617075"/>
          </a:xfrm>
          <a:prstGeom prst="rect">
            <a:avLst/>
          </a:prstGeom>
        </p:spPr>
      </p:pic>
      <p:sp>
        <p:nvSpPr>
          <p:cNvPr id="9" name="Text Box 3"/>
          <p:cNvSpPr txBox="1">
            <a:spLocks noChangeArrowheads="1"/>
          </p:cNvSpPr>
          <p:nvPr/>
        </p:nvSpPr>
        <p:spPr bwMode="auto">
          <a:xfrm>
            <a:off x="3419872" y="2433545"/>
            <a:ext cx="877163" cy="142192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kumimoji="0" lang="en-US" altLang="zh-CN" sz="2400" dirty="0">
                <a:solidFill>
                  <a:schemeClr val="tx1"/>
                </a:solidFill>
              </a:rPr>
              <a:t>1010 </a:t>
            </a:r>
            <a:endParaRPr kumimoji="0" lang="en-US" altLang="zh-CN" sz="2400" dirty="0">
              <a:solidFill>
                <a:schemeClr val="tx1"/>
              </a:solidFill>
            </a:endParaRPr>
          </a:p>
          <a:p>
            <a:pPr>
              <a:spcBef>
                <a:spcPct val="30000"/>
              </a:spcBef>
            </a:pPr>
            <a:r>
              <a:rPr kumimoji="0" lang="en-US" altLang="zh-CN" sz="2400" dirty="0">
                <a:solidFill>
                  <a:schemeClr val="tx1"/>
                </a:solidFill>
              </a:rPr>
              <a:t>1001 </a:t>
            </a:r>
            <a:endParaRPr kumimoji="0" lang="en-US" altLang="zh-CN" sz="2400" dirty="0">
              <a:solidFill>
                <a:schemeClr val="tx1"/>
              </a:solidFill>
            </a:endParaRPr>
          </a:p>
          <a:p>
            <a:pPr>
              <a:spcBef>
                <a:spcPct val="30000"/>
              </a:spcBef>
            </a:pPr>
            <a:r>
              <a:rPr kumimoji="0" lang="en-US" altLang="zh-CN" sz="2400" dirty="0">
                <a:solidFill>
                  <a:schemeClr val="tx1"/>
                </a:solidFill>
              </a:rPr>
              <a:t>010</a:t>
            </a:r>
            <a:endParaRPr kumimoji="0" lang="en-US" altLang="zh-CN" sz="2400" dirty="0">
              <a:solidFill>
                <a:schemeClr val="tx1"/>
              </a:solidFill>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advTm="250759"/>
    </mc:Choice>
    <mc:Fallback>
      <p:transition spd="slow" advTm="250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altLang="zh-CN" b="1" dirty="0"/>
              <a:t>Design an NFA for B</a:t>
            </a:r>
            <a:endParaRPr lang="en-US" altLang="zh-CN" b="1" dirty="0"/>
          </a:p>
        </p:txBody>
      </p:sp>
      <p:sp>
        <p:nvSpPr>
          <p:cNvPr id="608259" name="Text Box 3"/>
          <p:cNvSpPr txBox="1">
            <a:spLocks noChangeArrowheads="1"/>
          </p:cNvSpPr>
          <p:nvPr/>
        </p:nvSpPr>
        <p:spPr bwMode="auto">
          <a:xfrm>
            <a:off x="251520" y="1481530"/>
            <a:ext cx="8558690" cy="108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kumimoji="0" lang="en-US" altLang="zh-CN" dirty="0">
                <a:solidFill>
                  <a:schemeClr val="tx1"/>
                </a:solidFill>
              </a:rPr>
              <a:t>B = { w</a:t>
            </a:r>
            <a:r>
              <a:rPr kumimoji="0" lang="en-US" altLang="zh-CN" dirty="0">
                <a:solidFill>
                  <a:schemeClr val="tx1"/>
                </a:solidFill>
                <a:sym typeface="Symbol" panose="05050102010706020507" pitchFamily="18" charset="2"/>
              </a:rPr>
              <a:t>{0,1}</a:t>
            </a:r>
            <a:r>
              <a:rPr kumimoji="0" lang="en-US" altLang="zh-CN" baseline="30000" dirty="0">
                <a:solidFill>
                  <a:schemeClr val="tx1"/>
                </a:solidFill>
                <a:sym typeface="Symbol" panose="05050102010706020507" pitchFamily="18" charset="2"/>
              </a:rPr>
              <a:t>*</a:t>
            </a:r>
            <a:r>
              <a:rPr kumimoji="0" lang="en-US" altLang="zh-CN" dirty="0">
                <a:solidFill>
                  <a:schemeClr val="tx1"/>
                </a:solidFill>
              </a:rPr>
              <a:t> | w contain 1010 as sub-string } </a:t>
            </a:r>
            <a:endParaRPr kumimoji="0" lang="en-US" altLang="zh-CN" dirty="0">
              <a:solidFill>
                <a:schemeClr val="tx1"/>
              </a:solidFill>
            </a:endParaRPr>
          </a:p>
          <a:p>
            <a:pPr>
              <a:spcBef>
                <a:spcPct val="30000"/>
              </a:spcBef>
            </a:pP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 {0,1},  key information</a:t>
            </a:r>
            <a:r>
              <a:rPr kumimoji="0" lang="en-US" altLang="zh-CN" dirty="0">
                <a:solidFill>
                  <a:schemeClr val="tx1"/>
                </a:solidFill>
              </a:rPr>
              <a:t>: </a:t>
            </a:r>
            <a:r>
              <a:rPr kumimoji="0" lang="en-US" altLang="zh-CN" dirty="0">
                <a:solidFill>
                  <a:schemeClr val="accent2"/>
                </a:solidFill>
              </a:rPr>
              <a:t>Ignore(</a:t>
            </a:r>
            <a:r>
              <a:rPr kumimoji="0" lang="en-US" altLang="zh-CN" dirty="0">
                <a:solidFill>
                  <a:schemeClr val="accent2"/>
                </a:solidFill>
                <a:sym typeface="Symbol" panose="05050102010706020507" pitchFamily="18" charset="2"/>
              </a:rPr>
              <a:t>), 1, 10, 101, 1010 </a:t>
            </a:r>
            <a:r>
              <a:rPr kumimoji="0" lang="zh-CN" altLang="en-US"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p:txBody>
      </p:sp>
      <p:grpSp>
        <p:nvGrpSpPr>
          <p:cNvPr id="608260" name="Group 4"/>
          <p:cNvGrpSpPr/>
          <p:nvPr/>
        </p:nvGrpSpPr>
        <p:grpSpPr bwMode="auto">
          <a:xfrm>
            <a:off x="1470025" y="5207000"/>
            <a:ext cx="854075" cy="522288"/>
            <a:chOff x="1851" y="3520"/>
            <a:chExt cx="538" cy="329"/>
          </a:xfrm>
        </p:grpSpPr>
        <p:cxnSp>
          <p:nvCxnSpPr>
            <p:cNvPr id="608261" name="AutoShape 5"/>
            <p:cNvCxnSpPr>
              <a:cxnSpLocks noChangeShapeType="1"/>
              <a:stCxn id="4294967295" idx="1"/>
              <a:endCxn id="4294967295" idx="3"/>
            </p:cNvCxnSpPr>
            <p:nvPr/>
          </p:nvCxnSpPr>
          <p:spPr bwMode="auto">
            <a:xfrm rot="5400000" flipV="1">
              <a:off x="2252" y="3712"/>
              <a:ext cx="273" cy="1"/>
            </a:xfrm>
            <a:prstGeom prst="curvedConnector5">
              <a:avLst>
                <a:gd name="adj1" fmla="val -6963"/>
                <a:gd name="adj2" fmla="val -20800000"/>
                <a:gd name="adj3" fmla="val 97801"/>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8262" name="Text Box 6"/>
            <p:cNvSpPr txBox="1">
              <a:spLocks noChangeArrowheads="1"/>
            </p:cNvSpPr>
            <p:nvPr/>
          </p:nvSpPr>
          <p:spPr bwMode="auto">
            <a:xfrm>
              <a:off x="1851" y="352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0,1 </a:t>
              </a:r>
              <a:endParaRPr kumimoji="0" lang="en-US" altLang="zh-CN" sz="2400">
                <a:solidFill>
                  <a:schemeClr val="tx1"/>
                </a:solidFill>
              </a:endParaRPr>
            </a:p>
          </p:txBody>
        </p:sp>
      </p:grpSp>
      <p:grpSp>
        <p:nvGrpSpPr>
          <p:cNvPr id="608263" name="Group 7"/>
          <p:cNvGrpSpPr/>
          <p:nvPr/>
        </p:nvGrpSpPr>
        <p:grpSpPr bwMode="auto">
          <a:xfrm>
            <a:off x="250825" y="2997200"/>
            <a:ext cx="4070350" cy="2820988"/>
            <a:chOff x="1083" y="2128"/>
            <a:chExt cx="2564" cy="1777"/>
          </a:xfrm>
        </p:grpSpPr>
        <p:sp>
          <p:nvSpPr>
            <p:cNvPr id="2" name="Oval 51"/>
            <p:cNvSpPr>
              <a:spLocks noChangeAspect="1"/>
            </p:cNvSpPr>
            <p:nvPr/>
          </p:nvSpPr>
          <p:spPr bwMode="auto">
            <a:xfrm>
              <a:off x="2331" y="2704"/>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1</a:t>
              </a:r>
              <a:endParaRPr kumimoji="0" lang="en-US" altLang="zh-CN" sz="2400">
                <a:solidFill>
                  <a:srgbClr val="000000"/>
                </a:solidFill>
                <a:sym typeface="Symbol" panose="05050102010706020507" pitchFamily="18" charset="2"/>
              </a:endParaRPr>
            </a:p>
          </p:txBody>
        </p:sp>
        <p:cxnSp>
          <p:nvCxnSpPr>
            <p:cNvPr id="608265" name="AutoShape 15"/>
            <p:cNvCxnSpPr>
              <a:cxnSpLocks noChangeShapeType="1"/>
              <a:stCxn id="4294967295" idx="6"/>
              <a:endCxn id="4294967295" idx="2"/>
            </p:cNvCxnSpPr>
            <p:nvPr/>
          </p:nvCxnSpPr>
          <p:spPr bwMode="auto">
            <a:xfrm>
              <a:off x="1805" y="2897"/>
              <a:ext cx="526" cy="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3" name="Oval 51"/>
            <p:cNvSpPr>
              <a:spLocks noChangeAspect="1"/>
            </p:cNvSpPr>
            <p:nvPr/>
          </p:nvSpPr>
          <p:spPr bwMode="auto">
            <a:xfrm>
              <a:off x="1419" y="2704"/>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gn="ctr">
                <a:lnSpc>
                  <a:spcPct val="100000"/>
                </a:lnSpc>
              </a:pPr>
              <a:r>
                <a:rPr kumimoji="0" lang="en-US" altLang="zh-CN" sz="2400">
                  <a:solidFill>
                    <a:srgbClr val="000000"/>
                  </a:solidFill>
                  <a:sym typeface="Symbol" panose="05050102010706020507" pitchFamily="18" charset="2"/>
                </a:rPr>
                <a:t></a:t>
              </a:r>
              <a:endParaRPr kumimoji="0" lang="en-US" altLang="zh-CN" sz="2400">
                <a:solidFill>
                  <a:srgbClr val="000000"/>
                </a:solidFill>
                <a:sym typeface="Symbol" panose="05050102010706020507" pitchFamily="18" charset="2"/>
              </a:endParaRPr>
            </a:p>
          </p:txBody>
        </p:sp>
        <p:sp>
          <p:nvSpPr>
            <p:cNvPr id="608267" name="Text Box 11"/>
            <p:cNvSpPr txBox="1">
              <a:spLocks noChangeArrowheads="1"/>
            </p:cNvSpPr>
            <p:nvPr/>
          </p:nvSpPr>
          <p:spPr bwMode="auto">
            <a:xfrm>
              <a:off x="1927" y="2608"/>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sp>
          <p:nvSpPr>
            <p:cNvPr id="608268" name="Text Box 12"/>
            <p:cNvSpPr txBox="1">
              <a:spLocks noChangeArrowheads="1"/>
            </p:cNvSpPr>
            <p:nvPr/>
          </p:nvSpPr>
          <p:spPr bwMode="auto">
            <a:xfrm>
              <a:off x="2876" y="2656"/>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sp>
          <p:nvSpPr>
            <p:cNvPr id="608269" name="Oval 13"/>
            <p:cNvSpPr>
              <a:spLocks noChangeArrowheads="1"/>
            </p:cNvSpPr>
            <p:nvPr/>
          </p:nvSpPr>
          <p:spPr bwMode="auto">
            <a:xfrm>
              <a:off x="2379" y="356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08270" name="AutoShape 15"/>
            <p:cNvCxnSpPr>
              <a:cxnSpLocks noChangeShapeType="1"/>
              <a:stCxn id="4294967295" idx="2"/>
            </p:cNvCxnSpPr>
            <p:nvPr/>
          </p:nvCxnSpPr>
          <p:spPr bwMode="auto">
            <a:xfrm flipH="1" flipV="1">
              <a:off x="1083" y="2896"/>
              <a:ext cx="336" cy="1"/>
            </a:xfrm>
            <a:prstGeom prst="straightConnector1">
              <a:avLst/>
            </a:prstGeom>
            <a:noFill/>
            <a:ln w="9525">
              <a:solidFill>
                <a:srgbClr val="000000"/>
              </a:solidFill>
              <a:round/>
              <a:headEnd type="arrow" w="lg" len="lg"/>
              <a:tailEnd type="none" w="lg" len="lg"/>
            </a:ln>
            <a:extLst>
              <a:ext uri="{909E8E84-426E-40DD-AFC4-6F175D3DCCD1}">
                <a14:hiddenFill xmlns:a14="http://schemas.microsoft.com/office/drawing/2010/main">
                  <a:noFill/>
                </a14:hiddenFill>
              </a:ext>
            </a:extLst>
          </p:spPr>
        </p:cxnSp>
        <p:sp>
          <p:nvSpPr>
            <p:cNvPr id="608271" name="Text Box 15"/>
            <p:cNvSpPr txBox="1">
              <a:spLocks noChangeArrowheads="1"/>
            </p:cNvSpPr>
            <p:nvPr/>
          </p:nvSpPr>
          <p:spPr bwMode="auto">
            <a:xfrm>
              <a:off x="1323" y="2320"/>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sp>
          <p:nvSpPr>
            <p:cNvPr id="5" name="Oval 51"/>
            <p:cNvSpPr>
              <a:spLocks noChangeAspect="1"/>
            </p:cNvSpPr>
            <p:nvPr/>
          </p:nvSpPr>
          <p:spPr bwMode="auto">
            <a:xfrm>
              <a:off x="3243" y="2704"/>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10</a:t>
              </a:r>
              <a:endParaRPr kumimoji="0" lang="en-US" altLang="zh-CN" sz="2400">
                <a:solidFill>
                  <a:srgbClr val="000000"/>
                </a:solidFill>
                <a:sym typeface="Symbol" panose="05050102010706020507" pitchFamily="18" charset="2"/>
              </a:endParaRPr>
            </a:p>
          </p:txBody>
        </p:sp>
        <p:cxnSp>
          <p:nvCxnSpPr>
            <p:cNvPr id="608273" name="AutoShape 15"/>
            <p:cNvCxnSpPr>
              <a:cxnSpLocks noChangeShapeType="1"/>
              <a:stCxn id="4294967295" idx="6"/>
              <a:endCxn id="4294967295" idx="2"/>
            </p:cNvCxnSpPr>
            <p:nvPr/>
          </p:nvCxnSpPr>
          <p:spPr bwMode="auto">
            <a:xfrm>
              <a:off x="2717" y="2897"/>
              <a:ext cx="526" cy="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6" name="Oval 51"/>
            <p:cNvSpPr>
              <a:spLocks noChangeAspect="1"/>
            </p:cNvSpPr>
            <p:nvPr/>
          </p:nvSpPr>
          <p:spPr bwMode="auto">
            <a:xfrm>
              <a:off x="2331" y="3520"/>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1800">
                  <a:solidFill>
                    <a:srgbClr val="000000"/>
                  </a:solidFill>
                  <a:sym typeface="Symbol" panose="05050102010706020507" pitchFamily="18" charset="2"/>
                </a:rPr>
                <a:t>1010</a:t>
              </a:r>
              <a:endParaRPr kumimoji="0" lang="en-US" altLang="zh-CN" sz="1800">
                <a:solidFill>
                  <a:srgbClr val="000000"/>
                </a:solidFill>
                <a:sym typeface="Symbol" panose="05050102010706020507" pitchFamily="18" charset="2"/>
              </a:endParaRPr>
            </a:p>
          </p:txBody>
        </p:sp>
        <p:cxnSp>
          <p:nvCxnSpPr>
            <p:cNvPr id="608275" name="AutoShape 19"/>
            <p:cNvCxnSpPr>
              <a:cxnSpLocks noChangeShapeType="1"/>
              <a:stCxn id="4294967295" idx="7"/>
              <a:endCxn id="4294967295" idx="1"/>
            </p:cNvCxnSpPr>
            <p:nvPr/>
          </p:nvCxnSpPr>
          <p:spPr bwMode="auto">
            <a:xfrm rot="16200000" flipH="1" flipV="1">
              <a:off x="1611" y="2625"/>
              <a:ext cx="1" cy="272"/>
            </a:xfrm>
            <a:prstGeom prst="curvedConnector3">
              <a:avLst>
                <a:gd name="adj1" fmla="val -38900000"/>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8276" name="Text Box 20"/>
            <p:cNvSpPr txBox="1">
              <a:spLocks noChangeArrowheads="1"/>
            </p:cNvSpPr>
            <p:nvPr/>
          </p:nvSpPr>
          <p:spPr bwMode="auto">
            <a:xfrm>
              <a:off x="2907" y="3472"/>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sp>
          <p:nvSpPr>
            <p:cNvPr id="608277" name="Text Box 21"/>
            <p:cNvSpPr txBox="1">
              <a:spLocks noChangeArrowheads="1"/>
            </p:cNvSpPr>
            <p:nvPr/>
          </p:nvSpPr>
          <p:spPr bwMode="auto">
            <a:xfrm>
              <a:off x="2283" y="2368"/>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cxnSp>
          <p:nvCxnSpPr>
            <p:cNvPr id="608278" name="AutoShape 22"/>
            <p:cNvCxnSpPr>
              <a:cxnSpLocks noChangeShapeType="1"/>
              <a:stCxn id="4294967295" idx="1"/>
              <a:endCxn id="4294967295" idx="7"/>
            </p:cNvCxnSpPr>
            <p:nvPr/>
          </p:nvCxnSpPr>
          <p:spPr bwMode="auto">
            <a:xfrm rot="16200000" flipH="1" flipV="1">
              <a:off x="2523" y="1985"/>
              <a:ext cx="1" cy="1552"/>
            </a:xfrm>
            <a:prstGeom prst="curvedConnector3">
              <a:avLst>
                <a:gd name="adj1" fmla="val -41400000"/>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8279" name="Text Box 23"/>
            <p:cNvSpPr txBox="1">
              <a:spLocks noChangeArrowheads="1"/>
            </p:cNvSpPr>
            <p:nvPr/>
          </p:nvSpPr>
          <p:spPr bwMode="auto">
            <a:xfrm>
              <a:off x="2811" y="2128"/>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sp>
          <p:nvSpPr>
            <p:cNvPr id="7" name="Oval 51"/>
            <p:cNvSpPr>
              <a:spLocks noChangeAspect="1"/>
            </p:cNvSpPr>
            <p:nvPr/>
          </p:nvSpPr>
          <p:spPr bwMode="auto">
            <a:xfrm>
              <a:off x="3243" y="3519"/>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101</a:t>
              </a:r>
              <a:endParaRPr kumimoji="0" lang="en-US" altLang="zh-CN" sz="2400">
                <a:solidFill>
                  <a:srgbClr val="000000"/>
                </a:solidFill>
                <a:sym typeface="Symbol" panose="05050102010706020507" pitchFamily="18" charset="2"/>
              </a:endParaRPr>
            </a:p>
          </p:txBody>
        </p:sp>
        <p:cxnSp>
          <p:nvCxnSpPr>
            <p:cNvPr id="608281" name="AutoShape 15"/>
            <p:cNvCxnSpPr>
              <a:cxnSpLocks noChangeShapeType="1"/>
              <a:stCxn id="4294967295" idx="4"/>
              <a:endCxn id="4294967295" idx="0"/>
            </p:cNvCxnSpPr>
            <p:nvPr/>
          </p:nvCxnSpPr>
          <p:spPr bwMode="auto">
            <a:xfrm>
              <a:off x="3436" y="3089"/>
              <a:ext cx="0" cy="43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608282" name="Text Box 26"/>
            <p:cNvSpPr txBox="1">
              <a:spLocks noChangeArrowheads="1"/>
            </p:cNvSpPr>
            <p:nvPr/>
          </p:nvSpPr>
          <p:spPr bwMode="auto">
            <a:xfrm>
              <a:off x="3387" y="3136"/>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cxnSp>
          <p:nvCxnSpPr>
            <p:cNvPr id="608283" name="AutoShape 15"/>
            <p:cNvCxnSpPr>
              <a:cxnSpLocks noChangeShapeType="1"/>
              <a:stCxn id="4294967295" idx="2"/>
              <a:endCxn id="4294967295" idx="6"/>
            </p:cNvCxnSpPr>
            <p:nvPr/>
          </p:nvCxnSpPr>
          <p:spPr bwMode="auto">
            <a:xfrm flipH="1">
              <a:off x="2717" y="3712"/>
              <a:ext cx="526" cy="1"/>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cxnSp>
          <p:nvCxnSpPr>
            <p:cNvPr id="608284" name="AutoShape 28"/>
            <p:cNvCxnSpPr>
              <a:cxnSpLocks noChangeShapeType="1"/>
              <a:stCxn id="4294967295" idx="7"/>
              <a:endCxn id="4294967295" idx="1"/>
            </p:cNvCxnSpPr>
            <p:nvPr/>
          </p:nvCxnSpPr>
          <p:spPr bwMode="auto">
            <a:xfrm rot="16200000" flipH="1" flipV="1">
              <a:off x="2523" y="2625"/>
              <a:ext cx="1" cy="272"/>
            </a:xfrm>
            <a:prstGeom prst="curvedConnector3">
              <a:avLst>
                <a:gd name="adj1" fmla="val -20000000"/>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8285" name="AutoShape 15"/>
            <p:cNvCxnSpPr>
              <a:cxnSpLocks noChangeShapeType="1"/>
              <a:stCxn id="4294967295" idx="1"/>
              <a:endCxn id="4294967295" idx="5"/>
            </p:cNvCxnSpPr>
            <p:nvPr/>
          </p:nvCxnSpPr>
          <p:spPr bwMode="auto">
            <a:xfrm flipH="1" flipV="1">
              <a:off x="2660" y="3033"/>
              <a:ext cx="640" cy="542"/>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608286" name="Text Box 30"/>
            <p:cNvSpPr txBox="1">
              <a:spLocks noChangeArrowheads="1"/>
            </p:cNvSpPr>
            <p:nvPr/>
          </p:nvSpPr>
          <p:spPr bwMode="auto">
            <a:xfrm>
              <a:off x="2955" y="3088"/>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grpSp>
      <p:sp>
        <p:nvSpPr>
          <p:cNvPr id="608307" name="Text Box 51"/>
          <p:cNvSpPr txBox="1">
            <a:spLocks noChangeArrowheads="1"/>
          </p:cNvSpPr>
          <p:nvPr/>
        </p:nvSpPr>
        <p:spPr bwMode="auto">
          <a:xfrm>
            <a:off x="1023938" y="5918200"/>
            <a:ext cx="10048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DFA </a:t>
            </a:r>
            <a:endParaRPr lang="en-US" altLang="zh-CN"/>
          </a:p>
        </p:txBody>
      </p:sp>
      <p:grpSp>
        <p:nvGrpSpPr>
          <p:cNvPr id="608309" name="Group 53"/>
          <p:cNvGrpSpPr/>
          <p:nvPr/>
        </p:nvGrpSpPr>
        <p:grpSpPr bwMode="auto">
          <a:xfrm>
            <a:off x="4419600" y="2997200"/>
            <a:ext cx="4041775" cy="3543300"/>
            <a:chOff x="2784" y="1888"/>
            <a:chExt cx="2546" cy="2232"/>
          </a:xfrm>
        </p:grpSpPr>
        <p:sp>
          <p:nvSpPr>
            <p:cNvPr id="4" name="Oval 51"/>
            <p:cNvSpPr>
              <a:spLocks noChangeAspect="1"/>
            </p:cNvSpPr>
            <p:nvPr/>
          </p:nvSpPr>
          <p:spPr bwMode="auto">
            <a:xfrm>
              <a:off x="4032" y="2464"/>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dirty="0">
                  <a:solidFill>
                    <a:schemeClr val="accent2"/>
                  </a:solidFill>
                  <a:sym typeface="Symbol" panose="05050102010706020507" pitchFamily="18" charset="2"/>
                </a:rPr>
                <a:t>1</a:t>
              </a:r>
              <a:endParaRPr kumimoji="0" lang="en-US" altLang="zh-CN" sz="2400" dirty="0">
                <a:solidFill>
                  <a:schemeClr val="accent2"/>
                </a:solidFill>
                <a:sym typeface="Symbol" panose="05050102010706020507" pitchFamily="18" charset="2"/>
              </a:endParaRPr>
            </a:p>
          </p:txBody>
        </p:sp>
        <p:cxnSp>
          <p:nvCxnSpPr>
            <p:cNvPr id="608288" name="AutoShape 15"/>
            <p:cNvCxnSpPr>
              <a:cxnSpLocks noChangeShapeType="1"/>
              <a:stCxn id="4294967295" idx="6"/>
              <a:endCxn id="4" idx="2"/>
            </p:cNvCxnSpPr>
            <p:nvPr/>
          </p:nvCxnSpPr>
          <p:spPr bwMode="auto">
            <a:xfrm>
              <a:off x="3506" y="2657"/>
              <a:ext cx="526" cy="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8" name="Oval 51"/>
            <p:cNvSpPr>
              <a:spLocks noChangeAspect="1"/>
            </p:cNvSpPr>
            <p:nvPr/>
          </p:nvSpPr>
          <p:spPr bwMode="auto">
            <a:xfrm>
              <a:off x="3120" y="2464"/>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gn="ctr">
                <a:lnSpc>
                  <a:spcPct val="100000"/>
                </a:lnSpc>
              </a:pPr>
              <a:r>
                <a:rPr kumimoji="0" lang="en-US" altLang="zh-CN" sz="1400" dirty="0">
                  <a:solidFill>
                    <a:schemeClr val="accent2"/>
                  </a:solidFill>
                  <a:sym typeface="Symbol" panose="05050102010706020507" pitchFamily="18" charset="2"/>
                </a:rPr>
                <a:t>Ignore</a:t>
              </a:r>
              <a:r>
                <a:rPr kumimoji="0" lang="zh-CN" altLang="en-US" sz="1600" dirty="0">
                  <a:solidFill>
                    <a:srgbClr val="000000"/>
                  </a:solidFill>
                  <a:sym typeface="Symbol" panose="05050102010706020507" pitchFamily="18" charset="2"/>
                </a:rPr>
                <a:t> </a:t>
              </a:r>
              <a:endParaRPr kumimoji="0" lang="zh-CN" altLang="en-US" sz="1600" dirty="0">
                <a:solidFill>
                  <a:srgbClr val="000000"/>
                </a:solidFill>
                <a:sym typeface="Symbol" panose="05050102010706020507" pitchFamily="18" charset="2"/>
              </a:endParaRPr>
            </a:p>
          </p:txBody>
        </p:sp>
        <p:sp>
          <p:nvSpPr>
            <p:cNvPr id="608290" name="Text Box 34"/>
            <p:cNvSpPr txBox="1">
              <a:spLocks noChangeArrowheads="1"/>
            </p:cNvSpPr>
            <p:nvPr/>
          </p:nvSpPr>
          <p:spPr bwMode="auto">
            <a:xfrm>
              <a:off x="3628" y="2368"/>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sp>
          <p:nvSpPr>
            <p:cNvPr id="608291" name="Text Box 35"/>
            <p:cNvSpPr txBox="1">
              <a:spLocks noChangeArrowheads="1"/>
            </p:cNvSpPr>
            <p:nvPr/>
          </p:nvSpPr>
          <p:spPr bwMode="auto">
            <a:xfrm>
              <a:off x="4577" y="2416"/>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sp>
          <p:nvSpPr>
            <p:cNvPr id="608292" name="Oval 36"/>
            <p:cNvSpPr>
              <a:spLocks noChangeArrowheads="1"/>
            </p:cNvSpPr>
            <p:nvPr/>
          </p:nvSpPr>
          <p:spPr bwMode="auto">
            <a:xfrm>
              <a:off x="4080" y="332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08293" name="AutoShape 15"/>
            <p:cNvCxnSpPr>
              <a:cxnSpLocks noChangeShapeType="1"/>
              <a:stCxn id="4294967295" idx="2"/>
            </p:cNvCxnSpPr>
            <p:nvPr/>
          </p:nvCxnSpPr>
          <p:spPr bwMode="auto">
            <a:xfrm flipH="1" flipV="1">
              <a:off x="2784" y="2656"/>
              <a:ext cx="336" cy="1"/>
            </a:xfrm>
            <a:prstGeom prst="straightConnector1">
              <a:avLst/>
            </a:prstGeom>
            <a:noFill/>
            <a:ln w="9525">
              <a:solidFill>
                <a:srgbClr val="000000"/>
              </a:solidFill>
              <a:round/>
              <a:headEnd type="arrow" w="lg" len="lg"/>
              <a:tailEnd type="none" w="lg" len="lg"/>
            </a:ln>
            <a:extLst>
              <a:ext uri="{909E8E84-426E-40DD-AFC4-6F175D3DCCD1}">
                <a14:hiddenFill xmlns:a14="http://schemas.microsoft.com/office/drawing/2010/main">
                  <a:noFill/>
                </a14:hiddenFill>
              </a:ext>
            </a:extLst>
          </p:spPr>
        </p:cxnSp>
        <p:sp>
          <p:nvSpPr>
            <p:cNvPr id="608294" name="Text Box 38"/>
            <p:cNvSpPr txBox="1">
              <a:spLocks noChangeArrowheads="1"/>
            </p:cNvSpPr>
            <p:nvPr/>
          </p:nvSpPr>
          <p:spPr bwMode="auto">
            <a:xfrm>
              <a:off x="3120" y="1888"/>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0,1 </a:t>
              </a:r>
              <a:endParaRPr kumimoji="0" lang="en-US" altLang="zh-CN" sz="2400">
                <a:solidFill>
                  <a:schemeClr val="tx1"/>
                </a:solidFill>
              </a:endParaRPr>
            </a:p>
          </p:txBody>
        </p:sp>
        <p:sp>
          <p:nvSpPr>
            <p:cNvPr id="9" name="Oval 51"/>
            <p:cNvSpPr>
              <a:spLocks noChangeAspect="1"/>
            </p:cNvSpPr>
            <p:nvPr/>
          </p:nvSpPr>
          <p:spPr bwMode="auto">
            <a:xfrm>
              <a:off x="4944" y="2464"/>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dirty="0">
                  <a:solidFill>
                    <a:schemeClr val="accent2"/>
                  </a:solidFill>
                  <a:sym typeface="Symbol" panose="05050102010706020507" pitchFamily="18" charset="2"/>
                </a:rPr>
                <a:t>10</a:t>
              </a:r>
              <a:endParaRPr kumimoji="0" lang="en-US" altLang="zh-CN" sz="2400" dirty="0">
                <a:solidFill>
                  <a:schemeClr val="accent2"/>
                </a:solidFill>
                <a:sym typeface="Symbol" panose="05050102010706020507" pitchFamily="18" charset="2"/>
              </a:endParaRPr>
            </a:p>
          </p:txBody>
        </p:sp>
        <p:cxnSp>
          <p:nvCxnSpPr>
            <p:cNvPr id="608296" name="AutoShape 15"/>
            <p:cNvCxnSpPr>
              <a:cxnSpLocks noChangeShapeType="1"/>
              <a:stCxn id="4" idx="6"/>
              <a:endCxn id="4294967295" idx="2"/>
            </p:cNvCxnSpPr>
            <p:nvPr/>
          </p:nvCxnSpPr>
          <p:spPr bwMode="auto">
            <a:xfrm>
              <a:off x="4418" y="2657"/>
              <a:ext cx="526" cy="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10" name="Oval 51"/>
            <p:cNvSpPr>
              <a:spLocks noChangeAspect="1"/>
            </p:cNvSpPr>
            <p:nvPr/>
          </p:nvSpPr>
          <p:spPr bwMode="auto">
            <a:xfrm>
              <a:off x="4032" y="3280"/>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1800" dirty="0">
                  <a:solidFill>
                    <a:schemeClr val="accent2"/>
                  </a:solidFill>
                  <a:sym typeface="Symbol" panose="05050102010706020507" pitchFamily="18" charset="2"/>
                </a:rPr>
                <a:t>1010</a:t>
              </a:r>
              <a:endParaRPr kumimoji="0" lang="en-US" altLang="zh-CN" sz="1800" dirty="0">
                <a:solidFill>
                  <a:schemeClr val="accent2"/>
                </a:solidFill>
                <a:sym typeface="Symbol" panose="05050102010706020507" pitchFamily="18" charset="2"/>
              </a:endParaRPr>
            </a:p>
          </p:txBody>
        </p:sp>
        <p:cxnSp>
          <p:nvCxnSpPr>
            <p:cNvPr id="608298" name="AutoShape 42"/>
            <p:cNvCxnSpPr>
              <a:cxnSpLocks noChangeShapeType="1"/>
              <a:stCxn id="4294967295" idx="7"/>
              <a:endCxn id="4294967295" idx="1"/>
            </p:cNvCxnSpPr>
            <p:nvPr/>
          </p:nvCxnSpPr>
          <p:spPr bwMode="auto">
            <a:xfrm rot="16200000" flipH="1" flipV="1">
              <a:off x="3312" y="2385"/>
              <a:ext cx="1" cy="272"/>
            </a:xfrm>
            <a:prstGeom prst="curvedConnector3">
              <a:avLst>
                <a:gd name="adj1" fmla="val -38900000"/>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8299" name="Text Box 43"/>
            <p:cNvSpPr txBox="1">
              <a:spLocks noChangeArrowheads="1"/>
            </p:cNvSpPr>
            <p:nvPr/>
          </p:nvSpPr>
          <p:spPr bwMode="auto">
            <a:xfrm>
              <a:off x="4608" y="3232"/>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cxnSp>
          <p:nvCxnSpPr>
            <p:cNvPr id="608300" name="AutoShape 44"/>
            <p:cNvCxnSpPr>
              <a:cxnSpLocks noChangeShapeType="1"/>
              <a:stCxn id="4294967295" idx="1"/>
              <a:endCxn id="4294967295" idx="3"/>
            </p:cNvCxnSpPr>
            <p:nvPr/>
          </p:nvCxnSpPr>
          <p:spPr bwMode="auto">
            <a:xfrm rot="5400000" flipV="1">
              <a:off x="3953" y="3472"/>
              <a:ext cx="273" cy="1"/>
            </a:xfrm>
            <a:prstGeom prst="curvedConnector5">
              <a:avLst>
                <a:gd name="adj1" fmla="val -6963"/>
                <a:gd name="adj2" fmla="val -20800000"/>
                <a:gd name="adj3" fmla="val 97801"/>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8301" name="Text Box 45"/>
            <p:cNvSpPr txBox="1">
              <a:spLocks noChangeArrowheads="1"/>
            </p:cNvSpPr>
            <p:nvPr/>
          </p:nvSpPr>
          <p:spPr bwMode="auto">
            <a:xfrm>
              <a:off x="3552" y="328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0,1 </a:t>
              </a:r>
              <a:endParaRPr kumimoji="0" lang="en-US" altLang="zh-CN" sz="2400">
                <a:solidFill>
                  <a:schemeClr val="tx1"/>
                </a:solidFill>
              </a:endParaRPr>
            </a:p>
          </p:txBody>
        </p:sp>
        <p:sp>
          <p:nvSpPr>
            <p:cNvPr id="11" name="Oval 51"/>
            <p:cNvSpPr>
              <a:spLocks noChangeAspect="1"/>
            </p:cNvSpPr>
            <p:nvPr/>
          </p:nvSpPr>
          <p:spPr bwMode="auto">
            <a:xfrm>
              <a:off x="4944" y="3279"/>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dirty="0">
                  <a:solidFill>
                    <a:schemeClr val="accent2"/>
                  </a:solidFill>
                  <a:sym typeface="Symbol" panose="05050102010706020507" pitchFamily="18" charset="2"/>
                </a:rPr>
                <a:t>101</a:t>
              </a:r>
              <a:endParaRPr kumimoji="0" lang="en-US" altLang="zh-CN" sz="2400" dirty="0">
                <a:solidFill>
                  <a:schemeClr val="accent2"/>
                </a:solidFill>
                <a:sym typeface="Symbol" panose="05050102010706020507" pitchFamily="18" charset="2"/>
              </a:endParaRPr>
            </a:p>
          </p:txBody>
        </p:sp>
        <p:cxnSp>
          <p:nvCxnSpPr>
            <p:cNvPr id="608303" name="AutoShape 15"/>
            <p:cNvCxnSpPr>
              <a:cxnSpLocks noChangeShapeType="1"/>
              <a:stCxn id="4294967295" idx="4"/>
              <a:endCxn id="4294967295" idx="0"/>
            </p:cNvCxnSpPr>
            <p:nvPr/>
          </p:nvCxnSpPr>
          <p:spPr bwMode="auto">
            <a:xfrm>
              <a:off x="5137" y="2849"/>
              <a:ext cx="0" cy="43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608304" name="Text Box 48"/>
            <p:cNvSpPr txBox="1">
              <a:spLocks noChangeArrowheads="1"/>
            </p:cNvSpPr>
            <p:nvPr/>
          </p:nvSpPr>
          <p:spPr bwMode="auto">
            <a:xfrm>
              <a:off x="5068" y="2896"/>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cxnSp>
          <p:nvCxnSpPr>
            <p:cNvPr id="608305" name="AutoShape 15"/>
            <p:cNvCxnSpPr>
              <a:cxnSpLocks noChangeShapeType="1"/>
              <a:stCxn id="4294967295" idx="2"/>
              <a:endCxn id="4294967295" idx="6"/>
            </p:cNvCxnSpPr>
            <p:nvPr/>
          </p:nvCxnSpPr>
          <p:spPr bwMode="auto">
            <a:xfrm flipH="1">
              <a:off x="4418" y="3472"/>
              <a:ext cx="526" cy="1"/>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608308" name="Text Box 52"/>
            <p:cNvSpPr txBox="1">
              <a:spLocks noChangeArrowheads="1"/>
            </p:cNvSpPr>
            <p:nvPr/>
          </p:nvSpPr>
          <p:spPr bwMode="auto">
            <a:xfrm>
              <a:off x="4105" y="3793"/>
              <a:ext cx="6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NFA </a:t>
              </a:r>
              <a:endParaRPr lang="en-US" altLang="zh-CN"/>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92019"/>
    </mc:Choice>
    <mc:Fallback>
      <p:transition spd="slow" advTm="1920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ltLang="zh-CN" b="1" dirty="0"/>
              <a:t>Understanding the NFA for B</a:t>
            </a:r>
            <a:endParaRPr lang="en-US" altLang="zh-CN" b="1" dirty="0"/>
          </a:p>
        </p:txBody>
      </p:sp>
      <p:sp>
        <p:nvSpPr>
          <p:cNvPr id="607235" name="Text Box 3"/>
          <p:cNvSpPr txBox="1">
            <a:spLocks noChangeArrowheads="1"/>
          </p:cNvSpPr>
          <p:nvPr/>
        </p:nvSpPr>
        <p:spPr bwMode="auto">
          <a:xfrm>
            <a:off x="353292" y="1196752"/>
            <a:ext cx="8451288" cy="108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kumimoji="0" lang="en-US" altLang="zh-CN" dirty="0">
                <a:solidFill>
                  <a:schemeClr val="tx1"/>
                </a:solidFill>
              </a:rPr>
              <a:t>B = { w</a:t>
            </a:r>
            <a:r>
              <a:rPr kumimoji="0" lang="en-US" altLang="zh-CN" dirty="0">
                <a:solidFill>
                  <a:schemeClr val="tx1"/>
                </a:solidFill>
                <a:sym typeface="Symbol" panose="05050102010706020507" pitchFamily="18" charset="2"/>
              </a:rPr>
              <a:t>{0,1}</a:t>
            </a:r>
            <a:r>
              <a:rPr kumimoji="0" lang="en-US" altLang="zh-CN" baseline="30000" dirty="0">
                <a:solidFill>
                  <a:schemeClr val="tx1"/>
                </a:solidFill>
                <a:sym typeface="Symbol" panose="05050102010706020507" pitchFamily="18" charset="2"/>
              </a:rPr>
              <a:t>*</a:t>
            </a:r>
            <a:r>
              <a:rPr kumimoji="0" lang="en-US" altLang="zh-CN" dirty="0">
                <a:solidFill>
                  <a:schemeClr val="tx1"/>
                </a:solidFill>
              </a:rPr>
              <a:t> | w contain 1010 as sub-string } </a:t>
            </a:r>
            <a:endParaRPr kumimoji="0" lang="en-US" altLang="zh-CN" dirty="0">
              <a:solidFill>
                <a:schemeClr val="tx1"/>
              </a:solidFill>
            </a:endParaRPr>
          </a:p>
          <a:p>
            <a:pPr>
              <a:spcBef>
                <a:spcPct val="30000"/>
              </a:spcBef>
            </a:pPr>
            <a:r>
              <a:rPr kumimoji="0" lang="en-US" altLang="zh-CN" dirty="0">
                <a:solidFill>
                  <a:schemeClr val="tx1"/>
                </a:solidFill>
              </a:rPr>
              <a:t>States: (q</a:t>
            </a:r>
            <a:r>
              <a:rPr kumimoji="0" lang="en-US" altLang="zh-CN" baseline="-25000" dirty="0">
                <a:solidFill>
                  <a:schemeClr val="tx1"/>
                </a:solidFill>
              </a:rPr>
              <a:t>0</a:t>
            </a:r>
            <a:r>
              <a:rPr kumimoji="0" lang="en-US" altLang="zh-CN" dirty="0">
                <a:solidFill>
                  <a:schemeClr val="tx1"/>
                </a:solidFill>
              </a:rPr>
              <a:t>,q</a:t>
            </a:r>
            <a:r>
              <a:rPr kumimoji="0" lang="en-US" altLang="zh-CN" baseline="-25000" dirty="0">
                <a:solidFill>
                  <a:schemeClr val="tx1"/>
                </a:solidFill>
              </a:rPr>
              <a:t>1</a:t>
            </a:r>
            <a:r>
              <a:rPr kumimoji="0" lang="en-US" altLang="zh-CN" dirty="0">
                <a:solidFill>
                  <a:schemeClr val="tx1"/>
                </a:solidFill>
              </a:rPr>
              <a:t>,q</a:t>
            </a:r>
            <a:r>
              <a:rPr kumimoji="0" lang="en-US" altLang="zh-CN" baseline="-25000" dirty="0">
                <a:solidFill>
                  <a:schemeClr val="tx1"/>
                </a:solidFill>
              </a:rPr>
              <a:t>2</a:t>
            </a:r>
            <a:r>
              <a:rPr kumimoji="0" lang="en-US" altLang="zh-CN" dirty="0">
                <a:solidFill>
                  <a:schemeClr val="tx1"/>
                </a:solidFill>
              </a:rPr>
              <a:t>,q</a:t>
            </a:r>
            <a:r>
              <a:rPr kumimoji="0" lang="en-US" altLang="zh-CN" baseline="-25000" dirty="0">
                <a:solidFill>
                  <a:schemeClr val="tx1"/>
                </a:solidFill>
              </a:rPr>
              <a:t>3</a:t>
            </a:r>
            <a:r>
              <a:rPr kumimoji="0" lang="en-US" altLang="zh-CN" dirty="0">
                <a:solidFill>
                  <a:schemeClr val="tx1"/>
                </a:solidFill>
              </a:rPr>
              <a:t>,q</a:t>
            </a:r>
            <a:r>
              <a:rPr kumimoji="0" lang="en-US" altLang="zh-CN" baseline="-25000" dirty="0">
                <a:solidFill>
                  <a:schemeClr val="tx1"/>
                </a:solidFill>
              </a:rPr>
              <a:t>4</a:t>
            </a:r>
            <a:r>
              <a:rPr kumimoji="0" lang="en-US" altLang="zh-CN" dirty="0">
                <a:solidFill>
                  <a:schemeClr val="tx1"/>
                </a:solidFill>
              </a:rPr>
              <a:t>) = ( </a:t>
            </a:r>
            <a:r>
              <a:rPr kumimoji="0" lang="en-US" altLang="zh-CN" dirty="0">
                <a:solidFill>
                  <a:schemeClr val="accent2"/>
                </a:solidFill>
              </a:rPr>
              <a:t>Ignore(</a:t>
            </a:r>
            <a:r>
              <a:rPr kumimoji="0" lang="en-US" altLang="zh-CN" dirty="0">
                <a:solidFill>
                  <a:schemeClr val="accent2"/>
                </a:solidFill>
                <a:sym typeface="Symbol" panose="05050102010706020507" pitchFamily="18" charset="2"/>
              </a:rPr>
              <a:t>), 1, 10, 101, 1010 </a:t>
            </a:r>
            <a:r>
              <a:rPr kumimoji="0" lang="en-US" altLang="zh-CN" dirty="0">
                <a:solidFill>
                  <a:schemeClr val="tx1"/>
                </a:solidFill>
              </a:rPr>
              <a:t>) </a:t>
            </a:r>
            <a:endParaRPr kumimoji="0" lang="en-US" altLang="zh-CN" dirty="0">
              <a:solidFill>
                <a:schemeClr val="tx1"/>
              </a:solidFill>
            </a:endParaRPr>
          </a:p>
        </p:txBody>
      </p:sp>
      <p:pic>
        <p:nvPicPr>
          <p:cNvPr id="4" name="图片 3"/>
          <p:cNvPicPr>
            <a:picLocks noChangeAspect="1"/>
          </p:cNvPicPr>
          <p:nvPr/>
        </p:nvPicPr>
        <p:blipFill>
          <a:blip r:embed="rId1"/>
          <a:stretch>
            <a:fillRect/>
          </a:stretch>
        </p:blipFill>
        <p:spPr>
          <a:xfrm>
            <a:off x="179512" y="2348880"/>
            <a:ext cx="2861859" cy="2107407"/>
          </a:xfrm>
          <a:prstGeom prst="rect">
            <a:avLst/>
          </a:prstGeom>
        </p:spPr>
      </p:pic>
      <p:pic>
        <p:nvPicPr>
          <p:cNvPr id="6" name="图片 5"/>
          <p:cNvPicPr>
            <a:picLocks noChangeAspect="1"/>
          </p:cNvPicPr>
          <p:nvPr/>
        </p:nvPicPr>
        <p:blipFill>
          <a:blip r:embed="rId2"/>
          <a:stretch>
            <a:fillRect/>
          </a:stretch>
        </p:blipFill>
        <p:spPr>
          <a:xfrm>
            <a:off x="3516331" y="2522860"/>
            <a:ext cx="4440045" cy="2058268"/>
          </a:xfrm>
          <a:prstGeom prst="rect">
            <a:avLst/>
          </a:prstGeom>
        </p:spPr>
      </p:pic>
      <p:pic>
        <p:nvPicPr>
          <p:cNvPr id="7" name="图片 6"/>
          <p:cNvPicPr>
            <a:picLocks noChangeAspect="1"/>
          </p:cNvPicPr>
          <p:nvPr/>
        </p:nvPicPr>
        <p:blipFill>
          <a:blip r:embed="rId3"/>
          <a:stretch>
            <a:fillRect/>
          </a:stretch>
        </p:blipFill>
        <p:spPr>
          <a:xfrm>
            <a:off x="3527880" y="4778860"/>
            <a:ext cx="4356488" cy="1962508"/>
          </a:xfrm>
          <a:prstGeom prst="rect">
            <a:avLst/>
          </a:prstGeom>
        </p:spPr>
      </p:pic>
      <p:sp>
        <p:nvSpPr>
          <p:cNvPr id="8" name="Text Box 3"/>
          <p:cNvSpPr txBox="1">
            <a:spLocks noChangeArrowheads="1"/>
          </p:cNvSpPr>
          <p:nvPr/>
        </p:nvSpPr>
        <p:spPr bwMode="auto">
          <a:xfrm>
            <a:off x="971600" y="4770627"/>
            <a:ext cx="877163" cy="94179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kumimoji="0" lang="en-US" altLang="zh-CN" sz="2400" dirty="0">
                <a:solidFill>
                  <a:schemeClr val="tx1"/>
                </a:solidFill>
              </a:rPr>
              <a:t>1010 </a:t>
            </a:r>
            <a:endParaRPr kumimoji="0" lang="en-US" altLang="zh-CN" sz="2400" dirty="0">
              <a:solidFill>
                <a:schemeClr val="tx1"/>
              </a:solidFill>
            </a:endParaRPr>
          </a:p>
          <a:p>
            <a:pPr>
              <a:spcBef>
                <a:spcPct val="30000"/>
              </a:spcBef>
            </a:pPr>
            <a:r>
              <a:rPr kumimoji="0" lang="en-US" altLang="zh-CN" sz="2400" dirty="0">
                <a:solidFill>
                  <a:schemeClr val="tx1"/>
                </a:solidFill>
              </a:rPr>
              <a:t>1100 </a:t>
            </a:r>
            <a:endParaRPr kumimoji="0" lang="en-US" altLang="zh-CN" sz="2400" dirty="0">
              <a:solidFill>
                <a:schemeClr val="tx1"/>
              </a:solidFill>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229557"/>
    </mc:Choice>
    <mc:Fallback>
      <p:transition spd="slow" advTm="2295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altLang="zh-CN" b="1" dirty="0"/>
              <a:t>Design an NFA for C</a:t>
            </a:r>
            <a:endParaRPr lang="en-US" altLang="zh-CN" b="1" dirty="0"/>
          </a:p>
        </p:txBody>
      </p:sp>
      <p:sp>
        <p:nvSpPr>
          <p:cNvPr id="609283" name="Text Box 3"/>
          <p:cNvSpPr txBox="1">
            <a:spLocks noChangeArrowheads="1"/>
          </p:cNvSpPr>
          <p:nvPr/>
        </p:nvSpPr>
        <p:spPr bwMode="auto">
          <a:xfrm>
            <a:off x="755576" y="1196752"/>
            <a:ext cx="7807971" cy="207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kumimoji="0" lang="en-US" altLang="zh-CN" dirty="0">
                <a:solidFill>
                  <a:schemeClr val="tx1"/>
                </a:solidFill>
              </a:rPr>
              <a:t>C={ w</a:t>
            </a:r>
            <a:r>
              <a:rPr kumimoji="0" lang="en-US" altLang="zh-CN" dirty="0">
                <a:solidFill>
                  <a:schemeClr val="tx1"/>
                </a:solidFill>
                <a:sym typeface="Symbol" panose="05050102010706020507" pitchFamily="18" charset="2"/>
              </a:rPr>
              <a:t>{0,1}</a:t>
            </a:r>
            <a:r>
              <a:rPr kumimoji="0" lang="en-US" altLang="zh-CN" baseline="30000" dirty="0">
                <a:solidFill>
                  <a:schemeClr val="tx1"/>
                </a:solidFill>
                <a:sym typeface="Symbol" panose="05050102010706020507" pitchFamily="18" charset="2"/>
              </a:rPr>
              <a:t>*</a:t>
            </a:r>
            <a:r>
              <a:rPr kumimoji="0" lang="en-US" altLang="zh-CN" dirty="0">
                <a:solidFill>
                  <a:schemeClr val="tx1"/>
                </a:solidFill>
              </a:rPr>
              <a:t> | w contain an 1 at the second place </a:t>
            </a:r>
            <a:br>
              <a:rPr kumimoji="0" lang="en-US" altLang="zh-CN" dirty="0">
                <a:solidFill>
                  <a:schemeClr val="tx1"/>
                </a:solidFill>
              </a:rPr>
            </a:br>
            <a:r>
              <a:rPr kumimoji="0" lang="en-US" altLang="zh-CN" dirty="0">
                <a:solidFill>
                  <a:schemeClr val="tx1"/>
                </a:solidFill>
              </a:rPr>
              <a:t>                                from the right hand end } </a:t>
            </a:r>
            <a:endParaRPr kumimoji="0" lang="en-US" altLang="zh-CN" dirty="0">
              <a:solidFill>
                <a:schemeClr val="tx1"/>
              </a:solidFill>
            </a:endParaRPr>
          </a:p>
          <a:p>
            <a:pPr>
              <a:spcBef>
                <a:spcPct val="30000"/>
              </a:spcBef>
            </a:pPr>
            <a:r>
              <a:rPr kumimoji="0" lang="zh-CN" altLang="en-US" dirty="0">
                <a:solidFill>
                  <a:schemeClr val="tx1"/>
                </a:solidFill>
                <a:sym typeface="Symbol" panose="05050102010706020507" pitchFamily="18" charset="2"/>
              </a:rPr>
              <a:t></a:t>
            </a:r>
            <a:r>
              <a:rPr kumimoji="0" lang="en-US" altLang="zh-CN" dirty="0">
                <a:solidFill>
                  <a:schemeClr val="tx1"/>
                </a:solidFill>
                <a:sym typeface="Symbol" panose="05050102010706020507" pitchFamily="18" charset="2"/>
              </a:rPr>
              <a:t>={0,1}, DFA</a:t>
            </a:r>
            <a:r>
              <a:rPr kumimoji="0" lang="en-US" altLang="zh-CN" dirty="0">
                <a:solidFill>
                  <a:schemeClr val="tx1"/>
                </a:solidFill>
              </a:rPr>
              <a:t>:</a:t>
            </a:r>
            <a:r>
              <a:rPr kumimoji="0" lang="en-US" altLang="zh-CN" dirty="0">
                <a:solidFill>
                  <a:schemeClr val="tx1"/>
                </a:solidFill>
                <a:sym typeface="Symbol" panose="05050102010706020507" pitchFamily="18" charset="2"/>
              </a:rPr>
              <a:t> , 1, 10, 11</a:t>
            </a:r>
            <a:endParaRPr kumimoji="0" lang="en-US" altLang="zh-CN" dirty="0">
              <a:solidFill>
                <a:schemeClr val="tx1"/>
              </a:solidFill>
              <a:sym typeface="Symbol" panose="05050102010706020507" pitchFamily="18" charset="2"/>
            </a:endParaRPr>
          </a:p>
          <a:p>
            <a:pPr>
              <a:spcBef>
                <a:spcPct val="30000"/>
              </a:spcBef>
            </a:pPr>
            <a:r>
              <a:rPr kumimoji="0" lang="en-US" altLang="zh-CN" dirty="0">
                <a:solidFill>
                  <a:schemeClr val="tx1"/>
                </a:solidFill>
                <a:sym typeface="Symbol" panose="05050102010706020507" pitchFamily="18" charset="2"/>
              </a:rPr>
              <a:t>NFA</a:t>
            </a:r>
            <a:r>
              <a:rPr kumimoji="0" lang="en-US" altLang="zh-CN" dirty="0">
                <a:solidFill>
                  <a:schemeClr val="tx1"/>
                </a:solidFill>
              </a:rPr>
              <a:t>: Ignore(</a:t>
            </a:r>
            <a:r>
              <a:rPr kumimoji="0" lang="en-US" altLang="zh-CN" dirty="0">
                <a:solidFill>
                  <a:schemeClr val="accent2"/>
                </a:solidFill>
                <a:sym typeface="Symbol" panose="05050102010706020507" pitchFamily="18" charset="2"/>
              </a:rPr>
              <a:t></a:t>
            </a:r>
            <a:r>
              <a:rPr kumimoji="0" lang="en-US" altLang="zh-CN" dirty="0">
                <a:solidFill>
                  <a:schemeClr val="tx1"/>
                </a:solidFill>
                <a:sym typeface="Symbol" panose="05050102010706020507" pitchFamily="18" charset="2"/>
              </a:rPr>
              <a:t>), 1, 1x, </a:t>
            </a:r>
            <a:endParaRPr kumimoji="0" lang="en-US" altLang="zh-CN" dirty="0">
              <a:solidFill>
                <a:schemeClr val="tx1"/>
              </a:solidFill>
              <a:sym typeface="Symbol" panose="05050102010706020507" pitchFamily="18" charset="2"/>
            </a:endParaRPr>
          </a:p>
        </p:txBody>
      </p:sp>
      <p:grpSp>
        <p:nvGrpSpPr>
          <p:cNvPr id="609284" name="Group 4"/>
          <p:cNvGrpSpPr/>
          <p:nvPr/>
        </p:nvGrpSpPr>
        <p:grpSpPr bwMode="auto">
          <a:xfrm>
            <a:off x="314201" y="3344316"/>
            <a:ext cx="4041775" cy="2820988"/>
            <a:chOff x="1405" y="1992"/>
            <a:chExt cx="2546" cy="1777"/>
          </a:xfrm>
        </p:grpSpPr>
        <p:cxnSp>
          <p:nvCxnSpPr>
            <p:cNvPr id="609285" name="AutoShape 5"/>
            <p:cNvCxnSpPr>
              <a:cxnSpLocks noChangeShapeType="1"/>
              <a:stCxn id="4294967295" idx="6"/>
              <a:endCxn id="4294967295" idx="4"/>
            </p:cNvCxnSpPr>
            <p:nvPr/>
          </p:nvCxnSpPr>
          <p:spPr bwMode="auto">
            <a:xfrm flipV="1">
              <a:off x="3039" y="2953"/>
              <a:ext cx="719" cy="624"/>
            </a:xfrm>
            <a:prstGeom prst="curvedConnector2">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Oval 51"/>
            <p:cNvSpPr>
              <a:spLocks noChangeAspect="1"/>
            </p:cNvSpPr>
            <p:nvPr/>
          </p:nvSpPr>
          <p:spPr bwMode="auto">
            <a:xfrm>
              <a:off x="2653" y="2568"/>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1</a:t>
              </a:r>
              <a:endParaRPr kumimoji="0" lang="en-US" altLang="zh-CN" sz="2400">
                <a:solidFill>
                  <a:srgbClr val="000000"/>
                </a:solidFill>
                <a:sym typeface="Symbol" panose="05050102010706020507" pitchFamily="18" charset="2"/>
              </a:endParaRPr>
            </a:p>
          </p:txBody>
        </p:sp>
        <p:cxnSp>
          <p:nvCxnSpPr>
            <p:cNvPr id="609287" name="AutoShape 15"/>
            <p:cNvCxnSpPr>
              <a:cxnSpLocks noChangeShapeType="1"/>
              <a:stCxn id="4294967295" idx="6"/>
              <a:endCxn id="4294967295" idx="2"/>
            </p:cNvCxnSpPr>
            <p:nvPr/>
          </p:nvCxnSpPr>
          <p:spPr bwMode="auto">
            <a:xfrm>
              <a:off x="2127" y="2761"/>
              <a:ext cx="526" cy="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3" name="Oval 51"/>
            <p:cNvSpPr>
              <a:spLocks noChangeAspect="1"/>
            </p:cNvSpPr>
            <p:nvPr/>
          </p:nvSpPr>
          <p:spPr bwMode="auto">
            <a:xfrm>
              <a:off x="1741" y="2568"/>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gn="ctr">
                <a:lnSpc>
                  <a:spcPct val="100000"/>
                </a:lnSpc>
              </a:pPr>
              <a:r>
                <a:rPr kumimoji="0" lang="en-US" altLang="zh-CN" sz="2400">
                  <a:solidFill>
                    <a:srgbClr val="000000"/>
                  </a:solidFill>
                  <a:sym typeface="Symbol" panose="05050102010706020507" pitchFamily="18" charset="2"/>
                </a:rPr>
                <a:t></a:t>
              </a:r>
              <a:endParaRPr kumimoji="0" lang="en-US" altLang="zh-CN" sz="2400">
                <a:solidFill>
                  <a:srgbClr val="000000"/>
                </a:solidFill>
                <a:sym typeface="Symbol" panose="05050102010706020507" pitchFamily="18" charset="2"/>
              </a:endParaRPr>
            </a:p>
          </p:txBody>
        </p:sp>
        <p:sp>
          <p:nvSpPr>
            <p:cNvPr id="609289" name="Text Box 9"/>
            <p:cNvSpPr txBox="1">
              <a:spLocks noChangeArrowheads="1"/>
            </p:cNvSpPr>
            <p:nvPr/>
          </p:nvSpPr>
          <p:spPr bwMode="auto">
            <a:xfrm>
              <a:off x="2249" y="2472"/>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sp>
          <p:nvSpPr>
            <p:cNvPr id="609290" name="Text Box 10"/>
            <p:cNvSpPr txBox="1">
              <a:spLocks noChangeArrowheads="1"/>
            </p:cNvSpPr>
            <p:nvPr/>
          </p:nvSpPr>
          <p:spPr bwMode="auto">
            <a:xfrm>
              <a:off x="3198" y="2520"/>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sp>
          <p:nvSpPr>
            <p:cNvPr id="609291" name="Oval 11"/>
            <p:cNvSpPr>
              <a:spLocks noChangeArrowheads="1"/>
            </p:cNvSpPr>
            <p:nvPr/>
          </p:nvSpPr>
          <p:spPr bwMode="auto">
            <a:xfrm>
              <a:off x="2701" y="3432"/>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09292" name="AutoShape 15"/>
            <p:cNvCxnSpPr>
              <a:cxnSpLocks noChangeShapeType="1"/>
              <a:stCxn id="4294967295" idx="2"/>
            </p:cNvCxnSpPr>
            <p:nvPr/>
          </p:nvCxnSpPr>
          <p:spPr bwMode="auto">
            <a:xfrm flipH="1" flipV="1">
              <a:off x="1405" y="2760"/>
              <a:ext cx="336" cy="1"/>
            </a:xfrm>
            <a:prstGeom prst="straightConnector1">
              <a:avLst/>
            </a:prstGeom>
            <a:noFill/>
            <a:ln w="9525">
              <a:solidFill>
                <a:srgbClr val="000000"/>
              </a:solidFill>
              <a:round/>
              <a:headEnd type="arrow" w="lg" len="lg"/>
              <a:tailEnd type="none" w="lg" len="lg"/>
            </a:ln>
            <a:extLst>
              <a:ext uri="{909E8E84-426E-40DD-AFC4-6F175D3DCCD1}">
                <a14:hiddenFill xmlns:a14="http://schemas.microsoft.com/office/drawing/2010/main">
                  <a:noFill/>
                </a14:hiddenFill>
              </a:ext>
            </a:extLst>
          </p:spPr>
        </p:cxnSp>
        <p:sp>
          <p:nvSpPr>
            <p:cNvPr id="609293" name="Text Box 13"/>
            <p:cNvSpPr txBox="1">
              <a:spLocks noChangeArrowheads="1"/>
            </p:cNvSpPr>
            <p:nvPr/>
          </p:nvSpPr>
          <p:spPr bwMode="auto">
            <a:xfrm>
              <a:off x="1645" y="2184"/>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sp>
          <p:nvSpPr>
            <p:cNvPr id="5" name="Oval 51"/>
            <p:cNvSpPr>
              <a:spLocks noChangeAspect="1"/>
            </p:cNvSpPr>
            <p:nvPr/>
          </p:nvSpPr>
          <p:spPr bwMode="auto">
            <a:xfrm>
              <a:off x="3565" y="2568"/>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10</a:t>
              </a:r>
              <a:endParaRPr kumimoji="0" lang="en-US" altLang="zh-CN" sz="2400">
                <a:solidFill>
                  <a:srgbClr val="000000"/>
                </a:solidFill>
                <a:sym typeface="Symbol" panose="05050102010706020507" pitchFamily="18" charset="2"/>
              </a:endParaRPr>
            </a:p>
          </p:txBody>
        </p:sp>
        <p:cxnSp>
          <p:nvCxnSpPr>
            <p:cNvPr id="609295" name="AutoShape 15"/>
            <p:cNvCxnSpPr>
              <a:cxnSpLocks noChangeShapeType="1"/>
              <a:stCxn id="4294967295" idx="6"/>
              <a:endCxn id="4294967295" idx="2"/>
            </p:cNvCxnSpPr>
            <p:nvPr/>
          </p:nvCxnSpPr>
          <p:spPr bwMode="auto">
            <a:xfrm>
              <a:off x="3039" y="2761"/>
              <a:ext cx="526" cy="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6" name="Oval 51"/>
            <p:cNvSpPr>
              <a:spLocks noChangeAspect="1"/>
            </p:cNvSpPr>
            <p:nvPr/>
          </p:nvSpPr>
          <p:spPr bwMode="auto">
            <a:xfrm>
              <a:off x="2653" y="3384"/>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11</a:t>
              </a:r>
              <a:endParaRPr kumimoji="0" lang="en-US" altLang="zh-CN" sz="2400">
                <a:solidFill>
                  <a:srgbClr val="000000"/>
                </a:solidFill>
                <a:sym typeface="Symbol" panose="05050102010706020507" pitchFamily="18" charset="2"/>
              </a:endParaRPr>
            </a:p>
          </p:txBody>
        </p:sp>
        <p:cxnSp>
          <p:nvCxnSpPr>
            <p:cNvPr id="609297" name="AutoShape 15"/>
            <p:cNvCxnSpPr>
              <a:cxnSpLocks noChangeShapeType="1"/>
              <a:stCxn id="4294967295" idx="4"/>
              <a:endCxn id="4294967295" idx="0"/>
            </p:cNvCxnSpPr>
            <p:nvPr/>
          </p:nvCxnSpPr>
          <p:spPr bwMode="auto">
            <a:xfrm>
              <a:off x="2846" y="2953"/>
              <a:ext cx="0" cy="431"/>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cxnSp>
          <p:nvCxnSpPr>
            <p:cNvPr id="609298" name="AutoShape 18"/>
            <p:cNvCxnSpPr>
              <a:cxnSpLocks noChangeShapeType="1"/>
              <a:stCxn id="4294967295" idx="7"/>
              <a:endCxn id="4294967295" idx="1"/>
            </p:cNvCxnSpPr>
            <p:nvPr/>
          </p:nvCxnSpPr>
          <p:spPr bwMode="auto">
            <a:xfrm rot="16200000" flipH="1" flipV="1">
              <a:off x="1933" y="2489"/>
              <a:ext cx="1" cy="272"/>
            </a:xfrm>
            <a:prstGeom prst="curvedConnector3">
              <a:avLst>
                <a:gd name="adj1" fmla="val -38900000"/>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9299" name="Oval 19"/>
            <p:cNvSpPr>
              <a:spLocks noChangeArrowheads="1"/>
            </p:cNvSpPr>
            <p:nvPr/>
          </p:nvSpPr>
          <p:spPr bwMode="auto">
            <a:xfrm>
              <a:off x="3613" y="2616"/>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9300" name="Text Box 20"/>
            <p:cNvSpPr txBox="1">
              <a:spLocks noChangeArrowheads="1"/>
            </p:cNvSpPr>
            <p:nvPr/>
          </p:nvSpPr>
          <p:spPr bwMode="auto">
            <a:xfrm>
              <a:off x="3517" y="3240"/>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sp>
          <p:nvSpPr>
            <p:cNvPr id="609301" name="Text Box 21"/>
            <p:cNvSpPr txBox="1">
              <a:spLocks noChangeArrowheads="1"/>
            </p:cNvSpPr>
            <p:nvPr/>
          </p:nvSpPr>
          <p:spPr bwMode="auto">
            <a:xfrm>
              <a:off x="2653" y="3000"/>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cxnSp>
          <p:nvCxnSpPr>
            <p:cNvPr id="609302" name="AutoShape 22"/>
            <p:cNvCxnSpPr>
              <a:cxnSpLocks noChangeShapeType="1"/>
              <a:stCxn id="4294967295" idx="1"/>
              <a:endCxn id="4294967295" idx="7"/>
            </p:cNvCxnSpPr>
            <p:nvPr/>
          </p:nvCxnSpPr>
          <p:spPr bwMode="auto">
            <a:xfrm rot="16200000" flipH="1" flipV="1">
              <a:off x="3301" y="2305"/>
              <a:ext cx="1" cy="640"/>
            </a:xfrm>
            <a:prstGeom prst="curvedConnector3">
              <a:avLst>
                <a:gd name="adj1" fmla="val -20000000"/>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9303" name="Text Box 23"/>
            <p:cNvSpPr txBox="1">
              <a:spLocks noChangeArrowheads="1"/>
            </p:cNvSpPr>
            <p:nvPr/>
          </p:nvSpPr>
          <p:spPr bwMode="auto">
            <a:xfrm>
              <a:off x="2941" y="2232"/>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cxnSp>
          <p:nvCxnSpPr>
            <p:cNvPr id="609304" name="AutoShape 24"/>
            <p:cNvCxnSpPr>
              <a:cxnSpLocks noChangeShapeType="1"/>
              <a:stCxn id="4294967295" idx="1"/>
              <a:endCxn id="4294967295" idx="3"/>
            </p:cNvCxnSpPr>
            <p:nvPr/>
          </p:nvCxnSpPr>
          <p:spPr bwMode="auto">
            <a:xfrm rot="5400000" flipV="1">
              <a:off x="2574" y="3576"/>
              <a:ext cx="273" cy="1"/>
            </a:xfrm>
            <a:prstGeom prst="curvedConnector5">
              <a:avLst>
                <a:gd name="adj1" fmla="val -6963"/>
                <a:gd name="adj2" fmla="val -20800000"/>
                <a:gd name="adj3" fmla="val 97801"/>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9305" name="Text Box 25"/>
            <p:cNvSpPr txBox="1">
              <a:spLocks noChangeArrowheads="1"/>
            </p:cNvSpPr>
            <p:nvPr/>
          </p:nvSpPr>
          <p:spPr bwMode="auto">
            <a:xfrm>
              <a:off x="2297" y="3384"/>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cxnSp>
          <p:nvCxnSpPr>
            <p:cNvPr id="609306" name="AutoShape 26"/>
            <p:cNvCxnSpPr>
              <a:cxnSpLocks noChangeShapeType="1"/>
              <a:stCxn id="4294967295" idx="1"/>
              <a:endCxn id="4294967295" idx="7"/>
            </p:cNvCxnSpPr>
            <p:nvPr/>
          </p:nvCxnSpPr>
          <p:spPr bwMode="auto">
            <a:xfrm rot="16200000" flipH="1" flipV="1">
              <a:off x="2845" y="1849"/>
              <a:ext cx="1" cy="1552"/>
            </a:xfrm>
            <a:prstGeom prst="curvedConnector3">
              <a:avLst>
                <a:gd name="adj1" fmla="val -41400000"/>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9307" name="Text Box 27"/>
            <p:cNvSpPr txBox="1">
              <a:spLocks noChangeArrowheads="1"/>
            </p:cNvSpPr>
            <p:nvPr/>
          </p:nvSpPr>
          <p:spPr bwMode="auto">
            <a:xfrm>
              <a:off x="3133" y="1992"/>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grpSp>
      <p:sp>
        <p:nvSpPr>
          <p:cNvPr id="609320" name="Text Box 40"/>
          <p:cNvSpPr txBox="1">
            <a:spLocks noChangeArrowheads="1"/>
          </p:cNvSpPr>
          <p:nvPr/>
        </p:nvSpPr>
        <p:spPr bwMode="auto">
          <a:xfrm>
            <a:off x="1979712" y="6165304"/>
            <a:ext cx="1004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DFA </a:t>
            </a:r>
            <a:endParaRPr lang="en-US" altLang="zh-CN" dirty="0"/>
          </a:p>
        </p:txBody>
      </p:sp>
      <p:grpSp>
        <p:nvGrpSpPr>
          <p:cNvPr id="609322" name="Group 42"/>
          <p:cNvGrpSpPr/>
          <p:nvPr/>
        </p:nvGrpSpPr>
        <p:grpSpPr bwMode="auto">
          <a:xfrm>
            <a:off x="4643438" y="3357563"/>
            <a:ext cx="4041775" cy="2319337"/>
            <a:chOff x="2925" y="2115"/>
            <a:chExt cx="2546" cy="1461"/>
          </a:xfrm>
        </p:grpSpPr>
        <p:sp>
          <p:nvSpPr>
            <p:cNvPr id="609308" name="Oval 28"/>
            <p:cNvSpPr>
              <a:spLocks noChangeArrowheads="1"/>
            </p:cNvSpPr>
            <p:nvPr/>
          </p:nvSpPr>
          <p:spPr bwMode="auto">
            <a:xfrm>
              <a:off x="5133" y="2787"/>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Oval 51"/>
            <p:cNvSpPr>
              <a:spLocks noChangeAspect="1"/>
            </p:cNvSpPr>
            <p:nvPr/>
          </p:nvSpPr>
          <p:spPr bwMode="auto">
            <a:xfrm>
              <a:off x="4173" y="2739"/>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1</a:t>
              </a:r>
              <a:endParaRPr kumimoji="0" lang="en-US" altLang="zh-CN" sz="2400">
                <a:solidFill>
                  <a:srgbClr val="000000"/>
                </a:solidFill>
                <a:sym typeface="Symbol" panose="05050102010706020507" pitchFamily="18" charset="2"/>
              </a:endParaRPr>
            </a:p>
          </p:txBody>
        </p:sp>
        <p:cxnSp>
          <p:nvCxnSpPr>
            <p:cNvPr id="609310" name="AutoShape 15"/>
            <p:cNvCxnSpPr>
              <a:cxnSpLocks noChangeShapeType="1"/>
              <a:stCxn id="4294967295" idx="6"/>
              <a:endCxn id="4" idx="2"/>
            </p:cNvCxnSpPr>
            <p:nvPr/>
          </p:nvCxnSpPr>
          <p:spPr bwMode="auto">
            <a:xfrm>
              <a:off x="3647" y="2932"/>
              <a:ext cx="526" cy="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7" name="Oval 51"/>
            <p:cNvSpPr>
              <a:spLocks noChangeAspect="1"/>
            </p:cNvSpPr>
            <p:nvPr/>
          </p:nvSpPr>
          <p:spPr bwMode="auto">
            <a:xfrm>
              <a:off x="3261" y="2739"/>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gn="ctr">
                <a:lnSpc>
                  <a:spcPct val="100000"/>
                </a:lnSpc>
              </a:pPr>
              <a:r>
                <a:rPr kumimoji="0" lang="en-US" altLang="zh-CN" sz="1400" dirty="0">
                  <a:solidFill>
                    <a:srgbClr val="000000"/>
                  </a:solidFill>
                  <a:sym typeface="Symbol" panose="05050102010706020507" pitchFamily="18" charset="2"/>
                </a:rPr>
                <a:t>Ignore</a:t>
              </a:r>
              <a:endParaRPr kumimoji="0" lang="zh-CN" altLang="en-US" sz="1400" dirty="0">
                <a:solidFill>
                  <a:srgbClr val="000000"/>
                </a:solidFill>
                <a:sym typeface="Symbol" panose="05050102010706020507" pitchFamily="18" charset="2"/>
              </a:endParaRPr>
            </a:p>
          </p:txBody>
        </p:sp>
        <p:sp>
          <p:nvSpPr>
            <p:cNvPr id="609312" name="Text Box 32"/>
            <p:cNvSpPr txBox="1">
              <a:spLocks noChangeArrowheads="1"/>
            </p:cNvSpPr>
            <p:nvPr/>
          </p:nvSpPr>
          <p:spPr bwMode="auto">
            <a:xfrm>
              <a:off x="3769" y="2643"/>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sp>
          <p:nvSpPr>
            <p:cNvPr id="609313" name="Text Box 33"/>
            <p:cNvSpPr txBox="1">
              <a:spLocks noChangeArrowheads="1"/>
            </p:cNvSpPr>
            <p:nvPr/>
          </p:nvSpPr>
          <p:spPr bwMode="auto">
            <a:xfrm>
              <a:off x="4718" y="2691"/>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0,1 </a:t>
              </a:r>
              <a:endParaRPr kumimoji="0" lang="en-US" altLang="zh-CN" sz="2400">
                <a:solidFill>
                  <a:schemeClr val="tx1"/>
                </a:solidFill>
              </a:endParaRPr>
            </a:p>
          </p:txBody>
        </p:sp>
        <p:cxnSp>
          <p:nvCxnSpPr>
            <p:cNvPr id="609314" name="AutoShape 15"/>
            <p:cNvCxnSpPr>
              <a:cxnSpLocks noChangeShapeType="1"/>
              <a:stCxn id="4294967295" idx="2"/>
            </p:cNvCxnSpPr>
            <p:nvPr/>
          </p:nvCxnSpPr>
          <p:spPr bwMode="auto">
            <a:xfrm flipH="1" flipV="1">
              <a:off x="2925" y="2931"/>
              <a:ext cx="336" cy="1"/>
            </a:xfrm>
            <a:prstGeom prst="straightConnector1">
              <a:avLst/>
            </a:prstGeom>
            <a:noFill/>
            <a:ln w="9525">
              <a:solidFill>
                <a:srgbClr val="000000"/>
              </a:solidFill>
              <a:round/>
              <a:headEnd type="arrow" w="lg" len="lg"/>
              <a:tailEnd type="none" w="lg" len="lg"/>
            </a:ln>
            <a:extLst>
              <a:ext uri="{909E8E84-426E-40DD-AFC4-6F175D3DCCD1}">
                <a14:hiddenFill xmlns:a14="http://schemas.microsoft.com/office/drawing/2010/main">
                  <a:noFill/>
                </a14:hiddenFill>
              </a:ext>
            </a:extLst>
          </p:spPr>
        </p:cxnSp>
        <p:sp>
          <p:nvSpPr>
            <p:cNvPr id="609315" name="Text Box 35"/>
            <p:cNvSpPr txBox="1">
              <a:spLocks noChangeArrowheads="1"/>
            </p:cNvSpPr>
            <p:nvPr/>
          </p:nvSpPr>
          <p:spPr bwMode="auto">
            <a:xfrm>
              <a:off x="3261" y="2115"/>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0,1 </a:t>
              </a:r>
              <a:endParaRPr kumimoji="0" lang="en-US" altLang="zh-CN" sz="2400">
                <a:solidFill>
                  <a:schemeClr val="tx1"/>
                </a:solidFill>
              </a:endParaRPr>
            </a:p>
          </p:txBody>
        </p:sp>
        <p:sp>
          <p:nvSpPr>
            <p:cNvPr id="8" name="Oval 51"/>
            <p:cNvSpPr>
              <a:spLocks noChangeAspect="1"/>
            </p:cNvSpPr>
            <p:nvPr/>
          </p:nvSpPr>
          <p:spPr bwMode="auto">
            <a:xfrm>
              <a:off x="5085" y="2739"/>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1x</a:t>
              </a:r>
              <a:endParaRPr kumimoji="0" lang="en-US" altLang="zh-CN" sz="2400">
                <a:solidFill>
                  <a:srgbClr val="000000"/>
                </a:solidFill>
                <a:sym typeface="Symbol" panose="05050102010706020507" pitchFamily="18" charset="2"/>
              </a:endParaRPr>
            </a:p>
          </p:txBody>
        </p:sp>
        <p:cxnSp>
          <p:nvCxnSpPr>
            <p:cNvPr id="609317" name="AutoShape 15"/>
            <p:cNvCxnSpPr>
              <a:cxnSpLocks noChangeShapeType="1"/>
              <a:stCxn id="4" idx="6"/>
              <a:endCxn id="4294967295" idx="2"/>
            </p:cNvCxnSpPr>
            <p:nvPr/>
          </p:nvCxnSpPr>
          <p:spPr bwMode="auto">
            <a:xfrm>
              <a:off x="4559" y="2932"/>
              <a:ext cx="526" cy="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cxnSp>
          <p:nvCxnSpPr>
            <p:cNvPr id="609318" name="AutoShape 38"/>
            <p:cNvCxnSpPr>
              <a:cxnSpLocks noChangeShapeType="1"/>
              <a:stCxn id="4294967295" idx="7"/>
              <a:endCxn id="4294967295" idx="1"/>
            </p:cNvCxnSpPr>
            <p:nvPr/>
          </p:nvCxnSpPr>
          <p:spPr bwMode="auto">
            <a:xfrm rot="16200000" flipH="1" flipV="1">
              <a:off x="3453" y="2660"/>
              <a:ext cx="1" cy="272"/>
            </a:xfrm>
            <a:prstGeom prst="curvedConnector3">
              <a:avLst>
                <a:gd name="adj1" fmla="val -38900000"/>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9321" name="Text Box 41"/>
            <p:cNvSpPr txBox="1">
              <a:spLocks noChangeArrowheads="1"/>
            </p:cNvSpPr>
            <p:nvPr/>
          </p:nvSpPr>
          <p:spPr bwMode="auto">
            <a:xfrm>
              <a:off x="3969" y="3249"/>
              <a:ext cx="6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NFA </a:t>
              </a:r>
              <a:endParaRPr lang="en-US" altLang="zh-CN"/>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3326"/>
    </mc:Choice>
    <mc:Fallback>
      <p:transition spd="slow" advTm="1033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ltLang="zh-CN" b="1" dirty="0"/>
              <a:t>Understanding the NFA for C</a:t>
            </a:r>
            <a:endParaRPr lang="en-US" altLang="zh-CN" b="1" dirty="0"/>
          </a:p>
        </p:txBody>
      </p:sp>
      <p:sp>
        <p:nvSpPr>
          <p:cNvPr id="607235" name="Text Box 3"/>
          <p:cNvSpPr txBox="1">
            <a:spLocks noChangeArrowheads="1"/>
          </p:cNvSpPr>
          <p:nvPr/>
        </p:nvSpPr>
        <p:spPr bwMode="auto">
          <a:xfrm>
            <a:off x="353292" y="1196752"/>
            <a:ext cx="7596951" cy="108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kumimoji="0" lang="en-US" altLang="zh-CN" dirty="0">
                <a:solidFill>
                  <a:schemeClr val="tx1"/>
                </a:solidFill>
              </a:rPr>
              <a:t>C={ w</a:t>
            </a:r>
            <a:r>
              <a:rPr kumimoji="0" lang="en-US" altLang="zh-CN" dirty="0">
                <a:solidFill>
                  <a:schemeClr val="tx1"/>
                </a:solidFill>
                <a:sym typeface="Symbol" panose="05050102010706020507" pitchFamily="18" charset="2"/>
              </a:rPr>
              <a:t>{0,1}</a:t>
            </a:r>
            <a:r>
              <a:rPr kumimoji="0" lang="en-US" altLang="zh-CN" baseline="30000" dirty="0">
                <a:solidFill>
                  <a:schemeClr val="tx1"/>
                </a:solidFill>
                <a:sym typeface="Symbol" panose="05050102010706020507" pitchFamily="18" charset="2"/>
              </a:rPr>
              <a:t>*</a:t>
            </a:r>
            <a:r>
              <a:rPr kumimoji="0" lang="en-US" altLang="zh-CN" dirty="0">
                <a:solidFill>
                  <a:schemeClr val="tx1"/>
                </a:solidFill>
              </a:rPr>
              <a:t> | the next to last symbol of w is 1 } </a:t>
            </a:r>
            <a:endParaRPr kumimoji="0" lang="en-US" altLang="zh-CN" dirty="0">
              <a:solidFill>
                <a:schemeClr val="tx1"/>
              </a:solidFill>
            </a:endParaRPr>
          </a:p>
          <a:p>
            <a:pPr>
              <a:spcBef>
                <a:spcPct val="30000"/>
              </a:spcBef>
            </a:pPr>
            <a:r>
              <a:rPr kumimoji="0" lang="en-US" altLang="zh-CN" dirty="0">
                <a:solidFill>
                  <a:schemeClr val="tx1"/>
                </a:solidFill>
                <a:sym typeface="Symbol" panose="05050102010706020507" pitchFamily="18" charset="2"/>
              </a:rPr>
              <a:t>States</a:t>
            </a:r>
            <a:r>
              <a:rPr kumimoji="0" lang="en-US" altLang="zh-CN" dirty="0">
                <a:solidFill>
                  <a:schemeClr val="tx1"/>
                </a:solidFill>
              </a:rPr>
              <a:t>: (q</a:t>
            </a:r>
            <a:r>
              <a:rPr kumimoji="0" lang="en-US" altLang="zh-CN" baseline="-25000" dirty="0">
                <a:solidFill>
                  <a:schemeClr val="tx1"/>
                </a:solidFill>
              </a:rPr>
              <a:t>0</a:t>
            </a:r>
            <a:r>
              <a:rPr kumimoji="0" lang="en-US" altLang="zh-CN" dirty="0">
                <a:solidFill>
                  <a:schemeClr val="tx1"/>
                </a:solidFill>
              </a:rPr>
              <a:t>,q</a:t>
            </a:r>
            <a:r>
              <a:rPr kumimoji="0" lang="en-US" altLang="zh-CN" baseline="-25000" dirty="0">
                <a:solidFill>
                  <a:schemeClr val="tx1"/>
                </a:solidFill>
              </a:rPr>
              <a:t>1</a:t>
            </a:r>
            <a:r>
              <a:rPr kumimoji="0" lang="en-US" altLang="zh-CN" dirty="0">
                <a:solidFill>
                  <a:schemeClr val="tx1"/>
                </a:solidFill>
              </a:rPr>
              <a:t>,q</a:t>
            </a:r>
            <a:r>
              <a:rPr kumimoji="0" lang="en-US" altLang="zh-CN" baseline="-25000" dirty="0">
                <a:solidFill>
                  <a:schemeClr val="tx1"/>
                </a:solidFill>
              </a:rPr>
              <a:t>2</a:t>
            </a:r>
            <a:r>
              <a:rPr kumimoji="0" lang="en-US" altLang="zh-CN" dirty="0">
                <a:solidFill>
                  <a:schemeClr val="tx1"/>
                </a:solidFill>
              </a:rPr>
              <a:t>) = (Ignore(</a:t>
            </a:r>
            <a:r>
              <a:rPr kumimoji="0" lang="en-US" altLang="zh-CN" dirty="0">
                <a:solidFill>
                  <a:schemeClr val="accent2"/>
                </a:solidFill>
                <a:sym typeface="Symbol" panose="05050102010706020507" pitchFamily="18" charset="2"/>
              </a:rPr>
              <a:t></a:t>
            </a:r>
            <a:r>
              <a:rPr kumimoji="0" lang="en-US" altLang="zh-CN" dirty="0">
                <a:solidFill>
                  <a:schemeClr val="tx1"/>
                </a:solidFill>
                <a:sym typeface="Symbol" panose="05050102010706020507" pitchFamily="18" charset="2"/>
              </a:rPr>
              <a:t>), 1, 1x) </a:t>
            </a:r>
            <a:endParaRPr kumimoji="0" lang="en-US" altLang="zh-CN" dirty="0">
              <a:solidFill>
                <a:schemeClr val="tx1"/>
              </a:solidFill>
              <a:sym typeface="Symbol" panose="05050102010706020507" pitchFamily="18" charset="2"/>
            </a:endParaRPr>
          </a:p>
        </p:txBody>
      </p:sp>
      <p:pic>
        <p:nvPicPr>
          <p:cNvPr id="2" name="图片 1"/>
          <p:cNvPicPr>
            <a:picLocks noChangeAspect="1"/>
          </p:cNvPicPr>
          <p:nvPr/>
        </p:nvPicPr>
        <p:blipFill>
          <a:blip r:embed="rId1"/>
          <a:stretch>
            <a:fillRect/>
          </a:stretch>
        </p:blipFill>
        <p:spPr>
          <a:xfrm>
            <a:off x="251520" y="2924944"/>
            <a:ext cx="2837473" cy="1759149"/>
          </a:xfrm>
          <a:prstGeom prst="rect">
            <a:avLst/>
          </a:prstGeom>
        </p:spPr>
      </p:pic>
      <p:pic>
        <p:nvPicPr>
          <p:cNvPr id="3" name="图片 2"/>
          <p:cNvPicPr>
            <a:picLocks noChangeAspect="1"/>
          </p:cNvPicPr>
          <p:nvPr/>
        </p:nvPicPr>
        <p:blipFill>
          <a:blip r:embed="rId2"/>
          <a:stretch>
            <a:fillRect/>
          </a:stretch>
        </p:blipFill>
        <p:spPr>
          <a:xfrm>
            <a:off x="4211960" y="5013176"/>
            <a:ext cx="3561652" cy="1666116"/>
          </a:xfrm>
          <a:prstGeom prst="rect">
            <a:avLst/>
          </a:prstGeom>
        </p:spPr>
      </p:pic>
      <p:pic>
        <p:nvPicPr>
          <p:cNvPr id="5" name="图片 4"/>
          <p:cNvPicPr>
            <a:picLocks noChangeAspect="1"/>
          </p:cNvPicPr>
          <p:nvPr/>
        </p:nvPicPr>
        <p:blipFill>
          <a:blip r:embed="rId3"/>
          <a:stretch>
            <a:fillRect/>
          </a:stretch>
        </p:blipFill>
        <p:spPr>
          <a:xfrm>
            <a:off x="4221426" y="2852936"/>
            <a:ext cx="3590934" cy="1774434"/>
          </a:xfrm>
          <a:prstGeom prst="rect">
            <a:avLst/>
          </a:prstGeom>
        </p:spPr>
      </p:pic>
      <p:sp>
        <p:nvSpPr>
          <p:cNvPr id="8" name="Text Box 3"/>
          <p:cNvSpPr txBox="1">
            <a:spLocks noChangeArrowheads="1"/>
          </p:cNvSpPr>
          <p:nvPr/>
        </p:nvSpPr>
        <p:spPr bwMode="auto">
          <a:xfrm>
            <a:off x="971600" y="4770627"/>
            <a:ext cx="860172" cy="94179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kumimoji="0" lang="en-US" altLang="zh-CN" sz="2400" dirty="0">
                <a:solidFill>
                  <a:schemeClr val="tx1"/>
                </a:solidFill>
              </a:rPr>
              <a:t>1100 </a:t>
            </a:r>
            <a:endParaRPr kumimoji="0" lang="en-US" altLang="zh-CN" sz="2400" dirty="0">
              <a:solidFill>
                <a:schemeClr val="tx1"/>
              </a:solidFill>
            </a:endParaRPr>
          </a:p>
          <a:p>
            <a:pPr>
              <a:spcBef>
                <a:spcPct val="30000"/>
              </a:spcBef>
            </a:pPr>
            <a:r>
              <a:rPr kumimoji="0" lang="en-US" altLang="zh-CN" sz="2400" dirty="0">
                <a:solidFill>
                  <a:schemeClr val="tx1"/>
                </a:solidFill>
              </a:rPr>
              <a:t>0011</a:t>
            </a:r>
            <a:endParaRPr kumimoji="0" lang="en-US" altLang="zh-CN" sz="2400" dirty="0">
              <a:solidFill>
                <a:schemeClr val="tx1"/>
              </a:solidFill>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270221"/>
    </mc:Choice>
    <mc:Fallback>
      <p:transition spd="slow" advTm="2702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ltLang="zh-CN" b="1" dirty="0"/>
              <a:t>The equivalence of NFA and DFA</a:t>
            </a:r>
            <a:endParaRPr lang="zh-CN" altLang="en-US" b="1" dirty="0"/>
          </a:p>
        </p:txBody>
      </p:sp>
      <p:sp>
        <p:nvSpPr>
          <p:cNvPr id="521219" name="Text Box 3"/>
          <p:cNvSpPr txBox="1">
            <a:spLocks noChangeArrowheads="1"/>
          </p:cNvSpPr>
          <p:nvPr/>
        </p:nvSpPr>
        <p:spPr bwMode="auto">
          <a:xfrm>
            <a:off x="467544" y="1262365"/>
            <a:ext cx="832022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kumimoji="0" lang="en-US" altLang="zh-CN" sz="3200" dirty="0">
                <a:solidFill>
                  <a:schemeClr val="tx1"/>
                </a:solidFill>
              </a:rPr>
              <a:t>Def. Two machines are called equivalent, </a:t>
            </a:r>
            <a:br>
              <a:rPr kumimoji="0" lang="en-US" altLang="zh-CN" sz="3200" dirty="0">
                <a:solidFill>
                  <a:schemeClr val="tx1"/>
                </a:solidFill>
              </a:rPr>
            </a:br>
            <a:r>
              <a:rPr kumimoji="0" lang="en-US" altLang="zh-CN" sz="3200" dirty="0">
                <a:solidFill>
                  <a:schemeClr val="tx1"/>
                </a:solidFill>
              </a:rPr>
              <a:t>        if their languages are equal. </a:t>
            </a:r>
            <a:endParaRPr kumimoji="0" lang="en-US" altLang="zh-CN" sz="3200" dirty="0">
              <a:solidFill>
                <a:schemeClr val="tx1"/>
              </a:solidFill>
            </a:endParaRPr>
          </a:p>
          <a:p>
            <a:pPr>
              <a:spcBef>
                <a:spcPct val="30000"/>
              </a:spcBef>
            </a:pPr>
            <a:r>
              <a:rPr kumimoji="0" lang="en-US" altLang="zh-CN" sz="3200" dirty="0">
                <a:solidFill>
                  <a:schemeClr val="accent2"/>
                </a:solidFill>
              </a:rPr>
              <a:t>Theorem: Every NFA has an equivalent DFA.</a:t>
            </a:r>
            <a:r>
              <a:rPr kumimoji="0" lang="en-US" altLang="zh-CN" sz="3200" dirty="0">
                <a:solidFill>
                  <a:schemeClr val="tx1"/>
                </a:solidFill>
              </a:rPr>
              <a:t> </a:t>
            </a:r>
            <a:endParaRPr kumimoji="0" lang="en-US" altLang="zh-CN" sz="3200" dirty="0">
              <a:solidFill>
                <a:schemeClr val="tx1"/>
              </a:solidFill>
            </a:endParaRPr>
          </a:p>
          <a:p>
            <a:pPr>
              <a:spcBef>
                <a:spcPct val="30000"/>
              </a:spcBef>
            </a:pPr>
            <a:r>
              <a:rPr kumimoji="0" lang="en-US" altLang="zh-CN" sz="3200" dirty="0">
                <a:solidFill>
                  <a:schemeClr val="tx1"/>
                </a:solidFill>
              </a:rPr>
              <a:t>Note: Every DFA can be seen as an NFA. </a:t>
            </a:r>
            <a:endParaRPr kumimoji="0" lang="en-US" altLang="zh-CN" sz="3200" dirty="0">
              <a:solidFill>
                <a:schemeClr val="tx1"/>
              </a:solidFill>
            </a:endParaRPr>
          </a:p>
          <a:p>
            <a:pPr>
              <a:spcBef>
                <a:spcPct val="30000"/>
              </a:spcBef>
            </a:pPr>
            <a:r>
              <a:rPr kumimoji="0" lang="en-US" altLang="zh-CN" sz="3200" dirty="0">
                <a:solidFill>
                  <a:schemeClr val="tx1"/>
                </a:solidFill>
              </a:rPr>
              <a:t>The theorem implies that NFAs and DFAs </a:t>
            </a:r>
            <a:br>
              <a:rPr kumimoji="0" lang="en-US" altLang="zh-CN" sz="3200" dirty="0">
                <a:solidFill>
                  <a:schemeClr val="tx1"/>
                </a:solidFill>
              </a:rPr>
            </a:br>
            <a:r>
              <a:rPr kumimoji="0" lang="en-US" altLang="zh-CN" sz="3200" dirty="0">
                <a:solidFill>
                  <a:schemeClr val="tx1"/>
                </a:solidFill>
              </a:rPr>
              <a:t>       have same ability. </a:t>
            </a:r>
            <a:endParaRPr kumimoji="0" lang="en-US" altLang="zh-CN" sz="3200" dirty="0">
              <a:solidFill>
                <a:schemeClr val="tx1"/>
              </a:solidFill>
            </a:endParaRPr>
          </a:p>
          <a:p>
            <a:pPr>
              <a:spcBef>
                <a:spcPct val="30000"/>
              </a:spcBef>
            </a:pPr>
            <a:r>
              <a:rPr kumimoji="0" lang="en-US" altLang="zh-CN" sz="3200" dirty="0">
                <a:solidFill>
                  <a:schemeClr val="tx1"/>
                </a:solidFill>
              </a:rPr>
              <a:t>The theorem implies that the language of  </a:t>
            </a:r>
            <a:br>
              <a:rPr kumimoji="0" lang="en-US" altLang="zh-CN" sz="3200" dirty="0">
                <a:solidFill>
                  <a:schemeClr val="tx1"/>
                </a:solidFill>
              </a:rPr>
            </a:br>
            <a:r>
              <a:rPr kumimoji="0" lang="en-US" altLang="zh-CN" sz="3200" dirty="0">
                <a:solidFill>
                  <a:schemeClr val="tx1"/>
                </a:solidFill>
              </a:rPr>
              <a:t>       each NFA is also regular language. </a:t>
            </a:r>
            <a:endParaRPr kumimoji="0" lang="en-US" altLang="zh-CN" sz="3200" dirty="0">
              <a:solidFill>
                <a:schemeClr val="tx1"/>
              </a:solidFill>
            </a:endParaRPr>
          </a:p>
          <a:p>
            <a:pPr>
              <a:spcBef>
                <a:spcPct val="30000"/>
              </a:spcBef>
            </a:pPr>
            <a:r>
              <a:rPr kumimoji="0" lang="en-US" altLang="zh-CN" sz="3200" dirty="0">
                <a:solidFill>
                  <a:schemeClr val="tx1"/>
                </a:solidFill>
              </a:rPr>
              <a:t>To prove the theorem, we need to design DFA. </a:t>
            </a:r>
            <a:endParaRPr kumimoji="0" lang="en-US" altLang="zh-CN" sz="3200" dirty="0">
              <a:solidFill>
                <a:schemeClr val="tx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34947"/>
    </mc:Choice>
    <mc:Fallback>
      <p:transition spd="slow" advTm="1349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1219">
                                            <p:txEl>
                                              <p:pRg st="0" end="0"/>
                                            </p:txEl>
                                          </p:spTgt>
                                        </p:tgtEl>
                                        <p:attrNameLst>
                                          <p:attrName>style.visibility</p:attrName>
                                        </p:attrNameLst>
                                      </p:cBhvr>
                                      <p:to>
                                        <p:strVal val="visible"/>
                                      </p:to>
                                    </p:set>
                                    <p:anim calcmode="lin" valueType="num">
                                      <p:cBhvr additive="base">
                                        <p:cTn id="7" dur="500" fill="hold"/>
                                        <p:tgtEl>
                                          <p:spTgt spid="5212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21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1219">
                                            <p:txEl>
                                              <p:pRg st="1" end="1"/>
                                            </p:txEl>
                                          </p:spTgt>
                                        </p:tgtEl>
                                        <p:attrNameLst>
                                          <p:attrName>style.visibility</p:attrName>
                                        </p:attrNameLst>
                                      </p:cBhvr>
                                      <p:to>
                                        <p:strVal val="visible"/>
                                      </p:to>
                                    </p:set>
                                    <p:anim calcmode="lin" valueType="num">
                                      <p:cBhvr additive="base">
                                        <p:cTn id="13" dur="500" fill="hold"/>
                                        <p:tgtEl>
                                          <p:spTgt spid="5212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21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21219">
                                            <p:txEl>
                                              <p:pRg st="2" end="2"/>
                                            </p:txEl>
                                          </p:spTgt>
                                        </p:tgtEl>
                                        <p:attrNameLst>
                                          <p:attrName>style.visibility</p:attrName>
                                        </p:attrNameLst>
                                      </p:cBhvr>
                                      <p:to>
                                        <p:strVal val="visible"/>
                                      </p:to>
                                    </p:set>
                                    <p:anim calcmode="lin" valueType="num">
                                      <p:cBhvr additive="base">
                                        <p:cTn id="19" dur="500" fill="hold"/>
                                        <p:tgtEl>
                                          <p:spTgt spid="52121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212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21219">
                                            <p:txEl>
                                              <p:pRg st="3" end="3"/>
                                            </p:txEl>
                                          </p:spTgt>
                                        </p:tgtEl>
                                        <p:attrNameLst>
                                          <p:attrName>style.visibility</p:attrName>
                                        </p:attrNameLst>
                                      </p:cBhvr>
                                      <p:to>
                                        <p:strVal val="visible"/>
                                      </p:to>
                                    </p:set>
                                    <p:anim calcmode="lin" valueType="num">
                                      <p:cBhvr additive="base">
                                        <p:cTn id="25" dur="500" fill="hold"/>
                                        <p:tgtEl>
                                          <p:spTgt spid="52121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212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21219">
                                            <p:txEl>
                                              <p:pRg st="4" end="4"/>
                                            </p:txEl>
                                          </p:spTgt>
                                        </p:tgtEl>
                                        <p:attrNameLst>
                                          <p:attrName>style.visibility</p:attrName>
                                        </p:attrNameLst>
                                      </p:cBhvr>
                                      <p:to>
                                        <p:strVal val="visible"/>
                                      </p:to>
                                    </p:set>
                                    <p:anim calcmode="lin" valueType="num">
                                      <p:cBhvr additive="base">
                                        <p:cTn id="31" dur="500" fill="hold"/>
                                        <p:tgtEl>
                                          <p:spTgt spid="52121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212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21219">
                                            <p:txEl>
                                              <p:pRg st="5" end="5"/>
                                            </p:txEl>
                                          </p:spTgt>
                                        </p:tgtEl>
                                        <p:attrNameLst>
                                          <p:attrName>style.visibility</p:attrName>
                                        </p:attrNameLst>
                                      </p:cBhvr>
                                      <p:to>
                                        <p:strVal val="visible"/>
                                      </p:to>
                                    </p:set>
                                    <p:anim calcmode="lin" valueType="num">
                                      <p:cBhvr additive="base">
                                        <p:cTn id="37" dur="500" fill="hold"/>
                                        <p:tgtEl>
                                          <p:spTgt spid="52121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2121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01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6213" y="1124744"/>
            <a:ext cx="4460283"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1218" name="Rectangle 2"/>
          <p:cNvSpPr>
            <a:spLocks noGrp="1" noChangeArrowheads="1"/>
          </p:cNvSpPr>
          <p:nvPr>
            <p:ph type="title"/>
          </p:nvPr>
        </p:nvSpPr>
        <p:spPr/>
        <p:txBody>
          <a:bodyPr/>
          <a:lstStyle/>
          <a:p>
            <a:r>
              <a:rPr lang="en-US" altLang="zh-CN" b="1" dirty="0"/>
              <a:t>Design an equivalent DFA for N</a:t>
            </a:r>
            <a:endParaRPr lang="zh-CN" altLang="en-US" b="1" dirty="0"/>
          </a:p>
        </p:txBody>
      </p:sp>
      <p:sp>
        <p:nvSpPr>
          <p:cNvPr id="521303" name="Text Box 87"/>
          <p:cNvSpPr txBox="1">
            <a:spLocks noChangeArrowheads="1"/>
          </p:cNvSpPr>
          <p:nvPr/>
        </p:nvSpPr>
        <p:spPr bwMode="auto">
          <a:xfrm>
            <a:off x="2411215" y="1044154"/>
            <a:ext cx="47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3200" dirty="0">
                <a:solidFill>
                  <a:schemeClr val="tx1"/>
                </a:solidFill>
              </a:rPr>
              <a:t>N</a:t>
            </a:r>
            <a:endParaRPr kumimoji="0" lang="en-US" altLang="zh-CN" sz="3200" baseline="-25000" dirty="0">
              <a:solidFill>
                <a:schemeClr val="tx1"/>
              </a:solidFill>
            </a:endParaRPr>
          </a:p>
        </p:txBody>
      </p:sp>
      <p:sp>
        <p:nvSpPr>
          <p:cNvPr id="2" name="TextBox 1"/>
          <p:cNvSpPr txBox="1"/>
          <p:nvPr/>
        </p:nvSpPr>
        <p:spPr bwMode="auto">
          <a:xfrm>
            <a:off x="107504" y="2325994"/>
            <a:ext cx="7966476" cy="44873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marL="252095" indent="-252095" eaLnBrk="0" hangingPunct="0">
              <a:spcBef>
                <a:spcPct val="10000"/>
              </a:spcBef>
              <a:buSzPct val="75000"/>
              <a:buFont typeface="Arial" panose="020B0604020202020204" pitchFamily="34" charset="0"/>
              <a:buChar char="•"/>
            </a:pPr>
            <a:r>
              <a:rPr lang="en-US" altLang="zh-CN" sz="2400" dirty="0">
                <a:solidFill>
                  <a:schemeClr val="tx1"/>
                </a:solidFill>
              </a:rPr>
              <a:t>to construct an equivalent DFA, </a:t>
            </a:r>
            <a:br>
              <a:rPr lang="en-US" altLang="zh-CN" sz="2400" dirty="0">
                <a:solidFill>
                  <a:schemeClr val="tx1"/>
                </a:solidFill>
              </a:rPr>
            </a:br>
            <a:r>
              <a:rPr lang="en-US" altLang="zh-CN" sz="2400" dirty="0">
                <a:solidFill>
                  <a:schemeClr val="tx1"/>
                </a:solidFill>
              </a:rPr>
              <a:t>we need to look for determinacy </a:t>
            </a:r>
            <a:endParaRPr lang="en-US" altLang="zh-CN" sz="2400" dirty="0">
              <a:solidFill>
                <a:schemeClr val="tx1"/>
              </a:solidFill>
            </a:endParaRPr>
          </a:p>
          <a:p>
            <a:pPr marL="252095" indent="-252095" eaLnBrk="0" hangingPunct="0">
              <a:spcBef>
                <a:spcPct val="10000"/>
              </a:spcBef>
              <a:buSzPct val="75000"/>
              <a:buFont typeface="Arial" panose="020B0604020202020204" pitchFamily="34" charset="0"/>
              <a:buChar char="•"/>
            </a:pPr>
            <a:r>
              <a:rPr lang="en-US" altLang="zh-CN" sz="2400" dirty="0">
                <a:solidFill>
                  <a:schemeClr val="tx1"/>
                </a:solidFill>
              </a:rPr>
              <a:t>NFA is nondeterministic:</a:t>
            </a:r>
            <a:endParaRPr lang="en-US" altLang="zh-CN" sz="2400" dirty="0">
              <a:solidFill>
                <a:schemeClr val="tx1"/>
              </a:solidFill>
            </a:endParaRPr>
          </a:p>
          <a:p>
            <a:pPr eaLnBrk="0" hangingPunct="0">
              <a:spcBef>
                <a:spcPct val="10000"/>
              </a:spcBef>
              <a:buSzPct val="75000"/>
            </a:pPr>
            <a:r>
              <a:rPr lang="en-US" altLang="zh-CN" sz="2400" dirty="0">
                <a:solidFill>
                  <a:schemeClr val="tx1"/>
                </a:solidFill>
              </a:rPr>
              <a:t> if read 1 at state q</a:t>
            </a:r>
            <a:r>
              <a:rPr lang="en-US" altLang="zh-CN" sz="2400" baseline="-25000" dirty="0">
                <a:solidFill>
                  <a:schemeClr val="tx1"/>
                </a:solidFill>
              </a:rPr>
              <a:t>1</a:t>
            </a:r>
            <a:r>
              <a:rPr lang="en-US" altLang="zh-CN" sz="2400" dirty="0">
                <a:solidFill>
                  <a:schemeClr val="tx1"/>
                </a:solidFill>
              </a:rPr>
              <a:t>, which state of {q</a:t>
            </a:r>
            <a:r>
              <a:rPr lang="en-US" altLang="zh-CN" sz="2400" baseline="-25000" dirty="0">
                <a:solidFill>
                  <a:schemeClr val="tx1"/>
                </a:solidFill>
              </a:rPr>
              <a:t>1</a:t>
            </a:r>
            <a:r>
              <a:rPr lang="en-US" altLang="zh-CN" sz="2400" dirty="0">
                <a:solidFill>
                  <a:schemeClr val="tx1"/>
                </a:solidFill>
              </a:rPr>
              <a:t>,q</a:t>
            </a:r>
            <a:r>
              <a:rPr lang="en-US" altLang="zh-CN" sz="2400" baseline="-25000" dirty="0">
                <a:solidFill>
                  <a:schemeClr val="tx1"/>
                </a:solidFill>
              </a:rPr>
              <a:t>2</a:t>
            </a:r>
            <a:r>
              <a:rPr lang="en-US" altLang="zh-CN" sz="2400" dirty="0">
                <a:solidFill>
                  <a:schemeClr val="tx1"/>
                </a:solidFill>
              </a:rPr>
              <a:t>,q</a:t>
            </a:r>
            <a:r>
              <a:rPr lang="en-US" altLang="zh-CN" sz="2400" baseline="-25000" dirty="0">
                <a:solidFill>
                  <a:schemeClr val="tx1"/>
                </a:solidFill>
              </a:rPr>
              <a:t>3</a:t>
            </a:r>
            <a:r>
              <a:rPr lang="en-US" altLang="zh-CN" sz="2400" dirty="0">
                <a:solidFill>
                  <a:schemeClr val="tx1"/>
                </a:solidFill>
              </a:rPr>
              <a:t>} do we take?  </a:t>
            </a:r>
            <a:endParaRPr lang="en-US" altLang="zh-CN" sz="2400" dirty="0">
              <a:solidFill>
                <a:schemeClr val="tx1"/>
              </a:solidFill>
            </a:endParaRPr>
          </a:p>
          <a:p>
            <a:pPr marL="252095" indent="-252095" eaLnBrk="0" hangingPunct="0">
              <a:spcBef>
                <a:spcPct val="10000"/>
              </a:spcBef>
              <a:buSzPct val="75000"/>
              <a:buFont typeface="Arial" panose="020B0604020202020204" pitchFamily="34" charset="0"/>
              <a:buChar char="•"/>
            </a:pPr>
            <a:r>
              <a:rPr lang="en-US" altLang="zh-CN" sz="2400" dirty="0">
                <a:solidFill>
                  <a:schemeClr val="tx1"/>
                </a:solidFill>
              </a:rPr>
              <a:t>deterministic: </a:t>
            </a:r>
            <a:endParaRPr lang="en-US" altLang="zh-CN" sz="2400" dirty="0">
              <a:solidFill>
                <a:schemeClr val="tx1"/>
              </a:solidFill>
            </a:endParaRPr>
          </a:p>
          <a:p>
            <a:pPr eaLnBrk="0" hangingPunct="0">
              <a:spcBef>
                <a:spcPct val="10000"/>
              </a:spcBef>
              <a:buSzPct val="75000"/>
            </a:pPr>
            <a:r>
              <a:rPr lang="en-US" altLang="zh-CN" sz="2400" dirty="0">
                <a:solidFill>
                  <a:schemeClr val="tx1"/>
                </a:solidFill>
              </a:rPr>
              <a:t> if read 1 at state q</a:t>
            </a:r>
            <a:r>
              <a:rPr lang="en-US" altLang="zh-CN" sz="2400" baseline="-25000" dirty="0">
                <a:solidFill>
                  <a:schemeClr val="tx1"/>
                </a:solidFill>
              </a:rPr>
              <a:t>1</a:t>
            </a:r>
            <a:r>
              <a:rPr lang="en-US" altLang="zh-CN" sz="2400" dirty="0">
                <a:solidFill>
                  <a:schemeClr val="tx1"/>
                </a:solidFill>
              </a:rPr>
              <a:t>, it will split into 3 state copies:q</a:t>
            </a:r>
            <a:r>
              <a:rPr lang="en-US" altLang="zh-CN" sz="2400" baseline="-25000" dirty="0">
                <a:solidFill>
                  <a:schemeClr val="tx1"/>
                </a:solidFill>
              </a:rPr>
              <a:t>1</a:t>
            </a:r>
            <a:r>
              <a:rPr lang="en-US" altLang="zh-CN" sz="2400" dirty="0">
                <a:solidFill>
                  <a:schemeClr val="tx1"/>
                </a:solidFill>
              </a:rPr>
              <a:t>,q</a:t>
            </a:r>
            <a:r>
              <a:rPr lang="en-US" altLang="zh-CN" sz="2400" baseline="-25000" dirty="0">
                <a:solidFill>
                  <a:schemeClr val="tx1"/>
                </a:solidFill>
              </a:rPr>
              <a:t>2</a:t>
            </a:r>
            <a:r>
              <a:rPr lang="en-US" altLang="zh-CN" sz="2400" dirty="0">
                <a:solidFill>
                  <a:schemeClr val="tx1"/>
                </a:solidFill>
              </a:rPr>
              <a:t>,q</a:t>
            </a:r>
            <a:r>
              <a:rPr lang="en-US" altLang="zh-CN" sz="2400" baseline="-25000" dirty="0">
                <a:solidFill>
                  <a:schemeClr val="tx1"/>
                </a:solidFill>
              </a:rPr>
              <a:t>3</a:t>
            </a:r>
            <a:r>
              <a:rPr lang="en-US" altLang="zh-CN" sz="2400" dirty="0">
                <a:solidFill>
                  <a:schemeClr val="tx1"/>
                </a:solidFill>
              </a:rPr>
              <a:t>.  </a:t>
            </a:r>
            <a:endParaRPr lang="en-US" altLang="zh-CN" sz="2400" dirty="0">
              <a:solidFill>
                <a:schemeClr val="tx1"/>
              </a:solidFill>
            </a:endParaRPr>
          </a:p>
          <a:p>
            <a:pPr marL="252095" indent="-252095" eaLnBrk="0" hangingPunct="0">
              <a:spcBef>
                <a:spcPct val="10000"/>
              </a:spcBef>
              <a:buSzPct val="75000"/>
              <a:buFont typeface="Arial" panose="020B0604020202020204" pitchFamily="34" charset="0"/>
              <a:buChar char="•"/>
            </a:pPr>
            <a:r>
              <a:rPr lang="en-US" altLang="zh-CN" sz="2400" dirty="0">
                <a:solidFill>
                  <a:schemeClr val="tx1"/>
                </a:solidFill>
              </a:rPr>
              <a:t>further deterministic: </a:t>
            </a:r>
            <a:endParaRPr lang="en-US" altLang="zh-CN" sz="2400" dirty="0">
              <a:solidFill>
                <a:schemeClr val="tx1"/>
              </a:solidFill>
            </a:endParaRPr>
          </a:p>
          <a:p>
            <a:pPr eaLnBrk="0" hangingPunct="0">
              <a:spcBef>
                <a:spcPct val="10000"/>
              </a:spcBef>
              <a:buSzPct val="75000"/>
            </a:pPr>
            <a:r>
              <a:rPr lang="en-US" altLang="zh-CN" sz="2400" dirty="0">
                <a:solidFill>
                  <a:schemeClr val="tx1"/>
                </a:solidFill>
              </a:rPr>
              <a:t>  for a set of states,</a:t>
            </a:r>
            <a:r>
              <a:rPr lang="zh-CN" altLang="en-US" sz="2400" dirty="0">
                <a:solidFill>
                  <a:schemeClr val="tx1"/>
                </a:solidFill>
              </a:rPr>
              <a:t> </a:t>
            </a:r>
            <a:r>
              <a:rPr lang="en-US" altLang="zh-CN" sz="2400" dirty="0">
                <a:solidFill>
                  <a:schemeClr val="tx1"/>
                </a:solidFill>
              </a:rPr>
              <a:t>if we read a symbol, </a:t>
            </a:r>
            <a:endParaRPr lang="en-US" altLang="zh-CN" sz="2400" dirty="0">
              <a:solidFill>
                <a:schemeClr val="tx1"/>
              </a:solidFill>
            </a:endParaRPr>
          </a:p>
          <a:p>
            <a:pPr eaLnBrk="0" hangingPunct="0">
              <a:spcBef>
                <a:spcPct val="10000"/>
              </a:spcBef>
              <a:buSzPct val="75000"/>
            </a:pPr>
            <a:r>
              <a:rPr lang="en-US" altLang="zh-CN" sz="2400" dirty="0">
                <a:solidFill>
                  <a:schemeClr val="tx1"/>
                </a:solidFill>
              </a:rPr>
              <a:t>   it will split into a fixed set of states. </a:t>
            </a:r>
            <a:endParaRPr lang="en-US" altLang="zh-CN" sz="2400" dirty="0">
              <a:solidFill>
                <a:schemeClr val="tx1"/>
              </a:solidFill>
            </a:endParaRPr>
          </a:p>
          <a:p>
            <a:pPr marL="252095" indent="-252095" eaLnBrk="0" hangingPunct="0">
              <a:spcBef>
                <a:spcPct val="10000"/>
              </a:spcBef>
              <a:buSzPct val="75000"/>
              <a:buFont typeface="Arial" panose="020B0604020202020204" pitchFamily="34" charset="0"/>
              <a:buChar char="•"/>
            </a:pPr>
            <a:r>
              <a:rPr lang="en-US" altLang="zh-CN" sz="2400" dirty="0">
                <a:solidFill>
                  <a:schemeClr val="tx1"/>
                </a:solidFill>
              </a:rPr>
              <a:t>key information: sets of states </a:t>
            </a:r>
            <a:endParaRPr lang="en-US" altLang="zh-CN" sz="2400" dirty="0">
              <a:solidFill>
                <a:schemeClr val="tx1"/>
              </a:solidFill>
            </a:endParaRPr>
          </a:p>
          <a:p>
            <a:pPr marL="252095" indent="-252095" eaLnBrk="0" hangingPunct="0">
              <a:spcBef>
                <a:spcPct val="10000"/>
              </a:spcBef>
              <a:buSzPct val="75000"/>
              <a:buFont typeface="Arial" panose="020B0604020202020204" pitchFamily="34" charset="0"/>
              <a:buChar char="•"/>
            </a:pPr>
            <a:r>
              <a:rPr lang="en-US" altLang="zh-CN" sz="2400" dirty="0">
                <a:solidFill>
                  <a:schemeClr val="tx1"/>
                </a:solidFill>
              </a:rPr>
              <a:t>start state? accept states? transition function? </a:t>
            </a:r>
            <a:endParaRPr lang="zh-CN" altLang="en-US" sz="2400" dirty="0">
              <a:solidFill>
                <a:schemeClr val="tx1"/>
              </a:solidFill>
            </a:endParaRPr>
          </a:p>
        </p:txBody>
      </p:sp>
      <p:pic>
        <p:nvPicPr>
          <p:cNvPr id="3" name="图片 2"/>
          <p:cNvPicPr>
            <a:picLocks noChangeAspect="1"/>
          </p:cNvPicPr>
          <p:nvPr/>
        </p:nvPicPr>
        <p:blipFill>
          <a:blip r:embed="rId2"/>
          <a:stretch>
            <a:fillRect/>
          </a:stretch>
        </p:blipFill>
        <p:spPr>
          <a:xfrm>
            <a:off x="107504" y="1301260"/>
            <a:ext cx="4392488" cy="104762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282554"/>
    </mc:Choice>
    <mc:Fallback>
      <p:transition spd="slow" advTm="2825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fill="hold"/>
                                        <p:tgtEl>
                                          <p:spTgt spid="2">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 calcmode="lin" valueType="num">
                                      <p:cBhvr additive="base">
                                        <p:cTn id="61" dur="500" fill="hold"/>
                                        <p:tgtEl>
                                          <p:spTgt spid="2">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altLang="zh-CN" b="1" dirty="0">
                <a:solidFill>
                  <a:schemeClr val="tx1"/>
                </a:solidFill>
              </a:rPr>
              <a:t>Formal </a:t>
            </a:r>
            <a:r>
              <a:rPr lang="en-US" altLang="zh-CN" b="1" dirty="0" err="1">
                <a:solidFill>
                  <a:schemeClr val="tx1"/>
                </a:solidFill>
              </a:rPr>
              <a:t>def</a:t>
            </a:r>
            <a:r>
              <a:rPr lang="en-US" altLang="zh-CN" b="1" dirty="0">
                <a:solidFill>
                  <a:schemeClr val="tx1"/>
                </a:solidFill>
              </a:rPr>
              <a:t>: </a:t>
            </a:r>
            <a:r>
              <a:rPr lang="en-US" altLang="zh-CN" b="1" dirty="0">
                <a:solidFill>
                  <a:srgbClr val="FF0000"/>
                </a:solidFill>
              </a:rPr>
              <a:t>F</a:t>
            </a:r>
            <a:r>
              <a:rPr lang="en-US" altLang="zh-CN" b="1" dirty="0">
                <a:solidFill>
                  <a:schemeClr val="tx1"/>
                </a:solidFill>
              </a:rPr>
              <a:t>inite </a:t>
            </a:r>
            <a:r>
              <a:rPr lang="en-US" altLang="zh-CN" b="1" dirty="0">
                <a:solidFill>
                  <a:srgbClr val="FF0000"/>
                </a:solidFill>
              </a:rPr>
              <a:t>A</a:t>
            </a:r>
            <a:r>
              <a:rPr lang="en-US" altLang="zh-CN" b="1" dirty="0">
                <a:solidFill>
                  <a:schemeClr val="tx1"/>
                </a:solidFill>
              </a:rPr>
              <a:t>utomata(P35)</a:t>
            </a:r>
            <a:endParaRPr lang="zh-CN" altLang="en-US" b="1" dirty="0">
              <a:solidFill>
                <a:schemeClr val="tx1"/>
              </a:solidFill>
            </a:endParaRPr>
          </a:p>
        </p:txBody>
      </p:sp>
      <p:sp>
        <p:nvSpPr>
          <p:cNvPr id="497667" name="Text Box 3"/>
          <p:cNvSpPr txBox="1">
            <a:spLocks noChangeArrowheads="1"/>
          </p:cNvSpPr>
          <p:nvPr/>
        </p:nvSpPr>
        <p:spPr bwMode="auto">
          <a:xfrm>
            <a:off x="139918" y="1168837"/>
            <a:ext cx="7223452"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914400" indent="-45720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371600" indent="-4572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828800" indent="-4572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286000" indent="-4572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7432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32004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6576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41148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30000"/>
              </a:lnSpc>
            </a:pPr>
            <a:r>
              <a:rPr lang="en-US" altLang="zh-CN" sz="2800" dirty="0">
                <a:solidFill>
                  <a:schemeClr val="tx1"/>
                </a:solidFill>
              </a:rPr>
              <a:t>Def: a </a:t>
            </a:r>
            <a:r>
              <a:rPr lang="en-US" altLang="zh-CN" sz="2800" dirty="0">
                <a:solidFill>
                  <a:schemeClr val="accent2"/>
                </a:solidFill>
              </a:rPr>
              <a:t>finite automata </a:t>
            </a:r>
            <a:r>
              <a:rPr lang="en-US" altLang="zh-CN" sz="2800" dirty="0">
                <a:solidFill>
                  <a:schemeClr val="tx1"/>
                </a:solidFill>
              </a:rPr>
              <a:t>is a 5-tuple (Q,</a:t>
            </a:r>
            <a:r>
              <a:rPr lang="en-US" altLang="zh-CN" sz="2800" dirty="0">
                <a:solidFill>
                  <a:schemeClr val="tx1"/>
                </a:solidFill>
                <a:sym typeface="Symbol" panose="05050102010706020507" pitchFamily="18" charset="2"/>
              </a:rPr>
              <a:t>,,</a:t>
            </a:r>
            <a:r>
              <a:rPr lang="en-US" altLang="zh-CN" sz="2800" dirty="0" err="1">
                <a:solidFill>
                  <a:schemeClr val="tx1"/>
                </a:solidFill>
                <a:sym typeface="Symbol" panose="05050102010706020507" pitchFamily="18" charset="2"/>
              </a:rPr>
              <a:t>s,F</a:t>
            </a:r>
            <a:r>
              <a:rPr lang="en-US" altLang="zh-CN" sz="2800" dirty="0">
                <a:solidFill>
                  <a:schemeClr val="tx1"/>
                </a:solidFill>
                <a:sym typeface="Symbol" panose="05050102010706020507" pitchFamily="18" charset="2"/>
              </a:rPr>
              <a:t>),</a:t>
            </a:r>
            <a:endParaRPr lang="en-US" altLang="zh-CN" sz="2800" dirty="0">
              <a:solidFill>
                <a:schemeClr val="tx1"/>
              </a:solidFill>
              <a:sym typeface="Symbol" panose="05050102010706020507" pitchFamily="18" charset="2"/>
            </a:endParaRPr>
          </a:p>
          <a:p>
            <a:pPr>
              <a:lnSpc>
                <a:spcPct val="130000"/>
              </a:lnSpc>
              <a:buFontTx/>
              <a:buAutoNum type="arabicParenR"/>
            </a:pPr>
            <a:r>
              <a:rPr lang="en-US" altLang="zh-CN" sz="2800" dirty="0">
                <a:solidFill>
                  <a:schemeClr val="tx1"/>
                </a:solidFill>
                <a:sym typeface="Symbol" panose="05050102010706020507" pitchFamily="18" charset="2"/>
              </a:rPr>
              <a:t>Q is a finite set called the </a:t>
            </a:r>
            <a:r>
              <a:rPr lang="en-US" altLang="zh-CN" sz="2800" dirty="0">
                <a:solidFill>
                  <a:schemeClr val="accent2"/>
                </a:solidFill>
                <a:sym typeface="Symbol" panose="05050102010706020507" pitchFamily="18" charset="2"/>
              </a:rPr>
              <a:t>states </a:t>
            </a:r>
            <a:endParaRPr lang="en-US" altLang="zh-CN" sz="2800" dirty="0">
              <a:solidFill>
                <a:schemeClr val="tx1"/>
              </a:solidFill>
              <a:sym typeface="Symbol" panose="05050102010706020507" pitchFamily="18" charset="2"/>
            </a:endParaRPr>
          </a:p>
          <a:p>
            <a:pPr>
              <a:lnSpc>
                <a:spcPct val="130000"/>
              </a:lnSpc>
              <a:buFontTx/>
              <a:buAutoNum type="arabicParenR"/>
            </a:pPr>
            <a:r>
              <a:rPr lang="en-US" altLang="zh-CN" sz="2800" dirty="0">
                <a:solidFill>
                  <a:schemeClr val="tx1"/>
                </a:solidFill>
                <a:sym typeface="Symbol" panose="05050102010706020507" pitchFamily="18" charset="2"/>
              </a:rPr>
              <a:t> is a finite set called the </a:t>
            </a:r>
            <a:r>
              <a:rPr lang="en-US" altLang="zh-CN" sz="2800" dirty="0">
                <a:solidFill>
                  <a:schemeClr val="accent2"/>
                </a:solidFill>
                <a:sym typeface="Symbol" panose="05050102010706020507" pitchFamily="18" charset="2"/>
              </a:rPr>
              <a:t>alphabet</a:t>
            </a:r>
            <a:r>
              <a:rPr lang="en-US" altLang="zh-CN" sz="2800" dirty="0">
                <a:solidFill>
                  <a:schemeClr val="tx1"/>
                </a:solidFill>
                <a:sym typeface="Symbol" panose="05050102010706020507" pitchFamily="18" charset="2"/>
              </a:rPr>
              <a:t> </a:t>
            </a:r>
            <a:endParaRPr lang="en-US" altLang="zh-CN" sz="2800" dirty="0">
              <a:solidFill>
                <a:schemeClr val="tx1"/>
              </a:solidFill>
              <a:sym typeface="Symbol" panose="05050102010706020507" pitchFamily="18" charset="2"/>
            </a:endParaRPr>
          </a:p>
          <a:p>
            <a:pPr>
              <a:lnSpc>
                <a:spcPct val="130000"/>
              </a:lnSpc>
              <a:buFontTx/>
              <a:buAutoNum type="arabicParenR"/>
            </a:pPr>
            <a:r>
              <a:rPr lang="en-US" altLang="zh-CN" sz="2800" dirty="0">
                <a:solidFill>
                  <a:schemeClr val="tx1"/>
                </a:solidFill>
                <a:sym typeface="Symbol" panose="05050102010706020507" pitchFamily="18" charset="2"/>
              </a:rPr>
              <a:t>: Q Q is the </a:t>
            </a:r>
            <a:r>
              <a:rPr lang="en-US" altLang="zh-CN" sz="2800" dirty="0">
                <a:solidFill>
                  <a:srgbClr val="C00000"/>
                </a:solidFill>
                <a:sym typeface="Symbol" panose="05050102010706020507" pitchFamily="18" charset="2"/>
              </a:rPr>
              <a:t>transition function </a:t>
            </a:r>
            <a:endParaRPr lang="en-US" altLang="zh-CN" sz="2800" dirty="0">
              <a:solidFill>
                <a:schemeClr val="tx1"/>
              </a:solidFill>
              <a:sym typeface="Symbol" panose="05050102010706020507" pitchFamily="18" charset="2"/>
            </a:endParaRPr>
          </a:p>
          <a:p>
            <a:pPr>
              <a:lnSpc>
                <a:spcPct val="130000"/>
              </a:lnSpc>
              <a:buFontTx/>
              <a:buAutoNum type="arabicParenR"/>
            </a:pPr>
            <a:r>
              <a:rPr lang="en-US" altLang="zh-CN" sz="2800" dirty="0" err="1">
                <a:solidFill>
                  <a:schemeClr val="tx1"/>
                </a:solidFill>
                <a:sym typeface="Symbol" panose="05050102010706020507" pitchFamily="18" charset="2"/>
              </a:rPr>
              <a:t>sQ</a:t>
            </a:r>
            <a:r>
              <a:rPr lang="en-US" altLang="zh-CN" sz="2800" dirty="0">
                <a:solidFill>
                  <a:schemeClr val="tx1"/>
                </a:solidFill>
                <a:sym typeface="Symbol" panose="05050102010706020507" pitchFamily="18" charset="2"/>
              </a:rPr>
              <a:t> is the start state </a:t>
            </a:r>
            <a:endParaRPr lang="en-US" altLang="zh-CN" sz="2800" dirty="0">
              <a:solidFill>
                <a:schemeClr val="tx1"/>
              </a:solidFill>
              <a:sym typeface="Symbol" panose="05050102010706020507" pitchFamily="18" charset="2"/>
            </a:endParaRPr>
          </a:p>
          <a:p>
            <a:pPr>
              <a:lnSpc>
                <a:spcPct val="130000"/>
              </a:lnSpc>
              <a:buFontTx/>
              <a:buAutoNum type="arabicParenR"/>
            </a:pPr>
            <a:r>
              <a:rPr lang="en-US" altLang="zh-CN" sz="2800" dirty="0">
                <a:solidFill>
                  <a:schemeClr val="tx1"/>
                </a:solidFill>
                <a:sym typeface="Symbol" panose="05050102010706020507" pitchFamily="18" charset="2"/>
              </a:rPr>
              <a:t>FQ is the set of </a:t>
            </a:r>
            <a:r>
              <a:rPr lang="en-US" altLang="zh-CN" sz="2800" dirty="0">
                <a:solidFill>
                  <a:schemeClr val="accent2"/>
                </a:solidFill>
                <a:sym typeface="Symbol" panose="05050102010706020507" pitchFamily="18" charset="2"/>
              </a:rPr>
              <a:t>accept states</a:t>
            </a:r>
            <a:r>
              <a:rPr lang="en-US" altLang="zh-CN" sz="2800" dirty="0">
                <a:solidFill>
                  <a:schemeClr val="tx1"/>
                </a:solidFill>
                <a:sym typeface="Symbol" panose="05050102010706020507" pitchFamily="18" charset="2"/>
              </a:rPr>
              <a:t>; </a:t>
            </a:r>
            <a:endParaRPr lang="en-US" altLang="zh-CN" sz="2800" dirty="0">
              <a:solidFill>
                <a:schemeClr val="tx1"/>
              </a:solidFill>
              <a:sym typeface="Symbol" panose="05050102010706020507" pitchFamily="18" charset="2"/>
            </a:endParaRPr>
          </a:p>
        </p:txBody>
      </p:sp>
      <p:sp>
        <p:nvSpPr>
          <p:cNvPr id="497687" name="Text Box 23"/>
          <p:cNvSpPr txBox="1">
            <a:spLocks noChangeArrowheads="1"/>
          </p:cNvSpPr>
          <p:nvPr/>
        </p:nvSpPr>
        <p:spPr bwMode="auto">
          <a:xfrm>
            <a:off x="320551" y="6182136"/>
            <a:ext cx="43620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chemeClr val="accent2"/>
                </a:solidFill>
              </a:rPr>
              <a:t>state diagram </a:t>
            </a:r>
            <a:r>
              <a:rPr lang="en-US" altLang="zh-CN" dirty="0">
                <a:solidFill>
                  <a:schemeClr val="accent2"/>
                </a:solidFill>
                <a:sym typeface="Symbol" panose="05050102010706020507" pitchFamily="18" charset="2"/>
              </a:rPr>
              <a:t> formal </a:t>
            </a:r>
            <a:r>
              <a:rPr lang="en-US" altLang="zh-CN" dirty="0" err="1">
                <a:solidFill>
                  <a:schemeClr val="accent2"/>
                </a:solidFill>
                <a:sym typeface="Symbol" panose="05050102010706020507" pitchFamily="18" charset="2"/>
              </a:rPr>
              <a:t>def</a:t>
            </a:r>
            <a:r>
              <a:rPr lang="zh-CN" altLang="en-US" dirty="0">
                <a:solidFill>
                  <a:schemeClr val="accent2"/>
                </a:solidFill>
              </a:rPr>
              <a:t> </a:t>
            </a:r>
            <a:endParaRPr lang="zh-CN" altLang="en-US" dirty="0">
              <a:solidFill>
                <a:schemeClr val="accent2"/>
              </a:solidFill>
            </a:endParaRPr>
          </a:p>
        </p:txBody>
      </p:sp>
      <p:sp>
        <p:nvSpPr>
          <p:cNvPr id="497688" name="Text Box 24"/>
          <p:cNvSpPr txBox="1">
            <a:spLocks noChangeArrowheads="1"/>
          </p:cNvSpPr>
          <p:nvPr/>
        </p:nvSpPr>
        <p:spPr bwMode="auto">
          <a:xfrm>
            <a:off x="6372200" y="2154630"/>
            <a:ext cx="2664512" cy="2426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914400" indent="-45720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371600" indent="-4572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828800" indent="-4572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286000" indent="-4572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7432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32004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6576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41148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10000"/>
              </a:lnSpc>
            </a:pPr>
            <a:r>
              <a:rPr lang="en-US" altLang="zh-CN" sz="2800" dirty="0">
                <a:solidFill>
                  <a:schemeClr val="tx1"/>
                </a:solidFill>
                <a:sym typeface="Symbol" panose="05050102010706020507" pitchFamily="18" charset="2"/>
              </a:rPr>
              <a:t>Q={q</a:t>
            </a:r>
            <a:r>
              <a:rPr lang="en-US" altLang="zh-CN" sz="2800" baseline="-25000" dirty="0">
                <a:solidFill>
                  <a:schemeClr val="tx1"/>
                </a:solidFill>
                <a:sym typeface="Symbol" panose="05050102010706020507" pitchFamily="18" charset="2"/>
              </a:rPr>
              <a:t>1</a:t>
            </a:r>
            <a:r>
              <a:rPr lang="en-US" altLang="zh-CN" sz="2800" dirty="0">
                <a:solidFill>
                  <a:schemeClr val="tx1"/>
                </a:solidFill>
                <a:sym typeface="Symbol" panose="05050102010706020507" pitchFamily="18" charset="2"/>
              </a:rPr>
              <a:t>,q</a:t>
            </a:r>
            <a:r>
              <a:rPr lang="en-US" altLang="zh-CN" sz="2800" baseline="-25000" dirty="0">
                <a:solidFill>
                  <a:schemeClr val="tx1"/>
                </a:solidFill>
                <a:sym typeface="Symbol" panose="05050102010706020507" pitchFamily="18" charset="2"/>
              </a:rPr>
              <a:t>2</a:t>
            </a:r>
            <a:r>
              <a:rPr lang="en-US" altLang="zh-CN" sz="2800" dirty="0">
                <a:solidFill>
                  <a:schemeClr val="tx1"/>
                </a:solidFill>
                <a:sym typeface="Symbol" panose="05050102010706020507" pitchFamily="18" charset="2"/>
              </a:rPr>
              <a:t>,q</a:t>
            </a:r>
            <a:r>
              <a:rPr lang="en-US" altLang="zh-CN" sz="2800" baseline="-25000" dirty="0">
                <a:solidFill>
                  <a:schemeClr val="tx1"/>
                </a:solidFill>
                <a:sym typeface="Symbol" panose="05050102010706020507" pitchFamily="18" charset="2"/>
              </a:rPr>
              <a:t>3</a:t>
            </a:r>
            <a:r>
              <a:rPr lang="en-US" altLang="zh-CN" sz="2800" dirty="0">
                <a:solidFill>
                  <a:schemeClr val="tx1"/>
                </a:solidFill>
                <a:sym typeface="Symbol" panose="05050102010706020507" pitchFamily="18" charset="2"/>
              </a:rPr>
              <a:t>} </a:t>
            </a:r>
            <a:endParaRPr lang="en-US" altLang="zh-CN" sz="2800" dirty="0">
              <a:solidFill>
                <a:schemeClr val="tx1"/>
              </a:solidFill>
              <a:sym typeface="Symbol" panose="05050102010706020507" pitchFamily="18" charset="2"/>
            </a:endParaRPr>
          </a:p>
          <a:p>
            <a:pPr>
              <a:lnSpc>
                <a:spcPct val="110000"/>
              </a:lnSpc>
            </a:pPr>
            <a:r>
              <a:rPr lang="en-US" altLang="zh-CN" sz="2800" dirty="0">
                <a:solidFill>
                  <a:schemeClr val="tx1"/>
                </a:solidFill>
                <a:sym typeface="Symbol" panose="05050102010706020507" pitchFamily="18" charset="2"/>
              </a:rPr>
              <a:t>={0,1} </a:t>
            </a:r>
            <a:r>
              <a:rPr lang="zh-CN" altLang="en-US" sz="2800" dirty="0">
                <a:solidFill>
                  <a:schemeClr val="tx1"/>
                </a:solidFill>
                <a:sym typeface="Symbol" panose="05050102010706020507" pitchFamily="18" charset="2"/>
              </a:rPr>
              <a:t> </a:t>
            </a:r>
            <a:endParaRPr lang="en-US" altLang="zh-CN" sz="2800" dirty="0">
              <a:solidFill>
                <a:schemeClr val="tx1"/>
              </a:solidFill>
              <a:sym typeface="Symbol" panose="05050102010706020507" pitchFamily="18" charset="2"/>
            </a:endParaRPr>
          </a:p>
          <a:p>
            <a:pPr>
              <a:lnSpc>
                <a:spcPct val="110000"/>
              </a:lnSpc>
            </a:pPr>
            <a:r>
              <a:rPr lang="en-US" altLang="zh-CN" sz="2800" dirty="0">
                <a:solidFill>
                  <a:schemeClr val="tx1"/>
                </a:solidFill>
                <a:sym typeface="Symbol" panose="05050102010706020507" pitchFamily="18" charset="2"/>
              </a:rPr>
              <a:t>s=q</a:t>
            </a:r>
            <a:r>
              <a:rPr lang="en-US" altLang="zh-CN" sz="2800" baseline="-25000" dirty="0">
                <a:solidFill>
                  <a:schemeClr val="tx1"/>
                </a:solidFill>
                <a:sym typeface="Symbol" panose="05050102010706020507" pitchFamily="18" charset="2"/>
              </a:rPr>
              <a:t>1 </a:t>
            </a:r>
            <a:r>
              <a:rPr lang="en-US" altLang="zh-CN" sz="2800" dirty="0">
                <a:solidFill>
                  <a:schemeClr val="tx1"/>
                </a:solidFill>
                <a:sym typeface="Symbol" panose="05050102010706020507" pitchFamily="18" charset="2"/>
              </a:rPr>
              <a:t>start state </a:t>
            </a:r>
            <a:endParaRPr lang="en-US" altLang="zh-CN" sz="2800" dirty="0">
              <a:solidFill>
                <a:schemeClr val="tx1"/>
              </a:solidFill>
              <a:sym typeface="Symbol" panose="05050102010706020507" pitchFamily="18" charset="2"/>
            </a:endParaRPr>
          </a:p>
          <a:p>
            <a:pPr>
              <a:lnSpc>
                <a:spcPct val="110000"/>
              </a:lnSpc>
            </a:pPr>
            <a:r>
              <a:rPr lang="en-US" altLang="zh-CN" sz="2800" dirty="0">
                <a:solidFill>
                  <a:schemeClr val="tx1"/>
                </a:solidFill>
                <a:sym typeface="Symbol" panose="05050102010706020507" pitchFamily="18" charset="2"/>
              </a:rPr>
              <a:t>F={q</a:t>
            </a:r>
            <a:r>
              <a:rPr lang="en-US" altLang="zh-CN" sz="2800" baseline="-25000" dirty="0">
                <a:solidFill>
                  <a:schemeClr val="tx1"/>
                </a:solidFill>
                <a:sym typeface="Symbol" panose="05050102010706020507" pitchFamily="18" charset="2"/>
              </a:rPr>
              <a:t>2</a:t>
            </a:r>
            <a:r>
              <a:rPr lang="en-US" altLang="zh-CN" sz="2800" dirty="0">
                <a:solidFill>
                  <a:schemeClr val="tx1"/>
                </a:solidFill>
                <a:sym typeface="Symbol" panose="05050102010706020507" pitchFamily="18" charset="2"/>
              </a:rPr>
              <a:t>} </a:t>
            </a:r>
            <a:endParaRPr lang="en-US" altLang="zh-CN" sz="2800" dirty="0">
              <a:solidFill>
                <a:schemeClr val="tx1"/>
              </a:solidFill>
              <a:sym typeface="Symbol" panose="05050102010706020507" pitchFamily="18" charset="2"/>
            </a:endParaRPr>
          </a:p>
          <a:p>
            <a:pPr>
              <a:lnSpc>
                <a:spcPct val="110000"/>
              </a:lnSpc>
            </a:pPr>
            <a:r>
              <a:rPr lang="en-US" altLang="zh-CN" sz="2800" dirty="0">
                <a:solidFill>
                  <a:schemeClr val="tx1"/>
                </a:solidFill>
                <a:sym typeface="Symbol" panose="05050102010706020507" pitchFamily="18" charset="2"/>
              </a:rPr>
              <a:t> is described as</a:t>
            </a:r>
            <a:endParaRPr lang="en-US" altLang="zh-CN" sz="2800" dirty="0">
              <a:solidFill>
                <a:schemeClr val="tx1"/>
              </a:solidFill>
              <a:sym typeface="Symbol" panose="05050102010706020507" pitchFamily="18" charset="2"/>
            </a:endParaRPr>
          </a:p>
        </p:txBody>
      </p:sp>
      <p:graphicFrame>
        <p:nvGraphicFramePr>
          <p:cNvPr id="497714" name="Group 50"/>
          <p:cNvGraphicFramePr>
            <a:graphicFrameLocks noGrp="1"/>
          </p:cNvGraphicFramePr>
          <p:nvPr>
            <p:ph idx="1"/>
          </p:nvPr>
        </p:nvGraphicFramePr>
        <p:xfrm>
          <a:off x="4861817" y="4650060"/>
          <a:ext cx="4030663" cy="2019300"/>
        </p:xfrm>
        <a:graphic>
          <a:graphicData uri="http://schemas.openxmlformats.org/drawingml/2006/table">
            <a:tbl>
              <a:tblPr/>
              <a:tblGrid>
                <a:gridCol w="1343025"/>
                <a:gridCol w="1344613"/>
                <a:gridCol w="1343025"/>
              </a:tblGrid>
              <a:tr h="5048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r>
                        <a:rPr kumimoji="1" lang="zh-CN" altLang="en-US" sz="24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a:t>
                      </a:r>
                      <a:endParaRPr kumimoji="1" lang="zh-CN" altLang="en-US" sz="2400" b="1" i="0" u="none" strike="noStrike" cap="none" normalizeH="0" baseline="-25000" dirty="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7715" name="Text Box 51"/>
          <p:cNvSpPr txBox="1">
            <a:spLocks noChangeArrowheads="1"/>
          </p:cNvSpPr>
          <p:nvPr/>
        </p:nvSpPr>
        <p:spPr bwMode="auto">
          <a:xfrm>
            <a:off x="150416" y="5076788"/>
            <a:ext cx="7016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3200" dirty="0">
                <a:solidFill>
                  <a:schemeClr val="tx1"/>
                </a:solidFill>
              </a:rPr>
              <a:t>M</a:t>
            </a:r>
            <a:r>
              <a:rPr kumimoji="0" lang="en-US" altLang="zh-CN" sz="3200" baseline="-25000" dirty="0">
                <a:solidFill>
                  <a:schemeClr val="tx1"/>
                </a:solidFill>
              </a:rPr>
              <a:t>1</a:t>
            </a:r>
            <a:endParaRPr kumimoji="0" lang="en-US" altLang="zh-CN" sz="3200" baseline="-25000" dirty="0">
              <a:solidFill>
                <a:schemeClr val="tx1"/>
              </a:solidFill>
            </a:endParaRPr>
          </a:p>
        </p:txBody>
      </p:sp>
      <p:grpSp>
        <p:nvGrpSpPr>
          <p:cNvPr id="497735" name="Group 71"/>
          <p:cNvGrpSpPr/>
          <p:nvPr/>
        </p:nvGrpSpPr>
        <p:grpSpPr bwMode="auto">
          <a:xfrm>
            <a:off x="871984" y="4426992"/>
            <a:ext cx="3556000" cy="1738312"/>
            <a:chOff x="2224" y="576"/>
            <a:chExt cx="2240" cy="1095"/>
          </a:xfrm>
        </p:grpSpPr>
        <p:sp>
          <p:nvSpPr>
            <p:cNvPr id="497736" name="Oval 72"/>
            <p:cNvSpPr>
              <a:spLocks noChangeArrowheads="1"/>
            </p:cNvSpPr>
            <p:nvPr/>
          </p:nvSpPr>
          <p:spPr bwMode="auto">
            <a:xfrm>
              <a:off x="2544" y="110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37" name="Text Box 73"/>
            <p:cNvSpPr txBox="1">
              <a:spLocks noChangeArrowheads="1"/>
            </p:cNvSpPr>
            <p:nvPr/>
          </p:nvSpPr>
          <p:spPr bwMode="auto">
            <a:xfrm>
              <a:off x="2576" y="106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497738" name="Oval 74"/>
            <p:cNvSpPr>
              <a:spLocks noChangeArrowheads="1"/>
            </p:cNvSpPr>
            <p:nvPr/>
          </p:nvSpPr>
          <p:spPr bwMode="auto">
            <a:xfrm>
              <a:off x="3312" y="110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39" name="Text Box 75"/>
            <p:cNvSpPr txBox="1">
              <a:spLocks noChangeArrowheads="1"/>
            </p:cNvSpPr>
            <p:nvPr/>
          </p:nvSpPr>
          <p:spPr bwMode="auto">
            <a:xfrm>
              <a:off x="3344" y="106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497740" name="Oval 76"/>
            <p:cNvSpPr>
              <a:spLocks noChangeArrowheads="1"/>
            </p:cNvSpPr>
            <p:nvPr/>
          </p:nvSpPr>
          <p:spPr bwMode="auto">
            <a:xfrm>
              <a:off x="3336" y="112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41" name="Oval 77"/>
            <p:cNvSpPr>
              <a:spLocks noChangeArrowheads="1"/>
            </p:cNvSpPr>
            <p:nvPr/>
          </p:nvSpPr>
          <p:spPr bwMode="auto">
            <a:xfrm>
              <a:off x="4128" y="1095"/>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42" name="Text Box 78"/>
            <p:cNvSpPr txBox="1">
              <a:spLocks noChangeArrowheads="1"/>
            </p:cNvSpPr>
            <p:nvPr/>
          </p:nvSpPr>
          <p:spPr bwMode="auto">
            <a:xfrm>
              <a:off x="4160" y="1056"/>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497743" name="Arc 79"/>
            <p:cNvSpPr/>
            <p:nvPr/>
          </p:nvSpPr>
          <p:spPr bwMode="auto">
            <a:xfrm rot="-5400000">
              <a:off x="2553" y="877"/>
              <a:ext cx="314" cy="236"/>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44" name="Line 80"/>
            <p:cNvSpPr>
              <a:spLocks noChangeShapeType="1"/>
            </p:cNvSpPr>
            <p:nvPr/>
          </p:nvSpPr>
          <p:spPr bwMode="auto">
            <a:xfrm>
              <a:off x="2888" y="1264"/>
              <a:ext cx="43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7745" name="Arc 81"/>
            <p:cNvSpPr/>
            <p:nvPr/>
          </p:nvSpPr>
          <p:spPr bwMode="auto">
            <a:xfrm rot="-5400000">
              <a:off x="3321" y="855"/>
              <a:ext cx="314" cy="236"/>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46" name="Arc 82"/>
            <p:cNvSpPr/>
            <p:nvPr/>
          </p:nvSpPr>
          <p:spPr bwMode="auto">
            <a:xfrm rot="-5400000">
              <a:off x="3816" y="984"/>
              <a:ext cx="144" cy="480"/>
            </a:xfrm>
            <a:custGeom>
              <a:avLst/>
              <a:gdLst>
                <a:gd name="G0" fmla="+- 0 0 0"/>
                <a:gd name="G1" fmla="+- 18240 0 0"/>
                <a:gd name="G2" fmla="+- 21600 0 0"/>
                <a:gd name="T0" fmla="*/ 11570 w 21600"/>
                <a:gd name="T1" fmla="*/ 0 h 38271"/>
                <a:gd name="T2" fmla="*/ 8081 w 21600"/>
                <a:gd name="T3" fmla="*/ 38271 h 38271"/>
                <a:gd name="T4" fmla="*/ 0 w 21600"/>
                <a:gd name="T5" fmla="*/ 18240 h 38271"/>
              </a:gdLst>
              <a:ahLst/>
              <a:cxnLst>
                <a:cxn ang="0">
                  <a:pos x="T0" y="T1"/>
                </a:cxn>
                <a:cxn ang="0">
                  <a:pos x="T2" y="T3"/>
                </a:cxn>
                <a:cxn ang="0">
                  <a:pos x="T4" y="T5"/>
                </a:cxn>
              </a:cxnLst>
              <a:rect l="0" t="0" r="r" b="b"/>
              <a:pathLst>
                <a:path w="21600" h="38271" fill="none" extrusionOk="0">
                  <a:moveTo>
                    <a:pt x="11569" y="0"/>
                  </a:moveTo>
                  <a:cubicBezTo>
                    <a:pt x="17815" y="3961"/>
                    <a:pt x="21600" y="10843"/>
                    <a:pt x="21600" y="18240"/>
                  </a:cubicBezTo>
                  <a:cubicBezTo>
                    <a:pt x="21600" y="27049"/>
                    <a:pt x="16250" y="34975"/>
                    <a:pt x="8081" y="38271"/>
                  </a:cubicBezTo>
                </a:path>
                <a:path w="21600" h="38271" stroke="0" extrusionOk="0">
                  <a:moveTo>
                    <a:pt x="11569" y="0"/>
                  </a:moveTo>
                  <a:cubicBezTo>
                    <a:pt x="17815" y="3961"/>
                    <a:pt x="21600" y="10843"/>
                    <a:pt x="21600" y="18240"/>
                  </a:cubicBezTo>
                  <a:cubicBezTo>
                    <a:pt x="21600" y="27049"/>
                    <a:pt x="16250" y="34975"/>
                    <a:pt x="8081" y="38271"/>
                  </a:cubicBezTo>
                  <a:lnTo>
                    <a:pt x="0" y="1824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47" name="Arc 83"/>
            <p:cNvSpPr/>
            <p:nvPr/>
          </p:nvSpPr>
          <p:spPr bwMode="auto">
            <a:xfrm rot="5400000">
              <a:off x="3817" y="1082"/>
              <a:ext cx="141" cy="480"/>
            </a:xfrm>
            <a:custGeom>
              <a:avLst/>
              <a:gdLst>
                <a:gd name="G0" fmla="+- 0 0 0"/>
                <a:gd name="G1" fmla="+- 18240 0 0"/>
                <a:gd name="G2" fmla="+- 21600 0 0"/>
                <a:gd name="T0" fmla="*/ 11570 w 21600"/>
                <a:gd name="T1" fmla="*/ 0 h 38271"/>
                <a:gd name="T2" fmla="*/ 8081 w 21600"/>
                <a:gd name="T3" fmla="*/ 38271 h 38271"/>
                <a:gd name="T4" fmla="*/ 0 w 21600"/>
                <a:gd name="T5" fmla="*/ 18240 h 38271"/>
              </a:gdLst>
              <a:ahLst/>
              <a:cxnLst>
                <a:cxn ang="0">
                  <a:pos x="T0" y="T1"/>
                </a:cxn>
                <a:cxn ang="0">
                  <a:pos x="T2" y="T3"/>
                </a:cxn>
                <a:cxn ang="0">
                  <a:pos x="T4" y="T5"/>
                </a:cxn>
              </a:cxnLst>
              <a:rect l="0" t="0" r="r" b="b"/>
              <a:pathLst>
                <a:path w="21600" h="38271" fill="none" extrusionOk="0">
                  <a:moveTo>
                    <a:pt x="11569" y="0"/>
                  </a:moveTo>
                  <a:cubicBezTo>
                    <a:pt x="17815" y="3961"/>
                    <a:pt x="21600" y="10843"/>
                    <a:pt x="21600" y="18240"/>
                  </a:cubicBezTo>
                  <a:cubicBezTo>
                    <a:pt x="21600" y="27049"/>
                    <a:pt x="16250" y="34975"/>
                    <a:pt x="8081" y="38271"/>
                  </a:cubicBezTo>
                </a:path>
                <a:path w="21600" h="38271" stroke="0" extrusionOk="0">
                  <a:moveTo>
                    <a:pt x="11569" y="0"/>
                  </a:moveTo>
                  <a:cubicBezTo>
                    <a:pt x="17815" y="3961"/>
                    <a:pt x="21600" y="10843"/>
                    <a:pt x="21600" y="18240"/>
                  </a:cubicBezTo>
                  <a:cubicBezTo>
                    <a:pt x="21600" y="27049"/>
                    <a:pt x="16250" y="34975"/>
                    <a:pt x="8081" y="38271"/>
                  </a:cubicBezTo>
                  <a:lnTo>
                    <a:pt x="0" y="1824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48" name="Line 84"/>
            <p:cNvSpPr>
              <a:spLocks noChangeShapeType="1"/>
            </p:cNvSpPr>
            <p:nvPr/>
          </p:nvSpPr>
          <p:spPr bwMode="auto">
            <a:xfrm>
              <a:off x="2224" y="1264"/>
              <a:ext cx="33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7749" name="Text Box 85"/>
            <p:cNvSpPr txBox="1">
              <a:spLocks noChangeArrowheads="1"/>
            </p:cNvSpPr>
            <p:nvPr/>
          </p:nvSpPr>
          <p:spPr bwMode="auto">
            <a:xfrm>
              <a:off x="2604" y="57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497750" name="Text Box 86"/>
            <p:cNvSpPr txBox="1">
              <a:spLocks noChangeArrowheads="1"/>
            </p:cNvSpPr>
            <p:nvPr/>
          </p:nvSpPr>
          <p:spPr bwMode="auto">
            <a:xfrm>
              <a:off x="3792" y="87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a:solidFill>
                    <a:schemeClr val="tx1"/>
                  </a:solidFill>
                </a:rPr>
                <a:t>0</a:t>
              </a:r>
              <a:endParaRPr lang="en-US" altLang="zh-CN" b="0" dirty="0">
                <a:solidFill>
                  <a:schemeClr val="tx1"/>
                </a:solidFill>
              </a:endParaRPr>
            </a:p>
          </p:txBody>
        </p:sp>
        <p:sp>
          <p:nvSpPr>
            <p:cNvPr id="497751" name="Text Box 87"/>
            <p:cNvSpPr txBox="1">
              <a:spLocks noChangeArrowheads="1"/>
            </p:cNvSpPr>
            <p:nvPr/>
          </p:nvSpPr>
          <p:spPr bwMode="auto">
            <a:xfrm>
              <a:off x="3732" y="1344"/>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0,1</a:t>
              </a:r>
              <a:endParaRPr lang="en-US" altLang="zh-CN" b="0">
                <a:solidFill>
                  <a:schemeClr val="tx1"/>
                </a:solidFill>
              </a:endParaRPr>
            </a:p>
          </p:txBody>
        </p:sp>
        <p:sp>
          <p:nvSpPr>
            <p:cNvPr id="497752" name="Text Box 88"/>
            <p:cNvSpPr txBox="1">
              <a:spLocks noChangeArrowheads="1"/>
            </p:cNvSpPr>
            <p:nvPr/>
          </p:nvSpPr>
          <p:spPr bwMode="auto">
            <a:xfrm>
              <a:off x="2988" y="96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497753" name="Text Box 89"/>
            <p:cNvSpPr txBox="1">
              <a:spLocks noChangeArrowheads="1"/>
            </p:cNvSpPr>
            <p:nvPr/>
          </p:nvSpPr>
          <p:spPr bwMode="auto">
            <a:xfrm>
              <a:off x="3364" y="60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solidFill>
                    <a:schemeClr val="tx1"/>
                  </a:solidFill>
                </a:rPr>
                <a:t>1</a:t>
              </a:r>
              <a:endParaRPr lang="en-US" altLang="zh-CN" sz="2400" b="0">
                <a:solidFill>
                  <a:schemeClr val="tx1"/>
                </a:solidFill>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26383"/>
    </mc:Choice>
    <mc:Fallback>
      <p:transition spd="slow" advTm="2263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7667">
                                            <p:txEl>
                                              <p:pRg st="0" end="0"/>
                                            </p:txEl>
                                          </p:spTgt>
                                        </p:tgtEl>
                                        <p:attrNameLst>
                                          <p:attrName>style.visibility</p:attrName>
                                        </p:attrNameLst>
                                      </p:cBhvr>
                                      <p:to>
                                        <p:strVal val="visible"/>
                                      </p:to>
                                    </p:set>
                                    <p:anim calcmode="lin" valueType="num">
                                      <p:cBhvr additive="base">
                                        <p:cTn id="7" dur="500" fill="hold"/>
                                        <p:tgtEl>
                                          <p:spTgt spid="4976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76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7667">
                                            <p:txEl>
                                              <p:pRg st="1" end="1"/>
                                            </p:txEl>
                                          </p:spTgt>
                                        </p:tgtEl>
                                        <p:attrNameLst>
                                          <p:attrName>style.visibility</p:attrName>
                                        </p:attrNameLst>
                                      </p:cBhvr>
                                      <p:to>
                                        <p:strVal val="visible"/>
                                      </p:to>
                                    </p:set>
                                    <p:anim calcmode="lin" valueType="num">
                                      <p:cBhvr additive="base">
                                        <p:cTn id="13" dur="500" fill="hold"/>
                                        <p:tgtEl>
                                          <p:spTgt spid="4976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76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7667">
                                            <p:txEl>
                                              <p:pRg st="2" end="2"/>
                                            </p:txEl>
                                          </p:spTgt>
                                        </p:tgtEl>
                                        <p:attrNameLst>
                                          <p:attrName>style.visibility</p:attrName>
                                        </p:attrNameLst>
                                      </p:cBhvr>
                                      <p:to>
                                        <p:strVal val="visible"/>
                                      </p:to>
                                    </p:set>
                                    <p:anim calcmode="lin" valueType="num">
                                      <p:cBhvr additive="base">
                                        <p:cTn id="19" dur="500" fill="hold"/>
                                        <p:tgtEl>
                                          <p:spTgt spid="4976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76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7667">
                                            <p:txEl>
                                              <p:pRg st="3" end="3"/>
                                            </p:txEl>
                                          </p:spTgt>
                                        </p:tgtEl>
                                        <p:attrNameLst>
                                          <p:attrName>style.visibility</p:attrName>
                                        </p:attrNameLst>
                                      </p:cBhvr>
                                      <p:to>
                                        <p:strVal val="visible"/>
                                      </p:to>
                                    </p:set>
                                    <p:anim calcmode="lin" valueType="num">
                                      <p:cBhvr additive="base">
                                        <p:cTn id="25" dur="500" fill="hold"/>
                                        <p:tgtEl>
                                          <p:spTgt spid="4976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976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7667">
                                            <p:txEl>
                                              <p:pRg st="4" end="4"/>
                                            </p:txEl>
                                          </p:spTgt>
                                        </p:tgtEl>
                                        <p:attrNameLst>
                                          <p:attrName>style.visibility</p:attrName>
                                        </p:attrNameLst>
                                      </p:cBhvr>
                                      <p:to>
                                        <p:strVal val="visible"/>
                                      </p:to>
                                    </p:set>
                                    <p:anim calcmode="lin" valueType="num">
                                      <p:cBhvr additive="base">
                                        <p:cTn id="31" dur="500" fill="hold"/>
                                        <p:tgtEl>
                                          <p:spTgt spid="4976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976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97667">
                                            <p:txEl>
                                              <p:pRg st="5" end="5"/>
                                            </p:txEl>
                                          </p:spTgt>
                                        </p:tgtEl>
                                        <p:attrNameLst>
                                          <p:attrName>style.visibility</p:attrName>
                                        </p:attrNameLst>
                                      </p:cBhvr>
                                      <p:to>
                                        <p:strVal val="visible"/>
                                      </p:to>
                                    </p:set>
                                    <p:anim calcmode="lin" valueType="num">
                                      <p:cBhvr additive="base">
                                        <p:cTn id="37" dur="500" fill="hold"/>
                                        <p:tgtEl>
                                          <p:spTgt spid="4976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976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97687"/>
                                        </p:tgtEl>
                                        <p:attrNameLst>
                                          <p:attrName>style.visibility</p:attrName>
                                        </p:attrNameLst>
                                      </p:cBhvr>
                                      <p:to>
                                        <p:strVal val="visible"/>
                                      </p:to>
                                    </p:set>
                                    <p:anim calcmode="lin" valueType="num">
                                      <p:cBhvr additive="base">
                                        <p:cTn id="43" dur="500" fill="hold"/>
                                        <p:tgtEl>
                                          <p:spTgt spid="497687"/>
                                        </p:tgtEl>
                                        <p:attrNameLst>
                                          <p:attrName>ppt_x</p:attrName>
                                        </p:attrNameLst>
                                      </p:cBhvr>
                                      <p:tavLst>
                                        <p:tav tm="0">
                                          <p:val>
                                            <p:strVal val="1+#ppt_w/2"/>
                                          </p:val>
                                        </p:tav>
                                        <p:tav tm="100000">
                                          <p:val>
                                            <p:strVal val="#ppt_x"/>
                                          </p:val>
                                        </p:tav>
                                      </p:tavLst>
                                    </p:anim>
                                    <p:anim calcmode="lin" valueType="num">
                                      <p:cBhvr additive="base">
                                        <p:cTn id="44" dur="500" fill="hold"/>
                                        <p:tgtEl>
                                          <p:spTgt spid="49768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97688">
                                            <p:txEl>
                                              <p:pRg st="0" end="0"/>
                                            </p:txEl>
                                          </p:spTgt>
                                        </p:tgtEl>
                                        <p:attrNameLst>
                                          <p:attrName>style.visibility</p:attrName>
                                        </p:attrNameLst>
                                      </p:cBhvr>
                                      <p:to>
                                        <p:strVal val="visible"/>
                                      </p:to>
                                    </p:set>
                                    <p:anim calcmode="lin" valueType="num">
                                      <p:cBhvr additive="base">
                                        <p:cTn id="49" dur="500" fill="hold"/>
                                        <p:tgtEl>
                                          <p:spTgt spid="497688">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976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97688">
                                            <p:txEl>
                                              <p:pRg st="1" end="1"/>
                                            </p:txEl>
                                          </p:spTgt>
                                        </p:tgtEl>
                                        <p:attrNameLst>
                                          <p:attrName>style.visibility</p:attrName>
                                        </p:attrNameLst>
                                      </p:cBhvr>
                                      <p:to>
                                        <p:strVal val="visible"/>
                                      </p:to>
                                    </p:set>
                                    <p:anim calcmode="lin" valueType="num">
                                      <p:cBhvr additive="base">
                                        <p:cTn id="55" dur="500" fill="hold"/>
                                        <p:tgtEl>
                                          <p:spTgt spid="497688">
                                            <p:txEl>
                                              <p:pRg st="1" end="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9768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97688">
                                            <p:txEl>
                                              <p:pRg st="2" end="2"/>
                                            </p:txEl>
                                          </p:spTgt>
                                        </p:tgtEl>
                                        <p:attrNameLst>
                                          <p:attrName>style.visibility</p:attrName>
                                        </p:attrNameLst>
                                      </p:cBhvr>
                                      <p:to>
                                        <p:strVal val="visible"/>
                                      </p:to>
                                    </p:set>
                                    <p:anim calcmode="lin" valueType="num">
                                      <p:cBhvr additive="base">
                                        <p:cTn id="61" dur="500" fill="hold"/>
                                        <p:tgtEl>
                                          <p:spTgt spid="497688">
                                            <p:txEl>
                                              <p:pRg st="2" end="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9768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97688">
                                            <p:txEl>
                                              <p:pRg st="3" end="3"/>
                                            </p:txEl>
                                          </p:spTgt>
                                        </p:tgtEl>
                                        <p:attrNameLst>
                                          <p:attrName>style.visibility</p:attrName>
                                        </p:attrNameLst>
                                      </p:cBhvr>
                                      <p:to>
                                        <p:strVal val="visible"/>
                                      </p:to>
                                    </p:set>
                                    <p:anim calcmode="lin" valueType="num">
                                      <p:cBhvr additive="base">
                                        <p:cTn id="67" dur="500" fill="hold"/>
                                        <p:tgtEl>
                                          <p:spTgt spid="497688">
                                            <p:txEl>
                                              <p:pRg st="3" end="3"/>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9768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497688">
                                            <p:txEl>
                                              <p:pRg st="4" end="4"/>
                                            </p:txEl>
                                          </p:spTgt>
                                        </p:tgtEl>
                                        <p:attrNameLst>
                                          <p:attrName>style.visibility</p:attrName>
                                        </p:attrNameLst>
                                      </p:cBhvr>
                                      <p:to>
                                        <p:strVal val="visible"/>
                                      </p:to>
                                    </p:set>
                                    <p:anim calcmode="lin" valueType="num">
                                      <p:cBhvr additive="base">
                                        <p:cTn id="73" dur="500" fill="hold"/>
                                        <p:tgtEl>
                                          <p:spTgt spid="497688">
                                            <p:txEl>
                                              <p:pRg st="4" end="4"/>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49768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97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autoUpdateAnimBg="0" build="p"/>
      <p:bldP spid="497687" grpId="0" autoUpdateAnimBg="0"/>
      <p:bldP spid="497688" grpId="0" autoUpdateAnimBg="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altLang="zh-CN" b="1" dirty="0"/>
              <a:t>Every NFA has an equivalent DFA</a:t>
            </a:r>
            <a:endParaRPr lang="en-US" altLang="zh-CN" b="1" dirty="0"/>
          </a:p>
        </p:txBody>
      </p:sp>
      <p:sp>
        <p:nvSpPr>
          <p:cNvPr id="2" name="TextBox 1"/>
          <p:cNvSpPr txBox="1"/>
          <p:nvPr/>
        </p:nvSpPr>
        <p:spPr bwMode="auto">
          <a:xfrm>
            <a:off x="395536" y="2849102"/>
            <a:ext cx="4176464" cy="8679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400" dirty="0">
                <a:solidFill>
                  <a:schemeClr val="tx1"/>
                </a:solidFill>
              </a:rPr>
              <a:t>key information: sets of states </a:t>
            </a:r>
            <a:endParaRPr lang="en-US" altLang="zh-CN" sz="2400" dirty="0">
              <a:solidFill>
                <a:schemeClr val="tx1"/>
              </a:solidFill>
            </a:endParaRPr>
          </a:p>
          <a:p>
            <a:pPr eaLnBrk="0" hangingPunct="0">
              <a:spcBef>
                <a:spcPct val="10000"/>
              </a:spcBef>
              <a:buSzPct val="75000"/>
            </a:pPr>
            <a:r>
              <a:rPr lang="en-US" altLang="zh-CN" sz="2400" dirty="0">
                <a:solidFill>
                  <a:schemeClr val="tx1"/>
                </a:solidFill>
              </a:rPr>
              <a:t>Take </a:t>
            </a:r>
            <a:r>
              <a:rPr lang="en-US" altLang="zh-CN" sz="2400" dirty="0">
                <a:solidFill>
                  <a:srgbClr val="FF0000"/>
                </a:solidFill>
              </a:rPr>
              <a:t>S</a:t>
            </a:r>
            <a:r>
              <a:rPr lang="en-US" altLang="zh-CN" sz="2400" baseline="-25000" dirty="0">
                <a:solidFill>
                  <a:srgbClr val="FF0000"/>
                </a:solidFill>
              </a:rPr>
              <a:t>1</a:t>
            </a:r>
            <a:r>
              <a:rPr lang="en-US" altLang="zh-CN" sz="2400" dirty="0">
                <a:solidFill>
                  <a:srgbClr val="FF0000"/>
                </a:solidFill>
              </a:rPr>
              <a:t>={q</a:t>
            </a:r>
            <a:r>
              <a:rPr lang="en-US" altLang="zh-CN" sz="2400" baseline="-25000" dirty="0">
                <a:solidFill>
                  <a:srgbClr val="FF0000"/>
                </a:solidFill>
              </a:rPr>
              <a:t>1</a:t>
            </a:r>
            <a:r>
              <a:rPr lang="en-US" altLang="zh-CN" sz="2400" dirty="0">
                <a:solidFill>
                  <a:srgbClr val="FF0000"/>
                </a:solidFill>
              </a:rPr>
              <a:t>}</a:t>
            </a:r>
            <a:r>
              <a:rPr lang="en-US" altLang="zh-CN" sz="2400" dirty="0">
                <a:solidFill>
                  <a:schemeClr val="tx1"/>
                </a:solidFill>
              </a:rPr>
              <a:t>.</a:t>
            </a:r>
            <a:endParaRPr lang="zh-CN" altLang="en-US" sz="2400" dirty="0">
              <a:solidFill>
                <a:schemeClr val="tx1"/>
              </a:solidFill>
            </a:endParaRPr>
          </a:p>
        </p:txBody>
      </p:sp>
      <p:pic>
        <p:nvPicPr>
          <p:cNvPr id="5" name="图片 4"/>
          <p:cNvPicPr>
            <a:picLocks noChangeAspect="1"/>
          </p:cNvPicPr>
          <p:nvPr/>
        </p:nvPicPr>
        <p:blipFill>
          <a:blip r:embed="rId1"/>
          <a:stretch>
            <a:fillRect/>
          </a:stretch>
        </p:blipFill>
        <p:spPr>
          <a:xfrm>
            <a:off x="251520" y="1400288"/>
            <a:ext cx="4260094" cy="1020600"/>
          </a:xfrm>
          <a:prstGeom prst="rect">
            <a:avLst/>
          </a:prstGeom>
        </p:spPr>
      </p:pic>
      <p:pic>
        <p:nvPicPr>
          <p:cNvPr id="4" name="图片 3"/>
          <p:cNvPicPr>
            <a:picLocks noChangeAspect="1"/>
          </p:cNvPicPr>
          <p:nvPr/>
        </p:nvPicPr>
        <p:blipFill>
          <a:blip r:embed="rId2"/>
          <a:stretch>
            <a:fillRect/>
          </a:stretch>
        </p:blipFill>
        <p:spPr>
          <a:xfrm>
            <a:off x="755576" y="4032038"/>
            <a:ext cx="1349288" cy="1125154"/>
          </a:xfrm>
          <a:prstGeom prst="rect">
            <a:avLst/>
          </a:prstGeom>
        </p:spPr>
      </p:pic>
      <p:pic>
        <p:nvPicPr>
          <p:cNvPr id="8" name="图片 7"/>
          <p:cNvPicPr>
            <a:picLocks noChangeAspect="1"/>
          </p:cNvPicPr>
          <p:nvPr/>
        </p:nvPicPr>
        <p:blipFill>
          <a:blip r:embed="rId3"/>
          <a:stretch>
            <a:fillRect/>
          </a:stretch>
        </p:blipFill>
        <p:spPr>
          <a:xfrm>
            <a:off x="2812686" y="3789039"/>
            <a:ext cx="1111242" cy="1474247"/>
          </a:xfrm>
          <a:prstGeom prst="rect">
            <a:avLst/>
          </a:prstGeom>
        </p:spPr>
      </p:pic>
      <p:sp>
        <p:nvSpPr>
          <p:cNvPr id="74" name="TextBox 1"/>
          <p:cNvSpPr txBox="1"/>
          <p:nvPr/>
        </p:nvSpPr>
        <p:spPr bwMode="auto">
          <a:xfrm>
            <a:off x="395536" y="5513398"/>
            <a:ext cx="4176464" cy="8679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400" dirty="0">
                <a:solidFill>
                  <a:schemeClr val="tx1"/>
                </a:solidFill>
              </a:rPr>
              <a:t>Let </a:t>
            </a:r>
            <a:r>
              <a:rPr lang="en-US" altLang="zh-CN" sz="2400" dirty="0">
                <a:solidFill>
                  <a:srgbClr val="FF0000"/>
                </a:solidFill>
              </a:rPr>
              <a:t>S</a:t>
            </a:r>
            <a:r>
              <a:rPr lang="en-US" altLang="zh-CN" sz="2400" baseline="-25000" dirty="0">
                <a:solidFill>
                  <a:srgbClr val="FF0000"/>
                </a:solidFill>
              </a:rPr>
              <a:t>2</a:t>
            </a:r>
            <a:r>
              <a:rPr lang="en-US" altLang="zh-CN" sz="2400" dirty="0">
                <a:solidFill>
                  <a:srgbClr val="FF0000"/>
                </a:solidFill>
              </a:rPr>
              <a:t>={q</a:t>
            </a:r>
            <a:r>
              <a:rPr lang="en-US" altLang="zh-CN" sz="2400" baseline="-25000" dirty="0">
                <a:solidFill>
                  <a:srgbClr val="FF0000"/>
                </a:solidFill>
              </a:rPr>
              <a:t>1</a:t>
            </a:r>
            <a:r>
              <a:rPr lang="en-US" altLang="zh-CN" sz="2400" dirty="0">
                <a:solidFill>
                  <a:srgbClr val="FF0000"/>
                </a:solidFill>
              </a:rPr>
              <a:t>,q</a:t>
            </a:r>
            <a:r>
              <a:rPr lang="en-US" altLang="zh-CN" sz="2400" baseline="-25000" dirty="0">
                <a:solidFill>
                  <a:srgbClr val="FF0000"/>
                </a:solidFill>
              </a:rPr>
              <a:t>2</a:t>
            </a:r>
            <a:r>
              <a:rPr lang="en-US" altLang="zh-CN" sz="2400" dirty="0">
                <a:solidFill>
                  <a:srgbClr val="FF0000"/>
                </a:solidFill>
              </a:rPr>
              <a:t>,q</a:t>
            </a:r>
            <a:r>
              <a:rPr lang="en-US" altLang="zh-CN" sz="2400" baseline="-25000" dirty="0">
                <a:solidFill>
                  <a:srgbClr val="FF0000"/>
                </a:solidFill>
              </a:rPr>
              <a:t>3</a:t>
            </a:r>
            <a:r>
              <a:rPr lang="en-US" altLang="zh-CN" sz="2400" dirty="0">
                <a:solidFill>
                  <a:srgbClr val="FF0000"/>
                </a:solidFill>
              </a:rPr>
              <a:t>}</a:t>
            </a:r>
            <a:r>
              <a:rPr lang="en-US" altLang="zh-CN" sz="2400" dirty="0">
                <a:solidFill>
                  <a:schemeClr val="tx1"/>
                </a:solidFill>
              </a:rPr>
              <a:t>. We have </a:t>
            </a:r>
            <a:endParaRPr lang="en-US" altLang="zh-CN" sz="2400" dirty="0">
              <a:solidFill>
                <a:schemeClr val="tx1"/>
              </a:solidFill>
            </a:endParaRPr>
          </a:p>
          <a:p>
            <a:pPr eaLnBrk="0" hangingPunct="0">
              <a:spcBef>
                <a:spcPct val="10000"/>
              </a:spcBef>
              <a:buSzPct val="75000"/>
            </a:pPr>
            <a:r>
              <a:rPr lang="en-US" altLang="zh-CN" sz="2400" dirty="0">
                <a:solidFill>
                  <a:schemeClr val="tx1"/>
                </a:solidFill>
                <a:sym typeface="Symbol" panose="05050102010706020507" pitchFamily="18" charset="2"/>
              </a:rPr>
              <a:t>(S</a:t>
            </a:r>
            <a:r>
              <a:rPr lang="en-US" altLang="zh-CN" sz="2400" baseline="-25000" dirty="0">
                <a:solidFill>
                  <a:schemeClr val="tx1"/>
                </a:solidFill>
                <a:sym typeface="Symbol" panose="05050102010706020507" pitchFamily="18" charset="2"/>
              </a:rPr>
              <a:t>1</a:t>
            </a:r>
            <a:r>
              <a:rPr lang="en-US" altLang="zh-CN" sz="2400" dirty="0">
                <a:solidFill>
                  <a:schemeClr val="tx1"/>
                </a:solidFill>
                <a:sym typeface="Symbol" panose="05050102010706020507" pitchFamily="18" charset="2"/>
              </a:rPr>
              <a:t>,0) = S</a:t>
            </a:r>
            <a:r>
              <a:rPr lang="en-US" altLang="zh-CN" sz="2400" baseline="-25000" dirty="0">
                <a:solidFill>
                  <a:schemeClr val="tx1"/>
                </a:solidFill>
                <a:sym typeface="Symbol" panose="05050102010706020507" pitchFamily="18" charset="2"/>
              </a:rPr>
              <a:t>1</a:t>
            </a:r>
            <a:r>
              <a:rPr lang="en-US" altLang="zh-CN" sz="2400" dirty="0">
                <a:solidFill>
                  <a:schemeClr val="tx1"/>
                </a:solidFill>
                <a:sym typeface="Symbol" panose="05050102010706020507" pitchFamily="18" charset="2"/>
              </a:rPr>
              <a:t>, (S</a:t>
            </a:r>
            <a:r>
              <a:rPr lang="en-US" altLang="zh-CN" sz="2400" baseline="-25000" dirty="0">
                <a:solidFill>
                  <a:schemeClr val="tx1"/>
                </a:solidFill>
                <a:sym typeface="Symbol" panose="05050102010706020507" pitchFamily="18" charset="2"/>
              </a:rPr>
              <a:t>1</a:t>
            </a:r>
            <a:r>
              <a:rPr lang="en-US" altLang="zh-CN" sz="2400" dirty="0">
                <a:solidFill>
                  <a:schemeClr val="tx1"/>
                </a:solidFill>
                <a:sym typeface="Symbol" panose="05050102010706020507" pitchFamily="18" charset="2"/>
              </a:rPr>
              <a:t>,1) = S</a:t>
            </a:r>
            <a:r>
              <a:rPr lang="en-US" altLang="zh-CN" sz="2400" baseline="-25000" dirty="0">
                <a:solidFill>
                  <a:schemeClr val="tx1"/>
                </a:solidFill>
                <a:sym typeface="Symbol" panose="05050102010706020507" pitchFamily="18" charset="2"/>
              </a:rPr>
              <a:t>2</a:t>
            </a:r>
            <a:r>
              <a:rPr lang="en-US" altLang="zh-CN" sz="2400" dirty="0">
                <a:solidFill>
                  <a:schemeClr val="tx1"/>
                </a:solidFill>
                <a:sym typeface="Symbol" panose="05050102010706020507" pitchFamily="18" charset="2"/>
              </a:rPr>
              <a:t>,</a:t>
            </a:r>
            <a:endParaRPr lang="zh-CN" altLang="en-US" sz="2400" dirty="0">
              <a:solidFill>
                <a:schemeClr val="tx1"/>
              </a:solidFill>
            </a:endParaRPr>
          </a:p>
        </p:txBody>
      </p:sp>
      <p:pic>
        <p:nvPicPr>
          <p:cNvPr id="7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2564904"/>
            <a:ext cx="3924052" cy="2041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文本框 75"/>
          <p:cNvSpPr txBox="1"/>
          <p:nvPr/>
        </p:nvSpPr>
        <p:spPr bwMode="auto">
          <a:xfrm>
            <a:off x="5004048" y="4643844"/>
            <a:ext cx="1685077"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spcBef>
                <a:spcPct val="10000"/>
              </a:spcBef>
              <a:buSzPct val="75000"/>
            </a:pPr>
            <a:r>
              <a:rPr lang="en-US" altLang="zh-CN" sz="1800" dirty="0"/>
              <a:t>S</a:t>
            </a:r>
            <a:r>
              <a:rPr lang="en-US" altLang="zh-CN" sz="1800" baseline="-25000" dirty="0"/>
              <a:t>1</a:t>
            </a:r>
            <a:r>
              <a:rPr lang="en-US" altLang="zh-CN" sz="1800" dirty="0"/>
              <a:t>--0--S</a:t>
            </a:r>
            <a:r>
              <a:rPr lang="en-US" altLang="zh-CN" sz="1800" baseline="-25000" dirty="0"/>
              <a:t>1</a:t>
            </a:r>
            <a:r>
              <a:rPr lang="en-US" altLang="zh-CN" sz="1800" dirty="0"/>
              <a:t>--1--S</a:t>
            </a:r>
            <a:r>
              <a:rPr lang="en-US" altLang="zh-CN" sz="1800" baseline="-25000" dirty="0"/>
              <a:t>2</a:t>
            </a:r>
            <a:endParaRPr lang="zh-CN" altLang="en-US" sz="1800" baseline="-25000" dirty="0"/>
          </a:p>
        </p:txBody>
      </p:sp>
      <p:sp>
        <p:nvSpPr>
          <p:cNvPr id="11" name="Text Box 87"/>
          <p:cNvSpPr txBox="1">
            <a:spLocks noChangeArrowheads="1"/>
          </p:cNvSpPr>
          <p:nvPr/>
        </p:nvSpPr>
        <p:spPr bwMode="auto">
          <a:xfrm>
            <a:off x="611560" y="1044154"/>
            <a:ext cx="38988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3200" dirty="0">
                <a:solidFill>
                  <a:schemeClr val="tx1"/>
                </a:solidFill>
              </a:rPr>
              <a:t>N=(</a:t>
            </a:r>
            <a:r>
              <a:rPr kumimoji="0" lang="en-US" altLang="zh-CN" sz="3200" dirty="0">
                <a:solidFill>
                  <a:schemeClr val="tx1"/>
                </a:solidFill>
                <a:sym typeface="Symbol" panose="05050102010706020507" pitchFamily="18" charset="2"/>
              </a:rPr>
              <a:t>Q</a:t>
            </a:r>
            <a:r>
              <a:rPr kumimoji="0" lang="en-US" altLang="zh-CN" sz="3200" baseline="-25000" dirty="0">
                <a:solidFill>
                  <a:schemeClr val="tx1"/>
                </a:solidFill>
                <a:sym typeface="Symbol" panose="05050102010706020507" pitchFamily="18" charset="2"/>
              </a:rPr>
              <a:t>1</a:t>
            </a:r>
            <a:r>
              <a:rPr kumimoji="0" lang="en-US" altLang="zh-CN" sz="3200" dirty="0">
                <a:solidFill>
                  <a:schemeClr val="tx1"/>
                </a:solidFill>
                <a:sym typeface="Symbol" panose="05050102010706020507" pitchFamily="18" charset="2"/>
              </a:rPr>
              <a:t>, , </a:t>
            </a:r>
            <a:r>
              <a:rPr kumimoji="0" lang="en-US" altLang="zh-CN" sz="3200" baseline="-25000" dirty="0">
                <a:solidFill>
                  <a:schemeClr val="tx1"/>
                </a:solidFill>
                <a:sym typeface="Symbol" panose="05050102010706020507" pitchFamily="18" charset="2"/>
              </a:rPr>
              <a:t>1</a:t>
            </a:r>
            <a:r>
              <a:rPr kumimoji="0" lang="en-US" altLang="zh-CN" sz="3200" dirty="0">
                <a:solidFill>
                  <a:schemeClr val="tx1"/>
                </a:solidFill>
                <a:sym typeface="Symbol" panose="05050102010706020507" pitchFamily="18" charset="2"/>
              </a:rPr>
              <a:t>, q</a:t>
            </a:r>
            <a:r>
              <a:rPr kumimoji="0" lang="en-US" altLang="zh-CN" sz="3200" baseline="-25000" dirty="0">
                <a:solidFill>
                  <a:schemeClr val="tx1"/>
                </a:solidFill>
                <a:sym typeface="Symbol" panose="05050102010706020507" pitchFamily="18" charset="2"/>
              </a:rPr>
              <a:t>1</a:t>
            </a:r>
            <a:r>
              <a:rPr kumimoji="0" lang="en-US" altLang="zh-CN" sz="3200" dirty="0">
                <a:solidFill>
                  <a:schemeClr val="tx1"/>
                </a:solidFill>
                <a:sym typeface="Symbol" panose="05050102010706020507" pitchFamily="18" charset="2"/>
              </a:rPr>
              <a:t>, {q</a:t>
            </a:r>
            <a:r>
              <a:rPr kumimoji="0" lang="en-US" altLang="zh-CN" sz="3200" baseline="-25000" dirty="0">
                <a:solidFill>
                  <a:schemeClr val="tx1"/>
                </a:solidFill>
                <a:sym typeface="Symbol" panose="05050102010706020507" pitchFamily="18" charset="2"/>
              </a:rPr>
              <a:t>4</a:t>
            </a:r>
            <a:r>
              <a:rPr kumimoji="0" lang="en-US" altLang="zh-CN" sz="3200" dirty="0">
                <a:solidFill>
                  <a:schemeClr val="tx1"/>
                </a:solidFill>
              </a:rPr>
              <a:t>})</a:t>
            </a:r>
            <a:endParaRPr kumimoji="0" lang="en-US" altLang="zh-CN" sz="3200" baseline="-25000" dirty="0">
              <a:solidFill>
                <a:schemeClr val="tx1"/>
              </a:solidFill>
            </a:endParaRPr>
          </a:p>
        </p:txBody>
      </p:sp>
      <p:sp>
        <p:nvSpPr>
          <p:cNvPr id="12" name="Text Box 87"/>
          <p:cNvSpPr txBox="1">
            <a:spLocks noChangeArrowheads="1"/>
          </p:cNvSpPr>
          <p:nvPr/>
        </p:nvSpPr>
        <p:spPr bwMode="auto">
          <a:xfrm>
            <a:off x="4962740" y="1196752"/>
            <a:ext cx="328166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3200" dirty="0">
                <a:solidFill>
                  <a:schemeClr val="tx1"/>
                </a:solidFill>
              </a:rPr>
              <a:t>Construct a DFA</a:t>
            </a:r>
            <a:endParaRPr kumimoji="0" lang="en-US" altLang="zh-CN" sz="3200" dirty="0">
              <a:solidFill>
                <a:schemeClr val="tx1"/>
              </a:solidFill>
            </a:endParaRPr>
          </a:p>
          <a:p>
            <a:r>
              <a:rPr kumimoji="0" lang="en-US" altLang="zh-CN" sz="3200" dirty="0">
                <a:solidFill>
                  <a:schemeClr val="tx1"/>
                </a:solidFill>
              </a:rPr>
              <a:t>M=(</a:t>
            </a:r>
            <a:r>
              <a:rPr kumimoji="0" lang="en-US" altLang="zh-CN" sz="3200" dirty="0">
                <a:solidFill>
                  <a:schemeClr val="tx1"/>
                </a:solidFill>
                <a:sym typeface="Symbol" panose="05050102010706020507" pitchFamily="18" charset="2"/>
              </a:rPr>
              <a:t>Q, , , s, F</a:t>
            </a:r>
            <a:r>
              <a:rPr kumimoji="0" lang="en-US" altLang="zh-CN" sz="3200" dirty="0">
                <a:solidFill>
                  <a:schemeClr val="tx1"/>
                </a:solidFill>
              </a:rPr>
              <a:t>)</a:t>
            </a:r>
            <a:endParaRPr kumimoji="0" lang="en-US" altLang="zh-CN" sz="3200" baseline="-25000" dirty="0">
              <a:solidFill>
                <a:schemeClr val="tx1"/>
              </a:solidFill>
            </a:endParaRPr>
          </a:p>
        </p:txBody>
      </p:sp>
      <p:sp>
        <p:nvSpPr>
          <p:cNvPr id="13" name="TextBox 1"/>
          <p:cNvSpPr txBox="1"/>
          <p:nvPr/>
        </p:nvSpPr>
        <p:spPr bwMode="auto">
          <a:xfrm>
            <a:off x="4751636" y="5263286"/>
            <a:ext cx="4176464" cy="1274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400" dirty="0">
                <a:solidFill>
                  <a:schemeClr val="tx1"/>
                </a:solidFill>
              </a:rPr>
              <a:t>Q = { S</a:t>
            </a:r>
            <a:r>
              <a:rPr lang="en-US" altLang="zh-CN" sz="2400" baseline="-25000" dirty="0">
                <a:solidFill>
                  <a:schemeClr val="tx1"/>
                </a:solidFill>
              </a:rPr>
              <a:t>1</a:t>
            </a:r>
            <a:r>
              <a:rPr lang="en-US" altLang="zh-CN" sz="2400" dirty="0">
                <a:solidFill>
                  <a:schemeClr val="tx1"/>
                </a:solidFill>
              </a:rPr>
              <a:t>,S</a:t>
            </a:r>
            <a:r>
              <a:rPr lang="en-US" altLang="zh-CN" sz="2400" baseline="-25000" dirty="0">
                <a:solidFill>
                  <a:schemeClr val="tx1"/>
                </a:solidFill>
              </a:rPr>
              <a:t>2</a:t>
            </a:r>
            <a:r>
              <a:rPr lang="en-US" altLang="zh-CN" sz="2400" dirty="0">
                <a:solidFill>
                  <a:schemeClr val="tx1"/>
                </a:solidFill>
              </a:rPr>
              <a:t>, … }, </a:t>
            </a:r>
            <a:endParaRPr lang="en-US" altLang="zh-CN" sz="2400" dirty="0">
              <a:solidFill>
                <a:schemeClr val="tx1"/>
              </a:solidFill>
            </a:endParaRPr>
          </a:p>
          <a:p>
            <a:pPr eaLnBrk="0" hangingPunct="0">
              <a:spcBef>
                <a:spcPct val="10000"/>
              </a:spcBef>
              <a:buSzPct val="75000"/>
            </a:pPr>
            <a:r>
              <a:rPr lang="en-US" altLang="zh-CN" sz="2400" dirty="0">
                <a:solidFill>
                  <a:schemeClr val="tx1"/>
                </a:solidFill>
              </a:rPr>
              <a:t>s = S</a:t>
            </a:r>
            <a:r>
              <a:rPr lang="en-US" altLang="zh-CN" sz="2400" baseline="-25000" dirty="0">
                <a:solidFill>
                  <a:schemeClr val="tx1"/>
                </a:solidFill>
              </a:rPr>
              <a:t>1</a:t>
            </a:r>
            <a:r>
              <a:rPr lang="en-US" altLang="zh-CN" sz="2400" dirty="0">
                <a:solidFill>
                  <a:schemeClr val="tx1"/>
                </a:solidFill>
              </a:rPr>
              <a:t>,</a:t>
            </a:r>
            <a:endParaRPr lang="en-US" altLang="zh-CN" sz="2400" dirty="0">
              <a:solidFill>
                <a:schemeClr val="tx1"/>
              </a:solidFill>
            </a:endParaRPr>
          </a:p>
          <a:p>
            <a:pPr eaLnBrk="0" hangingPunct="0">
              <a:spcBef>
                <a:spcPct val="10000"/>
              </a:spcBef>
              <a:buSzPct val="75000"/>
            </a:pPr>
            <a:r>
              <a:rPr lang="en-US" altLang="zh-CN" sz="2400" dirty="0">
                <a:solidFill>
                  <a:schemeClr val="tx1"/>
                </a:solidFill>
                <a:sym typeface="Symbol" panose="05050102010706020507" pitchFamily="18" charset="2"/>
              </a:rPr>
              <a:t>(S</a:t>
            </a:r>
            <a:r>
              <a:rPr lang="en-US" altLang="zh-CN" sz="2400" baseline="-25000" dirty="0">
                <a:solidFill>
                  <a:schemeClr val="tx1"/>
                </a:solidFill>
                <a:sym typeface="Symbol" panose="05050102010706020507" pitchFamily="18" charset="2"/>
              </a:rPr>
              <a:t>1</a:t>
            </a:r>
            <a:r>
              <a:rPr lang="en-US" altLang="zh-CN" sz="2400" dirty="0">
                <a:solidFill>
                  <a:schemeClr val="tx1"/>
                </a:solidFill>
                <a:sym typeface="Symbol" panose="05050102010706020507" pitchFamily="18" charset="2"/>
              </a:rPr>
              <a:t>,0) = S</a:t>
            </a:r>
            <a:r>
              <a:rPr lang="en-US" altLang="zh-CN" sz="2400" baseline="-25000" dirty="0">
                <a:solidFill>
                  <a:schemeClr val="tx1"/>
                </a:solidFill>
                <a:sym typeface="Symbol" panose="05050102010706020507" pitchFamily="18" charset="2"/>
              </a:rPr>
              <a:t>1</a:t>
            </a:r>
            <a:r>
              <a:rPr lang="en-US" altLang="zh-CN" sz="2400" dirty="0">
                <a:solidFill>
                  <a:schemeClr val="tx1"/>
                </a:solidFill>
                <a:sym typeface="Symbol" panose="05050102010706020507" pitchFamily="18" charset="2"/>
              </a:rPr>
              <a:t>, (S</a:t>
            </a:r>
            <a:r>
              <a:rPr lang="en-US" altLang="zh-CN" sz="2400" baseline="-25000" dirty="0">
                <a:solidFill>
                  <a:schemeClr val="tx1"/>
                </a:solidFill>
                <a:sym typeface="Symbol" panose="05050102010706020507" pitchFamily="18" charset="2"/>
              </a:rPr>
              <a:t>1</a:t>
            </a:r>
            <a:r>
              <a:rPr lang="en-US" altLang="zh-CN" sz="2400" dirty="0">
                <a:solidFill>
                  <a:schemeClr val="tx1"/>
                </a:solidFill>
                <a:sym typeface="Symbol" panose="05050102010706020507" pitchFamily="18" charset="2"/>
              </a:rPr>
              <a:t>,1) = S</a:t>
            </a:r>
            <a:r>
              <a:rPr lang="en-US" altLang="zh-CN" sz="2400" baseline="-25000" dirty="0">
                <a:solidFill>
                  <a:schemeClr val="tx1"/>
                </a:solidFill>
                <a:sym typeface="Symbol" panose="05050102010706020507" pitchFamily="18" charset="2"/>
              </a:rPr>
              <a:t>2</a:t>
            </a:r>
            <a:r>
              <a:rPr lang="en-US" altLang="zh-CN" sz="2400" dirty="0">
                <a:solidFill>
                  <a:schemeClr val="tx1"/>
                </a:solidFill>
                <a:sym typeface="Symbol" panose="05050102010706020507" pitchFamily="18" charset="2"/>
              </a:rPr>
              <a:t>,</a:t>
            </a:r>
            <a:endParaRPr lang="zh-CN" altLang="en-US" sz="2400" dirty="0">
              <a:solidFill>
                <a:schemeClr val="tx1"/>
              </a:solidFill>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advTm="123803"/>
    </mc:Choice>
    <mc:Fallback>
      <p:transition spd="slow" advTm="1238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500" fill="hold"/>
                                        <p:tgtEl>
                                          <p:spTgt spid="74"/>
                                        </p:tgtEl>
                                        <p:attrNameLst>
                                          <p:attrName>ppt_x</p:attrName>
                                        </p:attrNameLst>
                                      </p:cBhvr>
                                      <p:tavLst>
                                        <p:tav tm="0">
                                          <p:val>
                                            <p:strVal val="#ppt_x"/>
                                          </p:val>
                                        </p:tav>
                                        <p:tav tm="100000">
                                          <p:val>
                                            <p:strVal val="#ppt_x"/>
                                          </p:val>
                                        </p:tav>
                                      </p:tavLst>
                                    </p:anim>
                                    <p:anim calcmode="lin" valueType="num">
                                      <p:cBhvr additive="base">
                                        <p:cTn id="2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5"/>
                                        </p:tgtEl>
                                        <p:attrNameLst>
                                          <p:attrName>style.visibility</p:attrName>
                                        </p:attrNameLst>
                                      </p:cBhvr>
                                      <p:to>
                                        <p:strVal val="visible"/>
                                      </p:to>
                                    </p:set>
                                    <p:anim calcmode="lin" valueType="num">
                                      <p:cBhvr additive="base">
                                        <p:cTn id="31" dur="500" fill="hold"/>
                                        <p:tgtEl>
                                          <p:spTgt spid="75"/>
                                        </p:tgtEl>
                                        <p:attrNameLst>
                                          <p:attrName>ppt_x</p:attrName>
                                        </p:attrNameLst>
                                      </p:cBhvr>
                                      <p:tavLst>
                                        <p:tav tm="0">
                                          <p:val>
                                            <p:strVal val="1+#ppt_w/2"/>
                                          </p:val>
                                        </p:tav>
                                        <p:tav tm="100000">
                                          <p:val>
                                            <p:strVal val="#ppt_x"/>
                                          </p:val>
                                        </p:tav>
                                      </p:tavLst>
                                    </p:anim>
                                    <p:anim calcmode="lin" valueType="num">
                                      <p:cBhvr additive="base">
                                        <p:cTn id="32"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6"/>
                                        </p:tgtEl>
                                        <p:attrNameLst>
                                          <p:attrName>style.visibility</p:attrName>
                                        </p:attrNameLst>
                                      </p:cBhvr>
                                      <p:to>
                                        <p:strVal val="visible"/>
                                      </p:to>
                                    </p:set>
                                    <p:anim calcmode="lin" valueType="num">
                                      <p:cBhvr additive="base">
                                        <p:cTn id="37" dur="500" fill="hold"/>
                                        <p:tgtEl>
                                          <p:spTgt spid="76"/>
                                        </p:tgtEl>
                                        <p:attrNameLst>
                                          <p:attrName>ppt_x</p:attrName>
                                        </p:attrNameLst>
                                      </p:cBhvr>
                                      <p:tavLst>
                                        <p:tav tm="0">
                                          <p:val>
                                            <p:strVal val="1+#ppt_w/2"/>
                                          </p:val>
                                        </p:tav>
                                        <p:tav tm="100000">
                                          <p:val>
                                            <p:strVal val="#ppt_x"/>
                                          </p:val>
                                        </p:tav>
                                      </p:tavLst>
                                    </p:anim>
                                    <p:anim calcmode="lin" valueType="num">
                                      <p:cBhvr additive="base">
                                        <p:cTn id="38" dur="500" fill="hold"/>
                                        <p:tgtEl>
                                          <p:spTgt spid="76"/>
                                        </p:tgtEl>
                                        <p:attrNameLst>
                                          <p:attrName>ppt_y</p:attrName>
                                        </p:attrNameLst>
                                      </p:cBhvr>
                                      <p:tavLst>
                                        <p:tav tm="0">
                                          <p:val>
                                            <p:strVal val="#ppt_y"/>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4" grpId="0"/>
      <p:bldP spid="76"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altLang="zh-CN" b="1" dirty="0"/>
              <a:t>Every NFA has an equivalent DFA</a:t>
            </a:r>
            <a:endParaRPr lang="en-US" altLang="zh-CN" b="1" dirty="0"/>
          </a:p>
        </p:txBody>
      </p:sp>
      <p:sp>
        <p:nvSpPr>
          <p:cNvPr id="2" name="TextBox 1"/>
          <p:cNvSpPr txBox="1"/>
          <p:nvPr/>
        </p:nvSpPr>
        <p:spPr bwMode="auto">
          <a:xfrm>
            <a:off x="395536" y="2489062"/>
            <a:ext cx="4176464" cy="1274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400" dirty="0">
                <a:solidFill>
                  <a:schemeClr val="tx1"/>
                </a:solidFill>
              </a:rPr>
              <a:t>key information: sets of states </a:t>
            </a:r>
            <a:endParaRPr lang="en-US" altLang="zh-CN" sz="2400" dirty="0">
              <a:solidFill>
                <a:schemeClr val="tx1"/>
              </a:solidFill>
            </a:endParaRPr>
          </a:p>
          <a:p>
            <a:pPr eaLnBrk="0" hangingPunct="0">
              <a:spcBef>
                <a:spcPct val="10000"/>
              </a:spcBef>
              <a:buSzPct val="75000"/>
            </a:pPr>
            <a:r>
              <a:rPr lang="en-US" altLang="zh-CN" sz="2400" dirty="0">
                <a:solidFill>
                  <a:schemeClr val="tx1"/>
                </a:solidFill>
              </a:rPr>
              <a:t>S</a:t>
            </a:r>
            <a:r>
              <a:rPr lang="en-US" altLang="zh-CN" sz="2400" baseline="-25000" dirty="0">
                <a:solidFill>
                  <a:schemeClr val="tx1"/>
                </a:solidFill>
              </a:rPr>
              <a:t>1</a:t>
            </a:r>
            <a:r>
              <a:rPr lang="en-US" altLang="zh-CN" sz="2400" dirty="0">
                <a:solidFill>
                  <a:schemeClr val="tx1"/>
                </a:solidFill>
              </a:rPr>
              <a:t>={q</a:t>
            </a:r>
            <a:r>
              <a:rPr lang="en-US" altLang="zh-CN" sz="2400" baseline="-25000" dirty="0">
                <a:solidFill>
                  <a:schemeClr val="tx1"/>
                </a:solidFill>
              </a:rPr>
              <a:t>1</a:t>
            </a:r>
            <a:r>
              <a:rPr lang="en-US" altLang="zh-CN" sz="2400" dirty="0">
                <a:solidFill>
                  <a:schemeClr val="tx1"/>
                </a:solidFill>
              </a:rPr>
              <a:t>}, S</a:t>
            </a:r>
            <a:r>
              <a:rPr lang="en-US" altLang="zh-CN" sz="2400" baseline="-25000" dirty="0">
                <a:solidFill>
                  <a:schemeClr val="tx1"/>
                </a:solidFill>
              </a:rPr>
              <a:t>2</a:t>
            </a:r>
            <a:r>
              <a:rPr lang="en-US" altLang="zh-CN" sz="2400" dirty="0">
                <a:solidFill>
                  <a:schemeClr val="tx1"/>
                </a:solidFill>
              </a:rPr>
              <a:t>={q</a:t>
            </a:r>
            <a:r>
              <a:rPr lang="en-US" altLang="zh-CN" sz="2400" baseline="-25000" dirty="0">
                <a:solidFill>
                  <a:schemeClr val="tx1"/>
                </a:solidFill>
              </a:rPr>
              <a:t>1</a:t>
            </a:r>
            <a:r>
              <a:rPr lang="en-US" altLang="zh-CN" sz="2400" dirty="0">
                <a:solidFill>
                  <a:schemeClr val="tx1"/>
                </a:solidFill>
              </a:rPr>
              <a:t>,q</a:t>
            </a:r>
            <a:r>
              <a:rPr lang="en-US" altLang="zh-CN" sz="2400" baseline="-25000" dirty="0">
                <a:solidFill>
                  <a:schemeClr val="tx1"/>
                </a:solidFill>
              </a:rPr>
              <a:t>2</a:t>
            </a:r>
            <a:r>
              <a:rPr lang="en-US" altLang="zh-CN" sz="2400" dirty="0">
                <a:solidFill>
                  <a:schemeClr val="tx1"/>
                </a:solidFill>
              </a:rPr>
              <a:t>,q</a:t>
            </a:r>
            <a:r>
              <a:rPr lang="en-US" altLang="zh-CN" sz="2400" baseline="-25000" dirty="0">
                <a:solidFill>
                  <a:schemeClr val="tx1"/>
                </a:solidFill>
              </a:rPr>
              <a:t>3</a:t>
            </a:r>
            <a:r>
              <a:rPr lang="en-US" altLang="zh-CN" sz="2400" dirty="0">
                <a:solidFill>
                  <a:schemeClr val="tx1"/>
                </a:solidFill>
              </a:rPr>
              <a:t>}, s = S</a:t>
            </a:r>
            <a:r>
              <a:rPr lang="en-US" altLang="zh-CN" sz="2400" baseline="-25000" dirty="0">
                <a:solidFill>
                  <a:schemeClr val="tx1"/>
                </a:solidFill>
              </a:rPr>
              <a:t>1</a:t>
            </a:r>
            <a:r>
              <a:rPr lang="en-US" altLang="zh-CN" sz="2400" dirty="0">
                <a:solidFill>
                  <a:schemeClr val="tx1"/>
                </a:solidFill>
              </a:rPr>
              <a:t>, </a:t>
            </a:r>
            <a:endParaRPr lang="en-US" altLang="zh-CN" sz="2400" dirty="0">
              <a:solidFill>
                <a:schemeClr val="tx1"/>
              </a:solidFill>
            </a:endParaRPr>
          </a:p>
          <a:p>
            <a:pPr eaLnBrk="0" hangingPunct="0">
              <a:spcBef>
                <a:spcPct val="10000"/>
              </a:spcBef>
              <a:buSzPct val="75000"/>
            </a:pPr>
            <a:r>
              <a:rPr lang="en-US" altLang="zh-CN" sz="2400" dirty="0">
                <a:solidFill>
                  <a:schemeClr val="tx1"/>
                </a:solidFill>
                <a:sym typeface="Symbol" panose="05050102010706020507" pitchFamily="18" charset="2"/>
              </a:rPr>
              <a:t>(S</a:t>
            </a:r>
            <a:r>
              <a:rPr lang="en-US" altLang="zh-CN" sz="2400" baseline="-25000" dirty="0">
                <a:solidFill>
                  <a:schemeClr val="tx1"/>
                </a:solidFill>
                <a:sym typeface="Symbol" panose="05050102010706020507" pitchFamily="18" charset="2"/>
              </a:rPr>
              <a:t>1</a:t>
            </a:r>
            <a:r>
              <a:rPr lang="en-US" altLang="zh-CN" sz="2400" dirty="0">
                <a:solidFill>
                  <a:schemeClr val="tx1"/>
                </a:solidFill>
                <a:sym typeface="Symbol" panose="05050102010706020507" pitchFamily="18" charset="2"/>
              </a:rPr>
              <a:t>,0) = S</a:t>
            </a:r>
            <a:r>
              <a:rPr lang="en-US" altLang="zh-CN" sz="2400" baseline="-25000" dirty="0">
                <a:solidFill>
                  <a:schemeClr val="tx1"/>
                </a:solidFill>
                <a:sym typeface="Symbol" panose="05050102010706020507" pitchFamily="18" charset="2"/>
              </a:rPr>
              <a:t>1</a:t>
            </a:r>
            <a:r>
              <a:rPr lang="en-US" altLang="zh-CN" sz="2400" dirty="0">
                <a:solidFill>
                  <a:schemeClr val="tx1"/>
                </a:solidFill>
                <a:sym typeface="Symbol" panose="05050102010706020507" pitchFamily="18" charset="2"/>
              </a:rPr>
              <a:t>, (S</a:t>
            </a:r>
            <a:r>
              <a:rPr lang="en-US" altLang="zh-CN" sz="2400" baseline="-25000" dirty="0">
                <a:solidFill>
                  <a:schemeClr val="tx1"/>
                </a:solidFill>
                <a:sym typeface="Symbol" panose="05050102010706020507" pitchFamily="18" charset="2"/>
              </a:rPr>
              <a:t>1</a:t>
            </a:r>
            <a:r>
              <a:rPr lang="en-US" altLang="zh-CN" sz="2400" dirty="0">
                <a:solidFill>
                  <a:schemeClr val="tx1"/>
                </a:solidFill>
                <a:sym typeface="Symbol" panose="05050102010706020507" pitchFamily="18" charset="2"/>
              </a:rPr>
              <a:t>,1) = S</a:t>
            </a:r>
            <a:r>
              <a:rPr lang="en-US" altLang="zh-CN" sz="2400" baseline="-25000" dirty="0">
                <a:solidFill>
                  <a:schemeClr val="tx1"/>
                </a:solidFill>
                <a:sym typeface="Symbol" panose="05050102010706020507" pitchFamily="18" charset="2"/>
              </a:rPr>
              <a:t>2</a:t>
            </a:r>
            <a:r>
              <a:rPr lang="en-US" altLang="zh-CN" sz="2400" dirty="0">
                <a:solidFill>
                  <a:schemeClr val="tx1"/>
                </a:solidFill>
                <a:sym typeface="Symbol" panose="05050102010706020507" pitchFamily="18" charset="2"/>
              </a:rPr>
              <a:t>,</a:t>
            </a:r>
            <a:endParaRPr lang="zh-CN" altLang="en-US" sz="2400" dirty="0">
              <a:solidFill>
                <a:schemeClr val="tx1"/>
              </a:solidFill>
            </a:endParaRPr>
          </a:p>
        </p:txBody>
      </p:sp>
      <p:pic>
        <p:nvPicPr>
          <p:cNvPr id="5" name="图片 4"/>
          <p:cNvPicPr>
            <a:picLocks noChangeAspect="1"/>
          </p:cNvPicPr>
          <p:nvPr/>
        </p:nvPicPr>
        <p:blipFill>
          <a:blip r:embed="rId1"/>
          <a:stretch>
            <a:fillRect/>
          </a:stretch>
        </p:blipFill>
        <p:spPr>
          <a:xfrm>
            <a:off x="251520" y="1400288"/>
            <a:ext cx="4260094" cy="1020600"/>
          </a:xfrm>
          <a:prstGeom prst="rect">
            <a:avLst/>
          </a:prstGeom>
        </p:spPr>
      </p:pic>
      <p:sp>
        <p:nvSpPr>
          <p:cNvPr id="74" name="TextBox 1"/>
          <p:cNvSpPr txBox="1"/>
          <p:nvPr/>
        </p:nvSpPr>
        <p:spPr bwMode="auto">
          <a:xfrm>
            <a:off x="251520" y="5642944"/>
            <a:ext cx="7560840" cy="8679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400" dirty="0">
                <a:solidFill>
                  <a:schemeClr val="tx1"/>
                </a:solidFill>
              </a:rPr>
              <a:t>Let </a:t>
            </a:r>
            <a:r>
              <a:rPr lang="en-US" altLang="zh-CN" sz="2400" dirty="0">
                <a:solidFill>
                  <a:srgbClr val="FF0000"/>
                </a:solidFill>
              </a:rPr>
              <a:t>S</a:t>
            </a:r>
            <a:r>
              <a:rPr lang="en-US" altLang="zh-CN" sz="2400" baseline="-25000" dirty="0">
                <a:solidFill>
                  <a:srgbClr val="FF0000"/>
                </a:solidFill>
              </a:rPr>
              <a:t>3</a:t>
            </a:r>
            <a:r>
              <a:rPr lang="en-US" altLang="zh-CN" sz="2400" dirty="0">
                <a:solidFill>
                  <a:srgbClr val="FF0000"/>
                </a:solidFill>
              </a:rPr>
              <a:t>={q</a:t>
            </a:r>
            <a:r>
              <a:rPr lang="en-US" altLang="zh-CN" sz="2400" baseline="-25000" dirty="0">
                <a:solidFill>
                  <a:srgbClr val="FF0000"/>
                </a:solidFill>
              </a:rPr>
              <a:t>1</a:t>
            </a:r>
            <a:r>
              <a:rPr lang="en-US" altLang="zh-CN" sz="2400" dirty="0">
                <a:solidFill>
                  <a:srgbClr val="FF0000"/>
                </a:solidFill>
              </a:rPr>
              <a:t>,q</a:t>
            </a:r>
            <a:r>
              <a:rPr lang="en-US" altLang="zh-CN" sz="2400" baseline="-25000" dirty="0">
                <a:solidFill>
                  <a:srgbClr val="FF0000"/>
                </a:solidFill>
              </a:rPr>
              <a:t>3</a:t>
            </a:r>
            <a:r>
              <a:rPr lang="en-US" altLang="zh-CN" sz="2400" dirty="0">
                <a:solidFill>
                  <a:srgbClr val="FF0000"/>
                </a:solidFill>
              </a:rPr>
              <a:t>}</a:t>
            </a:r>
            <a:r>
              <a:rPr lang="en-US" altLang="zh-CN" sz="2400" dirty="0">
                <a:solidFill>
                  <a:schemeClr val="tx1"/>
                </a:solidFill>
              </a:rPr>
              <a:t>, </a:t>
            </a:r>
            <a:r>
              <a:rPr lang="en-US" altLang="zh-CN" sz="2400" dirty="0">
                <a:solidFill>
                  <a:srgbClr val="FF0000"/>
                </a:solidFill>
              </a:rPr>
              <a:t>S</a:t>
            </a:r>
            <a:r>
              <a:rPr lang="en-US" altLang="zh-CN" sz="2400" baseline="-25000" dirty="0">
                <a:solidFill>
                  <a:srgbClr val="FF0000"/>
                </a:solidFill>
              </a:rPr>
              <a:t>4</a:t>
            </a:r>
            <a:r>
              <a:rPr lang="en-US" altLang="zh-CN" sz="2400" dirty="0">
                <a:solidFill>
                  <a:srgbClr val="FF0000"/>
                </a:solidFill>
              </a:rPr>
              <a:t>={q</a:t>
            </a:r>
            <a:r>
              <a:rPr lang="en-US" altLang="zh-CN" sz="2400" baseline="-25000" dirty="0">
                <a:solidFill>
                  <a:srgbClr val="FF0000"/>
                </a:solidFill>
              </a:rPr>
              <a:t>1</a:t>
            </a:r>
            <a:r>
              <a:rPr lang="en-US" altLang="zh-CN" sz="2400" dirty="0">
                <a:solidFill>
                  <a:srgbClr val="FF0000"/>
                </a:solidFill>
              </a:rPr>
              <a:t>,q</a:t>
            </a:r>
            <a:r>
              <a:rPr lang="en-US" altLang="zh-CN" sz="2400" baseline="-25000" dirty="0">
                <a:solidFill>
                  <a:srgbClr val="FF0000"/>
                </a:solidFill>
              </a:rPr>
              <a:t>2</a:t>
            </a:r>
            <a:r>
              <a:rPr lang="en-US" altLang="zh-CN" sz="2400" dirty="0">
                <a:solidFill>
                  <a:srgbClr val="FF0000"/>
                </a:solidFill>
              </a:rPr>
              <a:t>,q</a:t>
            </a:r>
            <a:r>
              <a:rPr lang="en-US" altLang="zh-CN" sz="2400" baseline="-25000" dirty="0">
                <a:solidFill>
                  <a:srgbClr val="FF0000"/>
                </a:solidFill>
              </a:rPr>
              <a:t>3</a:t>
            </a:r>
            <a:r>
              <a:rPr lang="en-US" altLang="zh-CN" sz="2400" dirty="0">
                <a:solidFill>
                  <a:srgbClr val="FF0000"/>
                </a:solidFill>
              </a:rPr>
              <a:t>,q</a:t>
            </a:r>
            <a:r>
              <a:rPr lang="en-US" altLang="zh-CN" sz="2400" baseline="-25000" dirty="0">
                <a:solidFill>
                  <a:srgbClr val="FF0000"/>
                </a:solidFill>
              </a:rPr>
              <a:t>4</a:t>
            </a:r>
            <a:r>
              <a:rPr lang="en-US" altLang="zh-CN" sz="2400" dirty="0">
                <a:solidFill>
                  <a:srgbClr val="FF0000"/>
                </a:solidFill>
              </a:rPr>
              <a:t>}</a:t>
            </a:r>
            <a:r>
              <a:rPr lang="en-US" altLang="zh-CN" sz="2400" dirty="0">
                <a:solidFill>
                  <a:schemeClr val="tx1"/>
                </a:solidFill>
              </a:rPr>
              <a:t>. We have </a:t>
            </a:r>
            <a:endParaRPr lang="en-US" altLang="zh-CN" sz="2400" dirty="0">
              <a:solidFill>
                <a:schemeClr val="tx1"/>
              </a:solidFill>
            </a:endParaRPr>
          </a:p>
          <a:p>
            <a:pPr eaLnBrk="0" hangingPunct="0">
              <a:spcBef>
                <a:spcPct val="10000"/>
              </a:spcBef>
              <a:buSzPct val="75000"/>
            </a:pPr>
            <a:r>
              <a:rPr lang="en-US" altLang="zh-CN" sz="2400" dirty="0">
                <a:solidFill>
                  <a:schemeClr val="tx1"/>
                </a:solidFill>
                <a:sym typeface="Symbol" panose="05050102010706020507" pitchFamily="18" charset="2"/>
              </a:rPr>
              <a:t>(S</a:t>
            </a:r>
            <a:r>
              <a:rPr lang="en-US" altLang="zh-CN" sz="2400" baseline="-25000" dirty="0">
                <a:solidFill>
                  <a:schemeClr val="tx1"/>
                </a:solidFill>
                <a:sym typeface="Symbol" panose="05050102010706020507" pitchFamily="18" charset="2"/>
              </a:rPr>
              <a:t>2</a:t>
            </a:r>
            <a:r>
              <a:rPr lang="en-US" altLang="zh-CN" sz="2400" dirty="0">
                <a:solidFill>
                  <a:schemeClr val="tx1"/>
                </a:solidFill>
                <a:sym typeface="Symbol" panose="05050102010706020507" pitchFamily="18" charset="2"/>
              </a:rPr>
              <a:t>,0) = S</a:t>
            </a:r>
            <a:r>
              <a:rPr lang="en-US" altLang="zh-CN" sz="2400" baseline="-25000" dirty="0">
                <a:solidFill>
                  <a:schemeClr val="tx1"/>
                </a:solidFill>
                <a:sym typeface="Symbol" panose="05050102010706020507" pitchFamily="18" charset="2"/>
              </a:rPr>
              <a:t>3</a:t>
            </a:r>
            <a:r>
              <a:rPr lang="en-US" altLang="zh-CN" sz="2400" dirty="0">
                <a:solidFill>
                  <a:schemeClr val="tx1"/>
                </a:solidFill>
                <a:sym typeface="Symbol" panose="05050102010706020507" pitchFamily="18" charset="2"/>
              </a:rPr>
              <a:t>, (S</a:t>
            </a:r>
            <a:r>
              <a:rPr lang="en-US" altLang="zh-CN" sz="2400" baseline="-25000" dirty="0">
                <a:solidFill>
                  <a:schemeClr val="tx1"/>
                </a:solidFill>
                <a:sym typeface="Symbol" panose="05050102010706020507" pitchFamily="18" charset="2"/>
              </a:rPr>
              <a:t>2</a:t>
            </a:r>
            <a:r>
              <a:rPr lang="en-US" altLang="zh-CN" sz="2400" dirty="0">
                <a:solidFill>
                  <a:schemeClr val="tx1"/>
                </a:solidFill>
                <a:sym typeface="Symbol" panose="05050102010706020507" pitchFamily="18" charset="2"/>
              </a:rPr>
              <a:t>,1) = S</a:t>
            </a:r>
            <a:r>
              <a:rPr lang="en-US" altLang="zh-CN" sz="2400" baseline="-25000" dirty="0">
                <a:solidFill>
                  <a:schemeClr val="tx1"/>
                </a:solidFill>
                <a:sym typeface="Symbol" panose="05050102010706020507" pitchFamily="18" charset="2"/>
              </a:rPr>
              <a:t>4</a:t>
            </a:r>
            <a:r>
              <a:rPr lang="en-US" altLang="zh-CN" sz="2400" dirty="0">
                <a:solidFill>
                  <a:schemeClr val="tx1"/>
                </a:solidFill>
                <a:sym typeface="Symbol" panose="05050102010706020507" pitchFamily="18" charset="2"/>
              </a:rPr>
              <a:t>, and </a:t>
            </a:r>
            <a:r>
              <a:rPr lang="en-US" altLang="zh-CN" sz="2400" dirty="0">
                <a:solidFill>
                  <a:schemeClr val="tx1"/>
                </a:solidFill>
              </a:rPr>
              <a:t>S</a:t>
            </a:r>
            <a:r>
              <a:rPr lang="en-US" altLang="zh-CN" sz="2400" baseline="-25000" dirty="0">
                <a:solidFill>
                  <a:schemeClr val="tx1"/>
                </a:solidFill>
              </a:rPr>
              <a:t>4 </a:t>
            </a:r>
            <a:r>
              <a:rPr lang="en-US" altLang="zh-CN" sz="2400" dirty="0">
                <a:solidFill>
                  <a:schemeClr val="tx1"/>
                </a:solidFill>
                <a:sym typeface="Symbol" panose="05050102010706020507" pitchFamily="18" charset="2"/>
              </a:rPr>
              <a:t>should be an accept state</a:t>
            </a:r>
            <a:endParaRPr lang="zh-CN" altLang="en-US" sz="2400" dirty="0">
              <a:solidFill>
                <a:schemeClr val="tx1"/>
              </a:solidFill>
            </a:endParaRPr>
          </a:p>
        </p:txBody>
      </p:sp>
      <p:pic>
        <p:nvPicPr>
          <p:cNvPr id="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564904"/>
            <a:ext cx="3744416" cy="2041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文本框 75"/>
          <p:cNvSpPr txBox="1"/>
          <p:nvPr/>
        </p:nvSpPr>
        <p:spPr bwMode="auto">
          <a:xfrm>
            <a:off x="5004048" y="4893954"/>
            <a:ext cx="362791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spcBef>
                <a:spcPct val="10000"/>
              </a:spcBef>
              <a:buSzPct val="75000"/>
            </a:pPr>
            <a:r>
              <a:rPr lang="en-US" altLang="zh-CN" sz="1800" dirty="0"/>
              <a:t>S</a:t>
            </a:r>
            <a:r>
              <a:rPr lang="en-US" altLang="zh-CN" sz="1800" baseline="-25000" dirty="0"/>
              <a:t>1</a:t>
            </a:r>
            <a:r>
              <a:rPr lang="en-US" altLang="zh-CN" sz="1800" dirty="0"/>
              <a:t>--0--S</a:t>
            </a:r>
            <a:r>
              <a:rPr lang="en-US" altLang="zh-CN" sz="1800" baseline="-25000" dirty="0"/>
              <a:t>1</a:t>
            </a:r>
            <a:r>
              <a:rPr lang="en-US" altLang="zh-CN" sz="1800" dirty="0"/>
              <a:t>--1--S</a:t>
            </a:r>
            <a:r>
              <a:rPr lang="en-US" altLang="zh-CN" sz="1800" baseline="-25000" dirty="0"/>
              <a:t>2</a:t>
            </a:r>
            <a:r>
              <a:rPr lang="en-US" altLang="zh-CN" sz="1800" dirty="0"/>
              <a:t>--0--S</a:t>
            </a:r>
            <a:r>
              <a:rPr lang="en-US" altLang="zh-CN" sz="1800" baseline="-25000" dirty="0"/>
              <a:t>3</a:t>
            </a:r>
            <a:r>
              <a:rPr lang="en-US" altLang="zh-CN" sz="1800" dirty="0"/>
              <a:t>--1--S</a:t>
            </a:r>
            <a:r>
              <a:rPr lang="en-US" altLang="zh-CN" sz="1800" baseline="-25000" dirty="0"/>
              <a:t>4</a:t>
            </a:r>
            <a:r>
              <a:rPr lang="en-US" altLang="zh-CN" sz="1800" dirty="0"/>
              <a:t>--1--S</a:t>
            </a:r>
            <a:r>
              <a:rPr lang="en-US" altLang="zh-CN" sz="1800" baseline="-25000" dirty="0"/>
              <a:t>4</a:t>
            </a:r>
            <a:r>
              <a:rPr lang="en-US" altLang="zh-CN" sz="1800" dirty="0"/>
              <a:t> </a:t>
            </a:r>
            <a:endParaRPr lang="zh-CN" altLang="en-US" sz="1800" dirty="0"/>
          </a:p>
        </p:txBody>
      </p:sp>
      <p:pic>
        <p:nvPicPr>
          <p:cNvPr id="3" name="图片 2"/>
          <p:cNvPicPr>
            <a:picLocks noChangeAspect="1"/>
          </p:cNvPicPr>
          <p:nvPr/>
        </p:nvPicPr>
        <p:blipFill>
          <a:blip r:embed="rId3"/>
          <a:stretch>
            <a:fillRect/>
          </a:stretch>
        </p:blipFill>
        <p:spPr>
          <a:xfrm>
            <a:off x="539552" y="3927801"/>
            <a:ext cx="1027274" cy="1427335"/>
          </a:xfrm>
          <a:prstGeom prst="rect">
            <a:avLst/>
          </a:prstGeom>
        </p:spPr>
      </p:pic>
      <p:pic>
        <p:nvPicPr>
          <p:cNvPr id="27" name="图片 26"/>
          <p:cNvPicPr>
            <a:picLocks noChangeAspect="1"/>
          </p:cNvPicPr>
          <p:nvPr/>
        </p:nvPicPr>
        <p:blipFill>
          <a:blip r:embed="rId4"/>
          <a:stretch>
            <a:fillRect/>
          </a:stretch>
        </p:blipFill>
        <p:spPr>
          <a:xfrm>
            <a:off x="2339752" y="3717032"/>
            <a:ext cx="1481372" cy="2087016"/>
          </a:xfrm>
          <a:prstGeom prst="rect">
            <a:avLst/>
          </a:prstGeom>
        </p:spPr>
      </p:pic>
      <p:sp>
        <p:nvSpPr>
          <p:cNvPr id="11" name="Text Box 87"/>
          <p:cNvSpPr txBox="1">
            <a:spLocks noChangeArrowheads="1"/>
          </p:cNvSpPr>
          <p:nvPr/>
        </p:nvSpPr>
        <p:spPr bwMode="auto">
          <a:xfrm>
            <a:off x="611560" y="1044154"/>
            <a:ext cx="38988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3200" dirty="0">
                <a:solidFill>
                  <a:schemeClr val="tx1"/>
                </a:solidFill>
              </a:rPr>
              <a:t>N=(</a:t>
            </a:r>
            <a:r>
              <a:rPr kumimoji="0" lang="en-US" altLang="zh-CN" sz="3200" dirty="0">
                <a:solidFill>
                  <a:schemeClr val="tx1"/>
                </a:solidFill>
                <a:sym typeface="Symbol" panose="05050102010706020507" pitchFamily="18" charset="2"/>
              </a:rPr>
              <a:t>Q</a:t>
            </a:r>
            <a:r>
              <a:rPr kumimoji="0" lang="en-US" altLang="zh-CN" sz="3200" baseline="-25000" dirty="0">
                <a:solidFill>
                  <a:schemeClr val="tx1"/>
                </a:solidFill>
                <a:sym typeface="Symbol" panose="05050102010706020507" pitchFamily="18" charset="2"/>
              </a:rPr>
              <a:t>1</a:t>
            </a:r>
            <a:r>
              <a:rPr kumimoji="0" lang="en-US" altLang="zh-CN" sz="3200" dirty="0">
                <a:solidFill>
                  <a:schemeClr val="tx1"/>
                </a:solidFill>
                <a:sym typeface="Symbol" panose="05050102010706020507" pitchFamily="18" charset="2"/>
              </a:rPr>
              <a:t>, , </a:t>
            </a:r>
            <a:r>
              <a:rPr kumimoji="0" lang="en-US" altLang="zh-CN" sz="3200" baseline="-25000" dirty="0">
                <a:solidFill>
                  <a:schemeClr val="tx1"/>
                </a:solidFill>
                <a:sym typeface="Symbol" panose="05050102010706020507" pitchFamily="18" charset="2"/>
              </a:rPr>
              <a:t>1</a:t>
            </a:r>
            <a:r>
              <a:rPr kumimoji="0" lang="en-US" altLang="zh-CN" sz="3200" dirty="0">
                <a:solidFill>
                  <a:schemeClr val="tx1"/>
                </a:solidFill>
                <a:sym typeface="Symbol" panose="05050102010706020507" pitchFamily="18" charset="2"/>
              </a:rPr>
              <a:t>, q</a:t>
            </a:r>
            <a:r>
              <a:rPr kumimoji="0" lang="en-US" altLang="zh-CN" sz="3200" baseline="-25000" dirty="0">
                <a:solidFill>
                  <a:schemeClr val="tx1"/>
                </a:solidFill>
                <a:sym typeface="Symbol" panose="05050102010706020507" pitchFamily="18" charset="2"/>
              </a:rPr>
              <a:t>1</a:t>
            </a:r>
            <a:r>
              <a:rPr kumimoji="0" lang="en-US" altLang="zh-CN" sz="3200" dirty="0">
                <a:solidFill>
                  <a:schemeClr val="tx1"/>
                </a:solidFill>
                <a:sym typeface="Symbol" panose="05050102010706020507" pitchFamily="18" charset="2"/>
              </a:rPr>
              <a:t>, {q</a:t>
            </a:r>
            <a:r>
              <a:rPr kumimoji="0" lang="en-US" altLang="zh-CN" sz="3200" baseline="-25000" dirty="0">
                <a:solidFill>
                  <a:schemeClr val="tx1"/>
                </a:solidFill>
                <a:sym typeface="Symbol" panose="05050102010706020507" pitchFamily="18" charset="2"/>
              </a:rPr>
              <a:t>4</a:t>
            </a:r>
            <a:r>
              <a:rPr kumimoji="0" lang="en-US" altLang="zh-CN" sz="3200" dirty="0">
                <a:solidFill>
                  <a:schemeClr val="tx1"/>
                </a:solidFill>
              </a:rPr>
              <a:t>})</a:t>
            </a:r>
            <a:endParaRPr kumimoji="0" lang="en-US" altLang="zh-CN" sz="3200" baseline="-25000" dirty="0">
              <a:solidFill>
                <a:schemeClr val="tx1"/>
              </a:solidFill>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advTm="173368"/>
    </mc:Choice>
    <mc:Fallback>
      <p:transition spd="slow" advTm="1733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500" fill="hold"/>
                                        <p:tgtEl>
                                          <p:spTgt spid="74"/>
                                        </p:tgtEl>
                                        <p:attrNameLst>
                                          <p:attrName>ppt_x</p:attrName>
                                        </p:attrNameLst>
                                      </p:cBhvr>
                                      <p:tavLst>
                                        <p:tav tm="0">
                                          <p:val>
                                            <p:strVal val="#ppt_x"/>
                                          </p:val>
                                        </p:tav>
                                        <p:tav tm="100000">
                                          <p:val>
                                            <p:strVal val="#ppt_x"/>
                                          </p:val>
                                        </p:tav>
                                      </p:tavLst>
                                    </p:anim>
                                    <p:anim calcmode="lin" valueType="num">
                                      <p:cBhvr additive="base">
                                        <p:cTn id="2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6"/>
                                        </p:tgtEl>
                                        <p:attrNameLst>
                                          <p:attrName>style.visibility</p:attrName>
                                        </p:attrNameLst>
                                      </p:cBhvr>
                                      <p:to>
                                        <p:strVal val="visible"/>
                                      </p:to>
                                    </p:set>
                                    <p:anim calcmode="lin" valueType="num">
                                      <p:cBhvr additive="base">
                                        <p:cTn id="31" dur="500" fill="hold"/>
                                        <p:tgtEl>
                                          <p:spTgt spid="76"/>
                                        </p:tgtEl>
                                        <p:attrNameLst>
                                          <p:attrName>ppt_x</p:attrName>
                                        </p:attrNameLst>
                                      </p:cBhvr>
                                      <p:tavLst>
                                        <p:tav tm="0">
                                          <p:val>
                                            <p:strVal val="1+#ppt_w/2"/>
                                          </p:val>
                                        </p:tav>
                                        <p:tav tm="100000">
                                          <p:val>
                                            <p:strVal val="#ppt_x"/>
                                          </p:val>
                                        </p:tav>
                                      </p:tavLst>
                                    </p:anim>
                                    <p:anim calcmode="lin" valueType="num">
                                      <p:cBhvr additive="base">
                                        <p:cTn id="32"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4" grpId="0"/>
      <p:bldP spid="7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altLang="zh-CN" b="1" dirty="0"/>
              <a:t>Every NFA has an equivalent DFA</a:t>
            </a:r>
            <a:endParaRPr lang="en-US" altLang="zh-CN" b="1" dirty="0"/>
          </a:p>
        </p:txBody>
      </p:sp>
      <p:graphicFrame>
        <p:nvGraphicFramePr>
          <p:cNvPr id="611429" name="Group 101"/>
          <p:cNvGraphicFramePr>
            <a:graphicFrameLocks noGrp="1"/>
          </p:cNvGraphicFramePr>
          <p:nvPr>
            <p:ph idx="1"/>
          </p:nvPr>
        </p:nvGraphicFramePr>
        <p:xfrm>
          <a:off x="107504" y="3068960"/>
          <a:ext cx="8928993" cy="3627120"/>
        </p:xfrm>
        <a:graphic>
          <a:graphicData uri="http://schemas.openxmlformats.org/drawingml/2006/table">
            <a:tbl>
              <a:tblPr/>
              <a:tblGrid>
                <a:gridCol w="1296144"/>
                <a:gridCol w="2520280"/>
                <a:gridCol w="2376264"/>
                <a:gridCol w="2736305"/>
              </a:tblGrid>
              <a:tr h="360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new states</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S</a:t>
                      </a:r>
                      <a:r>
                        <a:rPr kumimoji="1" lang="en-US" altLang="zh-CN" sz="2800" b="1" i="0" u="none" strike="noStrike" cap="none" normalizeH="0" baseline="-25000" dirty="0">
                          <a:ln>
                            <a:noFill/>
                          </a:ln>
                          <a:solidFill>
                            <a:srgbClr val="FF0000"/>
                          </a:solidFill>
                          <a:effectLst/>
                          <a:latin typeface="Times New Roman" panose="02020603050405020304" pitchFamily="18" charset="0"/>
                          <a:ea typeface="宋体" panose="02010600030101010101" pitchFamily="2" charset="-122"/>
                        </a:rPr>
                        <a:t>1</a:t>
                      </a:r>
                      <a:endParaRPr kumimoji="1" lang="en-US" altLang="zh-CN" sz="2800" b="1" i="0" u="none" strike="noStrike" cap="none" normalizeH="0" baseline="-25000" dirty="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defRPr/>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3</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dirty="0">
                          <a:ln>
                            <a:noFill/>
                          </a:ln>
                          <a:solidFill>
                            <a:srgbClr val="FF3300"/>
                          </a:solidFill>
                          <a:effectLst/>
                          <a:latin typeface="Times New Roman" panose="02020603050405020304" pitchFamily="18" charset="0"/>
                          <a:ea typeface="宋体" panose="02010600030101010101" pitchFamily="2" charset="-122"/>
                        </a:rPr>
                        <a:t>S</a:t>
                      </a:r>
                      <a:r>
                        <a:rPr kumimoji="1" lang="en-US" altLang="zh-CN" sz="2800" b="1" i="0" u="none" strike="noStrike" cap="none" normalizeH="0" baseline="-25000" dirty="0">
                          <a:ln>
                            <a:noFill/>
                          </a:ln>
                          <a:solidFill>
                            <a:srgbClr val="FF3300"/>
                          </a:solidFill>
                          <a:effectLst/>
                          <a:latin typeface="Times New Roman" panose="02020603050405020304" pitchFamily="18" charset="0"/>
                          <a:ea typeface="宋体" panose="02010600030101010101" pitchFamily="2" charset="-122"/>
                        </a:rPr>
                        <a:t>2</a:t>
                      </a:r>
                      <a:endParaRPr kumimoji="1" lang="en-US" altLang="zh-CN" sz="2800" b="1" i="0" u="none" strike="noStrike" cap="none" normalizeH="0" baseline="-25000" dirty="0">
                        <a:ln>
                          <a:noFill/>
                        </a:ln>
                        <a:solidFill>
                          <a:srgbClr val="FF33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3</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3</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dirty="0">
                          <a:ln>
                            <a:noFill/>
                          </a:ln>
                          <a:solidFill>
                            <a:srgbClr val="FF3300"/>
                          </a:solidFill>
                          <a:effectLst/>
                          <a:latin typeface="Times New Roman" panose="02020603050405020304" pitchFamily="18" charset="0"/>
                          <a:ea typeface="宋体" panose="02010600030101010101" pitchFamily="2" charset="-122"/>
                        </a:rPr>
                        <a:t>S</a:t>
                      </a:r>
                      <a:r>
                        <a:rPr kumimoji="1" lang="en-US" altLang="zh-CN" sz="2800" b="1" i="0" u="none" strike="noStrike" cap="none" normalizeH="0" baseline="-25000" dirty="0">
                          <a:ln>
                            <a:noFill/>
                          </a:ln>
                          <a:solidFill>
                            <a:srgbClr val="FF3300"/>
                          </a:solidFill>
                          <a:effectLst/>
                          <a:latin typeface="Times New Roman" panose="02020603050405020304" pitchFamily="18" charset="0"/>
                          <a:ea typeface="宋体" panose="02010600030101010101" pitchFamily="2" charset="-122"/>
                        </a:rPr>
                        <a:t>3</a:t>
                      </a:r>
                      <a:endParaRPr kumimoji="1" lang="zh-CN" altLang="en-US" sz="2800" b="1" i="0" u="none" strike="noStrike" cap="none" normalizeH="0" baseline="-25000" dirty="0">
                        <a:ln>
                          <a:noFill/>
                        </a:ln>
                        <a:solidFill>
                          <a:srgbClr val="FF33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3</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4</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dirty="0">
                          <a:ln>
                            <a:noFill/>
                          </a:ln>
                          <a:solidFill>
                            <a:srgbClr val="FF3300"/>
                          </a:solidFill>
                          <a:effectLst/>
                          <a:latin typeface="Times New Roman" panose="02020603050405020304" pitchFamily="18" charset="0"/>
                          <a:ea typeface="宋体" panose="02010600030101010101" pitchFamily="2" charset="-122"/>
                        </a:rPr>
                        <a:t>S</a:t>
                      </a:r>
                      <a:r>
                        <a:rPr kumimoji="1" lang="en-US" altLang="zh-CN" sz="2800" b="1" i="0" u="none" strike="noStrike" cap="none" normalizeH="0" baseline="-25000" dirty="0">
                          <a:ln>
                            <a:noFill/>
                          </a:ln>
                          <a:solidFill>
                            <a:srgbClr val="FF3300"/>
                          </a:solidFill>
                          <a:effectLst/>
                          <a:latin typeface="Times New Roman" panose="02020603050405020304" pitchFamily="18" charset="0"/>
                          <a:ea typeface="宋体" panose="02010600030101010101" pitchFamily="2" charset="-122"/>
                        </a:rPr>
                        <a:t>4</a:t>
                      </a:r>
                      <a:endParaRPr kumimoji="1" lang="zh-CN" altLang="en-US" sz="2800" b="1" i="0" u="none" strike="noStrike" cap="none" normalizeH="0" baseline="-25000" dirty="0">
                        <a:ln>
                          <a:noFill/>
                        </a:ln>
                        <a:solidFill>
                          <a:srgbClr val="FF33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defRPr/>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3</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4</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S</a:t>
                      </a:r>
                      <a:r>
                        <a:rPr kumimoji="1" lang="en-US" altLang="zh-CN" sz="2800" b="1" i="0" u="none" strike="noStrike" cap="none" normalizeH="0" baseline="-25000" dirty="0">
                          <a:ln>
                            <a:noFill/>
                          </a:ln>
                          <a:solidFill>
                            <a:schemeClr val="accent2"/>
                          </a:solidFill>
                          <a:effectLst/>
                          <a:latin typeface="Times New Roman" panose="02020603050405020304" pitchFamily="18" charset="0"/>
                          <a:ea typeface="宋体" panose="02010600030101010101" pitchFamily="2" charset="-122"/>
                        </a:rPr>
                        <a:t>4</a:t>
                      </a:r>
                      <a:endParaRPr kumimoji="1" lang="en-US" altLang="zh-CN" sz="28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3</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4</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dirty="0">
                          <a:ln>
                            <a:noFill/>
                          </a:ln>
                          <a:solidFill>
                            <a:srgbClr val="FF3300"/>
                          </a:solidFill>
                          <a:effectLst/>
                          <a:latin typeface="Times New Roman" panose="02020603050405020304" pitchFamily="18" charset="0"/>
                          <a:ea typeface="宋体" panose="02010600030101010101" pitchFamily="2" charset="-122"/>
                        </a:rPr>
                        <a:t>S</a:t>
                      </a:r>
                      <a:r>
                        <a:rPr kumimoji="1" lang="en-US" altLang="zh-CN" sz="2800" b="1" i="0" u="none" strike="noStrike" cap="none" normalizeH="0" baseline="-25000" dirty="0">
                          <a:ln>
                            <a:noFill/>
                          </a:ln>
                          <a:solidFill>
                            <a:srgbClr val="FF3300"/>
                          </a:solidFill>
                          <a:effectLst/>
                          <a:latin typeface="Times New Roman" panose="02020603050405020304" pitchFamily="18" charset="0"/>
                          <a:ea typeface="宋体" panose="02010600030101010101" pitchFamily="2" charset="-122"/>
                        </a:rPr>
                        <a:t>5</a:t>
                      </a:r>
                      <a:endParaRPr kumimoji="1" lang="en-US" altLang="zh-CN" sz="2800" b="1" i="0" u="none" strike="noStrike" cap="none" normalizeH="0" baseline="-25000" dirty="0">
                        <a:ln>
                          <a:noFill/>
                        </a:ln>
                        <a:solidFill>
                          <a:srgbClr val="FF33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3</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4</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S</a:t>
                      </a:r>
                      <a:r>
                        <a:rPr kumimoji="1" lang="en-US" altLang="zh-CN" sz="2800" b="1" i="0" u="none" strike="noStrike" cap="none" normalizeH="0" baseline="-25000" dirty="0">
                          <a:ln>
                            <a:noFill/>
                          </a:ln>
                          <a:solidFill>
                            <a:schemeClr val="accent2"/>
                          </a:solidFill>
                          <a:effectLst/>
                          <a:latin typeface="Times New Roman" panose="02020603050405020304" pitchFamily="18" charset="0"/>
                          <a:ea typeface="宋体" panose="02010600030101010101" pitchFamily="2" charset="-122"/>
                        </a:rPr>
                        <a:t>5</a:t>
                      </a:r>
                      <a:endParaRPr kumimoji="1" lang="en-US" altLang="zh-CN" sz="28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4</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dirty="0">
                          <a:ln>
                            <a:noFill/>
                          </a:ln>
                          <a:solidFill>
                            <a:srgbClr val="FF3300"/>
                          </a:solidFill>
                          <a:effectLst/>
                          <a:latin typeface="Times New Roman" panose="02020603050405020304" pitchFamily="18" charset="0"/>
                          <a:ea typeface="宋体" panose="02010600030101010101" pitchFamily="2" charset="-122"/>
                        </a:rPr>
                        <a:t>S</a:t>
                      </a:r>
                      <a:r>
                        <a:rPr kumimoji="1" lang="en-US" altLang="zh-CN" sz="2800" b="1" i="0" u="none" strike="noStrike" cap="none" normalizeH="0" baseline="-25000" dirty="0">
                          <a:ln>
                            <a:noFill/>
                          </a:ln>
                          <a:solidFill>
                            <a:srgbClr val="FF3300"/>
                          </a:solidFill>
                          <a:effectLst/>
                          <a:latin typeface="Times New Roman" panose="02020603050405020304" pitchFamily="18" charset="0"/>
                          <a:ea typeface="宋体" panose="02010600030101010101" pitchFamily="2" charset="-122"/>
                        </a:rPr>
                        <a:t>6</a:t>
                      </a:r>
                      <a:endParaRPr kumimoji="1" lang="zh-CN" altLang="en-US" sz="2800" b="1" i="0" u="none" strike="noStrike" cap="none" normalizeH="0" baseline="-25000" dirty="0">
                        <a:ln>
                          <a:noFill/>
                        </a:ln>
                        <a:solidFill>
                          <a:srgbClr val="FF33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3</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4</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S</a:t>
                      </a:r>
                      <a:r>
                        <a:rPr kumimoji="1" lang="en-US" altLang="zh-CN" sz="2800" b="1" i="0" u="none" strike="noStrike" cap="none" normalizeH="0" baseline="-25000" dirty="0">
                          <a:ln>
                            <a:noFill/>
                          </a:ln>
                          <a:solidFill>
                            <a:schemeClr val="accent2"/>
                          </a:solidFill>
                          <a:effectLst/>
                          <a:latin typeface="Times New Roman" panose="02020603050405020304" pitchFamily="18" charset="0"/>
                          <a:ea typeface="宋体" panose="02010600030101010101" pitchFamily="2" charset="-122"/>
                        </a:rPr>
                        <a:t>6</a:t>
                      </a:r>
                      <a:endParaRPr kumimoji="1" lang="en-US" altLang="zh-CN" sz="28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4</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4</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10000"/>
                        </a:spcBef>
                        <a:spcAft>
                          <a:spcPct val="10000"/>
                        </a:spcAft>
                        <a:buClrTx/>
                        <a:buSzTx/>
                        <a:buFontTx/>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3</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4</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a:t>
                      </a:r>
                      <a:r>
                        <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TextBox 1"/>
          <p:cNvSpPr txBox="1"/>
          <p:nvPr/>
        </p:nvSpPr>
        <p:spPr bwMode="auto">
          <a:xfrm>
            <a:off x="251520" y="2463279"/>
            <a:ext cx="417646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400" dirty="0">
                <a:solidFill>
                  <a:schemeClr val="tx1"/>
                </a:solidFill>
              </a:rPr>
              <a:t>key information: sets of states</a:t>
            </a:r>
            <a:endParaRPr lang="zh-CN" altLang="en-US" sz="2400" dirty="0">
              <a:solidFill>
                <a:schemeClr val="tx1"/>
              </a:solidFill>
            </a:endParaRPr>
          </a:p>
        </p:txBody>
      </p:sp>
      <p:pic>
        <p:nvPicPr>
          <p:cNvPr id="5" name="图片 4"/>
          <p:cNvPicPr>
            <a:picLocks noChangeAspect="1"/>
          </p:cNvPicPr>
          <p:nvPr/>
        </p:nvPicPr>
        <p:blipFill>
          <a:blip r:embed="rId1"/>
          <a:stretch>
            <a:fillRect/>
          </a:stretch>
        </p:blipFill>
        <p:spPr>
          <a:xfrm>
            <a:off x="251520" y="1400288"/>
            <a:ext cx="4260094" cy="1020600"/>
          </a:xfrm>
          <a:prstGeom prst="rect">
            <a:avLst/>
          </a:prstGeom>
        </p:spPr>
      </p:pic>
      <p:pic>
        <p:nvPicPr>
          <p:cNvPr id="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171734"/>
            <a:ext cx="3024336" cy="1422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本框 5"/>
          <p:cNvSpPr txBox="1"/>
          <p:nvPr/>
        </p:nvSpPr>
        <p:spPr bwMode="auto">
          <a:xfrm>
            <a:off x="5004048" y="2617167"/>
            <a:ext cx="333617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spcBef>
                <a:spcPct val="10000"/>
              </a:spcBef>
              <a:buSzPct val="75000"/>
            </a:pPr>
            <a:r>
              <a:rPr lang="en-US" altLang="zh-CN" sz="1400" dirty="0"/>
              <a:t>S</a:t>
            </a:r>
            <a:r>
              <a:rPr lang="en-US" altLang="zh-CN" sz="1400" baseline="-25000" dirty="0"/>
              <a:t>1</a:t>
            </a:r>
            <a:r>
              <a:rPr lang="en-US" altLang="zh-CN" sz="1400" dirty="0"/>
              <a:t>--0--S</a:t>
            </a:r>
            <a:r>
              <a:rPr lang="en-US" altLang="zh-CN" sz="1400" baseline="-25000" dirty="0"/>
              <a:t>1</a:t>
            </a:r>
            <a:r>
              <a:rPr lang="en-US" altLang="zh-CN" sz="1400" dirty="0"/>
              <a:t>--1--S</a:t>
            </a:r>
            <a:r>
              <a:rPr lang="en-US" altLang="zh-CN" sz="1400" baseline="-25000" dirty="0"/>
              <a:t>2</a:t>
            </a:r>
            <a:r>
              <a:rPr lang="en-US" altLang="zh-CN" sz="1400" dirty="0"/>
              <a:t>--0--S</a:t>
            </a:r>
            <a:r>
              <a:rPr lang="en-US" altLang="zh-CN" sz="1400" baseline="-25000" dirty="0"/>
              <a:t>3</a:t>
            </a:r>
            <a:r>
              <a:rPr lang="en-US" altLang="zh-CN" sz="1400" dirty="0"/>
              <a:t>--1--S</a:t>
            </a:r>
            <a:r>
              <a:rPr lang="en-US" altLang="zh-CN" sz="1400" baseline="-25000" dirty="0"/>
              <a:t>4</a:t>
            </a:r>
            <a:r>
              <a:rPr lang="en-US" altLang="zh-CN" sz="1400" dirty="0"/>
              <a:t>--1--S</a:t>
            </a:r>
            <a:r>
              <a:rPr lang="en-US" altLang="zh-CN" sz="1400" baseline="-25000" dirty="0"/>
              <a:t>4</a:t>
            </a:r>
            <a:r>
              <a:rPr lang="en-US" altLang="zh-CN" sz="1400" dirty="0"/>
              <a:t> accept</a:t>
            </a:r>
            <a:endParaRPr lang="zh-CN" altLang="en-US" sz="1400"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145059"/>
    </mc:Choice>
    <mc:Fallback>
      <p:transition spd="slow" advTm="145059"/>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en-US" altLang="zh-CN" b="1" dirty="0"/>
              <a:t>Every NFA has an equivalent DFA</a:t>
            </a:r>
            <a:endParaRPr lang="en-US" altLang="zh-CN" b="1" dirty="0"/>
          </a:p>
        </p:txBody>
      </p:sp>
      <p:sp>
        <p:nvSpPr>
          <p:cNvPr id="610307" name="Text Box 3"/>
          <p:cNvSpPr txBox="1">
            <a:spLocks noChangeArrowheads="1"/>
          </p:cNvSpPr>
          <p:nvPr/>
        </p:nvSpPr>
        <p:spPr bwMode="auto">
          <a:xfrm>
            <a:off x="35496" y="1261784"/>
            <a:ext cx="9108584"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kumimoji="0" lang="en-US" altLang="zh-CN" dirty="0">
                <a:solidFill>
                  <a:schemeClr val="tx1"/>
                </a:solidFill>
                <a:sym typeface="Symbol" panose="05050102010706020507" pitchFamily="18" charset="2"/>
              </a:rPr>
              <a:t>Pf: Let </a:t>
            </a:r>
            <a:r>
              <a:rPr kumimoji="0" lang="en-US" altLang="zh-CN" dirty="0">
                <a:solidFill>
                  <a:schemeClr val="accent2"/>
                </a:solidFill>
                <a:sym typeface="Symbol" panose="05050102010706020507" pitchFamily="18" charset="2"/>
              </a:rPr>
              <a:t>N</a:t>
            </a:r>
            <a:r>
              <a:rPr kumimoji="0" lang="en-US" altLang="zh-CN" dirty="0">
                <a:solidFill>
                  <a:schemeClr val="tx1"/>
                </a:solidFill>
                <a:sym typeface="Symbol" panose="05050102010706020507" pitchFamily="18" charset="2"/>
              </a:rPr>
              <a:t> = (</a:t>
            </a:r>
            <a:r>
              <a:rPr kumimoji="0" lang="en-US" altLang="zh-CN" dirty="0">
                <a:solidFill>
                  <a:schemeClr val="accent2"/>
                </a:solidFill>
                <a:sym typeface="Symbol" panose="05050102010706020507" pitchFamily="18" charset="2"/>
              </a:rPr>
              <a:t>Q</a:t>
            </a:r>
            <a:r>
              <a:rPr kumimoji="0" lang="en-US" altLang="zh-CN" baseline="-25000" dirty="0">
                <a:solidFill>
                  <a:schemeClr val="accent2"/>
                </a:solidFill>
                <a:sym typeface="Symbol" panose="05050102010706020507" pitchFamily="18" charset="2"/>
              </a:rPr>
              <a:t>1</a:t>
            </a:r>
            <a:r>
              <a:rPr kumimoji="0" lang="en-US" altLang="zh-CN" dirty="0">
                <a:solidFill>
                  <a:schemeClr val="tx1"/>
                </a:solidFill>
                <a:sym typeface="Symbol" panose="05050102010706020507" pitchFamily="18" charset="2"/>
              </a:rPr>
              <a:t>, , </a:t>
            </a:r>
            <a:r>
              <a:rPr kumimoji="0" lang="en-US" altLang="zh-CN" dirty="0">
                <a:solidFill>
                  <a:schemeClr val="accent2"/>
                </a:solidFill>
                <a:sym typeface="Symbol" panose="05050102010706020507" pitchFamily="18" charset="2"/>
              </a:rPr>
              <a:t></a:t>
            </a:r>
            <a:r>
              <a:rPr kumimoji="0" lang="en-US" altLang="zh-CN" baseline="-25000" dirty="0">
                <a:solidFill>
                  <a:schemeClr val="accent2"/>
                </a:solidFill>
                <a:sym typeface="Symbol" panose="05050102010706020507" pitchFamily="18" charset="2"/>
              </a:rPr>
              <a:t>1</a:t>
            </a:r>
            <a:r>
              <a:rPr kumimoji="0" lang="en-US" altLang="zh-CN" dirty="0">
                <a:solidFill>
                  <a:schemeClr val="tx1"/>
                </a:solidFill>
                <a:sym typeface="Symbol" panose="05050102010706020507" pitchFamily="18" charset="2"/>
              </a:rPr>
              <a:t>,</a:t>
            </a:r>
            <a:r>
              <a:rPr kumimoji="0" lang="en-US" altLang="zh-CN" dirty="0">
                <a:solidFill>
                  <a:schemeClr val="accent2"/>
                </a:solidFill>
                <a:sym typeface="Symbol" panose="05050102010706020507" pitchFamily="18" charset="2"/>
              </a:rPr>
              <a:t>s</a:t>
            </a:r>
            <a:r>
              <a:rPr kumimoji="0" lang="en-US" altLang="zh-CN" baseline="-25000" dirty="0">
                <a:solidFill>
                  <a:schemeClr val="accent2"/>
                </a:solidFill>
                <a:sym typeface="Symbol" panose="05050102010706020507" pitchFamily="18" charset="2"/>
              </a:rPr>
              <a:t>1</a:t>
            </a:r>
            <a:r>
              <a:rPr kumimoji="0" lang="en-US" altLang="zh-CN" dirty="0">
                <a:solidFill>
                  <a:schemeClr val="tx1"/>
                </a:solidFill>
                <a:sym typeface="Symbol" panose="05050102010706020507" pitchFamily="18" charset="2"/>
              </a:rPr>
              <a:t>,</a:t>
            </a:r>
            <a:r>
              <a:rPr kumimoji="0" lang="en-US" altLang="zh-CN" dirty="0">
                <a:solidFill>
                  <a:schemeClr val="accent2"/>
                </a:solidFill>
                <a:sym typeface="Symbol" panose="05050102010706020507" pitchFamily="18" charset="2"/>
              </a:rPr>
              <a:t>F</a:t>
            </a:r>
            <a:r>
              <a:rPr kumimoji="0" lang="en-US" altLang="zh-CN" baseline="-25000" dirty="0">
                <a:solidFill>
                  <a:schemeClr val="accent2"/>
                </a:solidFill>
                <a:sym typeface="Symbol" panose="05050102010706020507" pitchFamily="18" charset="2"/>
              </a:rPr>
              <a:t>1</a:t>
            </a:r>
            <a:r>
              <a:rPr kumimoji="0" lang="en-US" altLang="zh-CN" dirty="0">
                <a:solidFill>
                  <a:schemeClr val="tx1"/>
                </a:solidFill>
                <a:sym typeface="Symbol" panose="05050102010706020507" pitchFamily="18" charset="2"/>
              </a:rPr>
              <a:t>) be an NFA. Define </a:t>
            </a:r>
            <a:endParaRPr kumimoji="0" lang="en-US" altLang="zh-CN" dirty="0">
              <a:solidFill>
                <a:srgbClr val="FF0000"/>
              </a:solidFill>
              <a:sym typeface="Symbol" panose="05050102010706020507" pitchFamily="18" charset="2"/>
            </a:endParaRPr>
          </a:p>
          <a:p>
            <a:pPr>
              <a:lnSpc>
                <a:spcPct val="110000"/>
              </a:lnSpc>
              <a:spcBef>
                <a:spcPct val="10000"/>
              </a:spcBef>
              <a:spcAft>
                <a:spcPct val="10000"/>
              </a:spcAft>
            </a:pPr>
            <a:r>
              <a:rPr kumimoji="0" lang="zh-CN" altLang="en-US" dirty="0">
                <a:solidFill>
                  <a:schemeClr val="tx1"/>
                </a:solidFill>
                <a:sym typeface="Symbol" panose="05050102010706020507" pitchFamily="18" charset="2"/>
              </a:rPr>
              <a:t> </a:t>
            </a:r>
            <a:r>
              <a:rPr kumimoji="0" lang="en-US" altLang="zh-CN" dirty="0">
                <a:solidFill>
                  <a:srgbClr val="FF0000"/>
                </a:solidFill>
                <a:sym typeface="Symbol" panose="05050102010706020507" pitchFamily="18" charset="2"/>
              </a:rPr>
              <a:t>Q</a:t>
            </a:r>
            <a:r>
              <a:rPr kumimoji="0" lang="en-US" altLang="zh-CN" dirty="0">
                <a:solidFill>
                  <a:schemeClr val="tx1"/>
                </a:solidFill>
                <a:sym typeface="Symbol" panose="05050102010706020507" pitchFamily="18" charset="2"/>
              </a:rPr>
              <a:t> = P(</a:t>
            </a:r>
            <a:r>
              <a:rPr kumimoji="0" lang="en-US" altLang="zh-CN" dirty="0">
                <a:solidFill>
                  <a:schemeClr val="accent2"/>
                </a:solidFill>
                <a:sym typeface="Symbol" panose="05050102010706020507" pitchFamily="18" charset="2"/>
              </a:rPr>
              <a:t>Q</a:t>
            </a:r>
            <a:r>
              <a:rPr kumimoji="0" lang="en-US" altLang="zh-CN" baseline="-25000" dirty="0">
                <a:solidFill>
                  <a:schemeClr val="accent2"/>
                </a:solidFill>
                <a:sym typeface="Symbol" panose="05050102010706020507" pitchFamily="18" charset="2"/>
              </a:rPr>
              <a:t>1</a:t>
            </a:r>
            <a:r>
              <a:rPr kumimoji="0" lang="en-US" altLang="zh-CN" dirty="0">
                <a:solidFill>
                  <a:schemeClr val="tx1"/>
                </a:solidFill>
                <a:sym typeface="Symbol" panose="05050102010706020507" pitchFamily="18" charset="2"/>
              </a:rPr>
              <a:t>),     //all subset of Q</a:t>
            </a:r>
            <a:r>
              <a:rPr kumimoji="0" lang="en-US" altLang="zh-CN" baseline="-25000" dirty="0">
                <a:solidFill>
                  <a:schemeClr val="tx1"/>
                </a:solidFill>
                <a:sym typeface="Symbol" panose="05050102010706020507" pitchFamily="18" charset="2"/>
              </a:rPr>
              <a:t>1</a:t>
            </a:r>
            <a:endParaRPr kumimoji="0" lang="en-US" altLang="zh-CN" dirty="0">
              <a:solidFill>
                <a:schemeClr val="tx1"/>
              </a:solidFill>
              <a:sym typeface="Symbol" panose="05050102010706020507" pitchFamily="18" charset="2"/>
            </a:endParaRPr>
          </a:p>
          <a:p>
            <a:pPr>
              <a:lnSpc>
                <a:spcPct val="110000"/>
              </a:lnSpc>
              <a:spcBef>
                <a:spcPct val="10000"/>
              </a:spcBef>
              <a:spcAft>
                <a:spcPct val="10000"/>
              </a:spcAft>
            </a:pPr>
            <a:r>
              <a:rPr kumimoji="0" lang="en-US" altLang="zh-CN" dirty="0">
                <a:solidFill>
                  <a:schemeClr val="tx1"/>
                </a:solidFill>
                <a:sym typeface="Symbol" panose="05050102010706020507" pitchFamily="18" charset="2"/>
              </a:rPr>
              <a:t>  </a:t>
            </a:r>
            <a:r>
              <a:rPr kumimoji="0" lang="en-US" altLang="zh-CN" dirty="0">
                <a:solidFill>
                  <a:srgbClr val="FF0000"/>
                </a:solidFill>
                <a:sym typeface="Symbol" panose="05050102010706020507" pitchFamily="18" charset="2"/>
              </a:rPr>
              <a:t>F</a:t>
            </a:r>
            <a:r>
              <a:rPr kumimoji="0" lang="en-US" altLang="zh-CN" dirty="0">
                <a:solidFill>
                  <a:schemeClr val="tx1"/>
                </a:solidFill>
                <a:sym typeface="Symbol" panose="05050102010706020507" pitchFamily="18" charset="2"/>
              </a:rPr>
              <a:t> = { A  Q :  </a:t>
            </a:r>
            <a:r>
              <a:rPr kumimoji="0" lang="en-US" altLang="zh-CN" dirty="0">
                <a:solidFill>
                  <a:schemeClr val="accent2"/>
                </a:solidFill>
                <a:sym typeface="Symbol" panose="05050102010706020507" pitchFamily="18" charset="2"/>
              </a:rPr>
              <a:t>F</a:t>
            </a:r>
            <a:r>
              <a:rPr kumimoji="0" lang="en-US" altLang="zh-CN" baseline="-25000" dirty="0">
                <a:solidFill>
                  <a:schemeClr val="accent2"/>
                </a:solidFill>
                <a:sym typeface="Symbol" panose="05050102010706020507" pitchFamily="18" charset="2"/>
              </a:rPr>
              <a:t>1</a:t>
            </a:r>
            <a:r>
              <a:rPr kumimoji="0" lang="en-US" altLang="zh-CN" baseline="-25000"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 A   },</a:t>
            </a:r>
            <a:endParaRPr kumimoji="0" lang="en-US" altLang="zh-CN" dirty="0">
              <a:solidFill>
                <a:schemeClr val="tx1"/>
              </a:solidFill>
              <a:sym typeface="Symbol" panose="05050102010706020507" pitchFamily="18" charset="2"/>
            </a:endParaRPr>
          </a:p>
          <a:p>
            <a:pPr>
              <a:lnSpc>
                <a:spcPct val="110000"/>
              </a:lnSpc>
              <a:spcBef>
                <a:spcPct val="10000"/>
              </a:spcBef>
              <a:spcAft>
                <a:spcPct val="10000"/>
              </a:spcAft>
            </a:pPr>
            <a:r>
              <a:rPr kumimoji="0" lang="en-US" altLang="zh-CN" dirty="0">
                <a:solidFill>
                  <a:schemeClr val="tx1"/>
                </a:solidFill>
                <a:sym typeface="Symbol" panose="05050102010706020507" pitchFamily="18" charset="2"/>
              </a:rPr>
              <a:t>   </a:t>
            </a:r>
            <a:r>
              <a:rPr kumimoji="0" lang="en-US" altLang="zh-CN" dirty="0">
                <a:solidFill>
                  <a:srgbClr val="FF0000"/>
                </a:solidFill>
                <a:sym typeface="Symbol" panose="05050102010706020507" pitchFamily="18" charset="2"/>
              </a:rPr>
              <a:t>s</a:t>
            </a:r>
            <a:r>
              <a:rPr kumimoji="0" lang="en-US" altLang="zh-CN" dirty="0">
                <a:solidFill>
                  <a:schemeClr val="tx1"/>
                </a:solidFill>
                <a:sym typeface="Symbol" panose="05050102010706020507" pitchFamily="18" charset="2"/>
              </a:rPr>
              <a:t> = E({</a:t>
            </a:r>
            <a:r>
              <a:rPr kumimoji="0" lang="en-US" altLang="zh-CN" dirty="0">
                <a:solidFill>
                  <a:schemeClr val="accent2"/>
                </a:solidFill>
                <a:sym typeface="Symbol" panose="05050102010706020507" pitchFamily="18" charset="2"/>
              </a:rPr>
              <a:t>s</a:t>
            </a:r>
            <a:r>
              <a:rPr kumimoji="0" lang="en-US" altLang="zh-CN" baseline="-25000" dirty="0">
                <a:solidFill>
                  <a:schemeClr val="accent2"/>
                </a:solidFill>
                <a:sym typeface="Symbol" panose="05050102010706020507" pitchFamily="18" charset="2"/>
              </a:rPr>
              <a:t>1</a:t>
            </a:r>
            <a:r>
              <a:rPr kumimoji="0" lang="en-US" altLang="zh-CN" dirty="0">
                <a:solidFill>
                  <a:schemeClr val="tx1"/>
                </a:solidFill>
                <a:sym typeface="Symbol" panose="05050102010706020507" pitchFamily="18" charset="2"/>
              </a:rPr>
              <a:t>}), E(R)={</a:t>
            </a:r>
            <a:r>
              <a:rPr kumimoji="0" lang="en-US" altLang="zh-CN" sz="1800" dirty="0">
                <a:solidFill>
                  <a:schemeClr val="tx1"/>
                </a:solidFill>
                <a:sym typeface="Symbol" panose="05050102010706020507" pitchFamily="18" charset="2"/>
              </a:rPr>
              <a:t>q : q can reached from R by traveling 0 or more </a:t>
            </a:r>
            <a:r>
              <a:rPr kumimoji="0" lang="zh-CN" altLang="en-US" sz="1800" dirty="0">
                <a:solidFill>
                  <a:schemeClr val="tx1"/>
                </a:solidFill>
                <a:sym typeface="Symbol" panose="05050102010706020507" pitchFamily="18" charset="2"/>
              </a:rPr>
              <a:t> </a:t>
            </a:r>
            <a:r>
              <a:rPr kumimoji="0" lang="en-US" altLang="zh-CN" sz="1800" dirty="0">
                <a:solidFill>
                  <a:schemeClr val="tx1"/>
                </a:solidFill>
                <a:sym typeface="Symbol" panose="05050102010706020507" pitchFamily="18" charset="2"/>
              </a:rPr>
              <a:t>arrows</a:t>
            </a:r>
            <a:r>
              <a:rPr kumimoji="0" lang="en-US" altLang="zh-CN"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a:p>
            <a:pPr>
              <a:lnSpc>
                <a:spcPct val="110000"/>
              </a:lnSpc>
              <a:spcBef>
                <a:spcPct val="10000"/>
              </a:spcBef>
              <a:spcAft>
                <a:spcPct val="10000"/>
              </a:spcAft>
            </a:pPr>
            <a:r>
              <a:rPr kumimoji="0" lang="en-US" altLang="zh-CN" dirty="0">
                <a:solidFill>
                  <a:schemeClr val="tx1"/>
                </a:solidFill>
                <a:sym typeface="Symbol" panose="05050102010706020507" pitchFamily="18" charset="2"/>
              </a:rPr>
              <a:t>   </a:t>
            </a:r>
            <a:r>
              <a:rPr kumimoji="0" lang="en-US" altLang="zh-CN" dirty="0">
                <a:solidFill>
                  <a:srgbClr val="FF0000"/>
                </a:solidFill>
                <a:sym typeface="Symbol" panose="05050102010706020507" pitchFamily="18" charset="2"/>
              </a:rPr>
              <a:t></a:t>
            </a:r>
            <a:r>
              <a:rPr kumimoji="0" lang="en-US" altLang="zh-CN" dirty="0">
                <a:solidFill>
                  <a:schemeClr val="tx1"/>
                </a:solidFill>
                <a:sym typeface="Symbol" panose="05050102010706020507" pitchFamily="18" charset="2"/>
              </a:rPr>
              <a:t>: </a:t>
            </a:r>
            <a:r>
              <a:rPr kumimoji="0" lang="en-US" altLang="zh-CN" dirty="0">
                <a:solidFill>
                  <a:srgbClr val="FF0000"/>
                </a:solidFill>
                <a:sym typeface="Symbol" panose="05050102010706020507" pitchFamily="18" charset="2"/>
              </a:rPr>
              <a:t>Q</a:t>
            </a:r>
            <a:r>
              <a:rPr kumimoji="0" lang="en-US" altLang="zh-CN" dirty="0">
                <a:solidFill>
                  <a:schemeClr val="tx1"/>
                </a:solidFill>
                <a:sym typeface="Symbol" panose="05050102010706020507" pitchFamily="18" charset="2"/>
              </a:rPr>
              <a:t></a:t>
            </a:r>
            <a:r>
              <a:rPr kumimoji="0" lang="en-US" altLang="zh-CN" dirty="0">
                <a:solidFill>
                  <a:srgbClr val="FF0000"/>
                </a:solidFill>
                <a:sym typeface="Symbol" panose="05050102010706020507" pitchFamily="18" charset="2"/>
              </a:rPr>
              <a:t>Q</a:t>
            </a:r>
            <a:r>
              <a:rPr kumimoji="0" lang="en-US" altLang="zh-CN" dirty="0">
                <a:solidFill>
                  <a:schemeClr val="tx1"/>
                </a:solidFill>
                <a:sym typeface="Symbol" panose="05050102010706020507" pitchFamily="18" charset="2"/>
              </a:rPr>
              <a:t>,   a, AQ,  </a:t>
            </a:r>
            <a:endParaRPr kumimoji="0" lang="en-US" altLang="zh-CN" dirty="0">
              <a:solidFill>
                <a:schemeClr val="tx1"/>
              </a:solidFill>
              <a:sym typeface="Symbol" panose="05050102010706020507" pitchFamily="18" charset="2"/>
            </a:endParaRPr>
          </a:p>
          <a:p>
            <a:pPr>
              <a:lnSpc>
                <a:spcPct val="110000"/>
              </a:lnSpc>
              <a:spcBef>
                <a:spcPct val="10000"/>
              </a:spcBef>
              <a:spcAft>
                <a:spcPct val="10000"/>
              </a:spcAft>
            </a:pPr>
            <a:r>
              <a:rPr kumimoji="0" lang="en-US" altLang="zh-CN" dirty="0">
                <a:solidFill>
                  <a:schemeClr val="tx1"/>
                </a:solidFill>
                <a:sym typeface="Symbol" panose="05050102010706020507" pitchFamily="18" charset="2"/>
              </a:rPr>
              <a:t>                    </a:t>
            </a:r>
            <a:r>
              <a:rPr kumimoji="0" lang="en-US" altLang="zh-CN" dirty="0">
                <a:solidFill>
                  <a:srgbClr val="FF0000"/>
                </a:solidFill>
                <a:sym typeface="Symbol" panose="05050102010706020507" pitchFamily="18" charset="2"/>
              </a:rPr>
              <a:t></a:t>
            </a:r>
            <a:r>
              <a:rPr kumimoji="0" lang="en-US" altLang="zh-CN" dirty="0">
                <a:solidFill>
                  <a:schemeClr val="tx1"/>
                </a:solidFill>
                <a:sym typeface="Symbol" panose="05050102010706020507" pitchFamily="18" charset="2"/>
              </a:rPr>
              <a:t>( A, a ) =  E( </a:t>
            </a:r>
            <a:r>
              <a:rPr kumimoji="0" lang="en-US" altLang="zh-CN" dirty="0">
                <a:sym typeface="Symbol" panose="05050102010706020507" pitchFamily="18" charset="2"/>
              </a:rPr>
              <a:t>∪</a:t>
            </a:r>
            <a:r>
              <a:rPr kumimoji="0" lang="en-US" altLang="zh-CN" baseline="-25000" dirty="0" err="1">
                <a:sym typeface="Symbol" panose="05050102010706020507" pitchFamily="18" charset="2"/>
              </a:rPr>
              <a:t>rA</a:t>
            </a:r>
            <a:r>
              <a:rPr kumimoji="0" lang="en-US" altLang="zh-CN" dirty="0">
                <a:solidFill>
                  <a:schemeClr val="tx1"/>
                </a:solidFill>
                <a:sym typeface="Symbol" panose="05050102010706020507" pitchFamily="18" charset="2"/>
              </a:rPr>
              <a:t> </a:t>
            </a:r>
            <a:r>
              <a:rPr kumimoji="0" lang="en-US" altLang="zh-CN" dirty="0">
                <a:solidFill>
                  <a:schemeClr val="accent2"/>
                </a:solidFill>
                <a:sym typeface="Symbol" panose="05050102010706020507" pitchFamily="18" charset="2"/>
              </a:rPr>
              <a:t></a:t>
            </a:r>
            <a:r>
              <a:rPr kumimoji="0" lang="en-US" altLang="zh-CN" baseline="-25000" dirty="0">
                <a:solidFill>
                  <a:schemeClr val="accent2"/>
                </a:solidFill>
                <a:sym typeface="Symbol" panose="05050102010706020507" pitchFamily="18" charset="2"/>
              </a:rPr>
              <a:t>1</a:t>
            </a:r>
            <a:r>
              <a:rPr kumimoji="0" lang="en-US" altLang="zh-CN" dirty="0">
                <a:solidFill>
                  <a:schemeClr val="tx1"/>
                </a:solidFill>
                <a:sym typeface="Symbol" panose="05050102010706020507" pitchFamily="18" charset="2"/>
              </a:rPr>
              <a:t>(</a:t>
            </a:r>
            <a:r>
              <a:rPr kumimoji="0" lang="en-US" altLang="zh-CN" dirty="0" err="1">
                <a:solidFill>
                  <a:schemeClr val="tx1"/>
                </a:solidFill>
                <a:sym typeface="Symbol" panose="05050102010706020507" pitchFamily="18" charset="2"/>
              </a:rPr>
              <a:t>r,a</a:t>
            </a:r>
            <a:r>
              <a:rPr kumimoji="0" lang="en-US" altLang="zh-CN" dirty="0">
                <a:solidFill>
                  <a:schemeClr val="tx1"/>
                </a:solidFill>
                <a:sym typeface="Symbol" panose="05050102010706020507" pitchFamily="18" charset="2"/>
              </a:rPr>
              <a:t>) ) </a:t>
            </a:r>
            <a:endParaRPr kumimoji="0" lang="en-US" altLang="zh-CN" dirty="0">
              <a:solidFill>
                <a:schemeClr val="tx1"/>
              </a:solidFill>
              <a:sym typeface="Symbol" panose="05050102010706020507" pitchFamily="18" charset="2"/>
            </a:endParaRPr>
          </a:p>
          <a:p>
            <a:pPr>
              <a:lnSpc>
                <a:spcPct val="110000"/>
              </a:lnSpc>
              <a:spcBef>
                <a:spcPct val="10000"/>
              </a:spcBef>
              <a:spcAft>
                <a:spcPct val="10000"/>
              </a:spcAft>
            </a:pPr>
            <a:r>
              <a:rPr kumimoji="0" lang="en-US" altLang="zh-CN" dirty="0">
                <a:solidFill>
                  <a:schemeClr val="tx1"/>
                </a:solidFill>
                <a:sym typeface="Symbol" panose="05050102010706020507" pitchFamily="18" charset="2"/>
              </a:rPr>
              <a:t>Let </a:t>
            </a:r>
            <a:r>
              <a:rPr kumimoji="0" lang="en-US" altLang="zh-CN" dirty="0">
                <a:solidFill>
                  <a:srgbClr val="FF0000"/>
                </a:solidFill>
                <a:sym typeface="Symbol" panose="05050102010706020507" pitchFamily="18" charset="2"/>
              </a:rPr>
              <a:t>M</a:t>
            </a:r>
            <a:r>
              <a:rPr kumimoji="0" lang="en-US" altLang="zh-CN" dirty="0">
                <a:solidFill>
                  <a:schemeClr val="tx1"/>
                </a:solidFill>
                <a:sym typeface="Symbol" panose="05050102010706020507" pitchFamily="18" charset="2"/>
              </a:rPr>
              <a:t> = (</a:t>
            </a:r>
            <a:r>
              <a:rPr kumimoji="0" lang="en-US" altLang="zh-CN" dirty="0">
                <a:solidFill>
                  <a:srgbClr val="FF0000"/>
                </a:solidFill>
                <a:sym typeface="Symbol" panose="05050102010706020507" pitchFamily="18" charset="2"/>
              </a:rPr>
              <a:t>Q</a:t>
            </a:r>
            <a:r>
              <a:rPr kumimoji="0" lang="en-US" altLang="zh-CN" dirty="0">
                <a:solidFill>
                  <a:schemeClr val="tx1"/>
                </a:solidFill>
                <a:sym typeface="Symbol" panose="05050102010706020507" pitchFamily="18" charset="2"/>
              </a:rPr>
              <a:t>,,</a:t>
            </a:r>
            <a:r>
              <a:rPr kumimoji="0" lang="en-US" altLang="zh-CN" dirty="0">
                <a:solidFill>
                  <a:srgbClr val="FF0000"/>
                </a:solidFill>
                <a:sym typeface="Symbol" panose="05050102010706020507" pitchFamily="18" charset="2"/>
              </a:rPr>
              <a:t></a:t>
            </a:r>
            <a:r>
              <a:rPr kumimoji="0" lang="en-US" altLang="zh-CN" dirty="0">
                <a:solidFill>
                  <a:schemeClr val="tx1"/>
                </a:solidFill>
                <a:sym typeface="Symbol" panose="05050102010706020507" pitchFamily="18" charset="2"/>
              </a:rPr>
              <a:t>,</a:t>
            </a:r>
            <a:r>
              <a:rPr kumimoji="0" lang="en-US" altLang="zh-CN" dirty="0" err="1">
                <a:solidFill>
                  <a:srgbClr val="FF0000"/>
                </a:solidFill>
                <a:sym typeface="Symbol" panose="05050102010706020507" pitchFamily="18" charset="2"/>
              </a:rPr>
              <a:t>s</a:t>
            </a:r>
            <a:r>
              <a:rPr kumimoji="0" lang="en-US" altLang="zh-CN" dirty="0" err="1">
                <a:solidFill>
                  <a:schemeClr val="tx1"/>
                </a:solidFill>
                <a:sym typeface="Symbol" panose="05050102010706020507" pitchFamily="18" charset="2"/>
              </a:rPr>
              <a:t>,</a:t>
            </a:r>
            <a:r>
              <a:rPr kumimoji="0" lang="en-US" altLang="zh-CN" dirty="0" err="1">
                <a:solidFill>
                  <a:srgbClr val="FF0000"/>
                </a:solidFill>
                <a:sym typeface="Symbol" panose="05050102010706020507" pitchFamily="18" charset="2"/>
              </a:rPr>
              <a:t>F</a:t>
            </a:r>
            <a:r>
              <a:rPr kumimoji="0" lang="en-US" altLang="zh-CN"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a:p>
            <a:pPr>
              <a:lnSpc>
                <a:spcPct val="110000"/>
              </a:lnSpc>
              <a:spcBef>
                <a:spcPct val="10000"/>
              </a:spcBef>
              <a:spcAft>
                <a:spcPct val="10000"/>
              </a:spcAft>
            </a:pPr>
            <a:r>
              <a:rPr kumimoji="0" lang="en-US" altLang="zh-CN" dirty="0">
                <a:solidFill>
                  <a:srgbClr val="FF0000"/>
                </a:solidFill>
                <a:sym typeface="Symbol" panose="05050102010706020507" pitchFamily="18" charset="2"/>
              </a:rPr>
              <a:t>then</a:t>
            </a: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x ( </a:t>
            </a:r>
            <a:r>
              <a:rPr kumimoji="0" lang="en-US" altLang="zh-CN" dirty="0" err="1">
                <a:solidFill>
                  <a:schemeClr val="tx1"/>
                </a:solidFill>
                <a:sym typeface="Symbol" panose="05050102010706020507" pitchFamily="18" charset="2"/>
              </a:rPr>
              <a:t>xL</a:t>
            </a:r>
            <a:r>
              <a:rPr kumimoji="0" lang="en-US" altLang="zh-CN" dirty="0">
                <a:solidFill>
                  <a:schemeClr val="tx1"/>
                </a:solidFill>
                <a:sym typeface="Symbol" panose="05050102010706020507" pitchFamily="18" charset="2"/>
              </a:rPr>
              <a:t>(</a:t>
            </a:r>
            <a:r>
              <a:rPr kumimoji="0" lang="en-US" altLang="zh-CN" dirty="0">
                <a:solidFill>
                  <a:srgbClr val="FF0000"/>
                </a:solidFill>
                <a:sym typeface="Symbol" panose="05050102010706020507" pitchFamily="18" charset="2"/>
              </a:rPr>
              <a:t>M</a:t>
            </a:r>
            <a:r>
              <a:rPr kumimoji="0" lang="en-US" altLang="zh-CN" dirty="0">
                <a:solidFill>
                  <a:schemeClr val="tx1"/>
                </a:solidFill>
                <a:sym typeface="Symbol" panose="05050102010706020507" pitchFamily="18" charset="2"/>
              </a:rPr>
              <a:t>)  </a:t>
            </a:r>
            <a:r>
              <a:rPr kumimoji="0" lang="en-US" altLang="zh-CN" dirty="0" err="1">
                <a:solidFill>
                  <a:schemeClr val="tx1"/>
                </a:solidFill>
                <a:sym typeface="Symbol" panose="05050102010706020507" pitchFamily="18" charset="2"/>
              </a:rPr>
              <a:t>xL</a:t>
            </a:r>
            <a:r>
              <a:rPr kumimoji="0" lang="en-US" altLang="zh-CN" dirty="0">
                <a:solidFill>
                  <a:schemeClr val="tx1"/>
                </a:solidFill>
                <a:sym typeface="Symbol" panose="05050102010706020507" pitchFamily="18" charset="2"/>
              </a:rPr>
              <a:t>(</a:t>
            </a:r>
            <a:r>
              <a:rPr kumimoji="0" lang="en-US" altLang="zh-CN" dirty="0">
                <a:solidFill>
                  <a:schemeClr val="accent2"/>
                </a:solidFill>
                <a:sym typeface="Symbol" panose="05050102010706020507" pitchFamily="18" charset="2"/>
              </a:rPr>
              <a:t>N</a:t>
            </a:r>
            <a:r>
              <a:rPr kumimoji="0" lang="en-US" altLang="zh-CN" dirty="0">
                <a:solidFill>
                  <a:schemeClr val="tx1"/>
                </a:solidFill>
                <a:sym typeface="Symbol" panose="05050102010706020507" pitchFamily="18" charset="2"/>
              </a:rPr>
              <a:t>) ), </a:t>
            </a:r>
            <a:endParaRPr kumimoji="0" lang="en-US" altLang="zh-CN" dirty="0">
              <a:solidFill>
                <a:schemeClr val="tx1"/>
              </a:solidFill>
              <a:sym typeface="Symbol" panose="05050102010706020507" pitchFamily="18" charset="2"/>
            </a:endParaRPr>
          </a:p>
          <a:p>
            <a:pPr>
              <a:lnSpc>
                <a:spcPct val="110000"/>
              </a:lnSpc>
              <a:spcBef>
                <a:spcPct val="10000"/>
              </a:spcBef>
              <a:spcAft>
                <a:spcPct val="10000"/>
              </a:spcAft>
            </a:pPr>
            <a:r>
              <a:rPr kumimoji="0" lang="en-US" altLang="zh-CN" dirty="0">
                <a:solidFill>
                  <a:schemeClr val="tx1"/>
                </a:solidFill>
                <a:sym typeface="Symbol" panose="05050102010706020507" pitchFamily="18" charset="2"/>
              </a:rPr>
              <a:t>     such that</a:t>
            </a: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L(</a:t>
            </a:r>
            <a:r>
              <a:rPr kumimoji="0" lang="en-US" altLang="zh-CN" dirty="0">
                <a:solidFill>
                  <a:srgbClr val="FF0000"/>
                </a:solidFill>
                <a:sym typeface="Symbol" panose="05050102010706020507" pitchFamily="18" charset="2"/>
              </a:rPr>
              <a:t>M</a:t>
            </a:r>
            <a:r>
              <a:rPr kumimoji="0" lang="en-US" altLang="zh-CN" dirty="0">
                <a:solidFill>
                  <a:schemeClr val="tx1"/>
                </a:solidFill>
                <a:sym typeface="Symbol" panose="05050102010706020507" pitchFamily="18" charset="2"/>
              </a:rPr>
              <a:t>) = L(</a:t>
            </a:r>
            <a:r>
              <a:rPr kumimoji="0" lang="en-US" altLang="zh-CN" dirty="0">
                <a:solidFill>
                  <a:schemeClr val="accent2"/>
                </a:solidFill>
                <a:sym typeface="Symbol" panose="05050102010706020507" pitchFamily="18" charset="2"/>
              </a:rPr>
              <a:t>N</a:t>
            </a:r>
            <a:r>
              <a:rPr kumimoji="0" lang="en-US" altLang="zh-CN" dirty="0">
                <a:solidFill>
                  <a:schemeClr val="tx1"/>
                </a:solidFill>
                <a:sym typeface="Symbol" panose="05050102010706020507" pitchFamily="18" charset="2"/>
              </a:rPr>
              <a:t>).    </a:t>
            </a:r>
            <a:r>
              <a:rPr kumimoji="0" lang="zh-CN" altLang="en-US" dirty="0">
                <a:solidFill>
                  <a:schemeClr val="tx1"/>
                </a:solidFill>
                <a:sym typeface="Symbol" panose="05050102010706020507" pitchFamily="18" charset="2"/>
              </a:rPr>
              <a:t>  </a:t>
            </a:r>
            <a:endParaRPr kumimoji="0" lang="zh-CN" altLang="en-US" dirty="0">
              <a:solidFill>
                <a:schemeClr val="tx1"/>
              </a:solidFill>
              <a:sym typeface="Symbol" panose="05050102010706020507" pitchFamily="18" charset="2"/>
            </a:endParaRPr>
          </a:p>
        </p:txBody>
      </p:sp>
      <p:pic>
        <p:nvPicPr>
          <p:cNvPr id="2" name="图片 1"/>
          <p:cNvPicPr>
            <a:picLocks noChangeAspect="1"/>
          </p:cNvPicPr>
          <p:nvPr/>
        </p:nvPicPr>
        <p:blipFill>
          <a:blip r:embed="rId1"/>
          <a:stretch>
            <a:fillRect/>
          </a:stretch>
        </p:blipFill>
        <p:spPr>
          <a:xfrm>
            <a:off x="5389162" y="1916832"/>
            <a:ext cx="3617141" cy="866566"/>
          </a:xfrm>
          <a:prstGeom prst="rect">
            <a:avLst/>
          </a:prstGeom>
        </p:spPr>
      </p:pic>
      <p:sp>
        <p:nvSpPr>
          <p:cNvPr id="7" name="TextBox 1"/>
          <p:cNvSpPr txBox="1"/>
          <p:nvPr/>
        </p:nvSpPr>
        <p:spPr bwMode="auto">
          <a:xfrm>
            <a:off x="6096776" y="4581128"/>
            <a:ext cx="2651688" cy="1471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spcBef>
                <a:spcPct val="10000"/>
              </a:spcBef>
              <a:buSzPct val="75000"/>
            </a:pPr>
            <a:r>
              <a:rPr lang="en-US" altLang="zh-CN" dirty="0">
                <a:solidFill>
                  <a:schemeClr val="tx1"/>
                </a:solidFill>
                <a:sym typeface="Symbol" panose="05050102010706020507" pitchFamily="18" charset="2"/>
              </a:rPr>
              <a:t>   ({</a:t>
            </a:r>
            <a:r>
              <a:rPr lang="en-US" altLang="zh-CN" dirty="0">
                <a:solidFill>
                  <a:srgbClr val="00B050"/>
                </a:solidFill>
              </a:rPr>
              <a:t>q</a:t>
            </a:r>
            <a:r>
              <a:rPr lang="en-US" altLang="zh-CN" baseline="-25000" dirty="0">
                <a:solidFill>
                  <a:srgbClr val="00B050"/>
                </a:solidFill>
              </a:rPr>
              <a:t>1</a:t>
            </a:r>
            <a:r>
              <a:rPr lang="en-US" altLang="zh-CN" dirty="0">
                <a:solidFill>
                  <a:schemeClr val="tx1"/>
                </a:solidFill>
              </a:rPr>
              <a:t>, q</a:t>
            </a:r>
            <a:r>
              <a:rPr lang="en-US" altLang="zh-CN" baseline="-25000" dirty="0">
                <a:solidFill>
                  <a:schemeClr val="tx1"/>
                </a:solidFill>
              </a:rPr>
              <a:t>3</a:t>
            </a:r>
            <a:r>
              <a:rPr lang="en-US" altLang="zh-CN" dirty="0">
                <a:solidFill>
                  <a:schemeClr val="tx1"/>
                </a:solidFill>
                <a:sym typeface="Symbol" panose="05050102010706020507" pitchFamily="18" charset="2"/>
              </a:rPr>
              <a:t>},1)</a:t>
            </a:r>
            <a:endParaRPr lang="en-US" altLang="zh-CN" dirty="0">
              <a:solidFill>
                <a:schemeClr val="tx1"/>
              </a:solidFill>
            </a:endParaRPr>
          </a:p>
          <a:p>
            <a:pPr eaLnBrk="0" hangingPunct="0">
              <a:spcBef>
                <a:spcPct val="10000"/>
              </a:spcBef>
              <a:buSzPct val="75000"/>
            </a:pPr>
            <a:r>
              <a:rPr lang="en-US" altLang="zh-CN" sz="2800" dirty="0">
                <a:solidFill>
                  <a:schemeClr val="tx1"/>
                </a:solidFill>
              </a:rPr>
              <a:t>= E({</a:t>
            </a:r>
            <a:r>
              <a:rPr lang="en-US" altLang="zh-CN" dirty="0">
                <a:solidFill>
                  <a:srgbClr val="00B050"/>
                </a:solidFill>
              </a:rPr>
              <a:t>q</a:t>
            </a:r>
            <a:r>
              <a:rPr lang="en-US" altLang="zh-CN" baseline="-25000" dirty="0">
                <a:solidFill>
                  <a:srgbClr val="00B050"/>
                </a:solidFill>
              </a:rPr>
              <a:t>1</a:t>
            </a:r>
            <a:r>
              <a:rPr lang="en-US" altLang="zh-CN" dirty="0">
                <a:solidFill>
                  <a:srgbClr val="00B050"/>
                </a:solidFill>
              </a:rPr>
              <a:t>, q</a:t>
            </a:r>
            <a:r>
              <a:rPr lang="en-US" altLang="zh-CN" baseline="-25000" dirty="0">
                <a:solidFill>
                  <a:srgbClr val="00B050"/>
                </a:solidFill>
              </a:rPr>
              <a:t>2</a:t>
            </a:r>
            <a:r>
              <a:rPr lang="en-US" altLang="zh-CN" dirty="0">
                <a:solidFill>
                  <a:srgbClr val="00B050"/>
                </a:solidFill>
              </a:rPr>
              <a:t>,</a:t>
            </a:r>
            <a:r>
              <a:rPr lang="en-US" altLang="zh-CN" dirty="0">
                <a:solidFill>
                  <a:schemeClr val="tx1"/>
                </a:solidFill>
              </a:rPr>
              <a:t> q</a:t>
            </a:r>
            <a:r>
              <a:rPr lang="en-US" altLang="zh-CN" baseline="-25000" dirty="0">
                <a:solidFill>
                  <a:schemeClr val="tx1"/>
                </a:solidFill>
              </a:rPr>
              <a:t>4</a:t>
            </a:r>
            <a:r>
              <a:rPr lang="en-US" altLang="zh-CN" sz="2800" dirty="0">
                <a:solidFill>
                  <a:schemeClr val="tx1"/>
                </a:solidFill>
              </a:rPr>
              <a:t>}) </a:t>
            </a:r>
            <a:endParaRPr lang="en-US" altLang="zh-CN" sz="2800" dirty="0">
              <a:solidFill>
                <a:schemeClr val="tx1"/>
              </a:solidFill>
            </a:endParaRPr>
          </a:p>
          <a:p>
            <a:pPr eaLnBrk="0" hangingPunct="0">
              <a:spcBef>
                <a:spcPct val="10000"/>
              </a:spcBef>
              <a:buSzPct val="75000"/>
            </a:pPr>
            <a:r>
              <a:rPr lang="en-US" altLang="zh-CN" dirty="0">
                <a:solidFill>
                  <a:schemeClr val="tx1"/>
                </a:solidFill>
              </a:rPr>
              <a:t>= {</a:t>
            </a:r>
            <a:r>
              <a:rPr lang="en-US" altLang="zh-CN" dirty="0">
                <a:solidFill>
                  <a:srgbClr val="00B050"/>
                </a:solidFill>
              </a:rPr>
              <a:t>q</a:t>
            </a:r>
            <a:r>
              <a:rPr lang="en-US" altLang="zh-CN" baseline="-25000" dirty="0">
                <a:solidFill>
                  <a:srgbClr val="00B050"/>
                </a:solidFill>
              </a:rPr>
              <a:t>1</a:t>
            </a:r>
            <a:r>
              <a:rPr lang="en-US" altLang="zh-CN" dirty="0">
                <a:solidFill>
                  <a:srgbClr val="00B050"/>
                </a:solidFill>
              </a:rPr>
              <a:t>, q</a:t>
            </a:r>
            <a:r>
              <a:rPr lang="en-US" altLang="zh-CN" baseline="-25000" dirty="0">
                <a:solidFill>
                  <a:srgbClr val="00B050"/>
                </a:solidFill>
              </a:rPr>
              <a:t>2</a:t>
            </a:r>
            <a:r>
              <a:rPr lang="en-US" altLang="zh-CN" dirty="0">
                <a:solidFill>
                  <a:schemeClr val="tx1"/>
                </a:solidFill>
              </a:rPr>
              <a:t>, </a:t>
            </a:r>
            <a:r>
              <a:rPr lang="en-US" altLang="zh-CN" dirty="0">
                <a:solidFill>
                  <a:schemeClr val="accent2"/>
                </a:solidFill>
              </a:rPr>
              <a:t>q</a:t>
            </a:r>
            <a:r>
              <a:rPr lang="en-US" altLang="zh-CN" baseline="-25000" dirty="0">
                <a:solidFill>
                  <a:schemeClr val="accent2"/>
                </a:solidFill>
              </a:rPr>
              <a:t>3</a:t>
            </a:r>
            <a:r>
              <a:rPr lang="en-US" altLang="zh-CN" dirty="0">
                <a:solidFill>
                  <a:schemeClr val="tx1"/>
                </a:solidFill>
              </a:rPr>
              <a:t>, q</a:t>
            </a:r>
            <a:r>
              <a:rPr lang="en-US" altLang="zh-CN" baseline="-25000" dirty="0">
                <a:solidFill>
                  <a:schemeClr val="tx1"/>
                </a:solidFill>
              </a:rPr>
              <a:t>4</a:t>
            </a:r>
            <a:r>
              <a:rPr lang="en-US" altLang="zh-CN" dirty="0">
                <a:solidFill>
                  <a:schemeClr val="tx1"/>
                </a:solidFill>
              </a:rPr>
              <a:t>}</a:t>
            </a:r>
            <a:endParaRPr lang="zh-CN" altLang="en-US" sz="2800" dirty="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377079"/>
    </mc:Choice>
    <mc:Fallback>
      <p:transition spd="slow" advTm="3770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0307">
                                            <p:txEl>
                                              <p:pRg st="0" end="0"/>
                                            </p:txEl>
                                          </p:spTgt>
                                        </p:tgtEl>
                                        <p:attrNameLst>
                                          <p:attrName>style.visibility</p:attrName>
                                        </p:attrNameLst>
                                      </p:cBhvr>
                                      <p:to>
                                        <p:strVal val="visible"/>
                                      </p:to>
                                    </p:set>
                                    <p:anim calcmode="lin" valueType="num">
                                      <p:cBhvr additive="base">
                                        <p:cTn id="7" dur="500" fill="hold"/>
                                        <p:tgtEl>
                                          <p:spTgt spid="6103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10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0307">
                                            <p:txEl>
                                              <p:pRg st="1" end="1"/>
                                            </p:txEl>
                                          </p:spTgt>
                                        </p:tgtEl>
                                        <p:attrNameLst>
                                          <p:attrName>style.visibility</p:attrName>
                                        </p:attrNameLst>
                                      </p:cBhvr>
                                      <p:to>
                                        <p:strVal val="visible"/>
                                      </p:to>
                                    </p:set>
                                    <p:anim calcmode="lin" valueType="num">
                                      <p:cBhvr additive="base">
                                        <p:cTn id="13" dur="500" fill="hold"/>
                                        <p:tgtEl>
                                          <p:spTgt spid="61030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10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0307">
                                            <p:txEl>
                                              <p:pRg st="2" end="2"/>
                                            </p:txEl>
                                          </p:spTgt>
                                        </p:tgtEl>
                                        <p:attrNameLst>
                                          <p:attrName>style.visibility</p:attrName>
                                        </p:attrNameLst>
                                      </p:cBhvr>
                                      <p:to>
                                        <p:strVal val="visible"/>
                                      </p:to>
                                    </p:set>
                                    <p:anim calcmode="lin" valueType="num">
                                      <p:cBhvr additive="base">
                                        <p:cTn id="19" dur="500" fill="hold"/>
                                        <p:tgtEl>
                                          <p:spTgt spid="61030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10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0307">
                                            <p:txEl>
                                              <p:pRg st="3" end="3"/>
                                            </p:txEl>
                                          </p:spTgt>
                                        </p:tgtEl>
                                        <p:attrNameLst>
                                          <p:attrName>style.visibility</p:attrName>
                                        </p:attrNameLst>
                                      </p:cBhvr>
                                      <p:to>
                                        <p:strVal val="visible"/>
                                      </p:to>
                                    </p:set>
                                    <p:anim calcmode="lin" valueType="num">
                                      <p:cBhvr additive="base">
                                        <p:cTn id="25" dur="500" fill="hold"/>
                                        <p:tgtEl>
                                          <p:spTgt spid="61030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103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10307">
                                            <p:txEl>
                                              <p:pRg st="4" end="4"/>
                                            </p:txEl>
                                          </p:spTgt>
                                        </p:tgtEl>
                                        <p:attrNameLst>
                                          <p:attrName>style.visibility</p:attrName>
                                        </p:attrNameLst>
                                      </p:cBhvr>
                                      <p:to>
                                        <p:strVal val="visible"/>
                                      </p:to>
                                    </p:set>
                                    <p:anim calcmode="lin" valueType="num">
                                      <p:cBhvr additive="base">
                                        <p:cTn id="31" dur="500" fill="hold"/>
                                        <p:tgtEl>
                                          <p:spTgt spid="61030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103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10307">
                                            <p:txEl>
                                              <p:pRg st="5" end="5"/>
                                            </p:txEl>
                                          </p:spTgt>
                                        </p:tgtEl>
                                        <p:attrNameLst>
                                          <p:attrName>style.visibility</p:attrName>
                                        </p:attrNameLst>
                                      </p:cBhvr>
                                      <p:to>
                                        <p:strVal val="visible"/>
                                      </p:to>
                                    </p:set>
                                    <p:anim calcmode="lin" valueType="num">
                                      <p:cBhvr additive="base">
                                        <p:cTn id="37" dur="500" fill="hold"/>
                                        <p:tgtEl>
                                          <p:spTgt spid="61030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103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10307">
                                            <p:txEl>
                                              <p:pRg st="6" end="6"/>
                                            </p:txEl>
                                          </p:spTgt>
                                        </p:tgtEl>
                                        <p:attrNameLst>
                                          <p:attrName>style.visibility</p:attrName>
                                        </p:attrNameLst>
                                      </p:cBhvr>
                                      <p:to>
                                        <p:strVal val="visible"/>
                                      </p:to>
                                    </p:set>
                                    <p:anim calcmode="lin" valueType="num">
                                      <p:cBhvr additive="base">
                                        <p:cTn id="43" dur="500" fill="hold"/>
                                        <p:tgtEl>
                                          <p:spTgt spid="61030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103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610307">
                                            <p:txEl>
                                              <p:pRg st="7" end="7"/>
                                            </p:txEl>
                                          </p:spTgt>
                                        </p:tgtEl>
                                        <p:attrNameLst>
                                          <p:attrName>style.visibility</p:attrName>
                                        </p:attrNameLst>
                                      </p:cBhvr>
                                      <p:to>
                                        <p:strVal val="visible"/>
                                      </p:to>
                                    </p:set>
                                    <p:anim calcmode="lin" valueType="num">
                                      <p:cBhvr additive="base">
                                        <p:cTn id="49" dur="500" fill="hold"/>
                                        <p:tgtEl>
                                          <p:spTgt spid="610307">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1030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610307">
                                            <p:txEl>
                                              <p:pRg st="8" end="8"/>
                                            </p:txEl>
                                          </p:spTgt>
                                        </p:tgtEl>
                                        <p:attrNameLst>
                                          <p:attrName>style.visibility</p:attrName>
                                        </p:attrNameLst>
                                      </p:cBhvr>
                                      <p:to>
                                        <p:strVal val="visible"/>
                                      </p:to>
                                    </p:set>
                                    <p:anim calcmode="lin" valueType="num">
                                      <p:cBhvr additive="base">
                                        <p:cTn id="55" dur="500" fill="hold"/>
                                        <p:tgtEl>
                                          <p:spTgt spid="610307">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61030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kumimoji="0" lang="zh-CN" altLang="en-US" b="1" dirty="0">
                <a:solidFill>
                  <a:schemeClr val="tx1"/>
                </a:solidFill>
                <a:sym typeface="Symbol" panose="05050102010706020507" pitchFamily="18" charset="2"/>
              </a:rPr>
              <a:t></a:t>
            </a:r>
            <a:r>
              <a:rPr kumimoji="0" lang="en-US" altLang="zh-CN" b="1" dirty="0">
                <a:solidFill>
                  <a:schemeClr val="tx1"/>
                </a:solidFill>
                <a:sym typeface="Symbol" panose="05050102010706020507" pitchFamily="18" charset="2"/>
              </a:rPr>
              <a:t>x ( </a:t>
            </a:r>
            <a:r>
              <a:rPr kumimoji="0" lang="en-US" altLang="zh-CN" b="1" dirty="0" err="1">
                <a:solidFill>
                  <a:schemeClr val="tx1"/>
                </a:solidFill>
                <a:sym typeface="Symbol" panose="05050102010706020507" pitchFamily="18" charset="2"/>
              </a:rPr>
              <a:t>xL</a:t>
            </a:r>
            <a:r>
              <a:rPr kumimoji="0" lang="en-US" altLang="zh-CN" b="1" dirty="0">
                <a:solidFill>
                  <a:schemeClr val="tx1"/>
                </a:solidFill>
                <a:sym typeface="Symbol" panose="05050102010706020507" pitchFamily="18" charset="2"/>
              </a:rPr>
              <a:t>(</a:t>
            </a:r>
            <a:r>
              <a:rPr kumimoji="0" lang="en-US" altLang="zh-CN" b="1" dirty="0">
                <a:solidFill>
                  <a:srgbClr val="FF0000"/>
                </a:solidFill>
                <a:sym typeface="Symbol" panose="05050102010706020507" pitchFamily="18" charset="2"/>
              </a:rPr>
              <a:t>M</a:t>
            </a:r>
            <a:r>
              <a:rPr kumimoji="0" lang="en-US" altLang="zh-CN" b="1" dirty="0">
                <a:solidFill>
                  <a:schemeClr val="tx1"/>
                </a:solidFill>
                <a:sym typeface="Symbol" panose="05050102010706020507" pitchFamily="18" charset="2"/>
              </a:rPr>
              <a:t>)  </a:t>
            </a:r>
            <a:r>
              <a:rPr kumimoji="0" lang="en-US" altLang="zh-CN" b="1" dirty="0" err="1">
                <a:solidFill>
                  <a:schemeClr val="tx1"/>
                </a:solidFill>
                <a:sym typeface="Symbol" panose="05050102010706020507" pitchFamily="18" charset="2"/>
              </a:rPr>
              <a:t>xL</a:t>
            </a:r>
            <a:r>
              <a:rPr kumimoji="0" lang="en-US" altLang="zh-CN" b="1" dirty="0">
                <a:solidFill>
                  <a:schemeClr val="tx1"/>
                </a:solidFill>
                <a:sym typeface="Symbol" panose="05050102010706020507" pitchFamily="18" charset="2"/>
              </a:rPr>
              <a:t>(</a:t>
            </a:r>
            <a:r>
              <a:rPr kumimoji="0" lang="en-US" altLang="zh-CN" b="1" dirty="0">
                <a:solidFill>
                  <a:schemeClr val="accent2"/>
                </a:solidFill>
                <a:sym typeface="Symbol" panose="05050102010706020507" pitchFamily="18" charset="2"/>
              </a:rPr>
              <a:t>N</a:t>
            </a:r>
            <a:r>
              <a:rPr kumimoji="0" lang="en-US" altLang="zh-CN" b="1" dirty="0">
                <a:solidFill>
                  <a:schemeClr val="tx1"/>
                </a:solidFill>
                <a:sym typeface="Symbol" panose="05050102010706020507" pitchFamily="18" charset="2"/>
              </a:rPr>
              <a:t>) )</a:t>
            </a:r>
            <a:endParaRPr lang="zh-CN" altLang="en-US" b="1" dirty="0"/>
          </a:p>
        </p:txBody>
      </p:sp>
      <p:grpSp>
        <p:nvGrpSpPr>
          <p:cNvPr id="519171" name="Group 3"/>
          <p:cNvGrpSpPr/>
          <p:nvPr/>
        </p:nvGrpSpPr>
        <p:grpSpPr bwMode="auto">
          <a:xfrm>
            <a:off x="251520" y="2520950"/>
            <a:ext cx="6400800" cy="3429000"/>
            <a:chOff x="1008" y="1488"/>
            <a:chExt cx="4032" cy="2160"/>
          </a:xfrm>
        </p:grpSpPr>
        <p:sp>
          <p:nvSpPr>
            <p:cNvPr id="519172" name="Oval 4"/>
            <p:cNvSpPr>
              <a:spLocks noChangeArrowheads="1"/>
            </p:cNvSpPr>
            <p:nvPr/>
          </p:nvSpPr>
          <p:spPr bwMode="auto">
            <a:xfrm>
              <a:off x="1008" y="2343"/>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73" name="Text Box 5"/>
            <p:cNvSpPr txBox="1">
              <a:spLocks noChangeArrowheads="1"/>
            </p:cNvSpPr>
            <p:nvPr/>
          </p:nvSpPr>
          <p:spPr bwMode="auto">
            <a:xfrm>
              <a:off x="1040" y="2304"/>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19174" name="Line 6"/>
            <p:cNvSpPr>
              <a:spLocks noChangeShapeType="1"/>
            </p:cNvSpPr>
            <p:nvPr/>
          </p:nvSpPr>
          <p:spPr bwMode="auto">
            <a:xfrm>
              <a:off x="1344" y="2544"/>
              <a:ext cx="384" cy="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175" name="Oval 7"/>
            <p:cNvSpPr>
              <a:spLocks noChangeArrowheads="1"/>
            </p:cNvSpPr>
            <p:nvPr/>
          </p:nvSpPr>
          <p:spPr bwMode="auto">
            <a:xfrm>
              <a:off x="1728" y="2343"/>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76" name="Text Box 8"/>
            <p:cNvSpPr txBox="1">
              <a:spLocks noChangeArrowheads="1"/>
            </p:cNvSpPr>
            <p:nvPr/>
          </p:nvSpPr>
          <p:spPr bwMode="auto">
            <a:xfrm>
              <a:off x="1760" y="2304"/>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19177" name="Line 9"/>
            <p:cNvSpPr>
              <a:spLocks noChangeShapeType="1"/>
            </p:cNvSpPr>
            <p:nvPr/>
          </p:nvSpPr>
          <p:spPr bwMode="auto">
            <a:xfrm>
              <a:off x="1488" y="1728"/>
              <a:ext cx="0" cy="81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178" name="Rectangle 10"/>
            <p:cNvSpPr>
              <a:spLocks noChangeArrowheads="1"/>
            </p:cNvSpPr>
            <p:nvPr/>
          </p:nvSpPr>
          <p:spPr bwMode="auto">
            <a:xfrm>
              <a:off x="1392"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519179" name="Line 11"/>
            <p:cNvSpPr>
              <a:spLocks noChangeShapeType="1"/>
            </p:cNvSpPr>
            <p:nvPr/>
          </p:nvSpPr>
          <p:spPr bwMode="auto">
            <a:xfrm>
              <a:off x="2064" y="2544"/>
              <a:ext cx="38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180" name="Line 12"/>
            <p:cNvSpPr>
              <a:spLocks noChangeShapeType="1"/>
            </p:cNvSpPr>
            <p:nvPr/>
          </p:nvSpPr>
          <p:spPr bwMode="auto">
            <a:xfrm>
              <a:off x="2016" y="2640"/>
              <a:ext cx="432" cy="336"/>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181" name="Line 13"/>
            <p:cNvSpPr>
              <a:spLocks noChangeShapeType="1"/>
            </p:cNvSpPr>
            <p:nvPr/>
          </p:nvSpPr>
          <p:spPr bwMode="auto">
            <a:xfrm>
              <a:off x="2208" y="1728"/>
              <a:ext cx="0" cy="105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182" name="Rectangle 14"/>
            <p:cNvSpPr>
              <a:spLocks noChangeArrowheads="1"/>
            </p:cNvSpPr>
            <p:nvPr/>
          </p:nvSpPr>
          <p:spPr bwMode="auto">
            <a:xfrm>
              <a:off x="2112"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19183" name="Oval 15"/>
            <p:cNvSpPr>
              <a:spLocks noChangeArrowheads="1"/>
            </p:cNvSpPr>
            <p:nvPr/>
          </p:nvSpPr>
          <p:spPr bwMode="auto">
            <a:xfrm>
              <a:off x="2448" y="1872"/>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84" name="Text Box 16"/>
            <p:cNvSpPr txBox="1">
              <a:spLocks noChangeArrowheads="1"/>
            </p:cNvSpPr>
            <p:nvPr/>
          </p:nvSpPr>
          <p:spPr bwMode="auto">
            <a:xfrm>
              <a:off x="2480" y="183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519185" name="Oval 17"/>
            <p:cNvSpPr>
              <a:spLocks noChangeArrowheads="1"/>
            </p:cNvSpPr>
            <p:nvPr/>
          </p:nvSpPr>
          <p:spPr bwMode="auto">
            <a:xfrm>
              <a:off x="2448" y="2400"/>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86" name="Text Box 18"/>
            <p:cNvSpPr txBox="1">
              <a:spLocks noChangeArrowheads="1"/>
            </p:cNvSpPr>
            <p:nvPr/>
          </p:nvSpPr>
          <p:spPr bwMode="auto">
            <a:xfrm>
              <a:off x="2480" y="2361"/>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519187" name="Line 19"/>
            <p:cNvSpPr>
              <a:spLocks noChangeShapeType="1"/>
            </p:cNvSpPr>
            <p:nvPr/>
          </p:nvSpPr>
          <p:spPr bwMode="auto">
            <a:xfrm flipV="1">
              <a:off x="2592" y="2208"/>
              <a:ext cx="0" cy="192"/>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188" name="Oval 20"/>
            <p:cNvSpPr>
              <a:spLocks noChangeArrowheads="1"/>
            </p:cNvSpPr>
            <p:nvPr/>
          </p:nvSpPr>
          <p:spPr bwMode="auto">
            <a:xfrm>
              <a:off x="2400" y="2928"/>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89" name="Text Box 21"/>
            <p:cNvSpPr txBox="1">
              <a:spLocks noChangeArrowheads="1"/>
            </p:cNvSpPr>
            <p:nvPr/>
          </p:nvSpPr>
          <p:spPr bwMode="auto">
            <a:xfrm>
              <a:off x="2432" y="288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19190" name="Line 22"/>
            <p:cNvSpPr>
              <a:spLocks noChangeShapeType="1"/>
            </p:cNvSpPr>
            <p:nvPr/>
          </p:nvSpPr>
          <p:spPr bwMode="auto">
            <a:xfrm flipV="1">
              <a:off x="2784" y="2016"/>
              <a:ext cx="48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191" name="Text Box 23"/>
            <p:cNvSpPr txBox="1">
              <a:spLocks noChangeArrowheads="1"/>
            </p:cNvSpPr>
            <p:nvPr/>
          </p:nvSpPr>
          <p:spPr bwMode="auto">
            <a:xfrm>
              <a:off x="2832" y="1824"/>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chemeClr val="tx1"/>
                  </a:solidFill>
                  <a:cs typeface="Times New Roman" panose="02020603050405020304" pitchFamily="18" charset="0"/>
                </a:rPr>
                <a:t>×</a:t>
              </a:r>
              <a:endParaRPr lang="en-US" altLang="zh-CN" sz="3200" b="0">
                <a:solidFill>
                  <a:schemeClr val="tx1"/>
                </a:solidFill>
              </a:endParaRPr>
            </a:p>
          </p:txBody>
        </p:sp>
        <p:sp>
          <p:nvSpPr>
            <p:cNvPr id="519192" name="Line 24"/>
            <p:cNvSpPr>
              <a:spLocks noChangeShapeType="1"/>
            </p:cNvSpPr>
            <p:nvPr/>
          </p:nvSpPr>
          <p:spPr bwMode="auto">
            <a:xfrm>
              <a:off x="2928" y="1728"/>
              <a:ext cx="0" cy="1488"/>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193" name="Rectangle 25"/>
            <p:cNvSpPr>
              <a:spLocks noChangeArrowheads="1"/>
            </p:cNvSpPr>
            <p:nvPr/>
          </p:nvSpPr>
          <p:spPr bwMode="auto">
            <a:xfrm>
              <a:off x="2832"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519194" name="Line 26"/>
            <p:cNvSpPr>
              <a:spLocks noChangeShapeType="1"/>
            </p:cNvSpPr>
            <p:nvPr/>
          </p:nvSpPr>
          <p:spPr bwMode="auto">
            <a:xfrm>
              <a:off x="2736" y="3168"/>
              <a:ext cx="384" cy="14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195" name="Oval 27"/>
            <p:cNvSpPr>
              <a:spLocks noChangeArrowheads="1"/>
            </p:cNvSpPr>
            <p:nvPr/>
          </p:nvSpPr>
          <p:spPr bwMode="auto">
            <a:xfrm>
              <a:off x="3120" y="320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96" name="Text Box 28"/>
            <p:cNvSpPr txBox="1">
              <a:spLocks noChangeArrowheads="1"/>
            </p:cNvSpPr>
            <p:nvPr/>
          </p:nvSpPr>
          <p:spPr bwMode="auto">
            <a:xfrm>
              <a:off x="3152" y="316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19197" name="Line 29"/>
            <p:cNvSpPr>
              <a:spLocks noChangeShapeType="1"/>
            </p:cNvSpPr>
            <p:nvPr/>
          </p:nvSpPr>
          <p:spPr bwMode="auto">
            <a:xfrm>
              <a:off x="2784" y="2544"/>
              <a:ext cx="33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198" name="Oval 30"/>
            <p:cNvSpPr>
              <a:spLocks noChangeArrowheads="1"/>
            </p:cNvSpPr>
            <p:nvPr/>
          </p:nvSpPr>
          <p:spPr bwMode="auto">
            <a:xfrm>
              <a:off x="3120" y="2400"/>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99" name="Text Box 31"/>
            <p:cNvSpPr txBox="1">
              <a:spLocks noChangeArrowheads="1"/>
            </p:cNvSpPr>
            <p:nvPr/>
          </p:nvSpPr>
          <p:spPr bwMode="auto">
            <a:xfrm>
              <a:off x="3152" y="2361"/>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519200" name="Line 32"/>
            <p:cNvSpPr>
              <a:spLocks noChangeShapeType="1"/>
            </p:cNvSpPr>
            <p:nvPr/>
          </p:nvSpPr>
          <p:spPr bwMode="auto">
            <a:xfrm flipV="1">
              <a:off x="3408" y="3072"/>
              <a:ext cx="480" cy="192"/>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201" name="Line 33"/>
            <p:cNvSpPr>
              <a:spLocks noChangeShapeType="1"/>
            </p:cNvSpPr>
            <p:nvPr/>
          </p:nvSpPr>
          <p:spPr bwMode="auto">
            <a:xfrm>
              <a:off x="3456" y="3360"/>
              <a:ext cx="480" cy="9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202" name="Line 34"/>
            <p:cNvSpPr>
              <a:spLocks noChangeShapeType="1"/>
            </p:cNvSpPr>
            <p:nvPr/>
          </p:nvSpPr>
          <p:spPr bwMode="auto">
            <a:xfrm>
              <a:off x="3696" y="1728"/>
              <a:ext cx="0" cy="168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203" name="Rectangle 35"/>
            <p:cNvSpPr>
              <a:spLocks noChangeArrowheads="1"/>
            </p:cNvSpPr>
            <p:nvPr/>
          </p:nvSpPr>
          <p:spPr bwMode="auto">
            <a:xfrm>
              <a:off x="3600"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19204" name="Oval 36"/>
            <p:cNvSpPr>
              <a:spLocks noChangeArrowheads="1"/>
            </p:cNvSpPr>
            <p:nvPr/>
          </p:nvSpPr>
          <p:spPr bwMode="auto">
            <a:xfrm>
              <a:off x="3888" y="230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05" name="Text Box 37"/>
            <p:cNvSpPr txBox="1">
              <a:spLocks noChangeArrowheads="1"/>
            </p:cNvSpPr>
            <p:nvPr/>
          </p:nvSpPr>
          <p:spPr bwMode="auto">
            <a:xfrm>
              <a:off x="3920" y="226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519206" name="Oval 38"/>
            <p:cNvSpPr>
              <a:spLocks noChangeArrowheads="1"/>
            </p:cNvSpPr>
            <p:nvPr/>
          </p:nvSpPr>
          <p:spPr bwMode="auto">
            <a:xfrm>
              <a:off x="3888" y="2832"/>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07" name="Text Box 39"/>
            <p:cNvSpPr txBox="1">
              <a:spLocks noChangeArrowheads="1"/>
            </p:cNvSpPr>
            <p:nvPr/>
          </p:nvSpPr>
          <p:spPr bwMode="auto">
            <a:xfrm>
              <a:off x="3920" y="279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519208" name="Line 40"/>
            <p:cNvSpPr>
              <a:spLocks noChangeShapeType="1"/>
            </p:cNvSpPr>
            <p:nvPr/>
          </p:nvSpPr>
          <p:spPr bwMode="auto">
            <a:xfrm flipV="1">
              <a:off x="4032" y="2640"/>
              <a:ext cx="0" cy="192"/>
            </a:xfrm>
            <a:prstGeom prst="line">
              <a:avLst/>
            </a:prstGeom>
            <a:noFill/>
            <a:ln w="9525">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209" name="Oval 41"/>
            <p:cNvSpPr>
              <a:spLocks noChangeArrowheads="1"/>
            </p:cNvSpPr>
            <p:nvPr/>
          </p:nvSpPr>
          <p:spPr bwMode="auto">
            <a:xfrm>
              <a:off x="3888" y="3312"/>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10" name="Text Box 42"/>
            <p:cNvSpPr txBox="1">
              <a:spLocks noChangeArrowheads="1"/>
            </p:cNvSpPr>
            <p:nvPr/>
          </p:nvSpPr>
          <p:spPr bwMode="auto">
            <a:xfrm>
              <a:off x="3920" y="327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19211" name="Line 43"/>
            <p:cNvSpPr>
              <a:spLocks noChangeShapeType="1"/>
            </p:cNvSpPr>
            <p:nvPr/>
          </p:nvSpPr>
          <p:spPr bwMode="auto">
            <a:xfrm flipV="1">
              <a:off x="3456" y="2016"/>
              <a:ext cx="432" cy="48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212" name="Oval 44"/>
            <p:cNvSpPr>
              <a:spLocks noChangeArrowheads="1"/>
            </p:cNvSpPr>
            <p:nvPr/>
          </p:nvSpPr>
          <p:spPr bwMode="auto">
            <a:xfrm>
              <a:off x="4704" y="2400"/>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13" name="Text Box 45"/>
            <p:cNvSpPr txBox="1">
              <a:spLocks noChangeArrowheads="1"/>
            </p:cNvSpPr>
            <p:nvPr/>
          </p:nvSpPr>
          <p:spPr bwMode="auto">
            <a:xfrm>
              <a:off x="4736" y="2352"/>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519214" name="Oval 46"/>
            <p:cNvSpPr>
              <a:spLocks noChangeArrowheads="1"/>
            </p:cNvSpPr>
            <p:nvPr/>
          </p:nvSpPr>
          <p:spPr bwMode="auto">
            <a:xfrm>
              <a:off x="4704" y="2919"/>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15" name="Text Box 47"/>
            <p:cNvSpPr txBox="1">
              <a:spLocks noChangeArrowheads="1"/>
            </p:cNvSpPr>
            <p:nvPr/>
          </p:nvSpPr>
          <p:spPr bwMode="auto">
            <a:xfrm>
              <a:off x="4736" y="288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519216" name="Line 48"/>
            <p:cNvSpPr>
              <a:spLocks noChangeShapeType="1"/>
            </p:cNvSpPr>
            <p:nvPr/>
          </p:nvSpPr>
          <p:spPr bwMode="auto">
            <a:xfrm flipV="1">
              <a:off x="4848" y="2736"/>
              <a:ext cx="0" cy="192"/>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217" name="Oval 49"/>
            <p:cNvSpPr>
              <a:spLocks noChangeArrowheads="1"/>
            </p:cNvSpPr>
            <p:nvPr/>
          </p:nvSpPr>
          <p:spPr bwMode="auto">
            <a:xfrm>
              <a:off x="4704" y="3303"/>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18" name="Text Box 50"/>
            <p:cNvSpPr txBox="1">
              <a:spLocks noChangeArrowheads="1"/>
            </p:cNvSpPr>
            <p:nvPr/>
          </p:nvSpPr>
          <p:spPr bwMode="auto">
            <a:xfrm>
              <a:off x="4736" y="3264"/>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19219" name="Line 51"/>
            <p:cNvSpPr>
              <a:spLocks noChangeShapeType="1"/>
            </p:cNvSpPr>
            <p:nvPr/>
          </p:nvSpPr>
          <p:spPr bwMode="auto">
            <a:xfrm flipV="1">
              <a:off x="4224" y="2976"/>
              <a:ext cx="33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220" name="Text Box 52"/>
            <p:cNvSpPr txBox="1">
              <a:spLocks noChangeArrowheads="1"/>
            </p:cNvSpPr>
            <p:nvPr/>
          </p:nvSpPr>
          <p:spPr bwMode="auto">
            <a:xfrm>
              <a:off x="4272" y="2784"/>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chemeClr val="tx1"/>
                  </a:solidFill>
                  <a:cs typeface="Times New Roman" panose="02020603050405020304" pitchFamily="18" charset="0"/>
                </a:rPr>
                <a:t>×</a:t>
              </a:r>
              <a:endParaRPr lang="en-US" altLang="zh-CN" sz="3200" b="0">
                <a:solidFill>
                  <a:schemeClr val="tx1"/>
                </a:solidFill>
              </a:endParaRPr>
            </a:p>
          </p:txBody>
        </p:sp>
        <p:sp>
          <p:nvSpPr>
            <p:cNvPr id="519221" name="Line 53"/>
            <p:cNvSpPr>
              <a:spLocks noChangeShapeType="1"/>
            </p:cNvSpPr>
            <p:nvPr/>
          </p:nvSpPr>
          <p:spPr bwMode="auto">
            <a:xfrm flipV="1">
              <a:off x="4224" y="3504"/>
              <a:ext cx="48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222" name="Line 54"/>
            <p:cNvSpPr>
              <a:spLocks noChangeShapeType="1"/>
            </p:cNvSpPr>
            <p:nvPr/>
          </p:nvSpPr>
          <p:spPr bwMode="auto">
            <a:xfrm flipV="1">
              <a:off x="4224" y="3168"/>
              <a:ext cx="480"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223" name="Oval 55"/>
            <p:cNvSpPr>
              <a:spLocks noChangeArrowheads="1"/>
            </p:cNvSpPr>
            <p:nvPr/>
          </p:nvSpPr>
          <p:spPr bwMode="auto">
            <a:xfrm>
              <a:off x="3888" y="1872"/>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24" name="Text Box 56"/>
            <p:cNvSpPr txBox="1">
              <a:spLocks noChangeArrowheads="1"/>
            </p:cNvSpPr>
            <p:nvPr/>
          </p:nvSpPr>
          <p:spPr bwMode="auto">
            <a:xfrm>
              <a:off x="3920" y="1833"/>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4</a:t>
              </a:r>
              <a:endParaRPr lang="en-US" altLang="zh-CN" b="0" baseline="-25000">
                <a:solidFill>
                  <a:schemeClr val="tx1"/>
                </a:solidFill>
              </a:endParaRPr>
            </a:p>
          </p:txBody>
        </p:sp>
        <p:sp>
          <p:nvSpPr>
            <p:cNvPr id="519225" name="Oval 57"/>
            <p:cNvSpPr>
              <a:spLocks noChangeArrowheads="1"/>
            </p:cNvSpPr>
            <p:nvPr/>
          </p:nvSpPr>
          <p:spPr bwMode="auto">
            <a:xfrm>
              <a:off x="3912" y="1896"/>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26" name="Oval 58"/>
            <p:cNvSpPr>
              <a:spLocks noChangeArrowheads="1"/>
            </p:cNvSpPr>
            <p:nvPr/>
          </p:nvSpPr>
          <p:spPr bwMode="auto">
            <a:xfrm>
              <a:off x="4704" y="1863"/>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27" name="Text Box 59"/>
            <p:cNvSpPr txBox="1">
              <a:spLocks noChangeArrowheads="1"/>
            </p:cNvSpPr>
            <p:nvPr/>
          </p:nvSpPr>
          <p:spPr bwMode="auto">
            <a:xfrm>
              <a:off x="4736" y="1824"/>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4</a:t>
              </a:r>
              <a:endParaRPr lang="en-US" altLang="zh-CN" b="0" baseline="-25000">
                <a:solidFill>
                  <a:schemeClr val="tx1"/>
                </a:solidFill>
              </a:endParaRPr>
            </a:p>
          </p:txBody>
        </p:sp>
        <p:sp>
          <p:nvSpPr>
            <p:cNvPr id="519228" name="Oval 60"/>
            <p:cNvSpPr>
              <a:spLocks noChangeArrowheads="1"/>
            </p:cNvSpPr>
            <p:nvPr/>
          </p:nvSpPr>
          <p:spPr bwMode="auto">
            <a:xfrm>
              <a:off x="4728" y="1887"/>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29" name="Line 61"/>
            <p:cNvSpPr>
              <a:spLocks noChangeShapeType="1"/>
            </p:cNvSpPr>
            <p:nvPr/>
          </p:nvSpPr>
          <p:spPr bwMode="auto">
            <a:xfrm flipV="1">
              <a:off x="4224" y="2112"/>
              <a:ext cx="480" cy="336"/>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230" name="Line 62"/>
            <p:cNvSpPr>
              <a:spLocks noChangeShapeType="1"/>
            </p:cNvSpPr>
            <p:nvPr/>
          </p:nvSpPr>
          <p:spPr bwMode="auto">
            <a:xfrm>
              <a:off x="4224" y="1968"/>
              <a:ext cx="470" cy="10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231" name="Line 63"/>
            <p:cNvSpPr>
              <a:spLocks noChangeShapeType="1"/>
            </p:cNvSpPr>
            <p:nvPr/>
          </p:nvSpPr>
          <p:spPr bwMode="auto">
            <a:xfrm>
              <a:off x="4416" y="1728"/>
              <a:ext cx="0" cy="177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232" name="Rectangle 64"/>
            <p:cNvSpPr>
              <a:spLocks noChangeArrowheads="1"/>
            </p:cNvSpPr>
            <p:nvPr/>
          </p:nvSpPr>
          <p:spPr bwMode="auto">
            <a:xfrm>
              <a:off x="4320"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grpSp>
      <p:grpSp>
        <p:nvGrpSpPr>
          <p:cNvPr id="519233" name="Group 65"/>
          <p:cNvGrpSpPr/>
          <p:nvPr/>
        </p:nvGrpSpPr>
        <p:grpSpPr bwMode="auto">
          <a:xfrm>
            <a:off x="251520" y="1125538"/>
            <a:ext cx="5448300" cy="1204912"/>
            <a:chOff x="804" y="2073"/>
            <a:chExt cx="3432" cy="759"/>
          </a:xfrm>
        </p:grpSpPr>
        <p:sp>
          <p:nvSpPr>
            <p:cNvPr id="519234" name="Oval 66"/>
            <p:cNvSpPr>
              <a:spLocks noChangeArrowheads="1"/>
            </p:cNvSpPr>
            <p:nvPr/>
          </p:nvSpPr>
          <p:spPr bwMode="auto">
            <a:xfrm>
              <a:off x="1056"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35" name="Text Box 67"/>
            <p:cNvSpPr txBox="1">
              <a:spLocks noChangeArrowheads="1"/>
            </p:cNvSpPr>
            <p:nvPr/>
          </p:nvSpPr>
          <p:spPr bwMode="auto">
            <a:xfrm>
              <a:off x="1088"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19236" name="Oval 68"/>
            <p:cNvSpPr>
              <a:spLocks noChangeArrowheads="1"/>
            </p:cNvSpPr>
            <p:nvPr/>
          </p:nvSpPr>
          <p:spPr bwMode="auto">
            <a:xfrm>
              <a:off x="1920" y="2496"/>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37" name="Text Box 69"/>
            <p:cNvSpPr txBox="1">
              <a:spLocks noChangeArrowheads="1"/>
            </p:cNvSpPr>
            <p:nvPr/>
          </p:nvSpPr>
          <p:spPr bwMode="auto">
            <a:xfrm>
              <a:off x="1952" y="245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519238" name="Oval 70"/>
            <p:cNvSpPr>
              <a:spLocks noChangeArrowheads="1"/>
            </p:cNvSpPr>
            <p:nvPr/>
          </p:nvSpPr>
          <p:spPr bwMode="auto">
            <a:xfrm>
              <a:off x="2784"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39" name="Text Box 71"/>
            <p:cNvSpPr txBox="1">
              <a:spLocks noChangeArrowheads="1"/>
            </p:cNvSpPr>
            <p:nvPr/>
          </p:nvSpPr>
          <p:spPr bwMode="auto">
            <a:xfrm>
              <a:off x="2816"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519240" name="Oval 72"/>
            <p:cNvSpPr>
              <a:spLocks noChangeArrowheads="1"/>
            </p:cNvSpPr>
            <p:nvPr/>
          </p:nvSpPr>
          <p:spPr bwMode="auto">
            <a:xfrm>
              <a:off x="3648" y="2487"/>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41" name="Text Box 73"/>
            <p:cNvSpPr txBox="1">
              <a:spLocks noChangeArrowheads="1"/>
            </p:cNvSpPr>
            <p:nvPr/>
          </p:nvSpPr>
          <p:spPr bwMode="auto">
            <a:xfrm>
              <a:off x="3680" y="244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4</a:t>
              </a:r>
              <a:endParaRPr lang="en-US" altLang="zh-CN" b="0" baseline="-25000">
                <a:solidFill>
                  <a:schemeClr val="tx1"/>
                </a:solidFill>
              </a:endParaRPr>
            </a:p>
          </p:txBody>
        </p:sp>
        <p:sp>
          <p:nvSpPr>
            <p:cNvPr id="519242" name="Oval 74"/>
            <p:cNvSpPr>
              <a:spLocks noChangeArrowheads="1"/>
            </p:cNvSpPr>
            <p:nvPr/>
          </p:nvSpPr>
          <p:spPr bwMode="auto">
            <a:xfrm>
              <a:off x="3672" y="2511"/>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43" name="Line 75"/>
            <p:cNvSpPr>
              <a:spLocks noChangeShapeType="1"/>
            </p:cNvSpPr>
            <p:nvPr/>
          </p:nvSpPr>
          <p:spPr bwMode="auto">
            <a:xfrm>
              <a:off x="864" y="2640"/>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244" name="Line 76"/>
            <p:cNvSpPr>
              <a:spLocks noChangeShapeType="1"/>
            </p:cNvSpPr>
            <p:nvPr/>
          </p:nvSpPr>
          <p:spPr bwMode="auto">
            <a:xfrm>
              <a:off x="1392"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245" name="Line 77"/>
            <p:cNvSpPr>
              <a:spLocks noChangeShapeType="1"/>
            </p:cNvSpPr>
            <p:nvPr/>
          </p:nvSpPr>
          <p:spPr bwMode="auto">
            <a:xfrm>
              <a:off x="2256"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246" name="Line 78"/>
            <p:cNvSpPr>
              <a:spLocks noChangeShapeType="1"/>
            </p:cNvSpPr>
            <p:nvPr/>
          </p:nvSpPr>
          <p:spPr bwMode="auto">
            <a:xfrm>
              <a:off x="3120" y="2640"/>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247" name="Arc 79"/>
            <p:cNvSpPr/>
            <p:nvPr/>
          </p:nvSpPr>
          <p:spPr bwMode="auto">
            <a:xfrm rot="-5400000">
              <a:off x="1044" y="2268"/>
              <a:ext cx="312" cy="192"/>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48" name="Arc 80"/>
            <p:cNvSpPr/>
            <p:nvPr/>
          </p:nvSpPr>
          <p:spPr bwMode="auto">
            <a:xfrm rot="-5400000">
              <a:off x="3636" y="2268"/>
              <a:ext cx="312" cy="192"/>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49" name="Text Box 81"/>
            <p:cNvSpPr txBox="1">
              <a:spLocks noChangeArrowheads="1"/>
            </p:cNvSpPr>
            <p:nvPr/>
          </p:nvSpPr>
          <p:spPr bwMode="auto">
            <a:xfrm>
              <a:off x="804" y="2073"/>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0,1</a:t>
              </a:r>
              <a:endParaRPr lang="en-US" altLang="zh-CN" b="0">
                <a:solidFill>
                  <a:schemeClr val="tx1"/>
                </a:solidFill>
              </a:endParaRPr>
            </a:p>
          </p:txBody>
        </p:sp>
        <p:sp>
          <p:nvSpPr>
            <p:cNvPr id="519250" name="Text Box 82"/>
            <p:cNvSpPr txBox="1">
              <a:spLocks noChangeArrowheads="1"/>
            </p:cNvSpPr>
            <p:nvPr/>
          </p:nvSpPr>
          <p:spPr bwMode="auto">
            <a:xfrm>
              <a:off x="1488" y="23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19251" name="Text Box 83"/>
            <p:cNvSpPr txBox="1">
              <a:spLocks noChangeArrowheads="1"/>
            </p:cNvSpPr>
            <p:nvPr/>
          </p:nvSpPr>
          <p:spPr bwMode="auto">
            <a:xfrm>
              <a:off x="2352" y="2313"/>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r>
                <a:rPr lang="en-US" altLang="zh-CN" b="0">
                  <a:solidFill>
                    <a:schemeClr val="tx1"/>
                  </a:solidFill>
                  <a:sym typeface="Symbol" panose="05050102010706020507" pitchFamily="18" charset="2"/>
                </a:rPr>
                <a:t></a:t>
              </a:r>
              <a:endParaRPr lang="en-US" altLang="zh-CN" b="0">
                <a:solidFill>
                  <a:schemeClr val="tx1"/>
                </a:solidFill>
              </a:endParaRPr>
            </a:p>
          </p:txBody>
        </p:sp>
        <p:sp>
          <p:nvSpPr>
            <p:cNvPr id="519252" name="Text Box 84"/>
            <p:cNvSpPr txBox="1">
              <a:spLocks noChangeArrowheads="1"/>
            </p:cNvSpPr>
            <p:nvPr/>
          </p:nvSpPr>
          <p:spPr bwMode="auto">
            <a:xfrm>
              <a:off x="3216" y="23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19253" name="Text Box 85"/>
            <p:cNvSpPr txBox="1">
              <a:spLocks noChangeArrowheads="1"/>
            </p:cNvSpPr>
            <p:nvPr/>
          </p:nvSpPr>
          <p:spPr bwMode="auto">
            <a:xfrm>
              <a:off x="3840" y="2112"/>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0,1</a:t>
              </a:r>
              <a:endParaRPr lang="en-US" altLang="zh-CN" b="0">
                <a:solidFill>
                  <a:schemeClr val="tx1"/>
                </a:solidFill>
              </a:endParaRPr>
            </a:p>
          </p:txBody>
        </p:sp>
      </p:grpSp>
      <p:sp>
        <p:nvSpPr>
          <p:cNvPr id="519254" name="Text Box 86"/>
          <p:cNvSpPr txBox="1">
            <a:spLocks noChangeArrowheads="1"/>
          </p:cNvSpPr>
          <p:nvPr/>
        </p:nvSpPr>
        <p:spPr bwMode="auto">
          <a:xfrm>
            <a:off x="1475656" y="1052736"/>
            <a:ext cx="151015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3200" dirty="0">
                <a:solidFill>
                  <a:schemeClr val="tx1"/>
                </a:solidFill>
              </a:rPr>
              <a:t>NFA N:</a:t>
            </a:r>
            <a:endParaRPr kumimoji="0" lang="en-US" altLang="zh-CN" sz="3200" baseline="-25000" dirty="0">
              <a:solidFill>
                <a:schemeClr val="tx1"/>
              </a:solidFill>
            </a:endParaRPr>
          </a:p>
        </p:txBody>
      </p:sp>
      <p:sp>
        <p:nvSpPr>
          <p:cNvPr id="88" name="文本框 87"/>
          <p:cNvSpPr txBox="1"/>
          <p:nvPr/>
        </p:nvSpPr>
        <p:spPr bwMode="auto">
          <a:xfrm>
            <a:off x="395536" y="6021288"/>
            <a:ext cx="8433719"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spcBef>
                <a:spcPct val="10000"/>
              </a:spcBef>
              <a:buSzPct val="75000"/>
            </a:pPr>
            <a:r>
              <a:rPr lang="en-US" altLang="zh-CN" sz="3200" dirty="0"/>
              <a:t>S</a:t>
            </a:r>
            <a:r>
              <a:rPr lang="en-US" altLang="zh-CN" sz="3200" baseline="-25000" dirty="0"/>
              <a:t>1</a:t>
            </a:r>
            <a:r>
              <a:rPr lang="en-US" altLang="zh-CN" sz="3200" dirty="0"/>
              <a:t>--0--S</a:t>
            </a:r>
            <a:r>
              <a:rPr lang="en-US" altLang="zh-CN" sz="3200" baseline="-25000" dirty="0"/>
              <a:t>1</a:t>
            </a:r>
            <a:r>
              <a:rPr lang="en-US" altLang="zh-CN" sz="3200" dirty="0"/>
              <a:t>--1--S</a:t>
            </a:r>
            <a:r>
              <a:rPr lang="en-US" altLang="zh-CN" sz="3200" baseline="-25000" dirty="0"/>
              <a:t>2</a:t>
            </a:r>
            <a:r>
              <a:rPr lang="en-US" altLang="zh-CN" sz="3200" dirty="0"/>
              <a:t>--0--S</a:t>
            </a:r>
            <a:r>
              <a:rPr lang="en-US" altLang="zh-CN" sz="3200" baseline="-25000" dirty="0"/>
              <a:t>3</a:t>
            </a:r>
            <a:r>
              <a:rPr lang="en-US" altLang="zh-CN" sz="3200" dirty="0"/>
              <a:t>--1--S</a:t>
            </a:r>
            <a:r>
              <a:rPr lang="en-US" altLang="zh-CN" sz="3200" baseline="-25000" dirty="0"/>
              <a:t>4</a:t>
            </a:r>
            <a:r>
              <a:rPr lang="en-US" altLang="zh-CN" sz="3200" dirty="0"/>
              <a:t>--1--S</a:t>
            </a:r>
            <a:r>
              <a:rPr lang="en-US" altLang="zh-CN" sz="3200" baseline="-25000" dirty="0"/>
              <a:t>4</a:t>
            </a:r>
            <a:r>
              <a:rPr lang="en-US" altLang="zh-CN" sz="3200" dirty="0"/>
              <a:t>   M accept w</a:t>
            </a:r>
            <a:endParaRPr lang="zh-CN" altLang="en-US" sz="3200" dirty="0"/>
          </a:p>
        </p:txBody>
      </p:sp>
      <p:sp>
        <p:nvSpPr>
          <p:cNvPr id="3" name="文本框 2"/>
          <p:cNvSpPr txBox="1"/>
          <p:nvPr/>
        </p:nvSpPr>
        <p:spPr bwMode="auto">
          <a:xfrm>
            <a:off x="6876256" y="4235450"/>
            <a:ext cx="185980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spcBef>
                <a:spcPct val="10000"/>
              </a:spcBef>
              <a:buSzPct val="75000"/>
            </a:pPr>
            <a:r>
              <a:rPr lang="en-US" altLang="zh-CN" sz="2800" dirty="0">
                <a:solidFill>
                  <a:schemeClr val="tx1"/>
                </a:solidFill>
              </a:rPr>
              <a:t>N accept w</a:t>
            </a:r>
            <a:endParaRPr lang="zh-CN" altLang="en-US" sz="2800" dirty="0">
              <a:solidFill>
                <a:schemeClr val="tx1"/>
              </a:solidFill>
            </a:endParaRPr>
          </a:p>
        </p:txBody>
      </p:sp>
      <p:cxnSp>
        <p:nvCxnSpPr>
          <p:cNvPr id="5" name="直接连接符 4"/>
          <p:cNvCxnSpPr/>
          <p:nvPr/>
        </p:nvCxnSpPr>
        <p:spPr bwMode="auto">
          <a:xfrm>
            <a:off x="107504" y="6021288"/>
            <a:ext cx="8424936"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TextBox 1"/>
          <p:cNvSpPr txBox="1"/>
          <p:nvPr/>
        </p:nvSpPr>
        <p:spPr bwMode="auto">
          <a:xfrm>
            <a:off x="5832524" y="1078865"/>
            <a:ext cx="3275980" cy="20621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000" dirty="0">
                <a:solidFill>
                  <a:schemeClr val="tx1"/>
                </a:solidFill>
              </a:rPr>
              <a:t>DFA M:</a:t>
            </a:r>
            <a:endParaRPr lang="en-US" altLang="zh-CN" sz="2000" dirty="0">
              <a:solidFill>
                <a:schemeClr val="tx1"/>
              </a:solidFill>
            </a:endParaRPr>
          </a:p>
          <a:p>
            <a:pPr eaLnBrk="0" hangingPunct="0">
              <a:spcBef>
                <a:spcPct val="10000"/>
              </a:spcBef>
              <a:buSzPct val="75000"/>
            </a:pPr>
            <a:r>
              <a:rPr lang="en-US" altLang="zh-CN" sz="2000" dirty="0">
                <a:solidFill>
                  <a:schemeClr val="tx1"/>
                </a:solidFill>
              </a:rPr>
              <a:t>S</a:t>
            </a:r>
            <a:r>
              <a:rPr lang="en-US" altLang="zh-CN" sz="2000" baseline="-25000" dirty="0">
                <a:solidFill>
                  <a:schemeClr val="tx1"/>
                </a:solidFill>
              </a:rPr>
              <a:t>1</a:t>
            </a:r>
            <a:r>
              <a:rPr lang="en-US" altLang="zh-CN" sz="2000" dirty="0">
                <a:solidFill>
                  <a:schemeClr val="tx1"/>
                </a:solidFill>
              </a:rPr>
              <a:t>={q</a:t>
            </a:r>
            <a:r>
              <a:rPr lang="en-US" altLang="zh-CN" sz="2000" baseline="-25000" dirty="0">
                <a:solidFill>
                  <a:schemeClr val="tx1"/>
                </a:solidFill>
              </a:rPr>
              <a:t>1</a:t>
            </a:r>
            <a:r>
              <a:rPr lang="en-US" altLang="zh-CN" sz="2000" dirty="0">
                <a:solidFill>
                  <a:schemeClr val="tx1"/>
                </a:solidFill>
              </a:rPr>
              <a:t>}, S</a:t>
            </a:r>
            <a:r>
              <a:rPr lang="en-US" altLang="zh-CN" sz="2000" baseline="-25000" dirty="0">
                <a:solidFill>
                  <a:schemeClr val="tx1"/>
                </a:solidFill>
              </a:rPr>
              <a:t>2</a:t>
            </a:r>
            <a:r>
              <a:rPr lang="en-US" altLang="zh-CN" sz="2000" dirty="0">
                <a:solidFill>
                  <a:schemeClr val="tx1"/>
                </a:solidFill>
              </a:rPr>
              <a:t>={q</a:t>
            </a:r>
            <a:r>
              <a:rPr lang="en-US" altLang="zh-CN" sz="2000" baseline="-25000" dirty="0">
                <a:solidFill>
                  <a:schemeClr val="tx1"/>
                </a:solidFill>
              </a:rPr>
              <a:t>1</a:t>
            </a:r>
            <a:r>
              <a:rPr lang="en-US" altLang="zh-CN" sz="2000" dirty="0">
                <a:solidFill>
                  <a:schemeClr val="tx1"/>
                </a:solidFill>
              </a:rPr>
              <a:t>,q</a:t>
            </a:r>
            <a:r>
              <a:rPr lang="en-US" altLang="zh-CN" sz="2000" baseline="-25000" dirty="0">
                <a:solidFill>
                  <a:schemeClr val="tx1"/>
                </a:solidFill>
              </a:rPr>
              <a:t>2</a:t>
            </a:r>
            <a:r>
              <a:rPr lang="en-US" altLang="zh-CN" sz="2000" dirty="0">
                <a:solidFill>
                  <a:schemeClr val="tx1"/>
                </a:solidFill>
              </a:rPr>
              <a:t>,q</a:t>
            </a:r>
            <a:r>
              <a:rPr lang="en-US" altLang="zh-CN" sz="2000" baseline="-25000" dirty="0">
                <a:solidFill>
                  <a:schemeClr val="tx1"/>
                </a:solidFill>
              </a:rPr>
              <a:t>3</a:t>
            </a:r>
            <a:r>
              <a:rPr lang="en-US" altLang="zh-CN" sz="2000" dirty="0">
                <a:solidFill>
                  <a:schemeClr val="tx1"/>
                </a:solidFill>
              </a:rPr>
              <a:t>},</a:t>
            </a:r>
            <a:endParaRPr lang="en-US" altLang="zh-CN" sz="2000" dirty="0">
              <a:solidFill>
                <a:schemeClr val="tx1"/>
              </a:solidFill>
            </a:endParaRPr>
          </a:p>
          <a:p>
            <a:pPr eaLnBrk="0" hangingPunct="0">
              <a:spcBef>
                <a:spcPct val="10000"/>
              </a:spcBef>
              <a:buSzPct val="75000"/>
            </a:pPr>
            <a:r>
              <a:rPr lang="en-US" altLang="zh-CN" sz="2000" dirty="0">
                <a:solidFill>
                  <a:schemeClr val="tx1"/>
                </a:solidFill>
              </a:rPr>
              <a:t>S</a:t>
            </a:r>
            <a:r>
              <a:rPr lang="en-US" altLang="zh-CN" sz="2000" baseline="-25000" dirty="0">
                <a:solidFill>
                  <a:schemeClr val="tx1"/>
                </a:solidFill>
              </a:rPr>
              <a:t>3</a:t>
            </a:r>
            <a:r>
              <a:rPr lang="en-US" altLang="zh-CN" sz="2000" dirty="0">
                <a:solidFill>
                  <a:schemeClr val="tx1"/>
                </a:solidFill>
              </a:rPr>
              <a:t>={q</a:t>
            </a:r>
            <a:r>
              <a:rPr lang="en-US" altLang="zh-CN" sz="2000" baseline="-25000" dirty="0">
                <a:solidFill>
                  <a:schemeClr val="tx1"/>
                </a:solidFill>
              </a:rPr>
              <a:t>1</a:t>
            </a:r>
            <a:r>
              <a:rPr lang="en-US" altLang="zh-CN" sz="2000" dirty="0">
                <a:solidFill>
                  <a:schemeClr val="tx1"/>
                </a:solidFill>
              </a:rPr>
              <a:t>,q</a:t>
            </a:r>
            <a:r>
              <a:rPr lang="en-US" altLang="zh-CN" sz="2000" baseline="-25000" dirty="0">
                <a:solidFill>
                  <a:schemeClr val="tx1"/>
                </a:solidFill>
              </a:rPr>
              <a:t>3</a:t>
            </a:r>
            <a:r>
              <a:rPr lang="en-US" altLang="zh-CN" sz="2000" dirty="0">
                <a:solidFill>
                  <a:schemeClr val="tx1"/>
                </a:solidFill>
              </a:rPr>
              <a:t>}, S</a:t>
            </a:r>
            <a:r>
              <a:rPr lang="en-US" altLang="zh-CN" sz="2000" baseline="-25000" dirty="0">
                <a:solidFill>
                  <a:schemeClr val="tx1"/>
                </a:solidFill>
              </a:rPr>
              <a:t>4</a:t>
            </a:r>
            <a:r>
              <a:rPr lang="en-US" altLang="zh-CN" sz="2000" dirty="0">
                <a:solidFill>
                  <a:schemeClr val="tx1"/>
                </a:solidFill>
              </a:rPr>
              <a:t>={q</a:t>
            </a:r>
            <a:r>
              <a:rPr lang="en-US" altLang="zh-CN" sz="2000" baseline="-25000" dirty="0">
                <a:solidFill>
                  <a:schemeClr val="tx1"/>
                </a:solidFill>
              </a:rPr>
              <a:t>1</a:t>
            </a:r>
            <a:r>
              <a:rPr lang="en-US" altLang="zh-CN" sz="2000" dirty="0">
                <a:solidFill>
                  <a:schemeClr val="tx1"/>
                </a:solidFill>
              </a:rPr>
              <a:t>,q</a:t>
            </a:r>
            <a:r>
              <a:rPr lang="en-US" altLang="zh-CN" sz="2000" baseline="-25000" dirty="0">
                <a:solidFill>
                  <a:schemeClr val="tx1"/>
                </a:solidFill>
              </a:rPr>
              <a:t>2</a:t>
            </a:r>
            <a:r>
              <a:rPr lang="en-US" altLang="zh-CN" sz="2000" dirty="0">
                <a:solidFill>
                  <a:schemeClr val="tx1"/>
                </a:solidFill>
              </a:rPr>
              <a:t>,q</a:t>
            </a:r>
            <a:r>
              <a:rPr lang="en-US" altLang="zh-CN" sz="2000" baseline="-25000" dirty="0">
                <a:solidFill>
                  <a:schemeClr val="tx1"/>
                </a:solidFill>
              </a:rPr>
              <a:t>3</a:t>
            </a:r>
            <a:r>
              <a:rPr lang="en-US" altLang="zh-CN" sz="2000" dirty="0">
                <a:solidFill>
                  <a:schemeClr val="tx1"/>
                </a:solidFill>
              </a:rPr>
              <a:t>,q</a:t>
            </a:r>
            <a:r>
              <a:rPr lang="en-US" altLang="zh-CN" sz="2000" baseline="-25000" dirty="0">
                <a:solidFill>
                  <a:schemeClr val="tx1"/>
                </a:solidFill>
              </a:rPr>
              <a:t>4</a:t>
            </a:r>
            <a:r>
              <a:rPr lang="en-US" altLang="zh-CN" sz="2000" dirty="0">
                <a:solidFill>
                  <a:schemeClr val="tx1"/>
                </a:solidFill>
              </a:rPr>
              <a:t>}. </a:t>
            </a:r>
            <a:endParaRPr lang="en-US" altLang="zh-CN" sz="2000" dirty="0">
              <a:solidFill>
                <a:schemeClr val="tx1"/>
              </a:solidFill>
            </a:endParaRPr>
          </a:p>
          <a:p>
            <a:pPr eaLnBrk="0" hangingPunct="0">
              <a:spcBef>
                <a:spcPct val="10000"/>
              </a:spcBef>
              <a:buSzPct val="75000"/>
            </a:pPr>
            <a:r>
              <a:rPr lang="en-US" altLang="zh-CN" sz="2000" dirty="0">
                <a:solidFill>
                  <a:schemeClr val="tx1"/>
                </a:solidFill>
                <a:sym typeface="Symbol" panose="05050102010706020507" pitchFamily="18" charset="2"/>
              </a:rPr>
              <a:t>(S</a:t>
            </a:r>
            <a:r>
              <a:rPr lang="en-US" altLang="zh-CN" sz="2000" baseline="-25000" dirty="0">
                <a:solidFill>
                  <a:schemeClr val="tx1"/>
                </a:solidFill>
                <a:sym typeface="Symbol" panose="05050102010706020507" pitchFamily="18" charset="2"/>
              </a:rPr>
              <a:t>1</a:t>
            </a:r>
            <a:r>
              <a:rPr lang="en-US" altLang="zh-CN" sz="2000" dirty="0">
                <a:solidFill>
                  <a:schemeClr val="tx1"/>
                </a:solidFill>
                <a:sym typeface="Symbol" panose="05050102010706020507" pitchFamily="18" charset="2"/>
              </a:rPr>
              <a:t>,0) = S</a:t>
            </a:r>
            <a:r>
              <a:rPr lang="en-US" altLang="zh-CN" sz="2000" baseline="-25000" dirty="0">
                <a:solidFill>
                  <a:schemeClr val="tx1"/>
                </a:solidFill>
                <a:sym typeface="Symbol" panose="05050102010706020507" pitchFamily="18" charset="2"/>
              </a:rPr>
              <a:t>1</a:t>
            </a:r>
            <a:r>
              <a:rPr lang="en-US" altLang="zh-CN" sz="2000" dirty="0">
                <a:solidFill>
                  <a:schemeClr val="tx1"/>
                </a:solidFill>
                <a:sym typeface="Symbol" panose="05050102010706020507" pitchFamily="18" charset="2"/>
              </a:rPr>
              <a:t>, (S</a:t>
            </a:r>
            <a:r>
              <a:rPr lang="en-US" altLang="zh-CN" sz="2000" baseline="-25000" dirty="0">
                <a:solidFill>
                  <a:schemeClr val="tx1"/>
                </a:solidFill>
                <a:sym typeface="Symbol" panose="05050102010706020507" pitchFamily="18" charset="2"/>
              </a:rPr>
              <a:t>1</a:t>
            </a:r>
            <a:r>
              <a:rPr lang="en-US" altLang="zh-CN" sz="2000" dirty="0">
                <a:solidFill>
                  <a:schemeClr val="tx1"/>
                </a:solidFill>
                <a:sym typeface="Symbol" panose="05050102010706020507" pitchFamily="18" charset="2"/>
              </a:rPr>
              <a:t>,1) = S</a:t>
            </a:r>
            <a:r>
              <a:rPr lang="en-US" altLang="zh-CN" sz="2000" baseline="-25000" dirty="0">
                <a:solidFill>
                  <a:schemeClr val="tx1"/>
                </a:solidFill>
                <a:sym typeface="Symbol" panose="05050102010706020507" pitchFamily="18" charset="2"/>
              </a:rPr>
              <a:t>2</a:t>
            </a:r>
            <a:r>
              <a:rPr lang="en-US" altLang="zh-CN" sz="2000" dirty="0">
                <a:solidFill>
                  <a:schemeClr val="tx1"/>
                </a:solidFill>
                <a:sym typeface="Symbol" panose="05050102010706020507" pitchFamily="18" charset="2"/>
              </a:rPr>
              <a:t>,</a:t>
            </a:r>
            <a:endParaRPr lang="en-US" altLang="zh-CN" sz="2000" dirty="0">
              <a:solidFill>
                <a:schemeClr val="tx1"/>
              </a:solidFill>
              <a:sym typeface="Symbol" panose="05050102010706020507" pitchFamily="18" charset="2"/>
            </a:endParaRPr>
          </a:p>
          <a:p>
            <a:pPr eaLnBrk="0" hangingPunct="0">
              <a:spcBef>
                <a:spcPct val="10000"/>
              </a:spcBef>
              <a:buSzPct val="75000"/>
            </a:pPr>
            <a:r>
              <a:rPr lang="en-US" altLang="zh-CN" sz="2000" dirty="0">
                <a:solidFill>
                  <a:schemeClr val="tx1"/>
                </a:solidFill>
                <a:sym typeface="Symbol" panose="05050102010706020507" pitchFamily="18" charset="2"/>
              </a:rPr>
              <a:t>(S</a:t>
            </a:r>
            <a:r>
              <a:rPr lang="en-US" altLang="zh-CN" sz="2000" baseline="-25000" dirty="0">
                <a:solidFill>
                  <a:schemeClr val="tx1"/>
                </a:solidFill>
                <a:sym typeface="Symbol" panose="05050102010706020507" pitchFamily="18" charset="2"/>
              </a:rPr>
              <a:t>2</a:t>
            </a:r>
            <a:r>
              <a:rPr lang="en-US" altLang="zh-CN" sz="2000" dirty="0">
                <a:solidFill>
                  <a:schemeClr val="tx1"/>
                </a:solidFill>
                <a:sym typeface="Symbol" panose="05050102010706020507" pitchFamily="18" charset="2"/>
              </a:rPr>
              <a:t>,0) = S</a:t>
            </a:r>
            <a:r>
              <a:rPr lang="en-US" altLang="zh-CN" sz="2000" baseline="-25000" dirty="0">
                <a:solidFill>
                  <a:schemeClr val="tx1"/>
                </a:solidFill>
                <a:sym typeface="Symbol" panose="05050102010706020507" pitchFamily="18" charset="2"/>
              </a:rPr>
              <a:t>3</a:t>
            </a:r>
            <a:r>
              <a:rPr lang="en-US" altLang="zh-CN" sz="2000" dirty="0">
                <a:solidFill>
                  <a:schemeClr val="tx1"/>
                </a:solidFill>
                <a:sym typeface="Symbol" panose="05050102010706020507" pitchFamily="18" charset="2"/>
              </a:rPr>
              <a:t>, (S</a:t>
            </a:r>
            <a:r>
              <a:rPr lang="en-US" altLang="zh-CN" sz="2000" baseline="-25000" dirty="0">
                <a:solidFill>
                  <a:schemeClr val="tx1"/>
                </a:solidFill>
                <a:sym typeface="Symbol" panose="05050102010706020507" pitchFamily="18" charset="2"/>
              </a:rPr>
              <a:t>3</a:t>
            </a:r>
            <a:r>
              <a:rPr lang="en-US" altLang="zh-CN" sz="2000" dirty="0">
                <a:solidFill>
                  <a:schemeClr val="tx1"/>
                </a:solidFill>
                <a:sym typeface="Symbol" panose="05050102010706020507" pitchFamily="18" charset="2"/>
              </a:rPr>
              <a:t>,1) = S</a:t>
            </a:r>
            <a:r>
              <a:rPr lang="en-US" altLang="zh-CN" sz="2000" baseline="-25000" dirty="0">
                <a:solidFill>
                  <a:schemeClr val="tx1"/>
                </a:solidFill>
                <a:sym typeface="Symbol" panose="05050102010706020507" pitchFamily="18" charset="2"/>
              </a:rPr>
              <a:t>4</a:t>
            </a:r>
            <a:r>
              <a:rPr lang="en-US" altLang="zh-CN" sz="2000" dirty="0">
                <a:solidFill>
                  <a:schemeClr val="tx1"/>
                </a:solidFill>
                <a:sym typeface="Symbol" panose="05050102010706020507" pitchFamily="18" charset="2"/>
              </a:rPr>
              <a:t>, (S</a:t>
            </a:r>
            <a:r>
              <a:rPr lang="en-US" altLang="zh-CN" sz="2000" baseline="-25000" dirty="0">
                <a:solidFill>
                  <a:schemeClr val="tx1"/>
                </a:solidFill>
                <a:sym typeface="Symbol" panose="05050102010706020507" pitchFamily="18" charset="2"/>
              </a:rPr>
              <a:t>4</a:t>
            </a:r>
            <a:r>
              <a:rPr lang="en-US" altLang="zh-CN" sz="2000" dirty="0">
                <a:solidFill>
                  <a:schemeClr val="tx1"/>
                </a:solidFill>
                <a:sym typeface="Symbol" panose="05050102010706020507" pitchFamily="18" charset="2"/>
              </a:rPr>
              <a:t>,1) = S</a:t>
            </a:r>
            <a:r>
              <a:rPr lang="en-US" altLang="zh-CN" sz="2000" baseline="-25000" dirty="0">
                <a:solidFill>
                  <a:schemeClr val="tx1"/>
                </a:solidFill>
                <a:sym typeface="Symbol" panose="05050102010706020507" pitchFamily="18" charset="2"/>
              </a:rPr>
              <a:t>4</a:t>
            </a:r>
            <a:endParaRPr lang="zh-CN" altLang="en-US" sz="20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51739"/>
    </mc:Choice>
    <mc:Fallback>
      <p:transition spd="slow" advTm="51739"/>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zh-CN" b="1" dirty="0"/>
              <a:t>closure under regular operations</a:t>
            </a:r>
            <a:endParaRPr lang="zh-CN" altLang="en-US" b="1" dirty="0"/>
          </a:p>
        </p:txBody>
      </p:sp>
      <p:sp>
        <p:nvSpPr>
          <p:cNvPr id="535555" name="Text Box 3"/>
          <p:cNvSpPr txBox="1">
            <a:spLocks noChangeArrowheads="1"/>
          </p:cNvSpPr>
          <p:nvPr/>
        </p:nvSpPr>
        <p:spPr bwMode="auto">
          <a:xfrm>
            <a:off x="591223" y="1787795"/>
            <a:ext cx="7641964" cy="2505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kumimoji="0" lang="en-US" altLang="zh-CN" sz="3200" dirty="0">
                <a:solidFill>
                  <a:schemeClr val="tx1"/>
                </a:solidFill>
              </a:rPr>
              <a:t>Theorem: The class of regular languages </a:t>
            </a:r>
            <a:endParaRPr kumimoji="0" lang="en-US" altLang="zh-CN" sz="3200" dirty="0">
              <a:solidFill>
                <a:schemeClr val="tx1"/>
              </a:solidFill>
            </a:endParaRPr>
          </a:p>
          <a:p>
            <a:pPr>
              <a:spcBef>
                <a:spcPct val="30000"/>
              </a:spcBef>
            </a:pPr>
            <a:r>
              <a:rPr kumimoji="0" lang="en-US" altLang="zh-CN" sz="3200" dirty="0">
                <a:solidFill>
                  <a:schemeClr val="tx1"/>
                </a:solidFill>
              </a:rPr>
              <a:t>      is closed under regular operations, i.e., </a:t>
            </a:r>
            <a:endParaRPr kumimoji="0" lang="en-US" altLang="zh-CN" sz="3200" dirty="0">
              <a:solidFill>
                <a:schemeClr val="tx1"/>
              </a:solidFill>
            </a:endParaRPr>
          </a:p>
          <a:p>
            <a:pPr>
              <a:spcBef>
                <a:spcPct val="30000"/>
              </a:spcBef>
            </a:pPr>
            <a:r>
              <a:rPr lang="en-US" altLang="zh-CN" sz="3200" dirty="0">
                <a:solidFill>
                  <a:schemeClr val="tx1"/>
                </a:solidFill>
                <a:sym typeface="Symbol" panose="05050102010706020507" pitchFamily="18" charset="2"/>
              </a:rPr>
              <a:t>      if A,B are regular, then </a:t>
            </a:r>
            <a:endParaRPr lang="en-US" altLang="zh-CN" sz="3200" dirty="0">
              <a:solidFill>
                <a:schemeClr val="tx1"/>
              </a:solidFill>
              <a:sym typeface="Symbol" panose="05050102010706020507" pitchFamily="18" charset="2"/>
            </a:endParaRPr>
          </a:p>
          <a:p>
            <a:pPr>
              <a:spcBef>
                <a:spcPct val="30000"/>
              </a:spcBef>
            </a:pPr>
            <a:r>
              <a:rPr lang="en-US" altLang="zh-CN" sz="3200" dirty="0">
                <a:solidFill>
                  <a:schemeClr val="tx1"/>
                </a:solidFill>
                <a:sym typeface="Symbol" panose="05050102010706020507" pitchFamily="18" charset="2"/>
              </a:rPr>
              <a:t>             AB, AB  and A</a:t>
            </a:r>
            <a:r>
              <a:rPr lang="en-US" altLang="zh-CN" sz="3200" baseline="30000" dirty="0">
                <a:solidFill>
                  <a:schemeClr val="tx1"/>
                </a:solidFill>
                <a:sym typeface="Symbol" panose="05050102010706020507" pitchFamily="18" charset="2"/>
              </a:rPr>
              <a:t>* </a:t>
            </a:r>
            <a:r>
              <a:rPr lang="en-US" altLang="zh-CN" sz="3200" dirty="0">
                <a:solidFill>
                  <a:schemeClr val="tx1"/>
                </a:solidFill>
                <a:sym typeface="Symbol" panose="05050102010706020507" pitchFamily="18" charset="2"/>
              </a:rPr>
              <a:t> are regular. </a:t>
            </a:r>
            <a:endParaRPr kumimoji="0" lang="en-US" altLang="zh-CN" sz="32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3607"/>
    </mc:Choice>
    <mc:Fallback>
      <p:transition spd="slow" advTm="33607"/>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kumimoji="0" lang="en-US" altLang="zh-CN" b="1" dirty="0">
                <a:solidFill>
                  <a:schemeClr val="tx1"/>
                </a:solidFill>
              </a:rPr>
              <a:t>A,B regular </a:t>
            </a:r>
            <a:r>
              <a:rPr kumimoji="0" lang="en-US" altLang="zh-CN" b="1" dirty="0">
                <a:solidFill>
                  <a:schemeClr val="tx1"/>
                </a:solidFill>
                <a:sym typeface="Symbol" panose="05050102010706020507" pitchFamily="18" charset="2"/>
              </a:rPr>
              <a:t></a:t>
            </a:r>
            <a:r>
              <a:rPr kumimoji="0" lang="en-US" altLang="zh-CN" b="1" dirty="0">
                <a:solidFill>
                  <a:schemeClr val="tx1"/>
                </a:solidFill>
              </a:rPr>
              <a:t> A</a:t>
            </a:r>
            <a:r>
              <a:rPr kumimoji="0" lang="en-US" altLang="zh-CN" b="1" dirty="0">
                <a:solidFill>
                  <a:schemeClr val="tx1"/>
                </a:solidFill>
                <a:sym typeface="Symbol" panose="05050102010706020507" pitchFamily="18" charset="2"/>
              </a:rPr>
              <a:t></a:t>
            </a:r>
            <a:r>
              <a:rPr kumimoji="0" lang="en-US" altLang="zh-CN" b="1" dirty="0">
                <a:solidFill>
                  <a:schemeClr val="tx1"/>
                </a:solidFill>
              </a:rPr>
              <a:t>B regular </a:t>
            </a:r>
            <a:endParaRPr kumimoji="0" lang="zh-CN" altLang="en-US" b="1" dirty="0">
              <a:solidFill>
                <a:schemeClr val="tx1"/>
              </a:solidFill>
            </a:endParaRPr>
          </a:p>
        </p:txBody>
      </p:sp>
      <p:sp>
        <p:nvSpPr>
          <p:cNvPr id="613379" name="Text Box 3"/>
          <p:cNvSpPr txBox="1">
            <a:spLocks noChangeArrowheads="1"/>
          </p:cNvSpPr>
          <p:nvPr/>
        </p:nvSpPr>
        <p:spPr bwMode="auto">
          <a:xfrm>
            <a:off x="395536" y="1408127"/>
            <a:ext cx="6786794" cy="2653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kumimoji="0" lang="en-US" altLang="zh-CN" sz="2400" dirty="0">
                <a:solidFill>
                  <a:schemeClr val="tx1"/>
                </a:solidFill>
                <a:sym typeface="Symbol" panose="05050102010706020507" pitchFamily="18" charset="2"/>
              </a:rPr>
              <a:t>A regular   DFA: </a:t>
            </a:r>
            <a:r>
              <a:rPr kumimoji="0" lang="en-US" altLang="zh-CN" sz="2400" dirty="0">
                <a:solidFill>
                  <a:schemeClr val="accent2"/>
                </a:solidFill>
                <a:sym typeface="Symbol" panose="05050102010706020507" pitchFamily="18" charset="2"/>
              </a:rPr>
              <a:t>M</a:t>
            </a:r>
            <a:r>
              <a:rPr kumimoji="0" lang="en-US" altLang="zh-CN" sz="2400" baseline="-25000" dirty="0">
                <a:solidFill>
                  <a:schemeClr val="accent2"/>
                </a:solidFill>
                <a:sym typeface="Symbol" panose="05050102010706020507" pitchFamily="18" charset="2"/>
              </a:rPr>
              <a:t>1</a:t>
            </a:r>
            <a:r>
              <a:rPr kumimoji="0" lang="en-US" altLang="zh-CN" sz="2400" dirty="0">
                <a:solidFill>
                  <a:schemeClr val="accent2"/>
                </a:solidFill>
                <a:sym typeface="Symbol" panose="05050102010706020507" pitchFamily="18" charset="2"/>
              </a:rPr>
              <a:t>=(Q</a:t>
            </a:r>
            <a:r>
              <a:rPr kumimoji="0" lang="en-US" altLang="zh-CN" sz="2400" baseline="-25000" dirty="0">
                <a:solidFill>
                  <a:schemeClr val="accent2"/>
                </a:solidFill>
                <a:sym typeface="Symbol" panose="05050102010706020507" pitchFamily="18" charset="2"/>
              </a:rPr>
              <a:t>1</a:t>
            </a:r>
            <a:r>
              <a:rPr kumimoji="0" lang="en-US" altLang="zh-CN" sz="2400" dirty="0">
                <a:solidFill>
                  <a:schemeClr val="accent2"/>
                </a:solidFill>
                <a:sym typeface="Symbol" panose="05050102010706020507" pitchFamily="18" charset="2"/>
              </a:rPr>
              <a:t>,,</a:t>
            </a:r>
            <a:r>
              <a:rPr kumimoji="0" lang="en-US" altLang="zh-CN" sz="2400" baseline="-25000" dirty="0">
                <a:solidFill>
                  <a:schemeClr val="accent2"/>
                </a:solidFill>
                <a:sym typeface="Symbol" panose="05050102010706020507" pitchFamily="18" charset="2"/>
              </a:rPr>
              <a:t>1</a:t>
            </a:r>
            <a:r>
              <a:rPr kumimoji="0" lang="en-US" altLang="zh-CN" sz="2400" dirty="0">
                <a:solidFill>
                  <a:schemeClr val="accent2"/>
                </a:solidFill>
                <a:sym typeface="Symbol" panose="05050102010706020507" pitchFamily="18" charset="2"/>
              </a:rPr>
              <a:t>,s</a:t>
            </a:r>
            <a:r>
              <a:rPr kumimoji="0" lang="en-US" altLang="zh-CN" sz="2400" baseline="-25000" dirty="0">
                <a:solidFill>
                  <a:schemeClr val="accent2"/>
                </a:solidFill>
                <a:sym typeface="Symbol" panose="05050102010706020507" pitchFamily="18" charset="2"/>
              </a:rPr>
              <a:t>1</a:t>
            </a:r>
            <a:r>
              <a:rPr kumimoji="0" lang="en-US" altLang="zh-CN" sz="2400" dirty="0">
                <a:solidFill>
                  <a:schemeClr val="accent2"/>
                </a:solidFill>
                <a:sym typeface="Symbol" panose="05050102010706020507" pitchFamily="18" charset="2"/>
              </a:rPr>
              <a:t>,F</a:t>
            </a:r>
            <a:r>
              <a:rPr kumimoji="0" lang="en-US" altLang="zh-CN" sz="2400" baseline="-25000" dirty="0">
                <a:solidFill>
                  <a:schemeClr val="accent2"/>
                </a:solidFill>
                <a:sym typeface="Symbol" panose="05050102010706020507" pitchFamily="18" charset="2"/>
              </a:rPr>
              <a:t>1</a:t>
            </a:r>
            <a:r>
              <a:rPr kumimoji="0" lang="en-US" altLang="zh-CN" sz="2400" dirty="0">
                <a:solidFill>
                  <a:schemeClr val="accent2"/>
                </a:solidFill>
                <a:sym typeface="Symbol" panose="05050102010706020507" pitchFamily="18" charset="2"/>
              </a:rPr>
              <a:t>)</a:t>
            </a:r>
            <a:r>
              <a:rPr kumimoji="0" lang="en-US" altLang="zh-CN" sz="2400" dirty="0">
                <a:solidFill>
                  <a:schemeClr val="tx1"/>
                </a:solidFill>
                <a:sym typeface="Symbol" panose="05050102010706020507" pitchFamily="18" charset="2"/>
              </a:rPr>
              <a:t>, L(</a:t>
            </a:r>
            <a:r>
              <a:rPr kumimoji="0" lang="en-US" altLang="zh-CN" sz="2400" dirty="0">
                <a:solidFill>
                  <a:schemeClr val="accent2"/>
                </a:solidFill>
                <a:sym typeface="Symbol" panose="05050102010706020507" pitchFamily="18" charset="2"/>
              </a:rPr>
              <a:t>M</a:t>
            </a:r>
            <a:r>
              <a:rPr kumimoji="0" lang="en-US" altLang="zh-CN" sz="2400" baseline="-25000" dirty="0">
                <a:solidFill>
                  <a:schemeClr val="accent2"/>
                </a:solidFill>
                <a:sym typeface="Symbol" panose="05050102010706020507" pitchFamily="18" charset="2"/>
              </a:rPr>
              <a:t>1</a:t>
            </a:r>
            <a:r>
              <a:rPr kumimoji="0" lang="en-US" altLang="zh-CN" sz="2400" dirty="0">
                <a:solidFill>
                  <a:schemeClr val="tx1"/>
                </a:solidFill>
                <a:sym typeface="Symbol" panose="05050102010706020507" pitchFamily="18" charset="2"/>
              </a:rPr>
              <a:t>)=A  </a:t>
            </a:r>
            <a:endParaRPr kumimoji="0" lang="en-US" altLang="zh-CN" sz="2400" dirty="0">
              <a:solidFill>
                <a:schemeClr val="tx1"/>
              </a:solidFill>
              <a:sym typeface="Symbol" panose="05050102010706020507" pitchFamily="18" charset="2"/>
            </a:endParaRPr>
          </a:p>
          <a:p>
            <a:pPr>
              <a:lnSpc>
                <a:spcPct val="110000"/>
              </a:lnSpc>
              <a:spcBef>
                <a:spcPct val="10000"/>
              </a:spcBef>
              <a:spcAft>
                <a:spcPct val="10000"/>
              </a:spcAft>
            </a:pPr>
            <a:r>
              <a:rPr kumimoji="0" lang="en-US" altLang="zh-CN" sz="2400" dirty="0">
                <a:solidFill>
                  <a:schemeClr val="tx1"/>
                </a:solidFill>
                <a:sym typeface="Symbol" panose="05050102010706020507" pitchFamily="18" charset="2"/>
              </a:rPr>
              <a:t>B regular   DFA: </a:t>
            </a:r>
            <a:r>
              <a:rPr kumimoji="0" lang="en-US" altLang="zh-CN" sz="2400" dirty="0">
                <a:solidFill>
                  <a:schemeClr val="accent2"/>
                </a:solidFill>
                <a:sym typeface="Symbol" panose="05050102010706020507" pitchFamily="18" charset="2"/>
              </a:rPr>
              <a:t>M</a:t>
            </a:r>
            <a:r>
              <a:rPr kumimoji="0" lang="en-US" altLang="zh-CN" sz="2400" baseline="-25000" dirty="0">
                <a:solidFill>
                  <a:schemeClr val="accent2"/>
                </a:solidFill>
                <a:sym typeface="Symbol" panose="05050102010706020507" pitchFamily="18" charset="2"/>
              </a:rPr>
              <a:t>2</a:t>
            </a:r>
            <a:r>
              <a:rPr kumimoji="0" lang="en-US" altLang="zh-CN" sz="2400" dirty="0">
                <a:solidFill>
                  <a:schemeClr val="accent2"/>
                </a:solidFill>
                <a:sym typeface="Symbol" panose="05050102010706020507" pitchFamily="18" charset="2"/>
              </a:rPr>
              <a:t>=(Q</a:t>
            </a:r>
            <a:r>
              <a:rPr kumimoji="0" lang="en-US" altLang="zh-CN" sz="2400" baseline="-25000" dirty="0">
                <a:solidFill>
                  <a:schemeClr val="accent2"/>
                </a:solidFill>
                <a:sym typeface="Symbol" panose="05050102010706020507" pitchFamily="18" charset="2"/>
              </a:rPr>
              <a:t>2</a:t>
            </a:r>
            <a:r>
              <a:rPr kumimoji="0" lang="en-US" altLang="zh-CN" sz="2400" dirty="0">
                <a:solidFill>
                  <a:schemeClr val="accent2"/>
                </a:solidFill>
                <a:sym typeface="Symbol" panose="05050102010706020507" pitchFamily="18" charset="2"/>
              </a:rPr>
              <a:t>,,</a:t>
            </a:r>
            <a:r>
              <a:rPr kumimoji="0" lang="en-US" altLang="zh-CN" sz="2400" baseline="-25000" dirty="0">
                <a:solidFill>
                  <a:schemeClr val="accent2"/>
                </a:solidFill>
                <a:sym typeface="Symbol" panose="05050102010706020507" pitchFamily="18" charset="2"/>
              </a:rPr>
              <a:t>2</a:t>
            </a:r>
            <a:r>
              <a:rPr kumimoji="0" lang="en-US" altLang="zh-CN" sz="2400" dirty="0">
                <a:solidFill>
                  <a:schemeClr val="accent2"/>
                </a:solidFill>
                <a:sym typeface="Symbol" panose="05050102010706020507" pitchFamily="18" charset="2"/>
              </a:rPr>
              <a:t>,s</a:t>
            </a:r>
            <a:r>
              <a:rPr kumimoji="0" lang="en-US" altLang="zh-CN" sz="2400" baseline="-25000" dirty="0">
                <a:solidFill>
                  <a:schemeClr val="accent2"/>
                </a:solidFill>
                <a:sym typeface="Symbol" panose="05050102010706020507" pitchFamily="18" charset="2"/>
              </a:rPr>
              <a:t>2</a:t>
            </a:r>
            <a:r>
              <a:rPr kumimoji="0" lang="en-US" altLang="zh-CN" sz="2400" dirty="0">
                <a:solidFill>
                  <a:schemeClr val="accent2"/>
                </a:solidFill>
                <a:sym typeface="Symbol" panose="05050102010706020507" pitchFamily="18" charset="2"/>
              </a:rPr>
              <a:t>,F</a:t>
            </a:r>
            <a:r>
              <a:rPr kumimoji="0" lang="en-US" altLang="zh-CN" sz="2400" baseline="-25000" dirty="0">
                <a:solidFill>
                  <a:schemeClr val="accent2"/>
                </a:solidFill>
                <a:sym typeface="Symbol" panose="05050102010706020507" pitchFamily="18" charset="2"/>
              </a:rPr>
              <a:t>2</a:t>
            </a:r>
            <a:r>
              <a:rPr kumimoji="0" lang="en-US" altLang="zh-CN" sz="2400" dirty="0">
                <a:solidFill>
                  <a:schemeClr val="accent2"/>
                </a:solidFill>
                <a:sym typeface="Symbol" panose="05050102010706020507" pitchFamily="18" charset="2"/>
              </a:rPr>
              <a:t>)</a:t>
            </a:r>
            <a:r>
              <a:rPr kumimoji="0" lang="en-US" altLang="zh-CN" sz="2400" dirty="0">
                <a:solidFill>
                  <a:schemeClr val="tx1"/>
                </a:solidFill>
                <a:sym typeface="Symbol" panose="05050102010706020507" pitchFamily="18" charset="2"/>
              </a:rPr>
              <a:t>, L(</a:t>
            </a:r>
            <a:r>
              <a:rPr kumimoji="0" lang="en-US" altLang="zh-CN" sz="2400" dirty="0">
                <a:solidFill>
                  <a:schemeClr val="accent2"/>
                </a:solidFill>
                <a:sym typeface="Symbol" panose="05050102010706020507" pitchFamily="18" charset="2"/>
              </a:rPr>
              <a:t>M</a:t>
            </a:r>
            <a:r>
              <a:rPr kumimoji="0" lang="en-US" altLang="zh-CN" sz="2400" baseline="-25000" dirty="0">
                <a:solidFill>
                  <a:schemeClr val="accent2"/>
                </a:solidFill>
                <a:sym typeface="Symbol" panose="05050102010706020507" pitchFamily="18" charset="2"/>
              </a:rPr>
              <a:t>2</a:t>
            </a:r>
            <a:r>
              <a:rPr kumimoji="0" lang="en-US" altLang="zh-CN" sz="2400" dirty="0">
                <a:solidFill>
                  <a:schemeClr val="tx1"/>
                </a:solidFill>
                <a:sym typeface="Symbol" panose="05050102010706020507" pitchFamily="18" charset="2"/>
              </a:rPr>
              <a:t>)=B, </a:t>
            </a:r>
            <a:endParaRPr kumimoji="0" lang="en-US" altLang="zh-CN" sz="2400" dirty="0">
              <a:solidFill>
                <a:schemeClr val="tx1"/>
              </a:solidFill>
              <a:sym typeface="Symbol" panose="05050102010706020507" pitchFamily="18" charset="2"/>
            </a:endParaRPr>
          </a:p>
          <a:p>
            <a:pPr>
              <a:lnSpc>
                <a:spcPct val="110000"/>
              </a:lnSpc>
              <a:spcBef>
                <a:spcPct val="10000"/>
              </a:spcBef>
              <a:spcAft>
                <a:spcPct val="10000"/>
              </a:spcAft>
            </a:pPr>
            <a:r>
              <a:rPr kumimoji="0" lang="en-US" altLang="zh-CN" dirty="0">
                <a:solidFill>
                  <a:schemeClr val="tx1"/>
                </a:solidFill>
                <a:sym typeface="Symbol" panose="05050102010706020507" pitchFamily="18" charset="2"/>
              </a:rPr>
              <a:t>Construct an NFA </a:t>
            </a:r>
            <a:r>
              <a:rPr kumimoji="0" lang="en-US" altLang="zh-CN" dirty="0">
                <a:solidFill>
                  <a:srgbClr val="FF0000"/>
                </a:solidFill>
                <a:sym typeface="Symbol" panose="05050102010706020507" pitchFamily="18" charset="2"/>
              </a:rPr>
              <a:t>M</a:t>
            </a:r>
            <a:r>
              <a:rPr kumimoji="0" lang="en-US" altLang="zh-CN" dirty="0">
                <a:solidFill>
                  <a:schemeClr val="tx1"/>
                </a:solidFill>
                <a:sym typeface="Symbol" panose="05050102010706020507" pitchFamily="18" charset="2"/>
              </a:rPr>
              <a:t>.</a:t>
            </a:r>
            <a:endParaRPr kumimoji="0" lang="en-US" altLang="zh-CN" dirty="0">
              <a:solidFill>
                <a:schemeClr val="tx1"/>
              </a:solidFill>
              <a:sym typeface="Symbol" panose="05050102010706020507" pitchFamily="18" charset="2"/>
            </a:endParaRPr>
          </a:p>
          <a:p>
            <a:pPr>
              <a:lnSpc>
                <a:spcPct val="110000"/>
              </a:lnSpc>
              <a:spcBef>
                <a:spcPct val="10000"/>
              </a:spcBef>
              <a:spcAft>
                <a:spcPct val="10000"/>
              </a:spcAft>
            </a:pPr>
            <a:r>
              <a:rPr kumimoji="0" lang="en-US" altLang="zh-CN" dirty="0">
                <a:solidFill>
                  <a:schemeClr val="tx1"/>
                </a:solidFill>
                <a:sym typeface="Symbol" panose="05050102010706020507" pitchFamily="18" charset="2"/>
              </a:rPr>
              <a:t>We have L(</a:t>
            </a:r>
            <a:r>
              <a:rPr kumimoji="0" lang="en-US" altLang="zh-CN" dirty="0">
                <a:solidFill>
                  <a:srgbClr val="FF0000"/>
                </a:solidFill>
                <a:sym typeface="Symbol" panose="05050102010706020507" pitchFamily="18" charset="2"/>
              </a:rPr>
              <a:t>M</a:t>
            </a:r>
            <a:r>
              <a:rPr kumimoji="0" lang="en-US" altLang="zh-CN" dirty="0">
                <a:solidFill>
                  <a:schemeClr val="tx1"/>
                </a:solidFill>
                <a:sym typeface="Symbol" panose="05050102010706020507" pitchFamily="18" charset="2"/>
              </a:rPr>
              <a:t>) = A</a:t>
            </a:r>
            <a:r>
              <a:rPr kumimoji="0" lang="en-US" altLang="zh-CN" dirty="0">
                <a:solidFill>
                  <a:schemeClr val="tx1"/>
                </a:solidFill>
              </a:rPr>
              <a:t> </a:t>
            </a:r>
            <a:r>
              <a:rPr kumimoji="0" lang="en-US" altLang="zh-CN" dirty="0">
                <a:solidFill>
                  <a:schemeClr val="tx1"/>
                </a:solidFill>
                <a:sym typeface="Symbol" panose="05050102010706020507" pitchFamily="18" charset="2"/>
              </a:rPr>
              <a:t> B.</a:t>
            </a:r>
            <a:endParaRPr kumimoji="0" lang="en-US" altLang="zh-CN" dirty="0">
              <a:solidFill>
                <a:schemeClr val="tx1"/>
              </a:solidFill>
              <a:sym typeface="Symbol" panose="05050102010706020507" pitchFamily="18" charset="2"/>
            </a:endParaRPr>
          </a:p>
          <a:p>
            <a:pPr>
              <a:lnSpc>
                <a:spcPct val="110000"/>
              </a:lnSpc>
              <a:spcBef>
                <a:spcPct val="10000"/>
              </a:spcBef>
              <a:spcAft>
                <a:spcPct val="10000"/>
              </a:spcAft>
            </a:pPr>
            <a:r>
              <a:rPr kumimoji="0" lang="en-US" altLang="zh-CN" dirty="0">
                <a:solidFill>
                  <a:schemeClr val="tx1"/>
                </a:solidFill>
                <a:sym typeface="Symbol" panose="05050102010706020507" pitchFamily="18" charset="2"/>
              </a:rPr>
              <a:t>Hence, </a:t>
            </a:r>
            <a:r>
              <a:rPr kumimoji="0" lang="en-US" altLang="zh-CN" dirty="0">
                <a:solidFill>
                  <a:schemeClr val="tx1"/>
                </a:solidFill>
              </a:rPr>
              <a:t>A</a:t>
            </a:r>
            <a:r>
              <a:rPr kumimoji="0" lang="en-US" altLang="zh-CN" dirty="0">
                <a:solidFill>
                  <a:schemeClr val="tx1"/>
                </a:solidFill>
                <a:sym typeface="Symbol" panose="05050102010706020507" pitchFamily="18" charset="2"/>
              </a:rPr>
              <a:t></a:t>
            </a:r>
            <a:r>
              <a:rPr kumimoji="0" lang="en-US" altLang="zh-CN" dirty="0">
                <a:solidFill>
                  <a:schemeClr val="tx1"/>
                </a:solidFill>
              </a:rPr>
              <a:t>B regular</a:t>
            </a:r>
            <a:r>
              <a:rPr kumimoji="0" lang="en-US" altLang="zh-CN" dirty="0">
                <a:solidFill>
                  <a:schemeClr val="tx1"/>
                </a:solidFill>
                <a:sym typeface="Symbol" panose="05050102010706020507" pitchFamily="18" charset="2"/>
              </a:rPr>
              <a:t> </a:t>
            </a:r>
            <a:endParaRPr kumimoji="0" lang="en-US" altLang="zh-CN" dirty="0"/>
          </a:p>
        </p:txBody>
      </p:sp>
      <p:grpSp>
        <p:nvGrpSpPr>
          <p:cNvPr id="613454" name="Group 78"/>
          <p:cNvGrpSpPr/>
          <p:nvPr/>
        </p:nvGrpSpPr>
        <p:grpSpPr bwMode="auto">
          <a:xfrm>
            <a:off x="180975" y="4509120"/>
            <a:ext cx="1798638" cy="1584325"/>
            <a:chOff x="114" y="3022"/>
            <a:chExt cx="1133" cy="998"/>
          </a:xfrm>
        </p:grpSpPr>
        <p:sp>
          <p:nvSpPr>
            <p:cNvPr id="613380" name="Rectangle 4"/>
            <p:cNvSpPr>
              <a:spLocks noChangeArrowheads="1"/>
            </p:cNvSpPr>
            <p:nvPr/>
          </p:nvSpPr>
          <p:spPr bwMode="auto">
            <a:xfrm>
              <a:off x="204" y="3022"/>
              <a:ext cx="1043" cy="99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382" name="Oval 6"/>
            <p:cNvSpPr>
              <a:spLocks noChangeArrowheads="1"/>
            </p:cNvSpPr>
            <p:nvPr/>
          </p:nvSpPr>
          <p:spPr bwMode="auto">
            <a:xfrm>
              <a:off x="975" y="370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383" name="Oval 7"/>
            <p:cNvSpPr>
              <a:spLocks noChangeArrowheads="1"/>
            </p:cNvSpPr>
            <p:nvPr/>
          </p:nvSpPr>
          <p:spPr bwMode="auto">
            <a:xfrm>
              <a:off x="930" y="3657"/>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384" name="Oval 8"/>
            <p:cNvSpPr>
              <a:spLocks noChangeArrowheads="1"/>
            </p:cNvSpPr>
            <p:nvPr/>
          </p:nvSpPr>
          <p:spPr bwMode="auto">
            <a:xfrm>
              <a:off x="975" y="315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385" name="Oval 9"/>
            <p:cNvSpPr>
              <a:spLocks noChangeArrowheads="1"/>
            </p:cNvSpPr>
            <p:nvPr/>
          </p:nvSpPr>
          <p:spPr bwMode="auto">
            <a:xfrm>
              <a:off x="930" y="3113"/>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13388" name="AutoShape 12"/>
            <p:cNvCxnSpPr>
              <a:cxnSpLocks noChangeShapeType="1"/>
            </p:cNvCxnSpPr>
            <p:nvPr/>
          </p:nvCxnSpPr>
          <p:spPr bwMode="auto">
            <a:xfrm>
              <a:off x="114" y="3227"/>
              <a:ext cx="181"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3390" name="Text Box 14"/>
            <p:cNvSpPr txBox="1">
              <a:spLocks noChangeArrowheads="1"/>
            </p:cNvSpPr>
            <p:nvPr/>
          </p:nvSpPr>
          <p:spPr bwMode="auto">
            <a:xfrm>
              <a:off x="491" y="3391"/>
              <a:ext cx="39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sz="2400"/>
                <a:t>M</a:t>
              </a:r>
              <a:r>
                <a:rPr lang="en-US" altLang="zh-CN" sz="2400" baseline="-25000"/>
                <a:t>1 </a:t>
              </a:r>
              <a:endParaRPr lang="en-US" altLang="zh-CN" sz="2400" baseline="-25000"/>
            </a:p>
          </p:txBody>
        </p:sp>
        <p:sp>
          <p:nvSpPr>
            <p:cNvPr id="2" name="Oval 51"/>
            <p:cNvSpPr>
              <a:spLocks noChangeAspect="1"/>
            </p:cNvSpPr>
            <p:nvPr/>
          </p:nvSpPr>
          <p:spPr bwMode="auto">
            <a:xfrm>
              <a:off x="295" y="3113"/>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s</a:t>
              </a:r>
              <a:r>
                <a:rPr kumimoji="0" lang="en-US" altLang="zh-CN" sz="2400" baseline="-25000">
                  <a:solidFill>
                    <a:srgbClr val="000000"/>
                  </a:solidFill>
                  <a:sym typeface="Symbol" panose="05050102010706020507" pitchFamily="18" charset="2"/>
                </a:rPr>
                <a:t>1</a:t>
              </a:r>
              <a:endParaRPr kumimoji="0" lang="en-US" altLang="zh-CN" sz="2400" baseline="-25000">
                <a:solidFill>
                  <a:srgbClr val="000000"/>
                </a:solidFill>
                <a:sym typeface="Symbol" panose="05050102010706020507" pitchFamily="18" charset="2"/>
              </a:endParaRPr>
            </a:p>
          </p:txBody>
        </p:sp>
      </p:grpSp>
      <p:grpSp>
        <p:nvGrpSpPr>
          <p:cNvPr id="613455" name="Group 79"/>
          <p:cNvGrpSpPr/>
          <p:nvPr/>
        </p:nvGrpSpPr>
        <p:grpSpPr bwMode="auto">
          <a:xfrm>
            <a:off x="2268538" y="4509120"/>
            <a:ext cx="1800225" cy="1584325"/>
            <a:chOff x="1429" y="3022"/>
            <a:chExt cx="1134" cy="998"/>
          </a:xfrm>
        </p:grpSpPr>
        <p:sp>
          <p:nvSpPr>
            <p:cNvPr id="613386" name="Oval 10"/>
            <p:cNvSpPr>
              <a:spLocks noChangeArrowheads="1"/>
            </p:cNvSpPr>
            <p:nvPr/>
          </p:nvSpPr>
          <p:spPr bwMode="auto">
            <a:xfrm>
              <a:off x="2291" y="343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387" name="Oval 11"/>
            <p:cNvSpPr>
              <a:spLocks noChangeArrowheads="1"/>
            </p:cNvSpPr>
            <p:nvPr/>
          </p:nvSpPr>
          <p:spPr bwMode="auto">
            <a:xfrm>
              <a:off x="2246" y="3385"/>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393" name="Oval 17"/>
            <p:cNvSpPr>
              <a:spLocks noChangeArrowheads="1"/>
            </p:cNvSpPr>
            <p:nvPr/>
          </p:nvSpPr>
          <p:spPr bwMode="auto">
            <a:xfrm>
              <a:off x="2291" y="3747"/>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394" name="Oval 18"/>
            <p:cNvSpPr>
              <a:spLocks noChangeArrowheads="1"/>
            </p:cNvSpPr>
            <p:nvPr/>
          </p:nvSpPr>
          <p:spPr bwMode="auto">
            <a:xfrm>
              <a:off x="2246" y="3702"/>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395" name="Oval 19"/>
            <p:cNvSpPr>
              <a:spLocks noChangeArrowheads="1"/>
            </p:cNvSpPr>
            <p:nvPr/>
          </p:nvSpPr>
          <p:spPr bwMode="auto">
            <a:xfrm>
              <a:off x="2291" y="315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396" name="Oval 20"/>
            <p:cNvSpPr>
              <a:spLocks noChangeArrowheads="1"/>
            </p:cNvSpPr>
            <p:nvPr/>
          </p:nvSpPr>
          <p:spPr bwMode="auto">
            <a:xfrm>
              <a:off x="2246" y="3113"/>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13397" name="AutoShape 21"/>
            <p:cNvCxnSpPr>
              <a:cxnSpLocks noChangeShapeType="1"/>
            </p:cNvCxnSpPr>
            <p:nvPr/>
          </p:nvCxnSpPr>
          <p:spPr bwMode="auto">
            <a:xfrm>
              <a:off x="1429" y="3227"/>
              <a:ext cx="181"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3398" name="Text Box 22"/>
            <p:cNvSpPr txBox="1">
              <a:spLocks noChangeArrowheads="1"/>
            </p:cNvSpPr>
            <p:nvPr/>
          </p:nvSpPr>
          <p:spPr bwMode="auto">
            <a:xfrm>
              <a:off x="1747" y="3379"/>
              <a:ext cx="39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sz="2400"/>
                <a:t>M</a:t>
              </a:r>
              <a:r>
                <a:rPr lang="en-US" altLang="zh-CN" sz="2400" baseline="-25000"/>
                <a:t>2 </a:t>
              </a:r>
              <a:endParaRPr lang="en-US" altLang="zh-CN" sz="2400" baseline="-25000"/>
            </a:p>
          </p:txBody>
        </p:sp>
        <p:sp>
          <p:nvSpPr>
            <p:cNvPr id="613417" name="Rectangle 41"/>
            <p:cNvSpPr>
              <a:spLocks noChangeArrowheads="1"/>
            </p:cNvSpPr>
            <p:nvPr/>
          </p:nvSpPr>
          <p:spPr bwMode="auto">
            <a:xfrm>
              <a:off x="1520" y="3022"/>
              <a:ext cx="1043" cy="99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Oval 51"/>
            <p:cNvSpPr>
              <a:spLocks noChangeAspect="1"/>
            </p:cNvSpPr>
            <p:nvPr/>
          </p:nvSpPr>
          <p:spPr bwMode="auto">
            <a:xfrm>
              <a:off x="1610" y="3113"/>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s</a:t>
              </a:r>
              <a:r>
                <a:rPr kumimoji="0" lang="en-US" altLang="zh-CN" sz="2400" baseline="-25000">
                  <a:solidFill>
                    <a:srgbClr val="000000"/>
                  </a:solidFill>
                  <a:sym typeface="Symbol" panose="05050102010706020507" pitchFamily="18" charset="2"/>
                </a:rPr>
                <a:t>2</a:t>
              </a:r>
              <a:endParaRPr kumimoji="0" lang="en-US" altLang="zh-CN" sz="2400" baseline="-25000">
                <a:solidFill>
                  <a:srgbClr val="000000"/>
                </a:solidFill>
                <a:sym typeface="Symbol" panose="05050102010706020507" pitchFamily="18" charset="2"/>
              </a:endParaRPr>
            </a:p>
          </p:txBody>
        </p:sp>
      </p:grpSp>
      <p:grpSp>
        <p:nvGrpSpPr>
          <p:cNvPr id="613456" name="Group 80"/>
          <p:cNvGrpSpPr/>
          <p:nvPr/>
        </p:nvGrpSpPr>
        <p:grpSpPr bwMode="auto">
          <a:xfrm>
            <a:off x="4716785" y="3572470"/>
            <a:ext cx="4103687" cy="2736850"/>
            <a:chOff x="2971" y="2432"/>
            <a:chExt cx="2585" cy="1724"/>
          </a:xfrm>
        </p:grpSpPr>
        <p:sp>
          <p:nvSpPr>
            <p:cNvPr id="613436" name="Rectangle 60"/>
            <p:cNvSpPr>
              <a:spLocks noChangeArrowheads="1"/>
            </p:cNvSpPr>
            <p:nvPr/>
          </p:nvSpPr>
          <p:spPr bwMode="auto">
            <a:xfrm>
              <a:off x="2971" y="2568"/>
              <a:ext cx="2585" cy="15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418" name="Rectangle 42"/>
            <p:cNvSpPr>
              <a:spLocks noChangeArrowheads="1"/>
            </p:cNvSpPr>
            <p:nvPr/>
          </p:nvSpPr>
          <p:spPr bwMode="auto">
            <a:xfrm>
              <a:off x="3106" y="3022"/>
              <a:ext cx="1043" cy="99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420" name="Oval 44"/>
            <p:cNvSpPr>
              <a:spLocks noChangeArrowheads="1"/>
            </p:cNvSpPr>
            <p:nvPr/>
          </p:nvSpPr>
          <p:spPr bwMode="auto">
            <a:xfrm>
              <a:off x="3877" y="370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421" name="Oval 45"/>
            <p:cNvSpPr>
              <a:spLocks noChangeArrowheads="1"/>
            </p:cNvSpPr>
            <p:nvPr/>
          </p:nvSpPr>
          <p:spPr bwMode="auto">
            <a:xfrm>
              <a:off x="3832" y="3657"/>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422" name="Oval 46"/>
            <p:cNvSpPr>
              <a:spLocks noChangeArrowheads="1"/>
            </p:cNvSpPr>
            <p:nvPr/>
          </p:nvSpPr>
          <p:spPr bwMode="auto">
            <a:xfrm>
              <a:off x="3877" y="315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423" name="Oval 47"/>
            <p:cNvSpPr>
              <a:spLocks noChangeArrowheads="1"/>
            </p:cNvSpPr>
            <p:nvPr/>
          </p:nvSpPr>
          <p:spPr bwMode="auto">
            <a:xfrm>
              <a:off x="3832" y="3113"/>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424" name="Oval 48"/>
            <p:cNvSpPr>
              <a:spLocks noChangeArrowheads="1"/>
            </p:cNvSpPr>
            <p:nvPr/>
          </p:nvSpPr>
          <p:spPr bwMode="auto">
            <a:xfrm>
              <a:off x="5193" y="343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425" name="Oval 49"/>
            <p:cNvSpPr>
              <a:spLocks noChangeArrowheads="1"/>
            </p:cNvSpPr>
            <p:nvPr/>
          </p:nvSpPr>
          <p:spPr bwMode="auto">
            <a:xfrm>
              <a:off x="5148" y="3385"/>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427" name="Text Box 51"/>
            <p:cNvSpPr txBox="1">
              <a:spLocks noChangeArrowheads="1"/>
            </p:cNvSpPr>
            <p:nvPr/>
          </p:nvSpPr>
          <p:spPr bwMode="auto">
            <a:xfrm>
              <a:off x="3393" y="3391"/>
              <a:ext cx="39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sz="2400"/>
                <a:t>M</a:t>
              </a:r>
              <a:r>
                <a:rPr lang="en-US" altLang="zh-CN" sz="2400" baseline="-25000"/>
                <a:t>1 </a:t>
              </a:r>
              <a:endParaRPr lang="en-US" altLang="zh-CN" sz="2400" baseline="-25000"/>
            </a:p>
          </p:txBody>
        </p:sp>
        <p:sp>
          <p:nvSpPr>
            <p:cNvPr id="613429" name="Oval 53"/>
            <p:cNvSpPr>
              <a:spLocks noChangeArrowheads="1"/>
            </p:cNvSpPr>
            <p:nvPr/>
          </p:nvSpPr>
          <p:spPr bwMode="auto">
            <a:xfrm>
              <a:off x="5193" y="3747"/>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430" name="Oval 54"/>
            <p:cNvSpPr>
              <a:spLocks noChangeArrowheads="1"/>
            </p:cNvSpPr>
            <p:nvPr/>
          </p:nvSpPr>
          <p:spPr bwMode="auto">
            <a:xfrm>
              <a:off x="5148" y="3702"/>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431" name="Oval 55"/>
            <p:cNvSpPr>
              <a:spLocks noChangeArrowheads="1"/>
            </p:cNvSpPr>
            <p:nvPr/>
          </p:nvSpPr>
          <p:spPr bwMode="auto">
            <a:xfrm>
              <a:off x="5193" y="315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432" name="Oval 56"/>
            <p:cNvSpPr>
              <a:spLocks noChangeArrowheads="1"/>
            </p:cNvSpPr>
            <p:nvPr/>
          </p:nvSpPr>
          <p:spPr bwMode="auto">
            <a:xfrm>
              <a:off x="5148" y="3113"/>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3434" name="Text Box 58"/>
            <p:cNvSpPr txBox="1">
              <a:spLocks noChangeArrowheads="1"/>
            </p:cNvSpPr>
            <p:nvPr/>
          </p:nvSpPr>
          <p:spPr bwMode="auto">
            <a:xfrm>
              <a:off x="4649" y="3379"/>
              <a:ext cx="39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sz="2400"/>
                <a:t>M</a:t>
              </a:r>
              <a:r>
                <a:rPr lang="en-US" altLang="zh-CN" sz="2400" baseline="-25000"/>
                <a:t>2 </a:t>
              </a:r>
              <a:endParaRPr lang="en-US" altLang="zh-CN" sz="2400" baseline="-25000"/>
            </a:p>
          </p:txBody>
        </p:sp>
        <p:sp>
          <p:nvSpPr>
            <p:cNvPr id="613435" name="Rectangle 59"/>
            <p:cNvSpPr>
              <a:spLocks noChangeArrowheads="1"/>
            </p:cNvSpPr>
            <p:nvPr/>
          </p:nvSpPr>
          <p:spPr bwMode="auto">
            <a:xfrm>
              <a:off x="4422" y="3022"/>
              <a:ext cx="1043" cy="99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Oval 51"/>
            <p:cNvSpPr>
              <a:spLocks noChangeAspect="1"/>
            </p:cNvSpPr>
            <p:nvPr/>
          </p:nvSpPr>
          <p:spPr bwMode="auto">
            <a:xfrm>
              <a:off x="3696" y="2636"/>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s</a:t>
              </a:r>
              <a:endParaRPr kumimoji="0" lang="en-US" altLang="zh-CN" sz="2400">
                <a:solidFill>
                  <a:srgbClr val="000000"/>
                </a:solidFill>
                <a:sym typeface="Symbol" panose="05050102010706020507" pitchFamily="18" charset="2"/>
              </a:endParaRPr>
            </a:p>
          </p:txBody>
        </p:sp>
        <p:cxnSp>
          <p:nvCxnSpPr>
            <p:cNvPr id="613439" name="AutoShape 63"/>
            <p:cNvCxnSpPr>
              <a:cxnSpLocks noChangeShapeType="1"/>
              <a:stCxn id="4" idx="5"/>
              <a:endCxn id="4294967295" idx="1"/>
            </p:cNvCxnSpPr>
            <p:nvPr/>
          </p:nvCxnSpPr>
          <p:spPr bwMode="auto">
            <a:xfrm>
              <a:off x="3909" y="2849"/>
              <a:ext cx="641" cy="25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3440" name="AutoShape 64"/>
            <p:cNvCxnSpPr>
              <a:cxnSpLocks noChangeShapeType="1"/>
              <a:stCxn id="4" idx="3"/>
              <a:endCxn id="4294967295" idx="7"/>
            </p:cNvCxnSpPr>
            <p:nvPr/>
          </p:nvCxnSpPr>
          <p:spPr bwMode="auto">
            <a:xfrm flipH="1">
              <a:off x="3411" y="2849"/>
              <a:ext cx="322" cy="301"/>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3441" name="Text Box 65"/>
            <p:cNvSpPr txBox="1">
              <a:spLocks noChangeArrowheads="1"/>
            </p:cNvSpPr>
            <p:nvPr/>
          </p:nvSpPr>
          <p:spPr bwMode="auto">
            <a:xfrm>
              <a:off x="4059" y="2704"/>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ym typeface="Symbol" panose="05050102010706020507" pitchFamily="18" charset="2"/>
                </a:rPr>
                <a:t> </a:t>
              </a:r>
              <a:endParaRPr lang="zh-CN" altLang="en-US" sz="2400">
                <a:sym typeface="Symbol" panose="05050102010706020507" pitchFamily="18" charset="2"/>
              </a:endParaRPr>
            </a:p>
          </p:txBody>
        </p:sp>
        <p:sp>
          <p:nvSpPr>
            <p:cNvPr id="613442" name="Text Box 66"/>
            <p:cNvSpPr txBox="1">
              <a:spLocks noChangeArrowheads="1"/>
            </p:cNvSpPr>
            <p:nvPr/>
          </p:nvSpPr>
          <p:spPr bwMode="auto">
            <a:xfrm>
              <a:off x="3470" y="2704"/>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ym typeface="Symbol" panose="05050102010706020507" pitchFamily="18" charset="2"/>
                </a:rPr>
                <a:t> </a:t>
              </a:r>
              <a:endParaRPr lang="zh-CN" altLang="en-US" sz="2400">
                <a:sym typeface="Symbol" panose="05050102010706020507" pitchFamily="18" charset="2"/>
              </a:endParaRPr>
            </a:p>
          </p:txBody>
        </p:sp>
        <p:cxnSp>
          <p:nvCxnSpPr>
            <p:cNvPr id="613443" name="AutoShape 67"/>
            <p:cNvCxnSpPr>
              <a:cxnSpLocks noChangeShapeType="1"/>
              <a:endCxn id="4" idx="0"/>
            </p:cNvCxnSpPr>
            <p:nvPr/>
          </p:nvCxnSpPr>
          <p:spPr bwMode="auto">
            <a:xfrm>
              <a:off x="3821" y="2432"/>
              <a:ext cx="0" cy="20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3446" name="Text Box 70"/>
            <p:cNvSpPr txBox="1">
              <a:spLocks noChangeArrowheads="1"/>
            </p:cNvSpPr>
            <p:nvPr/>
          </p:nvSpPr>
          <p:spPr bwMode="auto">
            <a:xfrm>
              <a:off x="5012" y="2620"/>
              <a:ext cx="331"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sz="2400" dirty="0">
                  <a:solidFill>
                    <a:srgbClr val="FF0000"/>
                  </a:solidFill>
                </a:rPr>
                <a:t>M</a:t>
              </a:r>
              <a:r>
                <a:rPr lang="en-US" altLang="zh-CN" sz="2400" baseline="-25000" dirty="0"/>
                <a:t> </a:t>
              </a:r>
              <a:endParaRPr lang="en-US" altLang="zh-CN" sz="2400" baseline="-25000" dirty="0"/>
            </a:p>
          </p:txBody>
        </p:sp>
        <p:sp>
          <p:nvSpPr>
            <p:cNvPr id="5" name="Oval 51"/>
            <p:cNvSpPr>
              <a:spLocks noChangeAspect="1"/>
            </p:cNvSpPr>
            <p:nvPr/>
          </p:nvSpPr>
          <p:spPr bwMode="auto">
            <a:xfrm>
              <a:off x="3198" y="3113"/>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s</a:t>
              </a:r>
              <a:r>
                <a:rPr kumimoji="0" lang="en-US" altLang="zh-CN" sz="2400" baseline="-25000">
                  <a:solidFill>
                    <a:srgbClr val="000000"/>
                  </a:solidFill>
                  <a:sym typeface="Symbol" panose="05050102010706020507" pitchFamily="18" charset="2"/>
                </a:rPr>
                <a:t>1</a:t>
              </a:r>
              <a:endParaRPr kumimoji="0" lang="en-US" altLang="zh-CN" sz="2400" baseline="-25000">
                <a:solidFill>
                  <a:srgbClr val="000000"/>
                </a:solidFill>
                <a:sym typeface="Symbol" panose="05050102010706020507" pitchFamily="18" charset="2"/>
              </a:endParaRPr>
            </a:p>
          </p:txBody>
        </p:sp>
        <p:sp>
          <p:nvSpPr>
            <p:cNvPr id="6" name="Oval 51"/>
            <p:cNvSpPr>
              <a:spLocks noChangeAspect="1"/>
            </p:cNvSpPr>
            <p:nvPr/>
          </p:nvSpPr>
          <p:spPr bwMode="auto">
            <a:xfrm>
              <a:off x="4513" y="3067"/>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s</a:t>
              </a:r>
              <a:r>
                <a:rPr kumimoji="0" lang="en-US" altLang="zh-CN" sz="2400" baseline="-25000">
                  <a:solidFill>
                    <a:srgbClr val="000000"/>
                  </a:solidFill>
                  <a:sym typeface="Symbol" panose="05050102010706020507" pitchFamily="18" charset="2"/>
                </a:rPr>
                <a:t>2</a:t>
              </a:r>
              <a:endParaRPr kumimoji="0" lang="en-US" altLang="zh-CN" sz="2400" baseline="-25000">
                <a:solidFill>
                  <a:srgbClr val="000000"/>
                </a:solidFill>
                <a:sym typeface="Symbol" panose="05050102010706020507" pitchFamily="18" charset="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37585"/>
    </mc:Choice>
    <mc:Fallback>
      <p:transition spd="slow" advTm="33758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3379">
                                            <p:txEl>
                                              <p:pRg st="0" end="0"/>
                                            </p:txEl>
                                          </p:spTgt>
                                        </p:tgtEl>
                                        <p:attrNameLst>
                                          <p:attrName>style.visibility</p:attrName>
                                        </p:attrNameLst>
                                      </p:cBhvr>
                                      <p:to>
                                        <p:strVal val="visible"/>
                                      </p:to>
                                    </p:set>
                                    <p:anim calcmode="lin" valueType="num">
                                      <p:cBhvr additive="base">
                                        <p:cTn id="7" dur="500" fill="hold"/>
                                        <p:tgtEl>
                                          <p:spTgt spid="6133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133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34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13379">
                                            <p:txEl>
                                              <p:pRg st="1" end="1"/>
                                            </p:txEl>
                                          </p:spTgt>
                                        </p:tgtEl>
                                        <p:attrNameLst>
                                          <p:attrName>style.visibility</p:attrName>
                                        </p:attrNameLst>
                                      </p:cBhvr>
                                      <p:to>
                                        <p:strVal val="visible"/>
                                      </p:to>
                                    </p:set>
                                    <p:anim calcmode="lin" valueType="num">
                                      <p:cBhvr additive="base">
                                        <p:cTn id="17" dur="500" fill="hold"/>
                                        <p:tgtEl>
                                          <p:spTgt spid="613379">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133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34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613379">
                                            <p:txEl>
                                              <p:pRg st="2" end="2"/>
                                            </p:txEl>
                                          </p:spTgt>
                                        </p:tgtEl>
                                        <p:attrNameLst>
                                          <p:attrName>style.visibility</p:attrName>
                                        </p:attrNameLst>
                                      </p:cBhvr>
                                      <p:to>
                                        <p:strVal val="visible"/>
                                      </p:to>
                                    </p:set>
                                    <p:anim calcmode="lin" valueType="num">
                                      <p:cBhvr additive="base">
                                        <p:cTn id="27" dur="500" fill="hold"/>
                                        <p:tgtEl>
                                          <p:spTgt spid="613379">
                                            <p:txEl>
                                              <p:pRg st="2" end="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6133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34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13379">
                                            <p:txEl>
                                              <p:pRg st="3" end="3"/>
                                            </p:txEl>
                                          </p:spTgt>
                                        </p:tgtEl>
                                        <p:attrNameLst>
                                          <p:attrName>style.visibility</p:attrName>
                                        </p:attrNameLst>
                                      </p:cBhvr>
                                      <p:to>
                                        <p:strVal val="visible"/>
                                      </p:to>
                                    </p:set>
                                    <p:anim calcmode="lin" valueType="num">
                                      <p:cBhvr additive="base">
                                        <p:cTn id="37" dur="500" fill="hold"/>
                                        <p:tgtEl>
                                          <p:spTgt spid="613379">
                                            <p:txEl>
                                              <p:pRg st="3" end="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133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13379">
                                            <p:txEl>
                                              <p:pRg st="4" end="4"/>
                                            </p:txEl>
                                          </p:spTgt>
                                        </p:tgtEl>
                                        <p:attrNameLst>
                                          <p:attrName>style.visibility</p:attrName>
                                        </p:attrNameLst>
                                      </p:cBhvr>
                                      <p:to>
                                        <p:strVal val="visible"/>
                                      </p:to>
                                    </p:set>
                                    <p:anim calcmode="lin" valueType="num">
                                      <p:cBhvr additive="base">
                                        <p:cTn id="43" dur="500" fill="hold"/>
                                        <p:tgtEl>
                                          <p:spTgt spid="613379">
                                            <p:txEl>
                                              <p:pRg st="4" end="4"/>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1337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9"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kumimoji="0" lang="en-US" altLang="zh-CN" b="1" dirty="0">
                <a:solidFill>
                  <a:schemeClr val="tx1"/>
                </a:solidFill>
              </a:rPr>
              <a:t>A,B regular </a:t>
            </a:r>
            <a:r>
              <a:rPr kumimoji="0" lang="en-US" altLang="zh-CN" b="1" dirty="0">
                <a:solidFill>
                  <a:schemeClr val="tx1"/>
                </a:solidFill>
                <a:sym typeface="Symbol" panose="05050102010706020507" pitchFamily="18" charset="2"/>
              </a:rPr>
              <a:t></a:t>
            </a:r>
            <a:r>
              <a:rPr kumimoji="0" lang="en-US" altLang="zh-CN" b="1" dirty="0">
                <a:solidFill>
                  <a:schemeClr val="tx1"/>
                </a:solidFill>
              </a:rPr>
              <a:t> A</a:t>
            </a:r>
            <a:r>
              <a:rPr kumimoji="0" lang="en-US" altLang="zh-CN" b="1" dirty="0">
                <a:solidFill>
                  <a:schemeClr val="tx1"/>
                </a:solidFill>
                <a:sym typeface="Symbol" panose="05050102010706020507" pitchFamily="18" charset="2"/>
              </a:rPr>
              <a:t></a:t>
            </a:r>
            <a:r>
              <a:rPr kumimoji="0" lang="en-US" altLang="zh-CN" b="1" dirty="0">
                <a:solidFill>
                  <a:schemeClr val="tx1"/>
                </a:solidFill>
              </a:rPr>
              <a:t>B regular</a:t>
            </a:r>
            <a:endParaRPr kumimoji="0" lang="zh-CN" altLang="en-US" b="1" dirty="0">
              <a:solidFill>
                <a:schemeClr val="tx1"/>
              </a:solidFill>
            </a:endParaRPr>
          </a:p>
        </p:txBody>
      </p:sp>
      <p:grpSp>
        <p:nvGrpSpPr>
          <p:cNvPr id="614404" name="Group 4"/>
          <p:cNvGrpSpPr/>
          <p:nvPr/>
        </p:nvGrpSpPr>
        <p:grpSpPr bwMode="auto">
          <a:xfrm>
            <a:off x="250577" y="4509120"/>
            <a:ext cx="1798637" cy="1584325"/>
            <a:chOff x="114" y="3022"/>
            <a:chExt cx="1133" cy="998"/>
          </a:xfrm>
        </p:grpSpPr>
        <p:sp>
          <p:nvSpPr>
            <p:cNvPr id="614405" name="Rectangle 5"/>
            <p:cNvSpPr>
              <a:spLocks noChangeArrowheads="1"/>
            </p:cNvSpPr>
            <p:nvPr/>
          </p:nvSpPr>
          <p:spPr bwMode="auto">
            <a:xfrm>
              <a:off x="204" y="3022"/>
              <a:ext cx="1043" cy="99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06" name="Oval 6"/>
            <p:cNvSpPr>
              <a:spLocks noChangeArrowheads="1"/>
            </p:cNvSpPr>
            <p:nvPr/>
          </p:nvSpPr>
          <p:spPr bwMode="auto">
            <a:xfrm>
              <a:off x="975" y="370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07" name="Oval 7"/>
            <p:cNvSpPr>
              <a:spLocks noChangeArrowheads="1"/>
            </p:cNvSpPr>
            <p:nvPr/>
          </p:nvSpPr>
          <p:spPr bwMode="auto">
            <a:xfrm>
              <a:off x="930" y="3657"/>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08" name="Oval 8"/>
            <p:cNvSpPr>
              <a:spLocks noChangeArrowheads="1"/>
            </p:cNvSpPr>
            <p:nvPr/>
          </p:nvSpPr>
          <p:spPr bwMode="auto">
            <a:xfrm>
              <a:off x="975" y="315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09" name="Oval 9"/>
            <p:cNvSpPr>
              <a:spLocks noChangeArrowheads="1"/>
            </p:cNvSpPr>
            <p:nvPr/>
          </p:nvSpPr>
          <p:spPr bwMode="auto">
            <a:xfrm>
              <a:off x="930" y="3113"/>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14410" name="AutoShape 10"/>
            <p:cNvCxnSpPr>
              <a:cxnSpLocks noChangeShapeType="1"/>
            </p:cNvCxnSpPr>
            <p:nvPr/>
          </p:nvCxnSpPr>
          <p:spPr bwMode="auto">
            <a:xfrm>
              <a:off x="114" y="3227"/>
              <a:ext cx="181"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411" name="Text Box 11"/>
            <p:cNvSpPr txBox="1">
              <a:spLocks noChangeArrowheads="1"/>
            </p:cNvSpPr>
            <p:nvPr/>
          </p:nvSpPr>
          <p:spPr bwMode="auto">
            <a:xfrm>
              <a:off x="491" y="3391"/>
              <a:ext cx="39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sz="2400"/>
                <a:t>M</a:t>
              </a:r>
              <a:r>
                <a:rPr lang="en-US" altLang="zh-CN" sz="2400" baseline="-25000"/>
                <a:t>1 </a:t>
              </a:r>
              <a:endParaRPr lang="en-US" altLang="zh-CN" sz="2400" baseline="-25000"/>
            </a:p>
          </p:txBody>
        </p:sp>
        <p:sp>
          <p:nvSpPr>
            <p:cNvPr id="2" name="Oval 51"/>
            <p:cNvSpPr>
              <a:spLocks noChangeAspect="1"/>
            </p:cNvSpPr>
            <p:nvPr/>
          </p:nvSpPr>
          <p:spPr bwMode="auto">
            <a:xfrm>
              <a:off x="295" y="3113"/>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s</a:t>
              </a:r>
              <a:r>
                <a:rPr kumimoji="0" lang="en-US" altLang="zh-CN" sz="2400" baseline="-25000">
                  <a:solidFill>
                    <a:srgbClr val="000000"/>
                  </a:solidFill>
                  <a:sym typeface="Symbol" panose="05050102010706020507" pitchFamily="18" charset="2"/>
                </a:rPr>
                <a:t>1</a:t>
              </a:r>
              <a:endParaRPr kumimoji="0" lang="en-US" altLang="zh-CN" sz="2400" baseline="-25000">
                <a:solidFill>
                  <a:srgbClr val="000000"/>
                </a:solidFill>
                <a:sym typeface="Symbol" panose="05050102010706020507" pitchFamily="18" charset="2"/>
              </a:endParaRPr>
            </a:p>
          </p:txBody>
        </p:sp>
      </p:grpSp>
      <p:grpSp>
        <p:nvGrpSpPr>
          <p:cNvPr id="614413" name="Group 13"/>
          <p:cNvGrpSpPr/>
          <p:nvPr/>
        </p:nvGrpSpPr>
        <p:grpSpPr bwMode="auto">
          <a:xfrm>
            <a:off x="2339727" y="4509120"/>
            <a:ext cx="1800225" cy="1584325"/>
            <a:chOff x="1429" y="3022"/>
            <a:chExt cx="1134" cy="998"/>
          </a:xfrm>
        </p:grpSpPr>
        <p:sp>
          <p:nvSpPr>
            <p:cNvPr id="614414" name="Oval 14"/>
            <p:cNvSpPr>
              <a:spLocks noChangeArrowheads="1"/>
            </p:cNvSpPr>
            <p:nvPr/>
          </p:nvSpPr>
          <p:spPr bwMode="auto">
            <a:xfrm>
              <a:off x="2291" y="343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15" name="Oval 15"/>
            <p:cNvSpPr>
              <a:spLocks noChangeArrowheads="1"/>
            </p:cNvSpPr>
            <p:nvPr/>
          </p:nvSpPr>
          <p:spPr bwMode="auto">
            <a:xfrm>
              <a:off x="2246" y="3385"/>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16" name="Oval 16"/>
            <p:cNvSpPr>
              <a:spLocks noChangeArrowheads="1"/>
            </p:cNvSpPr>
            <p:nvPr/>
          </p:nvSpPr>
          <p:spPr bwMode="auto">
            <a:xfrm>
              <a:off x="2291" y="3747"/>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17" name="Oval 17"/>
            <p:cNvSpPr>
              <a:spLocks noChangeArrowheads="1"/>
            </p:cNvSpPr>
            <p:nvPr/>
          </p:nvSpPr>
          <p:spPr bwMode="auto">
            <a:xfrm>
              <a:off x="2246" y="3702"/>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18" name="Oval 18"/>
            <p:cNvSpPr>
              <a:spLocks noChangeArrowheads="1"/>
            </p:cNvSpPr>
            <p:nvPr/>
          </p:nvSpPr>
          <p:spPr bwMode="auto">
            <a:xfrm>
              <a:off x="2291" y="315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19" name="Oval 19"/>
            <p:cNvSpPr>
              <a:spLocks noChangeArrowheads="1"/>
            </p:cNvSpPr>
            <p:nvPr/>
          </p:nvSpPr>
          <p:spPr bwMode="auto">
            <a:xfrm>
              <a:off x="2246" y="3113"/>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14420" name="AutoShape 20"/>
            <p:cNvCxnSpPr>
              <a:cxnSpLocks noChangeShapeType="1"/>
            </p:cNvCxnSpPr>
            <p:nvPr/>
          </p:nvCxnSpPr>
          <p:spPr bwMode="auto">
            <a:xfrm>
              <a:off x="1429" y="3227"/>
              <a:ext cx="181"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421" name="Text Box 21"/>
            <p:cNvSpPr txBox="1">
              <a:spLocks noChangeArrowheads="1"/>
            </p:cNvSpPr>
            <p:nvPr/>
          </p:nvSpPr>
          <p:spPr bwMode="auto">
            <a:xfrm>
              <a:off x="1747" y="3379"/>
              <a:ext cx="39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sz="2400"/>
                <a:t>M</a:t>
              </a:r>
              <a:r>
                <a:rPr lang="en-US" altLang="zh-CN" sz="2400" baseline="-25000"/>
                <a:t>2 </a:t>
              </a:r>
              <a:endParaRPr lang="en-US" altLang="zh-CN" sz="2400" baseline="-25000"/>
            </a:p>
          </p:txBody>
        </p:sp>
        <p:sp>
          <p:nvSpPr>
            <p:cNvPr id="614422" name="Rectangle 22"/>
            <p:cNvSpPr>
              <a:spLocks noChangeArrowheads="1"/>
            </p:cNvSpPr>
            <p:nvPr/>
          </p:nvSpPr>
          <p:spPr bwMode="auto">
            <a:xfrm>
              <a:off x="1520" y="3022"/>
              <a:ext cx="1043" cy="99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Oval 51"/>
            <p:cNvSpPr>
              <a:spLocks noChangeAspect="1"/>
            </p:cNvSpPr>
            <p:nvPr/>
          </p:nvSpPr>
          <p:spPr bwMode="auto">
            <a:xfrm>
              <a:off x="1610" y="3113"/>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s</a:t>
              </a:r>
              <a:r>
                <a:rPr kumimoji="0" lang="en-US" altLang="zh-CN" sz="2400" baseline="-25000">
                  <a:solidFill>
                    <a:srgbClr val="000000"/>
                  </a:solidFill>
                  <a:sym typeface="Symbol" panose="05050102010706020507" pitchFamily="18" charset="2"/>
                </a:rPr>
                <a:t>2</a:t>
              </a:r>
              <a:endParaRPr kumimoji="0" lang="en-US" altLang="zh-CN" sz="2400" baseline="-25000">
                <a:solidFill>
                  <a:srgbClr val="000000"/>
                </a:solidFill>
                <a:sym typeface="Symbol" panose="05050102010706020507" pitchFamily="18" charset="2"/>
              </a:endParaRPr>
            </a:p>
          </p:txBody>
        </p:sp>
      </p:grpSp>
      <p:grpSp>
        <p:nvGrpSpPr>
          <p:cNvPr id="614449" name="Group 49"/>
          <p:cNvGrpSpPr/>
          <p:nvPr/>
        </p:nvGrpSpPr>
        <p:grpSpPr bwMode="auto">
          <a:xfrm>
            <a:off x="4643438" y="3933056"/>
            <a:ext cx="4211637" cy="2376487"/>
            <a:chOff x="2903" y="2659"/>
            <a:chExt cx="2653" cy="1497"/>
          </a:xfrm>
        </p:grpSpPr>
        <p:sp>
          <p:nvSpPr>
            <p:cNvPr id="614425" name="Rectangle 25"/>
            <p:cNvSpPr>
              <a:spLocks noChangeArrowheads="1"/>
            </p:cNvSpPr>
            <p:nvPr/>
          </p:nvSpPr>
          <p:spPr bwMode="auto">
            <a:xfrm>
              <a:off x="2971" y="2659"/>
              <a:ext cx="2585" cy="149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26" name="Rectangle 26"/>
            <p:cNvSpPr>
              <a:spLocks noChangeArrowheads="1"/>
            </p:cNvSpPr>
            <p:nvPr/>
          </p:nvSpPr>
          <p:spPr bwMode="auto">
            <a:xfrm>
              <a:off x="3106" y="3022"/>
              <a:ext cx="1043" cy="99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27" name="Oval 27"/>
            <p:cNvSpPr>
              <a:spLocks noChangeArrowheads="1"/>
            </p:cNvSpPr>
            <p:nvPr/>
          </p:nvSpPr>
          <p:spPr bwMode="auto">
            <a:xfrm>
              <a:off x="3878" y="3702"/>
              <a:ext cx="136" cy="136"/>
            </a:xfrm>
            <a:prstGeom prst="ellipse">
              <a:avLst/>
            </a:prstGeom>
            <a:noFill/>
            <a:ln w="6350">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28" name="Oval 28"/>
            <p:cNvSpPr>
              <a:spLocks noChangeArrowheads="1"/>
            </p:cNvSpPr>
            <p:nvPr/>
          </p:nvSpPr>
          <p:spPr bwMode="auto">
            <a:xfrm>
              <a:off x="3832" y="3657"/>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29" name="Oval 29"/>
            <p:cNvSpPr>
              <a:spLocks noChangeArrowheads="1"/>
            </p:cNvSpPr>
            <p:nvPr/>
          </p:nvSpPr>
          <p:spPr bwMode="auto">
            <a:xfrm>
              <a:off x="3878" y="3158"/>
              <a:ext cx="136" cy="136"/>
            </a:xfrm>
            <a:prstGeom prst="ellipse">
              <a:avLst/>
            </a:prstGeom>
            <a:noFill/>
            <a:ln w="3175">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30" name="Oval 30"/>
            <p:cNvSpPr>
              <a:spLocks noChangeArrowheads="1"/>
            </p:cNvSpPr>
            <p:nvPr/>
          </p:nvSpPr>
          <p:spPr bwMode="auto">
            <a:xfrm>
              <a:off x="3832" y="3113"/>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31" name="Oval 31"/>
            <p:cNvSpPr>
              <a:spLocks noChangeArrowheads="1"/>
            </p:cNvSpPr>
            <p:nvPr/>
          </p:nvSpPr>
          <p:spPr bwMode="auto">
            <a:xfrm>
              <a:off x="5193" y="343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32" name="Oval 32"/>
            <p:cNvSpPr>
              <a:spLocks noChangeArrowheads="1"/>
            </p:cNvSpPr>
            <p:nvPr/>
          </p:nvSpPr>
          <p:spPr bwMode="auto">
            <a:xfrm>
              <a:off x="5148" y="3385"/>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33" name="Text Box 33"/>
            <p:cNvSpPr txBox="1">
              <a:spLocks noChangeArrowheads="1"/>
            </p:cNvSpPr>
            <p:nvPr/>
          </p:nvSpPr>
          <p:spPr bwMode="auto">
            <a:xfrm>
              <a:off x="3393" y="3391"/>
              <a:ext cx="39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sz="2400"/>
                <a:t>M</a:t>
              </a:r>
              <a:r>
                <a:rPr lang="en-US" altLang="zh-CN" sz="2400" baseline="-25000"/>
                <a:t>1 </a:t>
              </a:r>
              <a:endParaRPr lang="en-US" altLang="zh-CN" sz="2400" baseline="-25000"/>
            </a:p>
          </p:txBody>
        </p:sp>
        <p:sp>
          <p:nvSpPr>
            <p:cNvPr id="614434" name="Oval 34"/>
            <p:cNvSpPr>
              <a:spLocks noChangeArrowheads="1"/>
            </p:cNvSpPr>
            <p:nvPr/>
          </p:nvSpPr>
          <p:spPr bwMode="auto">
            <a:xfrm>
              <a:off x="5193" y="3747"/>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35" name="Oval 35"/>
            <p:cNvSpPr>
              <a:spLocks noChangeArrowheads="1"/>
            </p:cNvSpPr>
            <p:nvPr/>
          </p:nvSpPr>
          <p:spPr bwMode="auto">
            <a:xfrm>
              <a:off x="5148" y="3702"/>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36" name="Oval 36"/>
            <p:cNvSpPr>
              <a:spLocks noChangeArrowheads="1"/>
            </p:cNvSpPr>
            <p:nvPr/>
          </p:nvSpPr>
          <p:spPr bwMode="auto">
            <a:xfrm>
              <a:off x="5193" y="315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37" name="Oval 37"/>
            <p:cNvSpPr>
              <a:spLocks noChangeArrowheads="1"/>
            </p:cNvSpPr>
            <p:nvPr/>
          </p:nvSpPr>
          <p:spPr bwMode="auto">
            <a:xfrm>
              <a:off x="5148" y="3113"/>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38" name="Text Box 38"/>
            <p:cNvSpPr txBox="1">
              <a:spLocks noChangeArrowheads="1"/>
            </p:cNvSpPr>
            <p:nvPr/>
          </p:nvSpPr>
          <p:spPr bwMode="auto">
            <a:xfrm>
              <a:off x="4649" y="3379"/>
              <a:ext cx="39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sz="2400"/>
                <a:t>M</a:t>
              </a:r>
              <a:r>
                <a:rPr lang="en-US" altLang="zh-CN" sz="2400" baseline="-25000"/>
                <a:t>2 </a:t>
              </a:r>
              <a:endParaRPr lang="en-US" altLang="zh-CN" sz="2400" baseline="-25000"/>
            </a:p>
          </p:txBody>
        </p:sp>
        <p:sp>
          <p:nvSpPr>
            <p:cNvPr id="614439" name="Rectangle 39"/>
            <p:cNvSpPr>
              <a:spLocks noChangeArrowheads="1"/>
            </p:cNvSpPr>
            <p:nvPr/>
          </p:nvSpPr>
          <p:spPr bwMode="auto">
            <a:xfrm>
              <a:off x="4422" y="3022"/>
              <a:ext cx="1043" cy="99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14441" name="AutoShape 41"/>
            <p:cNvCxnSpPr>
              <a:cxnSpLocks noChangeShapeType="1"/>
              <a:stCxn id="614430" idx="6"/>
              <a:endCxn id="4294967295" idx="2"/>
            </p:cNvCxnSpPr>
            <p:nvPr/>
          </p:nvCxnSpPr>
          <p:spPr bwMode="auto">
            <a:xfrm flipV="1">
              <a:off x="4059" y="3192"/>
              <a:ext cx="454" cy="3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442" name="AutoShape 42"/>
            <p:cNvCxnSpPr>
              <a:cxnSpLocks noChangeShapeType="1"/>
              <a:stCxn id="614428" idx="7"/>
              <a:endCxn id="4294967295" idx="3"/>
            </p:cNvCxnSpPr>
            <p:nvPr/>
          </p:nvCxnSpPr>
          <p:spPr bwMode="auto">
            <a:xfrm flipV="1">
              <a:off x="4026" y="3280"/>
              <a:ext cx="524" cy="41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443" name="Text Box 43"/>
            <p:cNvSpPr txBox="1">
              <a:spLocks noChangeArrowheads="1"/>
            </p:cNvSpPr>
            <p:nvPr/>
          </p:nvSpPr>
          <p:spPr bwMode="auto">
            <a:xfrm>
              <a:off x="4150" y="2976"/>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ym typeface="Symbol" panose="05050102010706020507" pitchFamily="18" charset="2"/>
                </a:rPr>
                <a:t> </a:t>
              </a:r>
              <a:endParaRPr lang="zh-CN" altLang="en-US" sz="2400">
                <a:sym typeface="Symbol" panose="05050102010706020507" pitchFamily="18" charset="2"/>
              </a:endParaRPr>
            </a:p>
          </p:txBody>
        </p:sp>
        <p:sp>
          <p:nvSpPr>
            <p:cNvPr id="614444" name="Text Box 44"/>
            <p:cNvSpPr txBox="1">
              <a:spLocks noChangeArrowheads="1"/>
            </p:cNvSpPr>
            <p:nvPr/>
          </p:nvSpPr>
          <p:spPr bwMode="auto">
            <a:xfrm>
              <a:off x="4150" y="3249"/>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ym typeface="Symbol" panose="05050102010706020507" pitchFamily="18" charset="2"/>
                </a:rPr>
                <a:t> </a:t>
              </a:r>
              <a:endParaRPr lang="zh-CN" altLang="en-US" sz="2400">
                <a:sym typeface="Symbol" panose="05050102010706020507" pitchFamily="18" charset="2"/>
              </a:endParaRPr>
            </a:p>
          </p:txBody>
        </p:sp>
        <p:cxnSp>
          <p:nvCxnSpPr>
            <p:cNvPr id="614445" name="AutoShape 45"/>
            <p:cNvCxnSpPr>
              <a:cxnSpLocks noChangeShapeType="1"/>
              <a:endCxn id="4" idx="2"/>
            </p:cNvCxnSpPr>
            <p:nvPr/>
          </p:nvCxnSpPr>
          <p:spPr bwMode="auto">
            <a:xfrm>
              <a:off x="2903" y="3238"/>
              <a:ext cx="295"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446" name="Text Box 46"/>
            <p:cNvSpPr txBox="1">
              <a:spLocks noChangeArrowheads="1"/>
            </p:cNvSpPr>
            <p:nvPr/>
          </p:nvSpPr>
          <p:spPr bwMode="auto">
            <a:xfrm>
              <a:off x="5012" y="2711"/>
              <a:ext cx="329"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sz="2400"/>
                <a:t>M</a:t>
              </a:r>
              <a:r>
                <a:rPr lang="en-US" altLang="zh-CN" sz="2400" baseline="-25000"/>
                <a:t> </a:t>
              </a:r>
              <a:endParaRPr lang="en-US" altLang="zh-CN" sz="2400" baseline="-25000"/>
            </a:p>
          </p:txBody>
        </p:sp>
        <p:sp>
          <p:nvSpPr>
            <p:cNvPr id="4" name="Oval 51"/>
            <p:cNvSpPr>
              <a:spLocks noChangeAspect="1"/>
            </p:cNvSpPr>
            <p:nvPr/>
          </p:nvSpPr>
          <p:spPr bwMode="auto">
            <a:xfrm>
              <a:off x="3198" y="3113"/>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s</a:t>
              </a:r>
              <a:r>
                <a:rPr kumimoji="0" lang="en-US" altLang="zh-CN" sz="2400" baseline="-25000">
                  <a:solidFill>
                    <a:srgbClr val="000000"/>
                  </a:solidFill>
                  <a:sym typeface="Symbol" panose="05050102010706020507" pitchFamily="18" charset="2"/>
                </a:rPr>
                <a:t>1</a:t>
              </a:r>
              <a:endParaRPr kumimoji="0" lang="en-US" altLang="zh-CN" sz="2400" baseline="-25000">
                <a:solidFill>
                  <a:srgbClr val="000000"/>
                </a:solidFill>
                <a:sym typeface="Symbol" panose="05050102010706020507" pitchFamily="18" charset="2"/>
              </a:endParaRPr>
            </a:p>
          </p:txBody>
        </p:sp>
        <p:sp>
          <p:nvSpPr>
            <p:cNvPr id="5" name="Oval 51"/>
            <p:cNvSpPr>
              <a:spLocks noChangeAspect="1"/>
            </p:cNvSpPr>
            <p:nvPr/>
          </p:nvSpPr>
          <p:spPr bwMode="auto">
            <a:xfrm>
              <a:off x="4513" y="3067"/>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s</a:t>
              </a:r>
              <a:r>
                <a:rPr kumimoji="0" lang="en-US" altLang="zh-CN" sz="2400" baseline="-25000">
                  <a:solidFill>
                    <a:srgbClr val="000000"/>
                  </a:solidFill>
                  <a:sym typeface="Symbol" panose="05050102010706020507" pitchFamily="18" charset="2"/>
                </a:rPr>
                <a:t>2</a:t>
              </a:r>
              <a:endParaRPr kumimoji="0" lang="en-US" altLang="zh-CN" sz="2400" baseline="-25000">
                <a:solidFill>
                  <a:srgbClr val="000000"/>
                </a:solidFill>
                <a:sym typeface="Symbol" panose="05050102010706020507" pitchFamily="18" charset="2"/>
              </a:endParaRPr>
            </a:p>
          </p:txBody>
        </p:sp>
      </p:grpSp>
      <p:sp>
        <p:nvSpPr>
          <p:cNvPr id="49" name="Text Box 3"/>
          <p:cNvSpPr txBox="1">
            <a:spLocks noChangeArrowheads="1"/>
          </p:cNvSpPr>
          <p:nvPr/>
        </p:nvSpPr>
        <p:spPr bwMode="auto">
          <a:xfrm>
            <a:off x="395536" y="1408127"/>
            <a:ext cx="6786794" cy="2653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kumimoji="0" lang="en-US" altLang="zh-CN" sz="2400" dirty="0">
                <a:solidFill>
                  <a:schemeClr val="tx1"/>
                </a:solidFill>
                <a:sym typeface="Symbol" panose="05050102010706020507" pitchFamily="18" charset="2"/>
              </a:rPr>
              <a:t>A regular   DFA: </a:t>
            </a:r>
            <a:r>
              <a:rPr kumimoji="0" lang="en-US" altLang="zh-CN" sz="2400" dirty="0">
                <a:solidFill>
                  <a:schemeClr val="accent2"/>
                </a:solidFill>
                <a:sym typeface="Symbol" panose="05050102010706020507" pitchFamily="18" charset="2"/>
              </a:rPr>
              <a:t>M</a:t>
            </a:r>
            <a:r>
              <a:rPr kumimoji="0" lang="en-US" altLang="zh-CN" sz="2400" baseline="-25000" dirty="0">
                <a:solidFill>
                  <a:schemeClr val="accent2"/>
                </a:solidFill>
                <a:sym typeface="Symbol" panose="05050102010706020507" pitchFamily="18" charset="2"/>
              </a:rPr>
              <a:t>1</a:t>
            </a:r>
            <a:r>
              <a:rPr kumimoji="0" lang="en-US" altLang="zh-CN" sz="2400" dirty="0">
                <a:solidFill>
                  <a:schemeClr val="accent2"/>
                </a:solidFill>
                <a:sym typeface="Symbol" panose="05050102010706020507" pitchFamily="18" charset="2"/>
              </a:rPr>
              <a:t>=(Q</a:t>
            </a:r>
            <a:r>
              <a:rPr kumimoji="0" lang="en-US" altLang="zh-CN" sz="2400" baseline="-25000" dirty="0">
                <a:solidFill>
                  <a:schemeClr val="accent2"/>
                </a:solidFill>
                <a:sym typeface="Symbol" panose="05050102010706020507" pitchFamily="18" charset="2"/>
              </a:rPr>
              <a:t>1</a:t>
            </a:r>
            <a:r>
              <a:rPr kumimoji="0" lang="en-US" altLang="zh-CN" sz="2400" dirty="0">
                <a:solidFill>
                  <a:schemeClr val="accent2"/>
                </a:solidFill>
                <a:sym typeface="Symbol" panose="05050102010706020507" pitchFamily="18" charset="2"/>
              </a:rPr>
              <a:t>,,</a:t>
            </a:r>
            <a:r>
              <a:rPr kumimoji="0" lang="en-US" altLang="zh-CN" sz="2400" baseline="-25000" dirty="0">
                <a:solidFill>
                  <a:schemeClr val="accent2"/>
                </a:solidFill>
                <a:sym typeface="Symbol" panose="05050102010706020507" pitchFamily="18" charset="2"/>
              </a:rPr>
              <a:t>1</a:t>
            </a:r>
            <a:r>
              <a:rPr kumimoji="0" lang="en-US" altLang="zh-CN" sz="2400" dirty="0">
                <a:solidFill>
                  <a:schemeClr val="accent2"/>
                </a:solidFill>
                <a:sym typeface="Symbol" panose="05050102010706020507" pitchFamily="18" charset="2"/>
              </a:rPr>
              <a:t>,s</a:t>
            </a:r>
            <a:r>
              <a:rPr kumimoji="0" lang="en-US" altLang="zh-CN" sz="2400" baseline="-25000" dirty="0">
                <a:solidFill>
                  <a:schemeClr val="accent2"/>
                </a:solidFill>
                <a:sym typeface="Symbol" panose="05050102010706020507" pitchFamily="18" charset="2"/>
              </a:rPr>
              <a:t>1</a:t>
            </a:r>
            <a:r>
              <a:rPr kumimoji="0" lang="en-US" altLang="zh-CN" sz="2400" dirty="0">
                <a:solidFill>
                  <a:schemeClr val="accent2"/>
                </a:solidFill>
                <a:sym typeface="Symbol" panose="05050102010706020507" pitchFamily="18" charset="2"/>
              </a:rPr>
              <a:t>,F</a:t>
            </a:r>
            <a:r>
              <a:rPr kumimoji="0" lang="en-US" altLang="zh-CN" sz="2400" baseline="-25000" dirty="0">
                <a:solidFill>
                  <a:schemeClr val="accent2"/>
                </a:solidFill>
                <a:sym typeface="Symbol" panose="05050102010706020507" pitchFamily="18" charset="2"/>
              </a:rPr>
              <a:t>1</a:t>
            </a:r>
            <a:r>
              <a:rPr kumimoji="0" lang="en-US" altLang="zh-CN" sz="2400" dirty="0">
                <a:solidFill>
                  <a:schemeClr val="accent2"/>
                </a:solidFill>
                <a:sym typeface="Symbol" panose="05050102010706020507" pitchFamily="18" charset="2"/>
              </a:rPr>
              <a:t>)</a:t>
            </a:r>
            <a:r>
              <a:rPr kumimoji="0" lang="en-US" altLang="zh-CN" sz="2400" dirty="0">
                <a:solidFill>
                  <a:schemeClr val="tx1"/>
                </a:solidFill>
                <a:sym typeface="Symbol" panose="05050102010706020507" pitchFamily="18" charset="2"/>
              </a:rPr>
              <a:t>, L(</a:t>
            </a:r>
            <a:r>
              <a:rPr kumimoji="0" lang="en-US" altLang="zh-CN" sz="2400" dirty="0">
                <a:solidFill>
                  <a:schemeClr val="accent2"/>
                </a:solidFill>
                <a:sym typeface="Symbol" panose="05050102010706020507" pitchFamily="18" charset="2"/>
              </a:rPr>
              <a:t>M</a:t>
            </a:r>
            <a:r>
              <a:rPr kumimoji="0" lang="en-US" altLang="zh-CN" sz="2400" baseline="-25000" dirty="0">
                <a:solidFill>
                  <a:schemeClr val="accent2"/>
                </a:solidFill>
                <a:sym typeface="Symbol" panose="05050102010706020507" pitchFamily="18" charset="2"/>
              </a:rPr>
              <a:t>1</a:t>
            </a:r>
            <a:r>
              <a:rPr kumimoji="0" lang="en-US" altLang="zh-CN" sz="2400" dirty="0">
                <a:solidFill>
                  <a:schemeClr val="tx1"/>
                </a:solidFill>
                <a:sym typeface="Symbol" panose="05050102010706020507" pitchFamily="18" charset="2"/>
              </a:rPr>
              <a:t>)=A  </a:t>
            </a:r>
            <a:endParaRPr kumimoji="0" lang="en-US" altLang="zh-CN" sz="2400" dirty="0">
              <a:solidFill>
                <a:schemeClr val="tx1"/>
              </a:solidFill>
              <a:sym typeface="Symbol" panose="05050102010706020507" pitchFamily="18" charset="2"/>
            </a:endParaRPr>
          </a:p>
          <a:p>
            <a:pPr>
              <a:lnSpc>
                <a:spcPct val="110000"/>
              </a:lnSpc>
              <a:spcBef>
                <a:spcPct val="10000"/>
              </a:spcBef>
              <a:spcAft>
                <a:spcPct val="10000"/>
              </a:spcAft>
            </a:pPr>
            <a:r>
              <a:rPr kumimoji="0" lang="en-US" altLang="zh-CN" sz="2400" dirty="0">
                <a:solidFill>
                  <a:schemeClr val="tx1"/>
                </a:solidFill>
                <a:sym typeface="Symbol" panose="05050102010706020507" pitchFamily="18" charset="2"/>
              </a:rPr>
              <a:t>B regular   DFA: </a:t>
            </a:r>
            <a:r>
              <a:rPr kumimoji="0" lang="en-US" altLang="zh-CN" sz="2400" dirty="0">
                <a:solidFill>
                  <a:schemeClr val="accent2"/>
                </a:solidFill>
                <a:sym typeface="Symbol" panose="05050102010706020507" pitchFamily="18" charset="2"/>
              </a:rPr>
              <a:t>M</a:t>
            </a:r>
            <a:r>
              <a:rPr kumimoji="0" lang="en-US" altLang="zh-CN" sz="2400" baseline="-25000" dirty="0">
                <a:solidFill>
                  <a:schemeClr val="accent2"/>
                </a:solidFill>
                <a:sym typeface="Symbol" panose="05050102010706020507" pitchFamily="18" charset="2"/>
              </a:rPr>
              <a:t>2</a:t>
            </a:r>
            <a:r>
              <a:rPr kumimoji="0" lang="en-US" altLang="zh-CN" sz="2400" dirty="0">
                <a:solidFill>
                  <a:schemeClr val="accent2"/>
                </a:solidFill>
                <a:sym typeface="Symbol" panose="05050102010706020507" pitchFamily="18" charset="2"/>
              </a:rPr>
              <a:t>=(Q</a:t>
            </a:r>
            <a:r>
              <a:rPr kumimoji="0" lang="en-US" altLang="zh-CN" sz="2400" baseline="-25000" dirty="0">
                <a:solidFill>
                  <a:schemeClr val="accent2"/>
                </a:solidFill>
                <a:sym typeface="Symbol" panose="05050102010706020507" pitchFamily="18" charset="2"/>
              </a:rPr>
              <a:t>2</a:t>
            </a:r>
            <a:r>
              <a:rPr kumimoji="0" lang="en-US" altLang="zh-CN" sz="2400" dirty="0">
                <a:solidFill>
                  <a:schemeClr val="accent2"/>
                </a:solidFill>
                <a:sym typeface="Symbol" panose="05050102010706020507" pitchFamily="18" charset="2"/>
              </a:rPr>
              <a:t>,,</a:t>
            </a:r>
            <a:r>
              <a:rPr kumimoji="0" lang="en-US" altLang="zh-CN" sz="2400" baseline="-25000" dirty="0">
                <a:solidFill>
                  <a:schemeClr val="accent2"/>
                </a:solidFill>
                <a:sym typeface="Symbol" panose="05050102010706020507" pitchFamily="18" charset="2"/>
              </a:rPr>
              <a:t>2</a:t>
            </a:r>
            <a:r>
              <a:rPr kumimoji="0" lang="en-US" altLang="zh-CN" sz="2400" dirty="0">
                <a:solidFill>
                  <a:schemeClr val="accent2"/>
                </a:solidFill>
                <a:sym typeface="Symbol" panose="05050102010706020507" pitchFamily="18" charset="2"/>
              </a:rPr>
              <a:t>,s</a:t>
            </a:r>
            <a:r>
              <a:rPr kumimoji="0" lang="en-US" altLang="zh-CN" sz="2400" baseline="-25000" dirty="0">
                <a:solidFill>
                  <a:schemeClr val="accent2"/>
                </a:solidFill>
                <a:sym typeface="Symbol" panose="05050102010706020507" pitchFamily="18" charset="2"/>
              </a:rPr>
              <a:t>2</a:t>
            </a:r>
            <a:r>
              <a:rPr kumimoji="0" lang="en-US" altLang="zh-CN" sz="2400" dirty="0">
                <a:solidFill>
                  <a:schemeClr val="accent2"/>
                </a:solidFill>
                <a:sym typeface="Symbol" panose="05050102010706020507" pitchFamily="18" charset="2"/>
              </a:rPr>
              <a:t>,F</a:t>
            </a:r>
            <a:r>
              <a:rPr kumimoji="0" lang="en-US" altLang="zh-CN" sz="2400" baseline="-25000" dirty="0">
                <a:solidFill>
                  <a:schemeClr val="accent2"/>
                </a:solidFill>
                <a:sym typeface="Symbol" panose="05050102010706020507" pitchFamily="18" charset="2"/>
              </a:rPr>
              <a:t>2</a:t>
            </a:r>
            <a:r>
              <a:rPr kumimoji="0" lang="en-US" altLang="zh-CN" sz="2400" dirty="0">
                <a:solidFill>
                  <a:schemeClr val="accent2"/>
                </a:solidFill>
                <a:sym typeface="Symbol" panose="05050102010706020507" pitchFamily="18" charset="2"/>
              </a:rPr>
              <a:t>)</a:t>
            </a:r>
            <a:r>
              <a:rPr kumimoji="0" lang="en-US" altLang="zh-CN" sz="2400" dirty="0">
                <a:solidFill>
                  <a:schemeClr val="tx1"/>
                </a:solidFill>
                <a:sym typeface="Symbol" panose="05050102010706020507" pitchFamily="18" charset="2"/>
              </a:rPr>
              <a:t>, L(</a:t>
            </a:r>
            <a:r>
              <a:rPr kumimoji="0" lang="en-US" altLang="zh-CN" sz="2400" dirty="0">
                <a:solidFill>
                  <a:schemeClr val="accent2"/>
                </a:solidFill>
                <a:sym typeface="Symbol" panose="05050102010706020507" pitchFamily="18" charset="2"/>
              </a:rPr>
              <a:t>M</a:t>
            </a:r>
            <a:r>
              <a:rPr kumimoji="0" lang="en-US" altLang="zh-CN" sz="2400" baseline="-25000" dirty="0">
                <a:solidFill>
                  <a:schemeClr val="accent2"/>
                </a:solidFill>
                <a:sym typeface="Symbol" panose="05050102010706020507" pitchFamily="18" charset="2"/>
              </a:rPr>
              <a:t>2</a:t>
            </a:r>
            <a:r>
              <a:rPr kumimoji="0" lang="en-US" altLang="zh-CN" sz="2400" dirty="0">
                <a:solidFill>
                  <a:schemeClr val="tx1"/>
                </a:solidFill>
                <a:sym typeface="Symbol" panose="05050102010706020507" pitchFamily="18" charset="2"/>
              </a:rPr>
              <a:t>)=B, </a:t>
            </a:r>
            <a:endParaRPr kumimoji="0" lang="en-US" altLang="zh-CN" sz="2400" dirty="0">
              <a:solidFill>
                <a:schemeClr val="tx1"/>
              </a:solidFill>
              <a:sym typeface="Symbol" panose="05050102010706020507" pitchFamily="18" charset="2"/>
            </a:endParaRPr>
          </a:p>
          <a:p>
            <a:pPr>
              <a:lnSpc>
                <a:spcPct val="110000"/>
              </a:lnSpc>
              <a:spcBef>
                <a:spcPct val="10000"/>
              </a:spcBef>
              <a:spcAft>
                <a:spcPct val="10000"/>
              </a:spcAft>
            </a:pPr>
            <a:r>
              <a:rPr kumimoji="0" lang="en-US" altLang="zh-CN" dirty="0">
                <a:solidFill>
                  <a:schemeClr val="tx1"/>
                </a:solidFill>
                <a:sym typeface="Symbol" panose="05050102010706020507" pitchFamily="18" charset="2"/>
              </a:rPr>
              <a:t>Construct an NFA </a:t>
            </a:r>
            <a:r>
              <a:rPr kumimoji="0" lang="en-US" altLang="zh-CN" dirty="0">
                <a:solidFill>
                  <a:srgbClr val="FF0000"/>
                </a:solidFill>
                <a:sym typeface="Symbol" panose="05050102010706020507" pitchFamily="18" charset="2"/>
              </a:rPr>
              <a:t>M</a:t>
            </a:r>
            <a:r>
              <a:rPr kumimoji="0" lang="en-US" altLang="zh-CN" dirty="0">
                <a:solidFill>
                  <a:schemeClr val="tx1"/>
                </a:solidFill>
                <a:sym typeface="Symbol" panose="05050102010706020507" pitchFamily="18" charset="2"/>
              </a:rPr>
              <a:t>.</a:t>
            </a:r>
            <a:endParaRPr kumimoji="0" lang="en-US" altLang="zh-CN" dirty="0">
              <a:solidFill>
                <a:schemeClr val="tx1"/>
              </a:solidFill>
              <a:sym typeface="Symbol" panose="05050102010706020507" pitchFamily="18" charset="2"/>
            </a:endParaRPr>
          </a:p>
          <a:p>
            <a:pPr>
              <a:lnSpc>
                <a:spcPct val="110000"/>
              </a:lnSpc>
              <a:spcBef>
                <a:spcPct val="10000"/>
              </a:spcBef>
              <a:spcAft>
                <a:spcPct val="10000"/>
              </a:spcAft>
            </a:pPr>
            <a:r>
              <a:rPr kumimoji="0" lang="en-US" altLang="zh-CN" dirty="0">
                <a:solidFill>
                  <a:schemeClr val="tx1"/>
                </a:solidFill>
                <a:sym typeface="Symbol" panose="05050102010706020507" pitchFamily="18" charset="2"/>
              </a:rPr>
              <a:t>We have L(</a:t>
            </a:r>
            <a:r>
              <a:rPr kumimoji="0" lang="en-US" altLang="zh-CN" dirty="0">
                <a:solidFill>
                  <a:srgbClr val="FF0000"/>
                </a:solidFill>
                <a:sym typeface="Symbol" panose="05050102010706020507" pitchFamily="18" charset="2"/>
              </a:rPr>
              <a:t>M</a:t>
            </a:r>
            <a:r>
              <a:rPr kumimoji="0" lang="en-US" altLang="zh-CN" dirty="0">
                <a:solidFill>
                  <a:schemeClr val="tx1"/>
                </a:solidFill>
                <a:sym typeface="Symbol" panose="05050102010706020507" pitchFamily="18" charset="2"/>
              </a:rPr>
              <a:t>) = A</a:t>
            </a:r>
            <a:r>
              <a:rPr kumimoji="0" lang="en-US" altLang="zh-CN" dirty="0">
                <a:solidFill>
                  <a:schemeClr val="tx1"/>
                </a:solidFill>
              </a:rPr>
              <a:t> </a:t>
            </a:r>
            <a:r>
              <a:rPr kumimoji="0" lang="en-US" altLang="zh-CN" dirty="0">
                <a:solidFill>
                  <a:schemeClr val="tx1"/>
                </a:solidFill>
                <a:sym typeface="Symbol" panose="05050102010706020507" pitchFamily="18" charset="2"/>
              </a:rPr>
              <a:t> B.</a:t>
            </a:r>
            <a:endParaRPr kumimoji="0" lang="en-US" altLang="zh-CN" dirty="0">
              <a:solidFill>
                <a:schemeClr val="tx1"/>
              </a:solidFill>
              <a:sym typeface="Symbol" panose="05050102010706020507" pitchFamily="18" charset="2"/>
            </a:endParaRPr>
          </a:p>
          <a:p>
            <a:pPr>
              <a:lnSpc>
                <a:spcPct val="110000"/>
              </a:lnSpc>
              <a:spcBef>
                <a:spcPct val="10000"/>
              </a:spcBef>
              <a:spcAft>
                <a:spcPct val="10000"/>
              </a:spcAft>
            </a:pPr>
            <a:r>
              <a:rPr kumimoji="0" lang="en-US" altLang="zh-CN" dirty="0">
                <a:solidFill>
                  <a:schemeClr val="tx1"/>
                </a:solidFill>
                <a:sym typeface="Symbol" panose="05050102010706020507" pitchFamily="18" charset="2"/>
              </a:rPr>
              <a:t>Hence, </a:t>
            </a:r>
            <a:r>
              <a:rPr kumimoji="0" lang="en-US" altLang="zh-CN" dirty="0">
                <a:solidFill>
                  <a:schemeClr val="tx1"/>
                </a:solidFill>
              </a:rPr>
              <a:t>A</a:t>
            </a:r>
            <a:r>
              <a:rPr kumimoji="0" lang="en-US" altLang="zh-CN" dirty="0">
                <a:solidFill>
                  <a:schemeClr val="tx1"/>
                </a:solidFill>
                <a:sym typeface="Symbol" panose="05050102010706020507" pitchFamily="18" charset="2"/>
              </a:rPr>
              <a:t>  </a:t>
            </a:r>
            <a:r>
              <a:rPr kumimoji="0" lang="en-US" altLang="zh-CN" dirty="0">
                <a:solidFill>
                  <a:schemeClr val="tx1"/>
                </a:solidFill>
              </a:rPr>
              <a:t>B regular</a:t>
            </a:r>
            <a:r>
              <a:rPr kumimoji="0" lang="en-US" altLang="zh-CN" dirty="0">
                <a:solidFill>
                  <a:schemeClr val="tx1"/>
                </a:solidFill>
                <a:sym typeface="Symbol" panose="05050102010706020507" pitchFamily="18" charset="2"/>
              </a:rPr>
              <a:t> </a:t>
            </a:r>
            <a:endParaRPr kumimoji="0" lang="en-US" altLang="zh-CN"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51557"/>
    </mc:Choice>
    <mc:Fallback>
      <p:transition spd="slow" advTm="2515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 calcmode="lin" valueType="num">
                                      <p:cBhvr additive="base">
                                        <p:cTn id="7"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
                                            <p:txEl>
                                              <p:pRg st="1" end="1"/>
                                            </p:txEl>
                                          </p:spTgt>
                                        </p:tgtEl>
                                        <p:attrNameLst>
                                          <p:attrName>style.visibility</p:attrName>
                                        </p:attrNameLst>
                                      </p:cBhvr>
                                      <p:to>
                                        <p:strVal val="visible"/>
                                      </p:to>
                                    </p:set>
                                    <p:anim calcmode="lin" valueType="num">
                                      <p:cBhvr additive="base">
                                        <p:cTn id="13" dur="500" fill="hold"/>
                                        <p:tgtEl>
                                          <p:spTgt spid="4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9">
                                            <p:txEl>
                                              <p:pRg st="2" end="2"/>
                                            </p:txEl>
                                          </p:spTgt>
                                        </p:tgtEl>
                                        <p:attrNameLst>
                                          <p:attrName>style.visibility</p:attrName>
                                        </p:attrNameLst>
                                      </p:cBhvr>
                                      <p:to>
                                        <p:strVal val="visible"/>
                                      </p:to>
                                    </p:set>
                                    <p:anim calcmode="lin" valueType="num">
                                      <p:cBhvr additive="base">
                                        <p:cTn id="19" dur="500" fill="hold"/>
                                        <p:tgtEl>
                                          <p:spTgt spid="4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9">
                                            <p:txEl>
                                              <p:pRg st="3" end="3"/>
                                            </p:txEl>
                                          </p:spTgt>
                                        </p:tgtEl>
                                        <p:attrNameLst>
                                          <p:attrName>style.visibility</p:attrName>
                                        </p:attrNameLst>
                                      </p:cBhvr>
                                      <p:to>
                                        <p:strVal val="visible"/>
                                      </p:to>
                                    </p:set>
                                    <p:anim calcmode="lin" valueType="num">
                                      <p:cBhvr additive="base">
                                        <p:cTn id="25" dur="500" fill="hold"/>
                                        <p:tgtEl>
                                          <p:spTgt spid="4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9">
                                            <p:txEl>
                                              <p:pRg st="4" end="4"/>
                                            </p:txEl>
                                          </p:spTgt>
                                        </p:tgtEl>
                                        <p:attrNameLst>
                                          <p:attrName>style.visibility</p:attrName>
                                        </p:attrNameLst>
                                      </p:cBhvr>
                                      <p:to>
                                        <p:strVal val="visible"/>
                                      </p:to>
                                    </p:set>
                                    <p:anim calcmode="lin" valueType="num">
                                      <p:cBhvr additive="base">
                                        <p:cTn id="31" dur="500" fill="hold"/>
                                        <p:tgtEl>
                                          <p:spTgt spid="4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r>
              <a:rPr kumimoji="0" lang="en-US" altLang="zh-CN" b="1" dirty="0">
                <a:solidFill>
                  <a:schemeClr val="tx1"/>
                </a:solidFill>
              </a:rPr>
              <a:t>A regular </a:t>
            </a:r>
            <a:r>
              <a:rPr kumimoji="0" lang="en-US" altLang="zh-CN" b="1" dirty="0">
                <a:solidFill>
                  <a:schemeClr val="tx1"/>
                </a:solidFill>
                <a:sym typeface="Symbol" panose="05050102010706020507" pitchFamily="18" charset="2"/>
              </a:rPr>
              <a:t> </a:t>
            </a:r>
            <a:r>
              <a:rPr kumimoji="0" lang="en-US" altLang="zh-CN" b="1" dirty="0">
                <a:solidFill>
                  <a:schemeClr val="tx1"/>
                </a:solidFill>
              </a:rPr>
              <a:t>A</a:t>
            </a:r>
            <a:r>
              <a:rPr kumimoji="0" lang="en-US" altLang="zh-CN" b="1" baseline="30000" dirty="0">
                <a:solidFill>
                  <a:schemeClr val="tx1"/>
                </a:solidFill>
              </a:rPr>
              <a:t>*</a:t>
            </a:r>
            <a:r>
              <a:rPr kumimoji="0" lang="zh-CN" altLang="en-US" b="1" dirty="0">
                <a:solidFill>
                  <a:schemeClr val="tx1"/>
                </a:solidFill>
              </a:rPr>
              <a:t> </a:t>
            </a:r>
            <a:r>
              <a:rPr kumimoji="0" lang="en-US" altLang="zh-CN" b="1" dirty="0">
                <a:solidFill>
                  <a:schemeClr val="tx1"/>
                </a:solidFill>
              </a:rPr>
              <a:t>regular</a:t>
            </a:r>
            <a:endParaRPr kumimoji="0" lang="zh-CN" altLang="en-US" b="1" dirty="0">
              <a:solidFill>
                <a:schemeClr val="tx1"/>
              </a:solidFill>
            </a:endParaRPr>
          </a:p>
        </p:txBody>
      </p:sp>
      <p:sp>
        <p:nvSpPr>
          <p:cNvPr id="615427" name="Text Box 3"/>
          <p:cNvSpPr txBox="1">
            <a:spLocks noChangeArrowheads="1"/>
          </p:cNvSpPr>
          <p:nvPr/>
        </p:nvSpPr>
        <p:spPr bwMode="auto">
          <a:xfrm>
            <a:off x="251520" y="1472121"/>
            <a:ext cx="7012304" cy="2172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kumimoji="0" lang="en-US" altLang="zh-CN" sz="2400" dirty="0">
                <a:solidFill>
                  <a:schemeClr val="tx1"/>
                </a:solidFill>
                <a:sym typeface="Symbol" panose="05050102010706020507" pitchFamily="18" charset="2"/>
              </a:rPr>
              <a:t>A regular   DFA: </a:t>
            </a:r>
            <a:r>
              <a:rPr kumimoji="0" lang="en-US" altLang="zh-CN" sz="2400" dirty="0">
                <a:solidFill>
                  <a:schemeClr val="accent2"/>
                </a:solidFill>
                <a:sym typeface="Symbol" panose="05050102010706020507" pitchFamily="18" charset="2"/>
              </a:rPr>
              <a:t>M</a:t>
            </a:r>
            <a:r>
              <a:rPr kumimoji="0" lang="en-US" altLang="zh-CN" sz="2400" baseline="-25000" dirty="0">
                <a:solidFill>
                  <a:schemeClr val="accent2"/>
                </a:solidFill>
                <a:sym typeface="Symbol" panose="05050102010706020507" pitchFamily="18" charset="2"/>
              </a:rPr>
              <a:t>1</a:t>
            </a:r>
            <a:r>
              <a:rPr kumimoji="0" lang="en-US" altLang="zh-CN" sz="2400" dirty="0">
                <a:solidFill>
                  <a:schemeClr val="accent2"/>
                </a:solidFill>
                <a:sym typeface="Symbol" panose="05050102010706020507" pitchFamily="18" charset="2"/>
              </a:rPr>
              <a:t>=(Q</a:t>
            </a:r>
            <a:r>
              <a:rPr kumimoji="0" lang="en-US" altLang="zh-CN" sz="2400" baseline="-25000" dirty="0">
                <a:solidFill>
                  <a:schemeClr val="accent2"/>
                </a:solidFill>
                <a:sym typeface="Symbol" panose="05050102010706020507" pitchFamily="18" charset="2"/>
              </a:rPr>
              <a:t>1</a:t>
            </a:r>
            <a:r>
              <a:rPr kumimoji="0" lang="en-US" altLang="zh-CN" sz="2400" dirty="0">
                <a:solidFill>
                  <a:schemeClr val="accent2"/>
                </a:solidFill>
                <a:sym typeface="Symbol" panose="05050102010706020507" pitchFamily="18" charset="2"/>
              </a:rPr>
              <a:t>,,</a:t>
            </a:r>
            <a:r>
              <a:rPr kumimoji="0" lang="en-US" altLang="zh-CN" sz="2400" baseline="-25000" dirty="0">
                <a:solidFill>
                  <a:schemeClr val="accent2"/>
                </a:solidFill>
                <a:sym typeface="Symbol" panose="05050102010706020507" pitchFamily="18" charset="2"/>
              </a:rPr>
              <a:t>1</a:t>
            </a:r>
            <a:r>
              <a:rPr kumimoji="0" lang="en-US" altLang="zh-CN" sz="2400" dirty="0">
                <a:solidFill>
                  <a:schemeClr val="accent2"/>
                </a:solidFill>
                <a:sym typeface="Symbol" panose="05050102010706020507" pitchFamily="18" charset="2"/>
              </a:rPr>
              <a:t>,s</a:t>
            </a:r>
            <a:r>
              <a:rPr kumimoji="0" lang="en-US" altLang="zh-CN" sz="2400" baseline="-25000" dirty="0">
                <a:solidFill>
                  <a:schemeClr val="accent2"/>
                </a:solidFill>
                <a:sym typeface="Symbol" panose="05050102010706020507" pitchFamily="18" charset="2"/>
              </a:rPr>
              <a:t>1</a:t>
            </a:r>
            <a:r>
              <a:rPr kumimoji="0" lang="en-US" altLang="zh-CN" sz="2400" dirty="0">
                <a:solidFill>
                  <a:schemeClr val="accent2"/>
                </a:solidFill>
                <a:sym typeface="Symbol" panose="05050102010706020507" pitchFamily="18" charset="2"/>
              </a:rPr>
              <a:t>,F</a:t>
            </a:r>
            <a:r>
              <a:rPr kumimoji="0" lang="en-US" altLang="zh-CN" sz="2400" baseline="-25000" dirty="0">
                <a:solidFill>
                  <a:schemeClr val="accent2"/>
                </a:solidFill>
                <a:sym typeface="Symbol" panose="05050102010706020507" pitchFamily="18" charset="2"/>
              </a:rPr>
              <a:t>1</a:t>
            </a:r>
            <a:r>
              <a:rPr kumimoji="0" lang="en-US" altLang="zh-CN" sz="2400" dirty="0">
                <a:solidFill>
                  <a:schemeClr val="accent2"/>
                </a:solidFill>
                <a:sym typeface="Symbol" panose="05050102010706020507" pitchFamily="18" charset="2"/>
              </a:rPr>
              <a:t>), L(M</a:t>
            </a:r>
            <a:r>
              <a:rPr kumimoji="0" lang="en-US" altLang="zh-CN" sz="2400" baseline="-25000" dirty="0">
                <a:solidFill>
                  <a:schemeClr val="accent2"/>
                </a:solidFill>
                <a:sym typeface="Symbol" panose="05050102010706020507" pitchFamily="18" charset="2"/>
              </a:rPr>
              <a:t>1</a:t>
            </a:r>
            <a:r>
              <a:rPr kumimoji="0" lang="en-US" altLang="zh-CN" sz="2400" dirty="0">
                <a:solidFill>
                  <a:schemeClr val="accent2"/>
                </a:solidFill>
                <a:sym typeface="Symbol" panose="05050102010706020507" pitchFamily="18" charset="2"/>
              </a:rPr>
              <a:t>)=A</a:t>
            </a:r>
            <a:r>
              <a:rPr kumimoji="0" lang="en-US" altLang="zh-CN" sz="2400" dirty="0">
                <a:solidFill>
                  <a:schemeClr val="tx1"/>
                </a:solidFill>
                <a:sym typeface="Symbol" panose="05050102010706020507" pitchFamily="18" charset="2"/>
              </a:rPr>
              <a:t>,  </a:t>
            </a:r>
            <a:endParaRPr kumimoji="0" lang="en-US" altLang="zh-CN" sz="2400" dirty="0">
              <a:solidFill>
                <a:schemeClr val="tx1"/>
              </a:solidFill>
              <a:sym typeface="Symbol" panose="05050102010706020507" pitchFamily="18" charset="2"/>
            </a:endParaRPr>
          </a:p>
          <a:p>
            <a:pPr>
              <a:lnSpc>
                <a:spcPct val="110000"/>
              </a:lnSpc>
              <a:spcBef>
                <a:spcPct val="10000"/>
              </a:spcBef>
              <a:spcAft>
                <a:spcPct val="10000"/>
              </a:spcAft>
            </a:pPr>
            <a:r>
              <a:rPr kumimoji="0" lang="en-US" altLang="zh-CN" dirty="0">
                <a:solidFill>
                  <a:schemeClr val="tx1"/>
                </a:solidFill>
                <a:sym typeface="Symbol" panose="05050102010706020507" pitchFamily="18" charset="2"/>
              </a:rPr>
              <a:t>Construct an NFA </a:t>
            </a:r>
            <a:r>
              <a:rPr kumimoji="0" lang="en-US" altLang="zh-CN" dirty="0">
                <a:solidFill>
                  <a:srgbClr val="FF0000"/>
                </a:solidFill>
                <a:sym typeface="Symbol" panose="05050102010706020507" pitchFamily="18" charset="2"/>
              </a:rPr>
              <a:t>M</a:t>
            </a:r>
            <a:r>
              <a:rPr kumimoji="0" lang="en-US" altLang="zh-CN" dirty="0">
                <a:solidFill>
                  <a:schemeClr val="tx1"/>
                </a:solidFill>
                <a:sym typeface="Symbol" panose="05050102010706020507" pitchFamily="18" charset="2"/>
              </a:rPr>
              <a:t>.</a:t>
            </a:r>
            <a:endParaRPr kumimoji="0" lang="en-US" altLang="zh-CN" dirty="0">
              <a:solidFill>
                <a:schemeClr val="tx1"/>
              </a:solidFill>
              <a:sym typeface="Symbol" panose="05050102010706020507" pitchFamily="18" charset="2"/>
            </a:endParaRPr>
          </a:p>
          <a:p>
            <a:pPr>
              <a:lnSpc>
                <a:spcPct val="110000"/>
              </a:lnSpc>
              <a:spcBef>
                <a:spcPct val="10000"/>
              </a:spcBef>
              <a:spcAft>
                <a:spcPct val="10000"/>
              </a:spcAft>
            </a:pPr>
            <a:r>
              <a:rPr kumimoji="0" lang="en-US" altLang="zh-CN" dirty="0">
                <a:solidFill>
                  <a:schemeClr val="tx1"/>
                </a:solidFill>
                <a:sym typeface="Symbol" panose="05050102010706020507" pitchFamily="18" charset="2"/>
              </a:rPr>
              <a:t>We have </a:t>
            </a: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L(</a:t>
            </a:r>
            <a:r>
              <a:rPr kumimoji="0" lang="en-US" altLang="zh-CN" dirty="0">
                <a:solidFill>
                  <a:srgbClr val="FF0000"/>
                </a:solidFill>
                <a:sym typeface="Symbol" panose="05050102010706020507" pitchFamily="18" charset="2"/>
              </a:rPr>
              <a:t>M</a:t>
            </a:r>
            <a:r>
              <a:rPr kumimoji="0" lang="en-US" altLang="zh-CN" dirty="0">
                <a:solidFill>
                  <a:schemeClr val="tx1"/>
                </a:solidFill>
                <a:sym typeface="Symbol" panose="05050102010706020507" pitchFamily="18" charset="2"/>
              </a:rPr>
              <a:t>) = </a:t>
            </a:r>
            <a:r>
              <a:rPr kumimoji="0" lang="en-US" altLang="zh-CN" dirty="0">
                <a:solidFill>
                  <a:schemeClr val="accent2"/>
                </a:solidFill>
                <a:sym typeface="Symbol" panose="05050102010706020507" pitchFamily="18" charset="2"/>
              </a:rPr>
              <a:t>A</a:t>
            </a:r>
            <a:r>
              <a:rPr kumimoji="0" lang="en-US" altLang="zh-CN" dirty="0">
                <a:solidFill>
                  <a:schemeClr val="tx1"/>
                </a:solidFill>
                <a:sym typeface="Symbol" panose="05050102010706020507" pitchFamily="18" charset="2"/>
              </a:rPr>
              <a:t>* = { </a:t>
            </a:r>
            <a:r>
              <a:rPr kumimoji="0" lang="en-US" altLang="zh-CN" i="1" dirty="0">
                <a:solidFill>
                  <a:schemeClr val="tx1"/>
                </a:solidFill>
                <a:sym typeface="Symbol" panose="05050102010706020507" pitchFamily="18" charset="2"/>
              </a:rPr>
              <a:t>x</a:t>
            </a:r>
            <a:r>
              <a:rPr kumimoji="0" lang="en-US" altLang="zh-CN" baseline="-25000" dirty="0">
                <a:solidFill>
                  <a:schemeClr val="tx1"/>
                </a:solidFill>
                <a:sym typeface="Symbol" panose="05050102010706020507" pitchFamily="18" charset="2"/>
              </a:rPr>
              <a:t>1</a:t>
            </a:r>
            <a:r>
              <a:rPr kumimoji="0" lang="en-US" altLang="zh-CN" i="1" dirty="0">
                <a:solidFill>
                  <a:schemeClr val="tx1"/>
                </a:solidFill>
                <a:sym typeface="Symbol" panose="05050102010706020507" pitchFamily="18" charset="2"/>
              </a:rPr>
              <a:t>x</a:t>
            </a:r>
            <a:r>
              <a:rPr kumimoji="0" lang="en-US" altLang="zh-CN" baseline="-25000" dirty="0">
                <a:solidFill>
                  <a:schemeClr val="tx1"/>
                </a:solidFill>
                <a:sym typeface="Symbol" panose="05050102010706020507" pitchFamily="18" charset="2"/>
              </a:rPr>
              <a:t>2</a:t>
            </a:r>
            <a:r>
              <a:rPr kumimoji="0" lang="en-US" altLang="zh-CN" dirty="0">
                <a:solidFill>
                  <a:schemeClr val="tx1"/>
                </a:solidFill>
                <a:sym typeface="Symbol" panose="05050102010706020507" pitchFamily="18" charset="2"/>
              </a:rPr>
              <a:t>...</a:t>
            </a:r>
            <a:r>
              <a:rPr kumimoji="0" lang="en-US" altLang="zh-CN" i="1" dirty="0" err="1">
                <a:solidFill>
                  <a:schemeClr val="tx1"/>
                </a:solidFill>
                <a:sym typeface="Symbol" panose="05050102010706020507" pitchFamily="18" charset="2"/>
              </a:rPr>
              <a:t>x</a:t>
            </a:r>
            <a:r>
              <a:rPr kumimoji="0" lang="en-US" altLang="zh-CN" i="1" baseline="-25000" dirty="0" err="1">
                <a:solidFill>
                  <a:schemeClr val="tx1"/>
                </a:solidFill>
                <a:sym typeface="Symbol" panose="05050102010706020507" pitchFamily="18" charset="2"/>
              </a:rPr>
              <a:t>k</a:t>
            </a:r>
            <a:r>
              <a:rPr kumimoji="0" lang="en-US" altLang="zh-CN" baseline="-25000"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 </a:t>
            </a:r>
            <a:r>
              <a:rPr kumimoji="0" lang="en-US" altLang="zh-CN" i="1" dirty="0">
                <a:solidFill>
                  <a:schemeClr val="tx1"/>
                </a:solidFill>
                <a:sym typeface="Symbol" panose="05050102010706020507" pitchFamily="18" charset="2"/>
              </a:rPr>
              <a:t>k</a:t>
            </a:r>
            <a:r>
              <a:rPr kumimoji="0" lang="en-US" altLang="zh-CN" dirty="0">
                <a:solidFill>
                  <a:schemeClr val="tx1"/>
                </a:solidFill>
                <a:sym typeface="Symbol" panose="05050102010706020507" pitchFamily="18" charset="2"/>
              </a:rPr>
              <a:t>0, </a:t>
            </a:r>
            <a:r>
              <a:rPr kumimoji="0" lang="en-US" altLang="zh-CN" i="1" dirty="0" err="1">
                <a:solidFill>
                  <a:schemeClr val="tx1"/>
                </a:solidFill>
                <a:sym typeface="Symbol" panose="05050102010706020507" pitchFamily="18" charset="2"/>
              </a:rPr>
              <a:t>x</a:t>
            </a:r>
            <a:r>
              <a:rPr kumimoji="0" lang="en-US" altLang="zh-CN" i="1" baseline="-25000" dirty="0" err="1">
                <a:solidFill>
                  <a:schemeClr val="tx1"/>
                </a:solidFill>
                <a:sym typeface="Symbol" panose="05050102010706020507" pitchFamily="18" charset="2"/>
              </a:rPr>
              <a:t>i</a:t>
            </a:r>
            <a:r>
              <a:rPr kumimoji="0" lang="en-US" altLang="zh-CN" dirty="0" err="1">
                <a:solidFill>
                  <a:schemeClr val="tx1"/>
                </a:solidFill>
                <a:sym typeface="Symbol" panose="05050102010706020507" pitchFamily="18" charset="2"/>
              </a:rPr>
              <a:t>A</a:t>
            </a:r>
            <a:r>
              <a:rPr kumimoji="0" lang="en-US" altLang="zh-CN"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a:p>
            <a:pPr>
              <a:lnSpc>
                <a:spcPct val="110000"/>
              </a:lnSpc>
              <a:spcBef>
                <a:spcPct val="10000"/>
              </a:spcBef>
              <a:spcAft>
                <a:spcPct val="10000"/>
              </a:spcAft>
            </a:pPr>
            <a:r>
              <a:rPr kumimoji="0" lang="en-US" altLang="zh-CN" dirty="0">
                <a:solidFill>
                  <a:schemeClr val="tx1"/>
                </a:solidFill>
                <a:sym typeface="Symbol" panose="05050102010706020507" pitchFamily="18" charset="2"/>
              </a:rPr>
              <a:t>Hence A* is regular.</a:t>
            </a:r>
            <a:endParaRPr kumimoji="0" lang="en-US" altLang="zh-CN" dirty="0">
              <a:solidFill>
                <a:schemeClr val="tx1"/>
              </a:solidFill>
              <a:sym typeface="Symbol" panose="05050102010706020507" pitchFamily="18" charset="2"/>
            </a:endParaRPr>
          </a:p>
        </p:txBody>
      </p:sp>
      <p:grpSp>
        <p:nvGrpSpPr>
          <p:cNvPr id="615428" name="Group 4"/>
          <p:cNvGrpSpPr/>
          <p:nvPr/>
        </p:nvGrpSpPr>
        <p:grpSpPr bwMode="auto">
          <a:xfrm>
            <a:off x="1483520" y="4451351"/>
            <a:ext cx="1798637" cy="1584325"/>
            <a:chOff x="114" y="3022"/>
            <a:chExt cx="1133" cy="998"/>
          </a:xfrm>
        </p:grpSpPr>
        <p:sp>
          <p:nvSpPr>
            <p:cNvPr id="615429" name="Rectangle 5"/>
            <p:cNvSpPr>
              <a:spLocks noChangeArrowheads="1"/>
            </p:cNvSpPr>
            <p:nvPr/>
          </p:nvSpPr>
          <p:spPr bwMode="auto">
            <a:xfrm>
              <a:off x="204" y="3022"/>
              <a:ext cx="1043" cy="99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30" name="Oval 6"/>
            <p:cNvSpPr>
              <a:spLocks noChangeArrowheads="1"/>
            </p:cNvSpPr>
            <p:nvPr/>
          </p:nvSpPr>
          <p:spPr bwMode="auto">
            <a:xfrm>
              <a:off x="975" y="370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31" name="Oval 7"/>
            <p:cNvSpPr>
              <a:spLocks noChangeArrowheads="1"/>
            </p:cNvSpPr>
            <p:nvPr/>
          </p:nvSpPr>
          <p:spPr bwMode="auto">
            <a:xfrm>
              <a:off x="930" y="3657"/>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32" name="Oval 8"/>
            <p:cNvSpPr>
              <a:spLocks noChangeArrowheads="1"/>
            </p:cNvSpPr>
            <p:nvPr/>
          </p:nvSpPr>
          <p:spPr bwMode="auto">
            <a:xfrm>
              <a:off x="975" y="315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33" name="Oval 9"/>
            <p:cNvSpPr>
              <a:spLocks noChangeArrowheads="1"/>
            </p:cNvSpPr>
            <p:nvPr/>
          </p:nvSpPr>
          <p:spPr bwMode="auto">
            <a:xfrm>
              <a:off x="930" y="3113"/>
              <a:ext cx="227" cy="227"/>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15434" name="AutoShape 10"/>
            <p:cNvCxnSpPr>
              <a:cxnSpLocks noChangeShapeType="1"/>
            </p:cNvCxnSpPr>
            <p:nvPr/>
          </p:nvCxnSpPr>
          <p:spPr bwMode="auto">
            <a:xfrm>
              <a:off x="114" y="3227"/>
              <a:ext cx="181"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5435" name="Text Box 11"/>
            <p:cNvSpPr txBox="1">
              <a:spLocks noChangeArrowheads="1"/>
            </p:cNvSpPr>
            <p:nvPr/>
          </p:nvSpPr>
          <p:spPr bwMode="auto">
            <a:xfrm>
              <a:off x="491" y="3391"/>
              <a:ext cx="39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sz="2400"/>
                <a:t>M</a:t>
              </a:r>
              <a:r>
                <a:rPr lang="en-US" altLang="zh-CN" sz="2400" baseline="-25000"/>
                <a:t>1 </a:t>
              </a:r>
              <a:endParaRPr lang="en-US" altLang="zh-CN" sz="2400" baseline="-25000"/>
            </a:p>
          </p:txBody>
        </p:sp>
        <p:sp>
          <p:nvSpPr>
            <p:cNvPr id="2" name="Oval 51"/>
            <p:cNvSpPr>
              <a:spLocks noChangeAspect="1"/>
            </p:cNvSpPr>
            <p:nvPr/>
          </p:nvSpPr>
          <p:spPr bwMode="auto">
            <a:xfrm>
              <a:off x="295" y="3113"/>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s</a:t>
              </a:r>
              <a:r>
                <a:rPr kumimoji="0" lang="en-US" altLang="zh-CN" sz="2400" baseline="-25000">
                  <a:solidFill>
                    <a:srgbClr val="000000"/>
                  </a:solidFill>
                  <a:sym typeface="Symbol" panose="05050102010706020507" pitchFamily="18" charset="2"/>
                </a:rPr>
                <a:t>1</a:t>
              </a:r>
              <a:endParaRPr kumimoji="0" lang="en-US" altLang="zh-CN" sz="2400" baseline="-25000">
                <a:solidFill>
                  <a:srgbClr val="000000"/>
                </a:solidFill>
                <a:sym typeface="Symbol" panose="05050102010706020507" pitchFamily="18" charset="2"/>
              </a:endParaRPr>
            </a:p>
          </p:txBody>
        </p:sp>
      </p:grpSp>
      <p:grpSp>
        <p:nvGrpSpPr>
          <p:cNvPr id="5" name="组合 4"/>
          <p:cNvGrpSpPr/>
          <p:nvPr/>
        </p:nvGrpSpPr>
        <p:grpSpPr>
          <a:xfrm>
            <a:off x="4572000" y="3667126"/>
            <a:ext cx="3184525" cy="2895600"/>
            <a:chOff x="4787900" y="3789363"/>
            <a:chExt cx="3184525" cy="2895600"/>
          </a:xfrm>
        </p:grpSpPr>
        <p:sp>
          <p:nvSpPr>
            <p:cNvPr id="615472" name="Rectangle 48"/>
            <p:cNvSpPr>
              <a:spLocks noChangeArrowheads="1"/>
            </p:cNvSpPr>
            <p:nvPr/>
          </p:nvSpPr>
          <p:spPr bwMode="auto">
            <a:xfrm>
              <a:off x="4924425" y="3789363"/>
              <a:ext cx="3048000" cy="2895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73" name="Rectangle 49"/>
            <p:cNvSpPr>
              <a:spLocks noChangeArrowheads="1"/>
            </p:cNvSpPr>
            <p:nvPr/>
          </p:nvSpPr>
          <p:spPr bwMode="auto">
            <a:xfrm>
              <a:off x="5829300" y="4779963"/>
              <a:ext cx="1655763" cy="15843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74" name="Oval 50"/>
            <p:cNvSpPr>
              <a:spLocks noChangeArrowheads="1"/>
            </p:cNvSpPr>
            <p:nvPr/>
          </p:nvSpPr>
          <p:spPr bwMode="auto">
            <a:xfrm>
              <a:off x="7053263" y="5859463"/>
              <a:ext cx="215900" cy="2159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75" name="Oval 51"/>
            <p:cNvSpPr>
              <a:spLocks noChangeArrowheads="1"/>
            </p:cNvSpPr>
            <p:nvPr/>
          </p:nvSpPr>
          <p:spPr bwMode="auto">
            <a:xfrm>
              <a:off x="6981825" y="5788026"/>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76" name="Oval 52"/>
            <p:cNvSpPr>
              <a:spLocks noChangeArrowheads="1"/>
            </p:cNvSpPr>
            <p:nvPr/>
          </p:nvSpPr>
          <p:spPr bwMode="auto">
            <a:xfrm>
              <a:off x="7053263" y="4995863"/>
              <a:ext cx="215900" cy="2159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77" name="Oval 53"/>
            <p:cNvSpPr>
              <a:spLocks noChangeArrowheads="1"/>
            </p:cNvSpPr>
            <p:nvPr/>
          </p:nvSpPr>
          <p:spPr bwMode="auto">
            <a:xfrm>
              <a:off x="6981825" y="4924426"/>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15478" name="AutoShape 54"/>
            <p:cNvCxnSpPr>
              <a:cxnSpLocks noChangeShapeType="1"/>
              <a:stCxn id="4294967295" idx="6"/>
              <a:endCxn id="4" idx="2"/>
            </p:cNvCxnSpPr>
            <p:nvPr/>
          </p:nvCxnSpPr>
          <p:spPr bwMode="auto">
            <a:xfrm flipV="1">
              <a:off x="5457825" y="5122863"/>
              <a:ext cx="515938" cy="7938"/>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5479" name="Text Box 55"/>
            <p:cNvSpPr txBox="1">
              <a:spLocks noChangeArrowheads="1"/>
            </p:cNvSpPr>
            <p:nvPr/>
          </p:nvSpPr>
          <p:spPr bwMode="auto">
            <a:xfrm>
              <a:off x="6284913" y="5365751"/>
              <a:ext cx="623888"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sz="2400"/>
                <a:t>M</a:t>
              </a:r>
              <a:r>
                <a:rPr lang="en-US" altLang="zh-CN" sz="2400" baseline="-25000"/>
                <a:t>1 </a:t>
              </a:r>
              <a:endParaRPr lang="en-US" altLang="zh-CN" sz="2400" baseline="-25000"/>
            </a:p>
          </p:txBody>
        </p:sp>
        <p:sp>
          <p:nvSpPr>
            <p:cNvPr id="4" name="Oval 51"/>
            <p:cNvSpPr>
              <a:spLocks noChangeAspect="1"/>
            </p:cNvSpPr>
            <p:nvPr/>
          </p:nvSpPr>
          <p:spPr bwMode="auto">
            <a:xfrm>
              <a:off x="5973763" y="4924426"/>
              <a:ext cx="396875" cy="39687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s</a:t>
              </a:r>
              <a:r>
                <a:rPr kumimoji="0" lang="en-US" altLang="zh-CN" sz="2400" baseline="-25000">
                  <a:solidFill>
                    <a:srgbClr val="000000"/>
                  </a:solidFill>
                  <a:sym typeface="Symbol" panose="05050102010706020507" pitchFamily="18" charset="2"/>
                </a:rPr>
                <a:t>1</a:t>
              </a:r>
              <a:endParaRPr kumimoji="0" lang="en-US" altLang="zh-CN" sz="2400" baseline="-25000">
                <a:solidFill>
                  <a:srgbClr val="000000"/>
                </a:solidFill>
                <a:sym typeface="Symbol" panose="05050102010706020507" pitchFamily="18" charset="2"/>
              </a:endParaRPr>
            </a:p>
          </p:txBody>
        </p:sp>
        <p:cxnSp>
          <p:nvCxnSpPr>
            <p:cNvPr id="615481" name="AutoShape 57"/>
            <p:cNvCxnSpPr>
              <a:cxnSpLocks noChangeShapeType="1"/>
              <a:endCxn id="4294967295" idx="2"/>
            </p:cNvCxnSpPr>
            <p:nvPr/>
          </p:nvCxnSpPr>
          <p:spPr bwMode="auto">
            <a:xfrm>
              <a:off x="4787900" y="5130801"/>
              <a:ext cx="273050"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Oval 51"/>
            <p:cNvSpPr>
              <a:spLocks noChangeAspect="1"/>
            </p:cNvSpPr>
            <p:nvPr/>
          </p:nvSpPr>
          <p:spPr bwMode="auto">
            <a:xfrm>
              <a:off x="5060950" y="4932363"/>
              <a:ext cx="396875" cy="39687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s</a:t>
              </a:r>
              <a:endParaRPr kumimoji="0" lang="en-US" altLang="zh-CN" sz="2400" baseline="-25000">
                <a:solidFill>
                  <a:srgbClr val="000000"/>
                </a:solidFill>
                <a:sym typeface="Symbol" panose="05050102010706020507" pitchFamily="18" charset="2"/>
              </a:endParaRPr>
            </a:p>
          </p:txBody>
        </p:sp>
        <p:cxnSp>
          <p:nvCxnSpPr>
            <p:cNvPr id="615483" name="AutoShape 59"/>
            <p:cNvCxnSpPr>
              <a:cxnSpLocks noChangeShapeType="1"/>
              <a:stCxn id="615477" idx="0"/>
              <a:endCxn id="4" idx="0"/>
            </p:cNvCxnSpPr>
            <p:nvPr/>
          </p:nvCxnSpPr>
          <p:spPr bwMode="auto">
            <a:xfrm rot="16200000" flipH="1" flipV="1">
              <a:off x="6665913" y="4430713"/>
              <a:ext cx="1588" cy="990600"/>
            </a:xfrm>
            <a:prstGeom prst="curvedConnector3">
              <a:avLst>
                <a:gd name="adj1" fmla="val -3660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484" name="AutoShape 60"/>
            <p:cNvCxnSpPr>
              <a:cxnSpLocks noChangeShapeType="1"/>
              <a:stCxn id="615475" idx="6"/>
              <a:endCxn id="4" idx="0"/>
            </p:cNvCxnSpPr>
            <p:nvPr/>
          </p:nvCxnSpPr>
          <p:spPr bwMode="auto">
            <a:xfrm flipH="1" flipV="1">
              <a:off x="6172200" y="4924426"/>
              <a:ext cx="1169988" cy="1044575"/>
            </a:xfrm>
            <a:prstGeom prst="curvedConnector4">
              <a:avLst>
                <a:gd name="adj1" fmla="val -40708"/>
                <a:gd name="adj2" fmla="val 18328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5485" name="Oval 61"/>
            <p:cNvSpPr>
              <a:spLocks noChangeArrowheads="1"/>
            </p:cNvSpPr>
            <p:nvPr/>
          </p:nvSpPr>
          <p:spPr bwMode="auto">
            <a:xfrm>
              <a:off x="5153025" y="5024438"/>
              <a:ext cx="215900" cy="2159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86" name="Text Box 62"/>
            <p:cNvSpPr txBox="1">
              <a:spLocks noChangeArrowheads="1"/>
            </p:cNvSpPr>
            <p:nvPr/>
          </p:nvSpPr>
          <p:spPr bwMode="auto">
            <a:xfrm>
              <a:off x="7439025" y="5237163"/>
              <a:ext cx="39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sym typeface="Symbol" panose="05050102010706020507" pitchFamily="18" charset="2"/>
                </a:rPr>
                <a:t> </a:t>
              </a:r>
              <a:endParaRPr kumimoji="0" lang="en-US" altLang="zh-CN" sz="2400">
                <a:solidFill>
                  <a:schemeClr val="tx1"/>
                </a:solidFill>
                <a:sym typeface="Symbol" panose="05050102010706020507" pitchFamily="18" charset="2"/>
              </a:endParaRPr>
            </a:p>
          </p:txBody>
        </p:sp>
        <p:sp>
          <p:nvSpPr>
            <p:cNvPr id="615487" name="Text Box 63"/>
            <p:cNvSpPr txBox="1">
              <a:spLocks noChangeArrowheads="1"/>
            </p:cNvSpPr>
            <p:nvPr/>
          </p:nvSpPr>
          <p:spPr bwMode="auto">
            <a:xfrm>
              <a:off x="7045325" y="4322763"/>
              <a:ext cx="39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dirty="0">
                  <a:solidFill>
                    <a:schemeClr val="tx1"/>
                  </a:solidFill>
                  <a:sym typeface="Symbol" panose="05050102010706020507" pitchFamily="18" charset="2"/>
                </a:rPr>
                <a:t> </a:t>
              </a:r>
              <a:endParaRPr kumimoji="0" lang="en-US" altLang="zh-CN" sz="2400" dirty="0">
                <a:solidFill>
                  <a:schemeClr val="tx1"/>
                </a:solidFill>
                <a:sym typeface="Symbol" panose="05050102010706020507" pitchFamily="18" charset="2"/>
              </a:endParaRPr>
            </a:p>
          </p:txBody>
        </p:sp>
        <p:sp>
          <p:nvSpPr>
            <p:cNvPr id="615488" name="Text Box 64"/>
            <p:cNvSpPr txBox="1">
              <a:spLocks noChangeArrowheads="1"/>
            </p:cNvSpPr>
            <p:nvPr/>
          </p:nvSpPr>
          <p:spPr bwMode="auto">
            <a:xfrm>
              <a:off x="5305425" y="4017963"/>
              <a:ext cx="547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M </a:t>
              </a:r>
              <a:endParaRPr kumimoji="0" lang="en-US" altLang="zh-CN" sz="2400">
                <a:solidFill>
                  <a:schemeClr val="tx1"/>
                </a:solidFill>
              </a:endParaRPr>
            </a:p>
          </p:txBody>
        </p:sp>
        <p:sp>
          <p:nvSpPr>
            <p:cNvPr id="31" name="Text Box 63"/>
            <p:cNvSpPr txBox="1">
              <a:spLocks noChangeArrowheads="1"/>
            </p:cNvSpPr>
            <p:nvPr/>
          </p:nvSpPr>
          <p:spPr bwMode="auto">
            <a:xfrm>
              <a:off x="5508104" y="4725144"/>
              <a:ext cx="39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dirty="0">
                  <a:solidFill>
                    <a:schemeClr val="tx1"/>
                  </a:solidFill>
                  <a:sym typeface="Symbol" panose="05050102010706020507" pitchFamily="18" charset="2"/>
                </a:rPr>
                <a:t> </a:t>
              </a:r>
              <a:endParaRPr kumimoji="0" lang="en-US" altLang="zh-CN" sz="2400" dirty="0">
                <a:solidFill>
                  <a:schemeClr val="tx1"/>
                </a:solidFill>
                <a:sym typeface="Symbol" panose="05050102010706020507" pitchFamily="18" charset="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89755"/>
    </mc:Choice>
    <mc:Fallback>
      <p:transition spd="slow" advTm="1897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5427">
                                            <p:txEl>
                                              <p:pRg st="0" end="0"/>
                                            </p:txEl>
                                          </p:spTgt>
                                        </p:tgtEl>
                                        <p:attrNameLst>
                                          <p:attrName>style.visibility</p:attrName>
                                        </p:attrNameLst>
                                      </p:cBhvr>
                                      <p:to>
                                        <p:strVal val="visible"/>
                                      </p:to>
                                    </p:set>
                                    <p:anim calcmode="lin" valueType="num">
                                      <p:cBhvr additive="base">
                                        <p:cTn id="7" dur="500" fill="hold"/>
                                        <p:tgtEl>
                                          <p:spTgt spid="6154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154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5427">
                                            <p:txEl>
                                              <p:pRg st="1" end="1"/>
                                            </p:txEl>
                                          </p:spTgt>
                                        </p:tgtEl>
                                        <p:attrNameLst>
                                          <p:attrName>style.visibility</p:attrName>
                                        </p:attrNameLst>
                                      </p:cBhvr>
                                      <p:to>
                                        <p:strVal val="visible"/>
                                      </p:to>
                                    </p:set>
                                    <p:anim calcmode="lin" valueType="num">
                                      <p:cBhvr additive="base">
                                        <p:cTn id="13" dur="500" fill="hold"/>
                                        <p:tgtEl>
                                          <p:spTgt spid="61542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154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5427">
                                            <p:txEl>
                                              <p:pRg st="2" end="2"/>
                                            </p:txEl>
                                          </p:spTgt>
                                        </p:tgtEl>
                                        <p:attrNameLst>
                                          <p:attrName>style.visibility</p:attrName>
                                        </p:attrNameLst>
                                      </p:cBhvr>
                                      <p:to>
                                        <p:strVal val="visible"/>
                                      </p:to>
                                    </p:set>
                                    <p:anim calcmode="lin" valueType="num">
                                      <p:cBhvr additive="base">
                                        <p:cTn id="19" dur="500" fill="hold"/>
                                        <p:tgtEl>
                                          <p:spTgt spid="61542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154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5427">
                                            <p:txEl>
                                              <p:pRg st="3" end="3"/>
                                            </p:txEl>
                                          </p:spTgt>
                                        </p:tgtEl>
                                        <p:attrNameLst>
                                          <p:attrName>style.visibility</p:attrName>
                                        </p:attrNameLst>
                                      </p:cBhvr>
                                      <p:to>
                                        <p:strVal val="visible"/>
                                      </p:to>
                                    </p:set>
                                    <p:anim calcmode="lin" valueType="num">
                                      <p:cBhvr additive="base">
                                        <p:cTn id="25" dur="500" fill="hold"/>
                                        <p:tgtEl>
                                          <p:spTgt spid="61542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154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13"/>
          <p:cNvSpPr>
            <a:spLocks noGrp="1" noChangeArrowheads="1"/>
          </p:cNvSpPr>
          <p:nvPr>
            <p:ph type="ctrTitle" idx="4294967295"/>
          </p:nvPr>
        </p:nvSpPr>
        <p:spPr>
          <a:xfrm>
            <a:off x="0" y="44624"/>
            <a:ext cx="9144000" cy="3932238"/>
          </a:xfrm>
          <a:noFill/>
          <a:extLst>
            <a:ext uri="{909E8E84-426E-40DD-AFC4-6F175D3DCCD1}">
              <a14:hiddenFill xmlns:a14="http://schemas.microsoft.com/office/drawing/2010/main">
                <a:solidFill>
                  <a:schemeClr val="accent1"/>
                </a:solidFill>
              </a14:hiddenFill>
            </a:ext>
          </a:extLst>
        </p:spPr>
        <p:txBody>
          <a:bodyPr/>
          <a:lstStyle/>
          <a:p>
            <a:pPr eaLnBrk="1" hangingPunct="1"/>
            <a:r>
              <a:rPr lang="en-US" altLang="zh-CN" sz="4800" b="1" dirty="0">
                <a:solidFill>
                  <a:schemeClr val="tx1"/>
                </a:solidFill>
              </a:rPr>
              <a:t>Chapter 1</a:t>
            </a:r>
            <a:r>
              <a:rPr lang="zh-CN" altLang="en-US" sz="4800" b="1" dirty="0">
                <a:solidFill>
                  <a:schemeClr val="tx1"/>
                </a:solidFill>
              </a:rPr>
              <a:t> </a:t>
            </a:r>
            <a:r>
              <a:rPr lang="en-US" altLang="zh-CN" sz="4800" b="1" dirty="0">
                <a:solidFill>
                  <a:schemeClr val="tx1"/>
                </a:solidFill>
              </a:rPr>
              <a:t>Finite automata</a:t>
            </a:r>
            <a:r>
              <a:rPr lang="zh-CN" altLang="en-US" sz="4800" b="1" dirty="0">
                <a:solidFill>
                  <a:schemeClr val="tx1"/>
                </a:solidFill>
              </a:rPr>
              <a:t> </a:t>
            </a:r>
            <a:endParaRPr lang="zh-CN" altLang="en-US" sz="4800" b="1" dirty="0">
              <a:solidFill>
                <a:schemeClr val="tx1"/>
              </a:solidFill>
            </a:endParaRPr>
          </a:p>
        </p:txBody>
      </p:sp>
      <p:sp>
        <p:nvSpPr>
          <p:cNvPr id="3" name="Text Box 7"/>
          <p:cNvSpPr txBox="1">
            <a:spLocks noChangeArrowheads="1"/>
          </p:cNvSpPr>
          <p:nvPr/>
        </p:nvSpPr>
        <p:spPr bwMode="auto">
          <a:xfrm>
            <a:off x="323528" y="2998342"/>
            <a:ext cx="6348084" cy="221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dirty="0"/>
              <a:t>1. deterministic finite automata</a:t>
            </a:r>
            <a:r>
              <a:rPr lang="zh-CN" altLang="en-US" dirty="0"/>
              <a:t> </a:t>
            </a:r>
            <a:endParaRPr lang="en-US" altLang="zh-CN" dirty="0"/>
          </a:p>
          <a:p>
            <a:pPr>
              <a:lnSpc>
                <a:spcPct val="110000"/>
              </a:lnSpc>
              <a:spcBef>
                <a:spcPct val="10000"/>
              </a:spcBef>
              <a:spcAft>
                <a:spcPct val="10000"/>
              </a:spcAft>
            </a:pPr>
            <a:r>
              <a:rPr lang="en-US" altLang="zh-CN" dirty="0">
                <a:solidFill>
                  <a:schemeClr val="tx1"/>
                </a:solidFill>
              </a:rPr>
              <a:t>2. non-deterministic finite automata</a:t>
            </a:r>
            <a:r>
              <a:rPr lang="zh-CN" altLang="en-US" dirty="0">
                <a:solidFill>
                  <a:schemeClr val="tx1"/>
                </a:solidFill>
              </a:rPr>
              <a:t> </a:t>
            </a:r>
            <a:endParaRPr lang="en-US" altLang="zh-CN" dirty="0">
              <a:solidFill>
                <a:schemeClr val="tx1"/>
              </a:solidFill>
            </a:endParaRPr>
          </a:p>
          <a:p>
            <a:pPr>
              <a:lnSpc>
                <a:spcPct val="110000"/>
              </a:lnSpc>
              <a:spcBef>
                <a:spcPct val="10000"/>
              </a:spcBef>
              <a:spcAft>
                <a:spcPct val="10000"/>
              </a:spcAft>
            </a:pPr>
            <a:r>
              <a:rPr lang="en-US" altLang="zh-CN" dirty="0">
                <a:solidFill>
                  <a:srgbClr val="FF0000"/>
                </a:solidFill>
              </a:rPr>
              <a:t>3. regular expression</a:t>
            </a:r>
            <a:r>
              <a:rPr lang="zh-CN" altLang="en-US" dirty="0">
                <a:solidFill>
                  <a:srgbClr val="FF0000"/>
                </a:solidFill>
              </a:rPr>
              <a:t> </a:t>
            </a:r>
            <a:endParaRPr lang="en-US" altLang="zh-CN" dirty="0">
              <a:solidFill>
                <a:srgbClr val="FF0000"/>
              </a:solidFill>
            </a:endParaRPr>
          </a:p>
          <a:p>
            <a:pPr>
              <a:lnSpc>
                <a:spcPct val="110000"/>
              </a:lnSpc>
              <a:spcBef>
                <a:spcPct val="10000"/>
              </a:spcBef>
              <a:spcAft>
                <a:spcPct val="10000"/>
              </a:spcAft>
            </a:pPr>
            <a:r>
              <a:rPr lang="en-US" altLang="zh-CN" dirty="0"/>
              <a:t>4. pumping lemma of regular languages</a:t>
            </a:r>
            <a:r>
              <a:rPr lang="zh-CN" altLang="en-US" dirty="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10462"/>
    </mc:Choice>
    <mc:Fallback>
      <p:transition spd="slow" advTm="1046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altLang="zh-CN" b="1" dirty="0">
                <a:solidFill>
                  <a:schemeClr val="tx1"/>
                </a:solidFill>
                <a:latin typeface="+mn-lt"/>
              </a:rPr>
              <a:t>A FA is an algorithm</a:t>
            </a:r>
            <a:endParaRPr lang="zh-CN" altLang="en-US" b="1" dirty="0">
              <a:solidFill>
                <a:schemeClr val="tx1"/>
              </a:solidFill>
              <a:latin typeface="+mn-lt"/>
            </a:endParaRPr>
          </a:p>
        </p:txBody>
      </p:sp>
      <p:sp>
        <p:nvSpPr>
          <p:cNvPr id="502822" name="Text Box 38"/>
          <p:cNvSpPr txBox="1">
            <a:spLocks noChangeArrowheads="1"/>
          </p:cNvSpPr>
          <p:nvPr/>
        </p:nvSpPr>
        <p:spPr bwMode="auto">
          <a:xfrm>
            <a:off x="191914" y="1347562"/>
            <a:ext cx="701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3200" dirty="0">
                <a:solidFill>
                  <a:schemeClr val="tx1"/>
                </a:solidFill>
              </a:rPr>
              <a:t>M</a:t>
            </a:r>
            <a:r>
              <a:rPr kumimoji="0" lang="en-US" altLang="zh-CN" sz="3200" baseline="-25000" dirty="0">
                <a:solidFill>
                  <a:schemeClr val="tx1"/>
                </a:solidFill>
              </a:rPr>
              <a:t>1</a:t>
            </a:r>
            <a:endParaRPr kumimoji="0" lang="en-US" altLang="zh-CN" sz="3200" baseline="-25000" dirty="0">
              <a:solidFill>
                <a:schemeClr val="tx1"/>
              </a:solidFill>
            </a:endParaRPr>
          </a:p>
        </p:txBody>
      </p:sp>
      <p:grpSp>
        <p:nvGrpSpPr>
          <p:cNvPr id="502824" name="Group 40"/>
          <p:cNvGrpSpPr/>
          <p:nvPr/>
        </p:nvGrpSpPr>
        <p:grpSpPr bwMode="auto">
          <a:xfrm>
            <a:off x="666576" y="1052736"/>
            <a:ext cx="3556000" cy="1738312"/>
            <a:chOff x="2224" y="576"/>
            <a:chExt cx="2240" cy="1095"/>
          </a:xfrm>
        </p:grpSpPr>
        <p:sp>
          <p:nvSpPr>
            <p:cNvPr id="502825" name="Oval 41"/>
            <p:cNvSpPr>
              <a:spLocks noChangeArrowheads="1"/>
            </p:cNvSpPr>
            <p:nvPr/>
          </p:nvSpPr>
          <p:spPr bwMode="auto">
            <a:xfrm>
              <a:off x="2544" y="110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26" name="Text Box 42"/>
            <p:cNvSpPr txBox="1">
              <a:spLocks noChangeArrowheads="1"/>
            </p:cNvSpPr>
            <p:nvPr/>
          </p:nvSpPr>
          <p:spPr bwMode="auto">
            <a:xfrm>
              <a:off x="2576" y="106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02827" name="Oval 43"/>
            <p:cNvSpPr>
              <a:spLocks noChangeArrowheads="1"/>
            </p:cNvSpPr>
            <p:nvPr/>
          </p:nvSpPr>
          <p:spPr bwMode="auto">
            <a:xfrm>
              <a:off x="3312" y="110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28" name="Text Box 44"/>
            <p:cNvSpPr txBox="1">
              <a:spLocks noChangeArrowheads="1"/>
            </p:cNvSpPr>
            <p:nvPr/>
          </p:nvSpPr>
          <p:spPr bwMode="auto">
            <a:xfrm>
              <a:off x="3344" y="106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502829" name="Oval 45"/>
            <p:cNvSpPr>
              <a:spLocks noChangeArrowheads="1"/>
            </p:cNvSpPr>
            <p:nvPr/>
          </p:nvSpPr>
          <p:spPr bwMode="auto">
            <a:xfrm>
              <a:off x="3336" y="112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30" name="Oval 46"/>
            <p:cNvSpPr>
              <a:spLocks noChangeArrowheads="1"/>
            </p:cNvSpPr>
            <p:nvPr/>
          </p:nvSpPr>
          <p:spPr bwMode="auto">
            <a:xfrm>
              <a:off x="4128" y="1095"/>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31" name="Text Box 47"/>
            <p:cNvSpPr txBox="1">
              <a:spLocks noChangeArrowheads="1"/>
            </p:cNvSpPr>
            <p:nvPr/>
          </p:nvSpPr>
          <p:spPr bwMode="auto">
            <a:xfrm>
              <a:off x="4160" y="1056"/>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502832" name="Arc 48"/>
            <p:cNvSpPr/>
            <p:nvPr/>
          </p:nvSpPr>
          <p:spPr bwMode="auto">
            <a:xfrm rot="-5400000">
              <a:off x="2553" y="877"/>
              <a:ext cx="314" cy="236"/>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33" name="Line 49"/>
            <p:cNvSpPr>
              <a:spLocks noChangeShapeType="1"/>
            </p:cNvSpPr>
            <p:nvPr/>
          </p:nvSpPr>
          <p:spPr bwMode="auto">
            <a:xfrm>
              <a:off x="2888" y="1264"/>
              <a:ext cx="43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834" name="Arc 50"/>
            <p:cNvSpPr/>
            <p:nvPr/>
          </p:nvSpPr>
          <p:spPr bwMode="auto">
            <a:xfrm rot="-5400000">
              <a:off x="3321" y="855"/>
              <a:ext cx="314" cy="236"/>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35" name="Arc 51"/>
            <p:cNvSpPr/>
            <p:nvPr/>
          </p:nvSpPr>
          <p:spPr bwMode="auto">
            <a:xfrm rot="-5400000">
              <a:off x="3816" y="984"/>
              <a:ext cx="144" cy="480"/>
            </a:xfrm>
            <a:custGeom>
              <a:avLst/>
              <a:gdLst>
                <a:gd name="G0" fmla="+- 0 0 0"/>
                <a:gd name="G1" fmla="+- 18240 0 0"/>
                <a:gd name="G2" fmla="+- 21600 0 0"/>
                <a:gd name="T0" fmla="*/ 11570 w 21600"/>
                <a:gd name="T1" fmla="*/ 0 h 38271"/>
                <a:gd name="T2" fmla="*/ 8081 w 21600"/>
                <a:gd name="T3" fmla="*/ 38271 h 38271"/>
                <a:gd name="T4" fmla="*/ 0 w 21600"/>
                <a:gd name="T5" fmla="*/ 18240 h 38271"/>
              </a:gdLst>
              <a:ahLst/>
              <a:cxnLst>
                <a:cxn ang="0">
                  <a:pos x="T0" y="T1"/>
                </a:cxn>
                <a:cxn ang="0">
                  <a:pos x="T2" y="T3"/>
                </a:cxn>
                <a:cxn ang="0">
                  <a:pos x="T4" y="T5"/>
                </a:cxn>
              </a:cxnLst>
              <a:rect l="0" t="0" r="r" b="b"/>
              <a:pathLst>
                <a:path w="21600" h="38271" fill="none" extrusionOk="0">
                  <a:moveTo>
                    <a:pt x="11569" y="0"/>
                  </a:moveTo>
                  <a:cubicBezTo>
                    <a:pt x="17815" y="3961"/>
                    <a:pt x="21600" y="10843"/>
                    <a:pt x="21600" y="18240"/>
                  </a:cubicBezTo>
                  <a:cubicBezTo>
                    <a:pt x="21600" y="27049"/>
                    <a:pt x="16250" y="34975"/>
                    <a:pt x="8081" y="38271"/>
                  </a:cubicBezTo>
                </a:path>
                <a:path w="21600" h="38271" stroke="0" extrusionOk="0">
                  <a:moveTo>
                    <a:pt x="11569" y="0"/>
                  </a:moveTo>
                  <a:cubicBezTo>
                    <a:pt x="17815" y="3961"/>
                    <a:pt x="21600" y="10843"/>
                    <a:pt x="21600" y="18240"/>
                  </a:cubicBezTo>
                  <a:cubicBezTo>
                    <a:pt x="21600" y="27049"/>
                    <a:pt x="16250" y="34975"/>
                    <a:pt x="8081" y="38271"/>
                  </a:cubicBezTo>
                  <a:lnTo>
                    <a:pt x="0" y="1824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36" name="Arc 52"/>
            <p:cNvSpPr/>
            <p:nvPr/>
          </p:nvSpPr>
          <p:spPr bwMode="auto">
            <a:xfrm rot="5400000">
              <a:off x="3817" y="1082"/>
              <a:ext cx="141" cy="480"/>
            </a:xfrm>
            <a:custGeom>
              <a:avLst/>
              <a:gdLst>
                <a:gd name="G0" fmla="+- 0 0 0"/>
                <a:gd name="G1" fmla="+- 18240 0 0"/>
                <a:gd name="G2" fmla="+- 21600 0 0"/>
                <a:gd name="T0" fmla="*/ 11570 w 21600"/>
                <a:gd name="T1" fmla="*/ 0 h 38271"/>
                <a:gd name="T2" fmla="*/ 8081 w 21600"/>
                <a:gd name="T3" fmla="*/ 38271 h 38271"/>
                <a:gd name="T4" fmla="*/ 0 w 21600"/>
                <a:gd name="T5" fmla="*/ 18240 h 38271"/>
              </a:gdLst>
              <a:ahLst/>
              <a:cxnLst>
                <a:cxn ang="0">
                  <a:pos x="T0" y="T1"/>
                </a:cxn>
                <a:cxn ang="0">
                  <a:pos x="T2" y="T3"/>
                </a:cxn>
                <a:cxn ang="0">
                  <a:pos x="T4" y="T5"/>
                </a:cxn>
              </a:cxnLst>
              <a:rect l="0" t="0" r="r" b="b"/>
              <a:pathLst>
                <a:path w="21600" h="38271" fill="none" extrusionOk="0">
                  <a:moveTo>
                    <a:pt x="11569" y="0"/>
                  </a:moveTo>
                  <a:cubicBezTo>
                    <a:pt x="17815" y="3961"/>
                    <a:pt x="21600" y="10843"/>
                    <a:pt x="21600" y="18240"/>
                  </a:cubicBezTo>
                  <a:cubicBezTo>
                    <a:pt x="21600" y="27049"/>
                    <a:pt x="16250" y="34975"/>
                    <a:pt x="8081" y="38271"/>
                  </a:cubicBezTo>
                </a:path>
                <a:path w="21600" h="38271" stroke="0" extrusionOk="0">
                  <a:moveTo>
                    <a:pt x="11569" y="0"/>
                  </a:moveTo>
                  <a:cubicBezTo>
                    <a:pt x="17815" y="3961"/>
                    <a:pt x="21600" y="10843"/>
                    <a:pt x="21600" y="18240"/>
                  </a:cubicBezTo>
                  <a:cubicBezTo>
                    <a:pt x="21600" y="27049"/>
                    <a:pt x="16250" y="34975"/>
                    <a:pt x="8081" y="38271"/>
                  </a:cubicBezTo>
                  <a:lnTo>
                    <a:pt x="0" y="1824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37" name="Line 53"/>
            <p:cNvSpPr>
              <a:spLocks noChangeShapeType="1"/>
            </p:cNvSpPr>
            <p:nvPr/>
          </p:nvSpPr>
          <p:spPr bwMode="auto">
            <a:xfrm>
              <a:off x="2224" y="1264"/>
              <a:ext cx="33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838" name="Text Box 54"/>
            <p:cNvSpPr txBox="1">
              <a:spLocks noChangeArrowheads="1"/>
            </p:cNvSpPr>
            <p:nvPr/>
          </p:nvSpPr>
          <p:spPr bwMode="auto">
            <a:xfrm>
              <a:off x="2604" y="57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502839" name="Text Box 55"/>
            <p:cNvSpPr txBox="1">
              <a:spLocks noChangeArrowheads="1"/>
            </p:cNvSpPr>
            <p:nvPr/>
          </p:nvSpPr>
          <p:spPr bwMode="auto">
            <a:xfrm>
              <a:off x="3792" y="87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502840" name="Text Box 56"/>
            <p:cNvSpPr txBox="1">
              <a:spLocks noChangeArrowheads="1"/>
            </p:cNvSpPr>
            <p:nvPr/>
          </p:nvSpPr>
          <p:spPr bwMode="auto">
            <a:xfrm>
              <a:off x="3732" y="1344"/>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0,1</a:t>
              </a:r>
              <a:endParaRPr lang="en-US" altLang="zh-CN" b="0">
                <a:solidFill>
                  <a:schemeClr val="tx1"/>
                </a:solidFill>
              </a:endParaRPr>
            </a:p>
          </p:txBody>
        </p:sp>
        <p:sp>
          <p:nvSpPr>
            <p:cNvPr id="502841" name="Text Box 57"/>
            <p:cNvSpPr txBox="1">
              <a:spLocks noChangeArrowheads="1"/>
            </p:cNvSpPr>
            <p:nvPr/>
          </p:nvSpPr>
          <p:spPr bwMode="auto">
            <a:xfrm>
              <a:off x="2988" y="96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02842" name="Text Box 58"/>
            <p:cNvSpPr txBox="1">
              <a:spLocks noChangeArrowheads="1"/>
            </p:cNvSpPr>
            <p:nvPr/>
          </p:nvSpPr>
          <p:spPr bwMode="auto">
            <a:xfrm>
              <a:off x="3364" y="60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solidFill>
                    <a:schemeClr val="tx1"/>
                  </a:solidFill>
                </a:rPr>
                <a:t>1</a:t>
              </a:r>
              <a:endParaRPr lang="en-US" altLang="zh-CN" sz="2400" b="0">
                <a:solidFill>
                  <a:schemeClr val="tx1"/>
                </a:solidFill>
              </a:endParaRPr>
            </a:p>
          </p:txBody>
        </p:sp>
      </p:grpSp>
      <p:grpSp>
        <p:nvGrpSpPr>
          <p:cNvPr id="2" name="组合 1"/>
          <p:cNvGrpSpPr/>
          <p:nvPr/>
        </p:nvGrpSpPr>
        <p:grpSpPr>
          <a:xfrm>
            <a:off x="5653572" y="2310023"/>
            <a:ext cx="2963862" cy="1089508"/>
            <a:chOff x="5149516" y="2310023"/>
            <a:chExt cx="2963862" cy="1089508"/>
          </a:xfrm>
        </p:grpSpPr>
        <p:graphicFrame>
          <p:nvGraphicFramePr>
            <p:cNvPr id="41" name="Group 22"/>
            <p:cNvGraphicFramePr/>
            <p:nvPr/>
          </p:nvGraphicFramePr>
          <p:xfrm>
            <a:off x="5868653" y="2875656"/>
            <a:ext cx="2244725" cy="523875"/>
          </p:xfrm>
          <a:graphic>
            <a:graphicData uri="http://schemas.openxmlformats.org/drawingml/2006/table">
              <a:tbl>
                <a:tblPr/>
                <a:tblGrid>
                  <a:gridCol w="561975"/>
                  <a:gridCol w="560388"/>
                  <a:gridCol w="561975"/>
                  <a:gridCol w="560387"/>
                </a:tblGrid>
                <a:tr h="52387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 name="Text Box 34"/>
            <p:cNvSpPr txBox="1">
              <a:spLocks noChangeArrowheads="1"/>
            </p:cNvSpPr>
            <p:nvPr/>
          </p:nvSpPr>
          <p:spPr bwMode="auto">
            <a:xfrm>
              <a:off x="5149516" y="2310023"/>
              <a:ext cx="548548" cy="5847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tx1"/>
                  </a:solidFill>
                </a:rPr>
                <a:t>q</a:t>
              </a:r>
              <a:r>
                <a:rPr lang="en-US" altLang="zh-CN" sz="3200" baseline="-25000" dirty="0">
                  <a:solidFill>
                    <a:schemeClr val="tx1"/>
                  </a:solidFill>
                </a:rPr>
                <a:t>2</a:t>
              </a:r>
              <a:endParaRPr lang="en-US" altLang="zh-CN" sz="3200" baseline="-25000" dirty="0">
                <a:solidFill>
                  <a:schemeClr val="tx1"/>
                </a:solidFill>
              </a:endParaRPr>
            </a:p>
          </p:txBody>
        </p:sp>
        <p:sp>
          <p:nvSpPr>
            <p:cNvPr id="43" name="Line 35"/>
            <p:cNvSpPr>
              <a:spLocks noChangeShapeType="1"/>
            </p:cNvSpPr>
            <p:nvPr/>
          </p:nvSpPr>
          <p:spPr bwMode="auto">
            <a:xfrm>
              <a:off x="5725778" y="2610954"/>
              <a:ext cx="10064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36"/>
            <p:cNvSpPr>
              <a:spLocks noChangeShapeType="1"/>
            </p:cNvSpPr>
            <p:nvPr/>
          </p:nvSpPr>
          <p:spPr bwMode="auto">
            <a:xfrm>
              <a:off x="6732240" y="2610954"/>
              <a:ext cx="0" cy="20596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 name="组合 2"/>
          <p:cNvGrpSpPr/>
          <p:nvPr/>
        </p:nvGrpSpPr>
        <p:grpSpPr>
          <a:xfrm>
            <a:off x="5656557" y="3446623"/>
            <a:ext cx="2963862" cy="1089508"/>
            <a:chOff x="5152501" y="3446623"/>
            <a:chExt cx="2963862" cy="1089508"/>
          </a:xfrm>
        </p:grpSpPr>
        <p:graphicFrame>
          <p:nvGraphicFramePr>
            <p:cNvPr id="45" name="Group 22"/>
            <p:cNvGraphicFramePr/>
            <p:nvPr/>
          </p:nvGraphicFramePr>
          <p:xfrm>
            <a:off x="5871638" y="4012256"/>
            <a:ext cx="2244725" cy="523875"/>
          </p:xfrm>
          <a:graphic>
            <a:graphicData uri="http://schemas.openxmlformats.org/drawingml/2006/table">
              <a:tbl>
                <a:tblPr/>
                <a:tblGrid>
                  <a:gridCol w="561975"/>
                  <a:gridCol w="560388"/>
                  <a:gridCol w="561975"/>
                  <a:gridCol w="560387"/>
                </a:tblGrid>
                <a:tr h="52387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 name="Text Box 34"/>
            <p:cNvSpPr txBox="1">
              <a:spLocks noChangeArrowheads="1"/>
            </p:cNvSpPr>
            <p:nvPr/>
          </p:nvSpPr>
          <p:spPr bwMode="auto">
            <a:xfrm>
              <a:off x="5152501" y="3446623"/>
              <a:ext cx="548548" cy="5847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tx1"/>
                  </a:solidFill>
                </a:rPr>
                <a:t>q</a:t>
              </a:r>
              <a:r>
                <a:rPr lang="en-US" altLang="zh-CN" sz="3200" baseline="-25000" dirty="0">
                  <a:solidFill>
                    <a:schemeClr val="tx1"/>
                  </a:solidFill>
                </a:rPr>
                <a:t>2</a:t>
              </a:r>
              <a:endParaRPr lang="en-US" altLang="zh-CN" sz="3200" baseline="-25000" dirty="0">
                <a:solidFill>
                  <a:schemeClr val="tx1"/>
                </a:solidFill>
              </a:endParaRPr>
            </a:p>
          </p:txBody>
        </p:sp>
        <p:sp>
          <p:nvSpPr>
            <p:cNvPr id="47" name="Line 35"/>
            <p:cNvSpPr>
              <a:spLocks noChangeShapeType="1"/>
            </p:cNvSpPr>
            <p:nvPr/>
          </p:nvSpPr>
          <p:spPr bwMode="auto">
            <a:xfrm flipV="1">
              <a:off x="5728762" y="3747553"/>
              <a:ext cx="1507533"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36"/>
            <p:cNvSpPr>
              <a:spLocks noChangeShapeType="1"/>
            </p:cNvSpPr>
            <p:nvPr/>
          </p:nvSpPr>
          <p:spPr bwMode="auto">
            <a:xfrm>
              <a:off x="7236296" y="3747554"/>
              <a:ext cx="0" cy="20596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 name="组合 3"/>
          <p:cNvGrpSpPr/>
          <p:nvPr/>
        </p:nvGrpSpPr>
        <p:grpSpPr>
          <a:xfrm>
            <a:off x="5652120" y="4539801"/>
            <a:ext cx="2963862" cy="1089508"/>
            <a:chOff x="5148064" y="4539801"/>
            <a:chExt cx="2963862" cy="1089508"/>
          </a:xfrm>
        </p:grpSpPr>
        <p:graphicFrame>
          <p:nvGraphicFramePr>
            <p:cNvPr id="49" name="Group 22"/>
            <p:cNvGraphicFramePr/>
            <p:nvPr/>
          </p:nvGraphicFramePr>
          <p:xfrm>
            <a:off x="5867201" y="5105434"/>
            <a:ext cx="2244725" cy="523875"/>
          </p:xfrm>
          <a:graphic>
            <a:graphicData uri="http://schemas.openxmlformats.org/drawingml/2006/table">
              <a:tbl>
                <a:tblPr/>
                <a:tblGrid>
                  <a:gridCol w="561975"/>
                  <a:gridCol w="560388"/>
                  <a:gridCol w="561975"/>
                  <a:gridCol w="560387"/>
                </a:tblGrid>
                <a:tr h="52387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 name="Text Box 34"/>
            <p:cNvSpPr txBox="1">
              <a:spLocks noChangeArrowheads="1"/>
            </p:cNvSpPr>
            <p:nvPr/>
          </p:nvSpPr>
          <p:spPr bwMode="auto">
            <a:xfrm>
              <a:off x="5148064" y="4539801"/>
              <a:ext cx="548548" cy="5847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tx1"/>
                  </a:solidFill>
                </a:rPr>
                <a:t>q</a:t>
              </a:r>
              <a:r>
                <a:rPr lang="en-US" altLang="zh-CN" sz="3200" baseline="-25000" dirty="0">
                  <a:solidFill>
                    <a:schemeClr val="tx1"/>
                  </a:solidFill>
                </a:rPr>
                <a:t>3</a:t>
              </a:r>
              <a:endParaRPr lang="en-US" altLang="zh-CN" sz="3200" baseline="-25000" dirty="0">
                <a:solidFill>
                  <a:schemeClr val="tx1"/>
                </a:solidFill>
              </a:endParaRPr>
            </a:p>
          </p:txBody>
        </p:sp>
        <p:sp>
          <p:nvSpPr>
            <p:cNvPr id="51" name="Line 35"/>
            <p:cNvSpPr>
              <a:spLocks noChangeShapeType="1"/>
            </p:cNvSpPr>
            <p:nvPr/>
          </p:nvSpPr>
          <p:spPr bwMode="auto">
            <a:xfrm flipV="1">
              <a:off x="5724326" y="4840731"/>
              <a:ext cx="2088034"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36"/>
            <p:cNvSpPr>
              <a:spLocks noChangeShapeType="1"/>
            </p:cNvSpPr>
            <p:nvPr/>
          </p:nvSpPr>
          <p:spPr bwMode="auto">
            <a:xfrm>
              <a:off x="7812360" y="4840732"/>
              <a:ext cx="0" cy="20596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 name="组合 4"/>
          <p:cNvGrpSpPr/>
          <p:nvPr/>
        </p:nvGrpSpPr>
        <p:grpSpPr>
          <a:xfrm>
            <a:off x="5652120" y="5632979"/>
            <a:ext cx="3168352" cy="1089508"/>
            <a:chOff x="5148064" y="5632979"/>
            <a:chExt cx="3168352" cy="1089508"/>
          </a:xfrm>
        </p:grpSpPr>
        <p:graphicFrame>
          <p:nvGraphicFramePr>
            <p:cNvPr id="53" name="Group 22"/>
            <p:cNvGraphicFramePr/>
            <p:nvPr/>
          </p:nvGraphicFramePr>
          <p:xfrm>
            <a:off x="5867201" y="6198612"/>
            <a:ext cx="2244725" cy="523875"/>
          </p:xfrm>
          <a:graphic>
            <a:graphicData uri="http://schemas.openxmlformats.org/drawingml/2006/table">
              <a:tbl>
                <a:tblPr/>
                <a:tblGrid>
                  <a:gridCol w="561975"/>
                  <a:gridCol w="560388"/>
                  <a:gridCol w="561975"/>
                  <a:gridCol w="560387"/>
                </a:tblGrid>
                <a:tr h="52387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34"/>
            <p:cNvSpPr txBox="1">
              <a:spLocks noChangeArrowheads="1"/>
            </p:cNvSpPr>
            <p:nvPr/>
          </p:nvSpPr>
          <p:spPr bwMode="auto">
            <a:xfrm>
              <a:off x="5148064" y="5632979"/>
              <a:ext cx="548548" cy="5847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tx1"/>
                  </a:solidFill>
                </a:rPr>
                <a:t>q</a:t>
              </a:r>
              <a:r>
                <a:rPr lang="en-US" altLang="zh-CN" sz="3200" baseline="-25000" dirty="0">
                  <a:solidFill>
                    <a:schemeClr val="tx1"/>
                  </a:solidFill>
                </a:rPr>
                <a:t>2</a:t>
              </a:r>
              <a:endParaRPr lang="en-US" altLang="zh-CN" sz="3200" baseline="-25000" dirty="0">
                <a:solidFill>
                  <a:schemeClr val="tx1"/>
                </a:solidFill>
              </a:endParaRPr>
            </a:p>
          </p:txBody>
        </p:sp>
        <p:sp>
          <p:nvSpPr>
            <p:cNvPr id="55" name="Line 35"/>
            <p:cNvSpPr>
              <a:spLocks noChangeShapeType="1"/>
            </p:cNvSpPr>
            <p:nvPr/>
          </p:nvSpPr>
          <p:spPr bwMode="auto">
            <a:xfrm flipV="1">
              <a:off x="5724326" y="5933909"/>
              <a:ext cx="2592090"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36"/>
            <p:cNvSpPr>
              <a:spLocks noChangeShapeType="1"/>
            </p:cNvSpPr>
            <p:nvPr/>
          </p:nvSpPr>
          <p:spPr bwMode="auto">
            <a:xfrm>
              <a:off x="8316416" y="5933910"/>
              <a:ext cx="0" cy="20596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5652120" y="1196752"/>
            <a:ext cx="2963862" cy="1089508"/>
            <a:chOff x="5148064" y="1196752"/>
            <a:chExt cx="2963862" cy="1089508"/>
          </a:xfrm>
        </p:grpSpPr>
        <p:graphicFrame>
          <p:nvGraphicFramePr>
            <p:cNvPr id="62" name="Group 22"/>
            <p:cNvGraphicFramePr/>
            <p:nvPr/>
          </p:nvGraphicFramePr>
          <p:xfrm>
            <a:off x="5867201" y="1762385"/>
            <a:ext cx="2244725" cy="523875"/>
          </p:xfrm>
          <a:graphic>
            <a:graphicData uri="http://schemas.openxmlformats.org/drawingml/2006/table">
              <a:tbl>
                <a:tblPr/>
                <a:tblGrid>
                  <a:gridCol w="561975"/>
                  <a:gridCol w="560388"/>
                  <a:gridCol w="561975"/>
                  <a:gridCol w="560387"/>
                </a:tblGrid>
                <a:tr h="52387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 name="Text Box 34"/>
            <p:cNvSpPr txBox="1">
              <a:spLocks noChangeArrowheads="1"/>
            </p:cNvSpPr>
            <p:nvPr/>
          </p:nvSpPr>
          <p:spPr bwMode="auto">
            <a:xfrm>
              <a:off x="5148064" y="1196752"/>
              <a:ext cx="552450" cy="5889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1"/>
                  </a:solidFill>
                </a:rPr>
                <a:t>q</a:t>
              </a:r>
              <a:r>
                <a:rPr lang="en-US" altLang="zh-CN" sz="3200" baseline="-25000">
                  <a:solidFill>
                    <a:schemeClr val="tx1"/>
                  </a:solidFill>
                </a:rPr>
                <a:t>1</a:t>
              </a:r>
              <a:endParaRPr lang="en-US" altLang="zh-CN" sz="3200" baseline="-25000">
                <a:solidFill>
                  <a:schemeClr val="tx1"/>
                </a:solidFill>
              </a:endParaRPr>
            </a:p>
          </p:txBody>
        </p:sp>
        <p:sp>
          <p:nvSpPr>
            <p:cNvPr id="64" name="Line 35"/>
            <p:cNvSpPr>
              <a:spLocks noChangeShapeType="1"/>
            </p:cNvSpPr>
            <p:nvPr/>
          </p:nvSpPr>
          <p:spPr bwMode="auto">
            <a:xfrm>
              <a:off x="5724326" y="1497683"/>
              <a:ext cx="431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36"/>
            <p:cNvSpPr>
              <a:spLocks noChangeShapeType="1"/>
            </p:cNvSpPr>
            <p:nvPr/>
          </p:nvSpPr>
          <p:spPr bwMode="auto">
            <a:xfrm>
              <a:off x="6156126" y="1497683"/>
              <a:ext cx="0" cy="20596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8" name="文本框 57"/>
          <p:cNvSpPr txBox="1"/>
          <p:nvPr/>
        </p:nvSpPr>
        <p:spPr bwMode="auto">
          <a:xfrm>
            <a:off x="611560" y="2813559"/>
            <a:ext cx="4006384" cy="37117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400" dirty="0">
                <a:solidFill>
                  <a:schemeClr val="tx1"/>
                </a:solidFill>
              </a:rPr>
              <a:t>Denote states as 1,2,3 </a:t>
            </a:r>
            <a:endParaRPr lang="en-US" altLang="zh-CN" sz="2400" dirty="0">
              <a:solidFill>
                <a:schemeClr val="tx1"/>
              </a:solidFill>
            </a:endParaRPr>
          </a:p>
          <a:p>
            <a:pPr eaLnBrk="0" hangingPunct="0">
              <a:spcBef>
                <a:spcPct val="10000"/>
              </a:spcBef>
              <a:buSzPct val="75000"/>
            </a:pPr>
            <a:r>
              <a:rPr lang="en-US" altLang="zh-CN" sz="2400" dirty="0">
                <a:solidFill>
                  <a:schemeClr val="tx1"/>
                </a:solidFill>
              </a:rPr>
              <a:t>1. initially q=1</a:t>
            </a:r>
            <a:endParaRPr lang="en-US" altLang="zh-CN" sz="2400" dirty="0">
              <a:solidFill>
                <a:schemeClr val="tx1"/>
              </a:solidFill>
            </a:endParaRPr>
          </a:p>
          <a:p>
            <a:pPr eaLnBrk="0" hangingPunct="0">
              <a:spcBef>
                <a:spcPct val="10000"/>
              </a:spcBef>
              <a:buSzPct val="75000"/>
            </a:pPr>
            <a:r>
              <a:rPr lang="en-US" altLang="zh-CN" sz="2400" dirty="0">
                <a:solidFill>
                  <a:schemeClr val="tx1"/>
                </a:solidFill>
              </a:rPr>
              <a:t>2. while(read(s))  </a:t>
            </a:r>
            <a:endParaRPr lang="en-US" altLang="zh-CN" sz="2400" dirty="0">
              <a:solidFill>
                <a:schemeClr val="tx1"/>
              </a:solidFill>
            </a:endParaRPr>
          </a:p>
          <a:p>
            <a:pPr eaLnBrk="0" hangingPunct="0">
              <a:spcBef>
                <a:spcPct val="10000"/>
              </a:spcBef>
              <a:buSzPct val="75000"/>
            </a:pPr>
            <a:r>
              <a:rPr lang="en-US" altLang="zh-CN" sz="2400" dirty="0">
                <a:solidFill>
                  <a:schemeClr val="tx1"/>
                </a:solidFill>
              </a:rPr>
              <a:t>3.   switch( (</a:t>
            </a:r>
            <a:r>
              <a:rPr lang="en-US" altLang="zh-CN" sz="2400" dirty="0" err="1">
                <a:solidFill>
                  <a:schemeClr val="tx1"/>
                </a:solidFill>
              </a:rPr>
              <a:t>q,s</a:t>
            </a:r>
            <a:r>
              <a:rPr lang="en-US" altLang="zh-CN" sz="2400" dirty="0">
                <a:solidFill>
                  <a:schemeClr val="tx1"/>
                </a:solidFill>
              </a:rPr>
              <a:t>) ),</a:t>
            </a:r>
            <a:endParaRPr lang="en-US" altLang="zh-CN" sz="2400" dirty="0">
              <a:solidFill>
                <a:schemeClr val="tx1"/>
              </a:solidFill>
            </a:endParaRPr>
          </a:p>
          <a:p>
            <a:pPr eaLnBrk="0" hangingPunct="0">
              <a:spcBef>
                <a:spcPct val="10000"/>
              </a:spcBef>
              <a:buSzPct val="75000"/>
            </a:pPr>
            <a:r>
              <a:rPr lang="en-US" altLang="zh-CN" sz="2400" dirty="0">
                <a:solidFill>
                  <a:schemeClr val="tx1"/>
                </a:solidFill>
              </a:rPr>
              <a:t>4.      (1,0): q=1; (1,1): q=2;</a:t>
            </a:r>
            <a:endParaRPr lang="en-US" altLang="zh-CN" sz="2400" dirty="0">
              <a:solidFill>
                <a:schemeClr val="tx1"/>
              </a:solidFill>
            </a:endParaRPr>
          </a:p>
          <a:p>
            <a:pPr eaLnBrk="0" hangingPunct="0">
              <a:spcBef>
                <a:spcPct val="10000"/>
              </a:spcBef>
              <a:buSzPct val="75000"/>
            </a:pPr>
            <a:r>
              <a:rPr lang="en-US" altLang="zh-CN" sz="2400" dirty="0">
                <a:solidFill>
                  <a:schemeClr val="tx1"/>
                </a:solidFill>
              </a:rPr>
              <a:t>5.      (2,0): </a:t>
            </a:r>
            <a:r>
              <a:rPr lang="en-US" altLang="zh-CN" sz="2400">
                <a:solidFill>
                  <a:schemeClr val="tx1"/>
                </a:solidFill>
              </a:rPr>
              <a:t>q=3; </a:t>
            </a:r>
            <a:r>
              <a:rPr lang="en-US" altLang="zh-CN" sz="2400" dirty="0">
                <a:solidFill>
                  <a:schemeClr val="tx1"/>
                </a:solidFill>
              </a:rPr>
              <a:t>(2,1): </a:t>
            </a:r>
            <a:r>
              <a:rPr lang="en-US" altLang="zh-CN" sz="2400">
                <a:solidFill>
                  <a:schemeClr val="tx1"/>
                </a:solidFill>
              </a:rPr>
              <a:t>q=2;</a:t>
            </a:r>
            <a:endParaRPr lang="en-US" altLang="zh-CN" sz="2400" dirty="0">
              <a:solidFill>
                <a:schemeClr val="tx1"/>
              </a:solidFill>
            </a:endParaRPr>
          </a:p>
          <a:p>
            <a:pPr eaLnBrk="0" hangingPunct="0">
              <a:spcBef>
                <a:spcPct val="10000"/>
              </a:spcBef>
              <a:buSzPct val="75000"/>
            </a:pPr>
            <a:r>
              <a:rPr lang="en-US" altLang="zh-CN" sz="2400" dirty="0">
                <a:solidFill>
                  <a:schemeClr val="tx1"/>
                </a:solidFill>
              </a:rPr>
              <a:t>6.      (3,0): q=2; (3,1): q=2;</a:t>
            </a:r>
            <a:endParaRPr lang="en-US" altLang="zh-CN" sz="2400" dirty="0">
              <a:solidFill>
                <a:schemeClr val="tx1"/>
              </a:solidFill>
            </a:endParaRPr>
          </a:p>
          <a:p>
            <a:pPr eaLnBrk="0" hangingPunct="0">
              <a:spcBef>
                <a:spcPct val="10000"/>
              </a:spcBef>
              <a:buSzPct val="75000"/>
            </a:pPr>
            <a:r>
              <a:rPr lang="en-US" altLang="zh-CN" sz="2400" dirty="0">
                <a:solidFill>
                  <a:schemeClr val="tx1"/>
                </a:solidFill>
              </a:rPr>
              <a:t>7. if(q==2)return(true); </a:t>
            </a:r>
            <a:endParaRPr lang="en-US" altLang="zh-CN" sz="2400" dirty="0">
              <a:solidFill>
                <a:schemeClr val="tx1"/>
              </a:solidFill>
            </a:endParaRPr>
          </a:p>
          <a:p>
            <a:pPr eaLnBrk="0" hangingPunct="0">
              <a:spcBef>
                <a:spcPct val="10000"/>
              </a:spcBef>
              <a:buSzPct val="75000"/>
            </a:pPr>
            <a:r>
              <a:rPr lang="en-US" altLang="zh-CN" sz="2400" dirty="0">
                <a:solidFill>
                  <a:schemeClr val="tx1"/>
                </a:solidFill>
              </a:rPr>
              <a:t>8. return(false)</a:t>
            </a:r>
            <a:endParaRPr lang="zh-CN" altLang="en-US" sz="2400" dirty="0">
              <a:solidFill>
                <a:schemeClr val="tx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00745"/>
    </mc:Choice>
    <mc:Fallback>
      <p:transition spd="slow" advTm="3007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ltLang="zh-CN" b="1" dirty="0">
                <a:solidFill>
                  <a:srgbClr val="FF0000"/>
                </a:solidFill>
              </a:rPr>
              <a:t>R</a:t>
            </a:r>
            <a:r>
              <a:rPr lang="en-US" altLang="zh-CN" b="1" dirty="0"/>
              <a:t>egular </a:t>
            </a:r>
            <a:r>
              <a:rPr lang="en-US" altLang="zh-CN" b="1" dirty="0">
                <a:solidFill>
                  <a:srgbClr val="FF0000"/>
                </a:solidFill>
              </a:rPr>
              <a:t>E</a:t>
            </a:r>
            <a:r>
              <a:rPr lang="en-US" altLang="zh-CN" b="1" dirty="0"/>
              <a:t>xpression(</a:t>
            </a:r>
            <a:r>
              <a:rPr lang="en-US" altLang="zh-CN" b="1" dirty="0">
                <a:solidFill>
                  <a:srgbClr val="FF0000"/>
                </a:solidFill>
              </a:rPr>
              <a:t>RE</a:t>
            </a:r>
            <a:r>
              <a:rPr lang="en-US" altLang="zh-CN" b="1" dirty="0"/>
              <a:t>)</a:t>
            </a:r>
            <a:endParaRPr lang="zh-CN" altLang="en-US" b="1" dirty="0"/>
          </a:p>
        </p:txBody>
      </p:sp>
      <p:sp>
        <p:nvSpPr>
          <p:cNvPr id="536579" name="Text Box 3"/>
          <p:cNvSpPr txBox="1">
            <a:spLocks noChangeArrowheads="1"/>
          </p:cNvSpPr>
          <p:nvPr/>
        </p:nvSpPr>
        <p:spPr bwMode="auto">
          <a:xfrm>
            <a:off x="179512" y="1124744"/>
            <a:ext cx="8496237" cy="5564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2000"/>
              </a:lnSpc>
              <a:spcBef>
                <a:spcPts val="0"/>
              </a:spcBef>
            </a:pPr>
            <a:r>
              <a:rPr kumimoji="0" lang="en-US" altLang="zh-CN" sz="3200" dirty="0">
                <a:solidFill>
                  <a:schemeClr val="tx1"/>
                </a:solidFill>
              </a:rPr>
              <a:t>Def: Say that R is a regular expression, if R is</a:t>
            </a:r>
            <a:endParaRPr kumimoji="0" lang="zh-CN" altLang="en-US" sz="3200" dirty="0">
              <a:solidFill>
                <a:schemeClr val="tx1"/>
              </a:solidFill>
            </a:endParaRPr>
          </a:p>
          <a:p>
            <a:pPr>
              <a:lnSpc>
                <a:spcPct val="112000"/>
              </a:lnSpc>
              <a:spcBef>
                <a:spcPts val="0"/>
              </a:spcBef>
            </a:pPr>
            <a:r>
              <a:rPr kumimoji="0" lang="zh-CN" altLang="en-US" sz="3200" dirty="0">
                <a:solidFill>
                  <a:schemeClr val="tx1"/>
                </a:solidFill>
              </a:rPr>
              <a:t>    </a:t>
            </a:r>
            <a:r>
              <a:rPr kumimoji="0" lang="en-US" altLang="zh-CN" sz="3200" dirty="0">
                <a:solidFill>
                  <a:schemeClr val="tx1"/>
                </a:solidFill>
              </a:rPr>
              <a:t>1) a, a</a:t>
            </a:r>
            <a:r>
              <a:rPr kumimoji="0" lang="en-US" altLang="zh-CN" sz="3200" dirty="0">
                <a:solidFill>
                  <a:schemeClr val="tx1"/>
                </a:solidFill>
                <a:sym typeface="Symbol" panose="05050102010706020507" pitchFamily="18" charset="2"/>
              </a:rPr>
              <a:t> ;     2)  ;     3)  ;    </a:t>
            </a:r>
            <a:endParaRPr kumimoji="0" lang="en-US" altLang="zh-CN" sz="3200" dirty="0">
              <a:solidFill>
                <a:schemeClr val="tx1"/>
              </a:solidFill>
              <a:sym typeface="Symbol" panose="05050102010706020507" pitchFamily="18" charset="2"/>
            </a:endParaRPr>
          </a:p>
          <a:p>
            <a:pPr>
              <a:lnSpc>
                <a:spcPct val="112000"/>
              </a:lnSpc>
              <a:spcBef>
                <a:spcPts val="0"/>
              </a:spcBef>
            </a:pPr>
            <a:r>
              <a:rPr kumimoji="0" lang="en-US" altLang="zh-CN" sz="3200" dirty="0">
                <a:solidFill>
                  <a:schemeClr val="tx1"/>
                </a:solidFill>
                <a:sym typeface="Symbol" panose="05050102010706020507" pitchFamily="18" charset="2"/>
              </a:rPr>
              <a:t>    4) (R</a:t>
            </a:r>
            <a:r>
              <a:rPr kumimoji="0" lang="en-US" altLang="zh-CN" sz="3200" baseline="-25000" dirty="0">
                <a:solidFill>
                  <a:schemeClr val="tx1"/>
                </a:solidFill>
                <a:sym typeface="Symbol" panose="05050102010706020507" pitchFamily="18" charset="2"/>
              </a:rPr>
              <a:t>1</a:t>
            </a:r>
            <a:r>
              <a:rPr kumimoji="0" lang="en-US" altLang="zh-CN" sz="3200" dirty="0">
                <a:solidFill>
                  <a:schemeClr val="tx1"/>
                </a:solidFill>
                <a:sym typeface="Symbol" panose="05050102010706020507" pitchFamily="18" charset="2"/>
              </a:rPr>
              <a:t>R</a:t>
            </a:r>
            <a:r>
              <a:rPr kumimoji="0" lang="en-US" altLang="zh-CN" sz="3200" baseline="-25000" dirty="0">
                <a:solidFill>
                  <a:schemeClr val="tx1"/>
                </a:solidFill>
                <a:sym typeface="Symbol" panose="05050102010706020507" pitchFamily="18" charset="2"/>
              </a:rPr>
              <a:t>2</a:t>
            </a:r>
            <a:r>
              <a:rPr kumimoji="0" lang="en-US" altLang="zh-CN" sz="3200" dirty="0">
                <a:solidFill>
                  <a:schemeClr val="tx1"/>
                </a:solidFill>
                <a:sym typeface="Symbol" panose="05050102010706020507" pitchFamily="18" charset="2"/>
              </a:rPr>
              <a:t>),  where R</a:t>
            </a:r>
            <a:r>
              <a:rPr kumimoji="0" lang="en-US" altLang="zh-CN" sz="3200" baseline="-25000" dirty="0">
                <a:solidFill>
                  <a:schemeClr val="tx1"/>
                </a:solidFill>
                <a:sym typeface="Symbol" panose="05050102010706020507" pitchFamily="18" charset="2"/>
              </a:rPr>
              <a:t>1</a:t>
            </a:r>
            <a:r>
              <a:rPr kumimoji="0" lang="zh-CN" altLang="en-US" sz="3200" dirty="0">
                <a:solidFill>
                  <a:schemeClr val="tx1"/>
                </a:solidFill>
                <a:sym typeface="Symbol" panose="05050102010706020507" pitchFamily="18" charset="2"/>
              </a:rPr>
              <a:t> </a:t>
            </a:r>
            <a:r>
              <a:rPr kumimoji="0" lang="en-US" altLang="zh-CN" sz="3200" dirty="0">
                <a:solidFill>
                  <a:schemeClr val="tx1"/>
                </a:solidFill>
                <a:sym typeface="Symbol" panose="05050102010706020507" pitchFamily="18" charset="2"/>
              </a:rPr>
              <a:t>and R</a:t>
            </a:r>
            <a:r>
              <a:rPr kumimoji="0" lang="en-US" altLang="zh-CN" sz="3200" baseline="-25000" dirty="0">
                <a:solidFill>
                  <a:schemeClr val="tx1"/>
                </a:solidFill>
                <a:sym typeface="Symbol" panose="05050102010706020507" pitchFamily="18" charset="2"/>
              </a:rPr>
              <a:t>2</a:t>
            </a:r>
            <a:r>
              <a:rPr kumimoji="0" lang="zh-CN" altLang="en-US" sz="3200" dirty="0">
                <a:solidFill>
                  <a:schemeClr val="tx1"/>
                </a:solidFill>
                <a:sym typeface="Symbol" panose="05050102010706020507" pitchFamily="18" charset="2"/>
              </a:rPr>
              <a:t> </a:t>
            </a:r>
            <a:r>
              <a:rPr kumimoji="0" lang="en-US" altLang="zh-CN" sz="3200" dirty="0">
                <a:solidFill>
                  <a:schemeClr val="tx1"/>
                </a:solidFill>
                <a:sym typeface="Symbol" panose="05050102010706020507" pitchFamily="18" charset="2"/>
              </a:rPr>
              <a:t>is </a:t>
            </a:r>
            <a:r>
              <a:rPr kumimoji="0" lang="en-US" altLang="zh-CN" sz="3200" dirty="0">
                <a:solidFill>
                  <a:srgbClr val="FF0000"/>
                </a:solidFill>
                <a:sym typeface="Symbol" panose="05050102010706020507" pitchFamily="18" charset="2"/>
              </a:rPr>
              <a:t>RE</a:t>
            </a:r>
            <a:r>
              <a:rPr kumimoji="0" lang="en-US" altLang="zh-CN" sz="3200" dirty="0">
                <a:solidFill>
                  <a:schemeClr val="tx1"/>
                </a:solidFill>
                <a:sym typeface="Symbol" panose="05050102010706020507" pitchFamily="18" charset="2"/>
              </a:rPr>
              <a:t>;</a:t>
            </a:r>
            <a:endParaRPr kumimoji="0" lang="en-US" altLang="zh-CN" sz="3200" dirty="0">
              <a:solidFill>
                <a:schemeClr val="tx1"/>
              </a:solidFill>
              <a:sym typeface="Symbol" panose="05050102010706020507" pitchFamily="18" charset="2"/>
            </a:endParaRPr>
          </a:p>
          <a:p>
            <a:pPr>
              <a:lnSpc>
                <a:spcPct val="112000"/>
              </a:lnSpc>
              <a:spcBef>
                <a:spcPts val="0"/>
              </a:spcBef>
            </a:pPr>
            <a:r>
              <a:rPr kumimoji="0" lang="en-US" altLang="zh-CN" sz="3200" dirty="0">
                <a:solidFill>
                  <a:schemeClr val="tx1"/>
                </a:solidFill>
                <a:sym typeface="Symbol" panose="05050102010706020507" pitchFamily="18" charset="2"/>
              </a:rPr>
              <a:t>    5) (R</a:t>
            </a:r>
            <a:r>
              <a:rPr kumimoji="0" lang="en-US" altLang="zh-CN" sz="3200" baseline="-25000" dirty="0">
                <a:solidFill>
                  <a:schemeClr val="tx1"/>
                </a:solidFill>
                <a:sym typeface="Symbol" panose="05050102010706020507" pitchFamily="18" charset="2"/>
              </a:rPr>
              <a:t>1</a:t>
            </a:r>
            <a:r>
              <a:rPr kumimoji="0" lang="en-US" altLang="zh-CN" sz="3200" dirty="0">
                <a:solidFill>
                  <a:schemeClr val="tx1"/>
                </a:solidFill>
                <a:sym typeface="Symbol" panose="05050102010706020507" pitchFamily="18" charset="2"/>
              </a:rPr>
              <a:t>R</a:t>
            </a:r>
            <a:r>
              <a:rPr kumimoji="0" lang="en-US" altLang="zh-CN" sz="3200" baseline="-25000" dirty="0">
                <a:solidFill>
                  <a:schemeClr val="tx1"/>
                </a:solidFill>
                <a:sym typeface="Symbol" panose="05050102010706020507" pitchFamily="18" charset="2"/>
              </a:rPr>
              <a:t>2</a:t>
            </a:r>
            <a:r>
              <a:rPr kumimoji="0" lang="en-US" altLang="zh-CN" sz="3200" dirty="0">
                <a:solidFill>
                  <a:schemeClr val="tx1"/>
                </a:solidFill>
                <a:sym typeface="Symbol" panose="05050102010706020507" pitchFamily="18" charset="2"/>
              </a:rPr>
              <a:t>), where R</a:t>
            </a:r>
            <a:r>
              <a:rPr kumimoji="0" lang="en-US" altLang="zh-CN" sz="3200" baseline="-25000" dirty="0">
                <a:solidFill>
                  <a:schemeClr val="tx1"/>
                </a:solidFill>
                <a:sym typeface="Symbol" panose="05050102010706020507" pitchFamily="18" charset="2"/>
              </a:rPr>
              <a:t>1</a:t>
            </a:r>
            <a:r>
              <a:rPr kumimoji="0" lang="zh-CN" altLang="en-US" sz="3200" dirty="0">
                <a:solidFill>
                  <a:schemeClr val="tx1"/>
                </a:solidFill>
                <a:sym typeface="Symbol" panose="05050102010706020507" pitchFamily="18" charset="2"/>
              </a:rPr>
              <a:t> </a:t>
            </a:r>
            <a:r>
              <a:rPr kumimoji="0" lang="en-US" altLang="zh-CN" sz="3200" dirty="0">
                <a:solidFill>
                  <a:schemeClr val="tx1"/>
                </a:solidFill>
                <a:sym typeface="Symbol" panose="05050102010706020507" pitchFamily="18" charset="2"/>
              </a:rPr>
              <a:t>and R</a:t>
            </a:r>
            <a:r>
              <a:rPr kumimoji="0" lang="en-US" altLang="zh-CN" sz="3200" baseline="-25000" dirty="0">
                <a:solidFill>
                  <a:schemeClr val="tx1"/>
                </a:solidFill>
                <a:sym typeface="Symbol" panose="05050102010706020507" pitchFamily="18" charset="2"/>
              </a:rPr>
              <a:t>2</a:t>
            </a:r>
            <a:r>
              <a:rPr kumimoji="0" lang="zh-CN" altLang="en-US" sz="3200" dirty="0">
                <a:solidFill>
                  <a:schemeClr val="tx1"/>
                </a:solidFill>
                <a:sym typeface="Symbol" panose="05050102010706020507" pitchFamily="18" charset="2"/>
              </a:rPr>
              <a:t> </a:t>
            </a:r>
            <a:r>
              <a:rPr kumimoji="0" lang="en-US" altLang="zh-CN" sz="3200" dirty="0">
                <a:solidFill>
                  <a:schemeClr val="tx1"/>
                </a:solidFill>
                <a:sym typeface="Symbol" panose="05050102010706020507" pitchFamily="18" charset="2"/>
              </a:rPr>
              <a:t>is </a:t>
            </a:r>
            <a:r>
              <a:rPr kumimoji="0" lang="en-US" altLang="zh-CN" sz="3200" dirty="0">
                <a:solidFill>
                  <a:srgbClr val="FF0000"/>
                </a:solidFill>
                <a:sym typeface="Symbol" panose="05050102010706020507" pitchFamily="18" charset="2"/>
              </a:rPr>
              <a:t>RE</a:t>
            </a:r>
            <a:r>
              <a:rPr kumimoji="0" lang="en-US" altLang="zh-CN" sz="3200" dirty="0">
                <a:solidFill>
                  <a:schemeClr val="tx1"/>
                </a:solidFill>
                <a:sym typeface="Symbol" panose="05050102010706020507" pitchFamily="18" charset="2"/>
              </a:rPr>
              <a:t>;</a:t>
            </a:r>
            <a:endParaRPr kumimoji="0" lang="en-US" altLang="zh-CN" sz="3200" dirty="0">
              <a:solidFill>
                <a:schemeClr val="tx1"/>
              </a:solidFill>
              <a:sym typeface="Symbol" panose="05050102010706020507" pitchFamily="18" charset="2"/>
            </a:endParaRPr>
          </a:p>
          <a:p>
            <a:pPr>
              <a:lnSpc>
                <a:spcPct val="112000"/>
              </a:lnSpc>
              <a:spcBef>
                <a:spcPts val="0"/>
              </a:spcBef>
            </a:pPr>
            <a:r>
              <a:rPr kumimoji="0" lang="en-US" altLang="zh-CN" sz="3200" dirty="0">
                <a:solidFill>
                  <a:schemeClr val="tx1"/>
                </a:solidFill>
                <a:sym typeface="Symbol" panose="05050102010706020507" pitchFamily="18" charset="2"/>
              </a:rPr>
              <a:t>    6) (R</a:t>
            </a:r>
            <a:r>
              <a:rPr kumimoji="0" lang="en-US" altLang="zh-CN" sz="3200" baseline="-25000" dirty="0">
                <a:solidFill>
                  <a:schemeClr val="tx1"/>
                </a:solidFill>
                <a:sym typeface="Symbol" panose="05050102010706020507" pitchFamily="18" charset="2"/>
              </a:rPr>
              <a:t>1</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sym typeface="Symbol" panose="05050102010706020507" pitchFamily="18" charset="2"/>
              </a:rPr>
              <a:t>), where R</a:t>
            </a:r>
            <a:r>
              <a:rPr kumimoji="0" lang="en-US" altLang="zh-CN" sz="3200" baseline="-25000" dirty="0">
                <a:solidFill>
                  <a:schemeClr val="tx1"/>
                </a:solidFill>
                <a:sym typeface="Symbol" panose="05050102010706020507" pitchFamily="18" charset="2"/>
              </a:rPr>
              <a:t>1</a:t>
            </a:r>
            <a:r>
              <a:rPr kumimoji="0" lang="zh-CN" altLang="en-US" sz="3200" dirty="0">
                <a:solidFill>
                  <a:schemeClr val="tx1"/>
                </a:solidFill>
                <a:sym typeface="Symbol" panose="05050102010706020507" pitchFamily="18" charset="2"/>
              </a:rPr>
              <a:t> </a:t>
            </a:r>
            <a:r>
              <a:rPr kumimoji="0" lang="en-US" altLang="zh-CN" sz="3200" dirty="0">
                <a:solidFill>
                  <a:schemeClr val="tx1"/>
                </a:solidFill>
                <a:sym typeface="Symbol" panose="05050102010706020507" pitchFamily="18" charset="2"/>
              </a:rPr>
              <a:t>is </a:t>
            </a:r>
            <a:r>
              <a:rPr kumimoji="0" lang="en-US" altLang="zh-CN" sz="3200" dirty="0">
                <a:solidFill>
                  <a:srgbClr val="FF0000"/>
                </a:solidFill>
                <a:sym typeface="Symbol" panose="05050102010706020507" pitchFamily="18" charset="2"/>
              </a:rPr>
              <a:t>RE</a:t>
            </a:r>
            <a:r>
              <a:rPr kumimoji="0" lang="en-US" altLang="zh-CN" sz="3200" dirty="0">
                <a:solidFill>
                  <a:schemeClr val="tx1"/>
                </a:solidFill>
                <a:sym typeface="Symbol" panose="05050102010706020507" pitchFamily="18" charset="2"/>
              </a:rPr>
              <a:t>;</a:t>
            </a:r>
            <a:endParaRPr kumimoji="0" lang="en-US" altLang="zh-CN" sz="3200" dirty="0">
              <a:solidFill>
                <a:schemeClr val="tx1"/>
              </a:solidFill>
              <a:sym typeface="Symbol" panose="05050102010706020507" pitchFamily="18" charset="2"/>
            </a:endParaRPr>
          </a:p>
          <a:p>
            <a:pPr>
              <a:lnSpc>
                <a:spcPct val="112000"/>
              </a:lnSpc>
              <a:spcBef>
                <a:spcPts val="0"/>
              </a:spcBef>
            </a:pPr>
            <a:r>
              <a:rPr kumimoji="0" lang="en-US" altLang="zh-CN" sz="3200" dirty="0">
                <a:solidFill>
                  <a:schemeClr val="tx1"/>
                </a:solidFill>
                <a:sym typeface="Symbol" panose="05050102010706020507" pitchFamily="18" charset="2"/>
              </a:rPr>
              <a:t>This is an inductive definition.</a:t>
            </a:r>
            <a:endParaRPr kumimoji="0" lang="en-US" altLang="zh-CN" sz="3200" dirty="0">
              <a:solidFill>
                <a:schemeClr val="tx1"/>
              </a:solidFill>
              <a:sym typeface="Symbol" panose="05050102010706020507" pitchFamily="18" charset="2"/>
            </a:endParaRPr>
          </a:p>
          <a:p>
            <a:pPr>
              <a:lnSpc>
                <a:spcPct val="112000"/>
              </a:lnSpc>
              <a:spcBef>
                <a:spcPts val="0"/>
              </a:spcBef>
            </a:pPr>
            <a:r>
              <a:rPr kumimoji="0" lang="en-US" altLang="zh-CN" sz="3200" dirty="0">
                <a:solidFill>
                  <a:schemeClr val="tx1"/>
                </a:solidFill>
                <a:sym typeface="Symbol" panose="05050102010706020507" pitchFamily="18" charset="2"/>
              </a:rPr>
              <a:t>Every RE represent a language, write L(R). </a:t>
            </a:r>
            <a:endParaRPr kumimoji="0" lang="en-US" altLang="zh-CN" sz="3200" dirty="0">
              <a:solidFill>
                <a:schemeClr val="tx1"/>
              </a:solidFill>
              <a:sym typeface="Symbol" panose="05050102010706020507" pitchFamily="18" charset="2"/>
            </a:endParaRPr>
          </a:p>
          <a:p>
            <a:pPr>
              <a:lnSpc>
                <a:spcPct val="112000"/>
              </a:lnSpc>
              <a:spcBef>
                <a:spcPts val="0"/>
              </a:spcBef>
            </a:pPr>
            <a:r>
              <a:rPr kumimoji="0" lang="en-US" altLang="zh-CN" sz="3200" dirty="0">
                <a:solidFill>
                  <a:schemeClr val="tx1"/>
                </a:solidFill>
                <a:sym typeface="Symbol" panose="05050102010706020507" pitchFamily="18" charset="2"/>
              </a:rPr>
              <a:t>1) L(a)={a}.  2) L()={}. 3) L()=  </a:t>
            </a:r>
            <a:endParaRPr kumimoji="0" lang="en-US" altLang="zh-CN" sz="3200" dirty="0">
              <a:solidFill>
                <a:schemeClr val="tx1"/>
              </a:solidFill>
              <a:sym typeface="Symbol" panose="05050102010706020507" pitchFamily="18" charset="2"/>
            </a:endParaRPr>
          </a:p>
          <a:p>
            <a:pPr>
              <a:lnSpc>
                <a:spcPct val="112000"/>
              </a:lnSpc>
              <a:spcBef>
                <a:spcPts val="0"/>
              </a:spcBef>
            </a:pPr>
            <a:r>
              <a:rPr kumimoji="0" lang="en-US" altLang="zh-CN" sz="3200" dirty="0">
                <a:solidFill>
                  <a:schemeClr val="tx1"/>
                </a:solidFill>
                <a:sym typeface="Symbol" panose="05050102010706020507" pitchFamily="18" charset="2"/>
              </a:rPr>
              <a:t>4) L((R</a:t>
            </a:r>
            <a:r>
              <a:rPr kumimoji="0" lang="en-US" altLang="zh-CN" sz="3200" baseline="-25000" dirty="0">
                <a:solidFill>
                  <a:schemeClr val="tx1"/>
                </a:solidFill>
                <a:sym typeface="Symbol" panose="05050102010706020507" pitchFamily="18" charset="2"/>
              </a:rPr>
              <a:t>1</a:t>
            </a:r>
            <a:r>
              <a:rPr kumimoji="0" lang="en-US" altLang="zh-CN" sz="3200" dirty="0">
                <a:solidFill>
                  <a:schemeClr val="tx1"/>
                </a:solidFill>
                <a:sym typeface="Symbol" panose="05050102010706020507" pitchFamily="18" charset="2"/>
              </a:rPr>
              <a:t>R</a:t>
            </a:r>
            <a:r>
              <a:rPr kumimoji="0" lang="en-US" altLang="zh-CN" sz="3200" baseline="-25000" dirty="0">
                <a:solidFill>
                  <a:schemeClr val="tx1"/>
                </a:solidFill>
                <a:sym typeface="Symbol" panose="05050102010706020507" pitchFamily="18" charset="2"/>
              </a:rPr>
              <a:t>2</a:t>
            </a:r>
            <a:r>
              <a:rPr kumimoji="0" lang="en-US" altLang="zh-CN" sz="3200" dirty="0">
                <a:solidFill>
                  <a:schemeClr val="tx1"/>
                </a:solidFill>
                <a:sym typeface="Symbol" panose="05050102010706020507" pitchFamily="18" charset="2"/>
              </a:rPr>
              <a:t>))=L(R</a:t>
            </a:r>
            <a:r>
              <a:rPr kumimoji="0" lang="en-US" altLang="zh-CN" sz="3200" baseline="-25000" dirty="0">
                <a:solidFill>
                  <a:schemeClr val="tx1"/>
                </a:solidFill>
                <a:sym typeface="Symbol" panose="05050102010706020507" pitchFamily="18" charset="2"/>
              </a:rPr>
              <a:t>1</a:t>
            </a:r>
            <a:r>
              <a:rPr kumimoji="0" lang="en-US" altLang="zh-CN" sz="3200" dirty="0">
                <a:solidFill>
                  <a:schemeClr val="tx1"/>
                </a:solidFill>
                <a:sym typeface="Symbol" panose="05050102010706020507" pitchFamily="18" charset="2"/>
              </a:rPr>
              <a:t>)L(R</a:t>
            </a:r>
            <a:r>
              <a:rPr kumimoji="0" lang="en-US" altLang="zh-CN" sz="3200" baseline="-25000" dirty="0">
                <a:solidFill>
                  <a:schemeClr val="tx1"/>
                </a:solidFill>
                <a:sym typeface="Symbol" panose="05050102010706020507" pitchFamily="18" charset="2"/>
              </a:rPr>
              <a:t>2</a:t>
            </a:r>
            <a:r>
              <a:rPr kumimoji="0" lang="en-US" altLang="zh-CN" sz="3200" dirty="0">
                <a:solidFill>
                  <a:schemeClr val="tx1"/>
                </a:solidFill>
                <a:sym typeface="Symbol" panose="05050102010706020507" pitchFamily="18" charset="2"/>
              </a:rPr>
              <a:t>). </a:t>
            </a:r>
            <a:endParaRPr kumimoji="0" lang="en-US" altLang="zh-CN" sz="3200" dirty="0">
              <a:solidFill>
                <a:schemeClr val="tx1"/>
              </a:solidFill>
              <a:sym typeface="Symbol" panose="05050102010706020507" pitchFamily="18" charset="2"/>
            </a:endParaRPr>
          </a:p>
          <a:p>
            <a:pPr>
              <a:lnSpc>
                <a:spcPct val="112000"/>
              </a:lnSpc>
              <a:spcBef>
                <a:spcPts val="0"/>
              </a:spcBef>
            </a:pPr>
            <a:r>
              <a:rPr kumimoji="0" lang="en-US" altLang="zh-CN" sz="3200" dirty="0">
                <a:solidFill>
                  <a:schemeClr val="tx1"/>
                </a:solidFill>
                <a:sym typeface="Symbol" panose="05050102010706020507" pitchFamily="18" charset="2"/>
              </a:rPr>
              <a:t>5) L((R</a:t>
            </a:r>
            <a:r>
              <a:rPr kumimoji="0" lang="en-US" altLang="zh-CN" sz="3200" baseline="-25000" dirty="0">
                <a:solidFill>
                  <a:schemeClr val="tx1"/>
                </a:solidFill>
                <a:sym typeface="Symbol" panose="05050102010706020507" pitchFamily="18" charset="2"/>
              </a:rPr>
              <a:t>1</a:t>
            </a:r>
            <a:r>
              <a:rPr kumimoji="0" lang="en-US" altLang="zh-CN" sz="3200" dirty="0">
                <a:solidFill>
                  <a:schemeClr val="tx1"/>
                </a:solidFill>
                <a:sym typeface="Symbol" panose="05050102010706020507" pitchFamily="18" charset="2"/>
              </a:rPr>
              <a:t>R</a:t>
            </a:r>
            <a:r>
              <a:rPr kumimoji="0" lang="en-US" altLang="zh-CN" sz="3200" baseline="-25000" dirty="0">
                <a:solidFill>
                  <a:schemeClr val="tx1"/>
                </a:solidFill>
                <a:sym typeface="Symbol" panose="05050102010706020507" pitchFamily="18" charset="2"/>
              </a:rPr>
              <a:t>2</a:t>
            </a:r>
            <a:r>
              <a:rPr kumimoji="0" lang="en-US" altLang="zh-CN" sz="3200" dirty="0">
                <a:solidFill>
                  <a:schemeClr val="tx1"/>
                </a:solidFill>
                <a:sym typeface="Symbol" panose="05050102010706020507" pitchFamily="18" charset="2"/>
              </a:rPr>
              <a:t>))=L(R</a:t>
            </a:r>
            <a:r>
              <a:rPr kumimoji="0" lang="en-US" altLang="zh-CN" sz="3200" baseline="-25000" dirty="0">
                <a:solidFill>
                  <a:schemeClr val="tx1"/>
                </a:solidFill>
                <a:sym typeface="Symbol" panose="05050102010706020507" pitchFamily="18" charset="2"/>
              </a:rPr>
              <a:t>1</a:t>
            </a:r>
            <a:r>
              <a:rPr kumimoji="0" lang="en-US" altLang="zh-CN" sz="3200" dirty="0">
                <a:solidFill>
                  <a:schemeClr val="tx1"/>
                </a:solidFill>
                <a:sym typeface="Symbol" panose="05050102010706020507" pitchFamily="18" charset="2"/>
              </a:rPr>
              <a:t>)L(R</a:t>
            </a:r>
            <a:r>
              <a:rPr kumimoji="0" lang="en-US" altLang="zh-CN" sz="3200" baseline="-25000" dirty="0">
                <a:solidFill>
                  <a:schemeClr val="tx1"/>
                </a:solidFill>
                <a:sym typeface="Symbol" panose="05050102010706020507" pitchFamily="18" charset="2"/>
              </a:rPr>
              <a:t>2</a:t>
            </a:r>
            <a:r>
              <a:rPr kumimoji="0" lang="en-US" altLang="zh-CN" sz="3200" dirty="0">
                <a:solidFill>
                  <a:schemeClr val="tx1"/>
                </a:solidFill>
                <a:sym typeface="Symbol" panose="05050102010706020507" pitchFamily="18" charset="2"/>
              </a:rPr>
              <a:t>). 6) L((R</a:t>
            </a:r>
            <a:r>
              <a:rPr kumimoji="0" lang="en-US" altLang="zh-CN" sz="3200" baseline="-25000" dirty="0">
                <a:solidFill>
                  <a:schemeClr val="tx1"/>
                </a:solidFill>
                <a:sym typeface="Symbol" panose="05050102010706020507" pitchFamily="18" charset="2"/>
              </a:rPr>
              <a:t>1</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sym typeface="Symbol" panose="05050102010706020507" pitchFamily="18" charset="2"/>
              </a:rPr>
              <a:t>))=(L(R</a:t>
            </a:r>
            <a:r>
              <a:rPr kumimoji="0" lang="en-US" altLang="zh-CN" sz="3200" baseline="-25000" dirty="0">
                <a:solidFill>
                  <a:schemeClr val="tx1"/>
                </a:solidFill>
                <a:sym typeface="Symbol" panose="05050102010706020507" pitchFamily="18" charset="2"/>
              </a:rPr>
              <a:t>1</a:t>
            </a:r>
            <a:r>
              <a:rPr kumimoji="0" lang="en-US" altLang="zh-CN" sz="3200" dirty="0">
                <a:solidFill>
                  <a:schemeClr val="tx1"/>
                </a:solidFill>
                <a:sym typeface="Symbol" panose="05050102010706020507" pitchFamily="18" charset="2"/>
              </a:rPr>
              <a:t>))</a:t>
            </a:r>
            <a:r>
              <a:rPr kumimoji="0" lang="en-US" altLang="zh-CN" sz="3200" baseline="30000" dirty="0">
                <a:solidFill>
                  <a:schemeClr val="tx1"/>
                </a:solidFill>
                <a:sym typeface="Symbol" panose="05050102010706020507" pitchFamily="18" charset="2"/>
              </a:rPr>
              <a:t>*</a:t>
            </a:r>
            <a:endParaRPr kumimoji="0" lang="en-US" altLang="zh-CN" sz="3200" dirty="0">
              <a:solidFill>
                <a:schemeClr val="tx1"/>
              </a:solidFill>
              <a:sym typeface="Symbol" panose="05050102010706020507" pitchFamily="18" charset="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88889"/>
    </mc:Choice>
    <mc:Fallback>
      <p:transition spd="slow" advTm="1888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36579">
                                            <p:txEl>
                                              <p:pRg st="0" end="0"/>
                                            </p:txEl>
                                          </p:spTgt>
                                        </p:tgtEl>
                                        <p:attrNameLst>
                                          <p:attrName>style.visibility</p:attrName>
                                        </p:attrNameLst>
                                      </p:cBhvr>
                                      <p:to>
                                        <p:strVal val="visible"/>
                                      </p:to>
                                    </p:set>
                                    <p:anim calcmode="lin" valueType="num">
                                      <p:cBhvr additive="base">
                                        <p:cTn id="7" dur="500" fill="hold"/>
                                        <p:tgtEl>
                                          <p:spTgt spid="5365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36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36579">
                                            <p:txEl>
                                              <p:pRg st="1" end="1"/>
                                            </p:txEl>
                                          </p:spTgt>
                                        </p:tgtEl>
                                        <p:attrNameLst>
                                          <p:attrName>style.visibility</p:attrName>
                                        </p:attrNameLst>
                                      </p:cBhvr>
                                      <p:to>
                                        <p:strVal val="visible"/>
                                      </p:to>
                                    </p:set>
                                    <p:anim calcmode="lin" valueType="num">
                                      <p:cBhvr additive="base">
                                        <p:cTn id="13" dur="500" fill="hold"/>
                                        <p:tgtEl>
                                          <p:spTgt spid="5365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36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36579">
                                            <p:txEl>
                                              <p:pRg st="2" end="2"/>
                                            </p:txEl>
                                          </p:spTgt>
                                        </p:tgtEl>
                                        <p:attrNameLst>
                                          <p:attrName>style.visibility</p:attrName>
                                        </p:attrNameLst>
                                      </p:cBhvr>
                                      <p:to>
                                        <p:strVal val="visible"/>
                                      </p:to>
                                    </p:set>
                                    <p:anim calcmode="lin" valueType="num">
                                      <p:cBhvr additive="base">
                                        <p:cTn id="19" dur="500" fill="hold"/>
                                        <p:tgtEl>
                                          <p:spTgt spid="5365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36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36579">
                                            <p:txEl>
                                              <p:pRg st="3" end="3"/>
                                            </p:txEl>
                                          </p:spTgt>
                                        </p:tgtEl>
                                        <p:attrNameLst>
                                          <p:attrName>style.visibility</p:attrName>
                                        </p:attrNameLst>
                                      </p:cBhvr>
                                      <p:to>
                                        <p:strVal val="visible"/>
                                      </p:to>
                                    </p:set>
                                    <p:anim calcmode="lin" valueType="num">
                                      <p:cBhvr additive="base">
                                        <p:cTn id="25" dur="500" fill="hold"/>
                                        <p:tgtEl>
                                          <p:spTgt spid="53657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36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36579">
                                            <p:txEl>
                                              <p:pRg st="4" end="4"/>
                                            </p:txEl>
                                          </p:spTgt>
                                        </p:tgtEl>
                                        <p:attrNameLst>
                                          <p:attrName>style.visibility</p:attrName>
                                        </p:attrNameLst>
                                      </p:cBhvr>
                                      <p:to>
                                        <p:strVal val="visible"/>
                                      </p:to>
                                    </p:set>
                                    <p:anim calcmode="lin" valueType="num">
                                      <p:cBhvr additive="base">
                                        <p:cTn id="31" dur="500" fill="hold"/>
                                        <p:tgtEl>
                                          <p:spTgt spid="53657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36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36579">
                                            <p:txEl>
                                              <p:pRg st="5" end="5"/>
                                            </p:txEl>
                                          </p:spTgt>
                                        </p:tgtEl>
                                        <p:attrNameLst>
                                          <p:attrName>style.visibility</p:attrName>
                                        </p:attrNameLst>
                                      </p:cBhvr>
                                      <p:to>
                                        <p:strVal val="visible"/>
                                      </p:to>
                                    </p:set>
                                    <p:anim calcmode="lin" valueType="num">
                                      <p:cBhvr additive="base">
                                        <p:cTn id="37" dur="500" fill="hold"/>
                                        <p:tgtEl>
                                          <p:spTgt spid="53657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365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36579">
                                            <p:txEl>
                                              <p:pRg st="6" end="6"/>
                                            </p:txEl>
                                          </p:spTgt>
                                        </p:tgtEl>
                                        <p:attrNameLst>
                                          <p:attrName>style.visibility</p:attrName>
                                        </p:attrNameLst>
                                      </p:cBhvr>
                                      <p:to>
                                        <p:strVal val="visible"/>
                                      </p:to>
                                    </p:set>
                                    <p:anim calcmode="lin" valueType="num">
                                      <p:cBhvr additive="base">
                                        <p:cTn id="43" dur="500" fill="hold"/>
                                        <p:tgtEl>
                                          <p:spTgt spid="536579">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365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36579">
                                            <p:txEl>
                                              <p:pRg st="7" end="7"/>
                                            </p:txEl>
                                          </p:spTgt>
                                        </p:tgtEl>
                                        <p:attrNameLst>
                                          <p:attrName>style.visibility</p:attrName>
                                        </p:attrNameLst>
                                      </p:cBhvr>
                                      <p:to>
                                        <p:strVal val="visible"/>
                                      </p:to>
                                    </p:set>
                                    <p:anim calcmode="lin" valueType="num">
                                      <p:cBhvr additive="base">
                                        <p:cTn id="49" dur="500" fill="hold"/>
                                        <p:tgtEl>
                                          <p:spTgt spid="536579">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3657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36579">
                                            <p:txEl>
                                              <p:pRg st="8" end="8"/>
                                            </p:txEl>
                                          </p:spTgt>
                                        </p:tgtEl>
                                        <p:attrNameLst>
                                          <p:attrName>style.visibility</p:attrName>
                                        </p:attrNameLst>
                                      </p:cBhvr>
                                      <p:to>
                                        <p:strVal val="visible"/>
                                      </p:to>
                                    </p:set>
                                    <p:anim calcmode="lin" valueType="num">
                                      <p:cBhvr additive="base">
                                        <p:cTn id="55" dur="500" fill="hold"/>
                                        <p:tgtEl>
                                          <p:spTgt spid="536579">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3657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36579">
                                            <p:txEl>
                                              <p:pRg st="9" end="9"/>
                                            </p:txEl>
                                          </p:spTgt>
                                        </p:tgtEl>
                                        <p:attrNameLst>
                                          <p:attrName>style.visibility</p:attrName>
                                        </p:attrNameLst>
                                      </p:cBhvr>
                                      <p:to>
                                        <p:strVal val="visible"/>
                                      </p:to>
                                    </p:set>
                                    <p:anim calcmode="lin" valueType="num">
                                      <p:cBhvr additive="base">
                                        <p:cTn id="61" dur="500" fill="hold"/>
                                        <p:tgtEl>
                                          <p:spTgt spid="536579">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3657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ltLang="zh-CN" b="1" dirty="0">
                <a:solidFill>
                  <a:schemeClr val="tx1"/>
                </a:solidFill>
              </a:rPr>
              <a:t>Examples: </a:t>
            </a:r>
            <a:r>
              <a:rPr lang="en-US" altLang="zh-CN" b="1" dirty="0">
                <a:solidFill>
                  <a:srgbClr val="FF0000"/>
                </a:solidFill>
              </a:rPr>
              <a:t>R</a:t>
            </a:r>
            <a:r>
              <a:rPr lang="en-US" altLang="zh-CN" b="1" dirty="0"/>
              <a:t>egular </a:t>
            </a:r>
            <a:r>
              <a:rPr lang="en-US" altLang="zh-CN" b="1" dirty="0">
                <a:solidFill>
                  <a:srgbClr val="FF0000"/>
                </a:solidFill>
              </a:rPr>
              <a:t>E</a:t>
            </a:r>
            <a:r>
              <a:rPr lang="en-US" altLang="zh-CN" b="1" dirty="0"/>
              <a:t>xpression(</a:t>
            </a:r>
            <a:r>
              <a:rPr lang="en-US" altLang="zh-CN" b="1" dirty="0">
                <a:solidFill>
                  <a:srgbClr val="FF0000"/>
                </a:solidFill>
              </a:rPr>
              <a:t>RE</a:t>
            </a:r>
            <a:r>
              <a:rPr lang="en-US" altLang="zh-CN" b="1" dirty="0"/>
              <a:t>)</a:t>
            </a:r>
            <a:endParaRPr lang="zh-CN" altLang="en-US" b="1" dirty="0"/>
          </a:p>
        </p:txBody>
      </p:sp>
      <p:sp>
        <p:nvSpPr>
          <p:cNvPr id="536579" name="Text Box 3"/>
          <p:cNvSpPr txBox="1">
            <a:spLocks noChangeArrowheads="1"/>
          </p:cNvSpPr>
          <p:nvPr/>
        </p:nvSpPr>
        <p:spPr bwMode="auto">
          <a:xfrm>
            <a:off x="467544" y="1196752"/>
            <a:ext cx="7967246" cy="5566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288290" indent="-288290">
              <a:lnSpc>
                <a:spcPct val="112000"/>
              </a:lnSpc>
              <a:spcBef>
                <a:spcPts val="0"/>
              </a:spcBef>
              <a:buFont typeface="Arial" panose="020B0604020202020204" pitchFamily="34" charset="0"/>
              <a:buChar char="•"/>
            </a:pPr>
            <a:r>
              <a:rPr kumimoji="0" lang="en-US" altLang="zh-CN" sz="3200" dirty="0">
                <a:solidFill>
                  <a:schemeClr val="tx1"/>
                </a:solidFill>
                <a:sym typeface="Symbol" panose="05050102010706020507" pitchFamily="18" charset="2"/>
              </a:rPr>
              <a:t>0</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sym typeface="Symbol" panose="05050102010706020507" pitchFamily="18" charset="2"/>
              </a:rPr>
              <a:t>10</a:t>
            </a:r>
            <a:r>
              <a:rPr kumimoji="0" lang="en-US" altLang="zh-CN" sz="3200" baseline="30000" dirty="0">
                <a:solidFill>
                  <a:schemeClr val="tx1"/>
                </a:solidFill>
                <a:sym typeface="Symbol" panose="05050102010706020507" pitchFamily="18" charset="2"/>
              </a:rPr>
              <a:t>* </a:t>
            </a:r>
            <a:r>
              <a:rPr kumimoji="0" lang="en-US" altLang="zh-CN" sz="3200" dirty="0">
                <a:solidFill>
                  <a:schemeClr val="tx1"/>
                </a:solidFill>
                <a:sym typeface="Symbol" panose="05050102010706020507" pitchFamily="18" charset="2"/>
              </a:rPr>
              <a:t>= ((0</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sym typeface="Symbol" panose="05050102010706020507" pitchFamily="18" charset="2"/>
              </a:rPr>
              <a:t>)1)(0</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sym typeface="Symbol" panose="05050102010706020507" pitchFamily="18" charset="2"/>
              </a:rPr>
              <a:t>)) is a regular expression</a:t>
            </a:r>
            <a:endParaRPr kumimoji="0" lang="en-US" altLang="zh-CN" sz="3200" dirty="0">
              <a:solidFill>
                <a:schemeClr val="tx1"/>
              </a:solidFill>
              <a:sym typeface="Symbol" panose="05050102010706020507" pitchFamily="18" charset="2"/>
            </a:endParaRPr>
          </a:p>
          <a:p>
            <a:pPr>
              <a:lnSpc>
                <a:spcPct val="112000"/>
              </a:lnSpc>
              <a:spcBef>
                <a:spcPts val="0"/>
              </a:spcBef>
            </a:pPr>
            <a:r>
              <a:rPr kumimoji="0" lang="en-US" altLang="zh-CN" sz="3200" dirty="0">
                <a:solidFill>
                  <a:schemeClr val="tx1"/>
                </a:solidFill>
                <a:sym typeface="Symbol" panose="05050102010706020507" pitchFamily="18" charset="2"/>
              </a:rPr>
              <a:t>   L(0</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sym typeface="Symbol" panose="05050102010706020507" pitchFamily="18" charset="2"/>
              </a:rPr>
              <a:t>10</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sym typeface="Symbol" panose="05050102010706020507" pitchFamily="18" charset="2"/>
              </a:rPr>
              <a:t>) = {w{0,1}</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sym typeface="Symbol" panose="05050102010706020507" pitchFamily="18" charset="2"/>
              </a:rPr>
              <a:t>| w contain a single 1 }</a:t>
            </a:r>
            <a:endParaRPr kumimoji="0" lang="en-US" altLang="zh-CN" sz="3200" dirty="0">
              <a:solidFill>
                <a:schemeClr val="tx1"/>
              </a:solidFill>
              <a:sym typeface="Symbol" panose="05050102010706020507" pitchFamily="18" charset="2"/>
            </a:endParaRPr>
          </a:p>
          <a:p>
            <a:pPr marL="288290" indent="-288290">
              <a:lnSpc>
                <a:spcPct val="112000"/>
              </a:lnSpc>
              <a:spcBef>
                <a:spcPts val="0"/>
              </a:spcBef>
              <a:buFont typeface="Arial" panose="020B0604020202020204" pitchFamily="34" charset="0"/>
              <a:buChar char="•"/>
            </a:pPr>
            <a:r>
              <a:rPr kumimoji="0" lang="en-US" altLang="zh-CN" sz="3200" dirty="0">
                <a:solidFill>
                  <a:schemeClr val="tx1"/>
                </a:solidFill>
                <a:sym typeface="Symbol" panose="05050102010706020507" pitchFamily="18" charset="2"/>
              </a:rPr>
              <a:t>0110 is a </a:t>
            </a:r>
            <a:r>
              <a:rPr kumimoji="0" lang="en-US" altLang="zh-CN" sz="3200" dirty="0">
                <a:solidFill>
                  <a:srgbClr val="FF0000"/>
                </a:solidFill>
                <a:sym typeface="Symbol" panose="05050102010706020507" pitchFamily="18" charset="2"/>
              </a:rPr>
              <a:t>RE</a:t>
            </a:r>
            <a:r>
              <a:rPr kumimoji="0" lang="en-US" altLang="zh-CN" sz="3200" dirty="0">
                <a:solidFill>
                  <a:schemeClr val="tx1"/>
                </a:solidFill>
                <a:sym typeface="Symbol" panose="05050102010706020507" pitchFamily="18" charset="2"/>
              </a:rPr>
              <a:t>, </a:t>
            </a:r>
            <a:endParaRPr kumimoji="0" lang="en-US" altLang="zh-CN" sz="3200" dirty="0">
              <a:solidFill>
                <a:schemeClr val="tx1"/>
              </a:solidFill>
              <a:sym typeface="Symbol" panose="05050102010706020507" pitchFamily="18" charset="2"/>
            </a:endParaRPr>
          </a:p>
          <a:p>
            <a:pPr>
              <a:lnSpc>
                <a:spcPct val="112000"/>
              </a:lnSpc>
              <a:spcBef>
                <a:spcPts val="0"/>
              </a:spcBef>
            </a:pPr>
            <a:r>
              <a:rPr kumimoji="0" lang="en-US" altLang="zh-CN" sz="3200" dirty="0">
                <a:solidFill>
                  <a:schemeClr val="tx1"/>
                </a:solidFill>
                <a:sym typeface="Symbol" panose="05050102010706020507" pitchFamily="18" charset="2"/>
              </a:rPr>
              <a:t>   L(0110) = { 01, 10 }</a:t>
            </a:r>
            <a:endParaRPr kumimoji="0" lang="en-US" altLang="zh-CN" sz="3200" dirty="0">
              <a:solidFill>
                <a:schemeClr val="tx1"/>
              </a:solidFill>
              <a:sym typeface="Symbol" panose="05050102010706020507" pitchFamily="18" charset="2"/>
            </a:endParaRPr>
          </a:p>
          <a:p>
            <a:pPr marL="288290" indent="-288290">
              <a:lnSpc>
                <a:spcPct val="112000"/>
              </a:lnSpc>
              <a:spcBef>
                <a:spcPts val="0"/>
              </a:spcBef>
              <a:buFont typeface="Arial" panose="020B0604020202020204" pitchFamily="34" charset="0"/>
              <a:buChar char="•"/>
            </a:pPr>
            <a:r>
              <a:rPr kumimoji="0" lang="en-US" altLang="zh-CN" sz="3200" dirty="0">
                <a:solidFill>
                  <a:schemeClr val="tx1"/>
                </a:solidFill>
                <a:sym typeface="Symbol" panose="05050102010706020507" pitchFamily="18" charset="2"/>
              </a:rPr>
              <a:t>()</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sym typeface="Symbol" panose="05050102010706020507" pitchFamily="18" charset="2"/>
              </a:rPr>
              <a:t> is a </a:t>
            </a:r>
            <a:r>
              <a:rPr kumimoji="0" lang="en-US" altLang="zh-CN" sz="3200" dirty="0">
                <a:solidFill>
                  <a:srgbClr val="FF0000"/>
                </a:solidFill>
                <a:sym typeface="Symbol" panose="05050102010706020507" pitchFamily="18" charset="2"/>
              </a:rPr>
              <a:t>RE</a:t>
            </a:r>
            <a:r>
              <a:rPr kumimoji="0" lang="en-US" altLang="zh-CN" sz="3200" dirty="0">
                <a:solidFill>
                  <a:schemeClr val="tx1"/>
                </a:solidFill>
                <a:sym typeface="Symbol" panose="05050102010706020507" pitchFamily="18" charset="2"/>
              </a:rPr>
              <a:t>,</a:t>
            </a:r>
            <a:endParaRPr kumimoji="0" lang="en-US" altLang="zh-CN" sz="3200" dirty="0">
              <a:solidFill>
                <a:schemeClr val="tx1"/>
              </a:solidFill>
              <a:sym typeface="Symbol" panose="05050102010706020507" pitchFamily="18" charset="2"/>
            </a:endParaRPr>
          </a:p>
          <a:p>
            <a:pPr>
              <a:lnSpc>
                <a:spcPct val="112000"/>
              </a:lnSpc>
              <a:spcBef>
                <a:spcPts val="0"/>
              </a:spcBef>
            </a:pPr>
            <a:r>
              <a:rPr kumimoji="0" lang="en-US" altLang="zh-CN" sz="3200" dirty="0">
                <a:solidFill>
                  <a:schemeClr val="tx1"/>
                </a:solidFill>
                <a:sym typeface="Symbol" panose="05050102010706020507" pitchFamily="18" charset="2"/>
              </a:rPr>
              <a:t>   L(()</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sym typeface="Symbol" panose="05050102010706020507" pitchFamily="18" charset="2"/>
              </a:rPr>
              <a:t>) = {w{0,1}</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sym typeface="Symbol" panose="05050102010706020507" pitchFamily="18" charset="2"/>
              </a:rPr>
              <a:t>| |w| is even }</a:t>
            </a:r>
            <a:endParaRPr kumimoji="0" lang="en-US" altLang="zh-CN" sz="3200" dirty="0">
              <a:solidFill>
                <a:schemeClr val="tx1"/>
              </a:solidFill>
              <a:sym typeface="Symbol" panose="05050102010706020507" pitchFamily="18" charset="2"/>
            </a:endParaRPr>
          </a:p>
          <a:p>
            <a:pPr marL="288290" indent="-288290">
              <a:lnSpc>
                <a:spcPct val="112000"/>
              </a:lnSpc>
              <a:spcBef>
                <a:spcPts val="0"/>
              </a:spcBef>
              <a:buFont typeface="Arial" panose="020B0604020202020204" pitchFamily="34" charset="0"/>
              <a:buChar char="•"/>
            </a:pPr>
            <a:r>
              <a:rPr kumimoji="0" lang="en-US" altLang="zh-CN" sz="3200" dirty="0">
                <a:solidFill>
                  <a:schemeClr val="tx1"/>
                </a:solidFill>
                <a:sym typeface="Symbol" panose="05050102010706020507" pitchFamily="18" charset="2"/>
              </a:rPr>
              <a:t>1</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sym typeface="Symbol" panose="05050102010706020507" pitchFamily="18" charset="2"/>
              </a:rPr>
              <a:t> is a </a:t>
            </a:r>
            <a:r>
              <a:rPr kumimoji="0" lang="en-US" altLang="zh-CN" sz="3200" dirty="0">
                <a:solidFill>
                  <a:srgbClr val="FF0000"/>
                </a:solidFill>
                <a:sym typeface="Symbol" panose="05050102010706020507" pitchFamily="18" charset="2"/>
              </a:rPr>
              <a:t>RE</a:t>
            </a:r>
            <a:r>
              <a:rPr kumimoji="0" lang="en-US" altLang="zh-CN" sz="3200" dirty="0">
                <a:solidFill>
                  <a:schemeClr val="tx1"/>
                </a:solidFill>
                <a:sym typeface="Symbol" panose="05050102010706020507" pitchFamily="18" charset="2"/>
              </a:rPr>
              <a:t>, </a:t>
            </a:r>
            <a:endParaRPr kumimoji="0" lang="en-US" altLang="zh-CN" sz="3200" dirty="0">
              <a:solidFill>
                <a:schemeClr val="tx1"/>
              </a:solidFill>
              <a:sym typeface="Symbol" panose="05050102010706020507" pitchFamily="18" charset="2"/>
            </a:endParaRPr>
          </a:p>
          <a:p>
            <a:pPr>
              <a:lnSpc>
                <a:spcPct val="112000"/>
              </a:lnSpc>
              <a:spcBef>
                <a:spcPts val="0"/>
              </a:spcBef>
            </a:pPr>
            <a:r>
              <a:rPr kumimoji="0" lang="en-US" altLang="zh-CN" sz="3200" dirty="0">
                <a:solidFill>
                  <a:schemeClr val="tx1"/>
                </a:solidFill>
                <a:sym typeface="Symbol" panose="05050102010706020507" pitchFamily="18" charset="2"/>
              </a:rPr>
              <a:t>   L(1</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sym typeface="Symbol" panose="05050102010706020507" pitchFamily="18" charset="2"/>
              </a:rPr>
              <a:t>) = L(1</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sym typeface="Symbol" panose="05050102010706020507" pitchFamily="18" charset="2"/>
              </a:rPr>
              <a:t>)L() = L(1</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sym typeface="Symbol" panose="05050102010706020507" pitchFamily="18" charset="2"/>
              </a:rPr>
              <a:t>) = . </a:t>
            </a:r>
            <a:endParaRPr kumimoji="0" lang="en-US" altLang="zh-CN" sz="3200" dirty="0">
              <a:solidFill>
                <a:schemeClr val="tx1"/>
              </a:solidFill>
              <a:sym typeface="Symbol" panose="05050102010706020507" pitchFamily="18" charset="2"/>
            </a:endParaRPr>
          </a:p>
          <a:p>
            <a:pPr marL="288290" indent="-288290">
              <a:lnSpc>
                <a:spcPct val="112000"/>
              </a:lnSpc>
              <a:spcBef>
                <a:spcPts val="0"/>
              </a:spcBef>
              <a:buFont typeface="Arial" panose="020B0604020202020204" pitchFamily="34" charset="0"/>
              <a:buChar char="•"/>
            </a:pPr>
            <a:r>
              <a:rPr kumimoji="0" lang="en-US" altLang="zh-CN" sz="3200" dirty="0">
                <a:solidFill>
                  <a:schemeClr val="tx1"/>
                </a:solidFill>
                <a:sym typeface="Symbol" panose="05050102010706020507" pitchFamily="18" charset="2"/>
              </a:rPr>
              <a:t></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sym typeface="Symbol" panose="05050102010706020507" pitchFamily="18" charset="2"/>
              </a:rPr>
              <a:t> is a </a:t>
            </a:r>
            <a:r>
              <a:rPr kumimoji="0" lang="en-US" altLang="zh-CN" sz="3200" dirty="0">
                <a:solidFill>
                  <a:srgbClr val="FF0000"/>
                </a:solidFill>
                <a:sym typeface="Symbol" panose="05050102010706020507" pitchFamily="18" charset="2"/>
              </a:rPr>
              <a:t>RE</a:t>
            </a:r>
            <a:r>
              <a:rPr kumimoji="0" lang="en-US" altLang="zh-CN" sz="3200" dirty="0">
                <a:solidFill>
                  <a:schemeClr val="tx1"/>
                </a:solidFill>
                <a:sym typeface="Symbol" panose="05050102010706020507" pitchFamily="18" charset="2"/>
              </a:rPr>
              <a:t>, </a:t>
            </a:r>
            <a:endParaRPr kumimoji="0" lang="en-US" altLang="zh-CN" sz="3200" dirty="0">
              <a:solidFill>
                <a:schemeClr val="tx1"/>
              </a:solidFill>
              <a:sym typeface="Symbol" panose="05050102010706020507" pitchFamily="18" charset="2"/>
            </a:endParaRPr>
          </a:p>
          <a:p>
            <a:pPr>
              <a:lnSpc>
                <a:spcPct val="112000"/>
              </a:lnSpc>
              <a:spcBef>
                <a:spcPts val="0"/>
              </a:spcBef>
            </a:pPr>
            <a:r>
              <a:rPr kumimoji="0" lang="en-US" altLang="zh-CN" sz="3200" dirty="0">
                <a:solidFill>
                  <a:schemeClr val="tx1"/>
                </a:solidFill>
                <a:sym typeface="Symbol" panose="05050102010706020507" pitchFamily="18" charset="2"/>
              </a:rPr>
              <a:t>   L(</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sym typeface="Symbol" panose="05050102010706020507" pitchFamily="18" charset="2"/>
              </a:rPr>
              <a:t>) = {}.</a:t>
            </a:r>
            <a:endParaRPr kumimoji="0" lang="en-US" altLang="zh-CN" sz="3200" dirty="0">
              <a:solidFill>
                <a:schemeClr val="tx1"/>
              </a:solidFill>
              <a:sym typeface="Symbol" panose="05050102010706020507" pitchFamily="18" charset="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55863"/>
    </mc:Choice>
    <mc:Fallback>
      <p:transition spd="slow" advTm="2558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36579">
                                            <p:txEl>
                                              <p:pRg st="0" end="0"/>
                                            </p:txEl>
                                          </p:spTgt>
                                        </p:tgtEl>
                                        <p:attrNameLst>
                                          <p:attrName>style.visibility</p:attrName>
                                        </p:attrNameLst>
                                      </p:cBhvr>
                                      <p:to>
                                        <p:strVal val="visible"/>
                                      </p:to>
                                    </p:set>
                                    <p:anim calcmode="lin" valueType="num">
                                      <p:cBhvr additive="base">
                                        <p:cTn id="7" dur="500" fill="hold"/>
                                        <p:tgtEl>
                                          <p:spTgt spid="5365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36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36579">
                                            <p:txEl>
                                              <p:pRg st="1" end="1"/>
                                            </p:txEl>
                                          </p:spTgt>
                                        </p:tgtEl>
                                        <p:attrNameLst>
                                          <p:attrName>style.visibility</p:attrName>
                                        </p:attrNameLst>
                                      </p:cBhvr>
                                      <p:to>
                                        <p:strVal val="visible"/>
                                      </p:to>
                                    </p:set>
                                    <p:anim calcmode="lin" valueType="num">
                                      <p:cBhvr additive="base">
                                        <p:cTn id="13" dur="500" fill="hold"/>
                                        <p:tgtEl>
                                          <p:spTgt spid="5365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36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36579">
                                            <p:txEl>
                                              <p:pRg st="2" end="2"/>
                                            </p:txEl>
                                          </p:spTgt>
                                        </p:tgtEl>
                                        <p:attrNameLst>
                                          <p:attrName>style.visibility</p:attrName>
                                        </p:attrNameLst>
                                      </p:cBhvr>
                                      <p:to>
                                        <p:strVal val="visible"/>
                                      </p:to>
                                    </p:set>
                                    <p:anim calcmode="lin" valueType="num">
                                      <p:cBhvr additive="base">
                                        <p:cTn id="19" dur="500" fill="hold"/>
                                        <p:tgtEl>
                                          <p:spTgt spid="5365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36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36579">
                                            <p:txEl>
                                              <p:pRg st="3" end="3"/>
                                            </p:txEl>
                                          </p:spTgt>
                                        </p:tgtEl>
                                        <p:attrNameLst>
                                          <p:attrName>style.visibility</p:attrName>
                                        </p:attrNameLst>
                                      </p:cBhvr>
                                      <p:to>
                                        <p:strVal val="visible"/>
                                      </p:to>
                                    </p:set>
                                    <p:anim calcmode="lin" valueType="num">
                                      <p:cBhvr additive="base">
                                        <p:cTn id="25" dur="500" fill="hold"/>
                                        <p:tgtEl>
                                          <p:spTgt spid="53657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36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36579">
                                            <p:txEl>
                                              <p:pRg st="4" end="4"/>
                                            </p:txEl>
                                          </p:spTgt>
                                        </p:tgtEl>
                                        <p:attrNameLst>
                                          <p:attrName>style.visibility</p:attrName>
                                        </p:attrNameLst>
                                      </p:cBhvr>
                                      <p:to>
                                        <p:strVal val="visible"/>
                                      </p:to>
                                    </p:set>
                                    <p:anim calcmode="lin" valueType="num">
                                      <p:cBhvr additive="base">
                                        <p:cTn id="31" dur="500" fill="hold"/>
                                        <p:tgtEl>
                                          <p:spTgt spid="53657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36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36579">
                                            <p:txEl>
                                              <p:pRg st="5" end="5"/>
                                            </p:txEl>
                                          </p:spTgt>
                                        </p:tgtEl>
                                        <p:attrNameLst>
                                          <p:attrName>style.visibility</p:attrName>
                                        </p:attrNameLst>
                                      </p:cBhvr>
                                      <p:to>
                                        <p:strVal val="visible"/>
                                      </p:to>
                                    </p:set>
                                    <p:anim calcmode="lin" valueType="num">
                                      <p:cBhvr additive="base">
                                        <p:cTn id="37" dur="500" fill="hold"/>
                                        <p:tgtEl>
                                          <p:spTgt spid="53657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365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36579">
                                            <p:txEl>
                                              <p:pRg st="6" end="6"/>
                                            </p:txEl>
                                          </p:spTgt>
                                        </p:tgtEl>
                                        <p:attrNameLst>
                                          <p:attrName>style.visibility</p:attrName>
                                        </p:attrNameLst>
                                      </p:cBhvr>
                                      <p:to>
                                        <p:strVal val="visible"/>
                                      </p:to>
                                    </p:set>
                                    <p:anim calcmode="lin" valueType="num">
                                      <p:cBhvr additive="base">
                                        <p:cTn id="43" dur="500" fill="hold"/>
                                        <p:tgtEl>
                                          <p:spTgt spid="536579">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365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36579">
                                            <p:txEl>
                                              <p:pRg st="7" end="7"/>
                                            </p:txEl>
                                          </p:spTgt>
                                        </p:tgtEl>
                                        <p:attrNameLst>
                                          <p:attrName>style.visibility</p:attrName>
                                        </p:attrNameLst>
                                      </p:cBhvr>
                                      <p:to>
                                        <p:strVal val="visible"/>
                                      </p:to>
                                    </p:set>
                                    <p:anim calcmode="lin" valueType="num">
                                      <p:cBhvr additive="base">
                                        <p:cTn id="49" dur="500" fill="hold"/>
                                        <p:tgtEl>
                                          <p:spTgt spid="536579">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3657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36579">
                                            <p:txEl>
                                              <p:pRg st="8" end="8"/>
                                            </p:txEl>
                                          </p:spTgt>
                                        </p:tgtEl>
                                        <p:attrNameLst>
                                          <p:attrName>style.visibility</p:attrName>
                                        </p:attrNameLst>
                                      </p:cBhvr>
                                      <p:to>
                                        <p:strVal val="visible"/>
                                      </p:to>
                                    </p:set>
                                    <p:anim calcmode="lin" valueType="num">
                                      <p:cBhvr additive="base">
                                        <p:cTn id="55" dur="500" fill="hold"/>
                                        <p:tgtEl>
                                          <p:spTgt spid="536579">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3657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36579">
                                            <p:txEl>
                                              <p:pRg st="9" end="9"/>
                                            </p:txEl>
                                          </p:spTgt>
                                        </p:tgtEl>
                                        <p:attrNameLst>
                                          <p:attrName>style.visibility</p:attrName>
                                        </p:attrNameLst>
                                      </p:cBhvr>
                                      <p:to>
                                        <p:strVal val="visible"/>
                                      </p:to>
                                    </p:set>
                                    <p:anim calcmode="lin" valueType="num">
                                      <p:cBhvr additive="base">
                                        <p:cTn id="61" dur="500" fill="hold"/>
                                        <p:tgtEl>
                                          <p:spTgt spid="536579">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3657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altLang="zh-CN" b="1" dirty="0"/>
              <a:t>Equivalence of RE and DFA</a:t>
            </a:r>
            <a:endParaRPr lang="zh-CN" altLang="en-US" b="1" dirty="0"/>
          </a:p>
        </p:txBody>
      </p:sp>
      <p:sp>
        <p:nvSpPr>
          <p:cNvPr id="537603" name="Text Box 3"/>
          <p:cNvSpPr txBox="1">
            <a:spLocks noChangeArrowheads="1"/>
          </p:cNvSpPr>
          <p:nvPr/>
        </p:nvSpPr>
        <p:spPr bwMode="auto">
          <a:xfrm>
            <a:off x="323850" y="1773238"/>
            <a:ext cx="6538906"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0" lang="en-US" altLang="zh-CN" sz="3200" dirty="0">
                <a:solidFill>
                  <a:schemeClr val="tx1"/>
                </a:solidFill>
              </a:rPr>
              <a:t>Theorem: A regular </a:t>
            </a:r>
            <a:r>
              <a:rPr kumimoji="0" lang="zh-CN" altLang="en-US" sz="3200" dirty="0">
                <a:solidFill>
                  <a:schemeClr val="tx1"/>
                </a:solidFill>
                <a:sym typeface="Symbol" panose="05050102010706020507" pitchFamily="18" charset="2"/>
              </a:rPr>
              <a:t> </a:t>
            </a:r>
            <a:r>
              <a:rPr kumimoji="0" lang="en-US" altLang="zh-CN" sz="3200" dirty="0">
                <a:solidFill>
                  <a:schemeClr val="tx1"/>
                </a:solidFill>
                <a:sym typeface="Symbol" panose="05050102010706020507" pitchFamily="18" charset="2"/>
              </a:rPr>
              <a:t>A has a RE</a:t>
            </a:r>
            <a:r>
              <a:rPr kumimoji="0" lang="en-US" altLang="zh-CN" sz="3200" dirty="0">
                <a:solidFill>
                  <a:schemeClr val="tx1"/>
                </a:solidFill>
              </a:rPr>
              <a:t>. </a:t>
            </a:r>
            <a:endParaRPr kumimoji="0" lang="en-US" altLang="zh-CN" sz="3200" dirty="0">
              <a:solidFill>
                <a:schemeClr val="tx1"/>
              </a:solidFill>
            </a:endParaRPr>
          </a:p>
          <a:p>
            <a:pPr>
              <a:lnSpc>
                <a:spcPct val="120000"/>
              </a:lnSpc>
            </a:pPr>
            <a:r>
              <a:rPr kumimoji="0" lang="en-US" altLang="zh-CN" sz="3200" dirty="0">
                <a:solidFill>
                  <a:schemeClr val="tx1"/>
                </a:solidFill>
                <a:sym typeface="Symbol" panose="05050102010706020507" pitchFamily="18" charset="2"/>
              </a:rPr>
              <a:t>() if A has a Regular Expression, </a:t>
            </a:r>
            <a:br>
              <a:rPr kumimoji="0" lang="en-US" altLang="zh-CN" sz="3200" dirty="0">
                <a:solidFill>
                  <a:schemeClr val="tx1"/>
                </a:solidFill>
                <a:sym typeface="Symbol" panose="05050102010706020507" pitchFamily="18" charset="2"/>
              </a:rPr>
            </a:br>
            <a:r>
              <a:rPr kumimoji="0" lang="en-US" altLang="zh-CN" sz="3200" dirty="0">
                <a:solidFill>
                  <a:schemeClr val="tx1"/>
                </a:solidFill>
                <a:sym typeface="Symbol" panose="05050102010706020507" pitchFamily="18" charset="2"/>
              </a:rPr>
              <a:t>       then A is regular. (easy to prove)</a:t>
            </a:r>
            <a:endParaRPr kumimoji="0" lang="en-US" altLang="zh-CN" sz="3200" dirty="0">
              <a:solidFill>
                <a:schemeClr val="tx1"/>
              </a:solidFill>
              <a:sym typeface="Symbol" panose="05050102010706020507" pitchFamily="18" charset="2"/>
            </a:endParaRPr>
          </a:p>
          <a:p>
            <a:pPr>
              <a:lnSpc>
                <a:spcPct val="120000"/>
              </a:lnSpc>
            </a:pPr>
            <a:r>
              <a:rPr kumimoji="0" lang="en-US" altLang="zh-CN" sz="3200" dirty="0">
                <a:solidFill>
                  <a:schemeClr val="tx1"/>
                </a:solidFill>
                <a:sym typeface="Symbol" panose="05050102010706020507" pitchFamily="18" charset="2"/>
              </a:rPr>
              <a:t>() if A is regular,  </a:t>
            </a:r>
            <a:br>
              <a:rPr kumimoji="0" lang="en-US" altLang="zh-CN" sz="3200" dirty="0">
                <a:solidFill>
                  <a:schemeClr val="tx1"/>
                </a:solidFill>
                <a:sym typeface="Symbol" panose="05050102010706020507" pitchFamily="18" charset="2"/>
              </a:rPr>
            </a:br>
            <a:r>
              <a:rPr kumimoji="0" lang="en-US" altLang="zh-CN" sz="3200" dirty="0">
                <a:solidFill>
                  <a:schemeClr val="tx1"/>
                </a:solidFill>
                <a:sym typeface="Symbol" panose="05050102010706020507" pitchFamily="18" charset="2"/>
              </a:rPr>
              <a:t>       then A has a RE. </a:t>
            </a:r>
            <a:endParaRPr kumimoji="0" lang="en-US" altLang="zh-CN" sz="3200" dirty="0">
              <a:solidFill>
                <a:schemeClr val="tx1"/>
              </a:solidFill>
              <a:sym typeface="Symbol" panose="05050102010706020507" pitchFamily="18" charset="2"/>
            </a:endParaRPr>
          </a:p>
          <a:p>
            <a:pPr>
              <a:lnSpc>
                <a:spcPct val="120000"/>
              </a:lnSpc>
            </a:pPr>
            <a:r>
              <a:rPr kumimoji="0" lang="en-US" altLang="zh-CN" sz="3200" dirty="0">
                <a:solidFill>
                  <a:schemeClr val="tx1"/>
                </a:solidFill>
                <a:sym typeface="Symbol" panose="05050102010706020507" pitchFamily="18" charset="2"/>
              </a:rPr>
              <a:t>       (difficult to prove, omit)</a:t>
            </a:r>
            <a:endParaRPr kumimoji="0" lang="en-US" altLang="zh-CN" sz="3200" dirty="0">
              <a:solidFill>
                <a:schemeClr val="tx1"/>
              </a:solidFill>
              <a:sym typeface="Symbol" panose="05050102010706020507" pitchFamily="18" charset="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63166"/>
    </mc:Choice>
    <mc:Fallback>
      <p:transition spd="slow" advTm="631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37603">
                                            <p:txEl>
                                              <p:pRg st="0" end="0"/>
                                            </p:txEl>
                                          </p:spTgt>
                                        </p:tgtEl>
                                        <p:attrNameLst>
                                          <p:attrName>style.visibility</p:attrName>
                                        </p:attrNameLst>
                                      </p:cBhvr>
                                      <p:to>
                                        <p:strVal val="visible"/>
                                      </p:to>
                                    </p:set>
                                    <p:anim calcmode="lin" valueType="num">
                                      <p:cBhvr additive="base">
                                        <p:cTn id="7" dur="500" fill="hold"/>
                                        <p:tgtEl>
                                          <p:spTgt spid="5376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37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37603">
                                            <p:txEl>
                                              <p:pRg st="1" end="1"/>
                                            </p:txEl>
                                          </p:spTgt>
                                        </p:tgtEl>
                                        <p:attrNameLst>
                                          <p:attrName>style.visibility</p:attrName>
                                        </p:attrNameLst>
                                      </p:cBhvr>
                                      <p:to>
                                        <p:strVal val="visible"/>
                                      </p:to>
                                    </p:set>
                                    <p:anim calcmode="lin" valueType="num">
                                      <p:cBhvr additive="base">
                                        <p:cTn id="13" dur="500" fill="hold"/>
                                        <p:tgtEl>
                                          <p:spTgt spid="5376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37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37603">
                                            <p:txEl>
                                              <p:pRg st="2" end="2"/>
                                            </p:txEl>
                                          </p:spTgt>
                                        </p:tgtEl>
                                        <p:attrNameLst>
                                          <p:attrName>style.visibility</p:attrName>
                                        </p:attrNameLst>
                                      </p:cBhvr>
                                      <p:to>
                                        <p:strVal val="visible"/>
                                      </p:to>
                                    </p:set>
                                    <p:anim calcmode="lin" valueType="num">
                                      <p:cBhvr additive="base">
                                        <p:cTn id="19" dur="500" fill="hold"/>
                                        <p:tgtEl>
                                          <p:spTgt spid="53760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37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37603">
                                            <p:txEl>
                                              <p:pRg st="3" end="3"/>
                                            </p:txEl>
                                          </p:spTgt>
                                        </p:tgtEl>
                                        <p:attrNameLst>
                                          <p:attrName>style.visibility</p:attrName>
                                        </p:attrNameLst>
                                      </p:cBhvr>
                                      <p:to>
                                        <p:strVal val="visible"/>
                                      </p:to>
                                    </p:set>
                                    <p:anim calcmode="lin" valueType="num">
                                      <p:cBhvr additive="base">
                                        <p:cTn id="25" dur="500" fill="hold"/>
                                        <p:tgtEl>
                                          <p:spTgt spid="53760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3760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ltLang="zh-CN" b="1" dirty="0"/>
              <a:t>A has a RE </a:t>
            </a:r>
            <a:r>
              <a:rPr lang="zh-CN" altLang="en-US" b="1" dirty="0">
                <a:sym typeface="Symbol" panose="05050102010706020507" pitchFamily="18" charset="2"/>
              </a:rPr>
              <a:t> </a:t>
            </a:r>
            <a:r>
              <a:rPr lang="en-US" altLang="zh-CN" b="1" dirty="0">
                <a:sym typeface="Symbol" panose="05050102010706020507" pitchFamily="18" charset="2"/>
              </a:rPr>
              <a:t>A is regular</a:t>
            </a:r>
            <a:endParaRPr lang="zh-CN" altLang="en-US" b="1" dirty="0">
              <a:sym typeface="Symbol" panose="05050102010706020507" pitchFamily="18" charset="2"/>
            </a:endParaRPr>
          </a:p>
        </p:txBody>
      </p:sp>
      <p:sp>
        <p:nvSpPr>
          <p:cNvPr id="538627" name="Text Box 3"/>
          <p:cNvSpPr txBox="1">
            <a:spLocks noChangeArrowheads="1"/>
          </p:cNvSpPr>
          <p:nvPr/>
        </p:nvSpPr>
        <p:spPr bwMode="auto">
          <a:xfrm>
            <a:off x="711200" y="1368425"/>
            <a:ext cx="5700600" cy="4721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0" lang="en-US" altLang="zh-CN" sz="3200" dirty="0">
                <a:solidFill>
                  <a:schemeClr val="tx1"/>
                </a:solidFill>
              </a:rPr>
              <a:t>by mathematical induction</a:t>
            </a:r>
            <a:r>
              <a:rPr kumimoji="0" lang="zh-CN" altLang="en-US" sz="3200" dirty="0">
                <a:solidFill>
                  <a:schemeClr val="tx1"/>
                </a:solidFill>
              </a:rPr>
              <a:t> </a:t>
            </a:r>
            <a:endParaRPr kumimoji="0" lang="zh-CN" altLang="en-US" sz="3200" dirty="0">
              <a:solidFill>
                <a:schemeClr val="tx1"/>
              </a:solidFill>
            </a:endParaRPr>
          </a:p>
          <a:p>
            <a:pPr>
              <a:spcBef>
                <a:spcPct val="20000"/>
              </a:spcBef>
            </a:pPr>
            <a:r>
              <a:rPr kumimoji="0" lang="en-US" altLang="zh-CN" sz="3200" dirty="0">
                <a:solidFill>
                  <a:schemeClr val="tx1"/>
                </a:solidFill>
              </a:rPr>
              <a:t>by definition, R is a RE , if R is</a:t>
            </a:r>
            <a:r>
              <a:rPr kumimoji="0" lang="zh-CN" altLang="en-US" sz="3200" dirty="0">
                <a:solidFill>
                  <a:schemeClr val="tx1"/>
                </a:solidFill>
              </a:rPr>
              <a:t> </a:t>
            </a:r>
            <a:endParaRPr kumimoji="0" lang="zh-CN" altLang="en-US" sz="3200" dirty="0">
              <a:solidFill>
                <a:schemeClr val="tx1"/>
              </a:solidFill>
            </a:endParaRPr>
          </a:p>
          <a:p>
            <a:pPr>
              <a:spcBef>
                <a:spcPct val="20000"/>
              </a:spcBef>
            </a:pPr>
            <a:r>
              <a:rPr kumimoji="0" lang="zh-CN" altLang="en-US" sz="3200" dirty="0">
                <a:solidFill>
                  <a:schemeClr val="tx1"/>
                </a:solidFill>
              </a:rPr>
              <a:t>    </a:t>
            </a:r>
            <a:r>
              <a:rPr kumimoji="0" lang="en-US" altLang="zh-CN" sz="3200" dirty="0">
                <a:solidFill>
                  <a:schemeClr val="tx1"/>
                </a:solidFill>
              </a:rPr>
              <a:t>1) a, a</a:t>
            </a:r>
            <a:r>
              <a:rPr kumimoji="0" lang="en-US" altLang="zh-CN" sz="3200" dirty="0">
                <a:solidFill>
                  <a:schemeClr val="tx1"/>
                </a:solidFill>
                <a:sym typeface="Symbol" panose="05050102010706020507" pitchFamily="18" charset="2"/>
              </a:rPr>
              <a:t> </a:t>
            </a:r>
            <a:endParaRPr kumimoji="0" lang="en-US" altLang="zh-CN" sz="3200" dirty="0">
              <a:solidFill>
                <a:schemeClr val="tx1"/>
              </a:solidFill>
              <a:sym typeface="Symbol" panose="05050102010706020507" pitchFamily="18" charset="2"/>
            </a:endParaRPr>
          </a:p>
          <a:p>
            <a:pPr>
              <a:spcBef>
                <a:spcPct val="20000"/>
              </a:spcBef>
            </a:pPr>
            <a:r>
              <a:rPr kumimoji="0" lang="en-US" altLang="zh-CN" sz="3200" dirty="0">
                <a:solidFill>
                  <a:schemeClr val="tx1"/>
                </a:solidFill>
                <a:sym typeface="Symbol" panose="05050102010706020507" pitchFamily="18" charset="2"/>
              </a:rPr>
              <a:t>    2)  </a:t>
            </a:r>
            <a:endParaRPr kumimoji="0" lang="en-US" altLang="zh-CN" sz="3200" dirty="0">
              <a:solidFill>
                <a:schemeClr val="tx1"/>
              </a:solidFill>
              <a:sym typeface="Symbol" panose="05050102010706020507" pitchFamily="18" charset="2"/>
            </a:endParaRPr>
          </a:p>
          <a:p>
            <a:pPr>
              <a:spcBef>
                <a:spcPct val="20000"/>
              </a:spcBef>
            </a:pPr>
            <a:r>
              <a:rPr kumimoji="0" lang="en-US" altLang="zh-CN" sz="3200" dirty="0">
                <a:solidFill>
                  <a:schemeClr val="tx1"/>
                </a:solidFill>
                <a:sym typeface="Symbol" panose="05050102010706020507" pitchFamily="18" charset="2"/>
              </a:rPr>
              <a:t>    3)  </a:t>
            </a:r>
            <a:endParaRPr kumimoji="0" lang="en-US" altLang="zh-CN" sz="3200" dirty="0">
              <a:solidFill>
                <a:schemeClr val="tx1"/>
              </a:solidFill>
              <a:sym typeface="Symbol" panose="05050102010706020507" pitchFamily="18" charset="2"/>
            </a:endParaRPr>
          </a:p>
          <a:p>
            <a:pPr>
              <a:spcBef>
                <a:spcPct val="20000"/>
              </a:spcBef>
            </a:pPr>
            <a:r>
              <a:rPr kumimoji="0" lang="en-US" altLang="zh-CN" sz="3200" dirty="0">
                <a:solidFill>
                  <a:schemeClr val="tx1"/>
                </a:solidFill>
                <a:sym typeface="Symbol" panose="05050102010706020507" pitchFamily="18" charset="2"/>
              </a:rPr>
              <a:t>    4) (R</a:t>
            </a:r>
            <a:r>
              <a:rPr kumimoji="0" lang="en-US" altLang="zh-CN" sz="3200" baseline="-25000" dirty="0">
                <a:solidFill>
                  <a:schemeClr val="tx1"/>
                </a:solidFill>
                <a:sym typeface="Symbol" panose="05050102010706020507" pitchFamily="18" charset="2"/>
              </a:rPr>
              <a:t>1</a:t>
            </a:r>
            <a:r>
              <a:rPr kumimoji="0" lang="en-US" altLang="zh-CN" sz="3200" dirty="0">
                <a:solidFill>
                  <a:schemeClr val="tx1"/>
                </a:solidFill>
                <a:sym typeface="Symbol" panose="05050102010706020507" pitchFamily="18" charset="2"/>
              </a:rPr>
              <a:t>R</a:t>
            </a:r>
            <a:r>
              <a:rPr kumimoji="0" lang="en-US" altLang="zh-CN" sz="3200" baseline="-25000" dirty="0">
                <a:solidFill>
                  <a:schemeClr val="tx1"/>
                </a:solidFill>
                <a:sym typeface="Symbol" panose="05050102010706020507" pitchFamily="18" charset="2"/>
              </a:rPr>
              <a:t>2</a:t>
            </a:r>
            <a:r>
              <a:rPr kumimoji="0" lang="en-US" altLang="zh-CN" sz="3200" dirty="0">
                <a:solidFill>
                  <a:schemeClr val="tx1"/>
                </a:solidFill>
                <a:sym typeface="Symbol" panose="05050102010706020507" pitchFamily="18" charset="2"/>
              </a:rPr>
              <a:t>)</a:t>
            </a:r>
            <a:endParaRPr kumimoji="0" lang="en-US" altLang="zh-CN" sz="3200" dirty="0">
              <a:solidFill>
                <a:schemeClr val="tx1"/>
              </a:solidFill>
              <a:sym typeface="Symbol" panose="05050102010706020507" pitchFamily="18" charset="2"/>
            </a:endParaRPr>
          </a:p>
          <a:p>
            <a:pPr>
              <a:spcBef>
                <a:spcPct val="20000"/>
              </a:spcBef>
            </a:pPr>
            <a:r>
              <a:rPr kumimoji="0" lang="en-US" altLang="zh-CN" sz="3200" dirty="0">
                <a:solidFill>
                  <a:schemeClr val="tx1"/>
                </a:solidFill>
                <a:sym typeface="Symbol" panose="05050102010706020507" pitchFamily="18" charset="2"/>
              </a:rPr>
              <a:t>    5) (R</a:t>
            </a:r>
            <a:r>
              <a:rPr kumimoji="0" lang="en-US" altLang="zh-CN" sz="3200" baseline="-25000" dirty="0">
                <a:solidFill>
                  <a:schemeClr val="tx1"/>
                </a:solidFill>
                <a:sym typeface="Symbol" panose="05050102010706020507" pitchFamily="18" charset="2"/>
              </a:rPr>
              <a:t>1</a:t>
            </a:r>
            <a:r>
              <a:rPr kumimoji="0" lang="en-US" altLang="zh-CN" sz="3200" dirty="0">
                <a:solidFill>
                  <a:schemeClr val="tx1"/>
                </a:solidFill>
                <a:sym typeface="Symbol" panose="05050102010706020507" pitchFamily="18" charset="2"/>
              </a:rPr>
              <a:t>R</a:t>
            </a:r>
            <a:r>
              <a:rPr kumimoji="0" lang="en-US" altLang="zh-CN" sz="3200" baseline="-25000" dirty="0">
                <a:solidFill>
                  <a:schemeClr val="tx1"/>
                </a:solidFill>
                <a:sym typeface="Symbol" panose="05050102010706020507" pitchFamily="18" charset="2"/>
              </a:rPr>
              <a:t>2</a:t>
            </a:r>
            <a:r>
              <a:rPr kumimoji="0" lang="en-US" altLang="zh-CN" sz="3200" dirty="0">
                <a:solidFill>
                  <a:schemeClr val="tx1"/>
                </a:solidFill>
                <a:sym typeface="Symbol" panose="05050102010706020507" pitchFamily="18" charset="2"/>
              </a:rPr>
              <a:t>)</a:t>
            </a:r>
            <a:endParaRPr kumimoji="0" lang="en-US" altLang="zh-CN" sz="3200" dirty="0">
              <a:solidFill>
                <a:schemeClr val="tx1"/>
              </a:solidFill>
              <a:sym typeface="Symbol" panose="05050102010706020507" pitchFamily="18" charset="2"/>
            </a:endParaRPr>
          </a:p>
          <a:p>
            <a:pPr>
              <a:spcBef>
                <a:spcPct val="20000"/>
              </a:spcBef>
            </a:pPr>
            <a:r>
              <a:rPr kumimoji="0" lang="en-US" altLang="zh-CN" sz="3200" dirty="0">
                <a:solidFill>
                  <a:schemeClr val="tx1"/>
                </a:solidFill>
                <a:sym typeface="Symbol" panose="05050102010706020507" pitchFamily="18" charset="2"/>
              </a:rPr>
              <a:t>    6) (R</a:t>
            </a:r>
            <a:r>
              <a:rPr kumimoji="0" lang="en-US" altLang="zh-CN" sz="3200" baseline="-25000" dirty="0">
                <a:solidFill>
                  <a:schemeClr val="tx1"/>
                </a:solidFill>
                <a:sym typeface="Symbol" panose="05050102010706020507" pitchFamily="18" charset="2"/>
              </a:rPr>
              <a:t>1</a:t>
            </a:r>
            <a:r>
              <a:rPr kumimoji="0" lang="en-US" altLang="zh-CN" sz="3200" baseline="30000" dirty="0">
                <a:solidFill>
                  <a:schemeClr val="tx1"/>
                </a:solidFill>
                <a:sym typeface="Symbol" panose="05050102010706020507" pitchFamily="18" charset="2"/>
              </a:rPr>
              <a:t>*</a:t>
            </a:r>
            <a:r>
              <a:rPr kumimoji="0" lang="en-US" altLang="zh-CN" sz="3200" dirty="0">
                <a:solidFill>
                  <a:schemeClr val="tx1"/>
                </a:solidFill>
                <a:sym typeface="Symbol" panose="05050102010706020507" pitchFamily="18" charset="2"/>
              </a:rPr>
              <a:t>)</a:t>
            </a:r>
            <a:endParaRPr kumimoji="0" lang="en-US" altLang="zh-CN" sz="3200" dirty="0">
              <a:solidFill>
                <a:schemeClr val="tx1"/>
              </a:solidFill>
              <a:sym typeface="Symbol" panose="05050102010706020507" pitchFamily="18" charset="2"/>
            </a:endParaRPr>
          </a:p>
        </p:txBody>
      </p:sp>
      <p:grpSp>
        <p:nvGrpSpPr>
          <p:cNvPr id="2" name="组合 1"/>
          <p:cNvGrpSpPr/>
          <p:nvPr/>
        </p:nvGrpSpPr>
        <p:grpSpPr>
          <a:xfrm>
            <a:off x="4930353" y="2636912"/>
            <a:ext cx="2593975" cy="687388"/>
            <a:chOff x="4930353" y="2636912"/>
            <a:chExt cx="2593975" cy="687388"/>
          </a:xfrm>
        </p:grpSpPr>
        <p:sp>
          <p:nvSpPr>
            <p:cNvPr id="4" name="Oval 51"/>
            <p:cNvSpPr>
              <a:spLocks noChangeAspect="1"/>
            </p:cNvSpPr>
            <p:nvPr/>
          </p:nvSpPr>
          <p:spPr bwMode="auto">
            <a:xfrm>
              <a:off x="6911553" y="2713112"/>
              <a:ext cx="612775" cy="611188"/>
            </a:xfrm>
            <a:prstGeom prst="ellipse">
              <a:avLst/>
            </a:prstGeom>
            <a:noFill/>
            <a:ln w="9525" algn="ctr">
              <a:solidFill>
                <a:srgbClr val="000000"/>
              </a:solidFill>
              <a:rou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a:solidFill>
                  <a:srgbClr val="000000"/>
                </a:solidFill>
                <a:sym typeface="Symbol" panose="05050102010706020507" pitchFamily="18" charset="2"/>
              </a:endParaRPr>
            </a:p>
          </p:txBody>
        </p:sp>
        <p:cxnSp>
          <p:nvCxnSpPr>
            <p:cNvPr id="5" name="AutoShape 15"/>
            <p:cNvCxnSpPr>
              <a:cxnSpLocks noChangeShapeType="1"/>
              <a:endCxn id="4" idx="2"/>
            </p:cNvCxnSpPr>
            <p:nvPr/>
          </p:nvCxnSpPr>
          <p:spPr bwMode="auto">
            <a:xfrm>
              <a:off x="6076528" y="3019500"/>
              <a:ext cx="835025" cy="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6" name="Oval 51"/>
            <p:cNvSpPr>
              <a:spLocks noChangeAspect="1"/>
            </p:cNvSpPr>
            <p:nvPr/>
          </p:nvSpPr>
          <p:spPr bwMode="auto">
            <a:xfrm>
              <a:off x="5463753" y="2713112"/>
              <a:ext cx="612775" cy="611188"/>
            </a:xfrm>
            <a:prstGeom prst="ellipse">
              <a:avLst/>
            </a:prstGeom>
            <a:noFill/>
            <a:ln w="9525" algn="ctr">
              <a:solidFill>
                <a:srgbClr val="000000"/>
              </a:solidFill>
              <a:rou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1600">
                <a:solidFill>
                  <a:srgbClr val="000000"/>
                </a:solidFill>
                <a:sym typeface="Symbol" panose="05050102010706020507" pitchFamily="18" charset="2"/>
              </a:endParaRPr>
            </a:p>
          </p:txBody>
        </p:sp>
        <p:sp>
          <p:nvSpPr>
            <p:cNvPr id="7" name="Text Box 20"/>
            <p:cNvSpPr txBox="1">
              <a:spLocks noChangeArrowheads="1"/>
            </p:cNvSpPr>
            <p:nvPr/>
          </p:nvSpPr>
          <p:spPr bwMode="auto">
            <a:xfrm>
              <a:off x="6301953" y="2636912"/>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a</a:t>
              </a:r>
              <a:endParaRPr lang="en-US" altLang="zh-CN" sz="2400"/>
            </a:p>
          </p:txBody>
        </p:sp>
        <p:sp>
          <p:nvSpPr>
            <p:cNvPr id="8" name="Oval 63"/>
            <p:cNvSpPr>
              <a:spLocks noChangeArrowheads="1"/>
            </p:cNvSpPr>
            <p:nvPr/>
          </p:nvSpPr>
          <p:spPr bwMode="auto">
            <a:xfrm>
              <a:off x="6990928" y="2789312"/>
              <a:ext cx="457200" cy="4572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cxnSp>
          <p:nvCxnSpPr>
            <p:cNvPr id="9" name="AutoShape 15"/>
            <p:cNvCxnSpPr>
              <a:cxnSpLocks noChangeShapeType="1"/>
            </p:cNvCxnSpPr>
            <p:nvPr/>
          </p:nvCxnSpPr>
          <p:spPr bwMode="auto">
            <a:xfrm flipH="1" flipV="1">
              <a:off x="4930353" y="3017912"/>
              <a:ext cx="533400" cy="1588"/>
            </a:xfrm>
            <a:prstGeom prst="straightConnector1">
              <a:avLst/>
            </a:prstGeom>
            <a:noFill/>
            <a:ln w="9525">
              <a:solidFill>
                <a:srgbClr val="000000"/>
              </a:solidFill>
              <a:round/>
              <a:headEnd type="arrow" w="lg" len="lg"/>
              <a:tailEnd type="none" w="lg" len="lg"/>
            </a:ln>
            <a:extLst>
              <a:ext uri="{909E8E84-426E-40DD-AFC4-6F175D3DCCD1}">
                <a14:hiddenFill xmlns:a14="http://schemas.microsoft.com/office/drawing/2010/main">
                  <a:noFill/>
                </a14:hiddenFill>
              </a:ext>
            </a:extLst>
          </p:spPr>
        </p:cxnSp>
      </p:grpSp>
      <p:grpSp>
        <p:nvGrpSpPr>
          <p:cNvPr id="3" name="组合 2"/>
          <p:cNvGrpSpPr/>
          <p:nvPr/>
        </p:nvGrpSpPr>
        <p:grpSpPr>
          <a:xfrm>
            <a:off x="4937993" y="3681908"/>
            <a:ext cx="1146175" cy="611188"/>
            <a:chOff x="4937993" y="3681908"/>
            <a:chExt cx="1146175" cy="611188"/>
          </a:xfrm>
        </p:grpSpPr>
        <p:sp>
          <p:nvSpPr>
            <p:cNvPr id="11" name="Oval 51"/>
            <p:cNvSpPr>
              <a:spLocks noChangeAspect="1"/>
            </p:cNvSpPr>
            <p:nvPr/>
          </p:nvSpPr>
          <p:spPr bwMode="auto">
            <a:xfrm>
              <a:off x="5471393" y="3681908"/>
              <a:ext cx="612775" cy="611188"/>
            </a:xfrm>
            <a:prstGeom prst="ellipse">
              <a:avLst/>
            </a:prstGeom>
            <a:noFill/>
            <a:ln w="9525" algn="ctr">
              <a:solidFill>
                <a:srgbClr val="000000"/>
              </a:solidFill>
              <a:rou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1600">
                <a:solidFill>
                  <a:srgbClr val="000000"/>
                </a:solidFill>
                <a:sym typeface="Symbol" panose="05050102010706020507" pitchFamily="18" charset="2"/>
              </a:endParaRPr>
            </a:p>
          </p:txBody>
        </p:sp>
        <p:sp>
          <p:nvSpPr>
            <p:cNvPr id="12" name="Oval 63"/>
            <p:cNvSpPr>
              <a:spLocks noChangeArrowheads="1"/>
            </p:cNvSpPr>
            <p:nvPr/>
          </p:nvSpPr>
          <p:spPr bwMode="auto">
            <a:xfrm>
              <a:off x="5547593" y="3758108"/>
              <a:ext cx="457200" cy="4572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cxnSp>
          <p:nvCxnSpPr>
            <p:cNvPr id="13" name="AutoShape 15"/>
            <p:cNvCxnSpPr>
              <a:cxnSpLocks noChangeShapeType="1"/>
            </p:cNvCxnSpPr>
            <p:nvPr/>
          </p:nvCxnSpPr>
          <p:spPr bwMode="auto">
            <a:xfrm flipH="1" flipV="1">
              <a:off x="4937993" y="3986708"/>
              <a:ext cx="533400" cy="1588"/>
            </a:xfrm>
            <a:prstGeom prst="straightConnector1">
              <a:avLst/>
            </a:prstGeom>
            <a:noFill/>
            <a:ln w="9525">
              <a:solidFill>
                <a:srgbClr val="000000"/>
              </a:solidFill>
              <a:round/>
              <a:headEnd type="arrow" w="lg" len="lg"/>
              <a:tailEnd type="none" w="lg" len="lg"/>
            </a:ln>
            <a:extLst>
              <a:ext uri="{909E8E84-426E-40DD-AFC4-6F175D3DCCD1}">
                <a14:hiddenFill xmlns:a14="http://schemas.microsoft.com/office/drawing/2010/main">
                  <a:noFill/>
                </a14:hiddenFill>
              </a:ext>
            </a:extLst>
          </p:spPr>
        </p:cxnSp>
      </p:grpSp>
      <p:grpSp>
        <p:nvGrpSpPr>
          <p:cNvPr id="15" name="组合 14"/>
          <p:cNvGrpSpPr/>
          <p:nvPr/>
        </p:nvGrpSpPr>
        <p:grpSpPr>
          <a:xfrm>
            <a:off x="4932040" y="4546004"/>
            <a:ext cx="1146175" cy="611188"/>
            <a:chOff x="4937993" y="3681908"/>
            <a:chExt cx="1146175" cy="611188"/>
          </a:xfrm>
        </p:grpSpPr>
        <p:sp>
          <p:nvSpPr>
            <p:cNvPr id="16" name="Oval 51"/>
            <p:cNvSpPr>
              <a:spLocks noChangeAspect="1"/>
            </p:cNvSpPr>
            <p:nvPr/>
          </p:nvSpPr>
          <p:spPr bwMode="auto">
            <a:xfrm>
              <a:off x="5471393" y="3681908"/>
              <a:ext cx="612775" cy="611188"/>
            </a:xfrm>
            <a:prstGeom prst="ellipse">
              <a:avLst/>
            </a:prstGeom>
            <a:noFill/>
            <a:ln w="9525" algn="ctr">
              <a:solidFill>
                <a:srgbClr val="000000"/>
              </a:solidFill>
              <a:rou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eaLnBrk="0" hangingPunct="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1600">
                <a:solidFill>
                  <a:srgbClr val="000000"/>
                </a:solidFill>
                <a:sym typeface="Symbol" panose="05050102010706020507" pitchFamily="18" charset="2"/>
              </a:endParaRPr>
            </a:p>
          </p:txBody>
        </p:sp>
        <p:cxnSp>
          <p:nvCxnSpPr>
            <p:cNvPr id="18" name="AutoShape 15"/>
            <p:cNvCxnSpPr>
              <a:cxnSpLocks noChangeShapeType="1"/>
            </p:cNvCxnSpPr>
            <p:nvPr/>
          </p:nvCxnSpPr>
          <p:spPr bwMode="auto">
            <a:xfrm flipH="1" flipV="1">
              <a:off x="4937993" y="3986708"/>
              <a:ext cx="533400" cy="1588"/>
            </a:xfrm>
            <a:prstGeom prst="straightConnector1">
              <a:avLst/>
            </a:prstGeom>
            <a:noFill/>
            <a:ln w="9525">
              <a:solidFill>
                <a:srgbClr val="000000"/>
              </a:solidFill>
              <a:round/>
              <a:headEnd type="arrow" w="lg" len="lg"/>
              <a:tailEnd type="none" w="lg" len="lg"/>
            </a:ln>
            <a:extLst>
              <a:ext uri="{909E8E84-426E-40DD-AFC4-6F175D3DCCD1}">
                <a14:hiddenFill xmlns:a14="http://schemas.microsoft.com/office/drawing/2010/main">
                  <a:noFill/>
                </a14:hiddenFill>
              </a:ext>
            </a:extLst>
          </p:spPr>
        </p:cxn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67076"/>
    </mc:Choice>
    <mc:Fallback>
      <p:transition spd="slow" advTm="1670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38627">
                                            <p:txEl>
                                              <p:pRg st="0" end="0"/>
                                            </p:txEl>
                                          </p:spTgt>
                                        </p:tgtEl>
                                        <p:attrNameLst>
                                          <p:attrName>style.visibility</p:attrName>
                                        </p:attrNameLst>
                                      </p:cBhvr>
                                      <p:to>
                                        <p:strVal val="visible"/>
                                      </p:to>
                                    </p:set>
                                    <p:anim calcmode="lin" valueType="num">
                                      <p:cBhvr additive="base">
                                        <p:cTn id="7" dur="500" fill="hold"/>
                                        <p:tgtEl>
                                          <p:spTgt spid="5386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38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38627">
                                            <p:txEl>
                                              <p:pRg st="1" end="1"/>
                                            </p:txEl>
                                          </p:spTgt>
                                        </p:tgtEl>
                                        <p:attrNameLst>
                                          <p:attrName>style.visibility</p:attrName>
                                        </p:attrNameLst>
                                      </p:cBhvr>
                                      <p:to>
                                        <p:strVal val="visible"/>
                                      </p:to>
                                    </p:set>
                                    <p:anim calcmode="lin" valueType="num">
                                      <p:cBhvr additive="base">
                                        <p:cTn id="13" dur="500" fill="hold"/>
                                        <p:tgtEl>
                                          <p:spTgt spid="53862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38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38627">
                                            <p:txEl>
                                              <p:pRg st="2" end="2"/>
                                            </p:txEl>
                                          </p:spTgt>
                                        </p:tgtEl>
                                        <p:attrNameLst>
                                          <p:attrName>style.visibility</p:attrName>
                                        </p:attrNameLst>
                                      </p:cBhvr>
                                      <p:to>
                                        <p:strVal val="visible"/>
                                      </p:to>
                                    </p:set>
                                    <p:anim calcmode="lin" valueType="num">
                                      <p:cBhvr additive="base">
                                        <p:cTn id="19" dur="500" fill="hold"/>
                                        <p:tgtEl>
                                          <p:spTgt spid="53862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38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38627">
                                            <p:txEl>
                                              <p:pRg st="3" end="3"/>
                                            </p:txEl>
                                          </p:spTgt>
                                        </p:tgtEl>
                                        <p:attrNameLst>
                                          <p:attrName>style.visibility</p:attrName>
                                        </p:attrNameLst>
                                      </p:cBhvr>
                                      <p:to>
                                        <p:strVal val="visible"/>
                                      </p:to>
                                    </p:set>
                                    <p:anim calcmode="lin" valueType="num">
                                      <p:cBhvr additive="base">
                                        <p:cTn id="29" dur="500" fill="hold"/>
                                        <p:tgtEl>
                                          <p:spTgt spid="538627">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386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538627">
                                            <p:txEl>
                                              <p:pRg st="4" end="4"/>
                                            </p:txEl>
                                          </p:spTgt>
                                        </p:tgtEl>
                                        <p:attrNameLst>
                                          <p:attrName>style.visibility</p:attrName>
                                        </p:attrNameLst>
                                      </p:cBhvr>
                                      <p:to>
                                        <p:strVal val="visible"/>
                                      </p:to>
                                    </p:set>
                                    <p:anim calcmode="lin" valueType="num">
                                      <p:cBhvr additive="base">
                                        <p:cTn id="39" dur="500" fill="hold"/>
                                        <p:tgtEl>
                                          <p:spTgt spid="538627">
                                            <p:txEl>
                                              <p:pRg st="4" end="4"/>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5386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38627">
                                            <p:txEl>
                                              <p:pRg st="5" end="5"/>
                                            </p:txEl>
                                          </p:spTgt>
                                        </p:tgtEl>
                                        <p:attrNameLst>
                                          <p:attrName>style.visibility</p:attrName>
                                        </p:attrNameLst>
                                      </p:cBhvr>
                                      <p:to>
                                        <p:strVal val="visible"/>
                                      </p:to>
                                    </p:set>
                                    <p:anim calcmode="lin" valueType="num">
                                      <p:cBhvr additive="base">
                                        <p:cTn id="49" dur="500" fill="hold"/>
                                        <p:tgtEl>
                                          <p:spTgt spid="538627">
                                            <p:txEl>
                                              <p:pRg st="5" end="5"/>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386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38627">
                                            <p:txEl>
                                              <p:pRg st="6" end="6"/>
                                            </p:txEl>
                                          </p:spTgt>
                                        </p:tgtEl>
                                        <p:attrNameLst>
                                          <p:attrName>style.visibility</p:attrName>
                                        </p:attrNameLst>
                                      </p:cBhvr>
                                      <p:to>
                                        <p:strVal val="visible"/>
                                      </p:to>
                                    </p:set>
                                    <p:anim calcmode="lin" valueType="num">
                                      <p:cBhvr additive="base">
                                        <p:cTn id="55" dur="500" fill="hold"/>
                                        <p:tgtEl>
                                          <p:spTgt spid="538627">
                                            <p:txEl>
                                              <p:pRg st="6" end="6"/>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386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38627">
                                            <p:txEl>
                                              <p:pRg st="7" end="7"/>
                                            </p:txEl>
                                          </p:spTgt>
                                        </p:tgtEl>
                                        <p:attrNameLst>
                                          <p:attrName>style.visibility</p:attrName>
                                        </p:attrNameLst>
                                      </p:cBhvr>
                                      <p:to>
                                        <p:strVal val="visible"/>
                                      </p:to>
                                    </p:set>
                                    <p:anim calcmode="lin" valueType="num">
                                      <p:cBhvr additive="base">
                                        <p:cTn id="61" dur="500" fill="hold"/>
                                        <p:tgtEl>
                                          <p:spTgt spid="538627">
                                            <p:txEl>
                                              <p:pRg st="7" end="7"/>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3862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7"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ltLang="zh-CN" b="1" dirty="0"/>
              <a:t>A regular </a:t>
            </a:r>
            <a:r>
              <a:rPr lang="zh-CN" altLang="en-US" b="1" dirty="0">
                <a:sym typeface="Symbol" panose="05050102010706020507" pitchFamily="18" charset="2"/>
              </a:rPr>
              <a:t> </a:t>
            </a:r>
            <a:r>
              <a:rPr lang="en-US" altLang="zh-CN" b="1" dirty="0">
                <a:sym typeface="Symbol" panose="05050102010706020507" pitchFamily="18" charset="2"/>
              </a:rPr>
              <a:t>A has a RE </a:t>
            </a:r>
            <a:endParaRPr lang="zh-CN" altLang="en-US" b="1" dirty="0"/>
          </a:p>
        </p:txBody>
      </p:sp>
      <p:sp>
        <p:nvSpPr>
          <p:cNvPr id="539651" name="Text Box 3"/>
          <p:cNvSpPr txBox="1">
            <a:spLocks noChangeArrowheads="1"/>
          </p:cNvSpPr>
          <p:nvPr/>
        </p:nvSpPr>
        <p:spPr bwMode="auto">
          <a:xfrm>
            <a:off x="158295" y="1412776"/>
            <a:ext cx="8806193" cy="481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0" lang="en-US" altLang="zh-CN" sz="3200" dirty="0">
                <a:solidFill>
                  <a:srgbClr val="FF0000"/>
                </a:solidFill>
              </a:rPr>
              <a:t>G</a:t>
            </a:r>
            <a:r>
              <a:rPr kumimoji="0" lang="en-US" altLang="zh-CN" sz="3200" dirty="0">
                <a:solidFill>
                  <a:schemeClr val="tx1"/>
                </a:solidFill>
              </a:rPr>
              <a:t>eneralized </a:t>
            </a:r>
            <a:r>
              <a:rPr kumimoji="0" lang="en-US" altLang="zh-CN" sz="3200" dirty="0">
                <a:solidFill>
                  <a:srgbClr val="FF0000"/>
                </a:solidFill>
              </a:rPr>
              <a:t>N</a:t>
            </a:r>
            <a:r>
              <a:rPr kumimoji="0" lang="en-US" altLang="zh-CN" sz="3200" dirty="0">
                <a:solidFill>
                  <a:schemeClr val="tx1"/>
                </a:solidFill>
              </a:rPr>
              <a:t>ondeterministic </a:t>
            </a:r>
            <a:r>
              <a:rPr kumimoji="0" lang="en-US" altLang="zh-CN" sz="3200" dirty="0">
                <a:solidFill>
                  <a:srgbClr val="FF0000"/>
                </a:solidFill>
              </a:rPr>
              <a:t>F</a:t>
            </a:r>
            <a:r>
              <a:rPr kumimoji="0" lang="en-US" altLang="zh-CN" sz="3200" dirty="0">
                <a:solidFill>
                  <a:schemeClr val="tx1"/>
                </a:solidFill>
              </a:rPr>
              <a:t>inite </a:t>
            </a:r>
            <a:r>
              <a:rPr kumimoji="0" lang="en-US" altLang="zh-CN" sz="3200" dirty="0">
                <a:solidFill>
                  <a:srgbClr val="FF0000"/>
                </a:solidFill>
              </a:rPr>
              <a:t>A</a:t>
            </a:r>
            <a:r>
              <a:rPr kumimoji="0" lang="en-US" altLang="zh-CN" sz="3200" dirty="0">
                <a:solidFill>
                  <a:schemeClr val="tx1"/>
                </a:solidFill>
              </a:rPr>
              <a:t>utomaton</a:t>
            </a:r>
            <a:endParaRPr kumimoji="0" lang="en-US" altLang="zh-CN" sz="3200" dirty="0">
              <a:solidFill>
                <a:schemeClr val="tx1"/>
              </a:solidFill>
            </a:endParaRPr>
          </a:p>
          <a:p>
            <a:pPr>
              <a:lnSpc>
                <a:spcPct val="120000"/>
              </a:lnSpc>
              <a:buFontTx/>
              <a:buChar char="•"/>
            </a:pPr>
            <a:r>
              <a:rPr kumimoji="0" lang="en-US" altLang="zh-CN" sz="3200" dirty="0">
                <a:solidFill>
                  <a:schemeClr val="tx1"/>
                </a:solidFill>
              </a:rPr>
              <a:t> </a:t>
            </a:r>
            <a:r>
              <a:rPr kumimoji="0" lang="en-US" altLang="zh-CN" sz="3200" dirty="0">
                <a:solidFill>
                  <a:srgbClr val="FF0000"/>
                </a:solidFill>
              </a:rPr>
              <a:t>N</a:t>
            </a:r>
            <a:r>
              <a:rPr kumimoji="0" lang="en-US" altLang="zh-CN" sz="3200" dirty="0">
                <a:solidFill>
                  <a:schemeClr val="tx1"/>
                </a:solidFill>
              </a:rPr>
              <a:t>ondeterministic </a:t>
            </a:r>
            <a:r>
              <a:rPr kumimoji="0" lang="en-US" altLang="zh-CN" sz="3200" dirty="0">
                <a:solidFill>
                  <a:srgbClr val="FF0000"/>
                </a:solidFill>
              </a:rPr>
              <a:t>F</a:t>
            </a:r>
            <a:r>
              <a:rPr kumimoji="0" lang="en-US" altLang="zh-CN" sz="3200" dirty="0">
                <a:solidFill>
                  <a:schemeClr val="tx1"/>
                </a:solidFill>
              </a:rPr>
              <a:t>inite </a:t>
            </a:r>
            <a:r>
              <a:rPr kumimoji="0" lang="en-US" altLang="zh-CN" sz="3200" dirty="0">
                <a:solidFill>
                  <a:srgbClr val="FF0000"/>
                </a:solidFill>
              </a:rPr>
              <a:t>A</a:t>
            </a:r>
            <a:r>
              <a:rPr kumimoji="0" lang="en-US" altLang="zh-CN" sz="3200" dirty="0">
                <a:solidFill>
                  <a:schemeClr val="tx1"/>
                </a:solidFill>
              </a:rPr>
              <a:t>utomaton</a:t>
            </a:r>
            <a:endParaRPr kumimoji="0" lang="zh-CN" altLang="en-US" sz="3200" dirty="0">
              <a:solidFill>
                <a:schemeClr val="tx1"/>
              </a:solidFill>
            </a:endParaRPr>
          </a:p>
          <a:p>
            <a:pPr>
              <a:lnSpc>
                <a:spcPct val="120000"/>
              </a:lnSpc>
              <a:buFontTx/>
              <a:buChar char="•"/>
            </a:pPr>
            <a:r>
              <a:rPr kumimoji="0" lang="zh-CN" altLang="en-US" sz="3200" dirty="0">
                <a:solidFill>
                  <a:schemeClr val="tx1"/>
                </a:solidFill>
              </a:rPr>
              <a:t> </a:t>
            </a:r>
            <a:r>
              <a:rPr kumimoji="0" lang="en-US" altLang="zh-CN" sz="3200" dirty="0">
                <a:solidFill>
                  <a:schemeClr val="tx1"/>
                </a:solidFill>
              </a:rPr>
              <a:t>arrows are labeled with a </a:t>
            </a:r>
            <a:r>
              <a:rPr kumimoji="0" lang="en-US" altLang="zh-CN" sz="3200" dirty="0">
                <a:solidFill>
                  <a:srgbClr val="FF0000"/>
                </a:solidFill>
              </a:rPr>
              <a:t>R</a:t>
            </a:r>
            <a:r>
              <a:rPr kumimoji="0" lang="en-US" altLang="zh-CN" sz="3200" dirty="0">
                <a:solidFill>
                  <a:schemeClr val="tx1"/>
                </a:solidFill>
              </a:rPr>
              <a:t>egular </a:t>
            </a:r>
            <a:r>
              <a:rPr kumimoji="0" lang="en-US" altLang="zh-CN" sz="3200" dirty="0">
                <a:solidFill>
                  <a:srgbClr val="FF0000"/>
                </a:solidFill>
              </a:rPr>
              <a:t>E</a:t>
            </a:r>
            <a:r>
              <a:rPr kumimoji="0" lang="en-US" altLang="zh-CN" sz="3200" dirty="0">
                <a:solidFill>
                  <a:schemeClr val="tx1"/>
                </a:solidFill>
              </a:rPr>
              <a:t>xpression</a:t>
            </a:r>
            <a:r>
              <a:rPr kumimoji="0" lang="zh-CN" altLang="en-US" sz="3200" dirty="0">
                <a:solidFill>
                  <a:schemeClr val="tx1"/>
                </a:solidFill>
              </a:rPr>
              <a:t> </a:t>
            </a:r>
            <a:endParaRPr kumimoji="0" lang="en-US" altLang="zh-CN" sz="3200" dirty="0">
              <a:solidFill>
                <a:schemeClr val="tx1"/>
              </a:solidFill>
            </a:endParaRPr>
          </a:p>
          <a:p>
            <a:pPr>
              <a:lnSpc>
                <a:spcPct val="120000"/>
              </a:lnSpc>
            </a:pPr>
            <a:r>
              <a:rPr kumimoji="0" lang="en-US" altLang="zh-CN" sz="3200" dirty="0">
                <a:solidFill>
                  <a:schemeClr val="tx1"/>
                </a:solidFill>
              </a:rPr>
              <a:t>   reading a block of symbols described by the </a:t>
            </a:r>
            <a:r>
              <a:rPr kumimoji="0" lang="en-US" altLang="zh-CN" sz="3200" dirty="0">
                <a:solidFill>
                  <a:srgbClr val="FF0000"/>
                </a:solidFill>
              </a:rPr>
              <a:t>RE</a:t>
            </a:r>
            <a:endParaRPr kumimoji="0" lang="zh-CN" altLang="en-US" sz="3200" dirty="0">
              <a:solidFill>
                <a:srgbClr val="FF0000"/>
              </a:solidFill>
            </a:endParaRPr>
          </a:p>
          <a:p>
            <a:pPr>
              <a:lnSpc>
                <a:spcPct val="120000"/>
              </a:lnSpc>
            </a:pPr>
            <a:r>
              <a:rPr kumimoji="0" lang="en-US" altLang="zh-CN" sz="3200" dirty="0">
                <a:solidFill>
                  <a:schemeClr val="tx1"/>
                </a:solidFill>
              </a:rPr>
              <a:t>Some require in proof:</a:t>
            </a:r>
            <a:endParaRPr kumimoji="0" lang="en-US" altLang="zh-CN" sz="3200" dirty="0">
              <a:solidFill>
                <a:schemeClr val="tx1"/>
              </a:solidFill>
            </a:endParaRPr>
          </a:p>
          <a:p>
            <a:pPr>
              <a:lnSpc>
                <a:spcPct val="120000"/>
              </a:lnSpc>
              <a:buFontTx/>
              <a:buChar char="•"/>
            </a:pPr>
            <a:r>
              <a:rPr kumimoji="0" lang="en-US" altLang="zh-CN" sz="3200" dirty="0">
                <a:solidFill>
                  <a:schemeClr val="tx1"/>
                </a:solidFill>
              </a:rPr>
              <a:t> the start state has no </a:t>
            </a:r>
            <a:r>
              <a:rPr kumimoji="0" lang="en-US" altLang="zh-CN" sz="3200" dirty="0">
                <a:solidFill>
                  <a:schemeClr val="accent2"/>
                </a:solidFill>
              </a:rPr>
              <a:t>coming</a:t>
            </a:r>
            <a:r>
              <a:rPr kumimoji="0" lang="en-US" altLang="zh-CN" sz="3200" dirty="0">
                <a:solidFill>
                  <a:schemeClr val="tx1"/>
                </a:solidFill>
              </a:rPr>
              <a:t> arrows.</a:t>
            </a:r>
            <a:endParaRPr kumimoji="0" lang="en-US" altLang="zh-CN" sz="3200" dirty="0">
              <a:solidFill>
                <a:schemeClr val="tx1"/>
              </a:solidFill>
            </a:endParaRPr>
          </a:p>
          <a:p>
            <a:pPr>
              <a:lnSpc>
                <a:spcPct val="120000"/>
              </a:lnSpc>
              <a:buFontTx/>
              <a:buChar char="•"/>
            </a:pPr>
            <a:r>
              <a:rPr kumimoji="0" lang="zh-CN" altLang="en-US" sz="3200" dirty="0">
                <a:solidFill>
                  <a:schemeClr val="tx1"/>
                </a:solidFill>
              </a:rPr>
              <a:t> </a:t>
            </a:r>
            <a:r>
              <a:rPr kumimoji="0" lang="en-US" altLang="zh-CN" sz="3200" dirty="0">
                <a:solidFill>
                  <a:schemeClr val="tx1"/>
                </a:solidFill>
              </a:rPr>
              <a:t>a single accept state, no </a:t>
            </a:r>
            <a:r>
              <a:rPr kumimoji="0" lang="en-US" altLang="zh-CN" sz="3200" dirty="0">
                <a:solidFill>
                  <a:schemeClr val="accent2"/>
                </a:solidFill>
              </a:rPr>
              <a:t>outgoing</a:t>
            </a:r>
            <a:r>
              <a:rPr kumimoji="0" lang="en-US" altLang="zh-CN" sz="3200" dirty="0">
                <a:solidFill>
                  <a:schemeClr val="tx1"/>
                </a:solidFill>
              </a:rPr>
              <a:t> arrows.</a:t>
            </a:r>
            <a:endParaRPr kumimoji="0" lang="en-US" altLang="zh-CN" sz="3200" dirty="0">
              <a:solidFill>
                <a:schemeClr val="tx1"/>
              </a:solidFill>
            </a:endParaRPr>
          </a:p>
          <a:p>
            <a:pPr>
              <a:lnSpc>
                <a:spcPct val="120000"/>
              </a:lnSpc>
            </a:pPr>
            <a:r>
              <a:rPr kumimoji="0" lang="en-US" altLang="zh-CN" sz="3200" dirty="0">
                <a:solidFill>
                  <a:srgbClr val="FF0000"/>
                </a:solidFill>
              </a:rPr>
              <a:t>Method</a:t>
            </a:r>
            <a:r>
              <a:rPr kumimoji="0" lang="en-US" altLang="zh-CN" sz="3200" dirty="0">
                <a:solidFill>
                  <a:schemeClr val="tx1"/>
                </a:solidFill>
              </a:rPr>
              <a:t>: delete middle states one by one.</a:t>
            </a:r>
            <a:endParaRPr kumimoji="0" lang="en-US" altLang="zh-CN" sz="3200" dirty="0">
              <a:solidFill>
                <a:schemeClr val="tx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02631"/>
    </mc:Choice>
    <mc:Fallback>
      <p:transition spd="slow" advTm="3026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anim calcmode="lin" valueType="num">
                                      <p:cBhvr additive="base">
                                        <p:cTn id="7" dur="500" fill="hold"/>
                                        <p:tgtEl>
                                          <p:spTgt spid="5396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39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39651">
                                            <p:txEl>
                                              <p:pRg st="1" end="1"/>
                                            </p:txEl>
                                          </p:spTgt>
                                        </p:tgtEl>
                                        <p:attrNameLst>
                                          <p:attrName>style.visibility</p:attrName>
                                        </p:attrNameLst>
                                      </p:cBhvr>
                                      <p:to>
                                        <p:strVal val="visible"/>
                                      </p:to>
                                    </p:set>
                                    <p:anim calcmode="lin" valueType="num">
                                      <p:cBhvr additive="base">
                                        <p:cTn id="13" dur="500" fill="hold"/>
                                        <p:tgtEl>
                                          <p:spTgt spid="53965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39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39651">
                                            <p:txEl>
                                              <p:pRg st="2" end="2"/>
                                            </p:txEl>
                                          </p:spTgt>
                                        </p:tgtEl>
                                        <p:attrNameLst>
                                          <p:attrName>style.visibility</p:attrName>
                                        </p:attrNameLst>
                                      </p:cBhvr>
                                      <p:to>
                                        <p:strVal val="visible"/>
                                      </p:to>
                                    </p:set>
                                    <p:anim calcmode="lin" valueType="num">
                                      <p:cBhvr additive="base">
                                        <p:cTn id="19" dur="500" fill="hold"/>
                                        <p:tgtEl>
                                          <p:spTgt spid="53965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39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39651">
                                            <p:txEl>
                                              <p:pRg st="3" end="3"/>
                                            </p:txEl>
                                          </p:spTgt>
                                        </p:tgtEl>
                                        <p:attrNameLst>
                                          <p:attrName>style.visibility</p:attrName>
                                        </p:attrNameLst>
                                      </p:cBhvr>
                                      <p:to>
                                        <p:strVal val="visible"/>
                                      </p:to>
                                    </p:set>
                                    <p:anim calcmode="lin" valueType="num">
                                      <p:cBhvr additive="base">
                                        <p:cTn id="25" dur="500" fill="hold"/>
                                        <p:tgtEl>
                                          <p:spTgt spid="53965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396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39651">
                                            <p:txEl>
                                              <p:pRg st="4" end="4"/>
                                            </p:txEl>
                                          </p:spTgt>
                                        </p:tgtEl>
                                        <p:attrNameLst>
                                          <p:attrName>style.visibility</p:attrName>
                                        </p:attrNameLst>
                                      </p:cBhvr>
                                      <p:to>
                                        <p:strVal val="visible"/>
                                      </p:to>
                                    </p:set>
                                    <p:anim calcmode="lin" valueType="num">
                                      <p:cBhvr additive="base">
                                        <p:cTn id="31" dur="500" fill="hold"/>
                                        <p:tgtEl>
                                          <p:spTgt spid="53965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396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39651">
                                            <p:txEl>
                                              <p:pRg st="5" end="5"/>
                                            </p:txEl>
                                          </p:spTgt>
                                        </p:tgtEl>
                                        <p:attrNameLst>
                                          <p:attrName>style.visibility</p:attrName>
                                        </p:attrNameLst>
                                      </p:cBhvr>
                                      <p:to>
                                        <p:strVal val="visible"/>
                                      </p:to>
                                    </p:set>
                                    <p:anim calcmode="lin" valueType="num">
                                      <p:cBhvr additive="base">
                                        <p:cTn id="37" dur="500" fill="hold"/>
                                        <p:tgtEl>
                                          <p:spTgt spid="53965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396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39651">
                                            <p:txEl>
                                              <p:pRg st="6" end="6"/>
                                            </p:txEl>
                                          </p:spTgt>
                                        </p:tgtEl>
                                        <p:attrNameLst>
                                          <p:attrName>style.visibility</p:attrName>
                                        </p:attrNameLst>
                                      </p:cBhvr>
                                      <p:to>
                                        <p:strVal val="visible"/>
                                      </p:to>
                                    </p:set>
                                    <p:anim calcmode="lin" valueType="num">
                                      <p:cBhvr additive="base">
                                        <p:cTn id="43" dur="500" fill="hold"/>
                                        <p:tgtEl>
                                          <p:spTgt spid="53965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3965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39651">
                                            <p:txEl>
                                              <p:pRg st="7" end="7"/>
                                            </p:txEl>
                                          </p:spTgt>
                                        </p:tgtEl>
                                        <p:attrNameLst>
                                          <p:attrName>style.visibility</p:attrName>
                                        </p:attrNameLst>
                                      </p:cBhvr>
                                      <p:to>
                                        <p:strVal val="visible"/>
                                      </p:to>
                                    </p:set>
                                    <p:anim calcmode="lin" valueType="num">
                                      <p:cBhvr additive="base">
                                        <p:cTn id="49" dur="500" fill="hold"/>
                                        <p:tgtEl>
                                          <p:spTgt spid="53965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3965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ltLang="zh-CN" sz="4000" b="1" dirty="0"/>
              <a:t>delete a middle state from a pair of states</a:t>
            </a:r>
            <a:endParaRPr lang="zh-CN" altLang="en-US" sz="4000" b="1" dirty="0"/>
          </a:p>
        </p:txBody>
      </p:sp>
      <p:sp>
        <p:nvSpPr>
          <p:cNvPr id="540675" name="Text Box 3"/>
          <p:cNvSpPr txBox="1">
            <a:spLocks noChangeArrowheads="1"/>
          </p:cNvSpPr>
          <p:nvPr/>
        </p:nvSpPr>
        <p:spPr bwMode="auto">
          <a:xfrm>
            <a:off x="251520" y="1254239"/>
            <a:ext cx="878477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kumimoji="0" lang="en-US" altLang="zh-CN" dirty="0">
                <a:solidFill>
                  <a:schemeClr val="tx1"/>
                </a:solidFill>
              </a:rPr>
              <a:t>Let </a:t>
            </a:r>
            <a:r>
              <a:rPr kumimoji="0" lang="en-US" altLang="zh-CN" dirty="0" err="1">
                <a:solidFill>
                  <a:schemeClr val="tx1"/>
                </a:solidFill>
              </a:rPr>
              <a:t>q</a:t>
            </a:r>
            <a:r>
              <a:rPr kumimoji="0" lang="en-US" altLang="zh-CN" baseline="-25000" dirty="0" err="1">
                <a:solidFill>
                  <a:schemeClr val="tx1"/>
                </a:solidFill>
              </a:rPr>
              <a:t>rip</a:t>
            </a:r>
            <a:r>
              <a:rPr kumimoji="0" lang="en-US" altLang="zh-CN" baseline="-25000" dirty="0">
                <a:solidFill>
                  <a:schemeClr val="tx1"/>
                </a:solidFill>
              </a:rPr>
              <a:t> </a:t>
            </a:r>
            <a:r>
              <a:rPr kumimoji="0" lang="en-US" altLang="zh-CN" dirty="0">
                <a:solidFill>
                  <a:schemeClr val="tx1"/>
                </a:solidFill>
              </a:rPr>
              <a:t>be the state that we want to delete,  </a:t>
            </a:r>
            <a:endParaRPr kumimoji="0" lang="en-US" altLang="zh-CN" dirty="0">
              <a:solidFill>
                <a:schemeClr val="tx1"/>
              </a:solidFill>
            </a:endParaRPr>
          </a:p>
          <a:p>
            <a:pPr>
              <a:lnSpc>
                <a:spcPct val="110000"/>
              </a:lnSpc>
              <a:spcBef>
                <a:spcPct val="10000"/>
              </a:spcBef>
              <a:spcAft>
                <a:spcPct val="10000"/>
              </a:spcAft>
            </a:pPr>
            <a:r>
              <a:rPr kumimoji="0" lang="en-US" altLang="zh-CN" dirty="0">
                <a:solidFill>
                  <a:schemeClr val="tx1"/>
                </a:solidFill>
              </a:rPr>
              <a:t>we need to modify </a:t>
            </a:r>
            <a:r>
              <a:rPr kumimoji="0" lang="en-US" altLang="zh-CN" dirty="0">
                <a:solidFill>
                  <a:srgbClr val="FF0000"/>
                </a:solidFill>
              </a:rPr>
              <a:t>label</a:t>
            </a:r>
            <a:r>
              <a:rPr kumimoji="0" lang="en-US" altLang="zh-CN" dirty="0">
                <a:solidFill>
                  <a:schemeClr val="tx1"/>
                </a:solidFill>
              </a:rPr>
              <a:t> for any pair of states q</a:t>
            </a:r>
            <a:r>
              <a:rPr kumimoji="0" lang="en-US" altLang="zh-CN" baseline="-25000" dirty="0">
                <a:solidFill>
                  <a:schemeClr val="tx1"/>
                </a:solidFill>
              </a:rPr>
              <a:t>i</a:t>
            </a:r>
            <a:r>
              <a:rPr kumimoji="0" lang="en-US" altLang="zh-CN" dirty="0">
                <a:solidFill>
                  <a:schemeClr val="tx1"/>
                </a:solidFill>
              </a:rPr>
              <a:t>, </a:t>
            </a:r>
            <a:r>
              <a:rPr kumimoji="0" lang="en-US" altLang="zh-CN" dirty="0" err="1">
                <a:solidFill>
                  <a:schemeClr val="tx1"/>
                </a:solidFill>
              </a:rPr>
              <a:t>q</a:t>
            </a:r>
            <a:r>
              <a:rPr kumimoji="0" lang="en-US" altLang="zh-CN" baseline="-25000" dirty="0" err="1">
                <a:solidFill>
                  <a:schemeClr val="tx1"/>
                </a:solidFill>
              </a:rPr>
              <a:t>j</a:t>
            </a:r>
            <a:r>
              <a:rPr kumimoji="0" lang="en-US" altLang="zh-CN" dirty="0">
                <a:solidFill>
                  <a:schemeClr val="tx1"/>
                </a:solidFill>
              </a:rPr>
              <a:t>.</a:t>
            </a:r>
            <a:r>
              <a:rPr kumimoji="0" lang="zh-CN" altLang="en-US" dirty="0">
                <a:solidFill>
                  <a:schemeClr val="tx1"/>
                </a:solidFill>
              </a:rPr>
              <a:t> </a:t>
            </a:r>
            <a:endParaRPr kumimoji="0" lang="en-US" altLang="zh-CN" dirty="0">
              <a:solidFill>
                <a:schemeClr val="tx1"/>
              </a:solidFill>
            </a:endParaRPr>
          </a:p>
          <a:p>
            <a:pPr>
              <a:lnSpc>
                <a:spcPct val="110000"/>
              </a:lnSpc>
              <a:spcBef>
                <a:spcPct val="10000"/>
              </a:spcBef>
              <a:spcAft>
                <a:spcPct val="10000"/>
              </a:spcAft>
            </a:pPr>
            <a:r>
              <a:rPr kumimoji="0" lang="en-US" altLang="zh-CN" dirty="0">
                <a:solidFill>
                  <a:schemeClr val="tx1"/>
                </a:solidFill>
              </a:rPr>
              <a:t>new label: a RE that describes all strings that would </a:t>
            </a:r>
            <a:endParaRPr kumimoji="0" lang="en-US" altLang="zh-CN" dirty="0">
              <a:solidFill>
                <a:schemeClr val="tx1"/>
              </a:solidFill>
            </a:endParaRPr>
          </a:p>
          <a:p>
            <a:pPr>
              <a:lnSpc>
                <a:spcPct val="110000"/>
              </a:lnSpc>
              <a:spcBef>
                <a:spcPct val="10000"/>
              </a:spcBef>
              <a:spcAft>
                <a:spcPct val="10000"/>
              </a:spcAft>
            </a:pPr>
            <a:r>
              <a:rPr kumimoji="0" lang="en-US" altLang="zh-CN" dirty="0">
                <a:solidFill>
                  <a:schemeClr val="tx1"/>
                </a:solidFill>
              </a:rPr>
              <a:t>take the machine from q</a:t>
            </a:r>
            <a:r>
              <a:rPr kumimoji="0" lang="en-US" altLang="zh-CN" baseline="-25000" dirty="0">
                <a:solidFill>
                  <a:schemeClr val="tx1"/>
                </a:solidFill>
              </a:rPr>
              <a:t>i</a:t>
            </a:r>
            <a:r>
              <a:rPr kumimoji="0" lang="en-US" altLang="zh-CN" dirty="0">
                <a:solidFill>
                  <a:schemeClr val="tx1"/>
                </a:solidFill>
              </a:rPr>
              <a:t> to </a:t>
            </a:r>
            <a:r>
              <a:rPr kumimoji="0" lang="en-US" altLang="zh-CN" dirty="0" err="1">
                <a:solidFill>
                  <a:schemeClr val="tx1"/>
                </a:solidFill>
              </a:rPr>
              <a:t>q</a:t>
            </a:r>
            <a:r>
              <a:rPr kumimoji="0" lang="en-US" altLang="zh-CN" baseline="-25000" dirty="0" err="1">
                <a:solidFill>
                  <a:schemeClr val="tx1"/>
                </a:solidFill>
              </a:rPr>
              <a:t>j</a:t>
            </a:r>
            <a:r>
              <a:rPr kumimoji="0" lang="en-US" altLang="zh-CN" dirty="0">
                <a:solidFill>
                  <a:schemeClr val="tx1"/>
                </a:solidFill>
              </a:rPr>
              <a:t> either directly or via </a:t>
            </a:r>
            <a:r>
              <a:rPr kumimoji="0" lang="en-US" altLang="zh-CN" dirty="0" err="1">
                <a:solidFill>
                  <a:schemeClr val="tx1"/>
                </a:solidFill>
              </a:rPr>
              <a:t>q</a:t>
            </a:r>
            <a:r>
              <a:rPr kumimoji="0" lang="en-US" altLang="zh-CN" baseline="-25000" dirty="0" err="1">
                <a:solidFill>
                  <a:schemeClr val="tx1"/>
                </a:solidFill>
              </a:rPr>
              <a:t>rip</a:t>
            </a:r>
            <a:r>
              <a:rPr kumimoji="0" lang="en-US" altLang="zh-CN" dirty="0">
                <a:solidFill>
                  <a:schemeClr val="tx1"/>
                </a:solidFill>
              </a:rPr>
              <a:t>.</a:t>
            </a:r>
            <a:endParaRPr kumimoji="0" lang="zh-CN" altLang="en-US" dirty="0">
              <a:solidFill>
                <a:schemeClr val="tx1"/>
              </a:solidFill>
            </a:endParaRPr>
          </a:p>
        </p:txBody>
      </p:sp>
      <p:grpSp>
        <p:nvGrpSpPr>
          <p:cNvPr id="540676" name="Group 4"/>
          <p:cNvGrpSpPr/>
          <p:nvPr/>
        </p:nvGrpSpPr>
        <p:grpSpPr bwMode="auto">
          <a:xfrm>
            <a:off x="1370856" y="3429000"/>
            <a:ext cx="1905000" cy="3184525"/>
            <a:chOff x="567" y="1787"/>
            <a:chExt cx="1200" cy="2006"/>
          </a:xfrm>
        </p:grpSpPr>
        <p:sp>
          <p:nvSpPr>
            <p:cNvPr id="540677" name="Oval 5"/>
            <p:cNvSpPr>
              <a:spLocks noChangeArrowheads="1"/>
            </p:cNvSpPr>
            <p:nvPr/>
          </p:nvSpPr>
          <p:spPr bwMode="auto">
            <a:xfrm>
              <a:off x="567" y="197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0678" name="Text Box 6"/>
            <p:cNvSpPr txBox="1">
              <a:spLocks noChangeArrowheads="1"/>
            </p:cNvSpPr>
            <p:nvPr/>
          </p:nvSpPr>
          <p:spPr bwMode="auto">
            <a:xfrm>
              <a:off x="599" y="1935"/>
              <a:ext cx="2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a:solidFill>
                    <a:schemeClr val="tx1"/>
                  </a:solidFill>
                </a:rPr>
                <a:t>q</a:t>
              </a:r>
              <a:r>
                <a:rPr lang="en-US" altLang="zh-CN" b="0" baseline="-25000" dirty="0">
                  <a:solidFill>
                    <a:schemeClr val="tx1"/>
                  </a:solidFill>
                </a:rPr>
                <a:t>i</a:t>
              </a:r>
              <a:endParaRPr lang="en-US" altLang="zh-CN" b="0" baseline="-25000" dirty="0">
                <a:solidFill>
                  <a:schemeClr val="tx1"/>
                </a:solidFill>
              </a:endParaRPr>
            </a:p>
          </p:txBody>
        </p:sp>
        <p:sp>
          <p:nvSpPr>
            <p:cNvPr id="540679" name="Oval 7"/>
            <p:cNvSpPr>
              <a:spLocks noChangeArrowheads="1"/>
            </p:cNvSpPr>
            <p:nvPr/>
          </p:nvSpPr>
          <p:spPr bwMode="auto">
            <a:xfrm>
              <a:off x="1431" y="1983"/>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0680" name="Text Box 8"/>
            <p:cNvSpPr txBox="1">
              <a:spLocks noChangeArrowheads="1"/>
            </p:cNvSpPr>
            <p:nvPr/>
          </p:nvSpPr>
          <p:spPr bwMode="auto">
            <a:xfrm>
              <a:off x="1463" y="1944"/>
              <a:ext cx="2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j</a:t>
              </a:r>
              <a:endParaRPr lang="en-US" altLang="zh-CN" b="0" baseline="-25000">
                <a:solidFill>
                  <a:schemeClr val="tx1"/>
                </a:solidFill>
              </a:endParaRPr>
            </a:p>
          </p:txBody>
        </p:sp>
        <p:sp>
          <p:nvSpPr>
            <p:cNvPr id="540681" name="Oval 9"/>
            <p:cNvSpPr>
              <a:spLocks noChangeArrowheads="1"/>
            </p:cNvSpPr>
            <p:nvPr/>
          </p:nvSpPr>
          <p:spPr bwMode="auto">
            <a:xfrm>
              <a:off x="980" y="2915"/>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0682" name="Text Box 10"/>
            <p:cNvSpPr txBox="1">
              <a:spLocks noChangeArrowheads="1"/>
            </p:cNvSpPr>
            <p:nvPr/>
          </p:nvSpPr>
          <p:spPr bwMode="auto">
            <a:xfrm>
              <a:off x="951" y="2876"/>
              <a:ext cx="3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rip</a:t>
              </a:r>
              <a:endParaRPr lang="en-US" altLang="zh-CN" b="0" baseline="-25000">
                <a:solidFill>
                  <a:schemeClr val="tx1"/>
                </a:solidFill>
              </a:endParaRPr>
            </a:p>
          </p:txBody>
        </p:sp>
        <p:sp>
          <p:nvSpPr>
            <p:cNvPr id="540683" name="Line 11"/>
            <p:cNvSpPr>
              <a:spLocks noChangeShapeType="1"/>
            </p:cNvSpPr>
            <p:nvPr/>
          </p:nvSpPr>
          <p:spPr bwMode="auto">
            <a:xfrm>
              <a:off x="903" y="2127"/>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4" name="Arc 12"/>
            <p:cNvSpPr/>
            <p:nvPr/>
          </p:nvSpPr>
          <p:spPr bwMode="auto">
            <a:xfrm rot="5400000" flipV="1">
              <a:off x="981" y="3299"/>
              <a:ext cx="312" cy="192"/>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0685" name="Text Box 13"/>
            <p:cNvSpPr txBox="1">
              <a:spLocks noChangeArrowheads="1"/>
            </p:cNvSpPr>
            <p:nvPr/>
          </p:nvSpPr>
          <p:spPr bwMode="auto">
            <a:xfrm>
              <a:off x="999" y="1787"/>
              <a:ext cx="3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R</a:t>
              </a:r>
              <a:r>
                <a:rPr lang="en-US" altLang="zh-CN" b="0" baseline="-25000">
                  <a:solidFill>
                    <a:schemeClr val="tx1"/>
                  </a:solidFill>
                </a:rPr>
                <a:t>4 </a:t>
              </a:r>
              <a:endParaRPr lang="en-US" altLang="zh-CN" b="0" baseline="-25000">
                <a:solidFill>
                  <a:schemeClr val="tx1"/>
                </a:solidFill>
              </a:endParaRPr>
            </a:p>
          </p:txBody>
        </p:sp>
        <p:sp>
          <p:nvSpPr>
            <p:cNvPr id="540686" name="Text Box 14"/>
            <p:cNvSpPr txBox="1">
              <a:spLocks noChangeArrowheads="1"/>
            </p:cNvSpPr>
            <p:nvPr/>
          </p:nvSpPr>
          <p:spPr bwMode="auto">
            <a:xfrm>
              <a:off x="996" y="3466"/>
              <a:ext cx="3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R</a:t>
              </a:r>
              <a:r>
                <a:rPr lang="en-US" altLang="zh-CN" b="0" baseline="-25000">
                  <a:solidFill>
                    <a:schemeClr val="tx1"/>
                  </a:solidFill>
                </a:rPr>
                <a:t>2 </a:t>
              </a:r>
              <a:endParaRPr lang="en-US" altLang="zh-CN" b="0" baseline="-25000">
                <a:solidFill>
                  <a:schemeClr val="tx1"/>
                </a:solidFill>
              </a:endParaRPr>
            </a:p>
          </p:txBody>
        </p:sp>
        <p:sp>
          <p:nvSpPr>
            <p:cNvPr id="540687" name="Line 15"/>
            <p:cNvSpPr>
              <a:spLocks noChangeShapeType="1"/>
            </p:cNvSpPr>
            <p:nvPr/>
          </p:nvSpPr>
          <p:spPr bwMode="auto">
            <a:xfrm>
              <a:off x="769" y="2332"/>
              <a:ext cx="272" cy="63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8" name="Text Box 16"/>
            <p:cNvSpPr txBox="1">
              <a:spLocks noChangeArrowheads="1"/>
            </p:cNvSpPr>
            <p:nvPr/>
          </p:nvSpPr>
          <p:spPr bwMode="auto">
            <a:xfrm>
              <a:off x="572" y="2422"/>
              <a:ext cx="3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R</a:t>
              </a:r>
              <a:r>
                <a:rPr lang="en-US" altLang="zh-CN" b="0" baseline="-25000">
                  <a:solidFill>
                    <a:schemeClr val="tx1"/>
                  </a:solidFill>
                </a:rPr>
                <a:t>1 </a:t>
              </a:r>
              <a:endParaRPr lang="en-US" altLang="zh-CN" b="0" baseline="-25000">
                <a:solidFill>
                  <a:schemeClr val="tx1"/>
                </a:solidFill>
              </a:endParaRPr>
            </a:p>
          </p:txBody>
        </p:sp>
        <p:sp>
          <p:nvSpPr>
            <p:cNvPr id="540689" name="Line 17"/>
            <p:cNvSpPr>
              <a:spLocks noChangeShapeType="1"/>
            </p:cNvSpPr>
            <p:nvPr/>
          </p:nvSpPr>
          <p:spPr bwMode="auto">
            <a:xfrm flipV="1">
              <a:off x="1223" y="2286"/>
              <a:ext cx="317" cy="63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90" name="Text Box 18"/>
            <p:cNvSpPr txBox="1">
              <a:spLocks noChangeArrowheads="1"/>
            </p:cNvSpPr>
            <p:nvPr/>
          </p:nvSpPr>
          <p:spPr bwMode="auto">
            <a:xfrm>
              <a:off x="1359" y="2468"/>
              <a:ext cx="3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R</a:t>
              </a:r>
              <a:r>
                <a:rPr lang="en-US" altLang="zh-CN" b="0" baseline="-25000">
                  <a:solidFill>
                    <a:schemeClr val="tx1"/>
                  </a:solidFill>
                </a:rPr>
                <a:t>3 </a:t>
              </a:r>
              <a:endParaRPr lang="en-US" altLang="zh-CN" b="0" baseline="-25000">
                <a:solidFill>
                  <a:schemeClr val="tx1"/>
                </a:solidFill>
              </a:endParaRPr>
            </a:p>
          </p:txBody>
        </p:sp>
      </p:grpSp>
      <p:grpSp>
        <p:nvGrpSpPr>
          <p:cNvPr id="540691" name="Group 19"/>
          <p:cNvGrpSpPr/>
          <p:nvPr/>
        </p:nvGrpSpPr>
        <p:grpSpPr bwMode="auto">
          <a:xfrm>
            <a:off x="4244975" y="5110163"/>
            <a:ext cx="4065588" cy="609600"/>
            <a:chOff x="2360" y="2547"/>
            <a:chExt cx="2561" cy="384"/>
          </a:xfrm>
        </p:grpSpPr>
        <p:sp>
          <p:nvSpPr>
            <p:cNvPr id="540692" name="Oval 20"/>
            <p:cNvSpPr>
              <a:spLocks noChangeArrowheads="1"/>
            </p:cNvSpPr>
            <p:nvPr/>
          </p:nvSpPr>
          <p:spPr bwMode="auto">
            <a:xfrm>
              <a:off x="2360" y="2586"/>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0693" name="Text Box 21"/>
            <p:cNvSpPr txBox="1">
              <a:spLocks noChangeArrowheads="1"/>
            </p:cNvSpPr>
            <p:nvPr/>
          </p:nvSpPr>
          <p:spPr bwMode="auto">
            <a:xfrm>
              <a:off x="2392" y="2547"/>
              <a:ext cx="2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i</a:t>
              </a:r>
              <a:endParaRPr lang="en-US" altLang="zh-CN" b="0" baseline="-25000">
                <a:solidFill>
                  <a:schemeClr val="tx1"/>
                </a:solidFill>
              </a:endParaRPr>
            </a:p>
          </p:txBody>
        </p:sp>
        <p:sp>
          <p:nvSpPr>
            <p:cNvPr id="540694" name="Oval 22"/>
            <p:cNvSpPr>
              <a:spLocks noChangeArrowheads="1"/>
            </p:cNvSpPr>
            <p:nvPr/>
          </p:nvSpPr>
          <p:spPr bwMode="auto">
            <a:xfrm>
              <a:off x="4585" y="2595"/>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chemeClr val="hlink"/>
                      </a:gs>
                      <a:gs pos="100000">
                        <a:schemeClr val="hlink">
                          <a:gamma/>
                          <a:tint val="0"/>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0695" name="Text Box 23"/>
            <p:cNvSpPr txBox="1">
              <a:spLocks noChangeArrowheads="1"/>
            </p:cNvSpPr>
            <p:nvPr/>
          </p:nvSpPr>
          <p:spPr bwMode="auto">
            <a:xfrm>
              <a:off x="4617" y="2556"/>
              <a:ext cx="2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j</a:t>
              </a:r>
              <a:endParaRPr lang="en-US" altLang="zh-CN" b="0" baseline="-25000">
                <a:solidFill>
                  <a:schemeClr val="tx1"/>
                </a:solidFill>
              </a:endParaRPr>
            </a:p>
          </p:txBody>
        </p:sp>
        <p:sp>
          <p:nvSpPr>
            <p:cNvPr id="540696" name="Line 24"/>
            <p:cNvSpPr>
              <a:spLocks noChangeShapeType="1"/>
            </p:cNvSpPr>
            <p:nvPr/>
          </p:nvSpPr>
          <p:spPr bwMode="auto">
            <a:xfrm>
              <a:off x="2699" y="2750"/>
              <a:ext cx="190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0697" name="Text Box 25"/>
          <p:cNvSpPr txBox="1">
            <a:spLocks noChangeArrowheads="1"/>
          </p:cNvSpPr>
          <p:nvPr/>
        </p:nvSpPr>
        <p:spPr bwMode="auto">
          <a:xfrm>
            <a:off x="4859338" y="4868863"/>
            <a:ext cx="3019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(R</a:t>
            </a:r>
            <a:r>
              <a:rPr lang="en-US" altLang="zh-CN" b="0" baseline="-25000">
                <a:solidFill>
                  <a:schemeClr val="tx1"/>
                </a:solidFill>
              </a:rPr>
              <a:t>1</a:t>
            </a:r>
            <a:r>
              <a:rPr lang="en-US" altLang="zh-CN" b="0">
                <a:solidFill>
                  <a:schemeClr val="tx1"/>
                </a:solidFill>
              </a:rPr>
              <a:t>)(R</a:t>
            </a:r>
            <a:r>
              <a:rPr lang="en-US" altLang="zh-CN" b="0" baseline="-25000">
                <a:solidFill>
                  <a:schemeClr val="tx1"/>
                </a:solidFill>
              </a:rPr>
              <a:t>2</a:t>
            </a:r>
            <a:r>
              <a:rPr lang="en-US" altLang="zh-CN" b="0">
                <a:solidFill>
                  <a:schemeClr val="tx1"/>
                </a:solidFill>
              </a:rPr>
              <a:t>)</a:t>
            </a:r>
            <a:r>
              <a:rPr lang="en-US" altLang="zh-CN" b="0" baseline="30000">
                <a:solidFill>
                  <a:schemeClr val="tx1"/>
                </a:solidFill>
              </a:rPr>
              <a:t>*</a:t>
            </a:r>
            <a:r>
              <a:rPr lang="en-US" altLang="zh-CN" b="0">
                <a:solidFill>
                  <a:schemeClr val="tx1"/>
                </a:solidFill>
              </a:rPr>
              <a:t>(R</a:t>
            </a:r>
            <a:r>
              <a:rPr lang="en-US" altLang="zh-CN" b="0" baseline="-25000">
                <a:solidFill>
                  <a:schemeClr val="tx1"/>
                </a:solidFill>
              </a:rPr>
              <a:t>3</a:t>
            </a:r>
            <a:r>
              <a:rPr lang="en-US" altLang="zh-CN" b="0">
                <a:solidFill>
                  <a:schemeClr val="tx1"/>
                </a:solidFill>
              </a:rPr>
              <a:t>)</a:t>
            </a:r>
            <a:r>
              <a:rPr lang="en-US" altLang="zh-CN" b="0">
                <a:solidFill>
                  <a:schemeClr val="tx1"/>
                </a:solidFill>
                <a:sym typeface="Symbol" panose="05050102010706020507" pitchFamily="18" charset="2"/>
              </a:rPr>
              <a:t>(</a:t>
            </a:r>
            <a:r>
              <a:rPr lang="en-US" altLang="zh-CN" b="0">
                <a:solidFill>
                  <a:schemeClr val="tx1"/>
                </a:solidFill>
              </a:rPr>
              <a:t>R</a:t>
            </a:r>
            <a:r>
              <a:rPr lang="en-US" altLang="zh-CN" b="0" baseline="-25000">
                <a:solidFill>
                  <a:schemeClr val="tx1"/>
                </a:solidFill>
              </a:rPr>
              <a:t>4</a:t>
            </a:r>
            <a:r>
              <a:rPr lang="en-US" altLang="zh-CN" b="0">
                <a:solidFill>
                  <a:schemeClr val="tx1"/>
                </a:solidFill>
              </a:rPr>
              <a:t>)</a:t>
            </a:r>
            <a:r>
              <a:rPr lang="en-US" altLang="zh-CN" b="0" baseline="-25000">
                <a:solidFill>
                  <a:schemeClr val="tx1"/>
                </a:solidFill>
              </a:rPr>
              <a:t> </a:t>
            </a:r>
            <a:endParaRPr lang="en-US" altLang="zh-CN" b="0" baseline="-25000">
              <a:solidFill>
                <a:schemeClr val="tx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80999"/>
    </mc:Choice>
    <mc:Fallback>
      <p:transition spd="slow" advTm="1809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anim calcmode="lin" valueType="num">
                                      <p:cBhvr additive="base">
                                        <p:cTn id="7" dur="500" fill="hold"/>
                                        <p:tgtEl>
                                          <p:spTgt spid="540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0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40675">
                                            <p:txEl>
                                              <p:pRg st="1" end="1"/>
                                            </p:txEl>
                                          </p:spTgt>
                                        </p:tgtEl>
                                        <p:attrNameLst>
                                          <p:attrName>style.visibility</p:attrName>
                                        </p:attrNameLst>
                                      </p:cBhvr>
                                      <p:to>
                                        <p:strVal val="visible"/>
                                      </p:to>
                                    </p:set>
                                    <p:anim calcmode="lin" valueType="num">
                                      <p:cBhvr additive="base">
                                        <p:cTn id="13" dur="500" fill="hold"/>
                                        <p:tgtEl>
                                          <p:spTgt spid="5406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0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40675">
                                            <p:txEl>
                                              <p:pRg st="2" end="2"/>
                                            </p:txEl>
                                          </p:spTgt>
                                        </p:tgtEl>
                                        <p:attrNameLst>
                                          <p:attrName>style.visibility</p:attrName>
                                        </p:attrNameLst>
                                      </p:cBhvr>
                                      <p:to>
                                        <p:strVal val="visible"/>
                                      </p:to>
                                    </p:set>
                                    <p:anim calcmode="lin" valueType="num">
                                      <p:cBhvr additive="base">
                                        <p:cTn id="19" dur="500" fill="hold"/>
                                        <p:tgtEl>
                                          <p:spTgt spid="54067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40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40675">
                                            <p:txEl>
                                              <p:pRg st="3" end="3"/>
                                            </p:txEl>
                                          </p:spTgt>
                                        </p:tgtEl>
                                        <p:attrNameLst>
                                          <p:attrName>style.visibility</p:attrName>
                                        </p:attrNameLst>
                                      </p:cBhvr>
                                      <p:to>
                                        <p:strVal val="visible"/>
                                      </p:to>
                                    </p:set>
                                    <p:anim calcmode="lin" valueType="num">
                                      <p:cBhvr additive="base">
                                        <p:cTn id="25" dur="500" fill="hold"/>
                                        <p:tgtEl>
                                          <p:spTgt spid="54067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406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06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06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540697"/>
                                        </p:tgtEl>
                                        <p:attrNameLst>
                                          <p:attrName>style.visibility</p:attrName>
                                        </p:attrNameLst>
                                      </p:cBhvr>
                                      <p:to>
                                        <p:strVal val="visible"/>
                                      </p:to>
                                    </p:set>
                                    <p:anim calcmode="lin" valueType="num">
                                      <p:cBhvr additive="base">
                                        <p:cTn id="39" dur="500" fill="hold"/>
                                        <p:tgtEl>
                                          <p:spTgt spid="540697"/>
                                        </p:tgtEl>
                                        <p:attrNameLst>
                                          <p:attrName>ppt_x</p:attrName>
                                        </p:attrNameLst>
                                      </p:cBhvr>
                                      <p:tavLst>
                                        <p:tav tm="0">
                                          <p:val>
                                            <p:strVal val="1+#ppt_w/2"/>
                                          </p:val>
                                        </p:tav>
                                        <p:tav tm="100000">
                                          <p:val>
                                            <p:strVal val="#ppt_x"/>
                                          </p:val>
                                        </p:tav>
                                      </p:tavLst>
                                    </p:anim>
                                    <p:anim calcmode="lin" valueType="num">
                                      <p:cBhvr additive="base">
                                        <p:cTn id="40" dur="500" fill="hold"/>
                                        <p:tgtEl>
                                          <p:spTgt spid="5406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P spid="54069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en-US" altLang="zh-CN" b="1" dirty="0"/>
              <a:t>Example: A regular </a:t>
            </a:r>
            <a:r>
              <a:rPr lang="zh-CN" altLang="en-US" b="1" dirty="0">
                <a:sym typeface="Symbol" panose="05050102010706020507" pitchFamily="18" charset="2"/>
              </a:rPr>
              <a:t> </a:t>
            </a:r>
            <a:r>
              <a:rPr lang="en-US" altLang="zh-CN" b="1" dirty="0">
                <a:sym typeface="Symbol" panose="05050102010706020507" pitchFamily="18" charset="2"/>
              </a:rPr>
              <a:t>A has a RE</a:t>
            </a:r>
            <a:endParaRPr lang="zh-CN" altLang="en-US" b="1" dirty="0"/>
          </a:p>
        </p:txBody>
      </p:sp>
      <p:grpSp>
        <p:nvGrpSpPr>
          <p:cNvPr id="618562" name="Group 66"/>
          <p:cNvGrpSpPr/>
          <p:nvPr/>
        </p:nvGrpSpPr>
        <p:grpSpPr bwMode="auto">
          <a:xfrm>
            <a:off x="107950" y="1268413"/>
            <a:ext cx="1965325" cy="2149475"/>
            <a:chOff x="253" y="898"/>
            <a:chExt cx="1238" cy="1354"/>
          </a:xfrm>
        </p:grpSpPr>
        <p:sp>
          <p:nvSpPr>
            <p:cNvPr id="2" name="Oval 51"/>
            <p:cNvSpPr>
              <a:spLocks noChangeAspect="1"/>
            </p:cNvSpPr>
            <p:nvPr/>
          </p:nvSpPr>
          <p:spPr bwMode="auto">
            <a:xfrm>
              <a:off x="483" y="1186"/>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1</a:t>
              </a:r>
              <a:endParaRPr kumimoji="0" lang="en-US" altLang="zh-CN" sz="2000">
                <a:solidFill>
                  <a:srgbClr val="000000"/>
                </a:solidFill>
                <a:sym typeface="Symbol" panose="05050102010706020507" pitchFamily="18" charset="2"/>
              </a:endParaRPr>
            </a:p>
          </p:txBody>
        </p:sp>
        <p:cxnSp>
          <p:nvCxnSpPr>
            <p:cNvPr id="618545" name="AutoShape 49"/>
            <p:cNvCxnSpPr>
              <a:cxnSpLocks noChangeShapeType="1"/>
              <a:stCxn id="4294967295" idx="7"/>
              <a:endCxn id="4294967295" idx="1"/>
            </p:cNvCxnSpPr>
            <p:nvPr/>
          </p:nvCxnSpPr>
          <p:spPr bwMode="auto">
            <a:xfrm>
              <a:off x="696" y="1223"/>
              <a:ext cx="582"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8546" name="Oval 50"/>
            <p:cNvSpPr>
              <a:spLocks noChangeArrowheads="1"/>
            </p:cNvSpPr>
            <p:nvPr/>
          </p:nvSpPr>
          <p:spPr bwMode="auto">
            <a:xfrm>
              <a:off x="1299" y="124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Oval 51"/>
            <p:cNvSpPr>
              <a:spLocks noChangeAspect="1"/>
            </p:cNvSpPr>
            <p:nvPr/>
          </p:nvSpPr>
          <p:spPr bwMode="auto">
            <a:xfrm>
              <a:off x="1241" y="1186"/>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2</a:t>
              </a:r>
              <a:endParaRPr kumimoji="0" lang="en-US" altLang="zh-CN" sz="2000">
                <a:solidFill>
                  <a:srgbClr val="000000"/>
                </a:solidFill>
                <a:sym typeface="Symbol" panose="05050102010706020507" pitchFamily="18" charset="2"/>
              </a:endParaRPr>
            </a:p>
          </p:txBody>
        </p:sp>
        <p:sp>
          <p:nvSpPr>
            <p:cNvPr id="618548" name="Oval 52"/>
            <p:cNvSpPr>
              <a:spLocks noChangeArrowheads="1"/>
            </p:cNvSpPr>
            <p:nvPr/>
          </p:nvSpPr>
          <p:spPr bwMode="auto">
            <a:xfrm>
              <a:off x="925" y="205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51"/>
            <p:cNvSpPr>
              <a:spLocks noChangeAspect="1"/>
            </p:cNvSpPr>
            <p:nvPr/>
          </p:nvSpPr>
          <p:spPr bwMode="auto">
            <a:xfrm>
              <a:off x="867" y="2002"/>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3</a:t>
              </a:r>
              <a:endParaRPr kumimoji="0" lang="en-US" altLang="zh-CN" sz="2000">
                <a:solidFill>
                  <a:srgbClr val="000000"/>
                </a:solidFill>
                <a:sym typeface="Symbol" panose="05050102010706020507" pitchFamily="18" charset="2"/>
              </a:endParaRPr>
            </a:p>
          </p:txBody>
        </p:sp>
        <p:cxnSp>
          <p:nvCxnSpPr>
            <p:cNvPr id="618550" name="AutoShape 54"/>
            <p:cNvCxnSpPr>
              <a:cxnSpLocks noChangeShapeType="1"/>
              <a:stCxn id="4294967295" idx="2"/>
              <a:endCxn id="4294967295" idx="6"/>
            </p:cNvCxnSpPr>
            <p:nvPr/>
          </p:nvCxnSpPr>
          <p:spPr bwMode="auto">
            <a:xfrm flipH="1">
              <a:off x="733" y="1311"/>
              <a:ext cx="508"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551" name="AutoShape 55"/>
            <p:cNvCxnSpPr>
              <a:cxnSpLocks noChangeShapeType="1"/>
              <a:stCxn id="4294967295" idx="0"/>
              <a:endCxn id="4294967295" idx="5"/>
            </p:cNvCxnSpPr>
            <p:nvPr/>
          </p:nvCxnSpPr>
          <p:spPr bwMode="auto">
            <a:xfrm flipH="1" flipV="1">
              <a:off x="696" y="1399"/>
              <a:ext cx="296" cy="6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552" name="AutoShape 56"/>
            <p:cNvCxnSpPr>
              <a:cxnSpLocks noChangeShapeType="1"/>
              <a:stCxn id="4294967295" idx="4"/>
              <a:endCxn id="4294967295" idx="1"/>
            </p:cNvCxnSpPr>
            <p:nvPr/>
          </p:nvCxnSpPr>
          <p:spPr bwMode="auto">
            <a:xfrm>
              <a:off x="608" y="1436"/>
              <a:ext cx="296" cy="6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553" name="AutoShape 57"/>
            <p:cNvCxnSpPr>
              <a:cxnSpLocks noChangeShapeType="1"/>
              <a:stCxn id="4294967295" idx="0"/>
              <a:endCxn id="4294967295" idx="3"/>
            </p:cNvCxnSpPr>
            <p:nvPr/>
          </p:nvCxnSpPr>
          <p:spPr bwMode="auto">
            <a:xfrm flipV="1">
              <a:off x="992" y="1399"/>
              <a:ext cx="286" cy="6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554" name="AutoShape 58"/>
            <p:cNvCxnSpPr>
              <a:cxnSpLocks noChangeShapeType="1"/>
              <a:endCxn id="4294967295" idx="2"/>
            </p:cNvCxnSpPr>
            <p:nvPr/>
          </p:nvCxnSpPr>
          <p:spPr bwMode="auto">
            <a:xfrm>
              <a:off x="253" y="1311"/>
              <a:ext cx="230"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555" name="AutoShape 59"/>
            <p:cNvCxnSpPr>
              <a:cxnSpLocks noChangeShapeType="1"/>
              <a:stCxn id="4294967295" idx="7"/>
              <a:endCxn id="4294967295" idx="1"/>
            </p:cNvCxnSpPr>
            <p:nvPr/>
          </p:nvCxnSpPr>
          <p:spPr bwMode="auto">
            <a:xfrm rot="16200000" flipH="1" flipV="1">
              <a:off x="1365" y="1136"/>
              <a:ext cx="1" cy="176"/>
            </a:xfrm>
            <a:prstGeom prst="curvedConnector3">
              <a:avLst>
                <a:gd name="adj1" fmla="val -2790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8556" name="Text Box 60"/>
            <p:cNvSpPr txBox="1">
              <a:spLocks noChangeArrowheads="1"/>
            </p:cNvSpPr>
            <p:nvPr/>
          </p:nvSpPr>
          <p:spPr bwMode="auto">
            <a:xfrm>
              <a:off x="867" y="994"/>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a </a:t>
              </a:r>
              <a:endParaRPr kumimoji="0" lang="en-US" altLang="zh-CN" sz="2000">
                <a:solidFill>
                  <a:schemeClr val="tx1"/>
                </a:solidFill>
              </a:endParaRPr>
            </a:p>
          </p:txBody>
        </p:sp>
        <p:sp>
          <p:nvSpPr>
            <p:cNvPr id="618557" name="Text Box 61"/>
            <p:cNvSpPr txBox="1">
              <a:spLocks noChangeArrowheads="1"/>
            </p:cNvSpPr>
            <p:nvPr/>
          </p:nvSpPr>
          <p:spPr bwMode="auto">
            <a:xfrm>
              <a:off x="867" y="1224"/>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a </a:t>
              </a:r>
              <a:endParaRPr kumimoji="0" lang="en-US" altLang="zh-CN" sz="2000">
                <a:solidFill>
                  <a:schemeClr val="tx1"/>
                </a:solidFill>
              </a:endParaRPr>
            </a:p>
          </p:txBody>
        </p:sp>
        <p:sp>
          <p:nvSpPr>
            <p:cNvPr id="618558" name="Text Box 62"/>
            <p:cNvSpPr txBox="1">
              <a:spLocks noChangeArrowheads="1"/>
            </p:cNvSpPr>
            <p:nvPr/>
          </p:nvSpPr>
          <p:spPr bwMode="auto">
            <a:xfrm>
              <a:off x="1111" y="1570"/>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a </a:t>
              </a:r>
              <a:endParaRPr kumimoji="0" lang="en-US" altLang="zh-CN" sz="2000">
                <a:solidFill>
                  <a:schemeClr val="tx1"/>
                </a:solidFill>
              </a:endParaRPr>
            </a:p>
          </p:txBody>
        </p:sp>
        <p:sp>
          <p:nvSpPr>
            <p:cNvPr id="618559" name="Text Box 63"/>
            <p:cNvSpPr txBox="1">
              <a:spLocks noChangeArrowheads="1"/>
            </p:cNvSpPr>
            <p:nvPr/>
          </p:nvSpPr>
          <p:spPr bwMode="auto">
            <a:xfrm>
              <a:off x="771" y="1464"/>
              <a:ext cx="2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b </a:t>
              </a:r>
              <a:endParaRPr kumimoji="0" lang="en-US" altLang="zh-CN" sz="2000">
                <a:solidFill>
                  <a:schemeClr val="tx1"/>
                </a:solidFill>
              </a:endParaRPr>
            </a:p>
          </p:txBody>
        </p:sp>
        <p:sp>
          <p:nvSpPr>
            <p:cNvPr id="618560" name="Text Box 64"/>
            <p:cNvSpPr txBox="1">
              <a:spLocks noChangeArrowheads="1"/>
            </p:cNvSpPr>
            <p:nvPr/>
          </p:nvSpPr>
          <p:spPr bwMode="auto">
            <a:xfrm>
              <a:off x="531" y="1522"/>
              <a:ext cx="2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b </a:t>
              </a:r>
              <a:endParaRPr kumimoji="0" lang="en-US" altLang="zh-CN" sz="2000">
                <a:solidFill>
                  <a:schemeClr val="tx1"/>
                </a:solidFill>
              </a:endParaRPr>
            </a:p>
          </p:txBody>
        </p:sp>
        <p:sp>
          <p:nvSpPr>
            <p:cNvPr id="618561" name="Text Box 65"/>
            <p:cNvSpPr txBox="1">
              <a:spLocks noChangeArrowheads="1"/>
            </p:cNvSpPr>
            <p:nvPr/>
          </p:nvSpPr>
          <p:spPr bwMode="auto">
            <a:xfrm>
              <a:off x="1150" y="898"/>
              <a:ext cx="2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b </a:t>
              </a:r>
              <a:endParaRPr kumimoji="0" lang="en-US" altLang="zh-CN" sz="2000">
                <a:solidFill>
                  <a:schemeClr val="tx1"/>
                </a:solidFill>
              </a:endParaRPr>
            </a:p>
          </p:txBody>
        </p:sp>
      </p:grpSp>
      <p:grpSp>
        <p:nvGrpSpPr>
          <p:cNvPr id="618616" name="Group 120"/>
          <p:cNvGrpSpPr/>
          <p:nvPr/>
        </p:nvGrpSpPr>
        <p:grpSpPr bwMode="auto">
          <a:xfrm>
            <a:off x="1782761" y="1268413"/>
            <a:ext cx="4262435" cy="2149475"/>
            <a:chOff x="858" y="799"/>
            <a:chExt cx="2685" cy="1354"/>
          </a:xfrm>
        </p:grpSpPr>
        <p:sp>
          <p:nvSpPr>
            <p:cNvPr id="6" name="Oval 51"/>
            <p:cNvSpPr>
              <a:spLocks noChangeAspect="1"/>
            </p:cNvSpPr>
            <p:nvPr/>
          </p:nvSpPr>
          <p:spPr bwMode="auto">
            <a:xfrm>
              <a:off x="2099" y="1087"/>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1</a:t>
              </a:r>
              <a:endParaRPr kumimoji="0" lang="en-US" altLang="zh-CN" sz="2000">
                <a:solidFill>
                  <a:srgbClr val="000000"/>
                </a:solidFill>
                <a:sym typeface="Symbol" panose="05050102010706020507" pitchFamily="18" charset="2"/>
              </a:endParaRPr>
            </a:p>
          </p:txBody>
        </p:sp>
        <p:cxnSp>
          <p:nvCxnSpPr>
            <p:cNvPr id="618564" name="AutoShape 68"/>
            <p:cNvCxnSpPr>
              <a:cxnSpLocks noChangeShapeType="1"/>
              <a:stCxn id="4294967295" idx="7"/>
              <a:endCxn id="4294967295" idx="1"/>
            </p:cNvCxnSpPr>
            <p:nvPr/>
          </p:nvCxnSpPr>
          <p:spPr bwMode="auto">
            <a:xfrm>
              <a:off x="2312" y="1124"/>
              <a:ext cx="582"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8565" name="Oval 69"/>
            <p:cNvSpPr>
              <a:spLocks noChangeArrowheads="1"/>
            </p:cNvSpPr>
            <p:nvPr/>
          </p:nvSpPr>
          <p:spPr bwMode="auto">
            <a:xfrm>
              <a:off x="3351" y="1959"/>
              <a:ext cx="136" cy="136"/>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51"/>
            <p:cNvSpPr>
              <a:spLocks noChangeAspect="1"/>
            </p:cNvSpPr>
            <p:nvPr/>
          </p:nvSpPr>
          <p:spPr bwMode="auto">
            <a:xfrm>
              <a:off x="2857" y="1087"/>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2</a:t>
              </a:r>
              <a:endParaRPr kumimoji="0" lang="en-US" altLang="zh-CN" sz="2000">
                <a:solidFill>
                  <a:srgbClr val="000000"/>
                </a:solidFill>
                <a:sym typeface="Symbol" panose="05050102010706020507" pitchFamily="18" charset="2"/>
              </a:endParaRPr>
            </a:p>
          </p:txBody>
        </p:sp>
        <p:sp>
          <p:nvSpPr>
            <p:cNvPr id="8" name="Oval 51"/>
            <p:cNvSpPr>
              <a:spLocks noChangeAspect="1"/>
            </p:cNvSpPr>
            <p:nvPr/>
          </p:nvSpPr>
          <p:spPr bwMode="auto">
            <a:xfrm>
              <a:off x="2483" y="1903"/>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3</a:t>
              </a:r>
              <a:endParaRPr kumimoji="0" lang="en-US" altLang="zh-CN" sz="2000">
                <a:solidFill>
                  <a:srgbClr val="000000"/>
                </a:solidFill>
                <a:sym typeface="Symbol" panose="05050102010706020507" pitchFamily="18" charset="2"/>
              </a:endParaRPr>
            </a:p>
          </p:txBody>
        </p:sp>
        <p:cxnSp>
          <p:nvCxnSpPr>
            <p:cNvPr id="618568" name="AutoShape 72"/>
            <p:cNvCxnSpPr>
              <a:cxnSpLocks noChangeShapeType="1"/>
              <a:stCxn id="4294967295" idx="2"/>
              <a:endCxn id="4294967295" idx="6"/>
            </p:cNvCxnSpPr>
            <p:nvPr/>
          </p:nvCxnSpPr>
          <p:spPr bwMode="auto">
            <a:xfrm flipH="1">
              <a:off x="2349" y="1212"/>
              <a:ext cx="508"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569" name="AutoShape 73"/>
            <p:cNvCxnSpPr>
              <a:cxnSpLocks noChangeShapeType="1"/>
              <a:stCxn id="4294967295" idx="0"/>
              <a:endCxn id="4294967295" idx="5"/>
            </p:cNvCxnSpPr>
            <p:nvPr/>
          </p:nvCxnSpPr>
          <p:spPr bwMode="auto">
            <a:xfrm flipH="1" flipV="1">
              <a:off x="2312" y="1300"/>
              <a:ext cx="296" cy="6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570" name="AutoShape 74"/>
            <p:cNvCxnSpPr>
              <a:cxnSpLocks noChangeShapeType="1"/>
              <a:stCxn id="4294967295" idx="4"/>
              <a:endCxn id="4294967295" idx="1"/>
            </p:cNvCxnSpPr>
            <p:nvPr/>
          </p:nvCxnSpPr>
          <p:spPr bwMode="auto">
            <a:xfrm>
              <a:off x="2224" y="1337"/>
              <a:ext cx="296" cy="6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571" name="AutoShape 75"/>
            <p:cNvCxnSpPr>
              <a:cxnSpLocks noChangeShapeType="1"/>
              <a:stCxn id="4294967295" idx="0"/>
              <a:endCxn id="4294967295" idx="3"/>
            </p:cNvCxnSpPr>
            <p:nvPr/>
          </p:nvCxnSpPr>
          <p:spPr bwMode="auto">
            <a:xfrm flipV="1">
              <a:off x="2608" y="1300"/>
              <a:ext cx="286" cy="6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572" name="AutoShape 76"/>
            <p:cNvCxnSpPr>
              <a:cxnSpLocks noChangeShapeType="1"/>
              <a:stCxn id="4294967295" idx="6"/>
              <a:endCxn id="4294967295" idx="2"/>
            </p:cNvCxnSpPr>
            <p:nvPr/>
          </p:nvCxnSpPr>
          <p:spPr bwMode="auto">
            <a:xfrm>
              <a:off x="1863" y="1212"/>
              <a:ext cx="236" cy="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573" name="AutoShape 77"/>
            <p:cNvCxnSpPr>
              <a:cxnSpLocks noChangeShapeType="1"/>
              <a:stCxn id="4294967295" idx="7"/>
              <a:endCxn id="4294967295" idx="1"/>
            </p:cNvCxnSpPr>
            <p:nvPr/>
          </p:nvCxnSpPr>
          <p:spPr bwMode="auto">
            <a:xfrm rot="16200000" flipH="1" flipV="1">
              <a:off x="2981" y="1037"/>
              <a:ext cx="1" cy="176"/>
            </a:xfrm>
            <a:prstGeom prst="curvedConnector3">
              <a:avLst>
                <a:gd name="adj1" fmla="val -2790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8574" name="Text Box 78"/>
            <p:cNvSpPr txBox="1">
              <a:spLocks noChangeArrowheads="1"/>
            </p:cNvSpPr>
            <p:nvPr/>
          </p:nvSpPr>
          <p:spPr bwMode="auto">
            <a:xfrm>
              <a:off x="2483" y="895"/>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chemeClr val="tx1"/>
                  </a:solidFill>
                </a:rPr>
                <a:t>a </a:t>
              </a:r>
              <a:endParaRPr kumimoji="0" lang="en-US" altLang="zh-CN" sz="2000" dirty="0">
                <a:solidFill>
                  <a:schemeClr val="tx1"/>
                </a:solidFill>
              </a:endParaRPr>
            </a:p>
          </p:txBody>
        </p:sp>
        <p:sp>
          <p:nvSpPr>
            <p:cNvPr id="618575" name="Text Box 79"/>
            <p:cNvSpPr txBox="1">
              <a:spLocks noChangeArrowheads="1"/>
            </p:cNvSpPr>
            <p:nvPr/>
          </p:nvSpPr>
          <p:spPr bwMode="auto">
            <a:xfrm>
              <a:off x="2483" y="1125"/>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a </a:t>
              </a:r>
              <a:endParaRPr kumimoji="0" lang="en-US" altLang="zh-CN" sz="2000">
                <a:solidFill>
                  <a:schemeClr val="tx1"/>
                </a:solidFill>
              </a:endParaRPr>
            </a:p>
          </p:txBody>
        </p:sp>
        <p:sp>
          <p:nvSpPr>
            <p:cNvPr id="618576" name="Text Box 80"/>
            <p:cNvSpPr txBox="1">
              <a:spLocks noChangeArrowheads="1"/>
            </p:cNvSpPr>
            <p:nvPr/>
          </p:nvSpPr>
          <p:spPr bwMode="auto">
            <a:xfrm>
              <a:off x="2727" y="1471"/>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a </a:t>
              </a:r>
              <a:endParaRPr kumimoji="0" lang="en-US" altLang="zh-CN" sz="2000">
                <a:solidFill>
                  <a:schemeClr val="tx1"/>
                </a:solidFill>
              </a:endParaRPr>
            </a:p>
          </p:txBody>
        </p:sp>
        <p:sp>
          <p:nvSpPr>
            <p:cNvPr id="618577" name="Text Box 81"/>
            <p:cNvSpPr txBox="1">
              <a:spLocks noChangeArrowheads="1"/>
            </p:cNvSpPr>
            <p:nvPr/>
          </p:nvSpPr>
          <p:spPr bwMode="auto">
            <a:xfrm>
              <a:off x="2387" y="1365"/>
              <a:ext cx="2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b </a:t>
              </a:r>
              <a:endParaRPr kumimoji="0" lang="en-US" altLang="zh-CN" sz="2000">
                <a:solidFill>
                  <a:schemeClr val="tx1"/>
                </a:solidFill>
              </a:endParaRPr>
            </a:p>
          </p:txBody>
        </p:sp>
        <p:sp>
          <p:nvSpPr>
            <p:cNvPr id="618578" name="Text Box 82"/>
            <p:cNvSpPr txBox="1">
              <a:spLocks noChangeArrowheads="1"/>
            </p:cNvSpPr>
            <p:nvPr/>
          </p:nvSpPr>
          <p:spPr bwMode="auto">
            <a:xfrm>
              <a:off x="2147" y="1423"/>
              <a:ext cx="2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b </a:t>
              </a:r>
              <a:endParaRPr kumimoji="0" lang="en-US" altLang="zh-CN" sz="2000">
                <a:solidFill>
                  <a:schemeClr val="tx1"/>
                </a:solidFill>
              </a:endParaRPr>
            </a:p>
          </p:txBody>
        </p:sp>
        <p:sp>
          <p:nvSpPr>
            <p:cNvPr id="618579" name="Text Box 83"/>
            <p:cNvSpPr txBox="1">
              <a:spLocks noChangeArrowheads="1"/>
            </p:cNvSpPr>
            <p:nvPr/>
          </p:nvSpPr>
          <p:spPr bwMode="auto">
            <a:xfrm>
              <a:off x="2766" y="799"/>
              <a:ext cx="2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b </a:t>
              </a:r>
              <a:endParaRPr kumimoji="0" lang="en-US" altLang="zh-CN" sz="2000">
                <a:solidFill>
                  <a:schemeClr val="tx1"/>
                </a:solidFill>
              </a:endParaRPr>
            </a:p>
          </p:txBody>
        </p:sp>
        <p:sp>
          <p:nvSpPr>
            <p:cNvPr id="9" name="Oval 51"/>
            <p:cNvSpPr>
              <a:spLocks noChangeAspect="1"/>
            </p:cNvSpPr>
            <p:nvPr/>
          </p:nvSpPr>
          <p:spPr bwMode="auto">
            <a:xfrm>
              <a:off x="1613" y="1087"/>
              <a:ext cx="250" cy="250"/>
            </a:xfrm>
            <a:prstGeom prst="ellipse">
              <a:avLst/>
            </a:prstGeom>
            <a:noFill/>
            <a:ln w="9525" algn="ctr">
              <a:solidFill>
                <a:srgbClr val="FF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FF0000"/>
                  </a:solidFill>
                  <a:sym typeface="Symbol" panose="05050102010706020507" pitchFamily="18" charset="2"/>
                </a:rPr>
                <a:t>s</a:t>
              </a:r>
              <a:endParaRPr kumimoji="0" lang="en-US" altLang="zh-CN" sz="2000">
                <a:solidFill>
                  <a:srgbClr val="FF0000"/>
                </a:solidFill>
                <a:sym typeface="Symbol" panose="05050102010706020507" pitchFamily="18" charset="2"/>
              </a:endParaRPr>
            </a:p>
          </p:txBody>
        </p:sp>
        <p:cxnSp>
          <p:nvCxnSpPr>
            <p:cNvPr id="618581" name="AutoShape 85"/>
            <p:cNvCxnSpPr>
              <a:cxnSpLocks noChangeShapeType="1"/>
              <a:endCxn id="4294967295" idx="2"/>
            </p:cNvCxnSpPr>
            <p:nvPr/>
          </p:nvCxnSpPr>
          <p:spPr bwMode="auto">
            <a:xfrm>
              <a:off x="1383" y="1212"/>
              <a:ext cx="230" cy="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Oval 51"/>
            <p:cNvSpPr>
              <a:spLocks noChangeAspect="1"/>
            </p:cNvSpPr>
            <p:nvPr/>
          </p:nvSpPr>
          <p:spPr bwMode="auto">
            <a:xfrm>
              <a:off x="3293" y="1903"/>
              <a:ext cx="250" cy="250"/>
            </a:xfrm>
            <a:prstGeom prst="ellipse">
              <a:avLst/>
            </a:prstGeom>
            <a:noFill/>
            <a:ln w="9525" algn="ctr">
              <a:solidFill>
                <a:srgbClr val="FF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1600">
                  <a:solidFill>
                    <a:srgbClr val="FF0000"/>
                  </a:solidFill>
                  <a:sym typeface="Symbol" panose="05050102010706020507" pitchFamily="18" charset="2"/>
                </a:rPr>
                <a:t>ac</a:t>
              </a:r>
              <a:endParaRPr kumimoji="0" lang="en-US" altLang="zh-CN" sz="1600">
                <a:solidFill>
                  <a:srgbClr val="FF0000"/>
                </a:solidFill>
                <a:sym typeface="Symbol" panose="05050102010706020507" pitchFamily="18" charset="2"/>
              </a:endParaRPr>
            </a:p>
          </p:txBody>
        </p:sp>
        <p:cxnSp>
          <p:nvCxnSpPr>
            <p:cNvPr id="618583" name="AutoShape 87"/>
            <p:cNvCxnSpPr>
              <a:cxnSpLocks noChangeShapeType="1"/>
              <a:stCxn id="4294967295" idx="5"/>
              <a:endCxn id="4294967295" idx="0"/>
            </p:cNvCxnSpPr>
            <p:nvPr/>
          </p:nvCxnSpPr>
          <p:spPr bwMode="auto">
            <a:xfrm>
              <a:off x="3070" y="1300"/>
              <a:ext cx="348" cy="603"/>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584" name="AutoShape 88"/>
            <p:cNvCxnSpPr>
              <a:cxnSpLocks noChangeShapeType="1"/>
              <a:stCxn id="4294967295" idx="6"/>
              <a:endCxn id="4294967295" idx="2"/>
            </p:cNvCxnSpPr>
            <p:nvPr/>
          </p:nvCxnSpPr>
          <p:spPr bwMode="auto">
            <a:xfrm>
              <a:off x="2733" y="2028"/>
              <a:ext cx="560" cy="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8585" name="Text Box 89"/>
            <p:cNvSpPr txBox="1">
              <a:spLocks noChangeArrowheads="1"/>
            </p:cNvSpPr>
            <p:nvPr/>
          </p:nvSpPr>
          <p:spPr bwMode="auto">
            <a:xfrm>
              <a:off x="3221" y="1461"/>
              <a:ext cx="2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rgbClr val="FF0000"/>
                  </a:solidFill>
                  <a:sym typeface="Symbol" panose="05050102010706020507" pitchFamily="18" charset="2"/>
                </a:rPr>
                <a:t></a:t>
              </a:r>
              <a:r>
                <a:rPr kumimoji="0" lang="en-US" altLang="zh-CN" sz="2000" dirty="0">
                  <a:solidFill>
                    <a:srgbClr val="FF0000"/>
                  </a:solidFill>
                </a:rPr>
                <a:t> </a:t>
              </a:r>
              <a:endParaRPr kumimoji="0" lang="en-US" altLang="zh-CN" sz="2000" dirty="0">
                <a:solidFill>
                  <a:srgbClr val="FF0000"/>
                </a:solidFill>
              </a:endParaRPr>
            </a:p>
          </p:txBody>
        </p:sp>
        <p:sp>
          <p:nvSpPr>
            <p:cNvPr id="618586" name="Text Box 90"/>
            <p:cNvSpPr txBox="1">
              <a:spLocks noChangeArrowheads="1"/>
            </p:cNvSpPr>
            <p:nvPr/>
          </p:nvSpPr>
          <p:spPr bwMode="auto">
            <a:xfrm>
              <a:off x="2871" y="1807"/>
              <a:ext cx="2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rgbClr val="FF0000"/>
                  </a:solidFill>
                  <a:sym typeface="Symbol" panose="05050102010706020507" pitchFamily="18" charset="2"/>
                </a:rPr>
                <a:t></a:t>
              </a:r>
              <a:r>
                <a:rPr kumimoji="0" lang="en-US" altLang="zh-CN" sz="2000" dirty="0">
                  <a:solidFill>
                    <a:srgbClr val="FF0000"/>
                  </a:solidFill>
                </a:rPr>
                <a:t> </a:t>
              </a:r>
              <a:endParaRPr kumimoji="0" lang="en-US" altLang="zh-CN" sz="2000" dirty="0">
                <a:solidFill>
                  <a:srgbClr val="FF0000"/>
                </a:solidFill>
              </a:endParaRPr>
            </a:p>
          </p:txBody>
        </p:sp>
        <p:sp>
          <p:nvSpPr>
            <p:cNvPr id="618587" name="Text Box 91"/>
            <p:cNvSpPr txBox="1">
              <a:spLocks noChangeArrowheads="1"/>
            </p:cNvSpPr>
            <p:nvPr/>
          </p:nvSpPr>
          <p:spPr bwMode="auto">
            <a:xfrm>
              <a:off x="1868" y="980"/>
              <a:ext cx="2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rgbClr val="FF0000"/>
                  </a:solidFill>
                  <a:sym typeface="Symbol" panose="05050102010706020507" pitchFamily="18" charset="2"/>
                </a:rPr>
                <a:t></a:t>
              </a:r>
              <a:r>
                <a:rPr kumimoji="0" lang="en-US" altLang="zh-CN" sz="2000" dirty="0">
                  <a:solidFill>
                    <a:srgbClr val="FF0000"/>
                  </a:solidFill>
                </a:rPr>
                <a:t> </a:t>
              </a:r>
              <a:endParaRPr kumimoji="0" lang="en-US" altLang="zh-CN" sz="2000" dirty="0">
                <a:solidFill>
                  <a:srgbClr val="FF0000"/>
                </a:solidFill>
              </a:endParaRPr>
            </a:p>
          </p:txBody>
        </p:sp>
        <p:sp>
          <p:nvSpPr>
            <p:cNvPr id="618589" name="Text Box 93"/>
            <p:cNvSpPr txBox="1">
              <a:spLocks noChangeArrowheads="1"/>
            </p:cNvSpPr>
            <p:nvPr/>
          </p:nvSpPr>
          <p:spPr bwMode="auto">
            <a:xfrm>
              <a:off x="858" y="1595"/>
              <a:ext cx="157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dirty="0"/>
                <a:t>add a start state s </a:t>
              </a:r>
              <a:endParaRPr lang="en-US" altLang="zh-CN" sz="1600" dirty="0"/>
            </a:p>
            <a:p>
              <a:r>
                <a:rPr lang="en-US" altLang="zh-CN" sz="1600" dirty="0"/>
                <a:t>add</a:t>
              </a:r>
              <a:r>
                <a:rPr lang="zh-CN" altLang="en-US" sz="1600" dirty="0"/>
                <a:t> </a:t>
              </a:r>
              <a:r>
                <a:rPr lang="en-US" altLang="zh-CN" sz="1600" dirty="0"/>
                <a:t>a new accept state ac </a:t>
              </a:r>
              <a:endParaRPr lang="zh-CN" altLang="en-US" sz="1600" dirty="0"/>
            </a:p>
          </p:txBody>
        </p:sp>
      </p:grpSp>
      <p:grpSp>
        <p:nvGrpSpPr>
          <p:cNvPr id="618640" name="Group 144"/>
          <p:cNvGrpSpPr/>
          <p:nvPr/>
        </p:nvGrpSpPr>
        <p:grpSpPr bwMode="auto">
          <a:xfrm>
            <a:off x="6084889" y="1125538"/>
            <a:ext cx="2735263" cy="2590800"/>
            <a:chOff x="3833" y="709"/>
            <a:chExt cx="1723" cy="1632"/>
          </a:xfrm>
        </p:grpSpPr>
        <p:sp>
          <p:nvSpPr>
            <p:cNvPr id="11" name="Oval 51"/>
            <p:cNvSpPr>
              <a:spLocks noChangeAspect="1"/>
            </p:cNvSpPr>
            <p:nvPr/>
          </p:nvSpPr>
          <p:spPr bwMode="auto">
            <a:xfrm>
              <a:off x="4098" y="1007"/>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s</a:t>
              </a:r>
              <a:endParaRPr kumimoji="0" lang="en-US" altLang="zh-CN" sz="2000">
                <a:solidFill>
                  <a:srgbClr val="000000"/>
                </a:solidFill>
                <a:sym typeface="Symbol" panose="05050102010706020507" pitchFamily="18" charset="2"/>
              </a:endParaRPr>
            </a:p>
          </p:txBody>
        </p:sp>
        <p:cxnSp>
          <p:nvCxnSpPr>
            <p:cNvPr id="618618" name="AutoShape 122"/>
            <p:cNvCxnSpPr>
              <a:cxnSpLocks noChangeShapeType="1"/>
              <a:stCxn id="4294967295" idx="6"/>
              <a:endCxn id="4294967295" idx="2"/>
            </p:cNvCxnSpPr>
            <p:nvPr/>
          </p:nvCxnSpPr>
          <p:spPr bwMode="auto">
            <a:xfrm>
              <a:off x="4348" y="1132"/>
              <a:ext cx="508"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8619" name="Oval 123"/>
            <p:cNvSpPr>
              <a:spLocks noChangeArrowheads="1"/>
            </p:cNvSpPr>
            <p:nvPr/>
          </p:nvSpPr>
          <p:spPr bwMode="auto">
            <a:xfrm>
              <a:off x="5350" y="1879"/>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51"/>
            <p:cNvSpPr>
              <a:spLocks noChangeAspect="1"/>
            </p:cNvSpPr>
            <p:nvPr/>
          </p:nvSpPr>
          <p:spPr bwMode="auto">
            <a:xfrm>
              <a:off x="4856" y="1007"/>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2</a:t>
              </a:r>
              <a:endParaRPr kumimoji="0" lang="en-US" altLang="zh-CN" sz="2000">
                <a:solidFill>
                  <a:srgbClr val="000000"/>
                </a:solidFill>
                <a:sym typeface="Symbol" panose="05050102010706020507" pitchFamily="18" charset="2"/>
              </a:endParaRPr>
            </a:p>
          </p:txBody>
        </p:sp>
        <p:sp>
          <p:nvSpPr>
            <p:cNvPr id="13" name="Oval 51"/>
            <p:cNvSpPr>
              <a:spLocks noChangeAspect="1"/>
            </p:cNvSpPr>
            <p:nvPr/>
          </p:nvSpPr>
          <p:spPr bwMode="auto">
            <a:xfrm>
              <a:off x="4482" y="1823"/>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3</a:t>
              </a:r>
              <a:endParaRPr kumimoji="0" lang="en-US" altLang="zh-CN" sz="2000">
                <a:solidFill>
                  <a:srgbClr val="000000"/>
                </a:solidFill>
                <a:sym typeface="Symbol" panose="05050102010706020507" pitchFamily="18" charset="2"/>
              </a:endParaRPr>
            </a:p>
          </p:txBody>
        </p:sp>
        <p:cxnSp>
          <p:nvCxnSpPr>
            <p:cNvPr id="618622" name="AutoShape 126"/>
            <p:cNvCxnSpPr>
              <a:cxnSpLocks noChangeShapeType="1"/>
              <a:stCxn id="4294967295" idx="4"/>
              <a:endCxn id="4294967295" idx="1"/>
            </p:cNvCxnSpPr>
            <p:nvPr/>
          </p:nvCxnSpPr>
          <p:spPr bwMode="auto">
            <a:xfrm>
              <a:off x="4223" y="1257"/>
              <a:ext cx="296" cy="6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623" name="AutoShape 127"/>
            <p:cNvCxnSpPr>
              <a:cxnSpLocks noChangeShapeType="1"/>
              <a:stCxn id="4294967295" idx="0"/>
              <a:endCxn id="4294967295" idx="3"/>
            </p:cNvCxnSpPr>
            <p:nvPr/>
          </p:nvCxnSpPr>
          <p:spPr bwMode="auto">
            <a:xfrm flipV="1">
              <a:off x="4607" y="1220"/>
              <a:ext cx="286" cy="603"/>
            </a:xfrm>
            <a:prstGeom prst="straightConnector1">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624" name="AutoShape 128"/>
            <p:cNvCxnSpPr>
              <a:cxnSpLocks noChangeShapeType="1"/>
              <a:endCxn id="4294967295" idx="2"/>
            </p:cNvCxnSpPr>
            <p:nvPr/>
          </p:nvCxnSpPr>
          <p:spPr bwMode="auto">
            <a:xfrm>
              <a:off x="3862" y="1132"/>
              <a:ext cx="236"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625" name="AutoShape 129"/>
            <p:cNvCxnSpPr>
              <a:cxnSpLocks noChangeShapeType="1"/>
              <a:stCxn id="4294967295" idx="7"/>
              <a:endCxn id="4294967295" idx="1"/>
            </p:cNvCxnSpPr>
            <p:nvPr/>
          </p:nvCxnSpPr>
          <p:spPr bwMode="auto">
            <a:xfrm rot="16200000" flipH="1" flipV="1">
              <a:off x="4980" y="957"/>
              <a:ext cx="1" cy="176"/>
            </a:xfrm>
            <a:prstGeom prst="curvedConnector3">
              <a:avLst>
                <a:gd name="adj1" fmla="val -2790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8626" name="Text Box 130"/>
            <p:cNvSpPr txBox="1">
              <a:spLocks noChangeArrowheads="1"/>
            </p:cNvSpPr>
            <p:nvPr/>
          </p:nvSpPr>
          <p:spPr bwMode="auto">
            <a:xfrm>
              <a:off x="4452" y="901"/>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chemeClr val="accent2"/>
                  </a:solidFill>
                </a:rPr>
                <a:t>a</a:t>
              </a:r>
              <a:r>
                <a:rPr kumimoji="0" lang="en-US" altLang="zh-CN" sz="2000" dirty="0">
                  <a:solidFill>
                    <a:schemeClr val="tx1"/>
                  </a:solidFill>
                </a:rPr>
                <a:t> </a:t>
              </a:r>
              <a:endParaRPr kumimoji="0" lang="en-US" altLang="zh-CN" sz="2000" dirty="0">
                <a:solidFill>
                  <a:schemeClr val="tx1"/>
                </a:solidFill>
              </a:endParaRPr>
            </a:p>
          </p:txBody>
        </p:sp>
        <p:sp>
          <p:nvSpPr>
            <p:cNvPr id="618627" name="Text Box 131"/>
            <p:cNvSpPr txBox="1">
              <a:spLocks noChangeArrowheads="1"/>
            </p:cNvSpPr>
            <p:nvPr/>
          </p:nvSpPr>
          <p:spPr bwMode="auto">
            <a:xfrm>
              <a:off x="4788" y="1515"/>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err="1">
                  <a:solidFill>
                    <a:srgbClr val="FF0000"/>
                  </a:solidFill>
                </a:rPr>
                <a:t>ba</a:t>
              </a:r>
              <a:r>
                <a:rPr kumimoji="0" lang="en-US" altLang="zh-CN" sz="2000" dirty="0" err="1">
                  <a:solidFill>
                    <a:srgbClr val="FF0000"/>
                  </a:solidFill>
                  <a:sym typeface="Symbol" panose="05050102010706020507" pitchFamily="18" charset="2"/>
                </a:rPr>
                <a:t>a</a:t>
              </a:r>
              <a:r>
                <a:rPr kumimoji="0" lang="en-US" altLang="zh-CN" sz="2000" dirty="0">
                  <a:solidFill>
                    <a:srgbClr val="FF0000"/>
                  </a:solidFill>
                </a:rPr>
                <a:t> </a:t>
              </a:r>
              <a:endParaRPr kumimoji="0" lang="en-US" altLang="zh-CN" sz="2000" dirty="0">
                <a:solidFill>
                  <a:srgbClr val="FF0000"/>
                </a:solidFill>
              </a:endParaRPr>
            </a:p>
          </p:txBody>
        </p:sp>
        <p:sp>
          <p:nvSpPr>
            <p:cNvPr id="618628" name="Text Box 132"/>
            <p:cNvSpPr txBox="1">
              <a:spLocks noChangeArrowheads="1"/>
            </p:cNvSpPr>
            <p:nvPr/>
          </p:nvSpPr>
          <p:spPr bwMode="auto">
            <a:xfrm>
              <a:off x="4500" y="1333"/>
              <a:ext cx="3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rgbClr val="FF0000"/>
                  </a:solidFill>
                </a:rPr>
                <a:t>ab </a:t>
              </a:r>
              <a:endParaRPr kumimoji="0" lang="en-US" altLang="zh-CN" sz="2000" dirty="0">
                <a:solidFill>
                  <a:srgbClr val="FF0000"/>
                </a:solidFill>
              </a:endParaRPr>
            </a:p>
          </p:txBody>
        </p:sp>
        <p:sp>
          <p:nvSpPr>
            <p:cNvPr id="618629" name="Text Box 133"/>
            <p:cNvSpPr txBox="1">
              <a:spLocks noChangeArrowheads="1"/>
            </p:cNvSpPr>
            <p:nvPr/>
          </p:nvSpPr>
          <p:spPr bwMode="auto">
            <a:xfrm>
              <a:off x="4646" y="2091"/>
              <a:ext cx="3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rgbClr val="FF0000"/>
                  </a:solidFill>
                </a:rPr>
                <a:t>bb </a:t>
              </a:r>
              <a:endParaRPr kumimoji="0" lang="en-US" altLang="zh-CN" sz="2000" dirty="0">
                <a:solidFill>
                  <a:srgbClr val="FF0000"/>
                </a:solidFill>
              </a:endParaRPr>
            </a:p>
          </p:txBody>
        </p:sp>
        <p:sp>
          <p:nvSpPr>
            <p:cNvPr id="618630" name="Text Box 134"/>
            <p:cNvSpPr txBox="1">
              <a:spLocks noChangeArrowheads="1"/>
            </p:cNvSpPr>
            <p:nvPr/>
          </p:nvSpPr>
          <p:spPr bwMode="auto">
            <a:xfrm>
              <a:off x="4164" y="1381"/>
              <a:ext cx="2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rgbClr val="FF0000"/>
                  </a:solidFill>
                </a:rPr>
                <a:t>b </a:t>
              </a:r>
              <a:endParaRPr kumimoji="0" lang="en-US" altLang="zh-CN" sz="2000" dirty="0">
                <a:solidFill>
                  <a:srgbClr val="FF0000"/>
                </a:solidFill>
              </a:endParaRPr>
            </a:p>
          </p:txBody>
        </p:sp>
        <p:sp>
          <p:nvSpPr>
            <p:cNvPr id="618631" name="Text Box 135"/>
            <p:cNvSpPr txBox="1">
              <a:spLocks noChangeArrowheads="1"/>
            </p:cNvSpPr>
            <p:nvPr/>
          </p:nvSpPr>
          <p:spPr bwMode="auto">
            <a:xfrm>
              <a:off x="5028" y="709"/>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err="1">
                  <a:solidFill>
                    <a:schemeClr val="accent2"/>
                  </a:solidFill>
                </a:rPr>
                <a:t>aa</a:t>
              </a:r>
              <a:r>
                <a:rPr kumimoji="0" lang="en-US" altLang="zh-CN" sz="2000" dirty="0" err="1">
                  <a:solidFill>
                    <a:schemeClr val="accent2"/>
                  </a:solidFill>
                  <a:sym typeface="Symbol" panose="05050102010706020507" pitchFamily="18" charset="2"/>
                </a:rPr>
                <a:t></a:t>
              </a:r>
              <a:r>
                <a:rPr kumimoji="0" lang="en-US" altLang="zh-CN" sz="2000" dirty="0" err="1">
                  <a:solidFill>
                    <a:schemeClr val="accent2"/>
                  </a:solidFill>
                </a:rPr>
                <a:t>b</a:t>
              </a:r>
              <a:r>
                <a:rPr kumimoji="0" lang="en-US" altLang="zh-CN" sz="2000" dirty="0">
                  <a:solidFill>
                    <a:schemeClr val="tx1"/>
                  </a:solidFill>
                </a:rPr>
                <a:t> </a:t>
              </a:r>
              <a:endParaRPr kumimoji="0" lang="en-US" altLang="zh-CN" sz="2000" dirty="0">
                <a:solidFill>
                  <a:schemeClr val="tx1"/>
                </a:solidFill>
              </a:endParaRPr>
            </a:p>
          </p:txBody>
        </p:sp>
        <p:sp>
          <p:nvSpPr>
            <p:cNvPr id="14" name="Oval 51"/>
            <p:cNvSpPr>
              <a:spLocks noChangeAspect="1"/>
            </p:cNvSpPr>
            <p:nvPr/>
          </p:nvSpPr>
          <p:spPr bwMode="auto">
            <a:xfrm>
              <a:off x="5292" y="1823"/>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1600">
                  <a:solidFill>
                    <a:srgbClr val="000000"/>
                  </a:solidFill>
                  <a:sym typeface="Symbol" panose="05050102010706020507" pitchFamily="18" charset="2"/>
                </a:rPr>
                <a:t>ac</a:t>
              </a:r>
              <a:endParaRPr kumimoji="0" lang="en-US" altLang="zh-CN" sz="1600">
                <a:solidFill>
                  <a:srgbClr val="000000"/>
                </a:solidFill>
                <a:sym typeface="Symbol" panose="05050102010706020507" pitchFamily="18" charset="2"/>
              </a:endParaRPr>
            </a:p>
          </p:txBody>
        </p:sp>
        <p:cxnSp>
          <p:nvCxnSpPr>
            <p:cNvPr id="618633" name="AutoShape 137"/>
            <p:cNvCxnSpPr>
              <a:cxnSpLocks noChangeShapeType="1"/>
              <a:stCxn id="4294967295" idx="5"/>
              <a:endCxn id="4294967295" idx="0"/>
            </p:cNvCxnSpPr>
            <p:nvPr/>
          </p:nvCxnSpPr>
          <p:spPr bwMode="auto">
            <a:xfrm>
              <a:off x="5069" y="1220"/>
              <a:ext cx="348" cy="6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634" name="AutoShape 138"/>
            <p:cNvCxnSpPr>
              <a:cxnSpLocks noChangeShapeType="1"/>
              <a:stCxn id="4294967295" idx="6"/>
              <a:endCxn id="4294967295" idx="2"/>
            </p:cNvCxnSpPr>
            <p:nvPr/>
          </p:nvCxnSpPr>
          <p:spPr bwMode="auto">
            <a:xfrm>
              <a:off x="4732" y="1948"/>
              <a:ext cx="560"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8635" name="Text Box 139"/>
            <p:cNvSpPr txBox="1">
              <a:spLocks noChangeArrowheads="1"/>
            </p:cNvSpPr>
            <p:nvPr/>
          </p:nvSpPr>
          <p:spPr bwMode="auto">
            <a:xfrm>
              <a:off x="5220" y="1381"/>
              <a:ext cx="2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chemeClr val="accent2"/>
                  </a:solidFill>
                  <a:sym typeface="Symbol" panose="05050102010706020507" pitchFamily="18" charset="2"/>
                </a:rPr>
                <a:t></a:t>
              </a:r>
              <a:r>
                <a:rPr kumimoji="0" lang="en-US" altLang="zh-CN" sz="2000" dirty="0">
                  <a:solidFill>
                    <a:schemeClr val="tx1"/>
                  </a:solidFill>
                </a:rPr>
                <a:t> </a:t>
              </a:r>
              <a:endParaRPr kumimoji="0" lang="en-US" altLang="zh-CN" sz="2000" dirty="0">
                <a:solidFill>
                  <a:schemeClr val="tx1"/>
                </a:solidFill>
              </a:endParaRPr>
            </a:p>
          </p:txBody>
        </p:sp>
        <p:sp>
          <p:nvSpPr>
            <p:cNvPr id="618636" name="Text Box 140"/>
            <p:cNvSpPr txBox="1">
              <a:spLocks noChangeArrowheads="1"/>
            </p:cNvSpPr>
            <p:nvPr/>
          </p:nvSpPr>
          <p:spPr bwMode="auto">
            <a:xfrm>
              <a:off x="4870" y="1727"/>
              <a:ext cx="2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rgbClr val="FF0000"/>
                  </a:solidFill>
                  <a:sym typeface="Symbol" panose="05050102010706020507" pitchFamily="18" charset="2"/>
                </a:rPr>
                <a:t></a:t>
              </a:r>
              <a:r>
                <a:rPr kumimoji="0" lang="en-US" altLang="zh-CN" sz="2000" dirty="0">
                  <a:solidFill>
                    <a:srgbClr val="FF0000"/>
                  </a:solidFill>
                </a:rPr>
                <a:t> </a:t>
              </a:r>
              <a:endParaRPr kumimoji="0" lang="en-US" altLang="zh-CN" sz="2000" dirty="0">
                <a:solidFill>
                  <a:srgbClr val="FF0000"/>
                </a:solidFill>
              </a:endParaRPr>
            </a:p>
          </p:txBody>
        </p:sp>
        <p:cxnSp>
          <p:nvCxnSpPr>
            <p:cNvPr id="618637" name="AutoShape 141"/>
            <p:cNvCxnSpPr>
              <a:cxnSpLocks noChangeShapeType="1"/>
              <a:stCxn id="4294967295" idx="3"/>
              <a:endCxn id="4294967295" idx="5"/>
            </p:cNvCxnSpPr>
            <p:nvPr/>
          </p:nvCxnSpPr>
          <p:spPr bwMode="auto">
            <a:xfrm rot="16200000" flipH="1">
              <a:off x="4606" y="1949"/>
              <a:ext cx="1" cy="176"/>
            </a:xfrm>
            <a:prstGeom prst="curvedConnector3">
              <a:avLst>
                <a:gd name="adj1" fmla="val 2550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638" name="AutoShape 142"/>
            <p:cNvCxnSpPr>
              <a:cxnSpLocks noChangeShapeType="1"/>
              <a:stCxn id="4294967295" idx="4"/>
              <a:endCxn id="4294967295" idx="7"/>
            </p:cNvCxnSpPr>
            <p:nvPr/>
          </p:nvCxnSpPr>
          <p:spPr bwMode="auto">
            <a:xfrm flipH="1">
              <a:off x="4695" y="1257"/>
              <a:ext cx="286" cy="603"/>
            </a:xfrm>
            <a:prstGeom prst="straightConnector1">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8639" name="Text Box 143"/>
            <p:cNvSpPr txBox="1">
              <a:spLocks noChangeArrowheads="1"/>
            </p:cNvSpPr>
            <p:nvPr/>
          </p:nvSpPr>
          <p:spPr bwMode="auto">
            <a:xfrm>
              <a:off x="3833" y="748"/>
              <a:ext cx="86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dirty="0"/>
                <a:t>delete state 1 </a:t>
              </a:r>
              <a:endParaRPr lang="en-US" altLang="zh-CN" sz="1600" dirty="0"/>
            </a:p>
          </p:txBody>
        </p:sp>
      </p:grpSp>
      <p:grpSp>
        <p:nvGrpSpPr>
          <p:cNvPr id="29" name="组合 28"/>
          <p:cNvGrpSpPr/>
          <p:nvPr/>
        </p:nvGrpSpPr>
        <p:grpSpPr>
          <a:xfrm>
            <a:off x="179512" y="3676962"/>
            <a:ext cx="2448272" cy="3064406"/>
            <a:chOff x="179512" y="3676962"/>
            <a:chExt cx="2448272" cy="3064406"/>
          </a:xfrm>
        </p:grpSpPr>
        <p:grpSp>
          <p:nvGrpSpPr>
            <p:cNvPr id="26" name="组合 25"/>
            <p:cNvGrpSpPr/>
            <p:nvPr/>
          </p:nvGrpSpPr>
          <p:grpSpPr>
            <a:xfrm>
              <a:off x="595536" y="4020085"/>
              <a:ext cx="1600200" cy="2289235"/>
              <a:chOff x="626170" y="4023320"/>
              <a:chExt cx="1600200" cy="2289235"/>
            </a:xfrm>
          </p:grpSpPr>
          <p:sp>
            <p:nvSpPr>
              <p:cNvPr id="112" name="Oval 51"/>
              <p:cNvSpPr>
                <a:spLocks noChangeAspect="1"/>
              </p:cNvSpPr>
              <p:nvPr/>
            </p:nvSpPr>
            <p:spPr bwMode="auto">
              <a:xfrm>
                <a:off x="626170" y="4191595"/>
                <a:ext cx="396875" cy="39687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s</a:t>
                </a:r>
                <a:endParaRPr kumimoji="0" lang="en-US" altLang="zh-CN" sz="2000">
                  <a:solidFill>
                    <a:srgbClr val="000000"/>
                  </a:solidFill>
                  <a:sym typeface="Symbol" panose="05050102010706020507" pitchFamily="18" charset="2"/>
                </a:endParaRPr>
              </a:p>
            </p:txBody>
          </p:sp>
          <p:cxnSp>
            <p:nvCxnSpPr>
              <p:cNvPr id="113" name="AutoShape 122"/>
              <p:cNvCxnSpPr>
                <a:cxnSpLocks noChangeShapeType="1"/>
                <a:stCxn id="112" idx="6"/>
                <a:endCxn id="115" idx="2"/>
              </p:cNvCxnSpPr>
              <p:nvPr/>
            </p:nvCxnSpPr>
            <p:spPr bwMode="auto">
              <a:xfrm>
                <a:off x="1023045" y="4390033"/>
                <a:ext cx="806450"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Oval 51"/>
              <p:cNvSpPr>
                <a:spLocks noChangeAspect="1"/>
              </p:cNvSpPr>
              <p:nvPr/>
            </p:nvSpPr>
            <p:spPr bwMode="auto">
              <a:xfrm>
                <a:off x="1829495" y="4191595"/>
                <a:ext cx="396875" cy="39687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2</a:t>
                </a:r>
                <a:endParaRPr kumimoji="0" lang="en-US" altLang="zh-CN" sz="2000">
                  <a:solidFill>
                    <a:srgbClr val="000000"/>
                  </a:solidFill>
                  <a:sym typeface="Symbol" panose="05050102010706020507" pitchFamily="18" charset="2"/>
                </a:endParaRPr>
              </a:p>
            </p:txBody>
          </p:sp>
          <p:sp>
            <p:nvSpPr>
              <p:cNvPr id="116" name="Oval 51"/>
              <p:cNvSpPr>
                <a:spLocks noChangeAspect="1"/>
              </p:cNvSpPr>
              <p:nvPr/>
            </p:nvSpPr>
            <p:spPr bwMode="auto">
              <a:xfrm>
                <a:off x="1187624" y="5486995"/>
                <a:ext cx="396875" cy="39687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dirty="0">
                    <a:solidFill>
                      <a:srgbClr val="000000"/>
                    </a:solidFill>
                    <a:sym typeface="Symbol" panose="05050102010706020507" pitchFamily="18" charset="2"/>
                  </a:rPr>
                  <a:t>1</a:t>
                </a:r>
                <a:endParaRPr kumimoji="0" lang="en-US" altLang="zh-CN" sz="2000" dirty="0">
                  <a:solidFill>
                    <a:srgbClr val="000000"/>
                  </a:solidFill>
                  <a:sym typeface="Symbol" panose="05050102010706020507" pitchFamily="18" charset="2"/>
                </a:endParaRPr>
              </a:p>
            </p:txBody>
          </p:sp>
          <p:cxnSp>
            <p:nvCxnSpPr>
              <p:cNvPr id="117" name="AutoShape 126"/>
              <p:cNvCxnSpPr>
                <a:cxnSpLocks noChangeShapeType="1"/>
                <a:stCxn id="112" idx="4"/>
                <a:endCxn id="116" idx="1"/>
              </p:cNvCxnSpPr>
              <p:nvPr/>
            </p:nvCxnSpPr>
            <p:spPr bwMode="auto">
              <a:xfrm>
                <a:off x="824608" y="4588470"/>
                <a:ext cx="421137" cy="95664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Text Box 130"/>
              <p:cNvSpPr txBox="1">
                <a:spLocks noChangeArrowheads="1"/>
              </p:cNvSpPr>
              <p:nvPr/>
            </p:nvSpPr>
            <p:spPr bwMode="auto">
              <a:xfrm>
                <a:off x="1188145" y="4023320"/>
                <a:ext cx="3962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chemeClr val="tx1"/>
                    </a:solidFill>
                    <a:sym typeface="Symbol" panose="05050102010706020507" pitchFamily="18" charset="2"/>
                  </a:rPr>
                  <a:t></a:t>
                </a:r>
                <a:endParaRPr kumimoji="0" lang="en-US" altLang="zh-CN" sz="2000" dirty="0">
                  <a:solidFill>
                    <a:schemeClr val="tx1"/>
                  </a:solidFill>
                </a:endParaRPr>
              </a:p>
            </p:txBody>
          </p:sp>
          <p:sp>
            <p:nvSpPr>
              <p:cNvPr id="123" name="Text Box 132"/>
              <p:cNvSpPr txBox="1">
                <a:spLocks noChangeArrowheads="1"/>
              </p:cNvSpPr>
              <p:nvPr/>
            </p:nvSpPr>
            <p:spPr bwMode="auto">
              <a:xfrm>
                <a:off x="1751806" y="4950640"/>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chemeClr val="tx1"/>
                    </a:solidFill>
                  </a:rPr>
                  <a:t>a</a:t>
                </a:r>
                <a:endParaRPr kumimoji="0" lang="en-US" altLang="zh-CN" sz="2000" dirty="0">
                  <a:solidFill>
                    <a:schemeClr val="tx1"/>
                  </a:solidFill>
                </a:endParaRPr>
              </a:p>
            </p:txBody>
          </p:sp>
          <p:sp>
            <p:nvSpPr>
              <p:cNvPr id="124" name="Text Box 133"/>
              <p:cNvSpPr txBox="1">
                <a:spLocks noChangeArrowheads="1"/>
              </p:cNvSpPr>
              <p:nvPr/>
            </p:nvSpPr>
            <p:spPr bwMode="auto">
              <a:xfrm>
                <a:off x="1447974" y="5912445"/>
                <a:ext cx="3962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chemeClr val="tx1"/>
                    </a:solidFill>
                    <a:sym typeface="Symbol" panose="05050102010706020507" pitchFamily="18" charset="2"/>
                  </a:rPr>
                  <a:t></a:t>
                </a:r>
                <a:endParaRPr kumimoji="0" lang="en-US" altLang="zh-CN" sz="2000" dirty="0">
                  <a:solidFill>
                    <a:schemeClr val="tx1"/>
                  </a:solidFill>
                </a:endParaRPr>
              </a:p>
            </p:txBody>
          </p:sp>
          <p:sp>
            <p:nvSpPr>
              <p:cNvPr id="125" name="Text Box 134"/>
              <p:cNvSpPr txBox="1">
                <a:spLocks noChangeArrowheads="1"/>
              </p:cNvSpPr>
              <p:nvPr/>
            </p:nvSpPr>
            <p:spPr bwMode="auto">
              <a:xfrm>
                <a:off x="730945" y="4785320"/>
                <a:ext cx="2968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chemeClr val="tx1"/>
                    </a:solidFill>
                    <a:sym typeface="Symbol" panose="05050102010706020507" pitchFamily="18" charset="2"/>
                  </a:rPr>
                  <a:t></a:t>
                </a:r>
                <a:endParaRPr kumimoji="0" lang="en-US" altLang="zh-CN" sz="2000" dirty="0">
                  <a:solidFill>
                    <a:schemeClr val="tx1"/>
                  </a:solidFill>
                </a:endParaRPr>
              </a:p>
            </p:txBody>
          </p:sp>
          <p:cxnSp>
            <p:nvCxnSpPr>
              <p:cNvPr id="132" name="AutoShape 141"/>
              <p:cNvCxnSpPr>
                <a:cxnSpLocks noChangeShapeType="1"/>
              </p:cNvCxnSpPr>
              <p:nvPr/>
            </p:nvCxnSpPr>
            <p:spPr bwMode="auto">
              <a:xfrm rot="16200000" flipH="1">
                <a:off x="1384474" y="5687020"/>
                <a:ext cx="1588" cy="279400"/>
              </a:xfrm>
              <a:prstGeom prst="curvedConnector3">
                <a:avLst>
                  <a:gd name="adj1" fmla="val 2550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AutoShape 142"/>
              <p:cNvCxnSpPr>
                <a:cxnSpLocks noChangeShapeType="1"/>
                <a:stCxn id="115" idx="4"/>
                <a:endCxn id="116" idx="7"/>
              </p:cNvCxnSpPr>
              <p:nvPr/>
            </p:nvCxnSpPr>
            <p:spPr bwMode="auto">
              <a:xfrm flipH="1">
                <a:off x="1526378" y="4588470"/>
                <a:ext cx="501555" cy="956646"/>
              </a:xfrm>
              <a:prstGeom prst="straightConnector1">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 name="文本框 26"/>
            <p:cNvSpPr txBox="1"/>
            <p:nvPr/>
          </p:nvSpPr>
          <p:spPr bwMode="auto">
            <a:xfrm>
              <a:off x="313460" y="6279703"/>
              <a:ext cx="217030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kumimoji="0" lang="en-US" altLang="zh-CN" sz="2400" dirty="0">
                  <a:solidFill>
                    <a:schemeClr val="tx1"/>
                  </a:solidFill>
                  <a:sym typeface="Symbol" panose="05050102010706020507" pitchFamily="18" charset="2"/>
                </a:rPr>
                <a:t>  (</a:t>
              </a:r>
              <a:r>
                <a:rPr kumimoji="0" lang="en-US" altLang="zh-CN" sz="2400" baseline="30000" dirty="0">
                  <a:solidFill>
                    <a:schemeClr val="tx1"/>
                  </a:solidFill>
                  <a:sym typeface="Symbol" panose="05050102010706020507" pitchFamily="18" charset="2"/>
                </a:rPr>
                <a:t>*</a:t>
              </a:r>
              <a:r>
                <a:rPr kumimoji="0" lang="en-US" altLang="zh-CN" sz="2400" dirty="0">
                  <a:solidFill>
                    <a:schemeClr val="tx1"/>
                  </a:solidFill>
                  <a:sym typeface="Symbol" panose="05050102010706020507" pitchFamily="18" charset="2"/>
                </a:rPr>
                <a:t>a) = a</a:t>
              </a:r>
              <a:endParaRPr lang="zh-CN" altLang="en-US" sz="2400" dirty="0">
                <a:solidFill>
                  <a:schemeClr val="tx1"/>
                </a:solidFill>
              </a:endParaRPr>
            </a:p>
          </p:txBody>
        </p:sp>
        <p:sp>
          <p:nvSpPr>
            <p:cNvPr id="28" name="文本框 27"/>
            <p:cNvSpPr txBox="1"/>
            <p:nvPr/>
          </p:nvSpPr>
          <p:spPr bwMode="auto">
            <a:xfrm>
              <a:off x="179512" y="3676962"/>
              <a:ext cx="2448272"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000" dirty="0">
                  <a:solidFill>
                    <a:schemeClr val="tx1"/>
                  </a:solidFill>
                </a:rPr>
                <a:t>delete 1 from (s,2)</a:t>
              </a:r>
              <a:endParaRPr lang="zh-CN" altLang="en-US" sz="2000" dirty="0">
                <a:solidFill>
                  <a:schemeClr val="tx1"/>
                </a:solidFill>
              </a:endParaRPr>
            </a:p>
          </p:txBody>
        </p:sp>
      </p:grpSp>
      <p:grpSp>
        <p:nvGrpSpPr>
          <p:cNvPr id="30" name="组合 29"/>
          <p:cNvGrpSpPr/>
          <p:nvPr/>
        </p:nvGrpSpPr>
        <p:grpSpPr>
          <a:xfrm>
            <a:off x="2627784" y="3676962"/>
            <a:ext cx="2572862" cy="3064406"/>
            <a:chOff x="2627784" y="3676962"/>
            <a:chExt cx="2572862" cy="3064406"/>
          </a:xfrm>
        </p:grpSpPr>
        <p:grpSp>
          <p:nvGrpSpPr>
            <p:cNvPr id="145" name="组合 144"/>
            <p:cNvGrpSpPr/>
            <p:nvPr/>
          </p:nvGrpSpPr>
          <p:grpSpPr>
            <a:xfrm>
              <a:off x="3043808" y="4020085"/>
              <a:ext cx="1600200" cy="2289235"/>
              <a:chOff x="626170" y="4023320"/>
              <a:chExt cx="1600200" cy="2289235"/>
            </a:xfrm>
          </p:grpSpPr>
          <p:sp>
            <p:nvSpPr>
              <p:cNvPr id="146" name="Oval 51"/>
              <p:cNvSpPr>
                <a:spLocks noChangeAspect="1"/>
              </p:cNvSpPr>
              <p:nvPr/>
            </p:nvSpPr>
            <p:spPr bwMode="auto">
              <a:xfrm>
                <a:off x="626170" y="4191595"/>
                <a:ext cx="396875" cy="39687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dirty="0">
                    <a:solidFill>
                      <a:srgbClr val="000000"/>
                    </a:solidFill>
                    <a:sym typeface="Symbol" panose="05050102010706020507" pitchFamily="18" charset="2"/>
                  </a:rPr>
                  <a:t>2</a:t>
                </a:r>
                <a:endParaRPr kumimoji="0" lang="en-US" altLang="zh-CN" sz="2000" dirty="0">
                  <a:solidFill>
                    <a:srgbClr val="000000"/>
                  </a:solidFill>
                  <a:sym typeface="Symbol" panose="05050102010706020507" pitchFamily="18" charset="2"/>
                </a:endParaRPr>
              </a:p>
            </p:txBody>
          </p:sp>
          <p:cxnSp>
            <p:nvCxnSpPr>
              <p:cNvPr id="147" name="AutoShape 122"/>
              <p:cNvCxnSpPr>
                <a:cxnSpLocks noChangeShapeType="1"/>
                <a:stCxn id="146" idx="6"/>
                <a:endCxn id="148" idx="2"/>
              </p:cNvCxnSpPr>
              <p:nvPr/>
            </p:nvCxnSpPr>
            <p:spPr bwMode="auto">
              <a:xfrm>
                <a:off x="1023045" y="4390033"/>
                <a:ext cx="806450"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 name="Oval 51"/>
              <p:cNvSpPr>
                <a:spLocks noChangeAspect="1"/>
              </p:cNvSpPr>
              <p:nvPr/>
            </p:nvSpPr>
            <p:spPr bwMode="auto">
              <a:xfrm>
                <a:off x="1829495" y="4191595"/>
                <a:ext cx="396875" cy="39687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2</a:t>
                </a:r>
                <a:endParaRPr kumimoji="0" lang="en-US" altLang="zh-CN" sz="2000">
                  <a:solidFill>
                    <a:srgbClr val="000000"/>
                  </a:solidFill>
                  <a:sym typeface="Symbol" panose="05050102010706020507" pitchFamily="18" charset="2"/>
                </a:endParaRPr>
              </a:p>
            </p:txBody>
          </p:sp>
          <p:sp>
            <p:nvSpPr>
              <p:cNvPr id="149" name="Oval 51"/>
              <p:cNvSpPr>
                <a:spLocks noChangeAspect="1"/>
              </p:cNvSpPr>
              <p:nvPr/>
            </p:nvSpPr>
            <p:spPr bwMode="auto">
              <a:xfrm>
                <a:off x="1187624" y="5486995"/>
                <a:ext cx="396875" cy="39687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dirty="0">
                    <a:solidFill>
                      <a:srgbClr val="000000"/>
                    </a:solidFill>
                    <a:sym typeface="Symbol" panose="05050102010706020507" pitchFamily="18" charset="2"/>
                  </a:rPr>
                  <a:t>1</a:t>
                </a:r>
                <a:endParaRPr kumimoji="0" lang="en-US" altLang="zh-CN" sz="2000" dirty="0">
                  <a:solidFill>
                    <a:srgbClr val="000000"/>
                  </a:solidFill>
                  <a:sym typeface="Symbol" panose="05050102010706020507" pitchFamily="18" charset="2"/>
                </a:endParaRPr>
              </a:p>
            </p:txBody>
          </p:sp>
          <p:cxnSp>
            <p:nvCxnSpPr>
              <p:cNvPr id="150" name="AutoShape 126"/>
              <p:cNvCxnSpPr>
                <a:cxnSpLocks noChangeShapeType="1"/>
                <a:stCxn id="146" idx="4"/>
                <a:endCxn id="149" idx="1"/>
              </p:cNvCxnSpPr>
              <p:nvPr/>
            </p:nvCxnSpPr>
            <p:spPr bwMode="auto">
              <a:xfrm>
                <a:off x="824608" y="4588470"/>
                <a:ext cx="421137" cy="95664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1" name="Text Box 130"/>
              <p:cNvSpPr txBox="1">
                <a:spLocks noChangeArrowheads="1"/>
              </p:cNvSpPr>
              <p:nvPr/>
            </p:nvSpPr>
            <p:spPr bwMode="auto">
              <a:xfrm>
                <a:off x="1188145" y="40233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chemeClr val="tx1"/>
                    </a:solidFill>
                    <a:sym typeface="Symbol" panose="05050102010706020507" pitchFamily="18" charset="2"/>
                  </a:rPr>
                  <a:t>b</a:t>
                </a:r>
                <a:endParaRPr kumimoji="0" lang="en-US" altLang="zh-CN" sz="2000" dirty="0">
                  <a:solidFill>
                    <a:schemeClr val="tx1"/>
                  </a:solidFill>
                </a:endParaRPr>
              </a:p>
            </p:txBody>
          </p:sp>
          <p:sp>
            <p:nvSpPr>
              <p:cNvPr id="152" name="Text Box 132"/>
              <p:cNvSpPr txBox="1">
                <a:spLocks noChangeArrowheads="1"/>
              </p:cNvSpPr>
              <p:nvPr/>
            </p:nvSpPr>
            <p:spPr bwMode="auto">
              <a:xfrm>
                <a:off x="1751806" y="4950640"/>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chemeClr val="tx1"/>
                    </a:solidFill>
                  </a:rPr>
                  <a:t>a</a:t>
                </a:r>
                <a:endParaRPr kumimoji="0" lang="en-US" altLang="zh-CN" sz="2000" dirty="0">
                  <a:solidFill>
                    <a:schemeClr val="tx1"/>
                  </a:solidFill>
                </a:endParaRPr>
              </a:p>
            </p:txBody>
          </p:sp>
          <p:sp>
            <p:nvSpPr>
              <p:cNvPr id="153" name="Text Box 133"/>
              <p:cNvSpPr txBox="1">
                <a:spLocks noChangeArrowheads="1"/>
              </p:cNvSpPr>
              <p:nvPr/>
            </p:nvSpPr>
            <p:spPr bwMode="auto">
              <a:xfrm>
                <a:off x="1447974" y="5912445"/>
                <a:ext cx="3962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chemeClr val="tx1"/>
                    </a:solidFill>
                    <a:sym typeface="Symbol" panose="05050102010706020507" pitchFamily="18" charset="2"/>
                  </a:rPr>
                  <a:t></a:t>
                </a:r>
                <a:endParaRPr kumimoji="0" lang="en-US" altLang="zh-CN" sz="2000" dirty="0">
                  <a:solidFill>
                    <a:schemeClr val="tx1"/>
                  </a:solidFill>
                </a:endParaRPr>
              </a:p>
            </p:txBody>
          </p:sp>
          <p:sp>
            <p:nvSpPr>
              <p:cNvPr id="154" name="Text Box 134"/>
              <p:cNvSpPr txBox="1">
                <a:spLocks noChangeArrowheads="1"/>
              </p:cNvSpPr>
              <p:nvPr/>
            </p:nvSpPr>
            <p:spPr bwMode="auto">
              <a:xfrm>
                <a:off x="730945" y="4785320"/>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chemeClr val="tx1"/>
                    </a:solidFill>
                    <a:sym typeface="Symbol" panose="05050102010706020507" pitchFamily="18" charset="2"/>
                  </a:rPr>
                  <a:t>a</a:t>
                </a:r>
                <a:endParaRPr kumimoji="0" lang="en-US" altLang="zh-CN" sz="2000" dirty="0">
                  <a:solidFill>
                    <a:schemeClr val="tx1"/>
                  </a:solidFill>
                </a:endParaRPr>
              </a:p>
            </p:txBody>
          </p:sp>
          <p:cxnSp>
            <p:nvCxnSpPr>
              <p:cNvPr id="155" name="AutoShape 141"/>
              <p:cNvCxnSpPr>
                <a:cxnSpLocks noChangeShapeType="1"/>
              </p:cNvCxnSpPr>
              <p:nvPr/>
            </p:nvCxnSpPr>
            <p:spPr bwMode="auto">
              <a:xfrm rot="16200000" flipH="1">
                <a:off x="1384474" y="5687020"/>
                <a:ext cx="1588" cy="279400"/>
              </a:xfrm>
              <a:prstGeom prst="curvedConnector3">
                <a:avLst>
                  <a:gd name="adj1" fmla="val 2550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AutoShape 142"/>
              <p:cNvCxnSpPr>
                <a:cxnSpLocks noChangeShapeType="1"/>
                <a:stCxn id="148" idx="4"/>
                <a:endCxn id="149" idx="7"/>
              </p:cNvCxnSpPr>
              <p:nvPr/>
            </p:nvCxnSpPr>
            <p:spPr bwMode="auto">
              <a:xfrm flipH="1">
                <a:off x="1526378" y="4588470"/>
                <a:ext cx="501555" cy="956646"/>
              </a:xfrm>
              <a:prstGeom prst="straightConnector1">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7" name="文本框 156"/>
            <p:cNvSpPr txBox="1"/>
            <p:nvPr/>
          </p:nvSpPr>
          <p:spPr bwMode="auto">
            <a:xfrm>
              <a:off x="2761732" y="6279703"/>
              <a:ext cx="243891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kumimoji="0" lang="en-US" altLang="zh-CN" sz="2400" dirty="0">
                  <a:solidFill>
                    <a:schemeClr val="tx1"/>
                  </a:solidFill>
                  <a:sym typeface="Symbol" panose="05050102010706020507" pitchFamily="18" charset="2"/>
                </a:rPr>
                <a:t>b(a</a:t>
              </a:r>
              <a:r>
                <a:rPr kumimoji="0" lang="en-US" altLang="zh-CN" sz="2400" baseline="30000" dirty="0">
                  <a:solidFill>
                    <a:schemeClr val="tx1"/>
                  </a:solidFill>
                  <a:sym typeface="Symbol" panose="05050102010706020507" pitchFamily="18" charset="2"/>
                </a:rPr>
                <a:t>*</a:t>
              </a:r>
              <a:r>
                <a:rPr kumimoji="0" lang="en-US" altLang="zh-CN" sz="2400" dirty="0">
                  <a:solidFill>
                    <a:schemeClr val="tx1"/>
                  </a:solidFill>
                  <a:sym typeface="Symbol" panose="05050102010706020507" pitchFamily="18" charset="2"/>
                </a:rPr>
                <a:t>a)=</a:t>
              </a:r>
              <a:r>
                <a:rPr kumimoji="0" lang="en-US" altLang="zh-CN" sz="2400" dirty="0" err="1">
                  <a:solidFill>
                    <a:schemeClr val="tx1"/>
                  </a:solidFill>
                  <a:sym typeface="Symbol" panose="05050102010706020507" pitchFamily="18" charset="2"/>
                </a:rPr>
                <a:t>baa</a:t>
              </a:r>
              <a:endParaRPr lang="zh-CN" altLang="en-US" sz="2400" dirty="0">
                <a:solidFill>
                  <a:schemeClr val="tx1"/>
                </a:solidFill>
              </a:endParaRPr>
            </a:p>
          </p:txBody>
        </p:sp>
        <p:sp>
          <p:nvSpPr>
            <p:cNvPr id="158" name="文本框 157"/>
            <p:cNvSpPr txBox="1"/>
            <p:nvPr/>
          </p:nvSpPr>
          <p:spPr bwMode="auto">
            <a:xfrm>
              <a:off x="2627784" y="3676962"/>
              <a:ext cx="2448272"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000" dirty="0">
                  <a:solidFill>
                    <a:schemeClr val="tx1"/>
                  </a:solidFill>
                </a:rPr>
                <a:t>delete 1 from (2,2)</a:t>
              </a:r>
              <a:endParaRPr lang="zh-CN" altLang="en-US" sz="2000" dirty="0">
                <a:solidFill>
                  <a:schemeClr val="tx1"/>
                </a:solidFill>
              </a:endParaRPr>
            </a:p>
          </p:txBody>
        </p:sp>
      </p:grpSp>
      <p:grpSp>
        <p:nvGrpSpPr>
          <p:cNvPr id="31" name="组合 30"/>
          <p:cNvGrpSpPr/>
          <p:nvPr/>
        </p:nvGrpSpPr>
        <p:grpSpPr>
          <a:xfrm>
            <a:off x="5364088" y="3676962"/>
            <a:ext cx="2725812" cy="3064406"/>
            <a:chOff x="5364088" y="3676962"/>
            <a:chExt cx="2725812" cy="3064406"/>
          </a:xfrm>
        </p:grpSpPr>
        <p:grpSp>
          <p:nvGrpSpPr>
            <p:cNvPr id="159" name="组合 158"/>
            <p:cNvGrpSpPr/>
            <p:nvPr/>
          </p:nvGrpSpPr>
          <p:grpSpPr>
            <a:xfrm>
              <a:off x="5780112" y="4020085"/>
              <a:ext cx="1600200" cy="2289235"/>
              <a:chOff x="626170" y="4023320"/>
              <a:chExt cx="1600200" cy="2289235"/>
            </a:xfrm>
          </p:grpSpPr>
          <p:sp>
            <p:nvSpPr>
              <p:cNvPr id="160" name="Oval 51"/>
              <p:cNvSpPr>
                <a:spLocks noChangeAspect="1"/>
              </p:cNvSpPr>
              <p:nvPr/>
            </p:nvSpPr>
            <p:spPr bwMode="auto">
              <a:xfrm>
                <a:off x="626170" y="4191595"/>
                <a:ext cx="396875" cy="39687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dirty="0">
                    <a:solidFill>
                      <a:srgbClr val="000000"/>
                    </a:solidFill>
                    <a:sym typeface="Symbol" panose="05050102010706020507" pitchFamily="18" charset="2"/>
                  </a:rPr>
                  <a:t>2</a:t>
                </a:r>
                <a:endParaRPr kumimoji="0" lang="en-US" altLang="zh-CN" sz="2000" dirty="0">
                  <a:solidFill>
                    <a:srgbClr val="000000"/>
                  </a:solidFill>
                  <a:sym typeface="Symbol" panose="05050102010706020507" pitchFamily="18" charset="2"/>
                </a:endParaRPr>
              </a:p>
            </p:txBody>
          </p:sp>
          <p:cxnSp>
            <p:nvCxnSpPr>
              <p:cNvPr id="161" name="AutoShape 122"/>
              <p:cNvCxnSpPr>
                <a:cxnSpLocks noChangeShapeType="1"/>
                <a:stCxn id="160" idx="6"/>
                <a:endCxn id="162" idx="2"/>
              </p:cNvCxnSpPr>
              <p:nvPr/>
            </p:nvCxnSpPr>
            <p:spPr bwMode="auto">
              <a:xfrm>
                <a:off x="1023045" y="4390033"/>
                <a:ext cx="806450"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2" name="Oval 51"/>
              <p:cNvSpPr>
                <a:spLocks noChangeAspect="1"/>
              </p:cNvSpPr>
              <p:nvPr/>
            </p:nvSpPr>
            <p:spPr bwMode="auto">
              <a:xfrm>
                <a:off x="1829495" y="4191595"/>
                <a:ext cx="396875" cy="39687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dirty="0">
                    <a:solidFill>
                      <a:srgbClr val="000000"/>
                    </a:solidFill>
                    <a:sym typeface="Symbol" panose="05050102010706020507" pitchFamily="18" charset="2"/>
                  </a:rPr>
                  <a:t>ac</a:t>
                </a:r>
                <a:endParaRPr kumimoji="0" lang="en-US" altLang="zh-CN" sz="2000" dirty="0">
                  <a:solidFill>
                    <a:srgbClr val="000000"/>
                  </a:solidFill>
                  <a:sym typeface="Symbol" panose="05050102010706020507" pitchFamily="18" charset="2"/>
                </a:endParaRPr>
              </a:p>
            </p:txBody>
          </p:sp>
          <p:sp>
            <p:nvSpPr>
              <p:cNvPr id="163" name="Oval 51"/>
              <p:cNvSpPr>
                <a:spLocks noChangeAspect="1"/>
              </p:cNvSpPr>
              <p:nvPr/>
            </p:nvSpPr>
            <p:spPr bwMode="auto">
              <a:xfrm>
                <a:off x="1187624" y="5486995"/>
                <a:ext cx="396875" cy="39687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dirty="0">
                    <a:solidFill>
                      <a:srgbClr val="000000"/>
                    </a:solidFill>
                    <a:sym typeface="Symbol" panose="05050102010706020507" pitchFamily="18" charset="2"/>
                  </a:rPr>
                  <a:t>1</a:t>
                </a:r>
                <a:endParaRPr kumimoji="0" lang="en-US" altLang="zh-CN" sz="2000" dirty="0">
                  <a:solidFill>
                    <a:srgbClr val="000000"/>
                  </a:solidFill>
                  <a:sym typeface="Symbol" panose="05050102010706020507" pitchFamily="18" charset="2"/>
                </a:endParaRPr>
              </a:p>
            </p:txBody>
          </p:sp>
          <p:cxnSp>
            <p:nvCxnSpPr>
              <p:cNvPr id="164" name="AutoShape 126"/>
              <p:cNvCxnSpPr>
                <a:cxnSpLocks noChangeShapeType="1"/>
                <a:stCxn id="160" idx="4"/>
                <a:endCxn id="163" idx="1"/>
              </p:cNvCxnSpPr>
              <p:nvPr/>
            </p:nvCxnSpPr>
            <p:spPr bwMode="auto">
              <a:xfrm>
                <a:off x="824608" y="4588470"/>
                <a:ext cx="421137" cy="95664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5" name="Text Box 130"/>
              <p:cNvSpPr txBox="1">
                <a:spLocks noChangeArrowheads="1"/>
              </p:cNvSpPr>
              <p:nvPr/>
            </p:nvSpPr>
            <p:spPr bwMode="auto">
              <a:xfrm>
                <a:off x="1188145" y="4023320"/>
                <a:ext cx="2968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chemeClr val="tx1"/>
                    </a:solidFill>
                    <a:sym typeface="Symbol" panose="05050102010706020507" pitchFamily="18" charset="2"/>
                  </a:rPr>
                  <a:t></a:t>
                </a:r>
                <a:endParaRPr kumimoji="0" lang="en-US" altLang="zh-CN" sz="2000" dirty="0">
                  <a:solidFill>
                    <a:schemeClr val="tx1"/>
                  </a:solidFill>
                </a:endParaRPr>
              </a:p>
            </p:txBody>
          </p:sp>
          <p:sp>
            <p:nvSpPr>
              <p:cNvPr id="166" name="Text Box 132"/>
              <p:cNvSpPr txBox="1">
                <a:spLocks noChangeArrowheads="1"/>
              </p:cNvSpPr>
              <p:nvPr/>
            </p:nvSpPr>
            <p:spPr bwMode="auto">
              <a:xfrm>
                <a:off x="1751806" y="4950640"/>
                <a:ext cx="3962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chemeClr val="tx1"/>
                    </a:solidFill>
                    <a:sym typeface="Symbol" panose="05050102010706020507" pitchFamily="18" charset="2"/>
                  </a:rPr>
                  <a:t></a:t>
                </a:r>
                <a:endParaRPr kumimoji="0" lang="en-US" altLang="zh-CN" sz="2000" dirty="0">
                  <a:solidFill>
                    <a:schemeClr val="tx1"/>
                  </a:solidFill>
                </a:endParaRPr>
              </a:p>
            </p:txBody>
          </p:sp>
          <p:sp>
            <p:nvSpPr>
              <p:cNvPr id="167" name="Text Box 133"/>
              <p:cNvSpPr txBox="1">
                <a:spLocks noChangeArrowheads="1"/>
              </p:cNvSpPr>
              <p:nvPr/>
            </p:nvSpPr>
            <p:spPr bwMode="auto">
              <a:xfrm>
                <a:off x="1447974" y="5912445"/>
                <a:ext cx="3962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chemeClr val="tx1"/>
                    </a:solidFill>
                    <a:sym typeface="Symbol" panose="05050102010706020507" pitchFamily="18" charset="2"/>
                  </a:rPr>
                  <a:t></a:t>
                </a:r>
                <a:endParaRPr kumimoji="0" lang="en-US" altLang="zh-CN" sz="2000" dirty="0">
                  <a:solidFill>
                    <a:schemeClr val="tx1"/>
                  </a:solidFill>
                </a:endParaRPr>
              </a:p>
            </p:txBody>
          </p:sp>
          <p:sp>
            <p:nvSpPr>
              <p:cNvPr id="168" name="Text Box 134"/>
              <p:cNvSpPr txBox="1">
                <a:spLocks noChangeArrowheads="1"/>
              </p:cNvSpPr>
              <p:nvPr/>
            </p:nvSpPr>
            <p:spPr bwMode="auto">
              <a:xfrm>
                <a:off x="730945" y="4785320"/>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chemeClr val="tx1"/>
                    </a:solidFill>
                    <a:sym typeface="Symbol" panose="05050102010706020507" pitchFamily="18" charset="2"/>
                  </a:rPr>
                  <a:t>a</a:t>
                </a:r>
                <a:endParaRPr kumimoji="0" lang="en-US" altLang="zh-CN" sz="2000" dirty="0">
                  <a:solidFill>
                    <a:schemeClr val="tx1"/>
                  </a:solidFill>
                </a:endParaRPr>
              </a:p>
            </p:txBody>
          </p:sp>
          <p:cxnSp>
            <p:nvCxnSpPr>
              <p:cNvPr id="169" name="AutoShape 141"/>
              <p:cNvCxnSpPr>
                <a:cxnSpLocks noChangeShapeType="1"/>
              </p:cNvCxnSpPr>
              <p:nvPr/>
            </p:nvCxnSpPr>
            <p:spPr bwMode="auto">
              <a:xfrm rot="16200000" flipH="1">
                <a:off x="1384474" y="5687020"/>
                <a:ext cx="1588" cy="279400"/>
              </a:xfrm>
              <a:prstGeom prst="curvedConnector3">
                <a:avLst>
                  <a:gd name="adj1" fmla="val 2550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AutoShape 142"/>
              <p:cNvCxnSpPr>
                <a:cxnSpLocks noChangeShapeType="1"/>
                <a:stCxn id="162" idx="4"/>
                <a:endCxn id="163" idx="7"/>
              </p:cNvCxnSpPr>
              <p:nvPr/>
            </p:nvCxnSpPr>
            <p:spPr bwMode="auto">
              <a:xfrm flipH="1">
                <a:off x="1526378" y="4588470"/>
                <a:ext cx="501555" cy="956646"/>
              </a:xfrm>
              <a:prstGeom prst="straightConnector1">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1" name="文本框 170"/>
            <p:cNvSpPr txBox="1"/>
            <p:nvPr/>
          </p:nvSpPr>
          <p:spPr bwMode="auto">
            <a:xfrm>
              <a:off x="5498036" y="6279703"/>
              <a:ext cx="217030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kumimoji="0" lang="en-US" altLang="zh-CN" sz="2400" dirty="0">
                  <a:solidFill>
                    <a:schemeClr val="tx1"/>
                  </a:solidFill>
                  <a:sym typeface="Symbol" panose="05050102010706020507" pitchFamily="18" charset="2"/>
                </a:rPr>
                <a:t> (a</a:t>
              </a:r>
              <a:r>
                <a:rPr kumimoji="0" lang="en-US" altLang="zh-CN" sz="2400" baseline="30000" dirty="0">
                  <a:solidFill>
                    <a:schemeClr val="tx1"/>
                  </a:solidFill>
                  <a:sym typeface="Symbol" panose="05050102010706020507" pitchFamily="18" charset="2"/>
                </a:rPr>
                <a:t>*</a:t>
              </a:r>
              <a:r>
                <a:rPr kumimoji="0" lang="en-US" altLang="zh-CN" sz="2400" dirty="0">
                  <a:solidFill>
                    <a:schemeClr val="tx1"/>
                  </a:solidFill>
                  <a:sym typeface="Symbol" panose="05050102010706020507" pitchFamily="18" charset="2"/>
                </a:rPr>
                <a:t>) = </a:t>
              </a:r>
              <a:endParaRPr lang="zh-CN" altLang="en-US" sz="2400" dirty="0">
                <a:solidFill>
                  <a:schemeClr val="tx1"/>
                </a:solidFill>
              </a:endParaRPr>
            </a:p>
          </p:txBody>
        </p:sp>
        <p:sp>
          <p:nvSpPr>
            <p:cNvPr id="172" name="文本框 171"/>
            <p:cNvSpPr txBox="1"/>
            <p:nvPr/>
          </p:nvSpPr>
          <p:spPr bwMode="auto">
            <a:xfrm>
              <a:off x="5364088" y="3676962"/>
              <a:ext cx="2725812"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0" hangingPunct="0">
                <a:spcBef>
                  <a:spcPct val="10000"/>
                </a:spcBef>
                <a:buSzPct val="75000"/>
              </a:pPr>
              <a:r>
                <a:rPr lang="en-US" altLang="zh-CN" sz="2000" dirty="0">
                  <a:solidFill>
                    <a:schemeClr val="tx1"/>
                  </a:solidFill>
                </a:rPr>
                <a:t>delete 1 from (2,ac)</a:t>
              </a:r>
              <a:endParaRPr lang="zh-CN" altLang="en-US" sz="2000" dirty="0">
                <a:solidFill>
                  <a:schemeClr val="tx1"/>
                </a:solidFill>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89768"/>
    </mc:Choice>
    <mc:Fallback>
      <p:transition spd="slow" advTm="3897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86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86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en-US" altLang="zh-CN" b="1" dirty="0"/>
              <a:t>Example: A regular </a:t>
            </a:r>
            <a:r>
              <a:rPr lang="zh-CN" altLang="en-US" b="1" dirty="0">
                <a:sym typeface="Symbol" panose="05050102010706020507" pitchFamily="18" charset="2"/>
              </a:rPr>
              <a:t> </a:t>
            </a:r>
            <a:r>
              <a:rPr lang="en-US" altLang="zh-CN" b="1" dirty="0">
                <a:sym typeface="Symbol" panose="05050102010706020507" pitchFamily="18" charset="2"/>
              </a:rPr>
              <a:t>A has a RE</a:t>
            </a:r>
            <a:endParaRPr lang="zh-CN" altLang="en-US" b="1" dirty="0"/>
          </a:p>
        </p:txBody>
      </p:sp>
      <p:grpSp>
        <p:nvGrpSpPr>
          <p:cNvPr id="618562" name="Group 66"/>
          <p:cNvGrpSpPr/>
          <p:nvPr/>
        </p:nvGrpSpPr>
        <p:grpSpPr bwMode="auto">
          <a:xfrm>
            <a:off x="107950" y="1268413"/>
            <a:ext cx="1965325" cy="2149475"/>
            <a:chOff x="253" y="898"/>
            <a:chExt cx="1238" cy="1354"/>
          </a:xfrm>
        </p:grpSpPr>
        <p:sp>
          <p:nvSpPr>
            <p:cNvPr id="2" name="Oval 51"/>
            <p:cNvSpPr>
              <a:spLocks noChangeAspect="1"/>
            </p:cNvSpPr>
            <p:nvPr/>
          </p:nvSpPr>
          <p:spPr bwMode="auto">
            <a:xfrm>
              <a:off x="483" y="1186"/>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1</a:t>
              </a:r>
              <a:endParaRPr kumimoji="0" lang="en-US" altLang="zh-CN" sz="2000">
                <a:solidFill>
                  <a:srgbClr val="000000"/>
                </a:solidFill>
                <a:sym typeface="Symbol" panose="05050102010706020507" pitchFamily="18" charset="2"/>
              </a:endParaRPr>
            </a:p>
          </p:txBody>
        </p:sp>
        <p:cxnSp>
          <p:nvCxnSpPr>
            <p:cNvPr id="618545" name="AutoShape 49"/>
            <p:cNvCxnSpPr>
              <a:cxnSpLocks noChangeShapeType="1"/>
              <a:stCxn id="4294967295" idx="7"/>
              <a:endCxn id="4294967295" idx="1"/>
            </p:cNvCxnSpPr>
            <p:nvPr/>
          </p:nvCxnSpPr>
          <p:spPr bwMode="auto">
            <a:xfrm>
              <a:off x="696" y="1223"/>
              <a:ext cx="582"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8546" name="Oval 50"/>
            <p:cNvSpPr>
              <a:spLocks noChangeArrowheads="1"/>
            </p:cNvSpPr>
            <p:nvPr/>
          </p:nvSpPr>
          <p:spPr bwMode="auto">
            <a:xfrm>
              <a:off x="1299" y="124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Oval 51"/>
            <p:cNvSpPr>
              <a:spLocks noChangeAspect="1"/>
            </p:cNvSpPr>
            <p:nvPr/>
          </p:nvSpPr>
          <p:spPr bwMode="auto">
            <a:xfrm>
              <a:off x="1241" y="1186"/>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2</a:t>
              </a:r>
              <a:endParaRPr kumimoji="0" lang="en-US" altLang="zh-CN" sz="2000">
                <a:solidFill>
                  <a:srgbClr val="000000"/>
                </a:solidFill>
                <a:sym typeface="Symbol" panose="05050102010706020507" pitchFamily="18" charset="2"/>
              </a:endParaRPr>
            </a:p>
          </p:txBody>
        </p:sp>
        <p:sp>
          <p:nvSpPr>
            <p:cNvPr id="618548" name="Oval 52"/>
            <p:cNvSpPr>
              <a:spLocks noChangeArrowheads="1"/>
            </p:cNvSpPr>
            <p:nvPr/>
          </p:nvSpPr>
          <p:spPr bwMode="auto">
            <a:xfrm>
              <a:off x="925" y="205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51"/>
            <p:cNvSpPr>
              <a:spLocks noChangeAspect="1"/>
            </p:cNvSpPr>
            <p:nvPr/>
          </p:nvSpPr>
          <p:spPr bwMode="auto">
            <a:xfrm>
              <a:off x="867" y="2002"/>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3</a:t>
              </a:r>
              <a:endParaRPr kumimoji="0" lang="en-US" altLang="zh-CN" sz="2000">
                <a:solidFill>
                  <a:srgbClr val="000000"/>
                </a:solidFill>
                <a:sym typeface="Symbol" panose="05050102010706020507" pitchFamily="18" charset="2"/>
              </a:endParaRPr>
            </a:p>
          </p:txBody>
        </p:sp>
        <p:cxnSp>
          <p:nvCxnSpPr>
            <p:cNvPr id="618550" name="AutoShape 54"/>
            <p:cNvCxnSpPr>
              <a:cxnSpLocks noChangeShapeType="1"/>
              <a:stCxn id="4294967295" idx="2"/>
              <a:endCxn id="4294967295" idx="6"/>
            </p:cNvCxnSpPr>
            <p:nvPr/>
          </p:nvCxnSpPr>
          <p:spPr bwMode="auto">
            <a:xfrm flipH="1">
              <a:off x="733" y="1311"/>
              <a:ext cx="508"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551" name="AutoShape 55"/>
            <p:cNvCxnSpPr>
              <a:cxnSpLocks noChangeShapeType="1"/>
              <a:stCxn id="4294967295" idx="0"/>
              <a:endCxn id="4294967295" idx="5"/>
            </p:cNvCxnSpPr>
            <p:nvPr/>
          </p:nvCxnSpPr>
          <p:spPr bwMode="auto">
            <a:xfrm flipH="1" flipV="1">
              <a:off x="696" y="1399"/>
              <a:ext cx="296" cy="6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552" name="AutoShape 56"/>
            <p:cNvCxnSpPr>
              <a:cxnSpLocks noChangeShapeType="1"/>
              <a:stCxn id="4294967295" idx="4"/>
              <a:endCxn id="4294967295" idx="1"/>
            </p:cNvCxnSpPr>
            <p:nvPr/>
          </p:nvCxnSpPr>
          <p:spPr bwMode="auto">
            <a:xfrm>
              <a:off x="608" y="1436"/>
              <a:ext cx="296" cy="6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553" name="AutoShape 57"/>
            <p:cNvCxnSpPr>
              <a:cxnSpLocks noChangeShapeType="1"/>
              <a:stCxn id="4294967295" idx="0"/>
              <a:endCxn id="4294967295" idx="3"/>
            </p:cNvCxnSpPr>
            <p:nvPr/>
          </p:nvCxnSpPr>
          <p:spPr bwMode="auto">
            <a:xfrm flipV="1">
              <a:off x="992" y="1399"/>
              <a:ext cx="286" cy="6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554" name="AutoShape 58"/>
            <p:cNvCxnSpPr>
              <a:cxnSpLocks noChangeShapeType="1"/>
              <a:endCxn id="4294967295" idx="2"/>
            </p:cNvCxnSpPr>
            <p:nvPr/>
          </p:nvCxnSpPr>
          <p:spPr bwMode="auto">
            <a:xfrm>
              <a:off x="253" y="1311"/>
              <a:ext cx="230"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555" name="AutoShape 59"/>
            <p:cNvCxnSpPr>
              <a:cxnSpLocks noChangeShapeType="1"/>
              <a:stCxn id="4294967295" idx="7"/>
              <a:endCxn id="4294967295" idx="1"/>
            </p:cNvCxnSpPr>
            <p:nvPr/>
          </p:nvCxnSpPr>
          <p:spPr bwMode="auto">
            <a:xfrm rot="16200000" flipH="1" flipV="1">
              <a:off x="1365" y="1136"/>
              <a:ext cx="1" cy="176"/>
            </a:xfrm>
            <a:prstGeom prst="curvedConnector3">
              <a:avLst>
                <a:gd name="adj1" fmla="val -2790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8556" name="Text Box 60"/>
            <p:cNvSpPr txBox="1">
              <a:spLocks noChangeArrowheads="1"/>
            </p:cNvSpPr>
            <p:nvPr/>
          </p:nvSpPr>
          <p:spPr bwMode="auto">
            <a:xfrm>
              <a:off x="867" y="994"/>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a </a:t>
              </a:r>
              <a:endParaRPr kumimoji="0" lang="en-US" altLang="zh-CN" sz="2000">
                <a:solidFill>
                  <a:schemeClr val="tx1"/>
                </a:solidFill>
              </a:endParaRPr>
            </a:p>
          </p:txBody>
        </p:sp>
        <p:sp>
          <p:nvSpPr>
            <p:cNvPr id="618557" name="Text Box 61"/>
            <p:cNvSpPr txBox="1">
              <a:spLocks noChangeArrowheads="1"/>
            </p:cNvSpPr>
            <p:nvPr/>
          </p:nvSpPr>
          <p:spPr bwMode="auto">
            <a:xfrm>
              <a:off x="867" y="1224"/>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a </a:t>
              </a:r>
              <a:endParaRPr kumimoji="0" lang="en-US" altLang="zh-CN" sz="2000">
                <a:solidFill>
                  <a:schemeClr val="tx1"/>
                </a:solidFill>
              </a:endParaRPr>
            </a:p>
          </p:txBody>
        </p:sp>
        <p:sp>
          <p:nvSpPr>
            <p:cNvPr id="618558" name="Text Box 62"/>
            <p:cNvSpPr txBox="1">
              <a:spLocks noChangeArrowheads="1"/>
            </p:cNvSpPr>
            <p:nvPr/>
          </p:nvSpPr>
          <p:spPr bwMode="auto">
            <a:xfrm>
              <a:off x="1111" y="1570"/>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a </a:t>
              </a:r>
              <a:endParaRPr kumimoji="0" lang="en-US" altLang="zh-CN" sz="2000">
                <a:solidFill>
                  <a:schemeClr val="tx1"/>
                </a:solidFill>
              </a:endParaRPr>
            </a:p>
          </p:txBody>
        </p:sp>
        <p:sp>
          <p:nvSpPr>
            <p:cNvPr id="618559" name="Text Box 63"/>
            <p:cNvSpPr txBox="1">
              <a:spLocks noChangeArrowheads="1"/>
            </p:cNvSpPr>
            <p:nvPr/>
          </p:nvSpPr>
          <p:spPr bwMode="auto">
            <a:xfrm>
              <a:off x="771" y="1464"/>
              <a:ext cx="2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b </a:t>
              </a:r>
              <a:endParaRPr kumimoji="0" lang="en-US" altLang="zh-CN" sz="2000">
                <a:solidFill>
                  <a:schemeClr val="tx1"/>
                </a:solidFill>
              </a:endParaRPr>
            </a:p>
          </p:txBody>
        </p:sp>
        <p:sp>
          <p:nvSpPr>
            <p:cNvPr id="618560" name="Text Box 64"/>
            <p:cNvSpPr txBox="1">
              <a:spLocks noChangeArrowheads="1"/>
            </p:cNvSpPr>
            <p:nvPr/>
          </p:nvSpPr>
          <p:spPr bwMode="auto">
            <a:xfrm>
              <a:off x="531" y="1522"/>
              <a:ext cx="2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b </a:t>
              </a:r>
              <a:endParaRPr kumimoji="0" lang="en-US" altLang="zh-CN" sz="2000">
                <a:solidFill>
                  <a:schemeClr val="tx1"/>
                </a:solidFill>
              </a:endParaRPr>
            </a:p>
          </p:txBody>
        </p:sp>
        <p:sp>
          <p:nvSpPr>
            <p:cNvPr id="618561" name="Text Box 65"/>
            <p:cNvSpPr txBox="1">
              <a:spLocks noChangeArrowheads="1"/>
            </p:cNvSpPr>
            <p:nvPr/>
          </p:nvSpPr>
          <p:spPr bwMode="auto">
            <a:xfrm>
              <a:off x="1150" y="898"/>
              <a:ext cx="2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b </a:t>
              </a:r>
              <a:endParaRPr kumimoji="0" lang="en-US" altLang="zh-CN" sz="2000">
                <a:solidFill>
                  <a:schemeClr val="tx1"/>
                </a:solidFill>
              </a:endParaRPr>
            </a:p>
          </p:txBody>
        </p:sp>
      </p:grpSp>
      <p:grpSp>
        <p:nvGrpSpPr>
          <p:cNvPr id="618655" name="Group 159"/>
          <p:cNvGrpSpPr/>
          <p:nvPr/>
        </p:nvGrpSpPr>
        <p:grpSpPr bwMode="auto">
          <a:xfrm>
            <a:off x="236538" y="3716339"/>
            <a:ext cx="3736975" cy="2879726"/>
            <a:chOff x="149" y="2341"/>
            <a:chExt cx="2354" cy="1814"/>
          </a:xfrm>
        </p:grpSpPr>
        <p:sp>
          <p:nvSpPr>
            <p:cNvPr id="15" name="Oval 51"/>
            <p:cNvSpPr>
              <a:spLocks noChangeAspect="1"/>
            </p:cNvSpPr>
            <p:nvPr/>
          </p:nvSpPr>
          <p:spPr bwMode="auto">
            <a:xfrm>
              <a:off x="846" y="2667"/>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s</a:t>
              </a:r>
              <a:endParaRPr kumimoji="0" lang="en-US" altLang="zh-CN" sz="2000">
                <a:solidFill>
                  <a:srgbClr val="000000"/>
                </a:solidFill>
                <a:sym typeface="Symbol" panose="05050102010706020507" pitchFamily="18" charset="2"/>
              </a:endParaRPr>
            </a:p>
          </p:txBody>
        </p:sp>
        <p:cxnSp>
          <p:nvCxnSpPr>
            <p:cNvPr id="618642" name="AutoShape 146"/>
            <p:cNvCxnSpPr>
              <a:cxnSpLocks noChangeShapeType="1"/>
              <a:stCxn id="4294967295" idx="6"/>
              <a:endCxn id="4294967295" idx="2"/>
            </p:cNvCxnSpPr>
            <p:nvPr/>
          </p:nvCxnSpPr>
          <p:spPr bwMode="auto">
            <a:xfrm>
              <a:off x="1096" y="2792"/>
              <a:ext cx="574"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51"/>
            <p:cNvSpPr>
              <a:spLocks noChangeAspect="1"/>
            </p:cNvSpPr>
            <p:nvPr/>
          </p:nvSpPr>
          <p:spPr bwMode="auto">
            <a:xfrm>
              <a:off x="1230" y="3493"/>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3</a:t>
              </a:r>
              <a:endParaRPr kumimoji="0" lang="en-US" altLang="zh-CN" sz="2000">
                <a:solidFill>
                  <a:srgbClr val="000000"/>
                </a:solidFill>
                <a:sym typeface="Symbol" panose="05050102010706020507" pitchFamily="18" charset="2"/>
              </a:endParaRPr>
            </a:p>
          </p:txBody>
        </p:sp>
        <p:cxnSp>
          <p:nvCxnSpPr>
            <p:cNvPr id="618644" name="AutoShape 148"/>
            <p:cNvCxnSpPr>
              <a:cxnSpLocks noChangeShapeType="1"/>
              <a:stCxn id="4294967295" idx="4"/>
              <a:endCxn id="4294967295" idx="1"/>
            </p:cNvCxnSpPr>
            <p:nvPr/>
          </p:nvCxnSpPr>
          <p:spPr bwMode="auto">
            <a:xfrm>
              <a:off x="971" y="2917"/>
              <a:ext cx="296" cy="61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645" name="AutoShape 149"/>
            <p:cNvCxnSpPr>
              <a:cxnSpLocks noChangeShapeType="1"/>
              <a:endCxn id="4294967295" idx="2"/>
            </p:cNvCxnSpPr>
            <p:nvPr/>
          </p:nvCxnSpPr>
          <p:spPr bwMode="auto">
            <a:xfrm>
              <a:off x="610" y="2792"/>
              <a:ext cx="236"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8646" name="Text Box 150"/>
            <p:cNvSpPr txBox="1">
              <a:spLocks noChangeArrowheads="1"/>
            </p:cNvSpPr>
            <p:nvPr/>
          </p:nvSpPr>
          <p:spPr bwMode="auto">
            <a:xfrm>
              <a:off x="1008" y="2523"/>
              <a:ext cx="7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a(aa</a:t>
              </a:r>
              <a:r>
                <a:rPr kumimoji="0" lang="en-US" altLang="zh-CN" sz="2000">
                  <a:solidFill>
                    <a:schemeClr val="tx1"/>
                  </a:solidFill>
                  <a:sym typeface="Symbol" panose="05050102010706020507" pitchFamily="18" charset="2"/>
                </a:rPr>
                <a:t>b)</a:t>
              </a:r>
              <a:r>
                <a:rPr kumimoji="0" lang="en-US" altLang="zh-CN" sz="2000" baseline="30000">
                  <a:solidFill>
                    <a:schemeClr val="tx1"/>
                  </a:solidFill>
                  <a:sym typeface="Symbol" panose="05050102010706020507" pitchFamily="18" charset="2"/>
                </a:rPr>
                <a:t>*</a:t>
              </a:r>
              <a:r>
                <a:rPr kumimoji="0" lang="en-US" altLang="zh-CN" sz="2000">
                  <a:solidFill>
                    <a:schemeClr val="tx1"/>
                  </a:solidFill>
                </a:rPr>
                <a:t> </a:t>
              </a:r>
              <a:endParaRPr kumimoji="0" lang="en-US" altLang="zh-CN" sz="2000">
                <a:solidFill>
                  <a:schemeClr val="tx1"/>
                </a:solidFill>
              </a:endParaRPr>
            </a:p>
          </p:txBody>
        </p:sp>
        <p:sp>
          <p:nvSpPr>
            <p:cNvPr id="618647" name="Text Box 151"/>
            <p:cNvSpPr txBox="1">
              <a:spLocks noChangeArrowheads="1"/>
            </p:cNvSpPr>
            <p:nvPr/>
          </p:nvSpPr>
          <p:spPr bwMode="auto">
            <a:xfrm>
              <a:off x="1066" y="2999"/>
              <a:ext cx="14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(ba</a:t>
              </a:r>
              <a:r>
                <a:rPr kumimoji="0" lang="en-US" altLang="zh-CN" sz="2000">
                  <a:solidFill>
                    <a:schemeClr val="tx1"/>
                  </a:solidFill>
                  <a:sym typeface="Symbol" panose="05050102010706020507" pitchFamily="18" charset="2"/>
                </a:rPr>
                <a:t>a)(aab)</a:t>
              </a:r>
              <a:r>
                <a:rPr kumimoji="0" lang="en-US" altLang="zh-CN" sz="2000" baseline="30000">
                  <a:solidFill>
                    <a:schemeClr val="tx1"/>
                  </a:solidFill>
                  <a:sym typeface="Symbol" panose="05050102010706020507" pitchFamily="18" charset="2"/>
                </a:rPr>
                <a:t>*</a:t>
              </a:r>
              <a:r>
                <a:rPr kumimoji="0" lang="en-US" altLang="zh-CN" sz="2000">
                  <a:solidFill>
                    <a:schemeClr val="tx1"/>
                  </a:solidFill>
                  <a:sym typeface="Symbol" panose="05050102010706020507" pitchFamily="18" charset="2"/>
                </a:rPr>
                <a:t>  </a:t>
              </a:r>
              <a:r>
                <a:rPr kumimoji="0" lang="en-US" altLang="zh-CN" sz="2000">
                  <a:solidFill>
                    <a:schemeClr val="tx1"/>
                  </a:solidFill>
                </a:rPr>
                <a:t> </a:t>
              </a:r>
              <a:endParaRPr kumimoji="0" lang="en-US" altLang="zh-CN" sz="2000">
                <a:solidFill>
                  <a:schemeClr val="tx1"/>
                </a:solidFill>
              </a:endParaRPr>
            </a:p>
          </p:txBody>
        </p:sp>
        <p:sp>
          <p:nvSpPr>
            <p:cNvPr id="618648" name="Text Box 152"/>
            <p:cNvSpPr txBox="1">
              <a:spLocks noChangeArrowheads="1"/>
            </p:cNvSpPr>
            <p:nvPr/>
          </p:nvSpPr>
          <p:spPr bwMode="auto">
            <a:xfrm>
              <a:off x="576" y="3905"/>
              <a:ext cx="17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(ba</a:t>
              </a:r>
              <a:r>
                <a:rPr kumimoji="0" lang="en-US" altLang="zh-CN" sz="2000">
                  <a:solidFill>
                    <a:schemeClr val="tx1"/>
                  </a:solidFill>
                  <a:sym typeface="Symbol" panose="05050102010706020507" pitchFamily="18" charset="2"/>
                </a:rPr>
                <a:t>a)(aa</a:t>
              </a:r>
              <a:r>
                <a:rPr kumimoji="0" lang="en-US" altLang="zh-CN" sz="2000">
                  <a:solidFill>
                    <a:schemeClr val="tx1"/>
                  </a:solidFill>
                </a:rPr>
                <a:t>b)</a:t>
              </a:r>
              <a:r>
                <a:rPr kumimoji="0" lang="en-US" altLang="zh-CN" sz="2000" baseline="30000">
                  <a:solidFill>
                    <a:schemeClr val="tx1"/>
                  </a:solidFill>
                </a:rPr>
                <a:t>*</a:t>
              </a:r>
              <a:r>
                <a:rPr kumimoji="0" lang="en-US" altLang="zh-CN" sz="2000">
                  <a:solidFill>
                    <a:schemeClr val="tx1"/>
                  </a:solidFill>
                </a:rPr>
                <a:t>ab </a:t>
              </a:r>
              <a:r>
                <a:rPr kumimoji="0" lang="en-US" altLang="zh-CN" sz="2000">
                  <a:solidFill>
                    <a:schemeClr val="tx1"/>
                  </a:solidFill>
                  <a:sym typeface="Symbol" panose="05050102010706020507" pitchFamily="18" charset="2"/>
                </a:rPr>
                <a:t> bb</a:t>
              </a:r>
              <a:r>
                <a:rPr kumimoji="0" lang="en-US" altLang="zh-CN" sz="2000">
                  <a:solidFill>
                    <a:schemeClr val="tx1"/>
                  </a:solidFill>
                </a:rPr>
                <a:t> </a:t>
              </a:r>
              <a:endParaRPr kumimoji="0" lang="en-US" altLang="zh-CN" sz="2000">
                <a:solidFill>
                  <a:schemeClr val="tx1"/>
                </a:solidFill>
              </a:endParaRPr>
            </a:p>
          </p:txBody>
        </p:sp>
        <p:sp>
          <p:nvSpPr>
            <p:cNvPr id="618649" name="Text Box 153"/>
            <p:cNvSpPr txBox="1">
              <a:spLocks noChangeArrowheads="1"/>
            </p:cNvSpPr>
            <p:nvPr/>
          </p:nvSpPr>
          <p:spPr bwMode="auto">
            <a:xfrm>
              <a:off x="149" y="3281"/>
              <a:ext cx="11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a(aa</a:t>
              </a:r>
              <a:r>
                <a:rPr kumimoji="0" lang="en-US" altLang="zh-CN" sz="2000">
                  <a:solidFill>
                    <a:schemeClr val="tx1"/>
                  </a:solidFill>
                  <a:sym typeface="Symbol" panose="05050102010706020507" pitchFamily="18" charset="2"/>
                </a:rPr>
                <a:t>b</a:t>
              </a:r>
              <a:r>
                <a:rPr kumimoji="0" lang="en-US" altLang="zh-CN" sz="2000">
                  <a:solidFill>
                    <a:schemeClr val="tx1"/>
                  </a:solidFill>
                </a:rPr>
                <a:t>)</a:t>
              </a:r>
              <a:r>
                <a:rPr kumimoji="0" lang="en-US" altLang="zh-CN" sz="2000" baseline="30000">
                  <a:solidFill>
                    <a:schemeClr val="tx1"/>
                  </a:solidFill>
                </a:rPr>
                <a:t>*</a:t>
              </a:r>
              <a:r>
                <a:rPr kumimoji="0" lang="en-US" altLang="zh-CN" sz="2000">
                  <a:solidFill>
                    <a:schemeClr val="tx1"/>
                  </a:solidFill>
                </a:rPr>
                <a:t>ab</a:t>
              </a:r>
              <a:r>
                <a:rPr kumimoji="0" lang="en-US" altLang="zh-CN" sz="2000">
                  <a:solidFill>
                    <a:schemeClr val="tx1"/>
                  </a:solidFill>
                  <a:sym typeface="Symbol" panose="05050102010706020507" pitchFamily="18" charset="2"/>
                </a:rPr>
                <a:t>b</a:t>
              </a:r>
              <a:r>
                <a:rPr kumimoji="0" lang="en-US" altLang="zh-CN" sz="2000">
                  <a:solidFill>
                    <a:schemeClr val="tx1"/>
                  </a:solidFill>
                </a:rPr>
                <a:t> </a:t>
              </a:r>
              <a:endParaRPr kumimoji="0" lang="en-US" altLang="zh-CN" sz="2000">
                <a:solidFill>
                  <a:schemeClr val="tx1"/>
                </a:solidFill>
              </a:endParaRPr>
            </a:p>
          </p:txBody>
        </p:sp>
        <p:cxnSp>
          <p:nvCxnSpPr>
            <p:cNvPr id="618650" name="AutoShape 154"/>
            <p:cNvCxnSpPr>
              <a:cxnSpLocks noChangeShapeType="1"/>
              <a:stCxn id="4294967295" idx="3"/>
              <a:endCxn id="4294967295" idx="5"/>
            </p:cNvCxnSpPr>
            <p:nvPr/>
          </p:nvCxnSpPr>
          <p:spPr bwMode="auto">
            <a:xfrm rot="16200000" flipH="1">
              <a:off x="1354" y="3619"/>
              <a:ext cx="1" cy="176"/>
            </a:xfrm>
            <a:prstGeom prst="curvedConnector3">
              <a:avLst>
                <a:gd name="adj1" fmla="val 2550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651" name="AutoShape 155"/>
            <p:cNvCxnSpPr>
              <a:cxnSpLocks noChangeShapeType="1"/>
              <a:stCxn id="4294967295" idx="4"/>
              <a:endCxn id="4294967295" idx="7"/>
            </p:cNvCxnSpPr>
            <p:nvPr/>
          </p:nvCxnSpPr>
          <p:spPr bwMode="auto">
            <a:xfrm flipH="1">
              <a:off x="1443" y="2917"/>
              <a:ext cx="352" cy="613"/>
            </a:xfrm>
            <a:prstGeom prst="straightConnector1">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8652" name="Oval 156"/>
            <p:cNvSpPr>
              <a:spLocks noChangeArrowheads="1"/>
            </p:cNvSpPr>
            <p:nvPr/>
          </p:nvSpPr>
          <p:spPr bwMode="auto">
            <a:xfrm>
              <a:off x="1728" y="2723"/>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51"/>
            <p:cNvSpPr>
              <a:spLocks noChangeAspect="1"/>
            </p:cNvSpPr>
            <p:nvPr/>
          </p:nvSpPr>
          <p:spPr bwMode="auto">
            <a:xfrm>
              <a:off x="1670" y="2667"/>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1600">
                  <a:solidFill>
                    <a:srgbClr val="000000"/>
                  </a:solidFill>
                  <a:sym typeface="Symbol" panose="05050102010706020507" pitchFamily="18" charset="2"/>
                </a:rPr>
                <a:t>ac</a:t>
              </a:r>
              <a:endParaRPr kumimoji="0" lang="en-US" altLang="zh-CN" sz="1600">
                <a:solidFill>
                  <a:srgbClr val="000000"/>
                </a:solidFill>
                <a:sym typeface="Symbol" panose="05050102010706020507" pitchFamily="18" charset="2"/>
              </a:endParaRPr>
            </a:p>
          </p:txBody>
        </p:sp>
        <p:sp>
          <p:nvSpPr>
            <p:cNvPr id="618654" name="Text Box 158"/>
            <p:cNvSpPr txBox="1">
              <a:spLocks noChangeArrowheads="1"/>
            </p:cNvSpPr>
            <p:nvPr/>
          </p:nvSpPr>
          <p:spPr bwMode="auto">
            <a:xfrm>
              <a:off x="160" y="2341"/>
              <a:ext cx="123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delete state 2 </a:t>
              </a:r>
              <a:endParaRPr lang="en-US" altLang="zh-CN" sz="2400" dirty="0">
                <a:solidFill>
                  <a:srgbClr val="FF0000"/>
                </a:solidFill>
              </a:endParaRPr>
            </a:p>
          </p:txBody>
        </p:sp>
      </p:grpSp>
      <p:grpSp>
        <p:nvGrpSpPr>
          <p:cNvPr id="618663" name="Group 167"/>
          <p:cNvGrpSpPr/>
          <p:nvPr/>
        </p:nvGrpSpPr>
        <p:grpSpPr bwMode="auto">
          <a:xfrm>
            <a:off x="4067175" y="4262440"/>
            <a:ext cx="4860925" cy="1620839"/>
            <a:chOff x="2562" y="2685"/>
            <a:chExt cx="3062" cy="1021"/>
          </a:xfrm>
        </p:grpSpPr>
        <p:sp>
          <p:nvSpPr>
            <p:cNvPr id="4" name="Oval 51"/>
            <p:cNvSpPr>
              <a:spLocks noChangeAspect="1"/>
            </p:cNvSpPr>
            <p:nvPr/>
          </p:nvSpPr>
          <p:spPr bwMode="auto">
            <a:xfrm>
              <a:off x="3076" y="3456"/>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s</a:t>
              </a:r>
              <a:endParaRPr kumimoji="0" lang="en-US" altLang="zh-CN" sz="2000">
                <a:solidFill>
                  <a:srgbClr val="000000"/>
                </a:solidFill>
                <a:sym typeface="Symbol" panose="05050102010706020507" pitchFamily="18" charset="2"/>
              </a:endParaRPr>
            </a:p>
          </p:txBody>
        </p:sp>
        <p:cxnSp>
          <p:nvCxnSpPr>
            <p:cNvPr id="618657" name="AutoShape 161"/>
            <p:cNvCxnSpPr>
              <a:cxnSpLocks noChangeShapeType="1"/>
              <a:stCxn id="4" idx="6"/>
              <a:endCxn id="4294967295" idx="2"/>
            </p:cNvCxnSpPr>
            <p:nvPr/>
          </p:nvCxnSpPr>
          <p:spPr bwMode="auto">
            <a:xfrm>
              <a:off x="3326" y="3581"/>
              <a:ext cx="1616"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658" name="AutoShape 162"/>
            <p:cNvCxnSpPr>
              <a:cxnSpLocks noChangeShapeType="1"/>
              <a:endCxn id="4" idx="2"/>
            </p:cNvCxnSpPr>
            <p:nvPr/>
          </p:nvCxnSpPr>
          <p:spPr bwMode="auto">
            <a:xfrm>
              <a:off x="2840" y="3581"/>
              <a:ext cx="236"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8659" name="Text Box 163"/>
            <p:cNvSpPr txBox="1">
              <a:spLocks noChangeArrowheads="1"/>
            </p:cNvSpPr>
            <p:nvPr/>
          </p:nvSpPr>
          <p:spPr bwMode="auto">
            <a:xfrm>
              <a:off x="2562" y="2976"/>
              <a:ext cx="306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rgbClr val="FF3300"/>
                  </a:solidFill>
                </a:rPr>
                <a:t>(</a:t>
              </a:r>
              <a:r>
                <a:rPr kumimoji="0" lang="en-US" altLang="zh-CN" sz="2000">
                  <a:solidFill>
                    <a:schemeClr val="tx1"/>
                  </a:solidFill>
                </a:rPr>
                <a:t> (a(aa</a:t>
              </a:r>
              <a:r>
                <a:rPr kumimoji="0" lang="en-US" altLang="zh-CN" sz="2000">
                  <a:solidFill>
                    <a:schemeClr val="tx1"/>
                  </a:solidFill>
                  <a:sym typeface="Symbol" panose="05050102010706020507" pitchFamily="18" charset="2"/>
                </a:rPr>
                <a:t>b</a:t>
              </a:r>
              <a:r>
                <a:rPr kumimoji="0" lang="en-US" altLang="zh-CN" sz="2000">
                  <a:solidFill>
                    <a:schemeClr val="tx1"/>
                  </a:solidFill>
                </a:rPr>
                <a:t>)</a:t>
              </a:r>
              <a:r>
                <a:rPr kumimoji="0" lang="en-US" altLang="zh-CN" sz="2000" baseline="30000">
                  <a:solidFill>
                    <a:schemeClr val="tx1"/>
                  </a:solidFill>
                </a:rPr>
                <a:t>*</a:t>
              </a:r>
              <a:r>
                <a:rPr kumimoji="0" lang="en-US" altLang="zh-CN" sz="2000">
                  <a:solidFill>
                    <a:schemeClr val="tx1"/>
                  </a:solidFill>
                </a:rPr>
                <a:t>ab</a:t>
              </a:r>
              <a:r>
                <a:rPr kumimoji="0" lang="en-US" altLang="zh-CN" sz="2000">
                  <a:solidFill>
                    <a:schemeClr val="tx1"/>
                  </a:solidFill>
                  <a:sym typeface="Symbol" panose="05050102010706020507" pitchFamily="18" charset="2"/>
                </a:rPr>
                <a:t>b)(</a:t>
              </a:r>
              <a:r>
                <a:rPr kumimoji="0" lang="en-US" altLang="zh-CN" sz="2000">
                  <a:solidFill>
                    <a:schemeClr val="tx1"/>
                  </a:solidFill>
                </a:rPr>
                <a:t>(ba</a:t>
              </a:r>
              <a:r>
                <a:rPr kumimoji="0" lang="en-US" altLang="zh-CN" sz="2000">
                  <a:solidFill>
                    <a:schemeClr val="tx1"/>
                  </a:solidFill>
                  <a:sym typeface="Symbol" panose="05050102010706020507" pitchFamily="18" charset="2"/>
                </a:rPr>
                <a:t>a)(aa</a:t>
              </a:r>
              <a:r>
                <a:rPr kumimoji="0" lang="en-US" altLang="zh-CN" sz="2000">
                  <a:solidFill>
                    <a:schemeClr val="tx1"/>
                  </a:solidFill>
                </a:rPr>
                <a:t>b)</a:t>
              </a:r>
              <a:r>
                <a:rPr kumimoji="0" lang="en-US" altLang="zh-CN" sz="2000" baseline="30000">
                  <a:solidFill>
                    <a:schemeClr val="tx1"/>
                  </a:solidFill>
                </a:rPr>
                <a:t>*</a:t>
              </a:r>
              <a:r>
                <a:rPr kumimoji="0" lang="en-US" altLang="zh-CN" sz="2000">
                  <a:solidFill>
                    <a:schemeClr val="tx1"/>
                  </a:solidFill>
                </a:rPr>
                <a:t>ab </a:t>
              </a:r>
              <a:r>
                <a:rPr kumimoji="0" lang="en-US" altLang="zh-CN" sz="2000">
                  <a:solidFill>
                    <a:schemeClr val="tx1"/>
                  </a:solidFill>
                  <a:sym typeface="Symbol" panose="05050102010706020507" pitchFamily="18" charset="2"/>
                </a:rPr>
                <a:t> bb)</a:t>
              </a:r>
              <a:r>
                <a:rPr kumimoji="0" lang="en-US" altLang="zh-CN" sz="2000" baseline="30000">
                  <a:solidFill>
                    <a:schemeClr val="tx1"/>
                  </a:solidFill>
                  <a:sym typeface="Symbol" panose="05050102010706020507" pitchFamily="18" charset="2"/>
                </a:rPr>
                <a:t>*</a:t>
              </a:r>
              <a:r>
                <a:rPr kumimoji="0" lang="en-US" altLang="zh-CN" sz="2000">
                  <a:solidFill>
                    <a:schemeClr val="tx1"/>
                  </a:solidFill>
                  <a:sym typeface="Symbol" panose="05050102010706020507" pitchFamily="18" charset="2"/>
                </a:rPr>
                <a:t> </a:t>
              </a:r>
              <a:endParaRPr kumimoji="0" lang="en-US" altLang="zh-CN" sz="2000">
                <a:solidFill>
                  <a:schemeClr val="tx1"/>
                </a:solidFill>
                <a:sym typeface="Symbol" panose="05050102010706020507" pitchFamily="18" charset="2"/>
              </a:endParaRPr>
            </a:p>
            <a:p>
              <a:r>
                <a:rPr kumimoji="0" lang="en-US" altLang="zh-CN" sz="2000">
                  <a:solidFill>
                    <a:schemeClr val="tx1"/>
                  </a:solidFill>
                  <a:sym typeface="Symbol" panose="05050102010706020507" pitchFamily="18" charset="2"/>
                </a:rPr>
                <a:t>  (</a:t>
              </a:r>
              <a:r>
                <a:rPr kumimoji="0" lang="en-US" altLang="zh-CN" sz="2000">
                  <a:solidFill>
                    <a:schemeClr val="tx1"/>
                  </a:solidFill>
                </a:rPr>
                <a:t>(ba</a:t>
              </a:r>
              <a:r>
                <a:rPr kumimoji="0" lang="en-US" altLang="zh-CN" sz="2000">
                  <a:solidFill>
                    <a:schemeClr val="tx1"/>
                  </a:solidFill>
                  <a:sym typeface="Symbol" panose="05050102010706020507" pitchFamily="18" charset="2"/>
                </a:rPr>
                <a:t>a)(aab)</a:t>
              </a:r>
              <a:r>
                <a:rPr kumimoji="0" lang="en-US" altLang="zh-CN" sz="2000" baseline="30000">
                  <a:solidFill>
                    <a:schemeClr val="tx1"/>
                  </a:solidFill>
                  <a:sym typeface="Symbol" panose="05050102010706020507" pitchFamily="18" charset="2"/>
                </a:rPr>
                <a:t>*</a:t>
              </a:r>
              <a:r>
                <a:rPr kumimoji="0" lang="en-US" altLang="zh-CN" sz="2000">
                  <a:solidFill>
                    <a:schemeClr val="tx1"/>
                  </a:solidFill>
                  <a:sym typeface="Symbol" panose="05050102010706020507" pitchFamily="18" charset="2"/>
                </a:rPr>
                <a:t>) </a:t>
              </a:r>
              <a:r>
                <a:rPr kumimoji="0" lang="en-US" altLang="zh-CN" sz="2000">
                  <a:solidFill>
                    <a:srgbClr val="FF3300"/>
                  </a:solidFill>
                  <a:sym typeface="Symbol" panose="05050102010706020507" pitchFamily="18" charset="2"/>
                </a:rPr>
                <a:t>)</a:t>
              </a:r>
              <a:r>
                <a:rPr kumimoji="0" lang="en-US" altLang="zh-CN" sz="2000">
                  <a:solidFill>
                    <a:schemeClr val="tx1"/>
                  </a:solidFill>
                  <a:sym typeface="Symbol" panose="05050102010706020507" pitchFamily="18" charset="2"/>
                </a:rPr>
                <a:t>  </a:t>
              </a:r>
              <a:r>
                <a:rPr kumimoji="0" lang="en-US" altLang="zh-CN" sz="2000">
                  <a:solidFill>
                    <a:srgbClr val="FF3300"/>
                  </a:solidFill>
                  <a:sym typeface="Symbol" panose="05050102010706020507" pitchFamily="18" charset="2"/>
                </a:rPr>
                <a:t>(</a:t>
              </a:r>
              <a:r>
                <a:rPr kumimoji="0" lang="en-US" altLang="zh-CN" sz="2000">
                  <a:solidFill>
                    <a:schemeClr val="tx1"/>
                  </a:solidFill>
                  <a:sym typeface="Symbol" panose="05050102010706020507" pitchFamily="18" charset="2"/>
                </a:rPr>
                <a:t> </a:t>
              </a:r>
              <a:r>
                <a:rPr kumimoji="0" lang="en-US" altLang="zh-CN" sz="2000">
                  <a:solidFill>
                    <a:schemeClr val="tx1"/>
                  </a:solidFill>
                </a:rPr>
                <a:t>a(aa</a:t>
              </a:r>
              <a:r>
                <a:rPr kumimoji="0" lang="en-US" altLang="zh-CN" sz="2000">
                  <a:solidFill>
                    <a:schemeClr val="tx1"/>
                  </a:solidFill>
                  <a:sym typeface="Symbol" panose="05050102010706020507" pitchFamily="18" charset="2"/>
                </a:rPr>
                <a:t>b)</a:t>
              </a:r>
              <a:r>
                <a:rPr kumimoji="0" lang="en-US" altLang="zh-CN" sz="2000" baseline="30000">
                  <a:solidFill>
                    <a:schemeClr val="tx1"/>
                  </a:solidFill>
                  <a:sym typeface="Symbol" panose="05050102010706020507" pitchFamily="18" charset="2"/>
                </a:rPr>
                <a:t>*</a:t>
              </a:r>
              <a:r>
                <a:rPr kumimoji="0" lang="en-US" altLang="zh-CN" sz="2000">
                  <a:solidFill>
                    <a:srgbClr val="FF3300"/>
                  </a:solidFill>
                </a:rPr>
                <a:t>)</a:t>
              </a:r>
              <a:endParaRPr kumimoji="0" lang="en-US" altLang="zh-CN" sz="2000">
                <a:solidFill>
                  <a:srgbClr val="FF3300"/>
                </a:solidFill>
              </a:endParaRPr>
            </a:p>
          </p:txBody>
        </p:sp>
        <p:sp>
          <p:nvSpPr>
            <p:cNvPr id="618660" name="Oval 164"/>
            <p:cNvSpPr>
              <a:spLocks noChangeArrowheads="1"/>
            </p:cNvSpPr>
            <p:nvPr/>
          </p:nvSpPr>
          <p:spPr bwMode="auto">
            <a:xfrm>
              <a:off x="5000" y="351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51"/>
            <p:cNvSpPr>
              <a:spLocks noChangeAspect="1"/>
            </p:cNvSpPr>
            <p:nvPr/>
          </p:nvSpPr>
          <p:spPr bwMode="auto">
            <a:xfrm>
              <a:off x="4942" y="3456"/>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1600">
                  <a:solidFill>
                    <a:srgbClr val="000000"/>
                  </a:solidFill>
                  <a:sym typeface="Symbol" panose="05050102010706020507" pitchFamily="18" charset="2"/>
                </a:rPr>
                <a:t>ac</a:t>
              </a:r>
              <a:endParaRPr kumimoji="0" lang="en-US" altLang="zh-CN" sz="1600">
                <a:solidFill>
                  <a:srgbClr val="000000"/>
                </a:solidFill>
                <a:sym typeface="Symbol" panose="05050102010706020507" pitchFamily="18" charset="2"/>
              </a:endParaRPr>
            </a:p>
          </p:txBody>
        </p:sp>
        <p:sp>
          <p:nvSpPr>
            <p:cNvPr id="618662" name="Text Box 166"/>
            <p:cNvSpPr txBox="1">
              <a:spLocks noChangeArrowheads="1"/>
            </p:cNvSpPr>
            <p:nvPr/>
          </p:nvSpPr>
          <p:spPr bwMode="auto">
            <a:xfrm>
              <a:off x="3334" y="2685"/>
              <a:ext cx="123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delete state 3 </a:t>
              </a:r>
              <a:endParaRPr lang="en-US" altLang="zh-CN" sz="2400" dirty="0">
                <a:solidFill>
                  <a:srgbClr val="FF0000"/>
                </a:solidFill>
              </a:endParaRPr>
            </a:p>
          </p:txBody>
        </p:sp>
      </p:grpSp>
      <p:grpSp>
        <p:nvGrpSpPr>
          <p:cNvPr id="97" name="Group 120"/>
          <p:cNvGrpSpPr/>
          <p:nvPr/>
        </p:nvGrpSpPr>
        <p:grpSpPr bwMode="auto">
          <a:xfrm>
            <a:off x="1782761" y="1268413"/>
            <a:ext cx="4262435" cy="2149475"/>
            <a:chOff x="858" y="799"/>
            <a:chExt cx="2685" cy="1354"/>
          </a:xfrm>
        </p:grpSpPr>
        <p:sp>
          <p:nvSpPr>
            <p:cNvPr id="98" name="Oval 51"/>
            <p:cNvSpPr>
              <a:spLocks noChangeAspect="1"/>
            </p:cNvSpPr>
            <p:nvPr/>
          </p:nvSpPr>
          <p:spPr bwMode="auto">
            <a:xfrm>
              <a:off x="2099" y="1087"/>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1</a:t>
              </a:r>
              <a:endParaRPr kumimoji="0" lang="en-US" altLang="zh-CN" sz="2000">
                <a:solidFill>
                  <a:srgbClr val="000000"/>
                </a:solidFill>
                <a:sym typeface="Symbol" panose="05050102010706020507" pitchFamily="18" charset="2"/>
              </a:endParaRPr>
            </a:p>
          </p:txBody>
        </p:sp>
        <p:cxnSp>
          <p:nvCxnSpPr>
            <p:cNvPr id="99" name="AutoShape 68"/>
            <p:cNvCxnSpPr>
              <a:cxnSpLocks noChangeShapeType="1"/>
            </p:cNvCxnSpPr>
            <p:nvPr/>
          </p:nvCxnSpPr>
          <p:spPr bwMode="auto">
            <a:xfrm>
              <a:off x="2312" y="1124"/>
              <a:ext cx="582"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Oval 69"/>
            <p:cNvSpPr>
              <a:spLocks noChangeArrowheads="1"/>
            </p:cNvSpPr>
            <p:nvPr/>
          </p:nvSpPr>
          <p:spPr bwMode="auto">
            <a:xfrm>
              <a:off x="3351" y="1959"/>
              <a:ext cx="136" cy="136"/>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Oval 51"/>
            <p:cNvSpPr>
              <a:spLocks noChangeAspect="1"/>
            </p:cNvSpPr>
            <p:nvPr/>
          </p:nvSpPr>
          <p:spPr bwMode="auto">
            <a:xfrm>
              <a:off x="2857" y="1087"/>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2</a:t>
              </a:r>
              <a:endParaRPr kumimoji="0" lang="en-US" altLang="zh-CN" sz="2000">
                <a:solidFill>
                  <a:srgbClr val="000000"/>
                </a:solidFill>
                <a:sym typeface="Symbol" panose="05050102010706020507" pitchFamily="18" charset="2"/>
              </a:endParaRPr>
            </a:p>
          </p:txBody>
        </p:sp>
        <p:sp>
          <p:nvSpPr>
            <p:cNvPr id="102" name="Oval 51"/>
            <p:cNvSpPr>
              <a:spLocks noChangeAspect="1"/>
            </p:cNvSpPr>
            <p:nvPr/>
          </p:nvSpPr>
          <p:spPr bwMode="auto">
            <a:xfrm>
              <a:off x="2483" y="1903"/>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3</a:t>
              </a:r>
              <a:endParaRPr kumimoji="0" lang="en-US" altLang="zh-CN" sz="2000">
                <a:solidFill>
                  <a:srgbClr val="000000"/>
                </a:solidFill>
                <a:sym typeface="Symbol" panose="05050102010706020507" pitchFamily="18" charset="2"/>
              </a:endParaRPr>
            </a:p>
          </p:txBody>
        </p:sp>
        <p:cxnSp>
          <p:nvCxnSpPr>
            <p:cNvPr id="103" name="AutoShape 72"/>
            <p:cNvCxnSpPr>
              <a:cxnSpLocks noChangeShapeType="1"/>
            </p:cNvCxnSpPr>
            <p:nvPr/>
          </p:nvCxnSpPr>
          <p:spPr bwMode="auto">
            <a:xfrm flipH="1">
              <a:off x="2349" y="1212"/>
              <a:ext cx="508"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AutoShape 73"/>
            <p:cNvCxnSpPr>
              <a:cxnSpLocks noChangeShapeType="1"/>
            </p:cNvCxnSpPr>
            <p:nvPr/>
          </p:nvCxnSpPr>
          <p:spPr bwMode="auto">
            <a:xfrm flipH="1" flipV="1">
              <a:off x="2312" y="1300"/>
              <a:ext cx="296" cy="6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AutoShape 74"/>
            <p:cNvCxnSpPr>
              <a:cxnSpLocks noChangeShapeType="1"/>
            </p:cNvCxnSpPr>
            <p:nvPr/>
          </p:nvCxnSpPr>
          <p:spPr bwMode="auto">
            <a:xfrm>
              <a:off x="2224" y="1337"/>
              <a:ext cx="296" cy="6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AutoShape 75"/>
            <p:cNvCxnSpPr>
              <a:cxnSpLocks noChangeShapeType="1"/>
            </p:cNvCxnSpPr>
            <p:nvPr/>
          </p:nvCxnSpPr>
          <p:spPr bwMode="auto">
            <a:xfrm flipV="1">
              <a:off x="2608" y="1300"/>
              <a:ext cx="286" cy="6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AutoShape 76"/>
            <p:cNvCxnSpPr>
              <a:cxnSpLocks noChangeShapeType="1"/>
            </p:cNvCxnSpPr>
            <p:nvPr/>
          </p:nvCxnSpPr>
          <p:spPr bwMode="auto">
            <a:xfrm>
              <a:off x="1863" y="1212"/>
              <a:ext cx="236" cy="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AutoShape 77"/>
            <p:cNvCxnSpPr>
              <a:cxnSpLocks noChangeShapeType="1"/>
            </p:cNvCxnSpPr>
            <p:nvPr/>
          </p:nvCxnSpPr>
          <p:spPr bwMode="auto">
            <a:xfrm rot="16200000" flipH="1" flipV="1">
              <a:off x="2981" y="1037"/>
              <a:ext cx="1" cy="176"/>
            </a:xfrm>
            <a:prstGeom prst="curvedConnector3">
              <a:avLst>
                <a:gd name="adj1" fmla="val -2790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9" name="Text Box 78"/>
            <p:cNvSpPr txBox="1">
              <a:spLocks noChangeArrowheads="1"/>
            </p:cNvSpPr>
            <p:nvPr/>
          </p:nvSpPr>
          <p:spPr bwMode="auto">
            <a:xfrm>
              <a:off x="2483" y="895"/>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chemeClr val="tx1"/>
                  </a:solidFill>
                </a:rPr>
                <a:t>a </a:t>
              </a:r>
              <a:endParaRPr kumimoji="0" lang="en-US" altLang="zh-CN" sz="2000" dirty="0">
                <a:solidFill>
                  <a:schemeClr val="tx1"/>
                </a:solidFill>
              </a:endParaRPr>
            </a:p>
          </p:txBody>
        </p:sp>
        <p:sp>
          <p:nvSpPr>
            <p:cNvPr id="110" name="Text Box 79"/>
            <p:cNvSpPr txBox="1">
              <a:spLocks noChangeArrowheads="1"/>
            </p:cNvSpPr>
            <p:nvPr/>
          </p:nvSpPr>
          <p:spPr bwMode="auto">
            <a:xfrm>
              <a:off x="2483" y="1125"/>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a </a:t>
              </a:r>
              <a:endParaRPr kumimoji="0" lang="en-US" altLang="zh-CN" sz="2000">
                <a:solidFill>
                  <a:schemeClr val="tx1"/>
                </a:solidFill>
              </a:endParaRPr>
            </a:p>
          </p:txBody>
        </p:sp>
        <p:sp>
          <p:nvSpPr>
            <p:cNvPr id="111" name="Text Box 80"/>
            <p:cNvSpPr txBox="1">
              <a:spLocks noChangeArrowheads="1"/>
            </p:cNvSpPr>
            <p:nvPr/>
          </p:nvSpPr>
          <p:spPr bwMode="auto">
            <a:xfrm>
              <a:off x="2727" y="1471"/>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a </a:t>
              </a:r>
              <a:endParaRPr kumimoji="0" lang="en-US" altLang="zh-CN" sz="2000">
                <a:solidFill>
                  <a:schemeClr val="tx1"/>
                </a:solidFill>
              </a:endParaRPr>
            </a:p>
          </p:txBody>
        </p:sp>
        <p:sp>
          <p:nvSpPr>
            <p:cNvPr id="112" name="Text Box 81"/>
            <p:cNvSpPr txBox="1">
              <a:spLocks noChangeArrowheads="1"/>
            </p:cNvSpPr>
            <p:nvPr/>
          </p:nvSpPr>
          <p:spPr bwMode="auto">
            <a:xfrm>
              <a:off x="2387" y="1365"/>
              <a:ext cx="2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b </a:t>
              </a:r>
              <a:endParaRPr kumimoji="0" lang="en-US" altLang="zh-CN" sz="2000">
                <a:solidFill>
                  <a:schemeClr val="tx1"/>
                </a:solidFill>
              </a:endParaRPr>
            </a:p>
          </p:txBody>
        </p:sp>
        <p:sp>
          <p:nvSpPr>
            <p:cNvPr id="113" name="Text Box 82"/>
            <p:cNvSpPr txBox="1">
              <a:spLocks noChangeArrowheads="1"/>
            </p:cNvSpPr>
            <p:nvPr/>
          </p:nvSpPr>
          <p:spPr bwMode="auto">
            <a:xfrm>
              <a:off x="2147" y="1423"/>
              <a:ext cx="2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b </a:t>
              </a:r>
              <a:endParaRPr kumimoji="0" lang="en-US" altLang="zh-CN" sz="2000">
                <a:solidFill>
                  <a:schemeClr val="tx1"/>
                </a:solidFill>
              </a:endParaRPr>
            </a:p>
          </p:txBody>
        </p:sp>
        <p:sp>
          <p:nvSpPr>
            <p:cNvPr id="114" name="Text Box 83"/>
            <p:cNvSpPr txBox="1">
              <a:spLocks noChangeArrowheads="1"/>
            </p:cNvSpPr>
            <p:nvPr/>
          </p:nvSpPr>
          <p:spPr bwMode="auto">
            <a:xfrm>
              <a:off x="2766" y="799"/>
              <a:ext cx="2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a:solidFill>
                    <a:schemeClr val="tx1"/>
                  </a:solidFill>
                </a:rPr>
                <a:t>b </a:t>
              </a:r>
              <a:endParaRPr kumimoji="0" lang="en-US" altLang="zh-CN" sz="2000">
                <a:solidFill>
                  <a:schemeClr val="tx1"/>
                </a:solidFill>
              </a:endParaRPr>
            </a:p>
          </p:txBody>
        </p:sp>
        <p:sp>
          <p:nvSpPr>
            <p:cNvPr id="115" name="Oval 51"/>
            <p:cNvSpPr>
              <a:spLocks noChangeAspect="1"/>
            </p:cNvSpPr>
            <p:nvPr/>
          </p:nvSpPr>
          <p:spPr bwMode="auto">
            <a:xfrm>
              <a:off x="1613" y="1087"/>
              <a:ext cx="250" cy="250"/>
            </a:xfrm>
            <a:prstGeom prst="ellipse">
              <a:avLst/>
            </a:prstGeom>
            <a:noFill/>
            <a:ln w="9525" algn="ctr">
              <a:solidFill>
                <a:srgbClr val="FF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FF0000"/>
                  </a:solidFill>
                  <a:sym typeface="Symbol" panose="05050102010706020507" pitchFamily="18" charset="2"/>
                </a:rPr>
                <a:t>s</a:t>
              </a:r>
              <a:endParaRPr kumimoji="0" lang="en-US" altLang="zh-CN" sz="2000">
                <a:solidFill>
                  <a:srgbClr val="FF0000"/>
                </a:solidFill>
                <a:sym typeface="Symbol" panose="05050102010706020507" pitchFamily="18" charset="2"/>
              </a:endParaRPr>
            </a:p>
          </p:txBody>
        </p:sp>
        <p:cxnSp>
          <p:nvCxnSpPr>
            <p:cNvPr id="116" name="AutoShape 85"/>
            <p:cNvCxnSpPr>
              <a:cxnSpLocks noChangeShapeType="1"/>
            </p:cNvCxnSpPr>
            <p:nvPr/>
          </p:nvCxnSpPr>
          <p:spPr bwMode="auto">
            <a:xfrm>
              <a:off x="1383" y="1212"/>
              <a:ext cx="230" cy="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7" name="Oval 51"/>
            <p:cNvSpPr>
              <a:spLocks noChangeAspect="1"/>
            </p:cNvSpPr>
            <p:nvPr/>
          </p:nvSpPr>
          <p:spPr bwMode="auto">
            <a:xfrm>
              <a:off x="3293" y="1903"/>
              <a:ext cx="250" cy="250"/>
            </a:xfrm>
            <a:prstGeom prst="ellipse">
              <a:avLst/>
            </a:prstGeom>
            <a:noFill/>
            <a:ln w="9525" algn="ctr">
              <a:solidFill>
                <a:srgbClr val="FF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1600">
                  <a:solidFill>
                    <a:srgbClr val="FF0000"/>
                  </a:solidFill>
                  <a:sym typeface="Symbol" panose="05050102010706020507" pitchFamily="18" charset="2"/>
                </a:rPr>
                <a:t>ac</a:t>
              </a:r>
              <a:endParaRPr kumimoji="0" lang="en-US" altLang="zh-CN" sz="1600">
                <a:solidFill>
                  <a:srgbClr val="FF0000"/>
                </a:solidFill>
                <a:sym typeface="Symbol" panose="05050102010706020507" pitchFamily="18" charset="2"/>
              </a:endParaRPr>
            </a:p>
          </p:txBody>
        </p:sp>
        <p:cxnSp>
          <p:nvCxnSpPr>
            <p:cNvPr id="118" name="AutoShape 87"/>
            <p:cNvCxnSpPr>
              <a:cxnSpLocks noChangeShapeType="1"/>
            </p:cNvCxnSpPr>
            <p:nvPr/>
          </p:nvCxnSpPr>
          <p:spPr bwMode="auto">
            <a:xfrm>
              <a:off x="3070" y="1300"/>
              <a:ext cx="348" cy="603"/>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88"/>
            <p:cNvCxnSpPr>
              <a:cxnSpLocks noChangeShapeType="1"/>
            </p:cNvCxnSpPr>
            <p:nvPr/>
          </p:nvCxnSpPr>
          <p:spPr bwMode="auto">
            <a:xfrm>
              <a:off x="2733" y="2028"/>
              <a:ext cx="560" cy="0"/>
            </a:xfrm>
            <a:prstGeom prst="straightConnector1">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 name="Text Box 89"/>
            <p:cNvSpPr txBox="1">
              <a:spLocks noChangeArrowheads="1"/>
            </p:cNvSpPr>
            <p:nvPr/>
          </p:nvSpPr>
          <p:spPr bwMode="auto">
            <a:xfrm>
              <a:off x="3221" y="1461"/>
              <a:ext cx="2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rgbClr val="FF0000"/>
                  </a:solidFill>
                  <a:sym typeface="Symbol" panose="05050102010706020507" pitchFamily="18" charset="2"/>
                </a:rPr>
                <a:t></a:t>
              </a:r>
              <a:r>
                <a:rPr kumimoji="0" lang="en-US" altLang="zh-CN" sz="2000" dirty="0">
                  <a:solidFill>
                    <a:srgbClr val="FF0000"/>
                  </a:solidFill>
                </a:rPr>
                <a:t> </a:t>
              </a:r>
              <a:endParaRPr kumimoji="0" lang="en-US" altLang="zh-CN" sz="2000" dirty="0">
                <a:solidFill>
                  <a:srgbClr val="FF0000"/>
                </a:solidFill>
              </a:endParaRPr>
            </a:p>
          </p:txBody>
        </p:sp>
        <p:sp>
          <p:nvSpPr>
            <p:cNvPr id="121" name="Text Box 90"/>
            <p:cNvSpPr txBox="1">
              <a:spLocks noChangeArrowheads="1"/>
            </p:cNvSpPr>
            <p:nvPr/>
          </p:nvSpPr>
          <p:spPr bwMode="auto">
            <a:xfrm>
              <a:off x="2871" y="1807"/>
              <a:ext cx="2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rgbClr val="FF0000"/>
                  </a:solidFill>
                  <a:sym typeface="Symbol" panose="05050102010706020507" pitchFamily="18" charset="2"/>
                </a:rPr>
                <a:t></a:t>
              </a:r>
              <a:r>
                <a:rPr kumimoji="0" lang="en-US" altLang="zh-CN" sz="2000" dirty="0">
                  <a:solidFill>
                    <a:srgbClr val="FF0000"/>
                  </a:solidFill>
                </a:rPr>
                <a:t> </a:t>
              </a:r>
              <a:endParaRPr kumimoji="0" lang="en-US" altLang="zh-CN" sz="2000" dirty="0">
                <a:solidFill>
                  <a:srgbClr val="FF0000"/>
                </a:solidFill>
              </a:endParaRPr>
            </a:p>
          </p:txBody>
        </p:sp>
        <p:sp>
          <p:nvSpPr>
            <p:cNvPr id="122" name="Text Box 91"/>
            <p:cNvSpPr txBox="1">
              <a:spLocks noChangeArrowheads="1"/>
            </p:cNvSpPr>
            <p:nvPr/>
          </p:nvSpPr>
          <p:spPr bwMode="auto">
            <a:xfrm>
              <a:off x="1868" y="980"/>
              <a:ext cx="2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rgbClr val="FF0000"/>
                  </a:solidFill>
                  <a:sym typeface="Symbol" panose="05050102010706020507" pitchFamily="18" charset="2"/>
                </a:rPr>
                <a:t></a:t>
              </a:r>
              <a:r>
                <a:rPr kumimoji="0" lang="en-US" altLang="zh-CN" sz="2000" dirty="0">
                  <a:solidFill>
                    <a:srgbClr val="FF0000"/>
                  </a:solidFill>
                </a:rPr>
                <a:t> </a:t>
              </a:r>
              <a:endParaRPr kumimoji="0" lang="en-US" altLang="zh-CN" sz="2000" dirty="0">
                <a:solidFill>
                  <a:srgbClr val="FF0000"/>
                </a:solidFill>
              </a:endParaRPr>
            </a:p>
          </p:txBody>
        </p:sp>
        <p:sp>
          <p:nvSpPr>
            <p:cNvPr id="123" name="Text Box 93"/>
            <p:cNvSpPr txBox="1">
              <a:spLocks noChangeArrowheads="1"/>
            </p:cNvSpPr>
            <p:nvPr/>
          </p:nvSpPr>
          <p:spPr bwMode="auto">
            <a:xfrm>
              <a:off x="858" y="1595"/>
              <a:ext cx="157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dirty="0">
                  <a:solidFill>
                    <a:srgbClr val="FF0000"/>
                  </a:solidFill>
                </a:rPr>
                <a:t>add a start state s </a:t>
              </a:r>
              <a:endParaRPr lang="en-US" altLang="zh-CN" sz="1600" dirty="0">
                <a:solidFill>
                  <a:srgbClr val="FF0000"/>
                </a:solidFill>
              </a:endParaRPr>
            </a:p>
            <a:p>
              <a:r>
                <a:rPr lang="en-US" altLang="zh-CN" sz="1600" dirty="0">
                  <a:solidFill>
                    <a:srgbClr val="FF0000"/>
                  </a:solidFill>
                </a:rPr>
                <a:t>add</a:t>
              </a:r>
              <a:r>
                <a:rPr lang="zh-CN" altLang="en-US" sz="1600" dirty="0">
                  <a:solidFill>
                    <a:srgbClr val="FF0000"/>
                  </a:solidFill>
                </a:rPr>
                <a:t> </a:t>
              </a:r>
              <a:r>
                <a:rPr lang="en-US" altLang="zh-CN" sz="1600" dirty="0">
                  <a:solidFill>
                    <a:srgbClr val="FF0000"/>
                  </a:solidFill>
                </a:rPr>
                <a:t>a new accept state ac </a:t>
              </a:r>
              <a:endParaRPr lang="zh-CN" altLang="en-US" sz="1600" dirty="0">
                <a:solidFill>
                  <a:srgbClr val="FF0000"/>
                </a:solidFill>
              </a:endParaRPr>
            </a:p>
          </p:txBody>
        </p:sp>
      </p:grpSp>
      <p:grpSp>
        <p:nvGrpSpPr>
          <p:cNvPr id="124" name="Group 144"/>
          <p:cNvGrpSpPr/>
          <p:nvPr/>
        </p:nvGrpSpPr>
        <p:grpSpPr bwMode="auto">
          <a:xfrm>
            <a:off x="5926139" y="1125538"/>
            <a:ext cx="2894013" cy="2590800"/>
            <a:chOff x="3733" y="709"/>
            <a:chExt cx="1823" cy="1632"/>
          </a:xfrm>
        </p:grpSpPr>
        <p:sp>
          <p:nvSpPr>
            <p:cNvPr id="125" name="Oval 51"/>
            <p:cNvSpPr>
              <a:spLocks noChangeAspect="1"/>
            </p:cNvSpPr>
            <p:nvPr/>
          </p:nvSpPr>
          <p:spPr bwMode="auto">
            <a:xfrm>
              <a:off x="4098" y="1007"/>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s</a:t>
              </a:r>
              <a:endParaRPr kumimoji="0" lang="en-US" altLang="zh-CN" sz="2000">
                <a:solidFill>
                  <a:srgbClr val="000000"/>
                </a:solidFill>
                <a:sym typeface="Symbol" panose="05050102010706020507" pitchFamily="18" charset="2"/>
              </a:endParaRPr>
            </a:p>
          </p:txBody>
        </p:sp>
        <p:cxnSp>
          <p:nvCxnSpPr>
            <p:cNvPr id="126" name="AutoShape 122"/>
            <p:cNvCxnSpPr>
              <a:cxnSpLocks noChangeShapeType="1"/>
            </p:cNvCxnSpPr>
            <p:nvPr/>
          </p:nvCxnSpPr>
          <p:spPr bwMode="auto">
            <a:xfrm>
              <a:off x="4348" y="1132"/>
              <a:ext cx="508"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7" name="Oval 123"/>
            <p:cNvSpPr>
              <a:spLocks noChangeArrowheads="1"/>
            </p:cNvSpPr>
            <p:nvPr/>
          </p:nvSpPr>
          <p:spPr bwMode="auto">
            <a:xfrm>
              <a:off x="5350" y="1879"/>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Oval 51"/>
            <p:cNvSpPr>
              <a:spLocks noChangeAspect="1"/>
            </p:cNvSpPr>
            <p:nvPr/>
          </p:nvSpPr>
          <p:spPr bwMode="auto">
            <a:xfrm>
              <a:off x="4856" y="1007"/>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2</a:t>
              </a:r>
              <a:endParaRPr kumimoji="0" lang="en-US" altLang="zh-CN" sz="2000">
                <a:solidFill>
                  <a:srgbClr val="000000"/>
                </a:solidFill>
                <a:sym typeface="Symbol" panose="05050102010706020507" pitchFamily="18" charset="2"/>
              </a:endParaRPr>
            </a:p>
          </p:txBody>
        </p:sp>
        <p:sp>
          <p:nvSpPr>
            <p:cNvPr id="129" name="Oval 51"/>
            <p:cNvSpPr>
              <a:spLocks noChangeAspect="1"/>
            </p:cNvSpPr>
            <p:nvPr/>
          </p:nvSpPr>
          <p:spPr bwMode="auto">
            <a:xfrm>
              <a:off x="4482" y="1823"/>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000">
                  <a:solidFill>
                    <a:srgbClr val="000000"/>
                  </a:solidFill>
                  <a:sym typeface="Symbol" panose="05050102010706020507" pitchFamily="18" charset="2"/>
                </a:rPr>
                <a:t>3</a:t>
              </a:r>
              <a:endParaRPr kumimoji="0" lang="en-US" altLang="zh-CN" sz="2000">
                <a:solidFill>
                  <a:srgbClr val="000000"/>
                </a:solidFill>
                <a:sym typeface="Symbol" panose="05050102010706020507" pitchFamily="18" charset="2"/>
              </a:endParaRPr>
            </a:p>
          </p:txBody>
        </p:sp>
        <p:cxnSp>
          <p:nvCxnSpPr>
            <p:cNvPr id="130" name="AutoShape 126"/>
            <p:cNvCxnSpPr>
              <a:cxnSpLocks noChangeShapeType="1"/>
            </p:cNvCxnSpPr>
            <p:nvPr/>
          </p:nvCxnSpPr>
          <p:spPr bwMode="auto">
            <a:xfrm>
              <a:off x="4223" y="1257"/>
              <a:ext cx="296" cy="6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AutoShape 127"/>
            <p:cNvCxnSpPr>
              <a:cxnSpLocks noChangeShapeType="1"/>
            </p:cNvCxnSpPr>
            <p:nvPr/>
          </p:nvCxnSpPr>
          <p:spPr bwMode="auto">
            <a:xfrm flipV="1">
              <a:off x="4607" y="1220"/>
              <a:ext cx="286" cy="603"/>
            </a:xfrm>
            <a:prstGeom prst="straightConnector1">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AutoShape 128"/>
            <p:cNvCxnSpPr>
              <a:cxnSpLocks noChangeShapeType="1"/>
            </p:cNvCxnSpPr>
            <p:nvPr/>
          </p:nvCxnSpPr>
          <p:spPr bwMode="auto">
            <a:xfrm>
              <a:off x="3862" y="1132"/>
              <a:ext cx="236"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AutoShape 129"/>
            <p:cNvCxnSpPr>
              <a:cxnSpLocks noChangeShapeType="1"/>
            </p:cNvCxnSpPr>
            <p:nvPr/>
          </p:nvCxnSpPr>
          <p:spPr bwMode="auto">
            <a:xfrm rot="16200000" flipH="1" flipV="1">
              <a:off x="4980" y="957"/>
              <a:ext cx="1" cy="176"/>
            </a:xfrm>
            <a:prstGeom prst="curvedConnector3">
              <a:avLst>
                <a:gd name="adj1" fmla="val -2790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 name="Text Box 130"/>
            <p:cNvSpPr txBox="1">
              <a:spLocks noChangeArrowheads="1"/>
            </p:cNvSpPr>
            <p:nvPr/>
          </p:nvSpPr>
          <p:spPr bwMode="auto">
            <a:xfrm>
              <a:off x="4452" y="901"/>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chemeClr val="accent2"/>
                  </a:solidFill>
                </a:rPr>
                <a:t>a</a:t>
              </a:r>
              <a:r>
                <a:rPr kumimoji="0" lang="en-US" altLang="zh-CN" sz="2000" dirty="0">
                  <a:solidFill>
                    <a:schemeClr val="tx1"/>
                  </a:solidFill>
                </a:rPr>
                <a:t> </a:t>
              </a:r>
              <a:endParaRPr kumimoji="0" lang="en-US" altLang="zh-CN" sz="2000" dirty="0">
                <a:solidFill>
                  <a:schemeClr val="tx1"/>
                </a:solidFill>
              </a:endParaRPr>
            </a:p>
          </p:txBody>
        </p:sp>
        <p:sp>
          <p:nvSpPr>
            <p:cNvPr id="135" name="Text Box 131"/>
            <p:cNvSpPr txBox="1">
              <a:spLocks noChangeArrowheads="1"/>
            </p:cNvSpPr>
            <p:nvPr/>
          </p:nvSpPr>
          <p:spPr bwMode="auto">
            <a:xfrm>
              <a:off x="4788" y="1515"/>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err="1">
                  <a:solidFill>
                    <a:srgbClr val="FF0000"/>
                  </a:solidFill>
                </a:rPr>
                <a:t>ba</a:t>
              </a:r>
              <a:r>
                <a:rPr kumimoji="0" lang="en-US" altLang="zh-CN" sz="2000" dirty="0" err="1">
                  <a:solidFill>
                    <a:srgbClr val="FF0000"/>
                  </a:solidFill>
                  <a:sym typeface="Symbol" panose="05050102010706020507" pitchFamily="18" charset="2"/>
                </a:rPr>
                <a:t>a</a:t>
              </a:r>
              <a:r>
                <a:rPr kumimoji="0" lang="en-US" altLang="zh-CN" sz="2000" dirty="0">
                  <a:solidFill>
                    <a:srgbClr val="FF0000"/>
                  </a:solidFill>
                </a:rPr>
                <a:t> </a:t>
              </a:r>
              <a:endParaRPr kumimoji="0" lang="en-US" altLang="zh-CN" sz="2000" dirty="0">
                <a:solidFill>
                  <a:srgbClr val="FF0000"/>
                </a:solidFill>
              </a:endParaRPr>
            </a:p>
          </p:txBody>
        </p:sp>
        <p:sp>
          <p:nvSpPr>
            <p:cNvPr id="136" name="Text Box 132"/>
            <p:cNvSpPr txBox="1">
              <a:spLocks noChangeArrowheads="1"/>
            </p:cNvSpPr>
            <p:nvPr/>
          </p:nvSpPr>
          <p:spPr bwMode="auto">
            <a:xfrm>
              <a:off x="4500" y="1333"/>
              <a:ext cx="3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rgbClr val="FF0000"/>
                  </a:solidFill>
                </a:rPr>
                <a:t>ab </a:t>
              </a:r>
              <a:endParaRPr kumimoji="0" lang="en-US" altLang="zh-CN" sz="2000" dirty="0">
                <a:solidFill>
                  <a:srgbClr val="FF0000"/>
                </a:solidFill>
              </a:endParaRPr>
            </a:p>
          </p:txBody>
        </p:sp>
        <p:sp>
          <p:nvSpPr>
            <p:cNvPr id="137" name="Text Box 133"/>
            <p:cNvSpPr txBox="1">
              <a:spLocks noChangeArrowheads="1"/>
            </p:cNvSpPr>
            <p:nvPr/>
          </p:nvSpPr>
          <p:spPr bwMode="auto">
            <a:xfrm>
              <a:off x="4646" y="2091"/>
              <a:ext cx="3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rgbClr val="FF0000"/>
                  </a:solidFill>
                </a:rPr>
                <a:t>bb </a:t>
              </a:r>
              <a:endParaRPr kumimoji="0" lang="en-US" altLang="zh-CN" sz="2000" dirty="0">
                <a:solidFill>
                  <a:srgbClr val="FF0000"/>
                </a:solidFill>
              </a:endParaRPr>
            </a:p>
          </p:txBody>
        </p:sp>
        <p:sp>
          <p:nvSpPr>
            <p:cNvPr id="138" name="Text Box 134"/>
            <p:cNvSpPr txBox="1">
              <a:spLocks noChangeArrowheads="1"/>
            </p:cNvSpPr>
            <p:nvPr/>
          </p:nvSpPr>
          <p:spPr bwMode="auto">
            <a:xfrm>
              <a:off x="4164" y="1381"/>
              <a:ext cx="2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rgbClr val="FF0000"/>
                  </a:solidFill>
                </a:rPr>
                <a:t>b </a:t>
              </a:r>
              <a:endParaRPr kumimoji="0" lang="en-US" altLang="zh-CN" sz="2000" dirty="0">
                <a:solidFill>
                  <a:srgbClr val="FF0000"/>
                </a:solidFill>
              </a:endParaRPr>
            </a:p>
          </p:txBody>
        </p:sp>
        <p:sp>
          <p:nvSpPr>
            <p:cNvPr id="139" name="Text Box 135"/>
            <p:cNvSpPr txBox="1">
              <a:spLocks noChangeArrowheads="1"/>
            </p:cNvSpPr>
            <p:nvPr/>
          </p:nvSpPr>
          <p:spPr bwMode="auto">
            <a:xfrm>
              <a:off x="5028" y="709"/>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err="1">
                  <a:solidFill>
                    <a:schemeClr val="accent2"/>
                  </a:solidFill>
                </a:rPr>
                <a:t>aa</a:t>
              </a:r>
              <a:r>
                <a:rPr kumimoji="0" lang="en-US" altLang="zh-CN" sz="2000" dirty="0" err="1">
                  <a:solidFill>
                    <a:schemeClr val="accent2"/>
                  </a:solidFill>
                  <a:sym typeface="Symbol" panose="05050102010706020507" pitchFamily="18" charset="2"/>
                </a:rPr>
                <a:t></a:t>
              </a:r>
              <a:r>
                <a:rPr kumimoji="0" lang="en-US" altLang="zh-CN" sz="2000" dirty="0" err="1">
                  <a:solidFill>
                    <a:schemeClr val="accent2"/>
                  </a:solidFill>
                </a:rPr>
                <a:t>b</a:t>
              </a:r>
              <a:r>
                <a:rPr kumimoji="0" lang="en-US" altLang="zh-CN" sz="2000" dirty="0">
                  <a:solidFill>
                    <a:schemeClr val="tx1"/>
                  </a:solidFill>
                </a:rPr>
                <a:t> </a:t>
              </a:r>
              <a:endParaRPr kumimoji="0" lang="en-US" altLang="zh-CN" sz="2000" dirty="0">
                <a:solidFill>
                  <a:schemeClr val="tx1"/>
                </a:solidFill>
              </a:endParaRPr>
            </a:p>
          </p:txBody>
        </p:sp>
        <p:sp>
          <p:nvSpPr>
            <p:cNvPr id="140" name="Oval 51"/>
            <p:cNvSpPr>
              <a:spLocks noChangeAspect="1"/>
            </p:cNvSpPr>
            <p:nvPr/>
          </p:nvSpPr>
          <p:spPr bwMode="auto">
            <a:xfrm>
              <a:off x="5292" y="1823"/>
              <a:ext cx="250" cy="250"/>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1600">
                  <a:solidFill>
                    <a:srgbClr val="000000"/>
                  </a:solidFill>
                  <a:sym typeface="Symbol" panose="05050102010706020507" pitchFamily="18" charset="2"/>
                </a:rPr>
                <a:t>ac</a:t>
              </a:r>
              <a:endParaRPr kumimoji="0" lang="en-US" altLang="zh-CN" sz="1600">
                <a:solidFill>
                  <a:srgbClr val="000000"/>
                </a:solidFill>
                <a:sym typeface="Symbol" panose="05050102010706020507" pitchFamily="18" charset="2"/>
              </a:endParaRPr>
            </a:p>
          </p:txBody>
        </p:sp>
        <p:cxnSp>
          <p:nvCxnSpPr>
            <p:cNvPr id="141" name="AutoShape 137"/>
            <p:cNvCxnSpPr>
              <a:cxnSpLocks noChangeShapeType="1"/>
            </p:cNvCxnSpPr>
            <p:nvPr/>
          </p:nvCxnSpPr>
          <p:spPr bwMode="auto">
            <a:xfrm>
              <a:off x="5069" y="1220"/>
              <a:ext cx="348" cy="6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AutoShape 138"/>
            <p:cNvCxnSpPr>
              <a:cxnSpLocks noChangeShapeType="1"/>
            </p:cNvCxnSpPr>
            <p:nvPr/>
          </p:nvCxnSpPr>
          <p:spPr bwMode="auto">
            <a:xfrm>
              <a:off x="4732" y="1948"/>
              <a:ext cx="560"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 name="Text Box 139"/>
            <p:cNvSpPr txBox="1">
              <a:spLocks noChangeArrowheads="1"/>
            </p:cNvSpPr>
            <p:nvPr/>
          </p:nvSpPr>
          <p:spPr bwMode="auto">
            <a:xfrm>
              <a:off x="5220" y="1381"/>
              <a:ext cx="2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chemeClr val="accent2"/>
                  </a:solidFill>
                  <a:sym typeface="Symbol" panose="05050102010706020507" pitchFamily="18" charset="2"/>
                </a:rPr>
                <a:t></a:t>
              </a:r>
              <a:r>
                <a:rPr kumimoji="0" lang="en-US" altLang="zh-CN" sz="2000" dirty="0">
                  <a:solidFill>
                    <a:schemeClr val="tx1"/>
                  </a:solidFill>
                </a:rPr>
                <a:t> </a:t>
              </a:r>
              <a:endParaRPr kumimoji="0" lang="en-US" altLang="zh-CN" sz="2000" dirty="0">
                <a:solidFill>
                  <a:schemeClr val="tx1"/>
                </a:solidFill>
              </a:endParaRPr>
            </a:p>
          </p:txBody>
        </p:sp>
        <p:sp>
          <p:nvSpPr>
            <p:cNvPr id="144" name="Text Box 140"/>
            <p:cNvSpPr txBox="1">
              <a:spLocks noChangeArrowheads="1"/>
            </p:cNvSpPr>
            <p:nvPr/>
          </p:nvSpPr>
          <p:spPr bwMode="auto">
            <a:xfrm>
              <a:off x="4870" y="1727"/>
              <a:ext cx="2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000" dirty="0">
                  <a:solidFill>
                    <a:srgbClr val="FF0000"/>
                  </a:solidFill>
                  <a:sym typeface="Symbol" panose="05050102010706020507" pitchFamily="18" charset="2"/>
                </a:rPr>
                <a:t></a:t>
              </a:r>
              <a:r>
                <a:rPr kumimoji="0" lang="en-US" altLang="zh-CN" sz="2000" dirty="0">
                  <a:solidFill>
                    <a:srgbClr val="FF0000"/>
                  </a:solidFill>
                </a:rPr>
                <a:t> </a:t>
              </a:r>
              <a:endParaRPr kumimoji="0" lang="en-US" altLang="zh-CN" sz="2000" dirty="0">
                <a:solidFill>
                  <a:srgbClr val="FF0000"/>
                </a:solidFill>
              </a:endParaRPr>
            </a:p>
          </p:txBody>
        </p:sp>
        <p:cxnSp>
          <p:nvCxnSpPr>
            <p:cNvPr id="145" name="AutoShape 141"/>
            <p:cNvCxnSpPr>
              <a:cxnSpLocks noChangeShapeType="1"/>
            </p:cNvCxnSpPr>
            <p:nvPr/>
          </p:nvCxnSpPr>
          <p:spPr bwMode="auto">
            <a:xfrm rot="16200000" flipH="1">
              <a:off x="4606" y="1949"/>
              <a:ext cx="1" cy="176"/>
            </a:xfrm>
            <a:prstGeom prst="curvedConnector3">
              <a:avLst>
                <a:gd name="adj1" fmla="val 2550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AutoShape 142"/>
            <p:cNvCxnSpPr>
              <a:cxnSpLocks noChangeShapeType="1"/>
            </p:cNvCxnSpPr>
            <p:nvPr/>
          </p:nvCxnSpPr>
          <p:spPr bwMode="auto">
            <a:xfrm flipH="1">
              <a:off x="4695" y="1257"/>
              <a:ext cx="286" cy="603"/>
            </a:xfrm>
            <a:prstGeom prst="straightConnector1">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 name="Text Box 143"/>
            <p:cNvSpPr txBox="1">
              <a:spLocks noChangeArrowheads="1"/>
            </p:cNvSpPr>
            <p:nvPr/>
          </p:nvSpPr>
          <p:spPr bwMode="auto">
            <a:xfrm>
              <a:off x="3733" y="718"/>
              <a:ext cx="123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delete state 1 </a:t>
              </a:r>
              <a:endParaRPr lang="en-US" altLang="zh-CN" sz="2400" dirty="0">
                <a:solidFill>
                  <a:srgbClr val="FF0000"/>
                </a:solidFill>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93039"/>
    </mc:Choice>
    <mc:Fallback>
      <p:transition spd="slow" advTm="1930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86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8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13"/>
          <p:cNvSpPr>
            <a:spLocks noGrp="1" noChangeArrowheads="1"/>
          </p:cNvSpPr>
          <p:nvPr>
            <p:ph type="ctrTitle" idx="4294967295"/>
          </p:nvPr>
        </p:nvSpPr>
        <p:spPr>
          <a:xfrm>
            <a:off x="0" y="44624"/>
            <a:ext cx="9144000" cy="3932238"/>
          </a:xfrm>
          <a:noFill/>
          <a:extLst>
            <a:ext uri="{909E8E84-426E-40DD-AFC4-6F175D3DCCD1}">
              <a14:hiddenFill xmlns:a14="http://schemas.microsoft.com/office/drawing/2010/main">
                <a:solidFill>
                  <a:schemeClr val="accent1"/>
                </a:solidFill>
              </a14:hiddenFill>
            </a:ext>
          </a:extLst>
        </p:spPr>
        <p:txBody>
          <a:bodyPr/>
          <a:lstStyle/>
          <a:p>
            <a:pPr eaLnBrk="1" hangingPunct="1"/>
            <a:r>
              <a:rPr lang="en-US" altLang="zh-CN" sz="4800" b="1" dirty="0">
                <a:solidFill>
                  <a:schemeClr val="tx1"/>
                </a:solidFill>
              </a:rPr>
              <a:t>Chapter 1</a:t>
            </a:r>
            <a:r>
              <a:rPr lang="zh-CN" altLang="en-US" sz="4800" b="1" dirty="0">
                <a:solidFill>
                  <a:schemeClr val="tx1"/>
                </a:solidFill>
              </a:rPr>
              <a:t> </a:t>
            </a:r>
            <a:r>
              <a:rPr lang="en-US" altLang="zh-CN" sz="4800" b="1" dirty="0">
                <a:solidFill>
                  <a:schemeClr val="tx1"/>
                </a:solidFill>
              </a:rPr>
              <a:t>Finite automata</a:t>
            </a:r>
            <a:r>
              <a:rPr lang="zh-CN" altLang="en-US" sz="4800" b="1" dirty="0">
                <a:solidFill>
                  <a:schemeClr val="tx1"/>
                </a:solidFill>
              </a:rPr>
              <a:t> </a:t>
            </a:r>
            <a:endParaRPr lang="zh-CN" altLang="en-US" sz="4800" b="1" dirty="0">
              <a:solidFill>
                <a:schemeClr val="tx1"/>
              </a:solidFill>
            </a:endParaRPr>
          </a:p>
        </p:txBody>
      </p:sp>
      <p:sp>
        <p:nvSpPr>
          <p:cNvPr id="3" name="Text Box 7"/>
          <p:cNvSpPr txBox="1">
            <a:spLocks noChangeArrowheads="1"/>
          </p:cNvSpPr>
          <p:nvPr/>
        </p:nvSpPr>
        <p:spPr bwMode="auto">
          <a:xfrm>
            <a:off x="323528" y="2998342"/>
            <a:ext cx="6348084" cy="221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dirty="0"/>
              <a:t>1. deterministic finite automata</a:t>
            </a:r>
            <a:r>
              <a:rPr lang="zh-CN" altLang="en-US" dirty="0"/>
              <a:t> </a:t>
            </a:r>
            <a:endParaRPr lang="en-US" altLang="zh-CN" dirty="0"/>
          </a:p>
          <a:p>
            <a:pPr>
              <a:lnSpc>
                <a:spcPct val="110000"/>
              </a:lnSpc>
              <a:spcBef>
                <a:spcPct val="10000"/>
              </a:spcBef>
              <a:spcAft>
                <a:spcPct val="10000"/>
              </a:spcAft>
            </a:pPr>
            <a:r>
              <a:rPr lang="en-US" altLang="zh-CN" dirty="0">
                <a:solidFill>
                  <a:schemeClr val="tx1"/>
                </a:solidFill>
              </a:rPr>
              <a:t>2. non-deterministic finite automata</a:t>
            </a:r>
            <a:r>
              <a:rPr lang="zh-CN" altLang="en-US" dirty="0">
                <a:solidFill>
                  <a:schemeClr val="tx1"/>
                </a:solidFill>
              </a:rPr>
              <a:t> </a:t>
            </a:r>
            <a:endParaRPr lang="en-US" altLang="zh-CN" dirty="0">
              <a:solidFill>
                <a:schemeClr val="tx1"/>
              </a:solidFill>
            </a:endParaRPr>
          </a:p>
          <a:p>
            <a:pPr>
              <a:lnSpc>
                <a:spcPct val="110000"/>
              </a:lnSpc>
              <a:spcBef>
                <a:spcPct val="10000"/>
              </a:spcBef>
              <a:spcAft>
                <a:spcPct val="10000"/>
              </a:spcAft>
            </a:pPr>
            <a:r>
              <a:rPr lang="en-US" altLang="zh-CN" dirty="0">
                <a:solidFill>
                  <a:schemeClr val="tx1"/>
                </a:solidFill>
              </a:rPr>
              <a:t>3. regular expression</a:t>
            </a:r>
            <a:r>
              <a:rPr lang="zh-CN" altLang="en-US" dirty="0">
                <a:solidFill>
                  <a:schemeClr val="tx1"/>
                </a:solidFill>
              </a:rPr>
              <a:t> </a:t>
            </a:r>
            <a:endParaRPr lang="en-US" altLang="zh-CN" dirty="0">
              <a:solidFill>
                <a:schemeClr val="tx1"/>
              </a:solidFill>
            </a:endParaRPr>
          </a:p>
          <a:p>
            <a:pPr>
              <a:lnSpc>
                <a:spcPct val="110000"/>
              </a:lnSpc>
              <a:spcBef>
                <a:spcPct val="10000"/>
              </a:spcBef>
              <a:spcAft>
                <a:spcPct val="10000"/>
              </a:spcAft>
            </a:pPr>
            <a:r>
              <a:rPr lang="en-US" altLang="zh-CN" dirty="0">
                <a:solidFill>
                  <a:srgbClr val="FF0000"/>
                </a:solidFill>
              </a:rPr>
              <a:t>4. pumping lemma of regular languages</a:t>
            </a:r>
            <a:r>
              <a:rPr lang="zh-CN" altLang="en-US" dirty="0">
                <a:solidFill>
                  <a:srgbClr val="FF0000"/>
                </a:solidFill>
              </a:rPr>
              <a:t> </a:t>
            </a:r>
            <a:endParaRPr lang="zh-CN" altLang="en-US"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9262"/>
    </mc:Choice>
    <mc:Fallback>
      <p:transition spd="slow" advTm="9262"/>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altLang="zh-CN" b="1" dirty="0"/>
              <a:t>non regular languages</a:t>
            </a:r>
            <a:endParaRPr lang="zh-CN" altLang="en-US" b="1" dirty="0"/>
          </a:p>
        </p:txBody>
      </p:sp>
      <p:sp>
        <p:nvSpPr>
          <p:cNvPr id="528387" name="Text Box 3"/>
          <p:cNvSpPr txBox="1">
            <a:spLocks noChangeArrowheads="1"/>
          </p:cNvSpPr>
          <p:nvPr/>
        </p:nvSpPr>
        <p:spPr bwMode="auto">
          <a:xfrm>
            <a:off x="611560" y="1556792"/>
            <a:ext cx="8273803" cy="481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0" lang="en-US" altLang="zh-CN" sz="3200" dirty="0">
                <a:solidFill>
                  <a:schemeClr val="tx1"/>
                </a:solidFill>
              </a:rPr>
              <a:t>Which of the following are non regular?</a:t>
            </a:r>
            <a:endParaRPr kumimoji="0" lang="en-US" altLang="zh-CN" sz="3200" dirty="0">
              <a:solidFill>
                <a:schemeClr val="tx1"/>
              </a:solidFill>
            </a:endParaRPr>
          </a:p>
          <a:p>
            <a:pPr>
              <a:lnSpc>
                <a:spcPct val="120000"/>
              </a:lnSpc>
            </a:pPr>
            <a:r>
              <a:rPr kumimoji="0" lang="en-US" altLang="zh-CN" sz="3200" dirty="0">
                <a:solidFill>
                  <a:schemeClr val="tx1"/>
                </a:solidFill>
              </a:rPr>
              <a:t>B = { 0</a:t>
            </a:r>
            <a:r>
              <a:rPr kumimoji="0" lang="en-US" altLang="zh-CN" sz="3200" baseline="30000" dirty="0">
                <a:solidFill>
                  <a:schemeClr val="tx1"/>
                </a:solidFill>
              </a:rPr>
              <a:t>n</a:t>
            </a:r>
            <a:r>
              <a:rPr kumimoji="0" lang="en-US" altLang="zh-CN" sz="3200" dirty="0">
                <a:solidFill>
                  <a:schemeClr val="tx1"/>
                </a:solidFill>
              </a:rPr>
              <a:t>1</a:t>
            </a:r>
            <a:r>
              <a:rPr kumimoji="0" lang="en-US" altLang="zh-CN" sz="3200" baseline="30000" dirty="0">
                <a:solidFill>
                  <a:schemeClr val="tx1"/>
                </a:solidFill>
              </a:rPr>
              <a:t>n</a:t>
            </a:r>
            <a:r>
              <a:rPr kumimoji="0" lang="en-US" altLang="zh-CN" sz="3200" dirty="0">
                <a:solidFill>
                  <a:schemeClr val="tx1"/>
                </a:solidFill>
              </a:rPr>
              <a:t> | n</a:t>
            </a:r>
            <a:r>
              <a:rPr kumimoji="0" lang="en-US" altLang="zh-CN" sz="3200" dirty="0">
                <a:solidFill>
                  <a:schemeClr val="tx1"/>
                </a:solidFill>
                <a:sym typeface="Symbol" panose="05050102010706020507" pitchFamily="18" charset="2"/>
              </a:rPr>
              <a:t>0 </a:t>
            </a:r>
            <a:r>
              <a:rPr kumimoji="0" lang="en-US" altLang="zh-CN" sz="3200" dirty="0">
                <a:solidFill>
                  <a:schemeClr val="tx1"/>
                </a:solidFill>
              </a:rPr>
              <a:t>}</a:t>
            </a:r>
            <a:endParaRPr kumimoji="0" lang="en-US" altLang="zh-CN" sz="3200" dirty="0">
              <a:solidFill>
                <a:schemeClr val="tx1"/>
              </a:solidFill>
            </a:endParaRPr>
          </a:p>
          <a:p>
            <a:pPr>
              <a:lnSpc>
                <a:spcPct val="120000"/>
              </a:lnSpc>
            </a:pPr>
            <a:r>
              <a:rPr kumimoji="0" lang="en-US" altLang="zh-CN" sz="3200" dirty="0">
                <a:solidFill>
                  <a:schemeClr val="tx1"/>
                </a:solidFill>
              </a:rPr>
              <a:t>C = { </a:t>
            </a:r>
            <a:r>
              <a:rPr kumimoji="0" lang="en-US" altLang="zh-CN" sz="3200" dirty="0" err="1">
                <a:solidFill>
                  <a:schemeClr val="tx1"/>
                </a:solidFill>
              </a:rPr>
              <a:t>ww</a:t>
            </a:r>
            <a:r>
              <a:rPr kumimoji="0" lang="en-US" altLang="zh-CN" sz="3200" dirty="0">
                <a:solidFill>
                  <a:schemeClr val="tx1"/>
                </a:solidFill>
              </a:rPr>
              <a:t> | w is a 01 string</a:t>
            </a:r>
            <a:r>
              <a:rPr kumimoji="0" lang="zh-CN" altLang="en-US" sz="3200" dirty="0">
                <a:solidFill>
                  <a:schemeClr val="tx1"/>
                </a:solidFill>
              </a:rPr>
              <a:t> </a:t>
            </a:r>
            <a:r>
              <a:rPr kumimoji="0" lang="en-US" altLang="zh-CN" sz="3200" dirty="0">
                <a:solidFill>
                  <a:schemeClr val="tx1"/>
                </a:solidFill>
              </a:rPr>
              <a:t>}</a:t>
            </a:r>
            <a:endParaRPr kumimoji="0" lang="en-US" altLang="zh-CN" sz="3200" dirty="0">
              <a:solidFill>
                <a:schemeClr val="tx1"/>
              </a:solidFill>
            </a:endParaRPr>
          </a:p>
          <a:p>
            <a:pPr>
              <a:lnSpc>
                <a:spcPct val="120000"/>
              </a:lnSpc>
            </a:pPr>
            <a:r>
              <a:rPr kumimoji="0" lang="en-US" altLang="zh-CN" sz="3200" dirty="0">
                <a:solidFill>
                  <a:schemeClr val="tx1"/>
                </a:solidFill>
              </a:rPr>
              <a:t>D = { w | w has equal number of occurrences </a:t>
            </a:r>
            <a:endParaRPr kumimoji="0" lang="en-US" altLang="zh-CN" sz="3200" dirty="0">
              <a:solidFill>
                <a:schemeClr val="tx1"/>
              </a:solidFill>
            </a:endParaRPr>
          </a:p>
          <a:p>
            <a:pPr>
              <a:lnSpc>
                <a:spcPct val="120000"/>
              </a:lnSpc>
            </a:pPr>
            <a:r>
              <a:rPr kumimoji="0" lang="en-US" altLang="zh-CN" sz="3200" dirty="0">
                <a:solidFill>
                  <a:schemeClr val="tx1"/>
                </a:solidFill>
              </a:rPr>
              <a:t>                  of 01 and 10 as substrings</a:t>
            </a:r>
            <a:r>
              <a:rPr kumimoji="0" lang="zh-CN" altLang="en-US" sz="3200" dirty="0">
                <a:solidFill>
                  <a:schemeClr val="tx1"/>
                </a:solidFill>
              </a:rPr>
              <a:t> </a:t>
            </a:r>
            <a:r>
              <a:rPr kumimoji="0" lang="en-US" altLang="zh-CN" sz="3200" dirty="0">
                <a:solidFill>
                  <a:schemeClr val="tx1"/>
                </a:solidFill>
              </a:rPr>
              <a:t>}</a:t>
            </a:r>
            <a:endParaRPr kumimoji="0" lang="en-US" altLang="zh-CN" sz="3200" dirty="0">
              <a:solidFill>
                <a:schemeClr val="tx1"/>
              </a:solidFill>
            </a:endParaRPr>
          </a:p>
          <a:p>
            <a:pPr>
              <a:lnSpc>
                <a:spcPct val="120000"/>
              </a:lnSpc>
            </a:pPr>
            <a:r>
              <a:rPr kumimoji="0" lang="en-US" altLang="zh-CN" sz="3200" dirty="0">
                <a:solidFill>
                  <a:schemeClr val="tx1"/>
                </a:solidFill>
              </a:rPr>
              <a:t>    = { w | w start from 0 and end with 0, or, </a:t>
            </a:r>
            <a:endParaRPr kumimoji="0" lang="en-US" altLang="zh-CN" sz="3200" dirty="0">
              <a:solidFill>
                <a:schemeClr val="tx1"/>
              </a:solidFill>
            </a:endParaRPr>
          </a:p>
          <a:p>
            <a:pPr>
              <a:lnSpc>
                <a:spcPct val="120000"/>
              </a:lnSpc>
            </a:pPr>
            <a:r>
              <a:rPr kumimoji="0" lang="en-US" altLang="zh-CN" sz="3200" dirty="0">
                <a:solidFill>
                  <a:schemeClr val="tx1"/>
                </a:solidFill>
              </a:rPr>
              <a:t>                w start from 1 and end with 1</a:t>
            </a:r>
            <a:r>
              <a:rPr kumimoji="0" lang="zh-CN" altLang="en-US" sz="3200" dirty="0">
                <a:solidFill>
                  <a:schemeClr val="tx1"/>
                </a:solidFill>
              </a:rPr>
              <a:t> </a:t>
            </a:r>
            <a:r>
              <a:rPr kumimoji="0" lang="en-US" altLang="zh-CN" sz="3200" dirty="0">
                <a:solidFill>
                  <a:schemeClr val="tx1"/>
                </a:solidFill>
              </a:rPr>
              <a:t>}</a:t>
            </a:r>
            <a:endParaRPr kumimoji="0" lang="en-US" altLang="zh-CN" sz="3200" dirty="0">
              <a:solidFill>
                <a:schemeClr val="tx1"/>
              </a:solidFill>
            </a:endParaRPr>
          </a:p>
          <a:p>
            <a:pPr>
              <a:lnSpc>
                <a:spcPct val="120000"/>
              </a:lnSpc>
            </a:pPr>
            <a:r>
              <a:rPr kumimoji="0" lang="en-US" altLang="zh-CN" sz="3200" dirty="0">
                <a:solidFill>
                  <a:schemeClr val="tx1"/>
                </a:solidFill>
              </a:rPr>
              <a:t>E = { 1</a:t>
            </a:r>
            <a:r>
              <a:rPr kumimoji="0" lang="en-US" altLang="zh-CN" sz="3200" baseline="30000" dirty="0">
                <a:solidFill>
                  <a:schemeClr val="tx1"/>
                </a:solidFill>
              </a:rPr>
              <a:t>k</a:t>
            </a:r>
            <a:r>
              <a:rPr kumimoji="0" lang="en-US" altLang="zh-CN" sz="3200" dirty="0">
                <a:solidFill>
                  <a:schemeClr val="tx1"/>
                </a:solidFill>
              </a:rPr>
              <a:t> | k=2</a:t>
            </a:r>
            <a:r>
              <a:rPr kumimoji="0" lang="en-US" altLang="zh-CN" sz="3200" baseline="30000" dirty="0">
                <a:solidFill>
                  <a:schemeClr val="tx1"/>
                </a:solidFill>
              </a:rPr>
              <a:t>n</a:t>
            </a:r>
            <a:r>
              <a:rPr kumimoji="0" lang="en-US" altLang="zh-CN" sz="3200" dirty="0">
                <a:solidFill>
                  <a:schemeClr val="tx1"/>
                </a:solidFill>
              </a:rPr>
              <a:t>, n</a:t>
            </a:r>
            <a:r>
              <a:rPr kumimoji="0" lang="en-US" altLang="zh-CN" sz="3200" dirty="0">
                <a:solidFill>
                  <a:schemeClr val="tx1"/>
                </a:solidFill>
                <a:sym typeface="Symbol" panose="05050102010706020507" pitchFamily="18" charset="2"/>
              </a:rPr>
              <a:t>0 </a:t>
            </a:r>
            <a:r>
              <a:rPr kumimoji="0" lang="en-US" altLang="zh-CN" sz="3200" dirty="0">
                <a:solidFill>
                  <a:schemeClr val="tx1"/>
                </a:solidFill>
              </a:rPr>
              <a:t> }</a:t>
            </a:r>
            <a:endParaRPr kumimoji="0" lang="en-US" altLang="zh-CN" sz="3200" dirty="0">
              <a:solidFill>
                <a:schemeClr val="tx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75089"/>
    </mc:Choice>
    <mc:Fallback>
      <p:transition spd="slow" advTm="2750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28387">
                                            <p:txEl>
                                              <p:pRg st="0" end="0"/>
                                            </p:txEl>
                                          </p:spTgt>
                                        </p:tgtEl>
                                        <p:attrNameLst>
                                          <p:attrName>style.visibility</p:attrName>
                                        </p:attrNameLst>
                                      </p:cBhvr>
                                      <p:to>
                                        <p:strVal val="visible"/>
                                      </p:to>
                                    </p:set>
                                    <p:anim calcmode="lin" valueType="num">
                                      <p:cBhvr additive="base">
                                        <p:cTn id="7" dur="500" fill="hold"/>
                                        <p:tgtEl>
                                          <p:spTgt spid="5283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28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8387">
                                            <p:txEl>
                                              <p:pRg st="1" end="1"/>
                                            </p:txEl>
                                          </p:spTgt>
                                        </p:tgtEl>
                                        <p:attrNameLst>
                                          <p:attrName>style.visibility</p:attrName>
                                        </p:attrNameLst>
                                      </p:cBhvr>
                                      <p:to>
                                        <p:strVal val="visible"/>
                                      </p:to>
                                    </p:set>
                                    <p:anim calcmode="lin" valueType="num">
                                      <p:cBhvr additive="base">
                                        <p:cTn id="13" dur="500" fill="hold"/>
                                        <p:tgtEl>
                                          <p:spTgt spid="5283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28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28387">
                                            <p:txEl>
                                              <p:pRg st="2" end="2"/>
                                            </p:txEl>
                                          </p:spTgt>
                                        </p:tgtEl>
                                        <p:attrNameLst>
                                          <p:attrName>style.visibility</p:attrName>
                                        </p:attrNameLst>
                                      </p:cBhvr>
                                      <p:to>
                                        <p:strVal val="visible"/>
                                      </p:to>
                                    </p:set>
                                    <p:anim calcmode="lin" valueType="num">
                                      <p:cBhvr additive="base">
                                        <p:cTn id="19" dur="500" fill="hold"/>
                                        <p:tgtEl>
                                          <p:spTgt spid="5283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283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28387">
                                            <p:txEl>
                                              <p:pRg st="3" end="3"/>
                                            </p:txEl>
                                          </p:spTgt>
                                        </p:tgtEl>
                                        <p:attrNameLst>
                                          <p:attrName>style.visibility</p:attrName>
                                        </p:attrNameLst>
                                      </p:cBhvr>
                                      <p:to>
                                        <p:strVal val="visible"/>
                                      </p:to>
                                    </p:set>
                                    <p:anim calcmode="lin" valueType="num">
                                      <p:cBhvr additive="base">
                                        <p:cTn id="25" dur="500" fill="hold"/>
                                        <p:tgtEl>
                                          <p:spTgt spid="52838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283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28387">
                                            <p:txEl>
                                              <p:pRg st="4" end="4"/>
                                            </p:txEl>
                                          </p:spTgt>
                                        </p:tgtEl>
                                        <p:attrNameLst>
                                          <p:attrName>style.visibility</p:attrName>
                                        </p:attrNameLst>
                                      </p:cBhvr>
                                      <p:to>
                                        <p:strVal val="visible"/>
                                      </p:to>
                                    </p:set>
                                    <p:anim calcmode="lin" valueType="num">
                                      <p:cBhvr additive="base">
                                        <p:cTn id="31" dur="500" fill="hold"/>
                                        <p:tgtEl>
                                          <p:spTgt spid="52838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283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28387">
                                            <p:txEl>
                                              <p:pRg st="5" end="5"/>
                                            </p:txEl>
                                          </p:spTgt>
                                        </p:tgtEl>
                                        <p:attrNameLst>
                                          <p:attrName>style.visibility</p:attrName>
                                        </p:attrNameLst>
                                      </p:cBhvr>
                                      <p:to>
                                        <p:strVal val="visible"/>
                                      </p:to>
                                    </p:set>
                                    <p:anim calcmode="lin" valueType="num">
                                      <p:cBhvr additive="base">
                                        <p:cTn id="37" dur="500" fill="hold"/>
                                        <p:tgtEl>
                                          <p:spTgt spid="52838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283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28387">
                                            <p:txEl>
                                              <p:pRg st="6" end="6"/>
                                            </p:txEl>
                                          </p:spTgt>
                                        </p:tgtEl>
                                        <p:attrNameLst>
                                          <p:attrName>style.visibility</p:attrName>
                                        </p:attrNameLst>
                                      </p:cBhvr>
                                      <p:to>
                                        <p:strVal val="visible"/>
                                      </p:to>
                                    </p:set>
                                    <p:anim calcmode="lin" valueType="num">
                                      <p:cBhvr additive="base">
                                        <p:cTn id="43" dur="500" fill="hold"/>
                                        <p:tgtEl>
                                          <p:spTgt spid="52838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2838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28387">
                                            <p:txEl>
                                              <p:pRg st="7" end="7"/>
                                            </p:txEl>
                                          </p:spTgt>
                                        </p:tgtEl>
                                        <p:attrNameLst>
                                          <p:attrName>style.visibility</p:attrName>
                                        </p:attrNameLst>
                                      </p:cBhvr>
                                      <p:to>
                                        <p:strVal val="visible"/>
                                      </p:to>
                                    </p:set>
                                    <p:anim calcmode="lin" valueType="num">
                                      <p:cBhvr additive="base">
                                        <p:cTn id="49" dur="500" fill="hold"/>
                                        <p:tgtEl>
                                          <p:spTgt spid="528387">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2838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altLang="zh-CN" b="1" dirty="0">
                <a:solidFill>
                  <a:schemeClr val="tx1"/>
                </a:solidFill>
                <a:latin typeface="+mn-lt"/>
              </a:rPr>
              <a:t>running of a FA</a:t>
            </a:r>
            <a:endParaRPr lang="zh-CN" altLang="en-US" b="1" dirty="0">
              <a:solidFill>
                <a:schemeClr val="tx1"/>
              </a:solidFill>
              <a:latin typeface="宋体" panose="02010600030101010101" pitchFamily="2" charset="-122"/>
            </a:endParaRPr>
          </a:p>
        </p:txBody>
      </p:sp>
      <p:graphicFrame>
        <p:nvGraphicFramePr>
          <p:cNvPr id="502806" name="Group 22"/>
          <p:cNvGraphicFramePr>
            <a:graphicFrameLocks noGrp="1"/>
          </p:cNvGraphicFramePr>
          <p:nvPr>
            <p:ph idx="1"/>
          </p:nvPr>
        </p:nvGraphicFramePr>
        <p:xfrm>
          <a:off x="5867400" y="2347938"/>
          <a:ext cx="2244725" cy="523875"/>
        </p:xfrm>
        <a:graphic>
          <a:graphicData uri="http://schemas.openxmlformats.org/drawingml/2006/table">
            <a:tbl>
              <a:tblPr/>
              <a:tblGrid>
                <a:gridCol w="561975"/>
                <a:gridCol w="560388"/>
                <a:gridCol w="561975"/>
                <a:gridCol w="560387"/>
              </a:tblGrid>
              <a:tr h="52387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2818" name="Text Box 34"/>
          <p:cNvSpPr txBox="1">
            <a:spLocks noChangeArrowheads="1"/>
          </p:cNvSpPr>
          <p:nvPr/>
        </p:nvSpPr>
        <p:spPr bwMode="auto">
          <a:xfrm>
            <a:off x="5148263" y="1628800"/>
            <a:ext cx="552450" cy="5889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tx1"/>
                </a:solidFill>
              </a:rPr>
              <a:t>q</a:t>
            </a:r>
            <a:r>
              <a:rPr lang="en-US" altLang="zh-CN" sz="3200" baseline="-25000">
                <a:solidFill>
                  <a:schemeClr val="tx1"/>
                </a:solidFill>
              </a:rPr>
              <a:t>1</a:t>
            </a:r>
            <a:endParaRPr lang="en-US" altLang="zh-CN" sz="3200" baseline="-25000">
              <a:solidFill>
                <a:schemeClr val="tx1"/>
              </a:solidFill>
            </a:endParaRPr>
          </a:p>
        </p:txBody>
      </p:sp>
      <p:sp>
        <p:nvSpPr>
          <p:cNvPr id="502819" name="Line 35"/>
          <p:cNvSpPr>
            <a:spLocks noChangeShapeType="1"/>
          </p:cNvSpPr>
          <p:nvPr/>
        </p:nvSpPr>
        <p:spPr bwMode="auto">
          <a:xfrm>
            <a:off x="5724525" y="1930425"/>
            <a:ext cx="431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820" name="Line 36"/>
          <p:cNvSpPr>
            <a:spLocks noChangeShapeType="1"/>
          </p:cNvSpPr>
          <p:nvPr/>
        </p:nvSpPr>
        <p:spPr bwMode="auto">
          <a:xfrm>
            <a:off x="6156325" y="1930425"/>
            <a:ext cx="0" cy="3587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821" name="Text Box 37"/>
          <p:cNvSpPr txBox="1">
            <a:spLocks noChangeArrowheads="1"/>
          </p:cNvSpPr>
          <p:nvPr/>
        </p:nvSpPr>
        <p:spPr bwMode="auto">
          <a:xfrm>
            <a:off x="709846" y="3068960"/>
            <a:ext cx="8107732" cy="371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dirty="0">
                <a:solidFill>
                  <a:srgbClr val="FF0000"/>
                </a:solidFill>
              </a:rPr>
              <a:t>run</a:t>
            </a:r>
            <a:r>
              <a:rPr lang="en-US" altLang="zh-CN" dirty="0">
                <a:solidFill>
                  <a:schemeClr val="tx1"/>
                </a:solidFill>
              </a:rPr>
              <a:t>: start from the start state, go along arrows.</a:t>
            </a:r>
            <a:endParaRPr lang="en-US" altLang="zh-CN" dirty="0">
              <a:solidFill>
                <a:schemeClr val="tx1"/>
              </a:solidFill>
            </a:endParaRPr>
          </a:p>
          <a:p>
            <a:pPr>
              <a:lnSpc>
                <a:spcPct val="120000"/>
              </a:lnSpc>
            </a:pPr>
            <a:r>
              <a:rPr lang="en-US" altLang="zh-CN" dirty="0">
                <a:solidFill>
                  <a:srgbClr val="FF0000"/>
                </a:solidFill>
              </a:rPr>
              <a:t>output</a:t>
            </a:r>
            <a:r>
              <a:rPr lang="en-US" altLang="zh-CN" dirty="0">
                <a:solidFill>
                  <a:schemeClr val="tx1"/>
                </a:solidFill>
              </a:rPr>
              <a:t>: when finish reading, for the current state q</a:t>
            </a:r>
            <a:br>
              <a:rPr lang="en-US" altLang="zh-CN" dirty="0">
                <a:solidFill>
                  <a:schemeClr val="tx1"/>
                </a:solidFill>
              </a:rPr>
            </a:br>
            <a:r>
              <a:rPr lang="en-US" altLang="zh-CN" dirty="0">
                <a:solidFill>
                  <a:schemeClr val="tx1"/>
                </a:solidFill>
              </a:rPr>
              <a:t>   if q is an accept state, then </a:t>
            </a:r>
            <a:r>
              <a:rPr lang="en-US" altLang="zh-CN" dirty="0">
                <a:solidFill>
                  <a:srgbClr val="FF0000"/>
                </a:solidFill>
              </a:rPr>
              <a:t>accept</a:t>
            </a:r>
            <a:r>
              <a:rPr lang="en-US" altLang="zh-CN" dirty="0">
                <a:solidFill>
                  <a:schemeClr val="tx1"/>
                </a:solidFill>
              </a:rPr>
              <a:t>; else, </a:t>
            </a:r>
            <a:r>
              <a:rPr lang="en-US" altLang="zh-CN" dirty="0">
                <a:solidFill>
                  <a:srgbClr val="FF0000"/>
                </a:solidFill>
              </a:rPr>
              <a:t>reject</a:t>
            </a:r>
            <a:r>
              <a:rPr lang="en-US" altLang="zh-CN" dirty="0">
                <a:solidFill>
                  <a:schemeClr val="tx1"/>
                </a:solidFill>
              </a:rPr>
              <a:t>. </a:t>
            </a:r>
            <a:endParaRPr lang="en-US" altLang="zh-CN" dirty="0">
              <a:solidFill>
                <a:schemeClr val="tx1"/>
              </a:solidFill>
            </a:endParaRPr>
          </a:p>
          <a:p>
            <a:pPr>
              <a:lnSpc>
                <a:spcPct val="120000"/>
              </a:lnSpc>
            </a:pPr>
            <a:r>
              <a:rPr lang="en-US" altLang="zh-CN" dirty="0">
                <a:solidFill>
                  <a:schemeClr val="tx1"/>
                </a:solidFill>
              </a:rPr>
              <a:t>accept strings: 1, 11, 100, 101, 1101, …</a:t>
            </a:r>
            <a:endParaRPr lang="en-US" altLang="zh-CN" dirty="0">
              <a:solidFill>
                <a:schemeClr val="tx1"/>
              </a:solidFill>
            </a:endParaRPr>
          </a:p>
          <a:p>
            <a:pPr>
              <a:lnSpc>
                <a:spcPct val="120000"/>
              </a:lnSpc>
            </a:pPr>
            <a:r>
              <a:rPr lang="en-US" altLang="zh-CN" dirty="0">
                <a:solidFill>
                  <a:schemeClr val="tx1"/>
                </a:solidFill>
              </a:rPr>
              <a:t>reject strings:  </a:t>
            </a:r>
            <a:r>
              <a:rPr kumimoji="0" lang="en-US" altLang="zh-CN" dirty="0">
                <a:solidFill>
                  <a:srgbClr val="000000"/>
                </a:solidFill>
                <a:sym typeface="Symbol" panose="05050102010706020507" pitchFamily="18" charset="2"/>
              </a:rPr>
              <a:t>, 0, 10, 110, 1010, … </a:t>
            </a:r>
            <a:endParaRPr kumimoji="0" lang="en-US" altLang="zh-CN" dirty="0">
              <a:solidFill>
                <a:srgbClr val="000000"/>
              </a:solidFill>
              <a:sym typeface="Symbol" panose="05050102010706020507" pitchFamily="18" charset="2"/>
            </a:endParaRPr>
          </a:p>
          <a:p>
            <a:pPr>
              <a:lnSpc>
                <a:spcPct val="120000"/>
              </a:lnSpc>
            </a:pPr>
            <a:r>
              <a:rPr lang="en-US" altLang="zh-CN" dirty="0">
                <a:solidFill>
                  <a:schemeClr val="tx1"/>
                </a:solidFill>
              </a:rPr>
              <a:t>for a string, the computation path is unique </a:t>
            </a:r>
            <a:endParaRPr lang="en-US" altLang="zh-CN" dirty="0">
              <a:solidFill>
                <a:schemeClr val="tx1"/>
              </a:solidFill>
            </a:endParaRPr>
          </a:p>
          <a:p>
            <a:pPr>
              <a:lnSpc>
                <a:spcPct val="120000"/>
              </a:lnSpc>
            </a:pPr>
            <a:r>
              <a:rPr lang="en-US" altLang="zh-CN" dirty="0">
                <a:solidFill>
                  <a:schemeClr val="tx1"/>
                </a:solidFill>
              </a:rPr>
              <a:t>We also </a:t>
            </a:r>
            <a:r>
              <a:rPr lang="en-US" altLang="zh-CN">
                <a:solidFill>
                  <a:schemeClr val="tx1"/>
                </a:solidFill>
              </a:rPr>
              <a:t>call it </a:t>
            </a:r>
            <a:r>
              <a:rPr lang="en-US" altLang="zh-CN" dirty="0">
                <a:solidFill>
                  <a:srgbClr val="FF0000"/>
                </a:solidFill>
              </a:rPr>
              <a:t>D</a:t>
            </a:r>
            <a:r>
              <a:rPr lang="en-US" altLang="zh-CN" dirty="0">
                <a:solidFill>
                  <a:schemeClr val="tx1"/>
                </a:solidFill>
              </a:rPr>
              <a:t>eterministic </a:t>
            </a:r>
            <a:r>
              <a:rPr lang="en-US" altLang="zh-CN" dirty="0">
                <a:solidFill>
                  <a:srgbClr val="FF0000"/>
                </a:solidFill>
              </a:rPr>
              <a:t>F</a:t>
            </a:r>
            <a:r>
              <a:rPr lang="en-US" altLang="zh-CN" dirty="0">
                <a:solidFill>
                  <a:schemeClr val="tx1"/>
                </a:solidFill>
              </a:rPr>
              <a:t>inite </a:t>
            </a:r>
            <a:r>
              <a:rPr lang="en-US" altLang="zh-CN" dirty="0">
                <a:solidFill>
                  <a:srgbClr val="FF0000"/>
                </a:solidFill>
              </a:rPr>
              <a:t>A</a:t>
            </a:r>
            <a:r>
              <a:rPr lang="en-US" altLang="zh-CN" dirty="0">
                <a:solidFill>
                  <a:schemeClr val="tx1"/>
                </a:solidFill>
              </a:rPr>
              <a:t>utomata (</a:t>
            </a:r>
            <a:r>
              <a:rPr lang="en-US" altLang="zh-CN" dirty="0">
                <a:solidFill>
                  <a:srgbClr val="FF0000"/>
                </a:solidFill>
              </a:rPr>
              <a:t>DFA</a:t>
            </a:r>
            <a:r>
              <a:rPr lang="en-US" altLang="zh-CN" dirty="0">
                <a:solidFill>
                  <a:schemeClr val="tx1"/>
                </a:solidFill>
              </a:rPr>
              <a:t>)</a:t>
            </a:r>
            <a:endParaRPr lang="en-US" altLang="zh-CN" dirty="0">
              <a:solidFill>
                <a:schemeClr val="tx1"/>
              </a:solidFill>
            </a:endParaRPr>
          </a:p>
        </p:txBody>
      </p:sp>
      <p:sp>
        <p:nvSpPr>
          <p:cNvPr id="502822" name="Text Box 38"/>
          <p:cNvSpPr txBox="1">
            <a:spLocks noChangeArrowheads="1"/>
          </p:cNvSpPr>
          <p:nvPr/>
        </p:nvSpPr>
        <p:spPr bwMode="auto">
          <a:xfrm>
            <a:off x="702196" y="1854100"/>
            <a:ext cx="701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3200" dirty="0">
                <a:solidFill>
                  <a:schemeClr val="tx1"/>
                </a:solidFill>
              </a:rPr>
              <a:t>M</a:t>
            </a:r>
            <a:r>
              <a:rPr kumimoji="0" lang="en-US" altLang="zh-CN" sz="3200" baseline="-25000" dirty="0">
                <a:solidFill>
                  <a:schemeClr val="tx1"/>
                </a:solidFill>
              </a:rPr>
              <a:t>1</a:t>
            </a:r>
            <a:endParaRPr kumimoji="0" lang="en-US" altLang="zh-CN" sz="3200" baseline="-25000" dirty="0">
              <a:solidFill>
                <a:schemeClr val="tx1"/>
              </a:solidFill>
            </a:endParaRPr>
          </a:p>
        </p:txBody>
      </p:sp>
      <p:grpSp>
        <p:nvGrpSpPr>
          <p:cNvPr id="502824" name="Group 40"/>
          <p:cNvGrpSpPr/>
          <p:nvPr/>
        </p:nvGrpSpPr>
        <p:grpSpPr bwMode="auto">
          <a:xfrm>
            <a:off x="871984" y="1412776"/>
            <a:ext cx="3556000" cy="1738312"/>
            <a:chOff x="2224" y="576"/>
            <a:chExt cx="2240" cy="1095"/>
          </a:xfrm>
        </p:grpSpPr>
        <p:sp>
          <p:nvSpPr>
            <p:cNvPr id="502825" name="Oval 41"/>
            <p:cNvSpPr>
              <a:spLocks noChangeArrowheads="1"/>
            </p:cNvSpPr>
            <p:nvPr/>
          </p:nvSpPr>
          <p:spPr bwMode="auto">
            <a:xfrm>
              <a:off x="2544" y="110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26" name="Text Box 42"/>
            <p:cNvSpPr txBox="1">
              <a:spLocks noChangeArrowheads="1"/>
            </p:cNvSpPr>
            <p:nvPr/>
          </p:nvSpPr>
          <p:spPr bwMode="auto">
            <a:xfrm>
              <a:off x="2576" y="106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502827" name="Oval 43"/>
            <p:cNvSpPr>
              <a:spLocks noChangeArrowheads="1"/>
            </p:cNvSpPr>
            <p:nvPr/>
          </p:nvSpPr>
          <p:spPr bwMode="auto">
            <a:xfrm>
              <a:off x="3312" y="110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28" name="Text Box 44"/>
            <p:cNvSpPr txBox="1">
              <a:spLocks noChangeArrowheads="1"/>
            </p:cNvSpPr>
            <p:nvPr/>
          </p:nvSpPr>
          <p:spPr bwMode="auto">
            <a:xfrm>
              <a:off x="3344" y="106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502829" name="Oval 45"/>
            <p:cNvSpPr>
              <a:spLocks noChangeArrowheads="1"/>
            </p:cNvSpPr>
            <p:nvPr/>
          </p:nvSpPr>
          <p:spPr bwMode="auto">
            <a:xfrm>
              <a:off x="3336" y="112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30" name="Oval 46"/>
            <p:cNvSpPr>
              <a:spLocks noChangeArrowheads="1"/>
            </p:cNvSpPr>
            <p:nvPr/>
          </p:nvSpPr>
          <p:spPr bwMode="auto">
            <a:xfrm>
              <a:off x="4128" y="1095"/>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31" name="Text Box 47"/>
            <p:cNvSpPr txBox="1">
              <a:spLocks noChangeArrowheads="1"/>
            </p:cNvSpPr>
            <p:nvPr/>
          </p:nvSpPr>
          <p:spPr bwMode="auto">
            <a:xfrm>
              <a:off x="4160" y="1056"/>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502832" name="Arc 48"/>
            <p:cNvSpPr/>
            <p:nvPr/>
          </p:nvSpPr>
          <p:spPr bwMode="auto">
            <a:xfrm rot="-5400000">
              <a:off x="2553" y="877"/>
              <a:ext cx="314" cy="236"/>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33" name="Line 49"/>
            <p:cNvSpPr>
              <a:spLocks noChangeShapeType="1"/>
            </p:cNvSpPr>
            <p:nvPr/>
          </p:nvSpPr>
          <p:spPr bwMode="auto">
            <a:xfrm>
              <a:off x="2888" y="1264"/>
              <a:ext cx="43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834" name="Arc 50"/>
            <p:cNvSpPr/>
            <p:nvPr/>
          </p:nvSpPr>
          <p:spPr bwMode="auto">
            <a:xfrm rot="-5400000">
              <a:off x="3321" y="855"/>
              <a:ext cx="314" cy="236"/>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35" name="Arc 51"/>
            <p:cNvSpPr/>
            <p:nvPr/>
          </p:nvSpPr>
          <p:spPr bwMode="auto">
            <a:xfrm rot="-5400000">
              <a:off x="3816" y="984"/>
              <a:ext cx="144" cy="480"/>
            </a:xfrm>
            <a:custGeom>
              <a:avLst/>
              <a:gdLst>
                <a:gd name="G0" fmla="+- 0 0 0"/>
                <a:gd name="G1" fmla="+- 18240 0 0"/>
                <a:gd name="G2" fmla="+- 21600 0 0"/>
                <a:gd name="T0" fmla="*/ 11570 w 21600"/>
                <a:gd name="T1" fmla="*/ 0 h 38271"/>
                <a:gd name="T2" fmla="*/ 8081 w 21600"/>
                <a:gd name="T3" fmla="*/ 38271 h 38271"/>
                <a:gd name="T4" fmla="*/ 0 w 21600"/>
                <a:gd name="T5" fmla="*/ 18240 h 38271"/>
              </a:gdLst>
              <a:ahLst/>
              <a:cxnLst>
                <a:cxn ang="0">
                  <a:pos x="T0" y="T1"/>
                </a:cxn>
                <a:cxn ang="0">
                  <a:pos x="T2" y="T3"/>
                </a:cxn>
                <a:cxn ang="0">
                  <a:pos x="T4" y="T5"/>
                </a:cxn>
              </a:cxnLst>
              <a:rect l="0" t="0" r="r" b="b"/>
              <a:pathLst>
                <a:path w="21600" h="38271" fill="none" extrusionOk="0">
                  <a:moveTo>
                    <a:pt x="11569" y="0"/>
                  </a:moveTo>
                  <a:cubicBezTo>
                    <a:pt x="17815" y="3961"/>
                    <a:pt x="21600" y="10843"/>
                    <a:pt x="21600" y="18240"/>
                  </a:cubicBezTo>
                  <a:cubicBezTo>
                    <a:pt x="21600" y="27049"/>
                    <a:pt x="16250" y="34975"/>
                    <a:pt x="8081" y="38271"/>
                  </a:cubicBezTo>
                </a:path>
                <a:path w="21600" h="38271" stroke="0" extrusionOk="0">
                  <a:moveTo>
                    <a:pt x="11569" y="0"/>
                  </a:moveTo>
                  <a:cubicBezTo>
                    <a:pt x="17815" y="3961"/>
                    <a:pt x="21600" y="10843"/>
                    <a:pt x="21600" y="18240"/>
                  </a:cubicBezTo>
                  <a:cubicBezTo>
                    <a:pt x="21600" y="27049"/>
                    <a:pt x="16250" y="34975"/>
                    <a:pt x="8081" y="38271"/>
                  </a:cubicBezTo>
                  <a:lnTo>
                    <a:pt x="0" y="1824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36" name="Arc 52"/>
            <p:cNvSpPr/>
            <p:nvPr/>
          </p:nvSpPr>
          <p:spPr bwMode="auto">
            <a:xfrm rot="5400000">
              <a:off x="3817" y="1082"/>
              <a:ext cx="141" cy="480"/>
            </a:xfrm>
            <a:custGeom>
              <a:avLst/>
              <a:gdLst>
                <a:gd name="G0" fmla="+- 0 0 0"/>
                <a:gd name="G1" fmla="+- 18240 0 0"/>
                <a:gd name="G2" fmla="+- 21600 0 0"/>
                <a:gd name="T0" fmla="*/ 11570 w 21600"/>
                <a:gd name="T1" fmla="*/ 0 h 38271"/>
                <a:gd name="T2" fmla="*/ 8081 w 21600"/>
                <a:gd name="T3" fmla="*/ 38271 h 38271"/>
                <a:gd name="T4" fmla="*/ 0 w 21600"/>
                <a:gd name="T5" fmla="*/ 18240 h 38271"/>
              </a:gdLst>
              <a:ahLst/>
              <a:cxnLst>
                <a:cxn ang="0">
                  <a:pos x="T0" y="T1"/>
                </a:cxn>
                <a:cxn ang="0">
                  <a:pos x="T2" y="T3"/>
                </a:cxn>
                <a:cxn ang="0">
                  <a:pos x="T4" y="T5"/>
                </a:cxn>
              </a:cxnLst>
              <a:rect l="0" t="0" r="r" b="b"/>
              <a:pathLst>
                <a:path w="21600" h="38271" fill="none" extrusionOk="0">
                  <a:moveTo>
                    <a:pt x="11569" y="0"/>
                  </a:moveTo>
                  <a:cubicBezTo>
                    <a:pt x="17815" y="3961"/>
                    <a:pt x="21600" y="10843"/>
                    <a:pt x="21600" y="18240"/>
                  </a:cubicBezTo>
                  <a:cubicBezTo>
                    <a:pt x="21600" y="27049"/>
                    <a:pt x="16250" y="34975"/>
                    <a:pt x="8081" y="38271"/>
                  </a:cubicBezTo>
                </a:path>
                <a:path w="21600" h="38271" stroke="0" extrusionOk="0">
                  <a:moveTo>
                    <a:pt x="11569" y="0"/>
                  </a:moveTo>
                  <a:cubicBezTo>
                    <a:pt x="17815" y="3961"/>
                    <a:pt x="21600" y="10843"/>
                    <a:pt x="21600" y="18240"/>
                  </a:cubicBezTo>
                  <a:cubicBezTo>
                    <a:pt x="21600" y="27049"/>
                    <a:pt x="16250" y="34975"/>
                    <a:pt x="8081" y="38271"/>
                  </a:cubicBezTo>
                  <a:lnTo>
                    <a:pt x="0" y="1824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37" name="Line 53"/>
            <p:cNvSpPr>
              <a:spLocks noChangeShapeType="1"/>
            </p:cNvSpPr>
            <p:nvPr/>
          </p:nvSpPr>
          <p:spPr bwMode="auto">
            <a:xfrm>
              <a:off x="2224" y="1264"/>
              <a:ext cx="33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838" name="Text Box 54"/>
            <p:cNvSpPr txBox="1">
              <a:spLocks noChangeArrowheads="1"/>
            </p:cNvSpPr>
            <p:nvPr/>
          </p:nvSpPr>
          <p:spPr bwMode="auto">
            <a:xfrm>
              <a:off x="2604" y="57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502839" name="Text Box 55"/>
            <p:cNvSpPr txBox="1">
              <a:spLocks noChangeArrowheads="1"/>
            </p:cNvSpPr>
            <p:nvPr/>
          </p:nvSpPr>
          <p:spPr bwMode="auto">
            <a:xfrm>
              <a:off x="3792" y="87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502840" name="Text Box 56"/>
            <p:cNvSpPr txBox="1">
              <a:spLocks noChangeArrowheads="1"/>
            </p:cNvSpPr>
            <p:nvPr/>
          </p:nvSpPr>
          <p:spPr bwMode="auto">
            <a:xfrm>
              <a:off x="3732" y="1344"/>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0,1</a:t>
              </a:r>
              <a:endParaRPr lang="en-US" altLang="zh-CN" b="0">
                <a:solidFill>
                  <a:schemeClr val="tx1"/>
                </a:solidFill>
              </a:endParaRPr>
            </a:p>
          </p:txBody>
        </p:sp>
        <p:sp>
          <p:nvSpPr>
            <p:cNvPr id="502841" name="Text Box 57"/>
            <p:cNvSpPr txBox="1">
              <a:spLocks noChangeArrowheads="1"/>
            </p:cNvSpPr>
            <p:nvPr/>
          </p:nvSpPr>
          <p:spPr bwMode="auto">
            <a:xfrm>
              <a:off x="2988" y="96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02842" name="Text Box 58"/>
            <p:cNvSpPr txBox="1">
              <a:spLocks noChangeArrowheads="1"/>
            </p:cNvSpPr>
            <p:nvPr/>
          </p:nvSpPr>
          <p:spPr bwMode="auto">
            <a:xfrm>
              <a:off x="3364" y="60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solidFill>
                    <a:schemeClr val="tx1"/>
                  </a:solidFill>
                </a:rPr>
                <a:t>1</a:t>
              </a:r>
              <a:endParaRPr lang="en-US" altLang="zh-CN" sz="2400" b="0">
                <a:solidFill>
                  <a:schemeClr val="tx1"/>
                </a:solidFill>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87465"/>
    </mc:Choice>
    <mc:Fallback>
      <p:transition spd="slow" advTm="1874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2821">
                                            <p:txEl>
                                              <p:pRg st="0" end="0"/>
                                            </p:txEl>
                                          </p:spTgt>
                                        </p:tgtEl>
                                        <p:attrNameLst>
                                          <p:attrName>style.visibility</p:attrName>
                                        </p:attrNameLst>
                                      </p:cBhvr>
                                      <p:to>
                                        <p:strVal val="visible"/>
                                      </p:to>
                                    </p:set>
                                    <p:anim calcmode="lin" valueType="num">
                                      <p:cBhvr additive="base">
                                        <p:cTn id="7" dur="500" fill="hold"/>
                                        <p:tgtEl>
                                          <p:spTgt spid="50282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28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2821">
                                            <p:txEl>
                                              <p:pRg st="1" end="1"/>
                                            </p:txEl>
                                          </p:spTgt>
                                        </p:tgtEl>
                                        <p:attrNameLst>
                                          <p:attrName>style.visibility</p:attrName>
                                        </p:attrNameLst>
                                      </p:cBhvr>
                                      <p:to>
                                        <p:strVal val="visible"/>
                                      </p:to>
                                    </p:set>
                                    <p:anim calcmode="lin" valueType="num">
                                      <p:cBhvr additive="base">
                                        <p:cTn id="13" dur="500" fill="hold"/>
                                        <p:tgtEl>
                                          <p:spTgt spid="50282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282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2821">
                                            <p:txEl>
                                              <p:pRg st="2" end="2"/>
                                            </p:txEl>
                                          </p:spTgt>
                                        </p:tgtEl>
                                        <p:attrNameLst>
                                          <p:attrName>style.visibility</p:attrName>
                                        </p:attrNameLst>
                                      </p:cBhvr>
                                      <p:to>
                                        <p:strVal val="visible"/>
                                      </p:to>
                                    </p:set>
                                    <p:anim calcmode="lin" valueType="num">
                                      <p:cBhvr additive="base">
                                        <p:cTn id="19" dur="500" fill="hold"/>
                                        <p:tgtEl>
                                          <p:spTgt spid="50282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282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2821">
                                            <p:txEl>
                                              <p:pRg st="3" end="3"/>
                                            </p:txEl>
                                          </p:spTgt>
                                        </p:tgtEl>
                                        <p:attrNameLst>
                                          <p:attrName>style.visibility</p:attrName>
                                        </p:attrNameLst>
                                      </p:cBhvr>
                                      <p:to>
                                        <p:strVal val="visible"/>
                                      </p:to>
                                    </p:set>
                                    <p:anim calcmode="lin" valueType="num">
                                      <p:cBhvr additive="base">
                                        <p:cTn id="25" dur="500" fill="hold"/>
                                        <p:tgtEl>
                                          <p:spTgt spid="50282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0282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02821">
                                            <p:txEl>
                                              <p:pRg st="4" end="4"/>
                                            </p:txEl>
                                          </p:spTgt>
                                        </p:tgtEl>
                                        <p:attrNameLst>
                                          <p:attrName>style.visibility</p:attrName>
                                        </p:attrNameLst>
                                      </p:cBhvr>
                                      <p:to>
                                        <p:strVal val="visible"/>
                                      </p:to>
                                    </p:set>
                                    <p:anim calcmode="lin" valueType="num">
                                      <p:cBhvr additive="base">
                                        <p:cTn id="31" dur="500" fill="hold"/>
                                        <p:tgtEl>
                                          <p:spTgt spid="50282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0282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02821">
                                            <p:txEl>
                                              <p:pRg st="5" end="5"/>
                                            </p:txEl>
                                          </p:spTgt>
                                        </p:tgtEl>
                                        <p:attrNameLst>
                                          <p:attrName>style.visibility</p:attrName>
                                        </p:attrNameLst>
                                      </p:cBhvr>
                                      <p:to>
                                        <p:strVal val="visible"/>
                                      </p:to>
                                    </p:set>
                                    <p:anim calcmode="lin" valueType="num">
                                      <p:cBhvr additive="base">
                                        <p:cTn id="37" dur="500" fill="hold"/>
                                        <p:tgtEl>
                                          <p:spTgt spid="50282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0282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821" grpId="0" autoUpdateAnimBg="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altLang="zh-CN" b="1" dirty="0"/>
              <a:t>Pumping lemma</a:t>
            </a:r>
            <a:endParaRPr lang="zh-CN" altLang="en-US" b="1" dirty="0"/>
          </a:p>
        </p:txBody>
      </p:sp>
      <p:sp>
        <p:nvSpPr>
          <p:cNvPr id="529411" name="Text Box 3"/>
          <p:cNvSpPr txBox="1">
            <a:spLocks noChangeArrowheads="1"/>
          </p:cNvSpPr>
          <p:nvPr/>
        </p:nvSpPr>
        <p:spPr bwMode="auto">
          <a:xfrm>
            <a:off x="109562" y="1125538"/>
            <a:ext cx="6931706" cy="1952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ts val="0"/>
              </a:spcBef>
            </a:pPr>
            <a:r>
              <a:rPr kumimoji="0" lang="en-US" altLang="zh-CN" dirty="0" err="1">
                <a:solidFill>
                  <a:schemeClr val="tx1"/>
                </a:solidFill>
              </a:rPr>
              <a:t>Thm</a:t>
            </a:r>
            <a:r>
              <a:rPr kumimoji="0" lang="en-US" altLang="zh-CN" dirty="0">
                <a:solidFill>
                  <a:schemeClr val="tx1"/>
                </a:solidFill>
              </a:rPr>
              <a:t>: If A is regular, then </a:t>
            </a:r>
            <a:r>
              <a:rPr kumimoji="0" lang="zh-CN" altLang="en-US" dirty="0">
                <a:solidFill>
                  <a:schemeClr val="accent2"/>
                </a:solidFill>
                <a:sym typeface="Symbol" panose="05050102010706020507" pitchFamily="18" charset="2"/>
              </a:rPr>
              <a:t></a:t>
            </a:r>
            <a:r>
              <a:rPr kumimoji="0" lang="en-US" altLang="zh-CN" dirty="0">
                <a:solidFill>
                  <a:schemeClr val="tx1"/>
                </a:solidFill>
              </a:rPr>
              <a:t>p&gt;0 such that </a:t>
            </a:r>
            <a:endParaRPr kumimoji="0" lang="zh-CN" altLang="en-US" dirty="0">
              <a:solidFill>
                <a:schemeClr val="tx1"/>
              </a:solidFill>
            </a:endParaRPr>
          </a:p>
          <a:p>
            <a:pPr>
              <a:lnSpc>
                <a:spcPct val="110000"/>
              </a:lnSpc>
              <a:spcBef>
                <a:spcPts val="0"/>
              </a:spcBef>
            </a:pPr>
            <a:r>
              <a:rPr kumimoji="0" lang="zh-CN" altLang="en-US" dirty="0">
                <a:solidFill>
                  <a:schemeClr val="tx1"/>
                </a:solidFill>
              </a:rPr>
              <a:t>     </a:t>
            </a:r>
            <a:r>
              <a:rPr kumimoji="0" lang="zh-CN" altLang="en-US" dirty="0">
                <a:solidFill>
                  <a:schemeClr val="accent2"/>
                </a:solidFill>
                <a:sym typeface="Symbol" panose="05050102010706020507" pitchFamily="18" charset="2"/>
              </a:rPr>
              <a:t></a:t>
            </a:r>
            <a:r>
              <a:rPr kumimoji="0" lang="en-US" altLang="zh-CN" dirty="0" err="1">
                <a:solidFill>
                  <a:schemeClr val="tx1"/>
                </a:solidFill>
              </a:rPr>
              <a:t>w</a:t>
            </a:r>
            <a:r>
              <a:rPr kumimoji="0" lang="en-US" altLang="zh-CN" dirty="0" err="1">
                <a:solidFill>
                  <a:schemeClr val="tx1"/>
                </a:solidFill>
                <a:sym typeface="Symbol" panose="05050102010706020507" pitchFamily="18" charset="2"/>
              </a:rPr>
              <a:t>A</a:t>
            </a:r>
            <a:r>
              <a:rPr kumimoji="0" lang="en-US" altLang="zh-CN" dirty="0">
                <a:solidFill>
                  <a:schemeClr val="tx1"/>
                </a:solidFill>
                <a:sym typeface="Symbol" panose="05050102010706020507" pitchFamily="18" charset="2"/>
              </a:rPr>
              <a:t>, |w|p, </a:t>
            </a:r>
            <a:r>
              <a:rPr kumimoji="0" lang="zh-CN" altLang="en-US" dirty="0">
                <a:solidFill>
                  <a:schemeClr val="accent2"/>
                </a:solidFill>
                <a:sym typeface="Symbol" panose="05050102010706020507" pitchFamily="18" charset="2"/>
              </a:rPr>
              <a:t> </a:t>
            </a:r>
            <a:r>
              <a:rPr kumimoji="0" lang="en-US" altLang="zh-CN" dirty="0">
                <a:solidFill>
                  <a:schemeClr val="tx1"/>
                </a:solidFill>
                <a:sym typeface="Symbol" panose="05050102010706020507" pitchFamily="18" charset="2"/>
              </a:rPr>
              <a:t>partition w=xyz satisfies </a:t>
            </a:r>
            <a:endParaRPr kumimoji="0" lang="zh-CN" altLang="en-US" dirty="0">
              <a:solidFill>
                <a:schemeClr val="tx1"/>
              </a:solidFill>
              <a:sym typeface="Symbol" panose="05050102010706020507" pitchFamily="18" charset="2"/>
            </a:endParaRPr>
          </a:p>
          <a:p>
            <a:pPr>
              <a:lnSpc>
                <a:spcPct val="110000"/>
              </a:lnSpc>
              <a:spcBef>
                <a:spcPts val="0"/>
              </a:spcBef>
            </a:pP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1) </a:t>
            </a:r>
            <a:r>
              <a:rPr kumimoji="0" lang="zh-CN" altLang="en-US" dirty="0">
                <a:solidFill>
                  <a:schemeClr val="accent2"/>
                </a:solidFill>
                <a:sym typeface="Symbol" panose="05050102010706020507" pitchFamily="18" charset="2"/>
              </a:rPr>
              <a:t></a:t>
            </a:r>
            <a:r>
              <a:rPr kumimoji="0" lang="zh-CN" altLang="en-US"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i</a:t>
            </a:r>
            <a:r>
              <a:rPr kumimoji="0" lang="en-US" altLang="zh-CN" dirty="0">
                <a:solidFill>
                  <a:schemeClr val="tx1"/>
                </a:solidFill>
                <a:sym typeface="Symbol" panose="05050102010706020507" pitchFamily="18" charset="2"/>
              </a:rPr>
              <a:t>  0, </a:t>
            </a:r>
            <a:r>
              <a:rPr kumimoji="0" lang="en-US" altLang="zh-CN" dirty="0" err="1">
                <a:solidFill>
                  <a:schemeClr val="tx1"/>
                </a:solidFill>
                <a:sym typeface="Symbol" panose="05050102010706020507" pitchFamily="18" charset="2"/>
              </a:rPr>
              <a:t>xy</a:t>
            </a:r>
            <a:r>
              <a:rPr kumimoji="0" lang="en-US" altLang="zh-CN" baseline="30000" dirty="0" err="1">
                <a:solidFill>
                  <a:schemeClr val="tx1"/>
                </a:solidFill>
                <a:sym typeface="Symbol" panose="05050102010706020507" pitchFamily="18" charset="2"/>
              </a:rPr>
              <a:t>i</a:t>
            </a:r>
            <a:r>
              <a:rPr kumimoji="0" lang="en-US" altLang="zh-CN" dirty="0" err="1">
                <a:solidFill>
                  <a:schemeClr val="tx1"/>
                </a:solidFill>
                <a:sym typeface="Symbol" panose="05050102010706020507" pitchFamily="18" charset="2"/>
              </a:rPr>
              <a:t>z</a:t>
            </a:r>
            <a:r>
              <a:rPr kumimoji="0" lang="en-US" altLang="zh-CN" dirty="0">
                <a:solidFill>
                  <a:schemeClr val="tx1"/>
                </a:solidFill>
                <a:sym typeface="Symbol" panose="05050102010706020507" pitchFamily="18" charset="2"/>
              </a:rPr>
              <a:t>  A;</a:t>
            </a:r>
            <a:endParaRPr kumimoji="0" lang="en-US" altLang="zh-CN" dirty="0">
              <a:solidFill>
                <a:schemeClr val="tx1"/>
              </a:solidFill>
              <a:sym typeface="Symbol" panose="05050102010706020507" pitchFamily="18" charset="2"/>
            </a:endParaRPr>
          </a:p>
          <a:p>
            <a:pPr>
              <a:lnSpc>
                <a:spcPct val="110000"/>
              </a:lnSpc>
              <a:spcBef>
                <a:spcPts val="0"/>
              </a:spcBef>
            </a:pPr>
            <a:r>
              <a:rPr kumimoji="0" lang="en-US" altLang="zh-CN" dirty="0">
                <a:solidFill>
                  <a:schemeClr val="tx1"/>
                </a:solidFill>
                <a:sym typeface="Symbol" panose="05050102010706020507" pitchFamily="18" charset="2"/>
              </a:rPr>
              <a:t>          2) |y|&gt;0;  3) |</a:t>
            </a:r>
            <a:r>
              <a:rPr kumimoji="0" lang="en-US" altLang="zh-CN" dirty="0" err="1">
                <a:solidFill>
                  <a:schemeClr val="tx1"/>
                </a:solidFill>
                <a:sym typeface="Symbol" panose="05050102010706020507" pitchFamily="18" charset="2"/>
              </a:rPr>
              <a:t>xy</a:t>
            </a:r>
            <a:r>
              <a:rPr kumimoji="0" lang="en-US" altLang="zh-CN" dirty="0">
                <a:solidFill>
                  <a:schemeClr val="tx1"/>
                </a:solidFill>
                <a:sym typeface="Symbol" panose="05050102010706020507" pitchFamily="18" charset="2"/>
              </a:rPr>
              <a:t>|p. </a:t>
            </a:r>
            <a:endParaRPr kumimoji="0" lang="en-US" altLang="zh-CN" dirty="0">
              <a:solidFill>
                <a:schemeClr val="tx1"/>
              </a:solidFill>
              <a:sym typeface="Symbol" panose="05050102010706020507" pitchFamily="18" charset="2"/>
            </a:endParaRPr>
          </a:p>
        </p:txBody>
      </p:sp>
      <p:sp>
        <p:nvSpPr>
          <p:cNvPr id="2" name="TextBox 1"/>
          <p:cNvSpPr txBox="1"/>
          <p:nvPr/>
        </p:nvSpPr>
        <p:spPr bwMode="auto">
          <a:xfrm>
            <a:off x="107504" y="3068960"/>
            <a:ext cx="8782019" cy="37117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lnSpc>
                <a:spcPct val="105000"/>
              </a:lnSpc>
              <a:spcBef>
                <a:spcPts val="0"/>
              </a:spcBef>
              <a:buSzPct val="75000"/>
            </a:pPr>
            <a:r>
              <a:rPr lang="en-US" altLang="zh-CN" dirty="0">
                <a:solidFill>
                  <a:schemeClr val="tx1"/>
                </a:solidFill>
              </a:rPr>
              <a:t>11011: q</a:t>
            </a:r>
            <a:r>
              <a:rPr lang="en-US" altLang="zh-CN" baseline="-25000" dirty="0">
                <a:solidFill>
                  <a:schemeClr val="tx1"/>
                </a:solidFill>
              </a:rPr>
              <a:t>0</a:t>
            </a:r>
            <a:r>
              <a:rPr lang="en-US" altLang="zh-CN" dirty="0">
                <a:solidFill>
                  <a:schemeClr val="tx1"/>
                </a:solidFill>
              </a:rPr>
              <a:t>-1-</a:t>
            </a:r>
            <a:r>
              <a:rPr lang="en-US" altLang="zh-CN" dirty="0">
                <a:solidFill>
                  <a:schemeClr val="accent2"/>
                </a:solidFill>
              </a:rPr>
              <a:t>q</a:t>
            </a:r>
            <a:r>
              <a:rPr lang="en-US" altLang="zh-CN" baseline="-25000" dirty="0">
                <a:solidFill>
                  <a:schemeClr val="accent2"/>
                </a:solidFill>
              </a:rPr>
              <a:t>1</a:t>
            </a:r>
            <a:r>
              <a:rPr lang="en-US" altLang="zh-CN" dirty="0">
                <a:solidFill>
                  <a:schemeClr val="tx1"/>
                </a:solidFill>
              </a:rPr>
              <a:t>-1-q</a:t>
            </a:r>
            <a:r>
              <a:rPr lang="en-US" altLang="zh-CN" baseline="-25000" dirty="0">
                <a:solidFill>
                  <a:schemeClr val="tx1"/>
                </a:solidFill>
              </a:rPr>
              <a:t>3</a:t>
            </a:r>
            <a:r>
              <a:rPr lang="en-US" altLang="zh-CN" dirty="0">
                <a:solidFill>
                  <a:schemeClr val="tx1"/>
                </a:solidFill>
              </a:rPr>
              <a:t>-0-q</a:t>
            </a:r>
            <a:r>
              <a:rPr lang="en-US" altLang="zh-CN" baseline="-25000" dirty="0">
                <a:solidFill>
                  <a:schemeClr val="tx1"/>
                </a:solidFill>
              </a:rPr>
              <a:t>2</a:t>
            </a:r>
            <a:r>
              <a:rPr lang="en-US" altLang="zh-CN" dirty="0">
                <a:solidFill>
                  <a:schemeClr val="tx1"/>
                </a:solidFill>
              </a:rPr>
              <a:t>-1-</a:t>
            </a:r>
            <a:r>
              <a:rPr lang="en-US" altLang="zh-CN" dirty="0">
                <a:solidFill>
                  <a:schemeClr val="accent2"/>
                </a:solidFill>
              </a:rPr>
              <a:t>q</a:t>
            </a:r>
            <a:r>
              <a:rPr lang="en-US" altLang="zh-CN" baseline="-25000" dirty="0">
                <a:solidFill>
                  <a:schemeClr val="accent2"/>
                </a:solidFill>
              </a:rPr>
              <a:t>1</a:t>
            </a:r>
            <a:r>
              <a:rPr lang="en-US" altLang="zh-CN" dirty="0">
                <a:solidFill>
                  <a:schemeClr val="tx1"/>
                </a:solidFill>
              </a:rPr>
              <a:t>-1-q</a:t>
            </a:r>
            <a:r>
              <a:rPr lang="en-US" altLang="zh-CN" baseline="-25000" dirty="0">
                <a:solidFill>
                  <a:schemeClr val="tx1"/>
                </a:solidFill>
              </a:rPr>
              <a:t>3</a:t>
            </a:r>
            <a:r>
              <a:rPr lang="en-US" altLang="zh-CN" dirty="0">
                <a:solidFill>
                  <a:schemeClr val="tx1"/>
                </a:solidFill>
              </a:rPr>
              <a:t>-accept</a:t>
            </a:r>
            <a:endParaRPr lang="en-US" altLang="zh-CN" dirty="0">
              <a:solidFill>
                <a:schemeClr val="tx1"/>
              </a:solidFill>
            </a:endParaRPr>
          </a:p>
          <a:p>
            <a:pPr eaLnBrk="0" hangingPunct="0">
              <a:lnSpc>
                <a:spcPct val="105000"/>
              </a:lnSpc>
              <a:spcBef>
                <a:spcPts val="0"/>
              </a:spcBef>
              <a:buSzPct val="75000"/>
            </a:pPr>
            <a:r>
              <a:rPr lang="en-US" altLang="zh-CN" dirty="0">
                <a:solidFill>
                  <a:schemeClr val="tx1"/>
                </a:solidFill>
              </a:rPr>
              <a:t>1</a:t>
            </a:r>
            <a:r>
              <a:rPr lang="en-US" altLang="zh-CN" dirty="0">
                <a:solidFill>
                  <a:srgbClr val="FF0000"/>
                </a:solidFill>
              </a:rPr>
              <a:t>101</a:t>
            </a:r>
            <a:r>
              <a:rPr lang="en-US" altLang="zh-CN" dirty="0">
                <a:solidFill>
                  <a:schemeClr val="tx1"/>
                </a:solidFill>
              </a:rPr>
              <a:t>1    : q</a:t>
            </a:r>
            <a:r>
              <a:rPr lang="en-US" altLang="zh-CN" baseline="-25000" dirty="0">
                <a:solidFill>
                  <a:schemeClr val="tx1"/>
                </a:solidFill>
              </a:rPr>
              <a:t>0</a:t>
            </a:r>
            <a:r>
              <a:rPr lang="en-US" altLang="zh-CN" dirty="0">
                <a:solidFill>
                  <a:schemeClr val="tx1"/>
                </a:solidFill>
              </a:rPr>
              <a:t>-1-</a:t>
            </a:r>
            <a:r>
              <a:rPr lang="en-US" altLang="zh-CN" dirty="0">
                <a:solidFill>
                  <a:schemeClr val="accent2"/>
                </a:solidFill>
              </a:rPr>
              <a:t>q</a:t>
            </a:r>
            <a:r>
              <a:rPr lang="en-US" altLang="zh-CN" baseline="-25000" dirty="0">
                <a:solidFill>
                  <a:schemeClr val="accent2"/>
                </a:solidFill>
              </a:rPr>
              <a:t>1</a:t>
            </a:r>
            <a:r>
              <a:rPr lang="en-US" altLang="zh-CN" dirty="0">
                <a:solidFill>
                  <a:schemeClr val="tx1"/>
                </a:solidFill>
              </a:rPr>
              <a:t>-</a:t>
            </a:r>
            <a:r>
              <a:rPr lang="en-US" altLang="zh-CN" dirty="0">
                <a:solidFill>
                  <a:srgbClr val="FF0000"/>
                </a:solidFill>
              </a:rPr>
              <a:t>101</a:t>
            </a:r>
            <a:r>
              <a:rPr lang="en-US" altLang="zh-CN" dirty="0">
                <a:solidFill>
                  <a:schemeClr val="tx1"/>
                </a:solidFill>
              </a:rPr>
              <a:t>-</a:t>
            </a:r>
            <a:r>
              <a:rPr lang="en-US" altLang="zh-CN" dirty="0">
                <a:solidFill>
                  <a:schemeClr val="accent2"/>
                </a:solidFill>
              </a:rPr>
              <a:t>q</a:t>
            </a:r>
            <a:r>
              <a:rPr lang="en-US" altLang="zh-CN" baseline="-25000" dirty="0">
                <a:solidFill>
                  <a:schemeClr val="accent2"/>
                </a:solidFill>
              </a:rPr>
              <a:t>1</a:t>
            </a:r>
            <a:r>
              <a:rPr lang="en-US" altLang="zh-CN" baseline="-25000" dirty="0">
                <a:solidFill>
                  <a:schemeClr val="tx1"/>
                </a:solidFill>
              </a:rPr>
              <a:t> </a:t>
            </a:r>
            <a:r>
              <a:rPr lang="en-US" altLang="zh-CN" dirty="0">
                <a:solidFill>
                  <a:schemeClr val="tx1"/>
                </a:solidFill>
              </a:rPr>
              <a:t>-1-q</a:t>
            </a:r>
            <a:r>
              <a:rPr lang="en-US" altLang="zh-CN" baseline="-25000" dirty="0">
                <a:solidFill>
                  <a:schemeClr val="tx1"/>
                </a:solidFill>
              </a:rPr>
              <a:t>3</a:t>
            </a:r>
            <a:r>
              <a:rPr lang="en-US" altLang="zh-CN" dirty="0">
                <a:solidFill>
                  <a:schemeClr val="tx1"/>
                </a:solidFill>
              </a:rPr>
              <a:t>-accept</a:t>
            </a:r>
            <a:r>
              <a:rPr lang="zh-CN" altLang="en-US" dirty="0">
                <a:solidFill>
                  <a:schemeClr val="tx1"/>
                </a:solidFill>
              </a:rPr>
              <a:t> </a:t>
            </a:r>
            <a:endParaRPr lang="en-US" altLang="zh-CN" dirty="0">
              <a:solidFill>
                <a:schemeClr val="tx1"/>
              </a:solidFill>
            </a:endParaRPr>
          </a:p>
          <a:p>
            <a:pPr eaLnBrk="0" hangingPunct="0">
              <a:lnSpc>
                <a:spcPct val="105000"/>
              </a:lnSpc>
              <a:spcBef>
                <a:spcPts val="0"/>
              </a:spcBef>
              <a:buSzPct val="75000"/>
            </a:pPr>
            <a:r>
              <a:rPr lang="en-US" altLang="zh-CN" dirty="0">
                <a:solidFill>
                  <a:schemeClr val="tx1"/>
                </a:solidFill>
              </a:rPr>
              <a:t>1(</a:t>
            </a:r>
            <a:r>
              <a:rPr lang="en-US" altLang="zh-CN" dirty="0">
                <a:solidFill>
                  <a:srgbClr val="FF0000"/>
                </a:solidFill>
              </a:rPr>
              <a:t>101</a:t>
            </a:r>
            <a:r>
              <a:rPr lang="en-US" altLang="zh-CN" dirty="0">
                <a:solidFill>
                  <a:schemeClr val="tx1"/>
                </a:solidFill>
              </a:rPr>
              <a:t>)</a:t>
            </a:r>
            <a:r>
              <a:rPr lang="en-US" altLang="zh-CN" baseline="30000" dirty="0">
                <a:solidFill>
                  <a:schemeClr val="tx1"/>
                </a:solidFill>
              </a:rPr>
              <a:t>i</a:t>
            </a:r>
            <a:r>
              <a:rPr lang="en-US" altLang="zh-CN" dirty="0">
                <a:solidFill>
                  <a:schemeClr val="tx1"/>
                </a:solidFill>
              </a:rPr>
              <a:t>1: q</a:t>
            </a:r>
            <a:r>
              <a:rPr lang="en-US" altLang="zh-CN" baseline="-25000" dirty="0">
                <a:solidFill>
                  <a:schemeClr val="tx1"/>
                </a:solidFill>
              </a:rPr>
              <a:t>0</a:t>
            </a:r>
            <a:r>
              <a:rPr lang="en-US" altLang="zh-CN" dirty="0">
                <a:solidFill>
                  <a:schemeClr val="tx1"/>
                </a:solidFill>
              </a:rPr>
              <a:t>-1-</a:t>
            </a:r>
            <a:r>
              <a:rPr lang="en-US" altLang="zh-CN" dirty="0">
                <a:solidFill>
                  <a:schemeClr val="accent2"/>
                </a:solidFill>
              </a:rPr>
              <a:t>q</a:t>
            </a:r>
            <a:r>
              <a:rPr lang="en-US" altLang="zh-CN" baseline="-25000" dirty="0">
                <a:solidFill>
                  <a:schemeClr val="accent2"/>
                </a:solidFill>
              </a:rPr>
              <a:t>1</a:t>
            </a:r>
            <a:r>
              <a:rPr lang="en-US" altLang="zh-CN" dirty="0">
                <a:solidFill>
                  <a:schemeClr val="tx1"/>
                </a:solidFill>
              </a:rPr>
              <a:t>-(</a:t>
            </a:r>
            <a:r>
              <a:rPr lang="en-US" altLang="zh-CN" dirty="0">
                <a:solidFill>
                  <a:srgbClr val="FF0000"/>
                </a:solidFill>
              </a:rPr>
              <a:t>101</a:t>
            </a:r>
            <a:r>
              <a:rPr lang="en-US" altLang="zh-CN" dirty="0">
                <a:solidFill>
                  <a:schemeClr val="tx1"/>
                </a:solidFill>
              </a:rPr>
              <a:t>)</a:t>
            </a:r>
            <a:r>
              <a:rPr lang="en-US" altLang="zh-CN" baseline="30000" dirty="0">
                <a:solidFill>
                  <a:schemeClr val="tx1"/>
                </a:solidFill>
              </a:rPr>
              <a:t>i</a:t>
            </a:r>
            <a:r>
              <a:rPr lang="en-US" altLang="zh-CN" dirty="0">
                <a:solidFill>
                  <a:schemeClr val="tx1"/>
                </a:solidFill>
              </a:rPr>
              <a:t>-</a:t>
            </a:r>
            <a:r>
              <a:rPr lang="en-US" altLang="zh-CN" dirty="0">
                <a:solidFill>
                  <a:schemeClr val="accent2"/>
                </a:solidFill>
              </a:rPr>
              <a:t>q</a:t>
            </a:r>
            <a:r>
              <a:rPr lang="en-US" altLang="zh-CN" baseline="-25000" dirty="0">
                <a:solidFill>
                  <a:schemeClr val="accent2"/>
                </a:solidFill>
              </a:rPr>
              <a:t>1</a:t>
            </a:r>
            <a:r>
              <a:rPr lang="en-US" altLang="zh-CN" dirty="0">
                <a:solidFill>
                  <a:schemeClr val="tx1"/>
                </a:solidFill>
              </a:rPr>
              <a:t>-1-q</a:t>
            </a:r>
            <a:r>
              <a:rPr lang="en-US" altLang="zh-CN" baseline="-25000" dirty="0">
                <a:solidFill>
                  <a:schemeClr val="tx1"/>
                </a:solidFill>
              </a:rPr>
              <a:t>3</a:t>
            </a:r>
            <a:r>
              <a:rPr lang="en-US" altLang="zh-CN" dirty="0">
                <a:solidFill>
                  <a:schemeClr val="tx1"/>
                </a:solidFill>
              </a:rPr>
              <a:t>-accept </a:t>
            </a:r>
            <a:endParaRPr lang="en-US" altLang="zh-CN" dirty="0">
              <a:solidFill>
                <a:schemeClr val="tx1"/>
              </a:solidFill>
            </a:endParaRPr>
          </a:p>
          <a:p>
            <a:pPr eaLnBrk="0" hangingPunct="0">
              <a:lnSpc>
                <a:spcPct val="105000"/>
              </a:lnSpc>
              <a:spcBef>
                <a:spcPts val="0"/>
              </a:spcBef>
              <a:buSzPct val="75000"/>
            </a:pPr>
            <a:r>
              <a:rPr lang="en-US" altLang="zh-CN" dirty="0">
                <a:solidFill>
                  <a:schemeClr val="tx1"/>
                </a:solidFill>
              </a:rPr>
              <a:t>1</a:t>
            </a:r>
            <a:r>
              <a:rPr lang="en-US" altLang="zh-CN" dirty="0">
                <a:solidFill>
                  <a:srgbClr val="FF0000"/>
                </a:solidFill>
              </a:rPr>
              <a:t>101</a:t>
            </a:r>
            <a:r>
              <a:rPr lang="en-US" altLang="zh-CN" dirty="0">
                <a:solidFill>
                  <a:schemeClr val="tx1"/>
                </a:solidFill>
              </a:rPr>
              <a:t>1=x</a:t>
            </a:r>
            <a:r>
              <a:rPr lang="en-US" altLang="zh-CN" dirty="0">
                <a:solidFill>
                  <a:srgbClr val="FF0000"/>
                </a:solidFill>
              </a:rPr>
              <a:t>y</a:t>
            </a:r>
            <a:r>
              <a:rPr lang="en-US" altLang="zh-CN" dirty="0">
                <a:solidFill>
                  <a:schemeClr val="tx1"/>
                </a:solidFill>
              </a:rPr>
              <a:t>z, x=1, </a:t>
            </a:r>
            <a:r>
              <a:rPr lang="en-US" altLang="zh-CN" dirty="0">
                <a:solidFill>
                  <a:srgbClr val="FF0000"/>
                </a:solidFill>
              </a:rPr>
              <a:t>y=101</a:t>
            </a:r>
            <a:r>
              <a:rPr lang="en-US" altLang="zh-CN" dirty="0">
                <a:solidFill>
                  <a:schemeClr val="tx1"/>
                </a:solidFill>
              </a:rPr>
              <a:t>, z=1. </a:t>
            </a:r>
            <a:r>
              <a:rPr kumimoji="0" lang="zh-CN" altLang="en-US" dirty="0">
                <a:solidFill>
                  <a:schemeClr val="accent2"/>
                </a:solidFill>
                <a:sym typeface="Symbol" panose="05050102010706020507" pitchFamily="18" charset="2"/>
              </a:rPr>
              <a:t></a:t>
            </a:r>
            <a:r>
              <a:rPr kumimoji="0" lang="zh-CN" altLang="en-US"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i</a:t>
            </a:r>
            <a:r>
              <a:rPr kumimoji="0" lang="en-US" altLang="zh-CN" dirty="0">
                <a:solidFill>
                  <a:schemeClr val="tx1"/>
                </a:solidFill>
                <a:sym typeface="Symbol" panose="05050102010706020507" pitchFamily="18" charset="2"/>
              </a:rPr>
              <a:t>  0, </a:t>
            </a:r>
            <a:r>
              <a:rPr kumimoji="0" lang="en-US" altLang="zh-CN" dirty="0" err="1">
                <a:solidFill>
                  <a:schemeClr val="tx1"/>
                </a:solidFill>
                <a:sym typeface="Symbol" panose="05050102010706020507" pitchFamily="18" charset="2"/>
              </a:rPr>
              <a:t>xy</a:t>
            </a:r>
            <a:r>
              <a:rPr kumimoji="0" lang="en-US" altLang="zh-CN" baseline="30000" dirty="0" err="1">
                <a:solidFill>
                  <a:schemeClr val="tx1"/>
                </a:solidFill>
                <a:sym typeface="Symbol" panose="05050102010706020507" pitchFamily="18" charset="2"/>
              </a:rPr>
              <a:t>i</a:t>
            </a:r>
            <a:r>
              <a:rPr kumimoji="0" lang="en-US" altLang="zh-CN" dirty="0" err="1">
                <a:solidFill>
                  <a:schemeClr val="tx1"/>
                </a:solidFill>
                <a:sym typeface="Symbol" panose="05050102010706020507" pitchFamily="18" charset="2"/>
              </a:rPr>
              <a:t>z</a:t>
            </a:r>
            <a:r>
              <a:rPr kumimoji="0" lang="en-US" altLang="zh-CN" dirty="0">
                <a:solidFill>
                  <a:schemeClr val="tx1"/>
                </a:solidFill>
                <a:sym typeface="Symbol" panose="05050102010706020507" pitchFamily="18" charset="2"/>
              </a:rPr>
              <a:t> can be accepted</a:t>
            </a:r>
            <a:endParaRPr kumimoji="0" lang="en-US" altLang="zh-CN" dirty="0">
              <a:solidFill>
                <a:schemeClr val="tx1"/>
              </a:solidFill>
              <a:sym typeface="Symbol" panose="05050102010706020507" pitchFamily="18" charset="2"/>
            </a:endParaRPr>
          </a:p>
          <a:p>
            <a:pPr eaLnBrk="0" hangingPunct="0">
              <a:lnSpc>
                <a:spcPct val="105000"/>
              </a:lnSpc>
              <a:spcBef>
                <a:spcPts val="0"/>
              </a:spcBef>
              <a:buSzPct val="75000"/>
            </a:pPr>
            <a:r>
              <a:rPr kumimoji="0" lang="en-US" altLang="zh-CN" dirty="0">
                <a:solidFill>
                  <a:schemeClr val="tx1"/>
                </a:solidFill>
                <a:sym typeface="Symbol" panose="05050102010706020507" pitchFamily="18" charset="2"/>
              </a:rPr>
              <a:t>p=4, w=11011, </a:t>
            </a:r>
            <a:r>
              <a:rPr lang="en-US" altLang="zh-CN" dirty="0">
                <a:solidFill>
                  <a:schemeClr val="tx1"/>
                </a:solidFill>
              </a:rPr>
              <a:t>x=1, </a:t>
            </a:r>
            <a:r>
              <a:rPr lang="en-US" altLang="zh-CN" dirty="0">
                <a:solidFill>
                  <a:srgbClr val="FF0000"/>
                </a:solidFill>
              </a:rPr>
              <a:t>y=101</a:t>
            </a:r>
            <a:r>
              <a:rPr lang="en-US" altLang="zh-CN" dirty="0">
                <a:solidFill>
                  <a:schemeClr val="tx1"/>
                </a:solidFill>
              </a:rPr>
              <a:t>, z=1, 1), 2), 3) holds</a:t>
            </a:r>
            <a:endParaRPr lang="en-US" altLang="zh-CN" dirty="0">
              <a:solidFill>
                <a:schemeClr val="tx1"/>
              </a:solidFill>
            </a:endParaRPr>
          </a:p>
          <a:p>
            <a:pPr eaLnBrk="0" hangingPunct="0">
              <a:lnSpc>
                <a:spcPct val="105000"/>
              </a:lnSpc>
              <a:spcBef>
                <a:spcPts val="0"/>
              </a:spcBef>
              <a:buSzPct val="75000"/>
            </a:pPr>
            <a:r>
              <a:rPr lang="en-US" altLang="zh-CN" sz="2800" dirty="0">
                <a:solidFill>
                  <a:schemeClr val="tx1"/>
                </a:solidFill>
              </a:rPr>
              <a:t>A regular</a:t>
            </a:r>
            <a:r>
              <a:rPr lang="en-US" altLang="zh-CN" sz="2800" dirty="0">
                <a:solidFill>
                  <a:schemeClr val="tx1"/>
                </a:solidFill>
                <a:sym typeface="Symbol" panose="05050102010706020507" pitchFamily="18" charset="2"/>
              </a:rPr>
              <a:t>DFA M,L(M)=A. Let M has </a:t>
            </a:r>
            <a:r>
              <a:rPr lang="en-US" altLang="zh-CN" sz="2800" dirty="0">
                <a:solidFill>
                  <a:schemeClr val="tx1"/>
                </a:solidFill>
              </a:rPr>
              <a:t>p states. </a:t>
            </a:r>
            <a:endParaRPr lang="en-US" altLang="zh-CN" sz="2800" dirty="0">
              <a:solidFill>
                <a:schemeClr val="tx1"/>
              </a:solidFill>
            </a:endParaRPr>
          </a:p>
          <a:p>
            <a:pPr eaLnBrk="0" hangingPunct="0">
              <a:lnSpc>
                <a:spcPct val="105000"/>
              </a:lnSpc>
              <a:spcBef>
                <a:spcPts val="0"/>
              </a:spcBef>
              <a:buSzPct val="75000"/>
            </a:pPr>
            <a:r>
              <a:rPr lang="en-US" altLang="zh-CN" dirty="0">
                <a:solidFill>
                  <a:schemeClr val="tx1"/>
                </a:solidFill>
                <a:sym typeface="Symbol" panose="05050102010706020507" pitchFamily="18" charset="2"/>
              </a:rPr>
              <a:t></a:t>
            </a:r>
            <a:r>
              <a:rPr lang="en-US" altLang="zh-CN" dirty="0" err="1">
                <a:solidFill>
                  <a:schemeClr val="tx1"/>
                </a:solidFill>
                <a:sym typeface="Symbol" panose="05050102010706020507" pitchFamily="18" charset="2"/>
              </a:rPr>
              <a:t>wA</a:t>
            </a:r>
            <a:r>
              <a:rPr lang="en-US" altLang="zh-CN" dirty="0">
                <a:solidFill>
                  <a:schemeClr val="tx1"/>
                </a:solidFill>
                <a:sym typeface="Symbol" panose="05050102010706020507" pitchFamily="18" charset="2"/>
              </a:rPr>
              <a:t> with |w|p, b</a:t>
            </a:r>
            <a:r>
              <a:rPr lang="en-US" altLang="zh-CN" dirty="0">
                <a:solidFill>
                  <a:schemeClr val="tx1"/>
                </a:solidFill>
              </a:rPr>
              <a:t>y pigeonhole principle, </a:t>
            </a:r>
            <a:endParaRPr lang="en-US" altLang="zh-CN" dirty="0">
              <a:solidFill>
                <a:schemeClr val="tx1"/>
              </a:solidFill>
            </a:endParaRPr>
          </a:p>
          <a:p>
            <a:pPr eaLnBrk="0" hangingPunct="0">
              <a:lnSpc>
                <a:spcPct val="105000"/>
              </a:lnSpc>
              <a:spcBef>
                <a:spcPts val="0"/>
              </a:spcBef>
              <a:buSzPct val="75000"/>
            </a:pPr>
            <a:r>
              <a:rPr lang="en-US" altLang="zh-CN" dirty="0">
                <a:solidFill>
                  <a:schemeClr val="tx1"/>
                </a:solidFill>
              </a:rPr>
              <a:t>there are </a:t>
            </a:r>
            <a:r>
              <a:rPr lang="en-US" altLang="zh-CN" dirty="0">
                <a:solidFill>
                  <a:schemeClr val="tx1"/>
                </a:solidFill>
                <a:sym typeface="Symbol" panose="05050102010706020507" pitchFamily="18" charset="2"/>
              </a:rPr>
              <a:t>repeat states in </a:t>
            </a:r>
            <a:r>
              <a:rPr lang="en-US" altLang="zh-CN" dirty="0">
                <a:solidFill>
                  <a:schemeClr val="tx1"/>
                </a:solidFill>
              </a:rPr>
              <a:t>the previous p+1 states. </a:t>
            </a:r>
            <a:endParaRPr lang="zh-CN" altLang="en-US" dirty="0">
              <a:solidFill>
                <a:schemeClr val="tx1"/>
              </a:solidFill>
            </a:endParaRPr>
          </a:p>
        </p:txBody>
      </p:sp>
      <p:pic>
        <p:nvPicPr>
          <p:cNvPr id="6" name="图片 5"/>
          <p:cNvPicPr>
            <a:picLocks noChangeAspect="1"/>
          </p:cNvPicPr>
          <p:nvPr/>
        </p:nvPicPr>
        <p:blipFill>
          <a:blip r:embed="rId1"/>
          <a:stretch>
            <a:fillRect/>
          </a:stretch>
        </p:blipFill>
        <p:spPr>
          <a:xfrm>
            <a:off x="5844659" y="2060848"/>
            <a:ext cx="2975813" cy="2197179"/>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370305"/>
    </mc:Choice>
    <mc:Fallback>
      <p:transition spd="slow" advTm="3703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 calcmode="lin" valueType="num">
                                      <p:cBhvr additive="base">
                                        <p:cTn id="7" dur="500" fill="hold"/>
                                        <p:tgtEl>
                                          <p:spTgt spid="5294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29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9411">
                                            <p:txEl>
                                              <p:pRg st="1" end="1"/>
                                            </p:txEl>
                                          </p:spTgt>
                                        </p:tgtEl>
                                        <p:attrNameLst>
                                          <p:attrName>style.visibility</p:attrName>
                                        </p:attrNameLst>
                                      </p:cBhvr>
                                      <p:to>
                                        <p:strVal val="visible"/>
                                      </p:to>
                                    </p:set>
                                    <p:anim calcmode="lin" valueType="num">
                                      <p:cBhvr additive="base">
                                        <p:cTn id="13" dur="500" fill="hold"/>
                                        <p:tgtEl>
                                          <p:spTgt spid="5294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294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29411">
                                            <p:txEl>
                                              <p:pRg st="2" end="2"/>
                                            </p:txEl>
                                          </p:spTgt>
                                        </p:tgtEl>
                                        <p:attrNameLst>
                                          <p:attrName>style.visibility</p:attrName>
                                        </p:attrNameLst>
                                      </p:cBhvr>
                                      <p:to>
                                        <p:strVal val="visible"/>
                                      </p:to>
                                    </p:set>
                                    <p:anim calcmode="lin" valueType="num">
                                      <p:cBhvr additive="base">
                                        <p:cTn id="19" dur="500" fill="hold"/>
                                        <p:tgtEl>
                                          <p:spTgt spid="5294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294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29411">
                                            <p:txEl>
                                              <p:pRg st="3" end="3"/>
                                            </p:txEl>
                                          </p:spTgt>
                                        </p:tgtEl>
                                        <p:attrNameLst>
                                          <p:attrName>style.visibility</p:attrName>
                                        </p:attrNameLst>
                                      </p:cBhvr>
                                      <p:to>
                                        <p:strVal val="visible"/>
                                      </p:to>
                                    </p:set>
                                    <p:anim calcmode="lin" valueType="num">
                                      <p:cBhvr additive="base">
                                        <p:cTn id="25" dur="500" fill="hold"/>
                                        <p:tgtEl>
                                          <p:spTgt spid="5294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294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anim calcmode="lin" valueType="num">
                                      <p:cBhvr additive="base">
                                        <p:cTn id="31"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 calcmode="lin" valueType="num">
                                      <p:cBhvr additive="base">
                                        <p:cTn id="37"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anim calcmode="lin" valueType="num">
                                      <p:cBhvr additive="base">
                                        <p:cTn id="43"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anim calcmode="lin" valueType="num">
                                      <p:cBhvr additive="base">
                                        <p:cTn id="49" dur="500" fill="hold"/>
                                        <p:tgtEl>
                                          <p:spTgt spid="2">
                                            <p:txEl>
                                              <p:pRg st="3" end="3"/>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
                                            <p:txEl>
                                              <p:pRg st="4" end="4"/>
                                            </p:txEl>
                                          </p:spTgt>
                                        </p:tgtEl>
                                        <p:attrNameLst>
                                          <p:attrName>style.visibility</p:attrName>
                                        </p:attrNameLst>
                                      </p:cBhvr>
                                      <p:to>
                                        <p:strVal val="visible"/>
                                      </p:to>
                                    </p:set>
                                    <p:anim calcmode="lin" valueType="num">
                                      <p:cBhvr additive="base">
                                        <p:cTn id="55" dur="500" fill="hold"/>
                                        <p:tgtEl>
                                          <p:spTgt spid="2">
                                            <p:txEl>
                                              <p:pRg st="4" end="4"/>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
                                            <p:txEl>
                                              <p:pRg st="5" end="5"/>
                                            </p:txEl>
                                          </p:spTgt>
                                        </p:tgtEl>
                                        <p:attrNameLst>
                                          <p:attrName>style.visibility</p:attrName>
                                        </p:attrNameLst>
                                      </p:cBhvr>
                                      <p:to>
                                        <p:strVal val="visible"/>
                                      </p:to>
                                    </p:set>
                                    <p:anim calcmode="lin" valueType="num">
                                      <p:cBhvr additive="base">
                                        <p:cTn id="61" dur="500" fill="hold"/>
                                        <p:tgtEl>
                                          <p:spTgt spid="2">
                                            <p:txEl>
                                              <p:pRg st="5" end="5"/>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
                                            <p:txEl>
                                              <p:pRg st="6" end="6"/>
                                            </p:txEl>
                                          </p:spTgt>
                                        </p:tgtEl>
                                        <p:attrNameLst>
                                          <p:attrName>style.visibility</p:attrName>
                                        </p:attrNameLst>
                                      </p:cBhvr>
                                      <p:to>
                                        <p:strVal val="visible"/>
                                      </p:to>
                                    </p:set>
                                    <p:anim calcmode="lin" valueType="num">
                                      <p:cBhvr additive="base">
                                        <p:cTn id="67" dur="500" fill="hold"/>
                                        <p:tgtEl>
                                          <p:spTgt spid="2">
                                            <p:txEl>
                                              <p:pRg st="6" end="6"/>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
                                            <p:txEl>
                                              <p:pRg st="7" end="7"/>
                                            </p:txEl>
                                          </p:spTgt>
                                        </p:tgtEl>
                                        <p:attrNameLst>
                                          <p:attrName>style.visibility</p:attrName>
                                        </p:attrNameLst>
                                      </p:cBhvr>
                                      <p:to>
                                        <p:strVal val="visible"/>
                                      </p:to>
                                    </p:set>
                                    <p:anim calcmode="lin" valueType="num">
                                      <p:cBhvr additive="base">
                                        <p:cTn id="73" dur="500" fill="hold"/>
                                        <p:tgtEl>
                                          <p:spTgt spid="2">
                                            <p:txEl>
                                              <p:pRg st="7" end="7"/>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P spid="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6456365" y="1772816"/>
            <a:ext cx="2580131" cy="1856729"/>
          </a:xfrm>
          <a:prstGeom prst="rect">
            <a:avLst/>
          </a:prstGeom>
        </p:spPr>
      </p:pic>
      <p:sp>
        <p:nvSpPr>
          <p:cNvPr id="623618" name="Rectangle 2"/>
          <p:cNvSpPr>
            <a:spLocks noGrp="1" noChangeArrowheads="1"/>
          </p:cNvSpPr>
          <p:nvPr>
            <p:ph type="title"/>
          </p:nvPr>
        </p:nvSpPr>
        <p:spPr/>
        <p:txBody>
          <a:bodyPr/>
          <a:lstStyle/>
          <a:p>
            <a:r>
              <a:rPr lang="en-US" altLang="zh-CN" b="1" dirty="0"/>
              <a:t>Proof of Pumping lemma</a:t>
            </a:r>
            <a:endParaRPr lang="zh-CN" altLang="en-US" b="1" dirty="0"/>
          </a:p>
        </p:txBody>
      </p:sp>
      <p:sp>
        <p:nvSpPr>
          <p:cNvPr id="623619" name="Text Box 3"/>
          <p:cNvSpPr txBox="1">
            <a:spLocks noChangeArrowheads="1"/>
          </p:cNvSpPr>
          <p:nvPr/>
        </p:nvSpPr>
        <p:spPr bwMode="auto">
          <a:xfrm>
            <a:off x="107504" y="1125538"/>
            <a:ext cx="760919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0" lang="en-US" altLang="zh-CN" dirty="0" err="1">
                <a:solidFill>
                  <a:schemeClr val="tx1"/>
                </a:solidFill>
              </a:rPr>
              <a:t>Thm</a:t>
            </a:r>
            <a:r>
              <a:rPr kumimoji="0" lang="en-US" altLang="zh-CN" dirty="0">
                <a:solidFill>
                  <a:schemeClr val="tx1"/>
                </a:solidFill>
              </a:rPr>
              <a:t>: If A is regular, then </a:t>
            </a:r>
            <a:r>
              <a:rPr kumimoji="0" lang="zh-CN" altLang="en-US" dirty="0">
                <a:solidFill>
                  <a:schemeClr val="accent2"/>
                </a:solidFill>
                <a:sym typeface="Symbol" panose="05050102010706020507" pitchFamily="18" charset="2"/>
              </a:rPr>
              <a:t></a:t>
            </a:r>
            <a:r>
              <a:rPr kumimoji="0" lang="en-US" altLang="zh-CN" dirty="0">
                <a:solidFill>
                  <a:schemeClr val="tx1"/>
                </a:solidFill>
              </a:rPr>
              <a:t>p&gt;0 such that </a:t>
            </a:r>
            <a:endParaRPr kumimoji="0" lang="zh-CN" altLang="en-US" dirty="0">
              <a:solidFill>
                <a:schemeClr val="tx1"/>
              </a:solidFill>
            </a:endParaRPr>
          </a:p>
          <a:p>
            <a:pPr>
              <a:spcBef>
                <a:spcPct val="20000"/>
              </a:spcBef>
            </a:pPr>
            <a:r>
              <a:rPr kumimoji="0" lang="zh-CN" altLang="en-US" dirty="0">
                <a:solidFill>
                  <a:schemeClr val="tx1"/>
                </a:solidFill>
              </a:rPr>
              <a:t>     </a:t>
            </a:r>
            <a:r>
              <a:rPr kumimoji="0" lang="zh-CN" altLang="en-US" dirty="0">
                <a:solidFill>
                  <a:schemeClr val="accent2"/>
                </a:solidFill>
                <a:sym typeface="Symbol" panose="05050102010706020507" pitchFamily="18" charset="2"/>
              </a:rPr>
              <a:t></a:t>
            </a:r>
            <a:r>
              <a:rPr kumimoji="0" lang="en-US" altLang="zh-CN" dirty="0" err="1">
                <a:solidFill>
                  <a:schemeClr val="tx1"/>
                </a:solidFill>
              </a:rPr>
              <a:t>w</a:t>
            </a:r>
            <a:r>
              <a:rPr kumimoji="0" lang="en-US" altLang="zh-CN" dirty="0" err="1">
                <a:solidFill>
                  <a:schemeClr val="tx1"/>
                </a:solidFill>
                <a:sym typeface="Symbol" panose="05050102010706020507" pitchFamily="18" charset="2"/>
              </a:rPr>
              <a:t>A</a:t>
            </a:r>
            <a:r>
              <a:rPr kumimoji="0" lang="en-US" altLang="zh-CN" dirty="0">
                <a:solidFill>
                  <a:schemeClr val="tx1"/>
                </a:solidFill>
                <a:sym typeface="Symbol" panose="05050102010706020507" pitchFamily="18" charset="2"/>
              </a:rPr>
              <a:t>, |w|p, </a:t>
            </a:r>
            <a:r>
              <a:rPr kumimoji="0" lang="zh-CN" altLang="en-US" dirty="0">
                <a:solidFill>
                  <a:schemeClr val="accent2"/>
                </a:solidFill>
                <a:sym typeface="Symbol" panose="05050102010706020507" pitchFamily="18" charset="2"/>
              </a:rPr>
              <a:t> </a:t>
            </a:r>
            <a:r>
              <a:rPr kumimoji="0" lang="en-US" altLang="zh-CN" dirty="0">
                <a:solidFill>
                  <a:schemeClr val="tx1"/>
                </a:solidFill>
                <a:sym typeface="Symbol" panose="05050102010706020507" pitchFamily="18" charset="2"/>
              </a:rPr>
              <a:t>partition w=xyz satisfies </a:t>
            </a:r>
            <a:endParaRPr kumimoji="0" lang="zh-CN" altLang="en-US"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1) </a:t>
            </a:r>
            <a:r>
              <a:rPr kumimoji="0" lang="zh-CN" altLang="en-US" dirty="0">
                <a:solidFill>
                  <a:schemeClr val="accent2"/>
                </a:solidFill>
                <a:sym typeface="Symbol" panose="05050102010706020507" pitchFamily="18" charset="2"/>
              </a:rPr>
              <a:t></a:t>
            </a:r>
            <a:r>
              <a:rPr kumimoji="0" lang="en-US" altLang="zh-CN" dirty="0">
                <a:solidFill>
                  <a:schemeClr val="tx1"/>
                </a:solidFill>
                <a:sym typeface="Symbol" panose="05050102010706020507" pitchFamily="18" charset="2"/>
              </a:rPr>
              <a:t>k  0, </a:t>
            </a:r>
            <a:r>
              <a:rPr kumimoji="0" lang="en-US" altLang="zh-CN" dirty="0" err="1">
                <a:solidFill>
                  <a:schemeClr val="tx1"/>
                </a:solidFill>
                <a:sym typeface="Symbol" panose="05050102010706020507" pitchFamily="18" charset="2"/>
              </a:rPr>
              <a:t>xy</a:t>
            </a:r>
            <a:r>
              <a:rPr kumimoji="0" lang="en-US" altLang="zh-CN" baseline="30000" dirty="0" err="1">
                <a:solidFill>
                  <a:schemeClr val="tx1"/>
                </a:solidFill>
                <a:sym typeface="Symbol" panose="05050102010706020507" pitchFamily="18" charset="2"/>
              </a:rPr>
              <a:t>k</a:t>
            </a:r>
            <a:r>
              <a:rPr kumimoji="0" lang="en-US" altLang="zh-CN" dirty="0" err="1">
                <a:solidFill>
                  <a:schemeClr val="tx1"/>
                </a:solidFill>
                <a:sym typeface="Symbol" panose="05050102010706020507" pitchFamily="18" charset="2"/>
              </a:rPr>
              <a:t>z</a:t>
            </a:r>
            <a:r>
              <a:rPr kumimoji="0" lang="en-US" altLang="zh-CN" dirty="0">
                <a:solidFill>
                  <a:schemeClr val="tx1"/>
                </a:solidFill>
                <a:sym typeface="Symbol" panose="05050102010706020507" pitchFamily="18" charset="2"/>
              </a:rPr>
              <a:t>  A;</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chemeClr val="tx1"/>
                </a:solidFill>
                <a:sym typeface="Symbol" panose="05050102010706020507" pitchFamily="18" charset="2"/>
              </a:rPr>
              <a:t>          2) |y|&gt;0;    3) |</a:t>
            </a:r>
            <a:r>
              <a:rPr kumimoji="0" lang="en-US" altLang="zh-CN" dirty="0" err="1">
                <a:solidFill>
                  <a:schemeClr val="tx1"/>
                </a:solidFill>
                <a:sym typeface="Symbol" panose="05050102010706020507" pitchFamily="18" charset="2"/>
              </a:rPr>
              <a:t>xy</a:t>
            </a:r>
            <a:r>
              <a:rPr kumimoji="0" lang="en-US" altLang="zh-CN" dirty="0">
                <a:solidFill>
                  <a:schemeClr val="tx1"/>
                </a:solidFill>
                <a:sym typeface="Symbol" panose="05050102010706020507" pitchFamily="18" charset="2"/>
              </a:rPr>
              <a:t>|p. </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chemeClr val="tx1"/>
                </a:solidFill>
                <a:sym typeface="Symbol" panose="05050102010706020507" pitchFamily="18" charset="2"/>
              </a:rPr>
              <a:t>Pf: Let DFA M=(Q,,,</a:t>
            </a:r>
            <a:r>
              <a:rPr kumimoji="0" lang="en-US" altLang="zh-CN" dirty="0" err="1">
                <a:solidFill>
                  <a:schemeClr val="tx1"/>
                </a:solidFill>
                <a:sym typeface="Symbol" panose="05050102010706020507" pitchFamily="18" charset="2"/>
              </a:rPr>
              <a:t>s,F</a:t>
            </a:r>
            <a:r>
              <a:rPr kumimoji="0" lang="en-US" altLang="zh-CN" dirty="0">
                <a:solidFill>
                  <a:schemeClr val="tx1"/>
                </a:solidFill>
                <a:sym typeface="Symbol" panose="05050102010706020507" pitchFamily="18" charset="2"/>
              </a:rPr>
              <a:t>).</a:t>
            </a:r>
            <a:r>
              <a:rPr kumimoji="0" lang="en-US" altLang="zh-CN" dirty="0">
                <a:sym typeface="Symbol" panose="05050102010706020507" pitchFamily="18" charset="2"/>
              </a:rPr>
              <a:t> L(M)=A and p=|Q|, </a:t>
            </a:r>
            <a:endParaRPr kumimoji="0" lang="en-US" altLang="zh-CN" dirty="0">
              <a:sym typeface="Symbol" panose="05050102010706020507" pitchFamily="18" charset="2"/>
            </a:endParaRPr>
          </a:p>
          <a:p>
            <a:pPr>
              <a:spcBef>
                <a:spcPct val="20000"/>
              </a:spcBef>
            </a:pPr>
            <a:r>
              <a:rPr kumimoji="0" lang="en-US" altLang="zh-CN" dirty="0">
                <a:sym typeface="Symbol" panose="05050102010706020507" pitchFamily="18" charset="2"/>
              </a:rPr>
              <a:t>      if </a:t>
            </a:r>
            <a:r>
              <a:rPr lang="en-US" altLang="zh-CN" dirty="0">
                <a:solidFill>
                  <a:schemeClr val="tx1"/>
                </a:solidFill>
                <a:sym typeface="Symbol" panose="05050102010706020507" pitchFamily="18" charset="2"/>
              </a:rPr>
              <a:t>w = w</a:t>
            </a:r>
            <a:r>
              <a:rPr lang="en-US" altLang="zh-CN" baseline="-25000" dirty="0">
                <a:solidFill>
                  <a:schemeClr val="tx1"/>
                </a:solidFill>
                <a:sym typeface="Symbol" panose="05050102010706020507" pitchFamily="18" charset="2"/>
              </a:rPr>
              <a:t>1</a:t>
            </a:r>
            <a:r>
              <a:rPr lang="en-US" altLang="zh-CN" dirty="0">
                <a:solidFill>
                  <a:schemeClr val="tx1"/>
                </a:solidFill>
                <a:sym typeface="Symbol" panose="05050102010706020507" pitchFamily="18" charset="2"/>
              </a:rPr>
              <a:t>w</a:t>
            </a:r>
            <a:r>
              <a:rPr lang="en-US" altLang="zh-CN" baseline="-25000" dirty="0">
                <a:solidFill>
                  <a:schemeClr val="tx1"/>
                </a:solidFill>
                <a:sym typeface="Symbol" panose="05050102010706020507" pitchFamily="18" charset="2"/>
              </a:rPr>
              <a:t>2</a:t>
            </a:r>
            <a:r>
              <a:rPr lang="en-US" altLang="zh-CN" dirty="0">
                <a:solidFill>
                  <a:schemeClr val="tx1"/>
                </a:solidFill>
                <a:sym typeface="Symbol" panose="05050102010706020507" pitchFamily="18" charset="2"/>
              </a:rPr>
              <a:t>…</a:t>
            </a:r>
            <a:r>
              <a:rPr lang="en-US" altLang="zh-CN" dirty="0" err="1">
                <a:solidFill>
                  <a:schemeClr val="tx1"/>
                </a:solidFill>
                <a:sym typeface="Symbol" panose="05050102010706020507" pitchFamily="18" charset="2"/>
              </a:rPr>
              <a:t>w</a:t>
            </a:r>
            <a:r>
              <a:rPr lang="en-US" altLang="zh-CN" baseline="-25000" dirty="0" err="1">
                <a:solidFill>
                  <a:schemeClr val="tx1"/>
                </a:solidFill>
                <a:sym typeface="Symbol" panose="05050102010706020507" pitchFamily="18" charset="2"/>
              </a:rPr>
              <a:t>n</a:t>
            </a:r>
            <a:r>
              <a:rPr lang="en-US" altLang="zh-CN" dirty="0" err="1">
                <a:solidFill>
                  <a:schemeClr val="tx1"/>
                </a:solidFill>
                <a:sym typeface="Symbol" panose="05050102010706020507" pitchFamily="18" charset="2"/>
              </a:rPr>
              <a:t>A</a:t>
            </a:r>
            <a:r>
              <a:rPr lang="en-US" altLang="zh-CN" dirty="0">
                <a:solidFill>
                  <a:schemeClr val="tx1"/>
                </a:solidFill>
                <a:sym typeface="Symbol" panose="05050102010706020507" pitchFamily="18" charset="2"/>
              </a:rPr>
              <a:t>, </a:t>
            </a:r>
            <a:r>
              <a:rPr lang="en-US" altLang="zh-CN" dirty="0" err="1">
                <a:solidFill>
                  <a:schemeClr val="tx1"/>
                </a:solidFill>
                <a:sym typeface="Symbol" panose="05050102010706020507" pitchFamily="18" charset="2"/>
              </a:rPr>
              <a:t>w</a:t>
            </a:r>
            <a:r>
              <a:rPr lang="en-US" altLang="zh-CN" baseline="-25000" dirty="0" err="1">
                <a:solidFill>
                  <a:schemeClr val="tx1"/>
                </a:solidFill>
                <a:sym typeface="Symbol" panose="05050102010706020507" pitchFamily="18" charset="2"/>
              </a:rPr>
              <a:t>i</a:t>
            </a:r>
            <a:r>
              <a:rPr lang="en-US" altLang="zh-CN" dirty="0">
                <a:solidFill>
                  <a:schemeClr val="tx1"/>
                </a:solidFill>
                <a:sym typeface="Symbol" panose="05050102010706020507" pitchFamily="18" charset="2"/>
              </a:rPr>
              <a:t>, and </a:t>
            </a:r>
            <a:r>
              <a:rPr lang="en-US" altLang="zh-CN" dirty="0" err="1">
                <a:solidFill>
                  <a:schemeClr val="tx1"/>
                </a:solidFill>
                <a:sym typeface="Symbol" panose="05050102010706020507" pitchFamily="18" charset="2"/>
              </a:rPr>
              <a:t>np</a:t>
            </a:r>
            <a:r>
              <a:rPr lang="en-US" altLang="zh-CN" dirty="0">
                <a:solidFill>
                  <a:schemeClr val="tx1"/>
                </a:solidFill>
                <a:sym typeface="Symbol" panose="05050102010706020507" pitchFamily="18" charset="2"/>
              </a:rPr>
              <a:t>, then</a:t>
            </a:r>
            <a:r>
              <a:rPr lang="zh-CN" altLang="en-US" dirty="0">
                <a:solidFill>
                  <a:schemeClr val="tx1"/>
                </a:solidFill>
                <a:sym typeface="Symbol" panose="05050102010706020507" pitchFamily="18" charset="2"/>
              </a:rPr>
              <a:t> </a:t>
            </a:r>
            <a:endParaRPr lang="zh-CN" altLang="en-US" dirty="0">
              <a:solidFill>
                <a:schemeClr val="tx1"/>
              </a:solidFill>
              <a:sym typeface="Symbol" panose="05050102010706020507" pitchFamily="18" charset="2"/>
            </a:endParaRPr>
          </a:p>
        </p:txBody>
      </p:sp>
      <p:grpSp>
        <p:nvGrpSpPr>
          <p:cNvPr id="623636" name="Group 20"/>
          <p:cNvGrpSpPr/>
          <p:nvPr/>
        </p:nvGrpSpPr>
        <p:grpSpPr bwMode="auto">
          <a:xfrm>
            <a:off x="395536" y="3989666"/>
            <a:ext cx="6688138" cy="812801"/>
            <a:chOff x="703" y="2966"/>
            <a:chExt cx="4213" cy="512"/>
          </a:xfrm>
        </p:grpSpPr>
        <p:sp>
          <p:nvSpPr>
            <p:cNvPr id="623623" name="Rectangle 7"/>
            <p:cNvSpPr>
              <a:spLocks noChangeArrowheads="1"/>
            </p:cNvSpPr>
            <p:nvPr/>
          </p:nvSpPr>
          <p:spPr bwMode="auto">
            <a:xfrm>
              <a:off x="703" y="3109"/>
              <a:ext cx="56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s=r</a:t>
              </a:r>
              <a:r>
                <a:rPr lang="en-US" altLang="zh-CN" sz="3200" baseline="-25000" dirty="0">
                  <a:solidFill>
                    <a:schemeClr val="accent2"/>
                  </a:solidFill>
                </a:rPr>
                <a:t>0</a:t>
              </a:r>
              <a:endParaRPr lang="en-US" altLang="zh-CN" sz="3200" baseline="-25000" dirty="0">
                <a:solidFill>
                  <a:schemeClr val="accent2"/>
                </a:solidFill>
              </a:endParaRPr>
            </a:p>
          </p:txBody>
        </p:sp>
        <p:sp>
          <p:nvSpPr>
            <p:cNvPr id="623624" name="Text Box 8"/>
            <p:cNvSpPr txBox="1">
              <a:spLocks noChangeArrowheads="1"/>
            </p:cNvSpPr>
            <p:nvPr/>
          </p:nvSpPr>
          <p:spPr bwMode="auto">
            <a:xfrm>
              <a:off x="1282" y="2966"/>
              <a:ext cx="3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w</a:t>
              </a:r>
              <a:r>
                <a:rPr lang="en-US" altLang="zh-CN" sz="3200" baseline="-25000" dirty="0">
                  <a:solidFill>
                    <a:schemeClr val="accent2"/>
                  </a:solidFill>
                </a:rPr>
                <a:t>1</a:t>
              </a:r>
              <a:endParaRPr lang="en-US" altLang="zh-CN" sz="3200" baseline="-25000" dirty="0">
                <a:solidFill>
                  <a:schemeClr val="accent2"/>
                </a:solidFill>
              </a:endParaRPr>
            </a:p>
          </p:txBody>
        </p:sp>
        <p:sp>
          <p:nvSpPr>
            <p:cNvPr id="623625" name="Line 9"/>
            <p:cNvSpPr>
              <a:spLocks noChangeShapeType="1"/>
            </p:cNvSpPr>
            <p:nvPr/>
          </p:nvSpPr>
          <p:spPr bwMode="auto">
            <a:xfrm>
              <a:off x="1203" y="3331"/>
              <a:ext cx="480"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2"/>
                </a:solidFill>
              </a:endParaRPr>
            </a:p>
          </p:txBody>
        </p:sp>
        <p:sp>
          <p:nvSpPr>
            <p:cNvPr id="623626" name="Rectangle 10"/>
            <p:cNvSpPr>
              <a:spLocks noChangeArrowheads="1"/>
            </p:cNvSpPr>
            <p:nvPr/>
          </p:nvSpPr>
          <p:spPr bwMode="auto">
            <a:xfrm>
              <a:off x="1677" y="3110"/>
              <a:ext cx="31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accent2"/>
                  </a:solidFill>
                </a:rPr>
                <a:t>r</a:t>
              </a:r>
              <a:r>
                <a:rPr lang="en-US" altLang="zh-CN" sz="3200" baseline="-25000">
                  <a:solidFill>
                    <a:schemeClr val="accent2"/>
                  </a:solidFill>
                </a:rPr>
                <a:t>1</a:t>
              </a:r>
              <a:endParaRPr lang="en-US" altLang="zh-CN" sz="3200" baseline="-25000">
                <a:solidFill>
                  <a:schemeClr val="accent2"/>
                </a:solidFill>
              </a:endParaRPr>
            </a:p>
          </p:txBody>
        </p:sp>
        <p:sp>
          <p:nvSpPr>
            <p:cNvPr id="623627" name="Text Box 11"/>
            <p:cNvSpPr txBox="1">
              <a:spLocks noChangeArrowheads="1"/>
            </p:cNvSpPr>
            <p:nvPr/>
          </p:nvSpPr>
          <p:spPr bwMode="auto">
            <a:xfrm>
              <a:off x="2099" y="2966"/>
              <a:ext cx="3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accent2"/>
                  </a:solidFill>
                </a:rPr>
                <a:t>w</a:t>
              </a:r>
              <a:r>
                <a:rPr lang="en-US" altLang="zh-CN" sz="3200" baseline="-25000">
                  <a:solidFill>
                    <a:schemeClr val="accent2"/>
                  </a:solidFill>
                </a:rPr>
                <a:t>2</a:t>
              </a:r>
              <a:endParaRPr lang="en-US" altLang="zh-CN" sz="3200" baseline="-25000">
                <a:solidFill>
                  <a:schemeClr val="accent2"/>
                </a:solidFill>
              </a:endParaRPr>
            </a:p>
          </p:txBody>
        </p:sp>
        <p:sp>
          <p:nvSpPr>
            <p:cNvPr id="623628" name="Line 12"/>
            <p:cNvSpPr>
              <a:spLocks noChangeShapeType="1"/>
            </p:cNvSpPr>
            <p:nvPr/>
          </p:nvSpPr>
          <p:spPr bwMode="auto">
            <a:xfrm>
              <a:off x="2019" y="3331"/>
              <a:ext cx="480"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2"/>
                </a:solidFill>
              </a:endParaRPr>
            </a:p>
          </p:txBody>
        </p:sp>
        <p:sp>
          <p:nvSpPr>
            <p:cNvPr id="623629" name="Rectangle 13"/>
            <p:cNvSpPr>
              <a:spLocks noChangeArrowheads="1"/>
            </p:cNvSpPr>
            <p:nvPr/>
          </p:nvSpPr>
          <p:spPr bwMode="auto">
            <a:xfrm>
              <a:off x="2493" y="3110"/>
              <a:ext cx="31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accent2"/>
                  </a:solidFill>
                </a:rPr>
                <a:t>r</a:t>
              </a:r>
              <a:r>
                <a:rPr lang="en-US" altLang="zh-CN" sz="3200" baseline="-25000">
                  <a:solidFill>
                    <a:schemeClr val="accent2"/>
                  </a:solidFill>
                </a:rPr>
                <a:t>2</a:t>
              </a:r>
              <a:endParaRPr lang="en-US" altLang="zh-CN" sz="3200" baseline="-25000">
                <a:solidFill>
                  <a:schemeClr val="accent2"/>
                </a:solidFill>
              </a:endParaRPr>
            </a:p>
          </p:txBody>
        </p:sp>
        <p:sp>
          <p:nvSpPr>
            <p:cNvPr id="623630" name="Line 14"/>
            <p:cNvSpPr>
              <a:spLocks noChangeShapeType="1"/>
            </p:cNvSpPr>
            <p:nvPr/>
          </p:nvSpPr>
          <p:spPr bwMode="auto">
            <a:xfrm>
              <a:off x="2813" y="3331"/>
              <a:ext cx="480" cy="0"/>
            </a:xfrm>
            <a:prstGeom prst="line">
              <a:avLst/>
            </a:prstGeom>
            <a:noFill/>
            <a:ln w="9525">
              <a:solidFill>
                <a:schemeClr val="accent2"/>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2"/>
                </a:solidFill>
              </a:endParaRPr>
            </a:p>
          </p:txBody>
        </p:sp>
        <p:sp>
          <p:nvSpPr>
            <p:cNvPr id="623631" name="Rectangle 15"/>
            <p:cNvSpPr>
              <a:spLocks noChangeArrowheads="1"/>
            </p:cNvSpPr>
            <p:nvPr/>
          </p:nvSpPr>
          <p:spPr bwMode="auto">
            <a:xfrm>
              <a:off x="3287" y="3110"/>
              <a:ext cx="47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accent2"/>
                  </a:solidFill>
                </a:rPr>
                <a:t>r</a:t>
              </a:r>
              <a:r>
                <a:rPr lang="en-US" altLang="zh-CN" sz="3200" baseline="-25000">
                  <a:solidFill>
                    <a:schemeClr val="accent2"/>
                  </a:solidFill>
                </a:rPr>
                <a:t>n-1</a:t>
              </a:r>
              <a:endParaRPr lang="en-US" altLang="zh-CN" sz="3200" baseline="-25000">
                <a:solidFill>
                  <a:schemeClr val="accent2"/>
                </a:solidFill>
              </a:endParaRPr>
            </a:p>
          </p:txBody>
        </p:sp>
        <p:sp>
          <p:nvSpPr>
            <p:cNvPr id="623632" name="Text Box 16"/>
            <p:cNvSpPr txBox="1">
              <a:spLocks noChangeArrowheads="1"/>
            </p:cNvSpPr>
            <p:nvPr/>
          </p:nvSpPr>
          <p:spPr bwMode="auto">
            <a:xfrm>
              <a:off x="3742" y="2976"/>
              <a:ext cx="39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accent2"/>
                  </a:solidFill>
                </a:rPr>
                <a:t>w</a:t>
              </a:r>
              <a:r>
                <a:rPr lang="en-US" altLang="zh-CN" sz="3200" baseline="-25000">
                  <a:solidFill>
                    <a:schemeClr val="accent2"/>
                  </a:solidFill>
                </a:rPr>
                <a:t>n</a:t>
              </a:r>
              <a:endParaRPr lang="en-US" altLang="zh-CN" sz="3200" baseline="-25000">
                <a:solidFill>
                  <a:schemeClr val="accent2"/>
                </a:solidFill>
              </a:endParaRPr>
            </a:p>
          </p:txBody>
        </p:sp>
        <p:sp>
          <p:nvSpPr>
            <p:cNvPr id="623633" name="Line 17"/>
            <p:cNvSpPr>
              <a:spLocks noChangeShapeType="1"/>
            </p:cNvSpPr>
            <p:nvPr/>
          </p:nvSpPr>
          <p:spPr bwMode="auto">
            <a:xfrm>
              <a:off x="3716" y="3331"/>
              <a:ext cx="480"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2"/>
                </a:solidFill>
              </a:endParaRPr>
            </a:p>
          </p:txBody>
        </p:sp>
        <p:sp>
          <p:nvSpPr>
            <p:cNvPr id="623634" name="Rectangle 18"/>
            <p:cNvSpPr>
              <a:spLocks noChangeArrowheads="1"/>
            </p:cNvSpPr>
            <p:nvPr/>
          </p:nvSpPr>
          <p:spPr bwMode="auto">
            <a:xfrm>
              <a:off x="4190" y="3105"/>
              <a:ext cx="72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chemeClr val="accent2"/>
                  </a:solidFill>
                </a:rPr>
                <a:t>r</a:t>
              </a:r>
              <a:r>
                <a:rPr lang="en-US" altLang="zh-CN" sz="3200" baseline="-25000">
                  <a:solidFill>
                    <a:schemeClr val="accent2"/>
                  </a:solidFill>
                </a:rPr>
                <a:t>n</a:t>
              </a:r>
              <a:r>
                <a:rPr lang="en-US" altLang="zh-CN" sz="3200">
                  <a:solidFill>
                    <a:schemeClr val="accent2"/>
                  </a:solidFill>
                  <a:sym typeface="Symbol" panose="05050102010706020507" pitchFamily="18" charset="2"/>
                </a:rPr>
                <a:t>F </a:t>
              </a:r>
              <a:endParaRPr lang="en-US" altLang="zh-CN" sz="3200">
                <a:solidFill>
                  <a:schemeClr val="accent2"/>
                </a:solidFill>
                <a:sym typeface="Symbol" panose="05050102010706020507" pitchFamily="18" charset="2"/>
              </a:endParaRPr>
            </a:p>
          </p:txBody>
        </p:sp>
        <p:sp>
          <p:nvSpPr>
            <p:cNvPr id="623635" name="Text Box 19"/>
            <p:cNvSpPr txBox="1">
              <a:spLocks noChangeArrowheads="1"/>
            </p:cNvSpPr>
            <p:nvPr/>
          </p:nvSpPr>
          <p:spPr bwMode="auto">
            <a:xfrm>
              <a:off x="2861" y="2966"/>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a:solidFill>
                    <a:schemeClr val="accent2"/>
                  </a:solidFill>
                </a:rPr>
                <a:t>…</a:t>
              </a:r>
              <a:endParaRPr lang="en-US" altLang="zh-CN" sz="3200" b="0">
                <a:solidFill>
                  <a:schemeClr val="accent2"/>
                </a:solidFill>
              </a:endParaRPr>
            </a:p>
          </p:txBody>
        </p:sp>
      </p:grpSp>
      <p:sp>
        <p:nvSpPr>
          <p:cNvPr id="623637" name="Text Box 21"/>
          <p:cNvSpPr txBox="1">
            <a:spLocks noChangeArrowheads="1"/>
          </p:cNvSpPr>
          <p:nvPr/>
        </p:nvSpPr>
        <p:spPr bwMode="auto">
          <a:xfrm>
            <a:off x="251520" y="4734899"/>
            <a:ext cx="6157455"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10000"/>
              </a:spcBef>
              <a:spcAft>
                <a:spcPct val="10000"/>
              </a:spcAft>
            </a:pPr>
            <a:r>
              <a:rPr lang="en-US" altLang="zh-CN" dirty="0"/>
              <a:t>Let x=w</a:t>
            </a:r>
            <a:r>
              <a:rPr lang="en-US" altLang="zh-CN" baseline="-25000" dirty="0"/>
              <a:t>1</a:t>
            </a:r>
            <a:r>
              <a:rPr lang="en-US" altLang="zh-CN" dirty="0"/>
              <a:t>…</a:t>
            </a:r>
            <a:r>
              <a:rPr lang="en-US" altLang="zh-CN" dirty="0" err="1"/>
              <a:t>w</a:t>
            </a:r>
            <a:r>
              <a:rPr lang="en-US" altLang="zh-CN" baseline="-25000" dirty="0" err="1"/>
              <a:t>i</a:t>
            </a:r>
            <a:r>
              <a:rPr lang="en-US" altLang="zh-CN" dirty="0"/>
              <a:t>, y=w</a:t>
            </a:r>
            <a:r>
              <a:rPr lang="en-US" altLang="zh-CN" baseline="-25000" dirty="0"/>
              <a:t>i+1</a:t>
            </a:r>
            <a:r>
              <a:rPr lang="en-US" altLang="zh-CN" dirty="0"/>
              <a:t>…</a:t>
            </a:r>
            <a:r>
              <a:rPr lang="en-US" altLang="zh-CN" dirty="0" err="1"/>
              <a:t>w</a:t>
            </a:r>
            <a:r>
              <a:rPr lang="en-US" altLang="zh-CN" baseline="-25000" dirty="0" err="1"/>
              <a:t>j</a:t>
            </a:r>
            <a:r>
              <a:rPr lang="en-US" altLang="zh-CN" dirty="0"/>
              <a:t>, z=w</a:t>
            </a:r>
            <a:r>
              <a:rPr lang="en-US" altLang="zh-CN" baseline="-25000" dirty="0"/>
              <a:t>j+1</a:t>
            </a:r>
            <a:r>
              <a:rPr lang="en-US" altLang="zh-CN" dirty="0"/>
              <a:t>…</a:t>
            </a:r>
            <a:r>
              <a:rPr lang="en-US" altLang="zh-CN" dirty="0" err="1"/>
              <a:t>w</a:t>
            </a:r>
            <a:r>
              <a:rPr lang="en-US" altLang="zh-CN" baseline="-25000" dirty="0" err="1"/>
              <a:t>n</a:t>
            </a:r>
            <a:r>
              <a:rPr lang="en-US" altLang="zh-CN" dirty="0"/>
              <a:t>. </a:t>
            </a:r>
            <a:endParaRPr lang="en-US" altLang="en-US" dirty="0">
              <a:sym typeface="Symbol" panose="05050102010706020507" pitchFamily="18" charset="2"/>
            </a:endParaRPr>
          </a:p>
        </p:txBody>
      </p:sp>
      <p:grpSp>
        <p:nvGrpSpPr>
          <p:cNvPr id="3" name="组合 2"/>
          <p:cNvGrpSpPr/>
          <p:nvPr/>
        </p:nvGrpSpPr>
        <p:grpSpPr>
          <a:xfrm>
            <a:off x="793677" y="5135905"/>
            <a:ext cx="4387576" cy="813375"/>
            <a:chOff x="-319235" y="5661248"/>
            <a:chExt cx="4387576" cy="813375"/>
          </a:xfrm>
        </p:grpSpPr>
        <p:sp>
          <p:nvSpPr>
            <p:cNvPr id="20" name="Rectangle 7"/>
            <p:cNvSpPr>
              <a:spLocks noChangeArrowheads="1"/>
            </p:cNvSpPr>
            <p:nvPr/>
          </p:nvSpPr>
          <p:spPr bwMode="auto">
            <a:xfrm>
              <a:off x="-319235" y="5888261"/>
              <a:ext cx="8980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s=r</a:t>
              </a:r>
              <a:r>
                <a:rPr lang="en-US" altLang="zh-CN" sz="3200" baseline="-25000" dirty="0">
                  <a:solidFill>
                    <a:schemeClr val="accent2"/>
                  </a:solidFill>
                </a:rPr>
                <a:t>0</a:t>
              </a:r>
              <a:endParaRPr lang="en-US" altLang="zh-CN" sz="3200" baseline="-25000" dirty="0">
                <a:solidFill>
                  <a:schemeClr val="accent2"/>
                </a:solidFill>
              </a:endParaRPr>
            </a:p>
          </p:txBody>
        </p:sp>
        <p:sp>
          <p:nvSpPr>
            <p:cNvPr id="21" name="Text Box 8"/>
            <p:cNvSpPr txBox="1">
              <a:spLocks noChangeArrowheads="1"/>
            </p:cNvSpPr>
            <p:nvPr/>
          </p:nvSpPr>
          <p:spPr bwMode="auto">
            <a:xfrm>
              <a:off x="581750" y="5661248"/>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x</a:t>
              </a:r>
              <a:endParaRPr lang="en-US" altLang="zh-CN" sz="3200" baseline="-25000" dirty="0">
                <a:solidFill>
                  <a:schemeClr val="accent2"/>
                </a:solidFill>
              </a:endParaRPr>
            </a:p>
          </p:txBody>
        </p:sp>
        <p:sp>
          <p:nvSpPr>
            <p:cNvPr id="22" name="Line 9"/>
            <p:cNvSpPr>
              <a:spLocks noChangeShapeType="1"/>
            </p:cNvSpPr>
            <p:nvPr/>
          </p:nvSpPr>
          <p:spPr bwMode="auto">
            <a:xfrm>
              <a:off x="508422" y="6240686"/>
              <a:ext cx="574402"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2"/>
                </a:solidFill>
              </a:endParaRPr>
            </a:p>
          </p:txBody>
        </p:sp>
        <p:sp>
          <p:nvSpPr>
            <p:cNvPr id="23" name="Rectangle 10"/>
            <p:cNvSpPr>
              <a:spLocks noChangeArrowheads="1"/>
            </p:cNvSpPr>
            <p:nvPr/>
          </p:nvSpPr>
          <p:spPr bwMode="auto">
            <a:xfrm>
              <a:off x="1043608" y="5889848"/>
              <a:ext cx="442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solidFill>
                    <a:schemeClr val="accent2"/>
                  </a:solidFill>
                </a:rPr>
                <a:t>r</a:t>
              </a:r>
              <a:r>
                <a:rPr lang="en-US" altLang="zh-CN" sz="3200" baseline="-25000" dirty="0" err="1">
                  <a:solidFill>
                    <a:schemeClr val="accent2"/>
                  </a:solidFill>
                </a:rPr>
                <a:t>i</a:t>
              </a:r>
              <a:endParaRPr lang="en-US" altLang="zh-CN" sz="3200" baseline="-25000" dirty="0">
                <a:solidFill>
                  <a:schemeClr val="accent2"/>
                </a:solidFill>
              </a:endParaRPr>
            </a:p>
          </p:txBody>
        </p:sp>
        <p:sp>
          <p:nvSpPr>
            <p:cNvPr id="24" name="Text Box 11"/>
            <p:cNvSpPr txBox="1">
              <a:spLocks noChangeArrowheads="1"/>
            </p:cNvSpPr>
            <p:nvPr/>
          </p:nvSpPr>
          <p:spPr bwMode="auto">
            <a:xfrm>
              <a:off x="1547664" y="5661248"/>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y</a:t>
              </a:r>
              <a:endParaRPr lang="en-US" altLang="zh-CN" sz="3200" baseline="-25000" dirty="0">
                <a:solidFill>
                  <a:schemeClr val="accent2"/>
                </a:solidFill>
              </a:endParaRPr>
            </a:p>
          </p:txBody>
        </p:sp>
        <p:sp>
          <p:nvSpPr>
            <p:cNvPr id="26" name="Rectangle 13"/>
            <p:cNvSpPr>
              <a:spLocks noChangeArrowheads="1"/>
            </p:cNvSpPr>
            <p:nvPr/>
          </p:nvSpPr>
          <p:spPr bwMode="auto">
            <a:xfrm>
              <a:off x="1979712" y="5889848"/>
              <a:ext cx="442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solidFill>
                    <a:schemeClr val="accent2"/>
                  </a:solidFill>
                </a:rPr>
                <a:t>r</a:t>
              </a:r>
              <a:r>
                <a:rPr lang="en-US" altLang="zh-CN" sz="3200" baseline="-25000" dirty="0" err="1">
                  <a:solidFill>
                    <a:schemeClr val="accent2"/>
                  </a:solidFill>
                </a:rPr>
                <a:t>i</a:t>
              </a:r>
              <a:endParaRPr lang="en-US" altLang="zh-CN" sz="3200" baseline="-25000" dirty="0">
                <a:solidFill>
                  <a:schemeClr val="accent2"/>
                </a:solidFill>
              </a:endParaRPr>
            </a:p>
          </p:txBody>
        </p:sp>
        <p:sp>
          <p:nvSpPr>
            <p:cNvPr id="29" name="Text Box 16"/>
            <p:cNvSpPr txBox="1">
              <a:spLocks noChangeArrowheads="1"/>
            </p:cNvSpPr>
            <p:nvPr/>
          </p:nvSpPr>
          <p:spPr bwMode="auto">
            <a:xfrm>
              <a:off x="2548408" y="5677123"/>
              <a:ext cx="3674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z</a:t>
              </a:r>
              <a:endParaRPr lang="en-US" altLang="zh-CN" sz="3200" baseline="-25000" dirty="0">
                <a:solidFill>
                  <a:schemeClr val="accent2"/>
                </a:solidFill>
              </a:endParaRPr>
            </a:p>
          </p:txBody>
        </p:sp>
        <p:sp>
          <p:nvSpPr>
            <p:cNvPr id="31" name="Rectangle 18"/>
            <p:cNvSpPr>
              <a:spLocks noChangeArrowheads="1"/>
            </p:cNvSpPr>
            <p:nvPr/>
          </p:nvSpPr>
          <p:spPr bwMode="auto">
            <a:xfrm>
              <a:off x="2915816" y="5881911"/>
              <a:ext cx="1152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solidFill>
                    <a:schemeClr val="accent2"/>
                  </a:solidFill>
                </a:rPr>
                <a:t>r</a:t>
              </a:r>
              <a:r>
                <a:rPr lang="en-US" altLang="zh-CN" sz="3200" baseline="-25000" dirty="0" err="1">
                  <a:solidFill>
                    <a:schemeClr val="accent2"/>
                  </a:solidFill>
                </a:rPr>
                <a:t>n</a:t>
              </a:r>
              <a:r>
                <a:rPr lang="en-US" altLang="zh-CN" sz="3200" dirty="0" err="1">
                  <a:solidFill>
                    <a:schemeClr val="accent2"/>
                  </a:solidFill>
                  <a:sym typeface="Symbol" panose="05050102010706020507" pitchFamily="18" charset="2"/>
                </a:rPr>
                <a:t>F</a:t>
              </a:r>
              <a:r>
                <a:rPr lang="en-US" altLang="zh-CN" sz="3200" dirty="0">
                  <a:solidFill>
                    <a:schemeClr val="accent2"/>
                  </a:solidFill>
                  <a:sym typeface="Symbol" panose="05050102010706020507" pitchFamily="18" charset="2"/>
                </a:rPr>
                <a:t> </a:t>
              </a:r>
              <a:endParaRPr lang="en-US" altLang="zh-CN" sz="3200" dirty="0">
                <a:solidFill>
                  <a:schemeClr val="accent2"/>
                </a:solidFill>
                <a:sym typeface="Symbol" panose="05050102010706020507" pitchFamily="18" charset="2"/>
              </a:endParaRPr>
            </a:p>
          </p:txBody>
        </p:sp>
        <p:sp>
          <p:nvSpPr>
            <p:cNvPr id="34" name="Line 9"/>
            <p:cNvSpPr>
              <a:spLocks noChangeShapeType="1"/>
            </p:cNvSpPr>
            <p:nvPr/>
          </p:nvSpPr>
          <p:spPr bwMode="auto">
            <a:xfrm>
              <a:off x="1475656" y="6237312"/>
              <a:ext cx="574402"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2"/>
                </a:solidFill>
              </a:endParaRPr>
            </a:p>
          </p:txBody>
        </p:sp>
        <p:sp>
          <p:nvSpPr>
            <p:cNvPr id="35" name="Line 9"/>
            <p:cNvSpPr>
              <a:spLocks noChangeShapeType="1"/>
            </p:cNvSpPr>
            <p:nvPr/>
          </p:nvSpPr>
          <p:spPr bwMode="auto">
            <a:xfrm>
              <a:off x="2413422" y="6237312"/>
              <a:ext cx="574402"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2"/>
                </a:solidFill>
              </a:endParaRPr>
            </a:p>
          </p:txBody>
        </p:sp>
      </p:grpSp>
      <p:sp>
        <p:nvSpPr>
          <p:cNvPr id="54" name="Text Box 21"/>
          <p:cNvSpPr txBox="1">
            <a:spLocks noChangeArrowheads="1"/>
          </p:cNvSpPr>
          <p:nvPr/>
        </p:nvSpPr>
        <p:spPr bwMode="auto">
          <a:xfrm>
            <a:off x="6012160" y="5445224"/>
            <a:ext cx="2911911"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10000"/>
              </a:spcBef>
              <a:spcAft>
                <a:spcPct val="10000"/>
              </a:spcAft>
            </a:pPr>
            <a:r>
              <a:rPr lang="zh-CN" altLang="en-US" dirty="0">
                <a:solidFill>
                  <a:srgbClr val="C00000"/>
                </a:solidFill>
                <a:sym typeface="Symbol" panose="05050102010706020507" pitchFamily="18" charset="2"/>
              </a:rPr>
              <a:t></a:t>
            </a:r>
            <a:r>
              <a:rPr lang="en-US" altLang="zh-CN" dirty="0">
                <a:solidFill>
                  <a:srgbClr val="C00000"/>
                </a:solidFill>
                <a:sym typeface="Symbol" panose="05050102010706020507" pitchFamily="18" charset="2"/>
              </a:rPr>
              <a:t>k0, </a:t>
            </a:r>
            <a:r>
              <a:rPr lang="en-US" altLang="zh-CN" dirty="0" err="1">
                <a:solidFill>
                  <a:srgbClr val="C00000"/>
                </a:solidFill>
                <a:sym typeface="Symbol" panose="05050102010706020507" pitchFamily="18" charset="2"/>
              </a:rPr>
              <a:t>xy</a:t>
            </a:r>
            <a:r>
              <a:rPr lang="en-US" altLang="zh-CN" baseline="30000" dirty="0" err="1">
                <a:solidFill>
                  <a:srgbClr val="C00000"/>
                </a:solidFill>
                <a:sym typeface="Symbol" panose="05050102010706020507" pitchFamily="18" charset="2"/>
              </a:rPr>
              <a:t>k</a:t>
            </a:r>
            <a:r>
              <a:rPr lang="en-US" altLang="zh-CN" dirty="0" err="1">
                <a:solidFill>
                  <a:srgbClr val="C00000"/>
                </a:solidFill>
                <a:sym typeface="Symbol" panose="05050102010706020507" pitchFamily="18" charset="2"/>
              </a:rPr>
              <a:t>zA</a:t>
            </a:r>
            <a:r>
              <a:rPr lang="en-US" altLang="zh-CN" dirty="0">
                <a:sym typeface="Symbol" panose="05050102010706020507" pitchFamily="18" charset="2"/>
              </a:rPr>
              <a:t> </a:t>
            </a:r>
            <a:endParaRPr lang="en-US" altLang="en-US" dirty="0">
              <a:sym typeface="Symbol" panose="05050102010706020507" pitchFamily="18" charset="2"/>
            </a:endParaRPr>
          </a:p>
        </p:txBody>
      </p:sp>
      <p:sp>
        <p:nvSpPr>
          <p:cNvPr id="55" name="Text Box 21"/>
          <p:cNvSpPr txBox="1">
            <a:spLocks noChangeArrowheads="1"/>
          </p:cNvSpPr>
          <p:nvPr/>
        </p:nvSpPr>
        <p:spPr bwMode="auto">
          <a:xfrm>
            <a:off x="6913160" y="3886714"/>
            <a:ext cx="2195344"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10000"/>
              </a:spcBef>
              <a:spcAft>
                <a:spcPct val="10000"/>
              </a:spcAft>
            </a:pPr>
            <a:r>
              <a:rPr lang="en-US" altLang="zh-CN" sz="2400" dirty="0">
                <a:solidFill>
                  <a:schemeClr val="accent2"/>
                </a:solidFill>
              </a:rPr>
              <a:t>by </a:t>
            </a:r>
            <a:r>
              <a:rPr lang="en-US" altLang="zh-CN" sz="2400" dirty="0" err="1">
                <a:solidFill>
                  <a:schemeClr val="accent2"/>
                </a:solidFill>
              </a:rPr>
              <a:t>Pegionhole</a:t>
            </a:r>
            <a:r>
              <a:rPr lang="en-US" altLang="zh-CN" sz="2400" dirty="0">
                <a:solidFill>
                  <a:schemeClr val="accent2"/>
                </a:solidFill>
              </a:rPr>
              <a:t> </a:t>
            </a:r>
            <a:endParaRPr lang="en-US" altLang="zh-CN" sz="2400" dirty="0">
              <a:solidFill>
                <a:schemeClr val="accent2"/>
              </a:solidFill>
            </a:endParaRPr>
          </a:p>
          <a:p>
            <a:pPr>
              <a:lnSpc>
                <a:spcPct val="110000"/>
              </a:lnSpc>
              <a:spcBef>
                <a:spcPct val="10000"/>
              </a:spcBef>
              <a:spcAft>
                <a:spcPct val="10000"/>
              </a:spcAft>
            </a:pPr>
            <a:r>
              <a:rPr lang="en-US" altLang="zh-CN" dirty="0">
                <a:solidFill>
                  <a:schemeClr val="accent2"/>
                </a:solidFill>
                <a:sym typeface="Symbol" panose="05050102010706020507" pitchFamily="18" charset="2"/>
              </a:rPr>
              <a:t></a:t>
            </a:r>
            <a:r>
              <a:rPr lang="en-US" altLang="zh-CN" dirty="0" err="1">
                <a:solidFill>
                  <a:schemeClr val="accent2"/>
                </a:solidFill>
              </a:rPr>
              <a:t>i</a:t>
            </a:r>
            <a:r>
              <a:rPr lang="en-US" altLang="zh-CN" dirty="0">
                <a:solidFill>
                  <a:schemeClr val="accent2"/>
                </a:solidFill>
              </a:rPr>
              <a:t>&lt;</a:t>
            </a:r>
            <a:r>
              <a:rPr lang="en-US" altLang="zh-CN" dirty="0" err="1">
                <a:solidFill>
                  <a:schemeClr val="accent2"/>
                </a:solidFill>
              </a:rPr>
              <a:t>j</a:t>
            </a:r>
            <a:r>
              <a:rPr lang="en-US" altLang="zh-CN" dirty="0" err="1">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 </a:t>
            </a:r>
            <a:r>
              <a:rPr lang="en-US" altLang="zh-CN" dirty="0" err="1">
                <a:solidFill>
                  <a:schemeClr val="accent2"/>
                </a:solidFill>
              </a:rPr>
              <a:t>r</a:t>
            </a:r>
            <a:r>
              <a:rPr lang="en-US" altLang="zh-CN" baseline="-25000" dirty="0" err="1">
                <a:solidFill>
                  <a:schemeClr val="accent2"/>
                </a:solidFill>
              </a:rPr>
              <a:t>i</a:t>
            </a:r>
            <a:r>
              <a:rPr lang="en-US" altLang="zh-CN" dirty="0">
                <a:solidFill>
                  <a:schemeClr val="accent2"/>
                </a:solidFill>
              </a:rPr>
              <a:t>=</a:t>
            </a:r>
            <a:r>
              <a:rPr lang="en-US" altLang="zh-CN" dirty="0" err="1">
                <a:solidFill>
                  <a:schemeClr val="accent2"/>
                </a:solidFill>
              </a:rPr>
              <a:t>r</a:t>
            </a:r>
            <a:r>
              <a:rPr lang="en-US" altLang="zh-CN" baseline="-25000" dirty="0" err="1">
                <a:solidFill>
                  <a:schemeClr val="accent2"/>
                </a:solidFill>
              </a:rPr>
              <a:t>j</a:t>
            </a:r>
            <a:r>
              <a:rPr lang="en-US" altLang="zh-CN" dirty="0">
                <a:solidFill>
                  <a:schemeClr val="accent2"/>
                </a:solidFill>
              </a:rPr>
              <a:t>.</a:t>
            </a:r>
            <a:endParaRPr lang="en-US" altLang="en-US" dirty="0">
              <a:solidFill>
                <a:schemeClr val="accent2"/>
              </a:solidFill>
              <a:sym typeface="Symbol" panose="05050102010706020507" pitchFamily="18" charset="2"/>
            </a:endParaRPr>
          </a:p>
        </p:txBody>
      </p:sp>
      <p:grpSp>
        <p:nvGrpSpPr>
          <p:cNvPr id="4" name="组合 3"/>
          <p:cNvGrpSpPr/>
          <p:nvPr/>
        </p:nvGrpSpPr>
        <p:grpSpPr>
          <a:xfrm>
            <a:off x="3131840" y="5868561"/>
            <a:ext cx="5112568" cy="822086"/>
            <a:chOff x="755576" y="5847274"/>
            <a:chExt cx="5112568" cy="822086"/>
          </a:xfrm>
        </p:grpSpPr>
        <p:sp>
          <p:nvSpPr>
            <p:cNvPr id="38" name="Rectangle 7"/>
            <p:cNvSpPr>
              <a:spLocks noChangeArrowheads="1"/>
            </p:cNvSpPr>
            <p:nvPr/>
          </p:nvSpPr>
          <p:spPr bwMode="auto">
            <a:xfrm>
              <a:off x="755576" y="6082998"/>
              <a:ext cx="5036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r</a:t>
              </a:r>
              <a:r>
                <a:rPr lang="en-US" altLang="zh-CN" sz="3200" baseline="-25000" dirty="0">
                  <a:solidFill>
                    <a:schemeClr val="accent2"/>
                  </a:solidFill>
                </a:rPr>
                <a:t>0</a:t>
              </a:r>
              <a:endParaRPr lang="en-US" altLang="zh-CN" sz="3200" baseline="-25000" dirty="0">
                <a:solidFill>
                  <a:schemeClr val="accent2"/>
                </a:solidFill>
              </a:endParaRPr>
            </a:p>
          </p:txBody>
        </p:sp>
        <p:sp>
          <p:nvSpPr>
            <p:cNvPr id="39" name="Text Box 8"/>
            <p:cNvSpPr txBox="1">
              <a:spLocks noChangeArrowheads="1"/>
            </p:cNvSpPr>
            <p:nvPr/>
          </p:nvSpPr>
          <p:spPr bwMode="auto">
            <a:xfrm>
              <a:off x="1262614" y="5855985"/>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x</a:t>
              </a:r>
              <a:endParaRPr lang="en-US" altLang="zh-CN" sz="3200" baseline="-25000" dirty="0">
                <a:solidFill>
                  <a:schemeClr val="accent2"/>
                </a:solidFill>
              </a:endParaRPr>
            </a:p>
          </p:txBody>
        </p:sp>
        <p:sp>
          <p:nvSpPr>
            <p:cNvPr id="40" name="Line 9"/>
            <p:cNvSpPr>
              <a:spLocks noChangeShapeType="1"/>
            </p:cNvSpPr>
            <p:nvPr/>
          </p:nvSpPr>
          <p:spPr bwMode="auto">
            <a:xfrm>
              <a:off x="1189286" y="6435423"/>
              <a:ext cx="574402"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2"/>
                </a:solidFill>
              </a:endParaRPr>
            </a:p>
          </p:txBody>
        </p:sp>
        <p:sp>
          <p:nvSpPr>
            <p:cNvPr id="41" name="Rectangle 10"/>
            <p:cNvSpPr>
              <a:spLocks noChangeArrowheads="1"/>
            </p:cNvSpPr>
            <p:nvPr/>
          </p:nvSpPr>
          <p:spPr bwMode="auto">
            <a:xfrm>
              <a:off x="1724472" y="6084585"/>
              <a:ext cx="442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solidFill>
                    <a:schemeClr val="accent2"/>
                  </a:solidFill>
                </a:rPr>
                <a:t>r</a:t>
              </a:r>
              <a:r>
                <a:rPr lang="en-US" altLang="zh-CN" sz="3200" baseline="-25000" dirty="0" err="1">
                  <a:solidFill>
                    <a:schemeClr val="accent2"/>
                  </a:solidFill>
                </a:rPr>
                <a:t>i</a:t>
              </a:r>
              <a:endParaRPr lang="en-US" altLang="zh-CN" sz="3200" baseline="-25000" dirty="0">
                <a:solidFill>
                  <a:schemeClr val="accent2"/>
                </a:solidFill>
              </a:endParaRPr>
            </a:p>
          </p:txBody>
        </p:sp>
        <p:sp>
          <p:nvSpPr>
            <p:cNvPr id="42" name="Text Box 11"/>
            <p:cNvSpPr txBox="1">
              <a:spLocks noChangeArrowheads="1"/>
            </p:cNvSpPr>
            <p:nvPr/>
          </p:nvSpPr>
          <p:spPr bwMode="auto">
            <a:xfrm>
              <a:off x="2228528" y="5855985"/>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y</a:t>
              </a:r>
              <a:endParaRPr lang="en-US" altLang="zh-CN" sz="3200" baseline="-25000" dirty="0">
                <a:solidFill>
                  <a:schemeClr val="accent2"/>
                </a:solidFill>
              </a:endParaRPr>
            </a:p>
          </p:txBody>
        </p:sp>
        <p:sp>
          <p:nvSpPr>
            <p:cNvPr id="43" name="Rectangle 13"/>
            <p:cNvSpPr>
              <a:spLocks noChangeArrowheads="1"/>
            </p:cNvSpPr>
            <p:nvPr/>
          </p:nvSpPr>
          <p:spPr bwMode="auto">
            <a:xfrm>
              <a:off x="2660576" y="6084585"/>
              <a:ext cx="442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solidFill>
                    <a:schemeClr val="accent2"/>
                  </a:solidFill>
                </a:rPr>
                <a:t>r</a:t>
              </a:r>
              <a:r>
                <a:rPr lang="en-US" altLang="zh-CN" sz="3200" baseline="-25000" dirty="0" err="1">
                  <a:solidFill>
                    <a:schemeClr val="accent2"/>
                  </a:solidFill>
                </a:rPr>
                <a:t>i</a:t>
              </a:r>
              <a:endParaRPr lang="en-US" altLang="zh-CN" sz="3200" baseline="-25000" dirty="0">
                <a:solidFill>
                  <a:schemeClr val="accent2"/>
                </a:solidFill>
              </a:endParaRPr>
            </a:p>
          </p:txBody>
        </p:sp>
        <p:sp>
          <p:nvSpPr>
            <p:cNvPr id="44" name="Text Box 16"/>
            <p:cNvSpPr txBox="1">
              <a:spLocks noChangeArrowheads="1"/>
            </p:cNvSpPr>
            <p:nvPr/>
          </p:nvSpPr>
          <p:spPr bwMode="auto">
            <a:xfrm>
              <a:off x="4981042" y="5871860"/>
              <a:ext cx="3674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z</a:t>
              </a:r>
              <a:endParaRPr lang="en-US" altLang="zh-CN" sz="3200" baseline="-25000" dirty="0">
                <a:solidFill>
                  <a:schemeClr val="accent2"/>
                </a:solidFill>
              </a:endParaRPr>
            </a:p>
          </p:txBody>
        </p:sp>
        <p:sp>
          <p:nvSpPr>
            <p:cNvPr id="45" name="Rectangle 18"/>
            <p:cNvSpPr>
              <a:spLocks noChangeArrowheads="1"/>
            </p:cNvSpPr>
            <p:nvPr/>
          </p:nvSpPr>
          <p:spPr bwMode="auto">
            <a:xfrm>
              <a:off x="5348450" y="6076648"/>
              <a:ext cx="5196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solidFill>
                    <a:schemeClr val="accent2"/>
                  </a:solidFill>
                </a:rPr>
                <a:t>r</a:t>
              </a:r>
              <a:r>
                <a:rPr lang="en-US" altLang="zh-CN" sz="3200" baseline="-25000" dirty="0" err="1">
                  <a:solidFill>
                    <a:schemeClr val="accent2"/>
                  </a:solidFill>
                </a:rPr>
                <a:t>n</a:t>
              </a:r>
              <a:endParaRPr lang="en-US" altLang="zh-CN" sz="3200" dirty="0">
                <a:solidFill>
                  <a:schemeClr val="accent2"/>
                </a:solidFill>
                <a:sym typeface="Symbol" panose="05050102010706020507" pitchFamily="18" charset="2"/>
              </a:endParaRPr>
            </a:p>
          </p:txBody>
        </p:sp>
        <p:sp>
          <p:nvSpPr>
            <p:cNvPr id="46" name="Line 9"/>
            <p:cNvSpPr>
              <a:spLocks noChangeShapeType="1"/>
            </p:cNvSpPr>
            <p:nvPr/>
          </p:nvSpPr>
          <p:spPr bwMode="auto">
            <a:xfrm>
              <a:off x="2156520" y="6432049"/>
              <a:ext cx="574402"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2"/>
                </a:solidFill>
              </a:endParaRPr>
            </a:p>
          </p:txBody>
        </p:sp>
        <p:sp>
          <p:nvSpPr>
            <p:cNvPr id="47" name="Line 9"/>
            <p:cNvSpPr>
              <a:spLocks noChangeShapeType="1"/>
            </p:cNvSpPr>
            <p:nvPr/>
          </p:nvSpPr>
          <p:spPr bwMode="auto">
            <a:xfrm>
              <a:off x="4844394" y="6432049"/>
              <a:ext cx="574402"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2"/>
                </a:solidFill>
              </a:endParaRPr>
            </a:p>
          </p:txBody>
        </p:sp>
        <p:sp>
          <p:nvSpPr>
            <p:cNvPr id="48" name="Text Box 11"/>
            <p:cNvSpPr txBox="1">
              <a:spLocks noChangeArrowheads="1"/>
            </p:cNvSpPr>
            <p:nvPr/>
          </p:nvSpPr>
          <p:spPr bwMode="auto">
            <a:xfrm>
              <a:off x="4067944" y="5855985"/>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y</a:t>
              </a:r>
              <a:endParaRPr lang="en-US" altLang="zh-CN" sz="3200" baseline="-25000" dirty="0">
                <a:solidFill>
                  <a:schemeClr val="accent2"/>
                </a:solidFill>
              </a:endParaRPr>
            </a:p>
          </p:txBody>
        </p:sp>
        <p:sp>
          <p:nvSpPr>
            <p:cNvPr id="49" name="Rectangle 13"/>
            <p:cNvSpPr>
              <a:spLocks noChangeArrowheads="1"/>
            </p:cNvSpPr>
            <p:nvPr/>
          </p:nvSpPr>
          <p:spPr bwMode="auto">
            <a:xfrm>
              <a:off x="4499992" y="6084585"/>
              <a:ext cx="442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solidFill>
                    <a:schemeClr val="accent2"/>
                  </a:solidFill>
                </a:rPr>
                <a:t>r</a:t>
              </a:r>
              <a:r>
                <a:rPr lang="en-US" altLang="zh-CN" sz="3200" baseline="-25000" dirty="0" err="1">
                  <a:solidFill>
                    <a:schemeClr val="accent2"/>
                  </a:solidFill>
                </a:rPr>
                <a:t>i</a:t>
              </a:r>
              <a:endParaRPr lang="en-US" altLang="zh-CN" sz="3200" baseline="-25000" dirty="0">
                <a:solidFill>
                  <a:schemeClr val="accent2"/>
                </a:solidFill>
              </a:endParaRPr>
            </a:p>
          </p:txBody>
        </p:sp>
        <p:sp>
          <p:nvSpPr>
            <p:cNvPr id="50" name="Line 9"/>
            <p:cNvSpPr>
              <a:spLocks noChangeShapeType="1"/>
            </p:cNvSpPr>
            <p:nvPr/>
          </p:nvSpPr>
          <p:spPr bwMode="auto">
            <a:xfrm>
              <a:off x="3995936" y="6432049"/>
              <a:ext cx="574402"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2"/>
                </a:solidFill>
              </a:endParaRPr>
            </a:p>
          </p:txBody>
        </p:sp>
        <p:sp>
          <p:nvSpPr>
            <p:cNvPr id="52" name="Rectangle 13"/>
            <p:cNvSpPr>
              <a:spLocks noChangeArrowheads="1"/>
            </p:cNvSpPr>
            <p:nvPr/>
          </p:nvSpPr>
          <p:spPr bwMode="auto">
            <a:xfrm>
              <a:off x="3553186" y="6084585"/>
              <a:ext cx="442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solidFill>
                    <a:schemeClr val="accent2"/>
                  </a:solidFill>
                </a:rPr>
                <a:t>r</a:t>
              </a:r>
              <a:r>
                <a:rPr lang="en-US" altLang="zh-CN" sz="3200" baseline="-25000" dirty="0" err="1">
                  <a:solidFill>
                    <a:schemeClr val="accent2"/>
                  </a:solidFill>
                </a:rPr>
                <a:t>i</a:t>
              </a:r>
              <a:endParaRPr lang="en-US" altLang="zh-CN" sz="3200" baseline="-25000" dirty="0">
                <a:solidFill>
                  <a:schemeClr val="accent2"/>
                </a:solidFill>
              </a:endParaRPr>
            </a:p>
          </p:txBody>
        </p:sp>
        <p:sp>
          <p:nvSpPr>
            <p:cNvPr id="56" name="Line 9"/>
            <p:cNvSpPr>
              <a:spLocks noChangeShapeType="1"/>
            </p:cNvSpPr>
            <p:nvPr/>
          </p:nvSpPr>
          <p:spPr bwMode="auto">
            <a:xfrm>
              <a:off x="3061494" y="6453336"/>
              <a:ext cx="574402"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2"/>
                </a:solidFill>
              </a:endParaRPr>
            </a:p>
          </p:txBody>
        </p:sp>
        <p:sp>
          <p:nvSpPr>
            <p:cNvPr id="57" name="Text Box 11"/>
            <p:cNvSpPr txBox="1">
              <a:spLocks noChangeArrowheads="1"/>
            </p:cNvSpPr>
            <p:nvPr/>
          </p:nvSpPr>
          <p:spPr bwMode="auto">
            <a:xfrm>
              <a:off x="2987824" y="5847274"/>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a:t>
              </a:r>
              <a:endParaRPr lang="en-US" altLang="zh-CN" sz="3200" baseline="-25000" dirty="0">
                <a:solidFill>
                  <a:schemeClr val="accent2"/>
                </a:solidFill>
              </a:endParaRPr>
            </a:p>
          </p:txBody>
        </p:sp>
      </p:grpSp>
      <p:grpSp>
        <p:nvGrpSpPr>
          <p:cNvPr id="2" name="组合 1"/>
          <p:cNvGrpSpPr/>
          <p:nvPr/>
        </p:nvGrpSpPr>
        <p:grpSpPr>
          <a:xfrm>
            <a:off x="395536" y="5885983"/>
            <a:ext cx="2535918" cy="813375"/>
            <a:chOff x="323528" y="5885983"/>
            <a:chExt cx="2535918" cy="813375"/>
          </a:xfrm>
        </p:grpSpPr>
        <p:sp>
          <p:nvSpPr>
            <p:cNvPr id="53" name="Rectangle 7"/>
            <p:cNvSpPr>
              <a:spLocks noChangeArrowheads="1"/>
            </p:cNvSpPr>
            <p:nvPr/>
          </p:nvSpPr>
          <p:spPr bwMode="auto">
            <a:xfrm>
              <a:off x="323528" y="6112996"/>
              <a:ext cx="5036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r</a:t>
              </a:r>
              <a:r>
                <a:rPr lang="en-US" altLang="zh-CN" sz="3200" baseline="-25000" dirty="0">
                  <a:solidFill>
                    <a:schemeClr val="accent2"/>
                  </a:solidFill>
                </a:rPr>
                <a:t>0</a:t>
              </a:r>
              <a:endParaRPr lang="en-US" altLang="zh-CN" sz="3200" baseline="-25000" dirty="0">
                <a:solidFill>
                  <a:schemeClr val="accent2"/>
                </a:solidFill>
              </a:endParaRPr>
            </a:p>
          </p:txBody>
        </p:sp>
        <p:sp>
          <p:nvSpPr>
            <p:cNvPr id="58" name="Text Box 8"/>
            <p:cNvSpPr txBox="1">
              <a:spLocks noChangeArrowheads="1"/>
            </p:cNvSpPr>
            <p:nvPr/>
          </p:nvSpPr>
          <p:spPr bwMode="auto">
            <a:xfrm>
              <a:off x="830566" y="5885983"/>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x</a:t>
              </a:r>
              <a:endParaRPr lang="en-US" altLang="zh-CN" sz="3200" baseline="-25000" dirty="0">
                <a:solidFill>
                  <a:schemeClr val="accent2"/>
                </a:solidFill>
              </a:endParaRPr>
            </a:p>
          </p:txBody>
        </p:sp>
        <p:sp>
          <p:nvSpPr>
            <p:cNvPr id="59" name="Line 9"/>
            <p:cNvSpPr>
              <a:spLocks noChangeShapeType="1"/>
            </p:cNvSpPr>
            <p:nvPr/>
          </p:nvSpPr>
          <p:spPr bwMode="auto">
            <a:xfrm>
              <a:off x="757238" y="6465421"/>
              <a:ext cx="574402"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2"/>
                </a:solidFill>
              </a:endParaRPr>
            </a:p>
          </p:txBody>
        </p:sp>
        <p:sp>
          <p:nvSpPr>
            <p:cNvPr id="60" name="Rectangle 10"/>
            <p:cNvSpPr>
              <a:spLocks noChangeArrowheads="1"/>
            </p:cNvSpPr>
            <p:nvPr/>
          </p:nvSpPr>
          <p:spPr bwMode="auto">
            <a:xfrm>
              <a:off x="1292424" y="6114583"/>
              <a:ext cx="442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solidFill>
                    <a:schemeClr val="accent2"/>
                  </a:solidFill>
                </a:rPr>
                <a:t>r</a:t>
              </a:r>
              <a:r>
                <a:rPr lang="en-US" altLang="zh-CN" sz="3200" baseline="-25000" dirty="0" err="1">
                  <a:solidFill>
                    <a:schemeClr val="accent2"/>
                  </a:solidFill>
                </a:rPr>
                <a:t>i</a:t>
              </a:r>
              <a:endParaRPr lang="en-US" altLang="zh-CN" sz="3200" baseline="-25000" dirty="0">
                <a:solidFill>
                  <a:schemeClr val="accent2"/>
                </a:solidFill>
              </a:endParaRPr>
            </a:p>
          </p:txBody>
        </p:sp>
        <p:sp>
          <p:nvSpPr>
            <p:cNvPr id="63" name="Text Box 16"/>
            <p:cNvSpPr txBox="1">
              <a:spLocks noChangeArrowheads="1"/>
            </p:cNvSpPr>
            <p:nvPr/>
          </p:nvSpPr>
          <p:spPr bwMode="auto">
            <a:xfrm>
              <a:off x="1828328" y="5940569"/>
              <a:ext cx="3674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accent2"/>
                  </a:solidFill>
                </a:rPr>
                <a:t>z</a:t>
              </a:r>
              <a:endParaRPr lang="en-US" altLang="zh-CN" sz="3200" baseline="-25000" dirty="0">
                <a:solidFill>
                  <a:schemeClr val="accent2"/>
                </a:solidFill>
              </a:endParaRPr>
            </a:p>
          </p:txBody>
        </p:sp>
        <p:sp>
          <p:nvSpPr>
            <p:cNvPr id="64" name="Rectangle 18"/>
            <p:cNvSpPr>
              <a:spLocks noChangeArrowheads="1"/>
            </p:cNvSpPr>
            <p:nvPr/>
          </p:nvSpPr>
          <p:spPr bwMode="auto">
            <a:xfrm>
              <a:off x="2339752" y="6073105"/>
              <a:ext cx="5196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solidFill>
                    <a:schemeClr val="accent2"/>
                  </a:solidFill>
                </a:rPr>
                <a:t>r</a:t>
              </a:r>
              <a:r>
                <a:rPr lang="en-US" altLang="zh-CN" sz="3200" baseline="-25000" dirty="0" err="1">
                  <a:solidFill>
                    <a:schemeClr val="accent2"/>
                  </a:solidFill>
                </a:rPr>
                <a:t>n</a:t>
              </a:r>
              <a:endParaRPr lang="en-US" altLang="zh-CN" sz="3200" dirty="0">
                <a:solidFill>
                  <a:schemeClr val="accent2"/>
                </a:solidFill>
                <a:sym typeface="Symbol" panose="05050102010706020507" pitchFamily="18" charset="2"/>
              </a:endParaRPr>
            </a:p>
          </p:txBody>
        </p:sp>
        <p:sp>
          <p:nvSpPr>
            <p:cNvPr id="65" name="Line 9"/>
            <p:cNvSpPr>
              <a:spLocks noChangeShapeType="1"/>
            </p:cNvSpPr>
            <p:nvPr/>
          </p:nvSpPr>
          <p:spPr bwMode="auto">
            <a:xfrm>
              <a:off x="1726134" y="6462047"/>
              <a:ext cx="574402"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accent2"/>
                </a:solidFill>
              </a:endParaRPr>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292216"/>
    </mc:Choice>
    <mc:Fallback>
      <p:transition spd="slow" advTm="2922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anim calcmode="lin" valueType="num">
                                      <p:cBhvr additive="base">
                                        <p:cTn id="7" dur="500" fill="hold"/>
                                        <p:tgtEl>
                                          <p:spTgt spid="6236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23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23619">
                                            <p:txEl>
                                              <p:pRg st="1" end="1"/>
                                            </p:txEl>
                                          </p:spTgt>
                                        </p:tgtEl>
                                        <p:attrNameLst>
                                          <p:attrName>style.visibility</p:attrName>
                                        </p:attrNameLst>
                                      </p:cBhvr>
                                      <p:to>
                                        <p:strVal val="visible"/>
                                      </p:to>
                                    </p:set>
                                    <p:anim calcmode="lin" valueType="num">
                                      <p:cBhvr additive="base">
                                        <p:cTn id="13" dur="500" fill="hold"/>
                                        <p:tgtEl>
                                          <p:spTgt spid="6236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23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23619">
                                            <p:txEl>
                                              <p:pRg st="2" end="2"/>
                                            </p:txEl>
                                          </p:spTgt>
                                        </p:tgtEl>
                                        <p:attrNameLst>
                                          <p:attrName>style.visibility</p:attrName>
                                        </p:attrNameLst>
                                      </p:cBhvr>
                                      <p:to>
                                        <p:strVal val="visible"/>
                                      </p:to>
                                    </p:set>
                                    <p:anim calcmode="lin" valueType="num">
                                      <p:cBhvr additive="base">
                                        <p:cTn id="19" dur="500" fill="hold"/>
                                        <p:tgtEl>
                                          <p:spTgt spid="62361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236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23619">
                                            <p:txEl>
                                              <p:pRg st="3" end="3"/>
                                            </p:txEl>
                                          </p:spTgt>
                                        </p:tgtEl>
                                        <p:attrNameLst>
                                          <p:attrName>style.visibility</p:attrName>
                                        </p:attrNameLst>
                                      </p:cBhvr>
                                      <p:to>
                                        <p:strVal val="visible"/>
                                      </p:to>
                                    </p:set>
                                    <p:anim calcmode="lin" valueType="num">
                                      <p:cBhvr additive="base">
                                        <p:cTn id="25" dur="500" fill="hold"/>
                                        <p:tgtEl>
                                          <p:spTgt spid="62361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236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23619">
                                            <p:txEl>
                                              <p:pRg st="4" end="4"/>
                                            </p:txEl>
                                          </p:spTgt>
                                        </p:tgtEl>
                                        <p:attrNameLst>
                                          <p:attrName>style.visibility</p:attrName>
                                        </p:attrNameLst>
                                      </p:cBhvr>
                                      <p:to>
                                        <p:strVal val="visible"/>
                                      </p:to>
                                    </p:set>
                                    <p:anim calcmode="lin" valueType="num">
                                      <p:cBhvr additive="base">
                                        <p:cTn id="31" dur="500" fill="hold"/>
                                        <p:tgtEl>
                                          <p:spTgt spid="62361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236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23619">
                                            <p:txEl>
                                              <p:pRg st="5" end="5"/>
                                            </p:txEl>
                                          </p:spTgt>
                                        </p:tgtEl>
                                        <p:attrNameLst>
                                          <p:attrName>style.visibility</p:attrName>
                                        </p:attrNameLst>
                                      </p:cBhvr>
                                      <p:to>
                                        <p:strVal val="visible"/>
                                      </p:to>
                                    </p:set>
                                    <p:anim calcmode="lin" valueType="num">
                                      <p:cBhvr additive="base">
                                        <p:cTn id="37" dur="500" fill="hold"/>
                                        <p:tgtEl>
                                          <p:spTgt spid="62361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236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36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anim calcmode="lin" valueType="num">
                                      <p:cBhvr additive="base">
                                        <p:cTn id="47"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5">
                                            <p:txEl>
                                              <p:pRg st="1" end="1"/>
                                            </p:txEl>
                                          </p:spTgt>
                                        </p:tgtEl>
                                        <p:attrNameLst>
                                          <p:attrName>style.visibility</p:attrName>
                                        </p:attrNameLst>
                                      </p:cBhvr>
                                      <p:to>
                                        <p:strVal val="visible"/>
                                      </p:to>
                                    </p:set>
                                    <p:anim calcmode="lin" valueType="num">
                                      <p:cBhvr additive="base">
                                        <p:cTn id="53" dur="500" fill="hold"/>
                                        <p:tgtEl>
                                          <p:spTgt spid="55">
                                            <p:txEl>
                                              <p:pRg st="1" end="1"/>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623637">
                                            <p:txEl>
                                              <p:pRg st="0" end="0"/>
                                            </p:txEl>
                                          </p:spTgt>
                                        </p:tgtEl>
                                        <p:attrNameLst>
                                          <p:attrName>style.visibility</p:attrName>
                                        </p:attrNameLst>
                                      </p:cBhvr>
                                      <p:to>
                                        <p:strVal val="visible"/>
                                      </p:to>
                                    </p:set>
                                    <p:anim calcmode="lin" valueType="num">
                                      <p:cBhvr additive="base">
                                        <p:cTn id="59" dur="500" fill="hold"/>
                                        <p:tgtEl>
                                          <p:spTgt spid="623637">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6236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 calcmode="lin" valueType="num">
                                      <p:cBhvr additive="base">
                                        <p:cTn id="65" dur="500" fill="hold"/>
                                        <p:tgtEl>
                                          <p:spTgt spid="3"/>
                                        </p:tgtEl>
                                        <p:attrNameLst>
                                          <p:attrName>ppt_x</p:attrName>
                                        </p:attrNameLst>
                                      </p:cBhvr>
                                      <p:tavLst>
                                        <p:tav tm="0">
                                          <p:val>
                                            <p:strVal val="1+#ppt_w/2"/>
                                          </p:val>
                                        </p:tav>
                                        <p:tav tm="100000">
                                          <p:val>
                                            <p:strVal val="#ppt_x"/>
                                          </p:val>
                                        </p:tav>
                                      </p:tavLst>
                                    </p:anim>
                                    <p:anim calcmode="lin" valueType="num">
                                      <p:cBhvr additive="base">
                                        <p:cTn id="6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54">
                                            <p:txEl>
                                              <p:pRg st="0" end="0"/>
                                            </p:txEl>
                                          </p:spTgt>
                                        </p:tgtEl>
                                        <p:attrNameLst>
                                          <p:attrName>style.visibility</p:attrName>
                                        </p:attrNameLst>
                                      </p:cBhvr>
                                      <p:to>
                                        <p:strVal val="visible"/>
                                      </p:to>
                                    </p:set>
                                    <p:anim calcmode="lin" valueType="num">
                                      <p:cBhvr additive="base">
                                        <p:cTn id="71"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 calcmode="lin" valueType="num">
                                      <p:cBhvr additive="base">
                                        <p:cTn id="77" dur="500" fill="hold"/>
                                        <p:tgtEl>
                                          <p:spTgt spid="2"/>
                                        </p:tgtEl>
                                        <p:attrNameLst>
                                          <p:attrName>ppt_x</p:attrName>
                                        </p:attrNameLst>
                                      </p:cBhvr>
                                      <p:tavLst>
                                        <p:tav tm="0">
                                          <p:val>
                                            <p:strVal val="#ppt_x"/>
                                          </p:val>
                                        </p:tav>
                                        <p:tav tm="100000">
                                          <p:val>
                                            <p:strVal val="#ppt_x"/>
                                          </p:val>
                                        </p:tav>
                                      </p:tavLst>
                                    </p:anim>
                                    <p:anim calcmode="lin" valueType="num">
                                      <p:cBhvr additive="base">
                                        <p:cTn id="7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2" fill="hold" nodeType="clickEffect">
                                  <p:stCondLst>
                                    <p:cond delay="0"/>
                                  </p:stCondLst>
                                  <p:childTnLst>
                                    <p:set>
                                      <p:cBhvr>
                                        <p:cTn id="82" dur="1" fill="hold">
                                          <p:stCondLst>
                                            <p:cond delay="0"/>
                                          </p:stCondLst>
                                        </p:cTn>
                                        <p:tgtEl>
                                          <p:spTgt spid="4"/>
                                        </p:tgtEl>
                                        <p:attrNameLst>
                                          <p:attrName>style.visibility</p:attrName>
                                        </p:attrNameLst>
                                      </p:cBhvr>
                                      <p:to>
                                        <p:strVal val="visible"/>
                                      </p:to>
                                    </p:set>
                                    <p:anim calcmode="lin" valueType="num">
                                      <p:cBhvr additive="base">
                                        <p:cTn id="83" dur="500" fill="hold"/>
                                        <p:tgtEl>
                                          <p:spTgt spid="4"/>
                                        </p:tgtEl>
                                        <p:attrNameLst>
                                          <p:attrName>ppt_x</p:attrName>
                                        </p:attrNameLst>
                                      </p:cBhvr>
                                      <p:tavLst>
                                        <p:tav tm="0">
                                          <p:val>
                                            <p:strVal val="1+#ppt_w/2"/>
                                          </p:val>
                                        </p:tav>
                                        <p:tav tm="100000">
                                          <p:val>
                                            <p:strVal val="#ppt_x"/>
                                          </p:val>
                                        </p:tav>
                                      </p:tavLst>
                                    </p:anim>
                                    <p:anim calcmode="lin" valueType="num">
                                      <p:cBhvr additive="base">
                                        <p:cTn id="8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9" grpId="0" build="p"/>
      <p:bldP spid="623637" grpId="0" build="p"/>
      <p:bldP spid="54" grpId="0" build="p"/>
      <p:bldP spid="5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altLang="zh-CN" sz="4000" b="1" dirty="0"/>
              <a:t>equivalent statement of pumping lemma</a:t>
            </a:r>
            <a:endParaRPr lang="zh-CN" altLang="en-US" sz="4000" b="1" dirty="0"/>
          </a:p>
        </p:txBody>
      </p:sp>
      <p:sp>
        <p:nvSpPr>
          <p:cNvPr id="529411" name="Text Box 3"/>
          <p:cNvSpPr txBox="1">
            <a:spLocks noChangeArrowheads="1"/>
          </p:cNvSpPr>
          <p:nvPr/>
        </p:nvSpPr>
        <p:spPr bwMode="auto">
          <a:xfrm>
            <a:off x="109562" y="1125538"/>
            <a:ext cx="6931706" cy="259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0" lang="en-US" altLang="zh-CN" dirty="0" err="1">
                <a:solidFill>
                  <a:schemeClr val="tx1"/>
                </a:solidFill>
              </a:rPr>
              <a:t>Thm</a:t>
            </a:r>
            <a:r>
              <a:rPr kumimoji="0" lang="en-US" altLang="zh-CN" dirty="0">
                <a:solidFill>
                  <a:schemeClr val="tx1"/>
                </a:solidFill>
              </a:rPr>
              <a:t>: If A is regular, then </a:t>
            </a:r>
            <a:r>
              <a:rPr kumimoji="0" lang="zh-CN" altLang="en-US" dirty="0">
                <a:solidFill>
                  <a:schemeClr val="accent2"/>
                </a:solidFill>
                <a:sym typeface="Symbol" panose="05050102010706020507" pitchFamily="18" charset="2"/>
              </a:rPr>
              <a:t></a:t>
            </a:r>
            <a:r>
              <a:rPr kumimoji="0" lang="en-US" altLang="zh-CN" dirty="0">
                <a:solidFill>
                  <a:schemeClr val="tx1"/>
                </a:solidFill>
              </a:rPr>
              <a:t>p&gt;0 such that </a:t>
            </a:r>
            <a:endParaRPr kumimoji="0" lang="zh-CN" altLang="en-US" dirty="0">
              <a:solidFill>
                <a:schemeClr val="tx1"/>
              </a:solidFill>
            </a:endParaRPr>
          </a:p>
          <a:p>
            <a:pPr>
              <a:spcBef>
                <a:spcPct val="20000"/>
              </a:spcBef>
            </a:pPr>
            <a:r>
              <a:rPr kumimoji="0" lang="zh-CN" altLang="en-US" dirty="0">
                <a:solidFill>
                  <a:schemeClr val="tx1"/>
                </a:solidFill>
              </a:rPr>
              <a:t>     </a:t>
            </a:r>
            <a:r>
              <a:rPr kumimoji="0" lang="zh-CN" altLang="en-US" dirty="0">
                <a:solidFill>
                  <a:schemeClr val="accent2"/>
                </a:solidFill>
                <a:sym typeface="Symbol" panose="05050102010706020507" pitchFamily="18" charset="2"/>
              </a:rPr>
              <a:t></a:t>
            </a:r>
            <a:r>
              <a:rPr kumimoji="0" lang="en-US" altLang="zh-CN" dirty="0" err="1">
                <a:solidFill>
                  <a:schemeClr val="tx1"/>
                </a:solidFill>
              </a:rPr>
              <a:t>w</a:t>
            </a:r>
            <a:r>
              <a:rPr kumimoji="0" lang="en-US" altLang="zh-CN" dirty="0" err="1">
                <a:solidFill>
                  <a:schemeClr val="tx1"/>
                </a:solidFill>
                <a:sym typeface="Symbol" panose="05050102010706020507" pitchFamily="18" charset="2"/>
              </a:rPr>
              <a:t>A</a:t>
            </a:r>
            <a:r>
              <a:rPr kumimoji="0" lang="en-US" altLang="zh-CN" dirty="0">
                <a:solidFill>
                  <a:schemeClr val="tx1"/>
                </a:solidFill>
                <a:sym typeface="Symbol" panose="05050102010706020507" pitchFamily="18" charset="2"/>
              </a:rPr>
              <a:t>, |w|p, </a:t>
            </a:r>
            <a:r>
              <a:rPr kumimoji="0" lang="zh-CN" altLang="en-US" dirty="0">
                <a:solidFill>
                  <a:schemeClr val="accent2"/>
                </a:solidFill>
                <a:sym typeface="Symbol" panose="05050102010706020507" pitchFamily="18" charset="2"/>
              </a:rPr>
              <a:t> </a:t>
            </a:r>
            <a:r>
              <a:rPr kumimoji="0" lang="en-US" altLang="zh-CN" dirty="0">
                <a:solidFill>
                  <a:schemeClr val="tx1"/>
                </a:solidFill>
                <a:sym typeface="Symbol" panose="05050102010706020507" pitchFamily="18" charset="2"/>
              </a:rPr>
              <a:t>partition w=xyz satisfies </a:t>
            </a:r>
            <a:endParaRPr kumimoji="0" lang="zh-CN" altLang="en-US"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1) </a:t>
            </a:r>
            <a:r>
              <a:rPr kumimoji="0" lang="zh-CN" altLang="en-US" dirty="0">
                <a:solidFill>
                  <a:schemeClr val="accent2"/>
                </a:solidFill>
                <a:sym typeface="Symbol" panose="05050102010706020507" pitchFamily="18" charset="2"/>
              </a:rPr>
              <a:t></a:t>
            </a:r>
            <a:r>
              <a:rPr kumimoji="0" lang="zh-CN" altLang="en-US"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i</a:t>
            </a:r>
            <a:r>
              <a:rPr kumimoji="0" lang="en-US" altLang="zh-CN" dirty="0">
                <a:solidFill>
                  <a:schemeClr val="tx1"/>
                </a:solidFill>
                <a:sym typeface="Symbol" panose="05050102010706020507" pitchFamily="18" charset="2"/>
              </a:rPr>
              <a:t>  0, </a:t>
            </a:r>
            <a:r>
              <a:rPr kumimoji="0" lang="en-US" altLang="zh-CN" dirty="0" err="1">
                <a:solidFill>
                  <a:schemeClr val="tx1"/>
                </a:solidFill>
                <a:sym typeface="Symbol" panose="05050102010706020507" pitchFamily="18" charset="2"/>
              </a:rPr>
              <a:t>xy</a:t>
            </a:r>
            <a:r>
              <a:rPr kumimoji="0" lang="en-US" altLang="zh-CN" baseline="30000" dirty="0" err="1">
                <a:solidFill>
                  <a:schemeClr val="tx1"/>
                </a:solidFill>
                <a:sym typeface="Symbol" panose="05050102010706020507" pitchFamily="18" charset="2"/>
              </a:rPr>
              <a:t>i</a:t>
            </a:r>
            <a:r>
              <a:rPr kumimoji="0" lang="en-US" altLang="zh-CN" dirty="0" err="1">
                <a:solidFill>
                  <a:schemeClr val="tx1"/>
                </a:solidFill>
                <a:sym typeface="Symbol" panose="05050102010706020507" pitchFamily="18" charset="2"/>
              </a:rPr>
              <a:t>z</a:t>
            </a:r>
            <a:r>
              <a:rPr kumimoji="0" lang="en-US" altLang="zh-CN" dirty="0">
                <a:solidFill>
                  <a:schemeClr val="tx1"/>
                </a:solidFill>
                <a:sym typeface="Symbol" panose="05050102010706020507" pitchFamily="18" charset="2"/>
              </a:rPr>
              <a:t>  A;</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chemeClr val="tx1"/>
                </a:solidFill>
                <a:sym typeface="Symbol" panose="05050102010706020507" pitchFamily="18" charset="2"/>
              </a:rPr>
              <a:t>          2) |y|&gt;0;</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chemeClr val="tx1"/>
                </a:solidFill>
                <a:sym typeface="Symbol" panose="05050102010706020507" pitchFamily="18" charset="2"/>
              </a:rPr>
              <a:t>          3) |</a:t>
            </a:r>
            <a:r>
              <a:rPr kumimoji="0" lang="en-US" altLang="zh-CN" dirty="0" err="1">
                <a:solidFill>
                  <a:schemeClr val="tx1"/>
                </a:solidFill>
                <a:sym typeface="Symbol" panose="05050102010706020507" pitchFamily="18" charset="2"/>
              </a:rPr>
              <a:t>xy</a:t>
            </a:r>
            <a:r>
              <a:rPr kumimoji="0" lang="en-US" altLang="zh-CN" dirty="0">
                <a:solidFill>
                  <a:schemeClr val="tx1"/>
                </a:solidFill>
                <a:sym typeface="Symbol" panose="05050102010706020507" pitchFamily="18" charset="2"/>
              </a:rPr>
              <a:t>|p. </a:t>
            </a:r>
            <a:endParaRPr kumimoji="0" lang="en-US" altLang="zh-CN" dirty="0">
              <a:solidFill>
                <a:schemeClr val="tx1"/>
              </a:solidFill>
              <a:sym typeface="Symbol" panose="05050102010706020507" pitchFamily="18" charset="2"/>
            </a:endParaRPr>
          </a:p>
        </p:txBody>
      </p:sp>
      <p:sp>
        <p:nvSpPr>
          <p:cNvPr id="529412" name="Text Box 4"/>
          <p:cNvSpPr txBox="1">
            <a:spLocks noChangeArrowheads="1"/>
          </p:cNvSpPr>
          <p:nvPr/>
        </p:nvSpPr>
        <p:spPr bwMode="auto">
          <a:xfrm>
            <a:off x="59548" y="3721100"/>
            <a:ext cx="4656468" cy="310854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0" lang="en-US" altLang="zh-CN" dirty="0">
                <a:solidFill>
                  <a:srgbClr val="FF3300"/>
                </a:solidFill>
              </a:rPr>
              <a:t>if </a:t>
            </a:r>
            <a:r>
              <a:rPr kumimoji="0" lang="en-US" altLang="zh-CN" dirty="0">
                <a:solidFill>
                  <a:schemeClr val="tx1"/>
                </a:solidFill>
              </a:rPr>
              <a:t>A is regular, </a:t>
            </a:r>
            <a:endParaRPr kumimoji="0" lang="zh-CN" altLang="en-US" dirty="0">
              <a:solidFill>
                <a:schemeClr val="tx1"/>
              </a:solidFill>
            </a:endParaRPr>
          </a:p>
          <a:p>
            <a:pPr>
              <a:spcBef>
                <a:spcPct val="20000"/>
              </a:spcBef>
            </a:pPr>
            <a:r>
              <a:rPr kumimoji="0" lang="en-US" altLang="zh-CN" dirty="0">
                <a:solidFill>
                  <a:srgbClr val="FF3300"/>
                </a:solidFill>
                <a:sym typeface="Symbol" panose="05050102010706020507" pitchFamily="18" charset="2"/>
              </a:rPr>
              <a:t>then </a:t>
            </a:r>
            <a:r>
              <a:rPr kumimoji="0" lang="zh-CN" altLang="en-US" dirty="0">
                <a:solidFill>
                  <a:schemeClr val="tx1"/>
                </a:solidFill>
                <a:sym typeface="Symbol" panose="05050102010706020507" pitchFamily="18" charset="2"/>
              </a:rPr>
              <a:t></a:t>
            </a:r>
            <a:r>
              <a:rPr kumimoji="0" lang="en-US" altLang="zh-CN" dirty="0">
                <a:solidFill>
                  <a:schemeClr val="tx1"/>
                </a:solidFill>
              </a:rPr>
              <a:t>p&gt;0 </a:t>
            </a:r>
            <a:endParaRPr kumimoji="0" lang="en-US" altLang="zh-CN" dirty="0">
              <a:solidFill>
                <a:schemeClr val="tx1"/>
              </a:solidFill>
            </a:endParaRPr>
          </a:p>
          <a:p>
            <a:pPr>
              <a:spcBef>
                <a:spcPct val="20000"/>
              </a:spcBef>
            </a:pPr>
            <a:r>
              <a:rPr kumimoji="0" lang="zh-CN" altLang="en-US"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wA</a:t>
            </a:r>
            <a:r>
              <a:rPr kumimoji="0" lang="en-US" altLang="zh-CN" dirty="0">
                <a:solidFill>
                  <a:schemeClr val="tx1"/>
                </a:solidFill>
                <a:sym typeface="Symbol" panose="05050102010706020507" pitchFamily="18" charset="2"/>
              </a:rPr>
              <a:t>(|w|p) </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x,y,z</a:t>
            </a:r>
            <a:r>
              <a:rPr kumimoji="0" lang="en-US" altLang="zh-CN" dirty="0">
                <a:solidFill>
                  <a:schemeClr val="tx1"/>
                </a:solidFill>
                <a:sym typeface="Symbol" panose="05050102010706020507" pitchFamily="18" charset="2"/>
              </a:rPr>
              <a:t>(</a:t>
            </a:r>
            <a:r>
              <a:rPr kumimoji="0" lang="en-US" altLang="zh-CN" sz="2400" dirty="0">
                <a:solidFill>
                  <a:schemeClr val="tx1"/>
                </a:solidFill>
                <a:sym typeface="Symbol" panose="05050102010706020507" pitchFamily="18" charset="2"/>
              </a:rPr>
              <a:t>|y|&gt;0, |</a:t>
            </a:r>
            <a:r>
              <a:rPr kumimoji="0" lang="en-US" altLang="zh-CN" sz="2400" dirty="0" err="1">
                <a:solidFill>
                  <a:schemeClr val="tx1"/>
                </a:solidFill>
                <a:sym typeface="Symbol" panose="05050102010706020507" pitchFamily="18" charset="2"/>
              </a:rPr>
              <a:t>xy</a:t>
            </a:r>
            <a:r>
              <a:rPr kumimoji="0" lang="en-US" altLang="zh-CN" sz="2400" dirty="0">
                <a:solidFill>
                  <a:schemeClr val="tx1"/>
                </a:solidFill>
                <a:sym typeface="Symbol" panose="05050102010706020507" pitchFamily="18" charset="2"/>
              </a:rPr>
              <a:t>|p, w=xyz</a:t>
            </a:r>
            <a:r>
              <a:rPr kumimoji="0" lang="en-US" altLang="zh-CN"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i0, </a:t>
            </a:r>
            <a:endParaRPr kumimoji="0" lang="en-US" altLang="zh-CN"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xy</a:t>
            </a:r>
            <a:r>
              <a:rPr kumimoji="0" lang="en-US" altLang="zh-CN" baseline="30000" dirty="0" err="1">
                <a:solidFill>
                  <a:schemeClr val="tx1"/>
                </a:solidFill>
                <a:sym typeface="Symbol" panose="05050102010706020507" pitchFamily="18" charset="2"/>
              </a:rPr>
              <a:t>i</a:t>
            </a:r>
            <a:r>
              <a:rPr kumimoji="0" lang="en-US" altLang="zh-CN" dirty="0" err="1">
                <a:solidFill>
                  <a:schemeClr val="tx1"/>
                </a:solidFill>
                <a:sym typeface="Symbol" panose="05050102010706020507" pitchFamily="18" charset="2"/>
              </a:rPr>
              <a:t>z</a:t>
            </a:r>
            <a:r>
              <a:rPr kumimoji="0" lang="en-US" altLang="zh-CN" dirty="0">
                <a:solidFill>
                  <a:schemeClr val="tx1"/>
                </a:solidFill>
                <a:sym typeface="Symbol" panose="05050102010706020507" pitchFamily="18" charset="2"/>
              </a:rPr>
              <a:t>  A.</a:t>
            </a:r>
            <a:endParaRPr kumimoji="0" lang="en-US" altLang="zh-CN" dirty="0">
              <a:solidFill>
                <a:schemeClr val="tx1"/>
              </a:solidFill>
              <a:sym typeface="Symbol" panose="05050102010706020507" pitchFamily="18" charset="2"/>
            </a:endParaRPr>
          </a:p>
        </p:txBody>
      </p:sp>
      <p:grpSp>
        <p:nvGrpSpPr>
          <p:cNvPr id="6" name="Group 4"/>
          <p:cNvGrpSpPr/>
          <p:nvPr/>
        </p:nvGrpSpPr>
        <p:grpSpPr bwMode="auto">
          <a:xfrm>
            <a:off x="4850705" y="2120180"/>
            <a:ext cx="4041775" cy="2820988"/>
            <a:chOff x="1405" y="1992"/>
            <a:chExt cx="2546" cy="1777"/>
          </a:xfrm>
        </p:grpSpPr>
        <p:cxnSp>
          <p:nvCxnSpPr>
            <p:cNvPr id="7" name="AutoShape 5"/>
            <p:cNvCxnSpPr>
              <a:cxnSpLocks noChangeShapeType="1"/>
            </p:cNvCxnSpPr>
            <p:nvPr/>
          </p:nvCxnSpPr>
          <p:spPr bwMode="auto">
            <a:xfrm flipV="1">
              <a:off x="3039" y="2953"/>
              <a:ext cx="719" cy="624"/>
            </a:xfrm>
            <a:prstGeom prst="curvedConnector2">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Oval 51"/>
            <p:cNvSpPr>
              <a:spLocks noChangeAspect="1"/>
            </p:cNvSpPr>
            <p:nvPr/>
          </p:nvSpPr>
          <p:spPr bwMode="auto">
            <a:xfrm>
              <a:off x="2653" y="2568"/>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dirty="0">
                  <a:solidFill>
                    <a:srgbClr val="000000"/>
                  </a:solidFill>
                  <a:sym typeface="Symbol" panose="05050102010706020507" pitchFamily="18" charset="2"/>
                </a:rPr>
                <a:t>1</a:t>
              </a:r>
              <a:endParaRPr kumimoji="0" lang="en-US" altLang="zh-CN" sz="2400" dirty="0">
                <a:solidFill>
                  <a:srgbClr val="000000"/>
                </a:solidFill>
                <a:sym typeface="Symbol" panose="05050102010706020507" pitchFamily="18" charset="2"/>
              </a:endParaRPr>
            </a:p>
          </p:txBody>
        </p:sp>
        <p:cxnSp>
          <p:nvCxnSpPr>
            <p:cNvPr id="9" name="AutoShape 15"/>
            <p:cNvCxnSpPr>
              <a:cxnSpLocks noChangeShapeType="1"/>
            </p:cNvCxnSpPr>
            <p:nvPr/>
          </p:nvCxnSpPr>
          <p:spPr bwMode="auto">
            <a:xfrm>
              <a:off x="2127" y="2761"/>
              <a:ext cx="526" cy="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10" name="Oval 51"/>
            <p:cNvSpPr>
              <a:spLocks noChangeAspect="1"/>
            </p:cNvSpPr>
            <p:nvPr/>
          </p:nvSpPr>
          <p:spPr bwMode="auto">
            <a:xfrm>
              <a:off x="1741" y="2568"/>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gn="ctr">
                <a:lnSpc>
                  <a:spcPct val="100000"/>
                </a:lnSpc>
              </a:pPr>
              <a:r>
                <a:rPr kumimoji="0" lang="en-US" altLang="zh-CN" sz="2400">
                  <a:solidFill>
                    <a:srgbClr val="000000"/>
                  </a:solidFill>
                  <a:sym typeface="Symbol" panose="05050102010706020507" pitchFamily="18" charset="2"/>
                </a:rPr>
                <a:t></a:t>
              </a:r>
              <a:endParaRPr kumimoji="0" lang="en-US" altLang="zh-CN" sz="2400">
                <a:solidFill>
                  <a:srgbClr val="000000"/>
                </a:solidFill>
                <a:sym typeface="Symbol" panose="05050102010706020507" pitchFamily="18" charset="2"/>
              </a:endParaRPr>
            </a:p>
          </p:txBody>
        </p:sp>
        <p:sp>
          <p:nvSpPr>
            <p:cNvPr id="11" name="Text Box 9"/>
            <p:cNvSpPr txBox="1">
              <a:spLocks noChangeArrowheads="1"/>
            </p:cNvSpPr>
            <p:nvPr/>
          </p:nvSpPr>
          <p:spPr bwMode="auto">
            <a:xfrm>
              <a:off x="2249" y="2472"/>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sp>
          <p:nvSpPr>
            <p:cNvPr id="12" name="Text Box 10"/>
            <p:cNvSpPr txBox="1">
              <a:spLocks noChangeArrowheads="1"/>
            </p:cNvSpPr>
            <p:nvPr/>
          </p:nvSpPr>
          <p:spPr bwMode="auto">
            <a:xfrm>
              <a:off x="3198" y="2520"/>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sp>
          <p:nvSpPr>
            <p:cNvPr id="13" name="Oval 11"/>
            <p:cNvSpPr>
              <a:spLocks noChangeArrowheads="1"/>
            </p:cNvSpPr>
            <p:nvPr/>
          </p:nvSpPr>
          <p:spPr bwMode="auto">
            <a:xfrm>
              <a:off x="2701" y="3432"/>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4" name="AutoShape 15"/>
            <p:cNvCxnSpPr>
              <a:cxnSpLocks noChangeShapeType="1"/>
            </p:cNvCxnSpPr>
            <p:nvPr/>
          </p:nvCxnSpPr>
          <p:spPr bwMode="auto">
            <a:xfrm flipH="1" flipV="1">
              <a:off x="1405" y="2760"/>
              <a:ext cx="336" cy="1"/>
            </a:xfrm>
            <a:prstGeom prst="straightConnector1">
              <a:avLst/>
            </a:prstGeom>
            <a:noFill/>
            <a:ln w="9525">
              <a:solidFill>
                <a:srgbClr val="000000"/>
              </a:solidFill>
              <a:round/>
              <a:headEnd type="arrow" w="lg" len="lg"/>
              <a:tailEnd type="none" w="lg" len="lg"/>
            </a:ln>
            <a:extLst>
              <a:ext uri="{909E8E84-426E-40DD-AFC4-6F175D3DCCD1}">
                <a14:hiddenFill xmlns:a14="http://schemas.microsoft.com/office/drawing/2010/main">
                  <a:noFill/>
                </a14:hiddenFill>
              </a:ext>
            </a:extLst>
          </p:spPr>
        </p:cxnSp>
        <p:sp>
          <p:nvSpPr>
            <p:cNvPr id="15" name="Text Box 13"/>
            <p:cNvSpPr txBox="1">
              <a:spLocks noChangeArrowheads="1"/>
            </p:cNvSpPr>
            <p:nvPr/>
          </p:nvSpPr>
          <p:spPr bwMode="auto">
            <a:xfrm>
              <a:off x="1645" y="2184"/>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sp>
          <p:nvSpPr>
            <p:cNvPr id="16" name="Oval 51"/>
            <p:cNvSpPr>
              <a:spLocks noChangeAspect="1"/>
            </p:cNvSpPr>
            <p:nvPr/>
          </p:nvSpPr>
          <p:spPr bwMode="auto">
            <a:xfrm>
              <a:off x="3565" y="2568"/>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10</a:t>
              </a:r>
              <a:endParaRPr kumimoji="0" lang="en-US" altLang="zh-CN" sz="2400">
                <a:solidFill>
                  <a:srgbClr val="000000"/>
                </a:solidFill>
                <a:sym typeface="Symbol" panose="05050102010706020507" pitchFamily="18" charset="2"/>
              </a:endParaRPr>
            </a:p>
          </p:txBody>
        </p:sp>
        <p:cxnSp>
          <p:nvCxnSpPr>
            <p:cNvPr id="17" name="AutoShape 15"/>
            <p:cNvCxnSpPr>
              <a:cxnSpLocks noChangeShapeType="1"/>
            </p:cNvCxnSpPr>
            <p:nvPr/>
          </p:nvCxnSpPr>
          <p:spPr bwMode="auto">
            <a:xfrm>
              <a:off x="3039" y="2761"/>
              <a:ext cx="526" cy="0"/>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sp>
          <p:nvSpPr>
            <p:cNvPr id="18" name="Oval 51"/>
            <p:cNvSpPr>
              <a:spLocks noChangeAspect="1"/>
            </p:cNvSpPr>
            <p:nvPr/>
          </p:nvSpPr>
          <p:spPr bwMode="auto">
            <a:xfrm>
              <a:off x="2653" y="3384"/>
              <a:ext cx="386" cy="385"/>
            </a:xfrm>
            <a:prstGeom prst="ellipse">
              <a:avLst/>
            </a:prstGeom>
            <a:noFill/>
            <a:ln w="9525" algn="ctr">
              <a:solidFill>
                <a:srgbClr val="000000"/>
              </a:solidFill>
              <a:round/>
            </a:ln>
          </p:spPr>
          <p:txBody>
            <a:bodyPr wrap="none" lIns="0" tIns="0" rIns="0" bIns="0" anchor="ctr" anchorCtr="1"/>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lnSpc>
                  <a:spcPct val="100000"/>
                </a:lnSpc>
              </a:pPr>
              <a:r>
                <a:rPr kumimoji="0" lang="en-US" altLang="zh-CN" sz="2400">
                  <a:solidFill>
                    <a:srgbClr val="000000"/>
                  </a:solidFill>
                  <a:sym typeface="Symbol" panose="05050102010706020507" pitchFamily="18" charset="2"/>
                </a:rPr>
                <a:t>11</a:t>
              </a:r>
              <a:endParaRPr kumimoji="0" lang="en-US" altLang="zh-CN" sz="2400">
                <a:solidFill>
                  <a:srgbClr val="000000"/>
                </a:solidFill>
                <a:sym typeface="Symbol" panose="05050102010706020507" pitchFamily="18" charset="2"/>
              </a:endParaRPr>
            </a:p>
          </p:txBody>
        </p:sp>
        <p:cxnSp>
          <p:nvCxnSpPr>
            <p:cNvPr id="19" name="AutoShape 15"/>
            <p:cNvCxnSpPr>
              <a:cxnSpLocks noChangeShapeType="1"/>
            </p:cNvCxnSpPr>
            <p:nvPr/>
          </p:nvCxnSpPr>
          <p:spPr bwMode="auto">
            <a:xfrm>
              <a:off x="2846" y="2953"/>
              <a:ext cx="0" cy="431"/>
            </a:xfrm>
            <a:prstGeom prst="straightConnector1">
              <a:avLst/>
            </a:prstGeom>
            <a:noFill/>
            <a:ln w="9525">
              <a:solidFill>
                <a:srgbClr val="000000"/>
              </a:solidFill>
              <a:round/>
              <a:tailEnd type="arrow" w="lg" len="lg"/>
            </a:ln>
            <a:extLst>
              <a:ext uri="{909E8E84-426E-40DD-AFC4-6F175D3DCCD1}">
                <a14:hiddenFill xmlns:a14="http://schemas.microsoft.com/office/drawing/2010/main">
                  <a:noFill/>
                </a14:hiddenFill>
              </a:ext>
            </a:extLst>
          </p:spPr>
        </p:cxnSp>
        <p:cxnSp>
          <p:nvCxnSpPr>
            <p:cNvPr id="20" name="AutoShape 18"/>
            <p:cNvCxnSpPr>
              <a:cxnSpLocks noChangeShapeType="1"/>
            </p:cNvCxnSpPr>
            <p:nvPr/>
          </p:nvCxnSpPr>
          <p:spPr bwMode="auto">
            <a:xfrm rot="16200000" flipH="1" flipV="1">
              <a:off x="1933" y="2489"/>
              <a:ext cx="1" cy="272"/>
            </a:xfrm>
            <a:prstGeom prst="curvedConnector3">
              <a:avLst>
                <a:gd name="adj1" fmla="val -38900000"/>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Oval 19"/>
            <p:cNvSpPr>
              <a:spLocks noChangeArrowheads="1"/>
            </p:cNvSpPr>
            <p:nvPr/>
          </p:nvSpPr>
          <p:spPr bwMode="auto">
            <a:xfrm>
              <a:off x="3613" y="2616"/>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20"/>
            <p:cNvSpPr txBox="1">
              <a:spLocks noChangeArrowheads="1"/>
            </p:cNvSpPr>
            <p:nvPr/>
          </p:nvSpPr>
          <p:spPr bwMode="auto">
            <a:xfrm>
              <a:off x="3517" y="3240"/>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sp>
          <p:nvSpPr>
            <p:cNvPr id="23" name="Text Box 21"/>
            <p:cNvSpPr txBox="1">
              <a:spLocks noChangeArrowheads="1"/>
            </p:cNvSpPr>
            <p:nvPr/>
          </p:nvSpPr>
          <p:spPr bwMode="auto">
            <a:xfrm>
              <a:off x="2653" y="3000"/>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cxnSp>
          <p:nvCxnSpPr>
            <p:cNvPr id="24" name="AutoShape 22"/>
            <p:cNvCxnSpPr>
              <a:cxnSpLocks noChangeShapeType="1"/>
            </p:cNvCxnSpPr>
            <p:nvPr/>
          </p:nvCxnSpPr>
          <p:spPr bwMode="auto">
            <a:xfrm rot="16200000" flipH="1" flipV="1">
              <a:off x="3301" y="2305"/>
              <a:ext cx="1" cy="640"/>
            </a:xfrm>
            <a:prstGeom prst="curvedConnector3">
              <a:avLst>
                <a:gd name="adj1" fmla="val -20000000"/>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 Box 23"/>
            <p:cNvSpPr txBox="1">
              <a:spLocks noChangeArrowheads="1"/>
            </p:cNvSpPr>
            <p:nvPr/>
          </p:nvSpPr>
          <p:spPr bwMode="auto">
            <a:xfrm>
              <a:off x="2941" y="2232"/>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cxnSp>
          <p:nvCxnSpPr>
            <p:cNvPr id="26" name="AutoShape 24"/>
            <p:cNvCxnSpPr>
              <a:cxnSpLocks noChangeShapeType="1"/>
            </p:cNvCxnSpPr>
            <p:nvPr/>
          </p:nvCxnSpPr>
          <p:spPr bwMode="auto">
            <a:xfrm rot="5400000" flipV="1">
              <a:off x="2574" y="3576"/>
              <a:ext cx="273" cy="1"/>
            </a:xfrm>
            <a:prstGeom prst="curvedConnector5">
              <a:avLst>
                <a:gd name="adj1" fmla="val -6963"/>
                <a:gd name="adj2" fmla="val -20800000"/>
                <a:gd name="adj3" fmla="val 97801"/>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 Box 25"/>
            <p:cNvSpPr txBox="1">
              <a:spLocks noChangeArrowheads="1"/>
            </p:cNvSpPr>
            <p:nvPr/>
          </p:nvSpPr>
          <p:spPr bwMode="auto">
            <a:xfrm>
              <a:off x="2297" y="3384"/>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1 </a:t>
              </a:r>
              <a:endParaRPr kumimoji="0" lang="en-US" altLang="zh-CN" sz="2400">
                <a:solidFill>
                  <a:schemeClr val="tx1"/>
                </a:solidFill>
              </a:endParaRPr>
            </a:p>
          </p:txBody>
        </p:sp>
        <p:cxnSp>
          <p:nvCxnSpPr>
            <p:cNvPr id="28" name="AutoShape 26"/>
            <p:cNvCxnSpPr>
              <a:cxnSpLocks noChangeShapeType="1"/>
            </p:cNvCxnSpPr>
            <p:nvPr/>
          </p:nvCxnSpPr>
          <p:spPr bwMode="auto">
            <a:xfrm rot="16200000" flipH="1" flipV="1">
              <a:off x="2845" y="1849"/>
              <a:ext cx="1" cy="1552"/>
            </a:xfrm>
            <a:prstGeom prst="curvedConnector3">
              <a:avLst>
                <a:gd name="adj1" fmla="val -41400000"/>
              </a:avLst>
            </a:prstGeom>
            <a:noFill/>
            <a:ln w="9525">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 Box 27"/>
            <p:cNvSpPr txBox="1">
              <a:spLocks noChangeArrowheads="1"/>
            </p:cNvSpPr>
            <p:nvPr/>
          </p:nvSpPr>
          <p:spPr bwMode="auto">
            <a:xfrm>
              <a:off x="3133" y="1992"/>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a:solidFill>
                    <a:schemeClr val="tx1"/>
                  </a:solidFill>
                </a:rPr>
                <a:t>0 </a:t>
              </a:r>
              <a:endParaRPr kumimoji="0" lang="en-US" altLang="zh-CN" sz="2400">
                <a:solidFill>
                  <a:schemeClr val="tx1"/>
                </a:solidFill>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76434"/>
    </mc:Choice>
    <mc:Fallback>
      <p:transition spd="slow" advTm="764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9412">
                                            <p:bg/>
                                          </p:spTgt>
                                        </p:tgtEl>
                                        <p:attrNameLst>
                                          <p:attrName>style.visibility</p:attrName>
                                        </p:attrNameLst>
                                      </p:cBhvr>
                                      <p:to>
                                        <p:strVal val="visible"/>
                                      </p:to>
                                    </p:set>
                                    <p:anim calcmode="lin" valueType="num">
                                      <p:cBhvr additive="base">
                                        <p:cTn id="7" dur="500" fill="hold"/>
                                        <p:tgtEl>
                                          <p:spTgt spid="529412">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529412">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9412">
                                            <p:txEl>
                                              <p:pRg st="0" end="0"/>
                                            </p:txEl>
                                          </p:spTgt>
                                        </p:tgtEl>
                                        <p:attrNameLst>
                                          <p:attrName>style.visibility</p:attrName>
                                        </p:attrNameLst>
                                      </p:cBhvr>
                                      <p:to>
                                        <p:strVal val="visible"/>
                                      </p:to>
                                    </p:set>
                                    <p:anim calcmode="lin" valueType="num">
                                      <p:cBhvr additive="base">
                                        <p:cTn id="13" dur="500" fill="hold"/>
                                        <p:tgtEl>
                                          <p:spTgt spid="529412">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294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29412">
                                            <p:txEl>
                                              <p:pRg st="1" end="1"/>
                                            </p:txEl>
                                          </p:spTgt>
                                        </p:tgtEl>
                                        <p:attrNameLst>
                                          <p:attrName>style.visibility</p:attrName>
                                        </p:attrNameLst>
                                      </p:cBhvr>
                                      <p:to>
                                        <p:strVal val="visible"/>
                                      </p:to>
                                    </p:set>
                                    <p:anim calcmode="lin" valueType="num">
                                      <p:cBhvr additive="base">
                                        <p:cTn id="19" dur="500" fill="hold"/>
                                        <p:tgtEl>
                                          <p:spTgt spid="529412">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294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29412">
                                            <p:txEl>
                                              <p:pRg st="2" end="2"/>
                                            </p:txEl>
                                          </p:spTgt>
                                        </p:tgtEl>
                                        <p:attrNameLst>
                                          <p:attrName>style.visibility</p:attrName>
                                        </p:attrNameLst>
                                      </p:cBhvr>
                                      <p:to>
                                        <p:strVal val="visible"/>
                                      </p:to>
                                    </p:set>
                                    <p:anim calcmode="lin" valueType="num">
                                      <p:cBhvr additive="base">
                                        <p:cTn id="25" dur="500" fill="hold"/>
                                        <p:tgtEl>
                                          <p:spTgt spid="529412">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294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29412">
                                            <p:txEl>
                                              <p:pRg st="3" end="3"/>
                                            </p:txEl>
                                          </p:spTgt>
                                        </p:tgtEl>
                                        <p:attrNameLst>
                                          <p:attrName>style.visibility</p:attrName>
                                        </p:attrNameLst>
                                      </p:cBhvr>
                                      <p:to>
                                        <p:strVal val="visible"/>
                                      </p:to>
                                    </p:set>
                                    <p:anim calcmode="lin" valueType="num">
                                      <p:cBhvr additive="base">
                                        <p:cTn id="31" dur="500" fill="hold"/>
                                        <p:tgtEl>
                                          <p:spTgt spid="529412">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294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29412">
                                            <p:txEl>
                                              <p:pRg st="4" end="4"/>
                                            </p:txEl>
                                          </p:spTgt>
                                        </p:tgtEl>
                                        <p:attrNameLst>
                                          <p:attrName>style.visibility</p:attrName>
                                        </p:attrNameLst>
                                      </p:cBhvr>
                                      <p:to>
                                        <p:strVal val="visible"/>
                                      </p:to>
                                    </p:set>
                                    <p:anim calcmode="lin" valueType="num">
                                      <p:cBhvr additive="base">
                                        <p:cTn id="37" dur="500" fill="hold"/>
                                        <p:tgtEl>
                                          <p:spTgt spid="529412">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294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29412">
                                            <p:txEl>
                                              <p:pRg st="5" end="5"/>
                                            </p:txEl>
                                          </p:spTgt>
                                        </p:tgtEl>
                                        <p:attrNameLst>
                                          <p:attrName>style.visibility</p:attrName>
                                        </p:attrNameLst>
                                      </p:cBhvr>
                                      <p:to>
                                        <p:strVal val="visible"/>
                                      </p:to>
                                    </p:set>
                                    <p:anim calcmode="lin" valueType="num">
                                      <p:cBhvr additive="base">
                                        <p:cTn id="43" dur="500" fill="hold"/>
                                        <p:tgtEl>
                                          <p:spTgt spid="529412">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2941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2" grpId="0" animBg="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altLang="zh-CN" sz="4000" b="1" dirty="0"/>
              <a:t>equivalent statement of pumping lemma</a:t>
            </a:r>
            <a:endParaRPr lang="zh-CN" altLang="en-US" sz="4000" b="1" dirty="0"/>
          </a:p>
        </p:txBody>
      </p:sp>
      <p:sp>
        <p:nvSpPr>
          <p:cNvPr id="529411" name="Text Box 3"/>
          <p:cNvSpPr txBox="1">
            <a:spLocks noChangeArrowheads="1"/>
          </p:cNvSpPr>
          <p:nvPr/>
        </p:nvSpPr>
        <p:spPr bwMode="auto">
          <a:xfrm>
            <a:off x="109562" y="1125538"/>
            <a:ext cx="6931706" cy="259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0" lang="en-US" altLang="zh-CN" dirty="0" err="1">
                <a:solidFill>
                  <a:schemeClr val="tx1"/>
                </a:solidFill>
              </a:rPr>
              <a:t>Thm</a:t>
            </a:r>
            <a:r>
              <a:rPr kumimoji="0" lang="en-US" altLang="zh-CN" dirty="0">
                <a:solidFill>
                  <a:schemeClr val="tx1"/>
                </a:solidFill>
              </a:rPr>
              <a:t>: If A is regular, then </a:t>
            </a:r>
            <a:r>
              <a:rPr kumimoji="0" lang="zh-CN" altLang="en-US" dirty="0">
                <a:solidFill>
                  <a:schemeClr val="accent2"/>
                </a:solidFill>
                <a:sym typeface="Symbol" panose="05050102010706020507" pitchFamily="18" charset="2"/>
              </a:rPr>
              <a:t></a:t>
            </a:r>
            <a:r>
              <a:rPr kumimoji="0" lang="en-US" altLang="zh-CN" dirty="0">
                <a:solidFill>
                  <a:schemeClr val="tx1"/>
                </a:solidFill>
              </a:rPr>
              <a:t>p&gt;0 such that </a:t>
            </a:r>
            <a:endParaRPr kumimoji="0" lang="zh-CN" altLang="en-US" dirty="0">
              <a:solidFill>
                <a:schemeClr val="tx1"/>
              </a:solidFill>
            </a:endParaRPr>
          </a:p>
          <a:p>
            <a:pPr>
              <a:spcBef>
                <a:spcPct val="20000"/>
              </a:spcBef>
            </a:pPr>
            <a:r>
              <a:rPr kumimoji="0" lang="zh-CN" altLang="en-US" dirty="0">
                <a:solidFill>
                  <a:schemeClr val="tx1"/>
                </a:solidFill>
              </a:rPr>
              <a:t>     </a:t>
            </a:r>
            <a:r>
              <a:rPr kumimoji="0" lang="zh-CN" altLang="en-US" dirty="0">
                <a:solidFill>
                  <a:schemeClr val="accent2"/>
                </a:solidFill>
                <a:sym typeface="Symbol" panose="05050102010706020507" pitchFamily="18" charset="2"/>
              </a:rPr>
              <a:t></a:t>
            </a:r>
            <a:r>
              <a:rPr kumimoji="0" lang="en-US" altLang="zh-CN" dirty="0" err="1">
                <a:solidFill>
                  <a:schemeClr val="tx1"/>
                </a:solidFill>
              </a:rPr>
              <a:t>w</a:t>
            </a:r>
            <a:r>
              <a:rPr kumimoji="0" lang="en-US" altLang="zh-CN" dirty="0" err="1">
                <a:solidFill>
                  <a:schemeClr val="tx1"/>
                </a:solidFill>
                <a:sym typeface="Symbol" panose="05050102010706020507" pitchFamily="18" charset="2"/>
              </a:rPr>
              <a:t>A</a:t>
            </a:r>
            <a:r>
              <a:rPr kumimoji="0" lang="en-US" altLang="zh-CN" dirty="0">
                <a:solidFill>
                  <a:schemeClr val="tx1"/>
                </a:solidFill>
                <a:sym typeface="Symbol" panose="05050102010706020507" pitchFamily="18" charset="2"/>
              </a:rPr>
              <a:t>, |w|p, </a:t>
            </a:r>
            <a:r>
              <a:rPr kumimoji="0" lang="zh-CN" altLang="en-US" dirty="0">
                <a:solidFill>
                  <a:schemeClr val="accent2"/>
                </a:solidFill>
                <a:sym typeface="Symbol" panose="05050102010706020507" pitchFamily="18" charset="2"/>
              </a:rPr>
              <a:t> </a:t>
            </a:r>
            <a:r>
              <a:rPr kumimoji="0" lang="en-US" altLang="zh-CN" dirty="0">
                <a:solidFill>
                  <a:schemeClr val="tx1"/>
                </a:solidFill>
                <a:sym typeface="Symbol" panose="05050102010706020507" pitchFamily="18" charset="2"/>
              </a:rPr>
              <a:t>partition w=xyz satisfies </a:t>
            </a:r>
            <a:endParaRPr kumimoji="0" lang="zh-CN" altLang="en-US"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1) </a:t>
            </a:r>
            <a:r>
              <a:rPr kumimoji="0" lang="zh-CN" altLang="en-US" dirty="0">
                <a:solidFill>
                  <a:schemeClr val="accent2"/>
                </a:solidFill>
                <a:sym typeface="Symbol" panose="05050102010706020507" pitchFamily="18" charset="2"/>
              </a:rPr>
              <a:t></a:t>
            </a:r>
            <a:r>
              <a:rPr kumimoji="0" lang="zh-CN" altLang="en-US"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i</a:t>
            </a:r>
            <a:r>
              <a:rPr kumimoji="0" lang="en-US" altLang="zh-CN" dirty="0">
                <a:solidFill>
                  <a:schemeClr val="tx1"/>
                </a:solidFill>
                <a:sym typeface="Symbol" panose="05050102010706020507" pitchFamily="18" charset="2"/>
              </a:rPr>
              <a:t>  0, </a:t>
            </a:r>
            <a:r>
              <a:rPr kumimoji="0" lang="en-US" altLang="zh-CN" dirty="0" err="1">
                <a:solidFill>
                  <a:schemeClr val="tx1"/>
                </a:solidFill>
                <a:sym typeface="Symbol" panose="05050102010706020507" pitchFamily="18" charset="2"/>
              </a:rPr>
              <a:t>xy</a:t>
            </a:r>
            <a:r>
              <a:rPr kumimoji="0" lang="en-US" altLang="zh-CN" baseline="30000" dirty="0" err="1">
                <a:solidFill>
                  <a:schemeClr val="tx1"/>
                </a:solidFill>
                <a:sym typeface="Symbol" panose="05050102010706020507" pitchFamily="18" charset="2"/>
              </a:rPr>
              <a:t>i</a:t>
            </a:r>
            <a:r>
              <a:rPr kumimoji="0" lang="en-US" altLang="zh-CN" dirty="0" err="1">
                <a:solidFill>
                  <a:schemeClr val="tx1"/>
                </a:solidFill>
                <a:sym typeface="Symbol" panose="05050102010706020507" pitchFamily="18" charset="2"/>
              </a:rPr>
              <a:t>z</a:t>
            </a:r>
            <a:r>
              <a:rPr kumimoji="0" lang="en-US" altLang="zh-CN" dirty="0">
                <a:solidFill>
                  <a:schemeClr val="tx1"/>
                </a:solidFill>
                <a:sym typeface="Symbol" panose="05050102010706020507" pitchFamily="18" charset="2"/>
              </a:rPr>
              <a:t>  A;</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chemeClr val="tx1"/>
                </a:solidFill>
                <a:sym typeface="Symbol" panose="05050102010706020507" pitchFamily="18" charset="2"/>
              </a:rPr>
              <a:t>          2) |y|&gt;0;</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chemeClr val="tx1"/>
                </a:solidFill>
                <a:sym typeface="Symbol" panose="05050102010706020507" pitchFamily="18" charset="2"/>
              </a:rPr>
              <a:t>          3) |</a:t>
            </a:r>
            <a:r>
              <a:rPr kumimoji="0" lang="en-US" altLang="zh-CN" dirty="0" err="1">
                <a:solidFill>
                  <a:schemeClr val="tx1"/>
                </a:solidFill>
                <a:sym typeface="Symbol" panose="05050102010706020507" pitchFamily="18" charset="2"/>
              </a:rPr>
              <a:t>xy</a:t>
            </a:r>
            <a:r>
              <a:rPr kumimoji="0" lang="en-US" altLang="zh-CN" dirty="0">
                <a:solidFill>
                  <a:schemeClr val="tx1"/>
                </a:solidFill>
                <a:sym typeface="Symbol" panose="05050102010706020507" pitchFamily="18" charset="2"/>
              </a:rPr>
              <a:t>|p. </a:t>
            </a:r>
            <a:endParaRPr kumimoji="0" lang="en-US" altLang="zh-CN" dirty="0">
              <a:solidFill>
                <a:schemeClr val="tx1"/>
              </a:solidFill>
              <a:sym typeface="Symbol" panose="05050102010706020507" pitchFamily="18" charset="2"/>
            </a:endParaRPr>
          </a:p>
        </p:txBody>
      </p:sp>
      <p:sp>
        <p:nvSpPr>
          <p:cNvPr id="529412" name="Text Box 4"/>
          <p:cNvSpPr txBox="1">
            <a:spLocks noChangeArrowheads="1"/>
          </p:cNvSpPr>
          <p:nvPr/>
        </p:nvSpPr>
        <p:spPr bwMode="auto">
          <a:xfrm>
            <a:off x="59548" y="3704833"/>
            <a:ext cx="4656468" cy="310854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0" lang="en-US" altLang="zh-CN" dirty="0">
                <a:solidFill>
                  <a:srgbClr val="FF3300"/>
                </a:solidFill>
              </a:rPr>
              <a:t>if </a:t>
            </a:r>
            <a:r>
              <a:rPr kumimoji="0" lang="en-US" altLang="zh-CN" dirty="0">
                <a:solidFill>
                  <a:schemeClr val="tx1"/>
                </a:solidFill>
              </a:rPr>
              <a:t>A is regular, </a:t>
            </a:r>
            <a:endParaRPr kumimoji="0" lang="zh-CN" altLang="en-US" dirty="0">
              <a:solidFill>
                <a:schemeClr val="tx1"/>
              </a:solidFill>
            </a:endParaRPr>
          </a:p>
          <a:p>
            <a:pPr>
              <a:spcBef>
                <a:spcPct val="20000"/>
              </a:spcBef>
            </a:pPr>
            <a:r>
              <a:rPr kumimoji="0" lang="en-US" altLang="zh-CN" dirty="0">
                <a:solidFill>
                  <a:srgbClr val="FF3300"/>
                </a:solidFill>
                <a:sym typeface="Symbol" panose="05050102010706020507" pitchFamily="18" charset="2"/>
              </a:rPr>
              <a:t>then </a:t>
            </a:r>
            <a:r>
              <a:rPr kumimoji="0" lang="zh-CN" altLang="en-US" dirty="0">
                <a:solidFill>
                  <a:schemeClr val="tx1"/>
                </a:solidFill>
                <a:sym typeface="Symbol" panose="05050102010706020507" pitchFamily="18" charset="2"/>
              </a:rPr>
              <a:t></a:t>
            </a:r>
            <a:r>
              <a:rPr kumimoji="0" lang="en-US" altLang="zh-CN" dirty="0">
                <a:solidFill>
                  <a:schemeClr val="tx1"/>
                </a:solidFill>
              </a:rPr>
              <a:t>p&gt;0 </a:t>
            </a:r>
            <a:endParaRPr kumimoji="0" lang="en-US" altLang="zh-CN" dirty="0">
              <a:solidFill>
                <a:schemeClr val="tx1"/>
              </a:solidFill>
            </a:endParaRPr>
          </a:p>
          <a:p>
            <a:pPr>
              <a:spcBef>
                <a:spcPct val="20000"/>
              </a:spcBef>
            </a:pPr>
            <a:r>
              <a:rPr kumimoji="0" lang="zh-CN" altLang="en-US"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wA</a:t>
            </a:r>
            <a:r>
              <a:rPr kumimoji="0" lang="en-US" altLang="zh-CN" dirty="0">
                <a:solidFill>
                  <a:schemeClr val="tx1"/>
                </a:solidFill>
                <a:sym typeface="Symbol" panose="05050102010706020507" pitchFamily="18" charset="2"/>
              </a:rPr>
              <a:t>(|w|p) </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x,y,z</a:t>
            </a:r>
            <a:r>
              <a:rPr kumimoji="0" lang="en-US" altLang="zh-CN" dirty="0">
                <a:solidFill>
                  <a:schemeClr val="tx1"/>
                </a:solidFill>
                <a:sym typeface="Symbol" panose="05050102010706020507" pitchFamily="18" charset="2"/>
              </a:rPr>
              <a:t>(</a:t>
            </a:r>
            <a:r>
              <a:rPr kumimoji="0" lang="en-US" altLang="zh-CN" sz="2400" dirty="0">
                <a:solidFill>
                  <a:schemeClr val="tx1"/>
                </a:solidFill>
                <a:sym typeface="Symbol" panose="05050102010706020507" pitchFamily="18" charset="2"/>
              </a:rPr>
              <a:t>|y|&gt;0, |</a:t>
            </a:r>
            <a:r>
              <a:rPr kumimoji="0" lang="en-US" altLang="zh-CN" sz="2400" dirty="0" err="1">
                <a:solidFill>
                  <a:schemeClr val="tx1"/>
                </a:solidFill>
                <a:sym typeface="Symbol" panose="05050102010706020507" pitchFamily="18" charset="2"/>
              </a:rPr>
              <a:t>xy</a:t>
            </a:r>
            <a:r>
              <a:rPr kumimoji="0" lang="en-US" altLang="zh-CN" sz="2400" dirty="0">
                <a:solidFill>
                  <a:schemeClr val="tx1"/>
                </a:solidFill>
                <a:sym typeface="Symbol" panose="05050102010706020507" pitchFamily="18" charset="2"/>
              </a:rPr>
              <a:t>|p, w=xyz</a:t>
            </a:r>
            <a:r>
              <a:rPr kumimoji="0" lang="en-US" altLang="zh-CN"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i0, </a:t>
            </a:r>
            <a:endParaRPr kumimoji="0" lang="en-US" altLang="zh-CN"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xy</a:t>
            </a:r>
            <a:r>
              <a:rPr kumimoji="0" lang="en-US" altLang="zh-CN" baseline="30000" dirty="0" err="1">
                <a:solidFill>
                  <a:schemeClr val="tx1"/>
                </a:solidFill>
                <a:sym typeface="Symbol" panose="05050102010706020507" pitchFamily="18" charset="2"/>
              </a:rPr>
              <a:t>i</a:t>
            </a:r>
            <a:r>
              <a:rPr kumimoji="0" lang="en-US" altLang="zh-CN" dirty="0" err="1">
                <a:solidFill>
                  <a:schemeClr val="tx1"/>
                </a:solidFill>
                <a:sym typeface="Symbol" panose="05050102010706020507" pitchFamily="18" charset="2"/>
              </a:rPr>
              <a:t>z</a:t>
            </a:r>
            <a:r>
              <a:rPr kumimoji="0" lang="en-US" altLang="zh-CN" dirty="0">
                <a:solidFill>
                  <a:schemeClr val="tx1"/>
                </a:solidFill>
                <a:sym typeface="Symbol" panose="05050102010706020507" pitchFamily="18" charset="2"/>
              </a:rPr>
              <a:t>  A.</a:t>
            </a:r>
            <a:endParaRPr kumimoji="0" lang="en-US" altLang="zh-CN" dirty="0">
              <a:solidFill>
                <a:schemeClr val="tx1"/>
              </a:solidFill>
              <a:sym typeface="Symbol" panose="05050102010706020507" pitchFamily="18" charset="2"/>
            </a:endParaRPr>
          </a:p>
        </p:txBody>
      </p:sp>
      <p:sp>
        <p:nvSpPr>
          <p:cNvPr id="30" name="Text Box 5"/>
          <p:cNvSpPr txBox="1">
            <a:spLocks noChangeArrowheads="1"/>
          </p:cNvSpPr>
          <p:nvPr/>
        </p:nvSpPr>
        <p:spPr bwMode="auto">
          <a:xfrm>
            <a:off x="4741863" y="3187768"/>
            <a:ext cx="4356705" cy="3625608"/>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0" lang="en-US" altLang="zh-CN" dirty="0">
                <a:solidFill>
                  <a:schemeClr val="tx1"/>
                </a:solidFill>
                <a:sym typeface="Symbol" panose="05050102010706020507" pitchFamily="18" charset="2"/>
              </a:rPr>
              <a:t>Contrapositive:</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rgbClr val="FF3300"/>
                </a:solidFill>
                <a:sym typeface="Symbol" panose="05050102010706020507" pitchFamily="18" charset="2"/>
              </a:rPr>
              <a:t>if </a:t>
            </a:r>
            <a:r>
              <a:rPr kumimoji="0" lang="zh-CN" altLang="en-US" dirty="0">
                <a:solidFill>
                  <a:schemeClr val="tx1"/>
                </a:solidFill>
                <a:sym typeface="Symbol" panose="05050102010706020507" pitchFamily="18" charset="2"/>
              </a:rPr>
              <a:t></a:t>
            </a:r>
            <a:r>
              <a:rPr kumimoji="0" lang="en-US" altLang="zh-CN" dirty="0">
                <a:solidFill>
                  <a:schemeClr val="tx1"/>
                </a:solidFill>
              </a:rPr>
              <a:t>p&gt;0 </a:t>
            </a:r>
            <a:endParaRPr kumimoji="0" lang="en-US" altLang="zh-CN" dirty="0">
              <a:solidFill>
                <a:schemeClr val="tx1"/>
              </a:solidFill>
            </a:endParaRPr>
          </a:p>
          <a:p>
            <a:pPr>
              <a:spcBef>
                <a:spcPct val="20000"/>
              </a:spcBef>
            </a:pPr>
            <a:r>
              <a:rPr kumimoji="0" lang="zh-CN" altLang="en-US"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wA</a:t>
            </a:r>
            <a:r>
              <a:rPr kumimoji="0" lang="en-US" altLang="zh-CN" dirty="0">
                <a:solidFill>
                  <a:schemeClr val="tx1"/>
                </a:solidFill>
                <a:sym typeface="Symbol" panose="05050102010706020507" pitchFamily="18" charset="2"/>
              </a:rPr>
              <a:t>(|w|p) </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x,y,z</a:t>
            </a:r>
            <a:r>
              <a:rPr kumimoji="0" lang="en-US" altLang="zh-CN" dirty="0">
                <a:solidFill>
                  <a:schemeClr val="tx1"/>
                </a:solidFill>
                <a:sym typeface="Symbol" panose="05050102010706020507" pitchFamily="18" charset="2"/>
              </a:rPr>
              <a:t>(</a:t>
            </a:r>
            <a:r>
              <a:rPr kumimoji="0" lang="en-US" altLang="zh-CN" sz="2400" dirty="0">
                <a:solidFill>
                  <a:schemeClr val="tx1"/>
                </a:solidFill>
                <a:sym typeface="Symbol" panose="05050102010706020507" pitchFamily="18" charset="2"/>
              </a:rPr>
              <a:t>|y|&gt;0, |</a:t>
            </a:r>
            <a:r>
              <a:rPr kumimoji="0" lang="en-US" altLang="zh-CN" sz="2400" dirty="0" err="1">
                <a:solidFill>
                  <a:schemeClr val="tx1"/>
                </a:solidFill>
                <a:sym typeface="Symbol" panose="05050102010706020507" pitchFamily="18" charset="2"/>
              </a:rPr>
              <a:t>xy</a:t>
            </a:r>
            <a:r>
              <a:rPr kumimoji="0" lang="en-US" altLang="zh-CN" sz="2400" dirty="0">
                <a:solidFill>
                  <a:schemeClr val="tx1"/>
                </a:solidFill>
                <a:sym typeface="Symbol" panose="05050102010706020507" pitchFamily="18" charset="2"/>
              </a:rPr>
              <a:t>|p, w=xyz</a:t>
            </a:r>
            <a:r>
              <a:rPr kumimoji="0" lang="en-US" altLang="zh-CN"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i0, </a:t>
            </a:r>
            <a:endParaRPr kumimoji="0" lang="en-US" altLang="zh-CN"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xy</a:t>
            </a:r>
            <a:r>
              <a:rPr kumimoji="0" lang="en-US" altLang="zh-CN" baseline="30000" dirty="0" err="1">
                <a:solidFill>
                  <a:schemeClr val="tx1"/>
                </a:solidFill>
                <a:sym typeface="Symbol" panose="05050102010706020507" pitchFamily="18" charset="2"/>
              </a:rPr>
              <a:t>i</a:t>
            </a:r>
            <a:r>
              <a:rPr kumimoji="0" lang="en-US" altLang="zh-CN" dirty="0" err="1">
                <a:solidFill>
                  <a:schemeClr val="tx1"/>
                </a:solidFill>
                <a:sym typeface="Symbol" panose="05050102010706020507" pitchFamily="18" charset="2"/>
              </a:rPr>
              <a:t>z</a:t>
            </a:r>
            <a:r>
              <a:rPr kumimoji="0" lang="en-US" altLang="zh-CN" dirty="0">
                <a:solidFill>
                  <a:schemeClr val="tx1"/>
                </a:solidFill>
                <a:sym typeface="Symbol" panose="05050102010706020507" pitchFamily="18" charset="2"/>
              </a:rPr>
              <a:t>  A. </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rgbClr val="FF3300"/>
                </a:solidFill>
              </a:rPr>
              <a:t>then </a:t>
            </a:r>
            <a:r>
              <a:rPr kumimoji="0" lang="en-US" altLang="zh-CN" dirty="0">
                <a:solidFill>
                  <a:schemeClr val="tx1"/>
                </a:solidFill>
              </a:rPr>
              <a:t>A is not regular</a:t>
            </a:r>
            <a:r>
              <a:rPr kumimoji="0" lang="zh-CN" altLang="en-US" dirty="0">
                <a:solidFill>
                  <a:schemeClr val="tx1"/>
                </a:solidFill>
              </a:rPr>
              <a:t> </a:t>
            </a:r>
            <a:endParaRPr kumimoji="0" lang="en-US" altLang="zh-CN" dirty="0">
              <a:solidFill>
                <a:schemeClr val="tx1"/>
              </a:solidFill>
              <a:sym typeface="Symbol" panose="05050102010706020507" pitchFamily="18" charset="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24715"/>
    </mc:Choice>
    <mc:Fallback>
      <p:transition spd="slow" advTm="1247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
                                            <p:bg/>
                                          </p:spTgt>
                                        </p:tgtEl>
                                        <p:attrNameLst>
                                          <p:attrName>style.visibility</p:attrName>
                                        </p:attrNameLst>
                                      </p:cBhvr>
                                      <p:to>
                                        <p:strVal val="visible"/>
                                      </p:to>
                                    </p:set>
                                    <p:anim calcmode="lin" valueType="num">
                                      <p:cBhvr additive="base">
                                        <p:cTn id="7" dur="500" fill="hold"/>
                                        <p:tgtEl>
                                          <p:spTgt spid="30">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30">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0">
                                            <p:txEl>
                                              <p:pRg st="0" end="0"/>
                                            </p:txEl>
                                          </p:spTgt>
                                        </p:tgtEl>
                                        <p:attrNameLst>
                                          <p:attrName>style.visibility</p:attrName>
                                        </p:attrNameLst>
                                      </p:cBhvr>
                                      <p:to>
                                        <p:strVal val="visible"/>
                                      </p:to>
                                    </p:set>
                                    <p:anim calcmode="lin" valueType="num">
                                      <p:cBhvr additive="base">
                                        <p:cTn id="13"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0">
                                            <p:txEl>
                                              <p:pRg st="1" end="1"/>
                                            </p:txEl>
                                          </p:spTgt>
                                        </p:tgtEl>
                                        <p:attrNameLst>
                                          <p:attrName>style.visibility</p:attrName>
                                        </p:attrNameLst>
                                      </p:cBhvr>
                                      <p:to>
                                        <p:strVal val="visible"/>
                                      </p:to>
                                    </p:set>
                                    <p:anim calcmode="lin" valueType="num">
                                      <p:cBhvr additive="base">
                                        <p:cTn id="19" dur="500" fill="hold"/>
                                        <p:tgtEl>
                                          <p:spTgt spid="30">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0">
                                            <p:txEl>
                                              <p:pRg st="2" end="2"/>
                                            </p:txEl>
                                          </p:spTgt>
                                        </p:tgtEl>
                                        <p:attrNameLst>
                                          <p:attrName>style.visibility</p:attrName>
                                        </p:attrNameLst>
                                      </p:cBhvr>
                                      <p:to>
                                        <p:strVal val="visible"/>
                                      </p:to>
                                    </p:set>
                                    <p:anim calcmode="lin" valueType="num">
                                      <p:cBhvr additive="base">
                                        <p:cTn id="25" dur="500" fill="hold"/>
                                        <p:tgtEl>
                                          <p:spTgt spid="30">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0">
                                            <p:txEl>
                                              <p:pRg st="3" end="3"/>
                                            </p:txEl>
                                          </p:spTgt>
                                        </p:tgtEl>
                                        <p:attrNameLst>
                                          <p:attrName>style.visibility</p:attrName>
                                        </p:attrNameLst>
                                      </p:cBhvr>
                                      <p:to>
                                        <p:strVal val="visible"/>
                                      </p:to>
                                    </p:set>
                                    <p:anim calcmode="lin" valueType="num">
                                      <p:cBhvr additive="base">
                                        <p:cTn id="31" dur="500" fill="hold"/>
                                        <p:tgtEl>
                                          <p:spTgt spid="30">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0">
                                            <p:txEl>
                                              <p:pRg st="4" end="4"/>
                                            </p:txEl>
                                          </p:spTgt>
                                        </p:tgtEl>
                                        <p:attrNameLst>
                                          <p:attrName>style.visibility</p:attrName>
                                        </p:attrNameLst>
                                      </p:cBhvr>
                                      <p:to>
                                        <p:strVal val="visible"/>
                                      </p:to>
                                    </p:set>
                                    <p:anim calcmode="lin" valueType="num">
                                      <p:cBhvr additive="base">
                                        <p:cTn id="37" dur="500" fill="hold"/>
                                        <p:tgtEl>
                                          <p:spTgt spid="30">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0">
                                            <p:txEl>
                                              <p:pRg st="5" end="5"/>
                                            </p:txEl>
                                          </p:spTgt>
                                        </p:tgtEl>
                                        <p:attrNameLst>
                                          <p:attrName>style.visibility</p:attrName>
                                        </p:attrNameLst>
                                      </p:cBhvr>
                                      <p:to>
                                        <p:strVal val="visible"/>
                                      </p:to>
                                    </p:set>
                                    <p:anim calcmode="lin" valueType="num">
                                      <p:cBhvr additive="base">
                                        <p:cTn id="43" dur="500" fill="hold"/>
                                        <p:tgtEl>
                                          <p:spTgt spid="30">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0">
                                            <p:txEl>
                                              <p:pRg st="6" end="6"/>
                                            </p:txEl>
                                          </p:spTgt>
                                        </p:tgtEl>
                                        <p:attrNameLst>
                                          <p:attrName>style.visibility</p:attrName>
                                        </p:attrNameLst>
                                      </p:cBhvr>
                                      <p:to>
                                        <p:strVal val="visible"/>
                                      </p:to>
                                    </p:set>
                                    <p:anim calcmode="lin" valueType="num">
                                      <p:cBhvr additive="base">
                                        <p:cTn id="49" dur="500" fill="hold"/>
                                        <p:tgtEl>
                                          <p:spTgt spid="30">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r>
              <a:rPr kumimoji="0" lang="en-US" altLang="zh-CN" b="1" dirty="0">
                <a:solidFill>
                  <a:schemeClr val="tx1"/>
                </a:solidFill>
              </a:rPr>
              <a:t>B = { 0</a:t>
            </a:r>
            <a:r>
              <a:rPr kumimoji="0" lang="en-US" altLang="zh-CN" b="1" baseline="30000" dirty="0">
                <a:solidFill>
                  <a:schemeClr val="tx1"/>
                </a:solidFill>
              </a:rPr>
              <a:t>n</a:t>
            </a:r>
            <a:r>
              <a:rPr kumimoji="0" lang="en-US" altLang="zh-CN" b="1" dirty="0">
                <a:solidFill>
                  <a:schemeClr val="tx1"/>
                </a:solidFill>
              </a:rPr>
              <a:t>1</a:t>
            </a:r>
            <a:r>
              <a:rPr kumimoji="0" lang="en-US" altLang="zh-CN" b="1" baseline="30000" dirty="0">
                <a:solidFill>
                  <a:schemeClr val="tx1"/>
                </a:solidFill>
              </a:rPr>
              <a:t>n</a:t>
            </a:r>
            <a:r>
              <a:rPr kumimoji="0" lang="en-US" altLang="zh-CN" b="1" dirty="0">
                <a:solidFill>
                  <a:schemeClr val="tx1"/>
                </a:solidFill>
              </a:rPr>
              <a:t> | n</a:t>
            </a:r>
            <a:r>
              <a:rPr kumimoji="0" lang="en-US" altLang="zh-CN" b="1" dirty="0">
                <a:solidFill>
                  <a:schemeClr val="tx1"/>
                </a:solidFill>
                <a:sym typeface="Symbol" panose="05050102010706020507" pitchFamily="18" charset="2"/>
              </a:rPr>
              <a:t>0 </a:t>
            </a:r>
            <a:r>
              <a:rPr kumimoji="0" lang="en-US" altLang="zh-CN" b="1" dirty="0">
                <a:solidFill>
                  <a:schemeClr val="tx1"/>
                </a:solidFill>
              </a:rPr>
              <a:t>} </a:t>
            </a:r>
            <a:r>
              <a:rPr kumimoji="0" lang="en-US" altLang="zh-CN" b="1" dirty="0" err="1">
                <a:solidFill>
                  <a:schemeClr val="tx1"/>
                </a:solidFill>
              </a:rPr>
              <a:t>nonregular</a:t>
            </a:r>
            <a:endParaRPr kumimoji="0" lang="zh-CN" altLang="en-US" b="1" dirty="0">
              <a:solidFill>
                <a:schemeClr val="tx1"/>
              </a:solidFill>
            </a:endParaRPr>
          </a:p>
        </p:txBody>
      </p:sp>
      <p:sp>
        <p:nvSpPr>
          <p:cNvPr id="619523" name="Text Box 3"/>
          <p:cNvSpPr txBox="1">
            <a:spLocks noChangeArrowheads="1"/>
          </p:cNvSpPr>
          <p:nvPr/>
        </p:nvSpPr>
        <p:spPr bwMode="auto">
          <a:xfrm>
            <a:off x="250825" y="2290763"/>
            <a:ext cx="4424363"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0" lang="zh-CN" altLang="zh-CN" dirty="0">
                <a:sym typeface="Symbol" panose="05050102010706020507" pitchFamily="18" charset="2"/>
              </a:rPr>
              <a:t>∵</a:t>
            </a:r>
            <a:r>
              <a:rPr kumimoji="0" lang="zh-CN" altLang="en-US" dirty="0">
                <a:sym typeface="Symbol" panose="05050102010706020507" pitchFamily="18" charset="2"/>
              </a:rPr>
              <a:t> </a:t>
            </a:r>
            <a:r>
              <a:rPr kumimoji="0" lang="zh-CN" altLang="en-US" dirty="0">
                <a:solidFill>
                  <a:schemeClr val="tx1"/>
                </a:solidFill>
                <a:sym typeface="Symbol" panose="05050102010706020507" pitchFamily="18" charset="2"/>
              </a:rPr>
              <a:t></a:t>
            </a:r>
            <a:r>
              <a:rPr kumimoji="0" lang="en-US" altLang="zh-CN" dirty="0">
                <a:solidFill>
                  <a:schemeClr val="tx1"/>
                </a:solidFill>
                <a:sym typeface="Symbol" panose="05050102010706020507" pitchFamily="18" charset="2"/>
              </a:rPr>
              <a:t>p&gt;0, </a:t>
            </a:r>
            <a:endParaRPr kumimoji="0" lang="en-US" altLang="zh-CN"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let w=0</a:t>
            </a:r>
            <a:r>
              <a:rPr kumimoji="0" lang="en-US" altLang="zh-CN" baseline="30000" dirty="0">
                <a:solidFill>
                  <a:schemeClr val="tx1"/>
                </a:solidFill>
                <a:sym typeface="Symbol" panose="05050102010706020507" pitchFamily="18" charset="2"/>
              </a:rPr>
              <a:t>p</a:t>
            </a:r>
            <a:r>
              <a:rPr kumimoji="0" lang="en-US" altLang="zh-CN" dirty="0">
                <a:solidFill>
                  <a:schemeClr val="tx1"/>
                </a:solidFill>
                <a:sym typeface="Symbol" panose="05050102010706020507" pitchFamily="18" charset="2"/>
              </a:rPr>
              <a:t>1</a:t>
            </a:r>
            <a:r>
              <a:rPr kumimoji="0" lang="en-US" altLang="zh-CN" baseline="30000" dirty="0">
                <a:solidFill>
                  <a:schemeClr val="tx1"/>
                </a:solidFill>
                <a:sym typeface="Symbol" panose="05050102010706020507" pitchFamily="18" charset="2"/>
              </a:rPr>
              <a:t>p</a:t>
            </a:r>
            <a:r>
              <a:rPr kumimoji="0" lang="en-US" altLang="zh-CN"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x,y,z</a:t>
            </a:r>
            <a:r>
              <a:rPr kumimoji="0" lang="en-US" altLang="zh-CN" dirty="0">
                <a:solidFill>
                  <a:schemeClr val="tx1"/>
                </a:solidFill>
                <a:sym typeface="Symbol" panose="05050102010706020507" pitchFamily="18" charset="2"/>
              </a:rPr>
              <a:t>(</a:t>
            </a:r>
            <a:r>
              <a:rPr kumimoji="0" lang="en-US" altLang="zh-CN" sz="2400" dirty="0">
                <a:solidFill>
                  <a:schemeClr val="tx1"/>
                </a:solidFill>
                <a:sym typeface="Symbol" panose="05050102010706020507" pitchFamily="18" charset="2"/>
              </a:rPr>
              <a:t>|y|&gt;0, |</a:t>
            </a:r>
            <a:r>
              <a:rPr kumimoji="0" lang="en-US" altLang="zh-CN" sz="2400" dirty="0" err="1">
                <a:solidFill>
                  <a:schemeClr val="tx1"/>
                </a:solidFill>
                <a:sym typeface="Symbol" panose="05050102010706020507" pitchFamily="18" charset="2"/>
              </a:rPr>
              <a:t>xy</a:t>
            </a:r>
            <a:r>
              <a:rPr kumimoji="0" lang="en-US" altLang="zh-CN" sz="2400" dirty="0">
                <a:solidFill>
                  <a:schemeClr val="tx1"/>
                </a:solidFill>
                <a:sym typeface="Symbol" panose="05050102010706020507" pitchFamily="18" charset="2"/>
              </a:rPr>
              <a:t>|p, w=xyz</a:t>
            </a:r>
            <a:r>
              <a:rPr kumimoji="0" lang="en-US" altLang="zh-CN"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let </a:t>
            </a:r>
            <a:r>
              <a:rPr kumimoji="0" lang="en-US" altLang="zh-CN" dirty="0" err="1">
                <a:solidFill>
                  <a:schemeClr val="tx1"/>
                </a:solidFill>
                <a:sym typeface="Symbol" panose="05050102010706020507" pitchFamily="18" charset="2"/>
              </a:rPr>
              <a:t>i</a:t>
            </a:r>
            <a:r>
              <a:rPr kumimoji="0" lang="en-US" altLang="zh-CN" dirty="0">
                <a:solidFill>
                  <a:schemeClr val="tx1"/>
                </a:solidFill>
                <a:sym typeface="Symbol" panose="05050102010706020507" pitchFamily="18" charset="2"/>
              </a:rPr>
              <a:t>=0, </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xz</a:t>
            </a:r>
            <a:r>
              <a:rPr kumimoji="0" lang="en-US" altLang="zh-CN" dirty="0">
                <a:solidFill>
                  <a:schemeClr val="tx1"/>
                </a:solidFill>
                <a:sym typeface="Symbol" panose="05050102010706020507" pitchFamily="18" charset="2"/>
              </a:rPr>
              <a:t> = 0</a:t>
            </a:r>
            <a:r>
              <a:rPr kumimoji="0" lang="en-US" altLang="zh-CN" baseline="30000" dirty="0">
                <a:solidFill>
                  <a:schemeClr val="tx1"/>
                </a:solidFill>
                <a:sym typeface="Symbol" panose="05050102010706020507" pitchFamily="18" charset="2"/>
              </a:rPr>
              <a:t>p-|y|</a:t>
            </a:r>
            <a:r>
              <a:rPr kumimoji="0" lang="en-US" altLang="zh-CN" dirty="0">
                <a:solidFill>
                  <a:schemeClr val="tx1"/>
                </a:solidFill>
                <a:sym typeface="Symbol" panose="05050102010706020507" pitchFamily="18" charset="2"/>
              </a:rPr>
              <a:t>1</a:t>
            </a:r>
            <a:r>
              <a:rPr kumimoji="0" lang="en-US" altLang="zh-CN" baseline="30000" dirty="0">
                <a:solidFill>
                  <a:schemeClr val="tx1"/>
                </a:solidFill>
                <a:sym typeface="Symbol" panose="05050102010706020507" pitchFamily="18" charset="2"/>
              </a:rPr>
              <a:t>p</a:t>
            </a:r>
            <a:r>
              <a:rPr kumimoji="0" lang="en-US" altLang="zh-CN" dirty="0">
                <a:solidFill>
                  <a:schemeClr val="tx1"/>
                </a:solidFill>
                <a:sym typeface="Symbol" panose="05050102010706020507" pitchFamily="18" charset="2"/>
              </a:rPr>
              <a:t>  B </a:t>
            </a:r>
            <a:endParaRPr kumimoji="0" lang="en-US" altLang="zh-CN" dirty="0">
              <a:solidFill>
                <a:schemeClr val="tx1"/>
              </a:solidFill>
              <a:sym typeface="Symbol" panose="05050102010706020507" pitchFamily="18" charset="2"/>
            </a:endParaRPr>
          </a:p>
          <a:p>
            <a:pPr>
              <a:spcBef>
                <a:spcPct val="20000"/>
              </a:spcBef>
            </a:pPr>
            <a:r>
              <a:rPr kumimoji="0" lang="zh-CN" altLang="en-US" dirty="0">
                <a:sym typeface="Symbol" panose="05050102010706020507" pitchFamily="18" charset="2"/>
              </a:rPr>
              <a:t>∴ </a:t>
            </a:r>
            <a:r>
              <a:rPr kumimoji="0" lang="en-US" altLang="zh-CN" dirty="0">
                <a:solidFill>
                  <a:schemeClr val="tx1"/>
                </a:solidFill>
                <a:sym typeface="Symbol" panose="05050102010706020507" pitchFamily="18" charset="2"/>
              </a:rPr>
              <a:t>B is not regular </a:t>
            </a:r>
            <a:r>
              <a:rPr kumimoji="0" lang="zh-CN" altLang="en-US" dirty="0">
                <a:solidFill>
                  <a:schemeClr val="tx1"/>
                </a:solidFill>
                <a:sym typeface="Symbol" panose="05050102010706020507" pitchFamily="18" charset="2"/>
              </a:rPr>
              <a:t> </a:t>
            </a:r>
            <a:endParaRPr kumimoji="0" lang="zh-CN" altLang="en-US" dirty="0">
              <a:solidFill>
                <a:schemeClr val="tx1"/>
              </a:solidFill>
              <a:sym typeface="Symbol" panose="05050102010706020507" pitchFamily="18" charset="2"/>
            </a:endParaRPr>
          </a:p>
        </p:txBody>
      </p:sp>
      <p:sp>
        <p:nvSpPr>
          <p:cNvPr id="6" name="Text Box 5"/>
          <p:cNvSpPr txBox="1">
            <a:spLocks noChangeArrowheads="1"/>
          </p:cNvSpPr>
          <p:nvPr/>
        </p:nvSpPr>
        <p:spPr bwMode="auto">
          <a:xfrm>
            <a:off x="4716016" y="2420888"/>
            <a:ext cx="4356705" cy="3108543"/>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0" lang="en-US" altLang="zh-CN" dirty="0">
                <a:solidFill>
                  <a:srgbClr val="FF3300"/>
                </a:solidFill>
                <a:sym typeface="Symbol" panose="05050102010706020507" pitchFamily="18" charset="2"/>
              </a:rPr>
              <a:t>if </a:t>
            </a:r>
            <a:r>
              <a:rPr kumimoji="0" lang="zh-CN" altLang="en-US" dirty="0">
                <a:solidFill>
                  <a:schemeClr val="tx1"/>
                </a:solidFill>
                <a:sym typeface="Symbol" panose="05050102010706020507" pitchFamily="18" charset="2"/>
              </a:rPr>
              <a:t></a:t>
            </a:r>
            <a:r>
              <a:rPr kumimoji="0" lang="en-US" altLang="zh-CN" dirty="0">
                <a:solidFill>
                  <a:schemeClr val="tx1"/>
                </a:solidFill>
              </a:rPr>
              <a:t>p&gt;0 </a:t>
            </a:r>
            <a:endParaRPr kumimoji="0" lang="en-US" altLang="zh-CN" dirty="0">
              <a:solidFill>
                <a:schemeClr val="tx1"/>
              </a:solidFill>
            </a:endParaRPr>
          </a:p>
          <a:p>
            <a:pPr>
              <a:spcBef>
                <a:spcPct val="20000"/>
              </a:spcBef>
            </a:pPr>
            <a:r>
              <a:rPr kumimoji="0" lang="zh-CN" altLang="en-US"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wA</a:t>
            </a:r>
            <a:r>
              <a:rPr kumimoji="0" lang="en-US" altLang="zh-CN" dirty="0">
                <a:solidFill>
                  <a:schemeClr val="tx1"/>
                </a:solidFill>
                <a:sym typeface="Symbol" panose="05050102010706020507" pitchFamily="18" charset="2"/>
              </a:rPr>
              <a:t>(|w|p) </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x,y,z</a:t>
            </a:r>
            <a:r>
              <a:rPr kumimoji="0" lang="en-US" altLang="zh-CN" dirty="0">
                <a:solidFill>
                  <a:schemeClr val="tx1"/>
                </a:solidFill>
                <a:sym typeface="Symbol" panose="05050102010706020507" pitchFamily="18" charset="2"/>
              </a:rPr>
              <a:t>(</a:t>
            </a:r>
            <a:r>
              <a:rPr kumimoji="0" lang="en-US" altLang="zh-CN" sz="2400" dirty="0">
                <a:solidFill>
                  <a:schemeClr val="tx1"/>
                </a:solidFill>
                <a:sym typeface="Symbol" panose="05050102010706020507" pitchFamily="18" charset="2"/>
              </a:rPr>
              <a:t>|y|&gt;0, |</a:t>
            </a:r>
            <a:r>
              <a:rPr kumimoji="0" lang="en-US" altLang="zh-CN" sz="2400" dirty="0" err="1">
                <a:solidFill>
                  <a:schemeClr val="tx1"/>
                </a:solidFill>
                <a:sym typeface="Symbol" panose="05050102010706020507" pitchFamily="18" charset="2"/>
              </a:rPr>
              <a:t>xy</a:t>
            </a:r>
            <a:r>
              <a:rPr kumimoji="0" lang="en-US" altLang="zh-CN" sz="2400" dirty="0">
                <a:solidFill>
                  <a:schemeClr val="tx1"/>
                </a:solidFill>
                <a:sym typeface="Symbol" panose="05050102010706020507" pitchFamily="18" charset="2"/>
              </a:rPr>
              <a:t>|p, w=xyz</a:t>
            </a:r>
            <a:r>
              <a:rPr kumimoji="0" lang="en-US" altLang="zh-CN"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i0, </a:t>
            </a:r>
            <a:endParaRPr kumimoji="0" lang="en-US" altLang="zh-CN"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xy</a:t>
            </a:r>
            <a:r>
              <a:rPr kumimoji="0" lang="en-US" altLang="zh-CN" baseline="30000" dirty="0" err="1">
                <a:solidFill>
                  <a:schemeClr val="tx1"/>
                </a:solidFill>
                <a:sym typeface="Symbol" panose="05050102010706020507" pitchFamily="18" charset="2"/>
              </a:rPr>
              <a:t>i</a:t>
            </a:r>
            <a:r>
              <a:rPr kumimoji="0" lang="en-US" altLang="zh-CN" dirty="0" err="1">
                <a:solidFill>
                  <a:schemeClr val="tx1"/>
                </a:solidFill>
                <a:sym typeface="Symbol" panose="05050102010706020507" pitchFamily="18" charset="2"/>
              </a:rPr>
              <a:t>z</a:t>
            </a:r>
            <a:r>
              <a:rPr kumimoji="0" lang="en-US" altLang="zh-CN" dirty="0">
                <a:solidFill>
                  <a:schemeClr val="tx1"/>
                </a:solidFill>
                <a:sym typeface="Symbol" panose="05050102010706020507" pitchFamily="18" charset="2"/>
              </a:rPr>
              <a:t>  A. </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rgbClr val="FF3300"/>
                </a:solidFill>
              </a:rPr>
              <a:t>then </a:t>
            </a:r>
            <a:r>
              <a:rPr kumimoji="0" lang="en-US" altLang="zh-CN" dirty="0">
                <a:solidFill>
                  <a:schemeClr val="tx1"/>
                </a:solidFill>
              </a:rPr>
              <a:t>A is not regular</a:t>
            </a:r>
            <a:r>
              <a:rPr kumimoji="0" lang="zh-CN" altLang="en-US" dirty="0">
                <a:solidFill>
                  <a:schemeClr val="tx1"/>
                </a:solidFill>
              </a:rPr>
              <a:t> </a:t>
            </a:r>
            <a:endParaRPr kumimoji="0" lang="en-US" altLang="zh-CN" dirty="0">
              <a:solidFill>
                <a:schemeClr val="tx1"/>
              </a:solidFill>
              <a:sym typeface="Symbol" panose="05050102010706020507" pitchFamily="18" charset="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64872"/>
    </mc:Choice>
    <mc:Fallback>
      <p:transition spd="slow" advTm="1648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9523">
                                            <p:txEl>
                                              <p:pRg st="0" end="0"/>
                                            </p:txEl>
                                          </p:spTgt>
                                        </p:tgtEl>
                                        <p:attrNameLst>
                                          <p:attrName>style.visibility</p:attrName>
                                        </p:attrNameLst>
                                      </p:cBhvr>
                                      <p:to>
                                        <p:strVal val="visible"/>
                                      </p:to>
                                    </p:set>
                                    <p:anim calcmode="lin" valueType="num">
                                      <p:cBhvr additive="base">
                                        <p:cTn id="7" dur="500" fill="hold"/>
                                        <p:tgtEl>
                                          <p:spTgt spid="6195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195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9523">
                                            <p:txEl>
                                              <p:pRg st="1" end="1"/>
                                            </p:txEl>
                                          </p:spTgt>
                                        </p:tgtEl>
                                        <p:attrNameLst>
                                          <p:attrName>style.visibility</p:attrName>
                                        </p:attrNameLst>
                                      </p:cBhvr>
                                      <p:to>
                                        <p:strVal val="visible"/>
                                      </p:to>
                                    </p:set>
                                    <p:anim calcmode="lin" valueType="num">
                                      <p:cBhvr additive="base">
                                        <p:cTn id="13" dur="500" fill="hold"/>
                                        <p:tgtEl>
                                          <p:spTgt spid="61952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195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9523">
                                            <p:txEl>
                                              <p:pRg st="2" end="2"/>
                                            </p:txEl>
                                          </p:spTgt>
                                        </p:tgtEl>
                                        <p:attrNameLst>
                                          <p:attrName>style.visibility</p:attrName>
                                        </p:attrNameLst>
                                      </p:cBhvr>
                                      <p:to>
                                        <p:strVal val="visible"/>
                                      </p:to>
                                    </p:set>
                                    <p:anim calcmode="lin" valueType="num">
                                      <p:cBhvr additive="base">
                                        <p:cTn id="19" dur="500" fill="hold"/>
                                        <p:tgtEl>
                                          <p:spTgt spid="61952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195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9523">
                                            <p:txEl>
                                              <p:pRg st="3" end="3"/>
                                            </p:txEl>
                                          </p:spTgt>
                                        </p:tgtEl>
                                        <p:attrNameLst>
                                          <p:attrName>style.visibility</p:attrName>
                                        </p:attrNameLst>
                                      </p:cBhvr>
                                      <p:to>
                                        <p:strVal val="visible"/>
                                      </p:to>
                                    </p:set>
                                    <p:anim calcmode="lin" valueType="num">
                                      <p:cBhvr additive="base">
                                        <p:cTn id="25" dur="500" fill="hold"/>
                                        <p:tgtEl>
                                          <p:spTgt spid="61952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195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19523">
                                            <p:txEl>
                                              <p:pRg st="4" end="4"/>
                                            </p:txEl>
                                          </p:spTgt>
                                        </p:tgtEl>
                                        <p:attrNameLst>
                                          <p:attrName>style.visibility</p:attrName>
                                        </p:attrNameLst>
                                      </p:cBhvr>
                                      <p:to>
                                        <p:strVal val="visible"/>
                                      </p:to>
                                    </p:set>
                                    <p:anim calcmode="lin" valueType="num">
                                      <p:cBhvr additive="base">
                                        <p:cTn id="31" dur="500" fill="hold"/>
                                        <p:tgtEl>
                                          <p:spTgt spid="61952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195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19523">
                                            <p:txEl>
                                              <p:pRg st="5" end="5"/>
                                            </p:txEl>
                                          </p:spTgt>
                                        </p:tgtEl>
                                        <p:attrNameLst>
                                          <p:attrName>style.visibility</p:attrName>
                                        </p:attrNameLst>
                                      </p:cBhvr>
                                      <p:to>
                                        <p:strVal val="visible"/>
                                      </p:to>
                                    </p:set>
                                    <p:anim calcmode="lin" valueType="num">
                                      <p:cBhvr additive="base">
                                        <p:cTn id="37" dur="500" fill="hold"/>
                                        <p:tgtEl>
                                          <p:spTgt spid="61952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1952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kumimoji="0" lang="en-US" altLang="zh-CN" b="1" dirty="0">
                <a:solidFill>
                  <a:schemeClr val="tx1"/>
                </a:solidFill>
              </a:rPr>
              <a:t>C = { </a:t>
            </a:r>
            <a:r>
              <a:rPr kumimoji="0" lang="en-US" altLang="zh-CN" b="1" dirty="0" err="1">
                <a:solidFill>
                  <a:schemeClr val="tx1"/>
                </a:solidFill>
              </a:rPr>
              <a:t>ww</a:t>
            </a:r>
            <a:r>
              <a:rPr kumimoji="0" lang="en-US" altLang="zh-CN" b="1" dirty="0">
                <a:solidFill>
                  <a:schemeClr val="tx1"/>
                </a:solidFill>
              </a:rPr>
              <a:t> | w</a:t>
            </a:r>
            <a:r>
              <a:rPr kumimoji="0" lang="en-US" altLang="zh-CN" b="1" dirty="0">
                <a:solidFill>
                  <a:schemeClr val="tx1"/>
                </a:solidFill>
                <a:sym typeface="Symbol" panose="05050102010706020507" pitchFamily="18" charset="2"/>
              </a:rPr>
              <a:t>{0,1}</a:t>
            </a:r>
            <a:r>
              <a:rPr kumimoji="0" lang="en-US" altLang="zh-CN" b="1" baseline="30000" dirty="0">
                <a:solidFill>
                  <a:schemeClr val="tx1"/>
                </a:solidFill>
                <a:sym typeface="Symbol" panose="05050102010706020507" pitchFamily="18" charset="2"/>
              </a:rPr>
              <a:t>*</a:t>
            </a:r>
            <a:r>
              <a:rPr kumimoji="0" lang="en-US" altLang="zh-CN" b="1" dirty="0">
                <a:solidFill>
                  <a:schemeClr val="tx1"/>
                </a:solidFill>
                <a:sym typeface="Symbol" panose="05050102010706020507" pitchFamily="18" charset="2"/>
              </a:rPr>
              <a:t> </a:t>
            </a:r>
            <a:r>
              <a:rPr kumimoji="0" lang="en-US" altLang="zh-CN" b="1" dirty="0">
                <a:solidFill>
                  <a:schemeClr val="tx1"/>
                </a:solidFill>
              </a:rPr>
              <a:t>} </a:t>
            </a:r>
            <a:r>
              <a:rPr kumimoji="0" lang="en-US" altLang="zh-CN" b="1" dirty="0" err="1">
                <a:solidFill>
                  <a:schemeClr val="tx1"/>
                </a:solidFill>
              </a:rPr>
              <a:t>nonregular</a:t>
            </a:r>
            <a:endParaRPr kumimoji="0" lang="zh-CN" altLang="en-US" b="1" dirty="0">
              <a:solidFill>
                <a:schemeClr val="tx1"/>
              </a:solidFill>
            </a:endParaRPr>
          </a:p>
        </p:txBody>
      </p:sp>
      <p:sp>
        <p:nvSpPr>
          <p:cNvPr id="621571" name="Text Box 3"/>
          <p:cNvSpPr txBox="1">
            <a:spLocks noChangeArrowheads="1"/>
          </p:cNvSpPr>
          <p:nvPr/>
        </p:nvSpPr>
        <p:spPr bwMode="auto">
          <a:xfrm>
            <a:off x="179388" y="2290763"/>
            <a:ext cx="456400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0" lang="en-US" altLang="zh-CN" dirty="0">
                <a:sym typeface="Symbol" panose="05050102010706020507" pitchFamily="18" charset="2"/>
              </a:rPr>
              <a:t>∵ </a:t>
            </a:r>
            <a:r>
              <a:rPr kumimoji="0" lang="en-US" altLang="zh-CN" dirty="0">
                <a:solidFill>
                  <a:schemeClr val="tx1"/>
                </a:solidFill>
                <a:sym typeface="Symbol" panose="05050102010706020507" pitchFamily="18" charset="2"/>
              </a:rPr>
              <a:t>p&gt;0, </a:t>
            </a:r>
            <a:endParaRPr kumimoji="0" lang="en-US" altLang="zh-CN"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let w=0</a:t>
            </a:r>
            <a:r>
              <a:rPr kumimoji="0" lang="en-US" altLang="zh-CN" baseline="30000" dirty="0">
                <a:solidFill>
                  <a:schemeClr val="tx1"/>
                </a:solidFill>
                <a:sym typeface="Symbol" panose="05050102010706020507" pitchFamily="18" charset="2"/>
              </a:rPr>
              <a:t>p</a:t>
            </a:r>
            <a:r>
              <a:rPr kumimoji="0" lang="en-US" altLang="zh-CN" dirty="0">
                <a:solidFill>
                  <a:schemeClr val="tx1"/>
                </a:solidFill>
                <a:sym typeface="Symbol" panose="05050102010706020507" pitchFamily="18" charset="2"/>
              </a:rPr>
              <a:t>10</a:t>
            </a:r>
            <a:r>
              <a:rPr kumimoji="0" lang="en-US" altLang="zh-CN" baseline="30000" dirty="0">
                <a:solidFill>
                  <a:schemeClr val="tx1"/>
                </a:solidFill>
                <a:sym typeface="Symbol" panose="05050102010706020507" pitchFamily="18" charset="2"/>
              </a:rPr>
              <a:t>p</a:t>
            </a:r>
            <a:r>
              <a:rPr kumimoji="0" lang="en-US" altLang="zh-CN" dirty="0">
                <a:solidFill>
                  <a:schemeClr val="tx1"/>
                </a:solidFill>
                <a:sym typeface="Symbol" panose="05050102010706020507" pitchFamily="18" charset="2"/>
              </a:rPr>
              <a:t>1, </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x,y,z</a:t>
            </a:r>
            <a:r>
              <a:rPr kumimoji="0" lang="en-US" altLang="zh-CN" dirty="0">
                <a:solidFill>
                  <a:schemeClr val="tx1"/>
                </a:solidFill>
                <a:sym typeface="Symbol" panose="05050102010706020507" pitchFamily="18" charset="2"/>
              </a:rPr>
              <a:t>(</a:t>
            </a:r>
            <a:r>
              <a:rPr kumimoji="0" lang="en-US" altLang="zh-CN" sz="2400" dirty="0">
                <a:solidFill>
                  <a:schemeClr val="tx1"/>
                </a:solidFill>
                <a:sym typeface="Symbol" panose="05050102010706020507" pitchFamily="18" charset="2"/>
              </a:rPr>
              <a:t>|y|&gt;0, |</a:t>
            </a:r>
            <a:r>
              <a:rPr kumimoji="0" lang="en-US" altLang="zh-CN" sz="2400" dirty="0" err="1">
                <a:solidFill>
                  <a:schemeClr val="tx1"/>
                </a:solidFill>
                <a:sym typeface="Symbol" panose="05050102010706020507" pitchFamily="18" charset="2"/>
              </a:rPr>
              <a:t>xy</a:t>
            </a:r>
            <a:r>
              <a:rPr kumimoji="0" lang="en-US" altLang="zh-CN" sz="2400" dirty="0">
                <a:solidFill>
                  <a:schemeClr val="tx1"/>
                </a:solidFill>
                <a:sym typeface="Symbol" panose="05050102010706020507" pitchFamily="18" charset="2"/>
              </a:rPr>
              <a:t>|p, w=xyz</a:t>
            </a:r>
            <a:r>
              <a:rPr kumimoji="0" lang="en-US" altLang="zh-CN"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let </a:t>
            </a:r>
            <a:r>
              <a:rPr kumimoji="0" lang="en-US" altLang="zh-CN" dirty="0" err="1">
                <a:solidFill>
                  <a:schemeClr val="tx1"/>
                </a:solidFill>
                <a:sym typeface="Symbol" panose="05050102010706020507" pitchFamily="18" charset="2"/>
              </a:rPr>
              <a:t>i</a:t>
            </a:r>
            <a:r>
              <a:rPr kumimoji="0" lang="en-US" altLang="zh-CN" dirty="0">
                <a:solidFill>
                  <a:schemeClr val="tx1"/>
                </a:solidFill>
                <a:sym typeface="Symbol" panose="05050102010706020507" pitchFamily="18" charset="2"/>
              </a:rPr>
              <a:t>=0, </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xz</a:t>
            </a:r>
            <a:r>
              <a:rPr kumimoji="0" lang="en-US" altLang="zh-CN" dirty="0">
                <a:solidFill>
                  <a:schemeClr val="tx1"/>
                </a:solidFill>
                <a:sym typeface="Symbol" panose="05050102010706020507" pitchFamily="18" charset="2"/>
              </a:rPr>
              <a:t> = 0</a:t>
            </a:r>
            <a:r>
              <a:rPr kumimoji="0" lang="en-US" altLang="zh-CN" baseline="30000" dirty="0">
                <a:solidFill>
                  <a:schemeClr val="tx1"/>
                </a:solidFill>
                <a:sym typeface="Symbol" panose="05050102010706020507" pitchFamily="18" charset="2"/>
              </a:rPr>
              <a:t>p-|y|</a:t>
            </a:r>
            <a:r>
              <a:rPr kumimoji="0" lang="en-US" altLang="zh-CN" dirty="0">
                <a:solidFill>
                  <a:schemeClr val="tx1"/>
                </a:solidFill>
                <a:sym typeface="Symbol" panose="05050102010706020507" pitchFamily="18" charset="2"/>
              </a:rPr>
              <a:t>10</a:t>
            </a:r>
            <a:r>
              <a:rPr kumimoji="0" lang="en-US" altLang="zh-CN" baseline="30000" dirty="0">
                <a:solidFill>
                  <a:schemeClr val="tx1"/>
                </a:solidFill>
                <a:sym typeface="Symbol" panose="05050102010706020507" pitchFamily="18" charset="2"/>
              </a:rPr>
              <a:t>p</a:t>
            </a:r>
            <a:r>
              <a:rPr kumimoji="0" lang="en-US" altLang="zh-CN" dirty="0">
                <a:solidFill>
                  <a:schemeClr val="tx1"/>
                </a:solidFill>
                <a:sym typeface="Symbol" panose="05050102010706020507" pitchFamily="18" charset="2"/>
              </a:rPr>
              <a:t>1  C </a:t>
            </a:r>
            <a:endParaRPr kumimoji="0" lang="en-US" altLang="zh-CN" dirty="0">
              <a:solidFill>
                <a:schemeClr val="tx1"/>
              </a:solidFill>
              <a:sym typeface="Symbol" panose="05050102010706020507" pitchFamily="18" charset="2"/>
            </a:endParaRPr>
          </a:p>
          <a:p>
            <a:pPr>
              <a:spcBef>
                <a:spcPct val="20000"/>
              </a:spcBef>
            </a:pPr>
            <a:r>
              <a:rPr kumimoji="0" lang="zh-CN" altLang="en-US" dirty="0">
                <a:sym typeface="Symbol" panose="05050102010706020507" pitchFamily="18" charset="2"/>
              </a:rPr>
              <a:t>∴ </a:t>
            </a:r>
            <a:r>
              <a:rPr kumimoji="0" lang="en-US" altLang="zh-CN" dirty="0">
                <a:solidFill>
                  <a:schemeClr val="tx1"/>
                </a:solidFill>
                <a:sym typeface="Symbol" panose="05050102010706020507" pitchFamily="18" charset="2"/>
              </a:rPr>
              <a:t>C is not regular </a:t>
            </a:r>
            <a:r>
              <a:rPr kumimoji="0" lang="zh-CN" altLang="en-US" dirty="0">
                <a:solidFill>
                  <a:schemeClr val="tx1"/>
                </a:solidFill>
                <a:sym typeface="Symbol" panose="05050102010706020507" pitchFamily="18" charset="2"/>
              </a:rPr>
              <a:t> </a:t>
            </a:r>
            <a:endParaRPr kumimoji="0" lang="zh-CN" altLang="en-US" dirty="0">
              <a:solidFill>
                <a:schemeClr val="tx1"/>
              </a:solidFill>
              <a:sym typeface="Symbol" panose="05050102010706020507" pitchFamily="18" charset="2"/>
            </a:endParaRPr>
          </a:p>
        </p:txBody>
      </p:sp>
      <p:sp>
        <p:nvSpPr>
          <p:cNvPr id="6" name="Text Box 5"/>
          <p:cNvSpPr txBox="1">
            <a:spLocks noChangeArrowheads="1"/>
          </p:cNvSpPr>
          <p:nvPr/>
        </p:nvSpPr>
        <p:spPr bwMode="auto">
          <a:xfrm>
            <a:off x="4716016" y="2420888"/>
            <a:ext cx="4356705" cy="3108543"/>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0" lang="en-US" altLang="zh-CN" dirty="0">
                <a:solidFill>
                  <a:srgbClr val="FF3300"/>
                </a:solidFill>
                <a:sym typeface="Symbol" panose="05050102010706020507" pitchFamily="18" charset="2"/>
              </a:rPr>
              <a:t>if </a:t>
            </a:r>
            <a:r>
              <a:rPr kumimoji="0" lang="zh-CN" altLang="en-US" dirty="0">
                <a:solidFill>
                  <a:schemeClr val="tx1"/>
                </a:solidFill>
                <a:sym typeface="Symbol" panose="05050102010706020507" pitchFamily="18" charset="2"/>
              </a:rPr>
              <a:t></a:t>
            </a:r>
            <a:r>
              <a:rPr kumimoji="0" lang="en-US" altLang="zh-CN" dirty="0">
                <a:solidFill>
                  <a:schemeClr val="tx1"/>
                </a:solidFill>
              </a:rPr>
              <a:t>p&gt;0 </a:t>
            </a:r>
            <a:endParaRPr kumimoji="0" lang="en-US" altLang="zh-CN" dirty="0">
              <a:solidFill>
                <a:schemeClr val="tx1"/>
              </a:solidFill>
            </a:endParaRPr>
          </a:p>
          <a:p>
            <a:pPr>
              <a:spcBef>
                <a:spcPct val="20000"/>
              </a:spcBef>
            </a:pPr>
            <a:r>
              <a:rPr kumimoji="0" lang="zh-CN" altLang="en-US"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wA</a:t>
            </a:r>
            <a:r>
              <a:rPr kumimoji="0" lang="en-US" altLang="zh-CN" dirty="0">
                <a:solidFill>
                  <a:schemeClr val="tx1"/>
                </a:solidFill>
                <a:sym typeface="Symbol" panose="05050102010706020507" pitchFamily="18" charset="2"/>
              </a:rPr>
              <a:t>(|w|p) </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x,y,z</a:t>
            </a:r>
            <a:r>
              <a:rPr kumimoji="0" lang="en-US" altLang="zh-CN" dirty="0">
                <a:solidFill>
                  <a:schemeClr val="tx1"/>
                </a:solidFill>
                <a:sym typeface="Symbol" panose="05050102010706020507" pitchFamily="18" charset="2"/>
              </a:rPr>
              <a:t>(</a:t>
            </a:r>
            <a:r>
              <a:rPr kumimoji="0" lang="en-US" altLang="zh-CN" sz="2400" dirty="0">
                <a:solidFill>
                  <a:schemeClr val="tx1"/>
                </a:solidFill>
                <a:sym typeface="Symbol" panose="05050102010706020507" pitchFamily="18" charset="2"/>
              </a:rPr>
              <a:t>|y|&gt;0, |</a:t>
            </a:r>
            <a:r>
              <a:rPr kumimoji="0" lang="en-US" altLang="zh-CN" sz="2400" dirty="0" err="1">
                <a:solidFill>
                  <a:schemeClr val="tx1"/>
                </a:solidFill>
                <a:sym typeface="Symbol" panose="05050102010706020507" pitchFamily="18" charset="2"/>
              </a:rPr>
              <a:t>xy</a:t>
            </a:r>
            <a:r>
              <a:rPr kumimoji="0" lang="en-US" altLang="zh-CN" sz="2400" dirty="0">
                <a:solidFill>
                  <a:schemeClr val="tx1"/>
                </a:solidFill>
                <a:sym typeface="Symbol" panose="05050102010706020507" pitchFamily="18" charset="2"/>
              </a:rPr>
              <a:t>|p, w=xyz</a:t>
            </a:r>
            <a:r>
              <a:rPr kumimoji="0" lang="en-US" altLang="zh-CN"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i0, </a:t>
            </a:r>
            <a:endParaRPr kumimoji="0" lang="en-US" altLang="zh-CN"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xy</a:t>
            </a:r>
            <a:r>
              <a:rPr kumimoji="0" lang="en-US" altLang="zh-CN" baseline="30000" dirty="0" err="1">
                <a:solidFill>
                  <a:schemeClr val="tx1"/>
                </a:solidFill>
                <a:sym typeface="Symbol" panose="05050102010706020507" pitchFamily="18" charset="2"/>
              </a:rPr>
              <a:t>i</a:t>
            </a:r>
            <a:r>
              <a:rPr kumimoji="0" lang="en-US" altLang="zh-CN" dirty="0" err="1">
                <a:solidFill>
                  <a:schemeClr val="tx1"/>
                </a:solidFill>
                <a:sym typeface="Symbol" panose="05050102010706020507" pitchFamily="18" charset="2"/>
              </a:rPr>
              <a:t>z</a:t>
            </a:r>
            <a:r>
              <a:rPr kumimoji="0" lang="en-US" altLang="zh-CN" dirty="0">
                <a:solidFill>
                  <a:schemeClr val="tx1"/>
                </a:solidFill>
                <a:sym typeface="Symbol" panose="05050102010706020507" pitchFamily="18" charset="2"/>
              </a:rPr>
              <a:t>  A. </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rgbClr val="FF3300"/>
                </a:solidFill>
              </a:rPr>
              <a:t>then </a:t>
            </a:r>
            <a:r>
              <a:rPr kumimoji="0" lang="en-US" altLang="zh-CN" dirty="0">
                <a:solidFill>
                  <a:schemeClr val="tx1"/>
                </a:solidFill>
              </a:rPr>
              <a:t>A is not regular</a:t>
            </a:r>
            <a:r>
              <a:rPr kumimoji="0" lang="zh-CN" altLang="en-US" dirty="0">
                <a:solidFill>
                  <a:schemeClr val="tx1"/>
                </a:solidFill>
              </a:rPr>
              <a:t> </a:t>
            </a:r>
            <a:endParaRPr kumimoji="0" lang="en-US" altLang="zh-CN" dirty="0">
              <a:solidFill>
                <a:schemeClr val="tx1"/>
              </a:solidFill>
              <a:sym typeface="Symbol" panose="05050102010706020507" pitchFamily="18" charset="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4341"/>
    </mc:Choice>
    <mc:Fallback>
      <p:transition spd="slow" advTm="1043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1571">
                                            <p:txEl>
                                              <p:pRg st="0" end="0"/>
                                            </p:txEl>
                                          </p:spTgt>
                                        </p:tgtEl>
                                        <p:attrNameLst>
                                          <p:attrName>style.visibility</p:attrName>
                                        </p:attrNameLst>
                                      </p:cBhvr>
                                      <p:to>
                                        <p:strVal val="visible"/>
                                      </p:to>
                                    </p:set>
                                    <p:anim calcmode="lin" valueType="num">
                                      <p:cBhvr additive="base">
                                        <p:cTn id="7" dur="500" fill="hold"/>
                                        <p:tgtEl>
                                          <p:spTgt spid="6215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215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21571">
                                            <p:txEl>
                                              <p:pRg st="1" end="1"/>
                                            </p:txEl>
                                          </p:spTgt>
                                        </p:tgtEl>
                                        <p:attrNameLst>
                                          <p:attrName>style.visibility</p:attrName>
                                        </p:attrNameLst>
                                      </p:cBhvr>
                                      <p:to>
                                        <p:strVal val="visible"/>
                                      </p:to>
                                    </p:set>
                                    <p:anim calcmode="lin" valueType="num">
                                      <p:cBhvr additive="base">
                                        <p:cTn id="13" dur="500" fill="hold"/>
                                        <p:tgtEl>
                                          <p:spTgt spid="62157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215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21571">
                                            <p:txEl>
                                              <p:pRg st="2" end="2"/>
                                            </p:txEl>
                                          </p:spTgt>
                                        </p:tgtEl>
                                        <p:attrNameLst>
                                          <p:attrName>style.visibility</p:attrName>
                                        </p:attrNameLst>
                                      </p:cBhvr>
                                      <p:to>
                                        <p:strVal val="visible"/>
                                      </p:to>
                                    </p:set>
                                    <p:anim calcmode="lin" valueType="num">
                                      <p:cBhvr additive="base">
                                        <p:cTn id="19" dur="500" fill="hold"/>
                                        <p:tgtEl>
                                          <p:spTgt spid="62157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215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21571">
                                            <p:txEl>
                                              <p:pRg st="3" end="3"/>
                                            </p:txEl>
                                          </p:spTgt>
                                        </p:tgtEl>
                                        <p:attrNameLst>
                                          <p:attrName>style.visibility</p:attrName>
                                        </p:attrNameLst>
                                      </p:cBhvr>
                                      <p:to>
                                        <p:strVal val="visible"/>
                                      </p:to>
                                    </p:set>
                                    <p:anim calcmode="lin" valueType="num">
                                      <p:cBhvr additive="base">
                                        <p:cTn id="25" dur="500" fill="hold"/>
                                        <p:tgtEl>
                                          <p:spTgt spid="62157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215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21571">
                                            <p:txEl>
                                              <p:pRg st="4" end="4"/>
                                            </p:txEl>
                                          </p:spTgt>
                                        </p:tgtEl>
                                        <p:attrNameLst>
                                          <p:attrName>style.visibility</p:attrName>
                                        </p:attrNameLst>
                                      </p:cBhvr>
                                      <p:to>
                                        <p:strVal val="visible"/>
                                      </p:to>
                                    </p:set>
                                    <p:anim calcmode="lin" valueType="num">
                                      <p:cBhvr additive="base">
                                        <p:cTn id="31" dur="500" fill="hold"/>
                                        <p:tgtEl>
                                          <p:spTgt spid="62157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215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21571">
                                            <p:txEl>
                                              <p:pRg st="5" end="5"/>
                                            </p:txEl>
                                          </p:spTgt>
                                        </p:tgtEl>
                                        <p:attrNameLst>
                                          <p:attrName>style.visibility</p:attrName>
                                        </p:attrNameLst>
                                      </p:cBhvr>
                                      <p:to>
                                        <p:strVal val="visible"/>
                                      </p:to>
                                    </p:set>
                                    <p:anim calcmode="lin" valueType="num">
                                      <p:cBhvr additive="base">
                                        <p:cTn id="37" dur="500" fill="hold"/>
                                        <p:tgtEl>
                                          <p:spTgt spid="62157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2157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1"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r>
              <a:rPr kumimoji="0" lang="en-US" altLang="zh-CN" b="1" dirty="0">
                <a:solidFill>
                  <a:schemeClr val="tx1"/>
                </a:solidFill>
              </a:rPr>
              <a:t>E = { 1</a:t>
            </a:r>
            <a:r>
              <a:rPr kumimoji="0" lang="en-US" altLang="zh-CN" b="1" baseline="30000" dirty="0">
                <a:solidFill>
                  <a:schemeClr val="tx1"/>
                </a:solidFill>
              </a:rPr>
              <a:t>k</a:t>
            </a:r>
            <a:r>
              <a:rPr kumimoji="0" lang="en-US" altLang="zh-CN" b="1" dirty="0">
                <a:solidFill>
                  <a:schemeClr val="tx1"/>
                </a:solidFill>
              </a:rPr>
              <a:t> | k=2</a:t>
            </a:r>
            <a:r>
              <a:rPr kumimoji="0" lang="en-US" altLang="zh-CN" b="1" baseline="30000" dirty="0">
                <a:solidFill>
                  <a:schemeClr val="tx1"/>
                </a:solidFill>
              </a:rPr>
              <a:t>n</a:t>
            </a:r>
            <a:r>
              <a:rPr kumimoji="0" lang="en-US" altLang="zh-CN" b="1" dirty="0">
                <a:solidFill>
                  <a:schemeClr val="tx1"/>
                </a:solidFill>
              </a:rPr>
              <a:t>, n</a:t>
            </a:r>
            <a:r>
              <a:rPr kumimoji="0" lang="en-US" altLang="zh-CN" b="1" dirty="0">
                <a:solidFill>
                  <a:schemeClr val="tx1"/>
                </a:solidFill>
                <a:sym typeface="Symbol" panose="05050102010706020507" pitchFamily="18" charset="2"/>
              </a:rPr>
              <a:t>0 </a:t>
            </a:r>
            <a:r>
              <a:rPr kumimoji="0" lang="en-US" altLang="zh-CN" b="1" dirty="0">
                <a:solidFill>
                  <a:schemeClr val="tx1"/>
                </a:solidFill>
              </a:rPr>
              <a:t>} </a:t>
            </a:r>
            <a:r>
              <a:rPr kumimoji="0" lang="en-US" altLang="zh-CN" b="1" dirty="0" err="1">
                <a:solidFill>
                  <a:schemeClr val="tx1"/>
                </a:solidFill>
              </a:rPr>
              <a:t>nonregular</a:t>
            </a:r>
            <a:endParaRPr kumimoji="0" lang="zh-CN" altLang="en-US" b="1" dirty="0">
              <a:solidFill>
                <a:schemeClr val="tx1"/>
              </a:solidFill>
            </a:endParaRPr>
          </a:p>
        </p:txBody>
      </p:sp>
      <p:sp>
        <p:nvSpPr>
          <p:cNvPr id="622595" name="Text Box 3"/>
          <p:cNvSpPr txBox="1">
            <a:spLocks noChangeArrowheads="1"/>
          </p:cNvSpPr>
          <p:nvPr/>
        </p:nvSpPr>
        <p:spPr bwMode="auto">
          <a:xfrm>
            <a:off x="250825" y="2290763"/>
            <a:ext cx="4543167" cy="362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0" lang="en-US" altLang="zh-CN" dirty="0">
                <a:sym typeface="Symbol" panose="05050102010706020507" pitchFamily="18" charset="2"/>
              </a:rPr>
              <a:t>∵ </a:t>
            </a:r>
            <a:r>
              <a:rPr kumimoji="0" lang="en-US" altLang="zh-CN" dirty="0">
                <a:solidFill>
                  <a:schemeClr val="tx1"/>
                </a:solidFill>
                <a:sym typeface="Symbol" panose="05050102010706020507" pitchFamily="18" charset="2"/>
              </a:rPr>
              <a:t>p&gt;0, </a:t>
            </a:r>
            <a:endParaRPr kumimoji="0" lang="en-US" altLang="zh-CN"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let w=1</a:t>
            </a:r>
            <a:r>
              <a:rPr kumimoji="0" lang="en-US" altLang="zh-CN" baseline="30000" dirty="0">
                <a:solidFill>
                  <a:schemeClr val="tx1"/>
                </a:solidFill>
                <a:sym typeface="Symbol" panose="05050102010706020507" pitchFamily="18" charset="2"/>
              </a:rPr>
              <a:t>k</a:t>
            </a:r>
            <a:r>
              <a:rPr kumimoji="0" lang="en-US" altLang="zh-CN" dirty="0">
                <a:solidFill>
                  <a:schemeClr val="tx1"/>
                </a:solidFill>
                <a:sym typeface="Symbol" panose="05050102010706020507" pitchFamily="18" charset="2"/>
              </a:rPr>
              <a:t>, k=2</a:t>
            </a:r>
            <a:r>
              <a:rPr kumimoji="0" lang="en-US" altLang="zh-CN" baseline="30000" dirty="0">
                <a:solidFill>
                  <a:schemeClr val="tx1"/>
                </a:solidFill>
                <a:sym typeface="Symbol" panose="05050102010706020507" pitchFamily="18" charset="2"/>
              </a:rPr>
              <a:t>p+1</a:t>
            </a:r>
            <a:r>
              <a:rPr kumimoji="0" lang="en-US" altLang="zh-CN"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x,y,z</a:t>
            </a:r>
            <a:r>
              <a:rPr kumimoji="0" lang="en-US" altLang="zh-CN" dirty="0">
                <a:solidFill>
                  <a:schemeClr val="tx1"/>
                </a:solidFill>
                <a:sym typeface="Symbol" panose="05050102010706020507" pitchFamily="18" charset="2"/>
              </a:rPr>
              <a:t>(</a:t>
            </a:r>
            <a:r>
              <a:rPr kumimoji="0" lang="en-US" altLang="zh-CN" sz="2400" dirty="0">
                <a:solidFill>
                  <a:schemeClr val="tx1"/>
                </a:solidFill>
                <a:sym typeface="Symbol" panose="05050102010706020507" pitchFamily="18" charset="2"/>
              </a:rPr>
              <a:t>|y|&gt;0, |</a:t>
            </a:r>
            <a:r>
              <a:rPr kumimoji="0" lang="en-US" altLang="zh-CN" sz="2400" dirty="0" err="1">
                <a:solidFill>
                  <a:schemeClr val="tx1"/>
                </a:solidFill>
                <a:sym typeface="Symbol" panose="05050102010706020507" pitchFamily="18" charset="2"/>
              </a:rPr>
              <a:t>xy</a:t>
            </a:r>
            <a:r>
              <a:rPr kumimoji="0" lang="en-US" altLang="zh-CN" sz="2400" dirty="0">
                <a:solidFill>
                  <a:schemeClr val="tx1"/>
                </a:solidFill>
                <a:sym typeface="Symbol" panose="05050102010706020507" pitchFamily="18" charset="2"/>
              </a:rPr>
              <a:t>|p, w=xyz</a:t>
            </a:r>
            <a:r>
              <a:rPr kumimoji="0" lang="en-US" altLang="zh-CN"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let </a:t>
            </a:r>
            <a:r>
              <a:rPr kumimoji="0" lang="en-US" altLang="zh-CN" dirty="0" err="1">
                <a:solidFill>
                  <a:schemeClr val="tx1"/>
                </a:solidFill>
                <a:sym typeface="Symbol" panose="05050102010706020507" pitchFamily="18" charset="2"/>
              </a:rPr>
              <a:t>i</a:t>
            </a:r>
            <a:r>
              <a:rPr kumimoji="0" lang="en-US" altLang="zh-CN" dirty="0">
                <a:solidFill>
                  <a:schemeClr val="tx1"/>
                </a:solidFill>
                <a:sym typeface="Symbol" panose="05050102010706020507" pitchFamily="18" charset="2"/>
              </a:rPr>
              <a:t>=2, </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chemeClr val="tx1"/>
                </a:solidFill>
                <a:sym typeface="Symbol" panose="05050102010706020507" pitchFamily="18" charset="2"/>
              </a:rPr>
              <a:t>       2</a:t>
            </a:r>
            <a:r>
              <a:rPr kumimoji="0" lang="en-US" altLang="zh-CN" baseline="30000" dirty="0">
                <a:solidFill>
                  <a:schemeClr val="tx1"/>
                </a:solidFill>
                <a:sym typeface="Symbol" panose="05050102010706020507" pitchFamily="18" charset="2"/>
              </a:rPr>
              <a:t>p+1</a:t>
            </a:r>
            <a:r>
              <a:rPr kumimoji="0" lang="en-US" altLang="zh-CN" dirty="0">
                <a:solidFill>
                  <a:schemeClr val="tx1"/>
                </a:solidFill>
                <a:sym typeface="Symbol" panose="05050102010706020507" pitchFamily="18" charset="2"/>
              </a:rPr>
              <a:t>&lt;|xy</a:t>
            </a:r>
            <a:r>
              <a:rPr kumimoji="0" lang="en-US" altLang="zh-CN" baseline="30000" dirty="0">
                <a:solidFill>
                  <a:schemeClr val="tx1"/>
                </a:solidFill>
                <a:sym typeface="Symbol" panose="05050102010706020507" pitchFamily="18" charset="2"/>
              </a:rPr>
              <a:t>2</a:t>
            </a:r>
            <a:r>
              <a:rPr kumimoji="0" lang="en-US" altLang="zh-CN" dirty="0">
                <a:solidFill>
                  <a:schemeClr val="tx1"/>
                </a:solidFill>
                <a:sym typeface="Symbol" panose="05050102010706020507" pitchFamily="18" charset="2"/>
              </a:rPr>
              <a:t>z|=k+|y|&lt;2</a:t>
            </a:r>
            <a:r>
              <a:rPr kumimoji="0" lang="en-US" altLang="zh-CN" baseline="30000" dirty="0">
                <a:solidFill>
                  <a:schemeClr val="tx1"/>
                </a:solidFill>
                <a:sym typeface="Symbol" panose="05050102010706020507" pitchFamily="18" charset="2"/>
              </a:rPr>
              <a:t>p+2</a:t>
            </a:r>
            <a:r>
              <a:rPr kumimoji="0" lang="en-US" altLang="zh-CN"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i.e.,</a:t>
            </a: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xy</a:t>
            </a:r>
            <a:r>
              <a:rPr kumimoji="0" lang="en-US" altLang="zh-CN" baseline="30000" dirty="0">
                <a:solidFill>
                  <a:schemeClr val="tx1"/>
                </a:solidFill>
                <a:sym typeface="Symbol" panose="05050102010706020507" pitchFamily="18" charset="2"/>
              </a:rPr>
              <a:t>2</a:t>
            </a:r>
            <a:r>
              <a:rPr kumimoji="0" lang="en-US" altLang="zh-CN" dirty="0">
                <a:solidFill>
                  <a:schemeClr val="tx1"/>
                </a:solidFill>
                <a:sym typeface="Symbol" panose="05050102010706020507" pitchFamily="18" charset="2"/>
              </a:rPr>
              <a:t>z  E</a:t>
            </a:r>
            <a:endParaRPr kumimoji="0" lang="zh-CN" altLang="en-US" dirty="0">
              <a:solidFill>
                <a:schemeClr val="tx1"/>
              </a:solidFill>
              <a:sym typeface="Symbol" panose="05050102010706020507" pitchFamily="18" charset="2"/>
            </a:endParaRPr>
          </a:p>
          <a:p>
            <a:pPr>
              <a:spcBef>
                <a:spcPct val="20000"/>
              </a:spcBef>
            </a:pPr>
            <a:r>
              <a:rPr kumimoji="0" lang="zh-CN" altLang="en-US" dirty="0">
                <a:sym typeface="Symbol" panose="05050102010706020507" pitchFamily="18" charset="2"/>
              </a:rPr>
              <a:t>∴ </a:t>
            </a:r>
            <a:r>
              <a:rPr kumimoji="0" lang="en-US" altLang="zh-CN" dirty="0">
                <a:sym typeface="Symbol" panose="05050102010706020507" pitchFamily="18" charset="2"/>
              </a:rPr>
              <a:t>E is not regular </a:t>
            </a:r>
            <a:r>
              <a:rPr kumimoji="0" lang="zh-CN" altLang="en-US" dirty="0">
                <a:solidFill>
                  <a:schemeClr val="tx1"/>
                </a:solidFill>
                <a:sym typeface="Symbol" panose="05050102010706020507" pitchFamily="18" charset="2"/>
              </a:rPr>
              <a:t> </a:t>
            </a:r>
            <a:endParaRPr kumimoji="0" lang="zh-CN" altLang="en-US" dirty="0">
              <a:solidFill>
                <a:schemeClr val="tx1"/>
              </a:solidFill>
              <a:sym typeface="Symbol" panose="05050102010706020507" pitchFamily="18" charset="2"/>
            </a:endParaRPr>
          </a:p>
        </p:txBody>
      </p:sp>
      <p:sp>
        <p:nvSpPr>
          <p:cNvPr id="6" name="Text Box 5"/>
          <p:cNvSpPr txBox="1">
            <a:spLocks noChangeArrowheads="1"/>
          </p:cNvSpPr>
          <p:nvPr/>
        </p:nvSpPr>
        <p:spPr bwMode="auto">
          <a:xfrm>
            <a:off x="4716016" y="2420888"/>
            <a:ext cx="4356705" cy="3108543"/>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0" lang="en-US" altLang="zh-CN" dirty="0">
                <a:solidFill>
                  <a:srgbClr val="FF3300"/>
                </a:solidFill>
                <a:sym typeface="Symbol" panose="05050102010706020507" pitchFamily="18" charset="2"/>
              </a:rPr>
              <a:t>if </a:t>
            </a:r>
            <a:r>
              <a:rPr kumimoji="0" lang="zh-CN" altLang="en-US" dirty="0">
                <a:solidFill>
                  <a:schemeClr val="tx1"/>
                </a:solidFill>
                <a:sym typeface="Symbol" panose="05050102010706020507" pitchFamily="18" charset="2"/>
              </a:rPr>
              <a:t></a:t>
            </a:r>
            <a:r>
              <a:rPr kumimoji="0" lang="en-US" altLang="zh-CN" dirty="0">
                <a:solidFill>
                  <a:schemeClr val="tx1"/>
                </a:solidFill>
              </a:rPr>
              <a:t>p&gt;0 </a:t>
            </a:r>
            <a:endParaRPr kumimoji="0" lang="en-US" altLang="zh-CN" dirty="0">
              <a:solidFill>
                <a:schemeClr val="tx1"/>
              </a:solidFill>
            </a:endParaRPr>
          </a:p>
          <a:p>
            <a:pPr>
              <a:spcBef>
                <a:spcPct val="20000"/>
              </a:spcBef>
            </a:pPr>
            <a:r>
              <a:rPr kumimoji="0" lang="zh-CN" altLang="en-US"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wA</a:t>
            </a:r>
            <a:r>
              <a:rPr kumimoji="0" lang="en-US" altLang="zh-CN" dirty="0">
                <a:solidFill>
                  <a:schemeClr val="tx1"/>
                </a:solidFill>
                <a:sym typeface="Symbol" panose="05050102010706020507" pitchFamily="18" charset="2"/>
              </a:rPr>
              <a:t>(|w|p) </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x,y,z</a:t>
            </a:r>
            <a:r>
              <a:rPr kumimoji="0" lang="en-US" altLang="zh-CN" dirty="0">
                <a:solidFill>
                  <a:schemeClr val="tx1"/>
                </a:solidFill>
                <a:sym typeface="Symbol" panose="05050102010706020507" pitchFamily="18" charset="2"/>
              </a:rPr>
              <a:t>(</a:t>
            </a:r>
            <a:r>
              <a:rPr kumimoji="0" lang="en-US" altLang="zh-CN" sz="2400" dirty="0">
                <a:solidFill>
                  <a:schemeClr val="tx1"/>
                </a:solidFill>
                <a:sym typeface="Symbol" panose="05050102010706020507" pitchFamily="18" charset="2"/>
              </a:rPr>
              <a:t>|y|&gt;0, |</a:t>
            </a:r>
            <a:r>
              <a:rPr kumimoji="0" lang="en-US" altLang="zh-CN" sz="2400" dirty="0" err="1">
                <a:solidFill>
                  <a:schemeClr val="tx1"/>
                </a:solidFill>
                <a:sym typeface="Symbol" panose="05050102010706020507" pitchFamily="18" charset="2"/>
              </a:rPr>
              <a:t>xy</a:t>
            </a:r>
            <a:r>
              <a:rPr kumimoji="0" lang="en-US" altLang="zh-CN" sz="2400" dirty="0">
                <a:solidFill>
                  <a:schemeClr val="tx1"/>
                </a:solidFill>
                <a:sym typeface="Symbol" panose="05050102010706020507" pitchFamily="18" charset="2"/>
              </a:rPr>
              <a:t>|p, w=xyz</a:t>
            </a:r>
            <a:r>
              <a:rPr kumimoji="0" lang="en-US" altLang="zh-CN" dirty="0">
                <a:solidFill>
                  <a:schemeClr val="tx1"/>
                </a:solidFill>
                <a:sym typeface="Symbol" panose="05050102010706020507" pitchFamily="18" charset="2"/>
              </a:rPr>
              <a:t>) </a:t>
            </a:r>
            <a:endParaRPr kumimoji="0" lang="en-US" altLang="zh-CN"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a:solidFill>
                  <a:schemeClr val="tx1"/>
                </a:solidFill>
                <a:sym typeface="Symbol" panose="05050102010706020507" pitchFamily="18" charset="2"/>
              </a:rPr>
              <a:t>i0, </a:t>
            </a:r>
            <a:endParaRPr kumimoji="0" lang="en-US" altLang="zh-CN" dirty="0">
              <a:solidFill>
                <a:schemeClr val="tx1"/>
              </a:solidFill>
              <a:sym typeface="Symbol" panose="05050102010706020507" pitchFamily="18" charset="2"/>
            </a:endParaRPr>
          </a:p>
          <a:p>
            <a:pPr>
              <a:spcBef>
                <a:spcPct val="20000"/>
              </a:spcBef>
            </a:pPr>
            <a:r>
              <a:rPr kumimoji="0" lang="zh-CN" altLang="en-US" dirty="0">
                <a:solidFill>
                  <a:schemeClr val="tx1"/>
                </a:solidFill>
                <a:sym typeface="Symbol" panose="05050102010706020507" pitchFamily="18" charset="2"/>
              </a:rPr>
              <a:t>           </a:t>
            </a:r>
            <a:r>
              <a:rPr kumimoji="0" lang="en-US" altLang="zh-CN" dirty="0" err="1">
                <a:solidFill>
                  <a:schemeClr val="tx1"/>
                </a:solidFill>
                <a:sym typeface="Symbol" panose="05050102010706020507" pitchFamily="18" charset="2"/>
              </a:rPr>
              <a:t>xy</a:t>
            </a:r>
            <a:r>
              <a:rPr kumimoji="0" lang="en-US" altLang="zh-CN" baseline="30000" dirty="0" err="1">
                <a:solidFill>
                  <a:schemeClr val="tx1"/>
                </a:solidFill>
                <a:sym typeface="Symbol" panose="05050102010706020507" pitchFamily="18" charset="2"/>
              </a:rPr>
              <a:t>i</a:t>
            </a:r>
            <a:r>
              <a:rPr kumimoji="0" lang="en-US" altLang="zh-CN" dirty="0" err="1">
                <a:solidFill>
                  <a:schemeClr val="tx1"/>
                </a:solidFill>
                <a:sym typeface="Symbol" panose="05050102010706020507" pitchFamily="18" charset="2"/>
              </a:rPr>
              <a:t>z</a:t>
            </a:r>
            <a:r>
              <a:rPr kumimoji="0" lang="en-US" altLang="zh-CN" dirty="0">
                <a:solidFill>
                  <a:schemeClr val="tx1"/>
                </a:solidFill>
                <a:sym typeface="Symbol" panose="05050102010706020507" pitchFamily="18" charset="2"/>
              </a:rPr>
              <a:t>  A. </a:t>
            </a:r>
            <a:endParaRPr kumimoji="0" lang="en-US" altLang="zh-CN" dirty="0">
              <a:solidFill>
                <a:schemeClr val="tx1"/>
              </a:solidFill>
              <a:sym typeface="Symbol" panose="05050102010706020507" pitchFamily="18" charset="2"/>
            </a:endParaRPr>
          </a:p>
          <a:p>
            <a:pPr>
              <a:spcBef>
                <a:spcPct val="20000"/>
              </a:spcBef>
            </a:pPr>
            <a:r>
              <a:rPr kumimoji="0" lang="en-US" altLang="zh-CN" dirty="0">
                <a:solidFill>
                  <a:srgbClr val="FF3300"/>
                </a:solidFill>
              </a:rPr>
              <a:t>then </a:t>
            </a:r>
            <a:r>
              <a:rPr kumimoji="0" lang="en-US" altLang="zh-CN" dirty="0">
                <a:solidFill>
                  <a:schemeClr val="tx1"/>
                </a:solidFill>
              </a:rPr>
              <a:t>A is not regular</a:t>
            </a:r>
            <a:r>
              <a:rPr kumimoji="0" lang="zh-CN" altLang="en-US" dirty="0">
                <a:solidFill>
                  <a:schemeClr val="tx1"/>
                </a:solidFill>
              </a:rPr>
              <a:t> </a:t>
            </a:r>
            <a:endParaRPr kumimoji="0" lang="en-US" altLang="zh-CN" dirty="0">
              <a:solidFill>
                <a:schemeClr val="tx1"/>
              </a:solidFill>
              <a:sym typeface="Symbol" panose="05050102010706020507" pitchFamily="18" charset="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14061"/>
    </mc:Choice>
    <mc:Fallback>
      <p:transition spd="slow" advTm="1140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2595">
                                            <p:txEl>
                                              <p:pRg st="0" end="0"/>
                                            </p:txEl>
                                          </p:spTgt>
                                        </p:tgtEl>
                                        <p:attrNameLst>
                                          <p:attrName>style.visibility</p:attrName>
                                        </p:attrNameLst>
                                      </p:cBhvr>
                                      <p:to>
                                        <p:strVal val="visible"/>
                                      </p:to>
                                    </p:set>
                                    <p:anim calcmode="lin" valueType="num">
                                      <p:cBhvr additive="base">
                                        <p:cTn id="7" dur="500" fill="hold"/>
                                        <p:tgtEl>
                                          <p:spTgt spid="6225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22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22595">
                                            <p:txEl>
                                              <p:pRg st="1" end="1"/>
                                            </p:txEl>
                                          </p:spTgt>
                                        </p:tgtEl>
                                        <p:attrNameLst>
                                          <p:attrName>style.visibility</p:attrName>
                                        </p:attrNameLst>
                                      </p:cBhvr>
                                      <p:to>
                                        <p:strVal val="visible"/>
                                      </p:to>
                                    </p:set>
                                    <p:anim calcmode="lin" valueType="num">
                                      <p:cBhvr additive="base">
                                        <p:cTn id="13" dur="500" fill="hold"/>
                                        <p:tgtEl>
                                          <p:spTgt spid="6225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22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22595">
                                            <p:txEl>
                                              <p:pRg st="2" end="2"/>
                                            </p:txEl>
                                          </p:spTgt>
                                        </p:tgtEl>
                                        <p:attrNameLst>
                                          <p:attrName>style.visibility</p:attrName>
                                        </p:attrNameLst>
                                      </p:cBhvr>
                                      <p:to>
                                        <p:strVal val="visible"/>
                                      </p:to>
                                    </p:set>
                                    <p:anim calcmode="lin" valueType="num">
                                      <p:cBhvr additive="base">
                                        <p:cTn id="19" dur="500" fill="hold"/>
                                        <p:tgtEl>
                                          <p:spTgt spid="6225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22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22595">
                                            <p:txEl>
                                              <p:pRg st="3" end="3"/>
                                            </p:txEl>
                                          </p:spTgt>
                                        </p:tgtEl>
                                        <p:attrNameLst>
                                          <p:attrName>style.visibility</p:attrName>
                                        </p:attrNameLst>
                                      </p:cBhvr>
                                      <p:to>
                                        <p:strVal val="visible"/>
                                      </p:to>
                                    </p:set>
                                    <p:anim calcmode="lin" valueType="num">
                                      <p:cBhvr additive="base">
                                        <p:cTn id="25" dur="500" fill="hold"/>
                                        <p:tgtEl>
                                          <p:spTgt spid="62259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225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22595">
                                            <p:txEl>
                                              <p:pRg st="4" end="4"/>
                                            </p:txEl>
                                          </p:spTgt>
                                        </p:tgtEl>
                                        <p:attrNameLst>
                                          <p:attrName>style.visibility</p:attrName>
                                        </p:attrNameLst>
                                      </p:cBhvr>
                                      <p:to>
                                        <p:strVal val="visible"/>
                                      </p:to>
                                    </p:set>
                                    <p:anim calcmode="lin" valueType="num">
                                      <p:cBhvr additive="base">
                                        <p:cTn id="31" dur="500" fill="hold"/>
                                        <p:tgtEl>
                                          <p:spTgt spid="62259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225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22595">
                                            <p:txEl>
                                              <p:pRg st="5" end="5"/>
                                            </p:txEl>
                                          </p:spTgt>
                                        </p:tgtEl>
                                        <p:attrNameLst>
                                          <p:attrName>style.visibility</p:attrName>
                                        </p:attrNameLst>
                                      </p:cBhvr>
                                      <p:to>
                                        <p:strVal val="visible"/>
                                      </p:to>
                                    </p:set>
                                    <p:anim calcmode="lin" valueType="num">
                                      <p:cBhvr additive="base">
                                        <p:cTn id="37" dur="500" fill="hold"/>
                                        <p:tgtEl>
                                          <p:spTgt spid="62259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225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22595">
                                            <p:txEl>
                                              <p:pRg st="6" end="6"/>
                                            </p:txEl>
                                          </p:spTgt>
                                        </p:tgtEl>
                                        <p:attrNameLst>
                                          <p:attrName>style.visibility</p:attrName>
                                        </p:attrNameLst>
                                      </p:cBhvr>
                                      <p:to>
                                        <p:strVal val="visible"/>
                                      </p:to>
                                    </p:set>
                                    <p:anim calcmode="lin" valueType="num">
                                      <p:cBhvr additive="base">
                                        <p:cTn id="43" dur="500" fill="hold"/>
                                        <p:tgtEl>
                                          <p:spTgt spid="62259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2259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idx="4294967295"/>
          </p:nvPr>
        </p:nvSpPr>
        <p:spPr/>
        <p:txBody>
          <a:bodyPr/>
          <a:lstStyle/>
          <a:p>
            <a:r>
              <a:rPr lang="en-US" altLang="zh-CN" b="1" dirty="0">
                <a:solidFill>
                  <a:schemeClr val="tx1"/>
                </a:solidFill>
              </a:rPr>
              <a:t>Exercises</a:t>
            </a:r>
            <a:endParaRPr lang="zh-CN" altLang="en-US" b="1" dirty="0">
              <a:solidFill>
                <a:schemeClr val="tx1"/>
              </a:solidFill>
            </a:endParaRPr>
          </a:p>
        </p:txBody>
      </p:sp>
      <p:sp>
        <p:nvSpPr>
          <p:cNvPr id="595971" name="Text Box 3"/>
          <p:cNvSpPr txBox="1">
            <a:spLocks noChangeArrowheads="1"/>
          </p:cNvSpPr>
          <p:nvPr/>
        </p:nvSpPr>
        <p:spPr bwMode="auto">
          <a:xfrm>
            <a:off x="143508" y="1340768"/>
            <a:ext cx="8856984"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10000"/>
              </a:spcBef>
              <a:spcAft>
                <a:spcPct val="10000"/>
              </a:spcAft>
            </a:pPr>
            <a:r>
              <a:rPr lang="en-US" altLang="zh-CN" sz="2000" dirty="0">
                <a:sym typeface="Symbol" panose="05050102010706020507" pitchFamily="18" charset="2"/>
              </a:rPr>
              <a:t>1.7. Give state diagrams of NFAs with the specified number of states recognizing each of the following languages. In all parts, the alphabet is {0,1}. </a:t>
            </a:r>
            <a:endParaRPr lang="en-US" altLang="zh-CN" sz="2000" dirty="0">
              <a:sym typeface="Symbol" panose="05050102010706020507" pitchFamily="18" charset="2"/>
            </a:endParaRPr>
          </a:p>
          <a:p>
            <a:pPr>
              <a:lnSpc>
                <a:spcPct val="110000"/>
              </a:lnSpc>
              <a:spcBef>
                <a:spcPct val="10000"/>
              </a:spcBef>
              <a:spcAft>
                <a:spcPct val="10000"/>
              </a:spcAft>
            </a:pPr>
            <a:r>
              <a:rPr lang="en-US" altLang="zh-CN" sz="2000" dirty="0">
                <a:sym typeface="Symbol" panose="05050102010706020507" pitchFamily="18" charset="2"/>
              </a:rPr>
              <a:t>c. The language {w| w contains an even number of 0s, or contains exactly two 1s} with six states</a:t>
            </a:r>
            <a:endParaRPr lang="en-US" altLang="zh-CN" sz="2000" dirty="0">
              <a:sym typeface="Symbol" panose="05050102010706020507" pitchFamily="18" charset="2"/>
            </a:endParaRPr>
          </a:p>
          <a:p>
            <a:pPr>
              <a:lnSpc>
                <a:spcPct val="110000"/>
              </a:lnSpc>
              <a:spcBef>
                <a:spcPct val="10000"/>
              </a:spcBef>
              <a:spcAft>
                <a:spcPct val="10000"/>
              </a:spcAft>
            </a:pPr>
            <a:r>
              <a:rPr lang="en-US" altLang="zh-CN" sz="2000" dirty="0">
                <a:sym typeface="Symbol" panose="05050102010706020507" pitchFamily="18" charset="2"/>
              </a:rPr>
              <a:t>d. The language {0} with two states</a:t>
            </a:r>
            <a:endParaRPr lang="en-US" altLang="zh-CN" sz="2000" dirty="0">
              <a:sym typeface="Symbol" panose="05050102010706020507" pitchFamily="18" charset="2"/>
            </a:endParaRPr>
          </a:p>
          <a:p>
            <a:pPr>
              <a:lnSpc>
                <a:spcPct val="110000"/>
              </a:lnSpc>
              <a:spcBef>
                <a:spcPct val="10000"/>
              </a:spcBef>
              <a:spcAft>
                <a:spcPct val="10000"/>
              </a:spcAft>
            </a:pPr>
            <a:r>
              <a:rPr lang="en-US" altLang="zh-CN" sz="2000" dirty="0">
                <a:sym typeface="Symbol" panose="05050102010706020507" pitchFamily="18" charset="2"/>
              </a:rPr>
              <a:t>e. The language 0</a:t>
            </a:r>
            <a:r>
              <a:rPr lang="en-US" altLang="zh-CN" sz="2000" baseline="30000" dirty="0">
                <a:sym typeface="Symbol" panose="05050102010706020507" pitchFamily="18" charset="2"/>
              </a:rPr>
              <a:t>*</a:t>
            </a:r>
            <a:r>
              <a:rPr lang="en-US" altLang="zh-CN" sz="2000" dirty="0">
                <a:sym typeface="Symbol" panose="05050102010706020507" pitchFamily="18" charset="2"/>
              </a:rPr>
              <a:t>1</a:t>
            </a:r>
            <a:r>
              <a:rPr lang="en-US" altLang="zh-CN" sz="2000" baseline="30000" dirty="0">
                <a:sym typeface="Symbol" panose="05050102010706020507" pitchFamily="18" charset="2"/>
              </a:rPr>
              <a:t>*</a:t>
            </a:r>
            <a:r>
              <a:rPr lang="en-US" altLang="zh-CN" sz="2000" dirty="0">
                <a:sym typeface="Symbol" panose="05050102010706020507" pitchFamily="18" charset="2"/>
              </a:rPr>
              <a:t>0</a:t>
            </a:r>
            <a:r>
              <a:rPr lang="en-US" altLang="zh-CN" sz="2000" baseline="30000" dirty="0">
                <a:sym typeface="Symbol" panose="05050102010706020507" pitchFamily="18" charset="2"/>
              </a:rPr>
              <a:t>*</a:t>
            </a:r>
            <a:r>
              <a:rPr lang="en-US" altLang="zh-CN" sz="2000" dirty="0">
                <a:sym typeface="Symbol" panose="05050102010706020507" pitchFamily="18" charset="2"/>
              </a:rPr>
              <a:t>0 with 3 states </a:t>
            </a:r>
            <a:endParaRPr lang="en-US" altLang="zh-CN" sz="2000" dirty="0">
              <a:sym typeface="Symbol" panose="05050102010706020507" pitchFamily="18" charset="2"/>
            </a:endParaRPr>
          </a:p>
          <a:p>
            <a:pPr>
              <a:lnSpc>
                <a:spcPct val="110000"/>
              </a:lnSpc>
              <a:spcBef>
                <a:spcPct val="10000"/>
              </a:spcBef>
              <a:spcAft>
                <a:spcPct val="10000"/>
              </a:spcAft>
            </a:pPr>
            <a:r>
              <a:rPr lang="en-US" altLang="zh-CN" sz="2000" dirty="0">
                <a:sym typeface="Symbol" panose="05050102010706020507" pitchFamily="18" charset="2"/>
              </a:rPr>
              <a:t>1.16 Use the construction given in Theorem 1.39 to convert the following two nondeterministic finite automata to equivalent deterministic finite automata.</a:t>
            </a:r>
            <a:endParaRPr lang="en-US" altLang="zh-CN" sz="2000" dirty="0">
              <a:sym typeface="Symbol" panose="05050102010706020507" pitchFamily="18" charset="2"/>
            </a:endParaRPr>
          </a:p>
          <a:p>
            <a:pPr>
              <a:lnSpc>
                <a:spcPct val="110000"/>
              </a:lnSpc>
              <a:spcBef>
                <a:spcPct val="10000"/>
              </a:spcBef>
              <a:spcAft>
                <a:spcPct val="10000"/>
              </a:spcAft>
            </a:pPr>
            <a:r>
              <a:rPr lang="en-US" altLang="zh-CN" sz="2000" dirty="0">
                <a:sym typeface="Symbol" panose="05050102010706020507" pitchFamily="18" charset="2"/>
              </a:rPr>
              <a:t>1.29 Use the pumping lemma to show that the following languages are not regular. </a:t>
            </a:r>
            <a:endParaRPr lang="en-US" altLang="zh-CN" sz="2000" dirty="0">
              <a:sym typeface="Symbol" panose="05050102010706020507" pitchFamily="18" charset="2"/>
            </a:endParaRPr>
          </a:p>
          <a:p>
            <a:pPr>
              <a:lnSpc>
                <a:spcPct val="110000"/>
              </a:lnSpc>
              <a:spcBef>
                <a:spcPct val="10000"/>
              </a:spcBef>
              <a:spcAft>
                <a:spcPct val="10000"/>
              </a:spcAft>
            </a:pPr>
            <a:r>
              <a:rPr lang="en-US" altLang="zh-CN" sz="2000" dirty="0">
                <a:sym typeface="Symbol" panose="05050102010706020507" pitchFamily="18" charset="2"/>
              </a:rPr>
              <a:t>     a. A</a:t>
            </a:r>
            <a:r>
              <a:rPr lang="en-US" altLang="zh-CN" sz="2000" baseline="-25000" dirty="0">
                <a:sym typeface="Symbol" panose="05050102010706020507" pitchFamily="18" charset="2"/>
              </a:rPr>
              <a:t>1</a:t>
            </a:r>
            <a:r>
              <a:rPr lang="en-US" altLang="zh-CN" sz="2000" dirty="0">
                <a:sym typeface="Symbol" panose="05050102010706020507" pitchFamily="18" charset="2"/>
              </a:rPr>
              <a:t> = {0</a:t>
            </a:r>
            <a:r>
              <a:rPr lang="en-US" altLang="zh-CN" sz="2000" baseline="30000" dirty="0">
                <a:sym typeface="Symbol" panose="05050102010706020507" pitchFamily="18" charset="2"/>
              </a:rPr>
              <a:t>n</a:t>
            </a:r>
            <a:r>
              <a:rPr lang="en-US" altLang="zh-CN" sz="2000" dirty="0">
                <a:sym typeface="Symbol" panose="05050102010706020507" pitchFamily="18" charset="2"/>
              </a:rPr>
              <a:t>1</a:t>
            </a:r>
            <a:r>
              <a:rPr lang="en-US" altLang="zh-CN" sz="2000" baseline="30000" dirty="0">
                <a:sym typeface="Symbol" panose="05050102010706020507" pitchFamily="18" charset="2"/>
              </a:rPr>
              <a:t>n</a:t>
            </a:r>
            <a:r>
              <a:rPr lang="en-US" altLang="zh-CN" sz="2000" dirty="0">
                <a:sym typeface="Symbol" panose="05050102010706020507" pitchFamily="18" charset="2"/>
              </a:rPr>
              <a:t>2</a:t>
            </a:r>
            <a:r>
              <a:rPr lang="en-US" altLang="zh-CN" sz="2000" baseline="30000" dirty="0">
                <a:sym typeface="Symbol" panose="05050102010706020507" pitchFamily="18" charset="2"/>
              </a:rPr>
              <a:t>n</a:t>
            </a:r>
            <a:r>
              <a:rPr lang="en-US" altLang="zh-CN" sz="2000" dirty="0">
                <a:sym typeface="Symbol" panose="05050102010706020507" pitchFamily="18" charset="2"/>
              </a:rPr>
              <a:t>| n  0}.</a:t>
            </a:r>
            <a:endParaRPr lang="en-US" altLang="zh-CN" sz="2000" dirty="0">
              <a:sym typeface="Symbol" panose="05050102010706020507" pitchFamily="18" charset="2"/>
            </a:endParaRPr>
          </a:p>
          <a:p>
            <a:pPr>
              <a:lnSpc>
                <a:spcPct val="110000"/>
              </a:lnSpc>
              <a:spcBef>
                <a:spcPct val="10000"/>
              </a:spcBef>
              <a:spcAft>
                <a:spcPct val="10000"/>
              </a:spcAft>
            </a:pPr>
            <a:r>
              <a:rPr lang="en-US" altLang="zh-CN" sz="2000" dirty="0">
                <a:sym typeface="Symbol" panose="05050102010706020507" pitchFamily="18" charset="2"/>
              </a:rPr>
              <a:t>     b. A</a:t>
            </a:r>
            <a:r>
              <a:rPr lang="en-US" altLang="zh-CN" sz="2000" baseline="-25000" dirty="0">
                <a:sym typeface="Symbol" panose="05050102010706020507" pitchFamily="18" charset="2"/>
              </a:rPr>
              <a:t>2</a:t>
            </a:r>
            <a:r>
              <a:rPr lang="en-US" altLang="zh-CN" sz="2000" dirty="0">
                <a:sym typeface="Symbol" panose="05050102010706020507" pitchFamily="18" charset="2"/>
              </a:rPr>
              <a:t> = { www | w</a:t>
            </a:r>
            <a:r>
              <a:rPr lang="en-US" altLang="zh-CN" sz="2000" dirty="0">
                <a:sym typeface="Symbol" panose="05050102010706020507"/>
              </a:rPr>
              <a:t>{</a:t>
            </a:r>
            <a:r>
              <a:rPr lang="en-US" altLang="zh-CN" sz="2000" dirty="0" err="1">
                <a:sym typeface="Symbol" panose="05050102010706020507"/>
              </a:rPr>
              <a:t>a,b</a:t>
            </a:r>
            <a:r>
              <a:rPr lang="en-US" altLang="zh-CN" sz="2000" dirty="0">
                <a:sym typeface="Symbol" panose="05050102010706020507"/>
              </a:rPr>
              <a:t>}</a:t>
            </a:r>
            <a:r>
              <a:rPr lang="en-US" altLang="zh-CN" sz="2000" baseline="30000" dirty="0">
                <a:sym typeface="Symbol" panose="05050102010706020507"/>
              </a:rPr>
              <a:t>*</a:t>
            </a:r>
            <a:r>
              <a:rPr lang="en-US" altLang="zh-CN" sz="2000" dirty="0">
                <a:sym typeface="Symbol" panose="05050102010706020507"/>
              </a:rPr>
              <a:t> </a:t>
            </a:r>
            <a:r>
              <a:rPr lang="en-US" altLang="zh-CN" sz="2000" dirty="0">
                <a:sym typeface="Symbol" panose="05050102010706020507" pitchFamily="18" charset="2"/>
              </a:rPr>
              <a:t>}.  </a:t>
            </a:r>
            <a:endParaRPr lang="en-US" altLang="zh-CN" sz="2000" dirty="0">
              <a:sym typeface="Symbol" panose="05050102010706020507" pitchFamily="18" charset="2"/>
            </a:endParaRPr>
          </a:p>
        </p:txBody>
      </p:sp>
      <p:pic>
        <p:nvPicPr>
          <p:cNvPr id="7" name="图片 6"/>
          <p:cNvPicPr>
            <a:picLocks noChangeAspect="1"/>
          </p:cNvPicPr>
          <p:nvPr/>
        </p:nvPicPr>
        <p:blipFill>
          <a:blip r:embed="rId1"/>
          <a:stretch>
            <a:fillRect/>
          </a:stretch>
        </p:blipFill>
        <p:spPr>
          <a:xfrm>
            <a:off x="3635896" y="4941168"/>
            <a:ext cx="1810324" cy="1413680"/>
          </a:xfrm>
          <a:prstGeom prst="rect">
            <a:avLst/>
          </a:prstGeom>
        </p:spPr>
      </p:pic>
      <p:pic>
        <p:nvPicPr>
          <p:cNvPr id="8" name="图片 7"/>
          <p:cNvPicPr>
            <a:picLocks noChangeAspect="1"/>
          </p:cNvPicPr>
          <p:nvPr/>
        </p:nvPicPr>
        <p:blipFill>
          <a:blip r:embed="rId2"/>
          <a:stretch>
            <a:fillRect/>
          </a:stretch>
        </p:blipFill>
        <p:spPr>
          <a:xfrm>
            <a:off x="5652120" y="4725144"/>
            <a:ext cx="2387973" cy="204751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8151"/>
    </mc:Choice>
    <mc:Fallback>
      <p:transition spd="slow" advTm="4815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altLang="zh-CN" b="1" dirty="0">
                <a:solidFill>
                  <a:schemeClr val="tx1"/>
                </a:solidFill>
              </a:rPr>
              <a:t>formal def. of computation of DFA</a:t>
            </a:r>
            <a:endParaRPr lang="en-US" altLang="zh-CN" b="1" dirty="0">
              <a:solidFill>
                <a:schemeClr val="tx1"/>
              </a:solidFill>
            </a:endParaRPr>
          </a:p>
        </p:txBody>
      </p:sp>
      <p:sp>
        <p:nvSpPr>
          <p:cNvPr id="504835" name="Rectangle 3"/>
          <p:cNvSpPr>
            <a:spLocks noChangeArrowheads="1"/>
          </p:cNvSpPr>
          <p:nvPr/>
        </p:nvSpPr>
        <p:spPr bwMode="auto">
          <a:xfrm>
            <a:off x="107504" y="1196752"/>
            <a:ext cx="8921032" cy="371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914400" indent="-45720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371600" indent="-4572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828800" indent="-4572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286000" indent="-4572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7432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32004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6576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4114800" indent="-4572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r>
              <a:rPr lang="en-US" altLang="zh-CN" sz="2800" dirty="0">
                <a:solidFill>
                  <a:schemeClr val="tx1"/>
                </a:solidFill>
              </a:rPr>
              <a:t>Let M=(Q,</a:t>
            </a:r>
            <a:r>
              <a:rPr lang="en-US" altLang="zh-CN" sz="2800" dirty="0">
                <a:solidFill>
                  <a:schemeClr val="tx1"/>
                </a:solidFill>
                <a:sym typeface="Symbol" panose="05050102010706020507" pitchFamily="18" charset="2"/>
              </a:rPr>
              <a:t>,,</a:t>
            </a:r>
            <a:r>
              <a:rPr lang="en-US" altLang="zh-CN" sz="2800" dirty="0" err="1">
                <a:solidFill>
                  <a:schemeClr val="tx1"/>
                </a:solidFill>
                <a:sym typeface="Symbol" panose="05050102010706020507" pitchFamily="18" charset="2"/>
              </a:rPr>
              <a:t>s,F</a:t>
            </a:r>
            <a:r>
              <a:rPr lang="en-US" altLang="zh-CN" sz="2800" dirty="0">
                <a:solidFill>
                  <a:schemeClr val="tx1"/>
                </a:solidFill>
                <a:sym typeface="Symbol" panose="05050102010706020507" pitchFamily="18" charset="2"/>
              </a:rPr>
              <a:t>) be a DFA,</a:t>
            </a:r>
            <a:endParaRPr lang="en-US" altLang="zh-CN" sz="2800" dirty="0">
              <a:solidFill>
                <a:schemeClr val="tx1"/>
              </a:solidFill>
              <a:sym typeface="Symbol" panose="05050102010706020507" pitchFamily="18" charset="2"/>
            </a:endParaRPr>
          </a:p>
          <a:p>
            <a:r>
              <a:rPr lang="en-US" altLang="zh-CN" sz="2800" dirty="0">
                <a:solidFill>
                  <a:schemeClr val="tx1"/>
                </a:solidFill>
                <a:sym typeface="Symbol" panose="05050102010706020507" pitchFamily="18" charset="2"/>
              </a:rPr>
              <a:t>w=w</a:t>
            </a:r>
            <a:r>
              <a:rPr lang="en-US" altLang="zh-CN" sz="2800" baseline="-25000" dirty="0">
                <a:solidFill>
                  <a:schemeClr val="tx1"/>
                </a:solidFill>
                <a:sym typeface="Symbol" panose="05050102010706020507" pitchFamily="18" charset="2"/>
              </a:rPr>
              <a:t>1</a:t>
            </a:r>
            <a:r>
              <a:rPr lang="en-US" altLang="zh-CN" sz="2800" dirty="0">
                <a:solidFill>
                  <a:schemeClr val="tx1"/>
                </a:solidFill>
                <a:sym typeface="Symbol" panose="05050102010706020507" pitchFamily="18" charset="2"/>
              </a:rPr>
              <a:t>w</a:t>
            </a:r>
            <a:r>
              <a:rPr lang="en-US" altLang="zh-CN" sz="2800" baseline="-25000" dirty="0">
                <a:solidFill>
                  <a:schemeClr val="tx1"/>
                </a:solidFill>
                <a:sym typeface="Symbol" panose="05050102010706020507" pitchFamily="18" charset="2"/>
              </a:rPr>
              <a:t>2</a:t>
            </a:r>
            <a:r>
              <a:rPr lang="en-US" altLang="zh-CN" sz="2800" dirty="0">
                <a:solidFill>
                  <a:schemeClr val="tx1"/>
                </a:solidFill>
                <a:sym typeface="Symbol" panose="05050102010706020507" pitchFamily="18" charset="2"/>
              </a:rPr>
              <a:t>…</a:t>
            </a:r>
            <a:r>
              <a:rPr lang="en-US" altLang="zh-CN" sz="2800" dirty="0" err="1">
                <a:solidFill>
                  <a:schemeClr val="tx1"/>
                </a:solidFill>
                <a:sym typeface="Symbol" panose="05050102010706020507" pitchFamily="18" charset="2"/>
              </a:rPr>
              <a:t>w</a:t>
            </a:r>
            <a:r>
              <a:rPr lang="en-US" altLang="zh-CN" sz="2800" baseline="-25000" dirty="0" err="1">
                <a:solidFill>
                  <a:schemeClr val="tx1"/>
                </a:solidFill>
                <a:sym typeface="Symbol" panose="05050102010706020507" pitchFamily="18" charset="2"/>
              </a:rPr>
              <a:t>n</a:t>
            </a:r>
            <a:r>
              <a:rPr lang="zh-CN" altLang="en-US" sz="2800" dirty="0">
                <a:solidFill>
                  <a:schemeClr val="tx1"/>
                </a:solidFill>
                <a:sym typeface="Symbol" panose="05050102010706020507" pitchFamily="18" charset="2"/>
              </a:rPr>
              <a:t> </a:t>
            </a:r>
            <a:r>
              <a:rPr lang="en-US" altLang="zh-CN" sz="2800" dirty="0">
                <a:solidFill>
                  <a:schemeClr val="tx1"/>
                </a:solidFill>
                <a:sym typeface="Symbol" panose="05050102010706020507" pitchFamily="18" charset="2"/>
              </a:rPr>
              <a:t>be a string over </a:t>
            </a:r>
            <a:r>
              <a:rPr lang="zh-CN" altLang="en-US" sz="2800" dirty="0">
                <a:solidFill>
                  <a:schemeClr val="tx1"/>
                </a:solidFill>
                <a:sym typeface="Symbol" panose="05050102010706020507" pitchFamily="18" charset="2"/>
              </a:rPr>
              <a:t></a:t>
            </a:r>
            <a:r>
              <a:rPr lang="en-US" altLang="zh-CN" sz="2800" dirty="0">
                <a:solidFill>
                  <a:schemeClr val="tx1"/>
                </a:solidFill>
                <a:sym typeface="Symbol" panose="05050102010706020507" pitchFamily="18" charset="2"/>
              </a:rPr>
              <a:t>.</a:t>
            </a:r>
            <a:endParaRPr lang="en-US" altLang="zh-CN" sz="2800" dirty="0">
              <a:solidFill>
                <a:schemeClr val="tx1"/>
              </a:solidFill>
              <a:sym typeface="Symbol" panose="05050102010706020507" pitchFamily="18" charset="2"/>
            </a:endParaRPr>
          </a:p>
          <a:p>
            <a:r>
              <a:rPr lang="en-US" altLang="zh-CN" sz="2800" dirty="0">
                <a:solidFill>
                  <a:srgbClr val="FF0000"/>
                </a:solidFill>
                <a:sym typeface="Symbol" panose="05050102010706020507" pitchFamily="18" charset="2"/>
              </a:rPr>
              <a:t>if</a:t>
            </a:r>
            <a:r>
              <a:rPr lang="zh-CN" altLang="en-US" sz="2800" dirty="0">
                <a:solidFill>
                  <a:schemeClr val="tx1"/>
                </a:solidFill>
                <a:sym typeface="Symbol" panose="05050102010706020507" pitchFamily="18" charset="2"/>
              </a:rPr>
              <a:t> </a:t>
            </a:r>
            <a:r>
              <a:rPr lang="en-US" altLang="zh-CN" sz="2800" dirty="0">
                <a:solidFill>
                  <a:schemeClr val="tx1"/>
                </a:solidFill>
                <a:sym typeface="Symbol" panose="05050102010706020507" pitchFamily="18" charset="2"/>
              </a:rPr>
              <a:t> a sequence of states r</a:t>
            </a:r>
            <a:r>
              <a:rPr lang="en-US" altLang="zh-CN" sz="2800" baseline="-25000" dirty="0">
                <a:solidFill>
                  <a:schemeClr val="tx1"/>
                </a:solidFill>
                <a:sym typeface="Symbol" panose="05050102010706020507" pitchFamily="18" charset="2"/>
              </a:rPr>
              <a:t>0</a:t>
            </a:r>
            <a:r>
              <a:rPr lang="en-US" altLang="zh-CN" sz="2800" dirty="0">
                <a:solidFill>
                  <a:schemeClr val="tx1"/>
                </a:solidFill>
                <a:sym typeface="Symbol" panose="05050102010706020507" pitchFamily="18" charset="2"/>
              </a:rPr>
              <a:t>,r</a:t>
            </a:r>
            <a:r>
              <a:rPr lang="en-US" altLang="zh-CN" sz="2800" baseline="-25000" dirty="0">
                <a:solidFill>
                  <a:schemeClr val="tx1"/>
                </a:solidFill>
                <a:sym typeface="Symbol" panose="05050102010706020507" pitchFamily="18" charset="2"/>
              </a:rPr>
              <a:t>1</a:t>
            </a:r>
            <a:r>
              <a:rPr lang="en-US" altLang="zh-CN" sz="2800" dirty="0">
                <a:solidFill>
                  <a:schemeClr val="tx1"/>
                </a:solidFill>
                <a:sym typeface="Symbol" panose="05050102010706020507" pitchFamily="18" charset="2"/>
              </a:rPr>
              <a:t>,…,</a:t>
            </a:r>
            <a:r>
              <a:rPr lang="en-US" altLang="zh-CN" sz="2800" dirty="0" err="1">
                <a:solidFill>
                  <a:schemeClr val="tx1"/>
                </a:solidFill>
                <a:sym typeface="Symbol" panose="05050102010706020507" pitchFamily="18" charset="2"/>
              </a:rPr>
              <a:t>r</a:t>
            </a:r>
            <a:r>
              <a:rPr lang="en-US" altLang="zh-CN" sz="2800" baseline="-25000" dirty="0" err="1">
                <a:solidFill>
                  <a:schemeClr val="tx1"/>
                </a:solidFill>
                <a:sym typeface="Symbol" panose="05050102010706020507" pitchFamily="18" charset="2"/>
              </a:rPr>
              <a:t>n</a:t>
            </a:r>
            <a:r>
              <a:rPr lang="en-US" altLang="zh-CN" sz="2800" dirty="0">
                <a:solidFill>
                  <a:schemeClr val="tx1"/>
                </a:solidFill>
                <a:sym typeface="Symbol" panose="05050102010706020507" pitchFamily="18" charset="2"/>
              </a:rPr>
              <a:t> in Q, such that </a:t>
            </a:r>
            <a:endParaRPr lang="zh-CN" altLang="en-US" sz="2800" dirty="0">
              <a:solidFill>
                <a:schemeClr val="tx1"/>
              </a:solidFill>
              <a:sym typeface="Symbol" panose="05050102010706020507" pitchFamily="18" charset="2"/>
            </a:endParaRPr>
          </a:p>
          <a:p>
            <a:r>
              <a:rPr lang="zh-CN" altLang="en-US" sz="2800" dirty="0">
                <a:solidFill>
                  <a:schemeClr val="tx1"/>
                </a:solidFill>
                <a:sym typeface="Symbol" panose="05050102010706020507" pitchFamily="18" charset="2"/>
              </a:rPr>
              <a:t>  </a:t>
            </a:r>
            <a:r>
              <a:rPr lang="en-US" altLang="zh-CN" sz="2800" dirty="0">
                <a:solidFill>
                  <a:schemeClr val="tx1"/>
                </a:solidFill>
                <a:sym typeface="Symbol" panose="05050102010706020507" pitchFamily="18" charset="2"/>
              </a:rPr>
              <a:t>1)  r</a:t>
            </a:r>
            <a:r>
              <a:rPr lang="en-US" altLang="zh-CN" sz="2800" baseline="-25000" dirty="0">
                <a:solidFill>
                  <a:schemeClr val="tx1"/>
                </a:solidFill>
                <a:sym typeface="Symbol" panose="05050102010706020507" pitchFamily="18" charset="2"/>
              </a:rPr>
              <a:t>0</a:t>
            </a:r>
            <a:r>
              <a:rPr lang="en-US" altLang="zh-CN" sz="2800" dirty="0">
                <a:solidFill>
                  <a:schemeClr val="tx1"/>
                </a:solidFill>
                <a:sym typeface="Symbol" panose="05050102010706020507" pitchFamily="18" charset="2"/>
              </a:rPr>
              <a:t> = s;                 //start in the start state </a:t>
            </a:r>
            <a:r>
              <a:rPr lang="zh-CN" altLang="en-US" sz="2800" dirty="0">
                <a:solidFill>
                  <a:schemeClr val="tx1"/>
                </a:solidFill>
                <a:sym typeface="Symbol" panose="05050102010706020507" pitchFamily="18" charset="2"/>
              </a:rPr>
              <a:t> </a:t>
            </a:r>
            <a:endParaRPr lang="en-US" altLang="zh-CN" sz="2800" dirty="0">
              <a:solidFill>
                <a:schemeClr val="tx1"/>
              </a:solidFill>
              <a:sym typeface="Symbol" panose="05050102010706020507" pitchFamily="18" charset="2"/>
            </a:endParaRPr>
          </a:p>
          <a:p>
            <a:r>
              <a:rPr lang="en-US" altLang="zh-CN" sz="2800" dirty="0">
                <a:solidFill>
                  <a:schemeClr val="tx1"/>
                </a:solidFill>
                <a:sym typeface="Symbol" panose="05050102010706020507" pitchFamily="18" charset="2"/>
              </a:rPr>
              <a:t>  2)  (</a:t>
            </a:r>
            <a:r>
              <a:rPr lang="en-US" altLang="zh-CN" sz="2800" dirty="0" err="1">
                <a:solidFill>
                  <a:schemeClr val="tx1"/>
                </a:solidFill>
                <a:sym typeface="Symbol" panose="05050102010706020507" pitchFamily="18" charset="2"/>
              </a:rPr>
              <a:t>r</a:t>
            </a:r>
            <a:r>
              <a:rPr lang="en-US" altLang="zh-CN" sz="2800" baseline="-25000" dirty="0" err="1">
                <a:solidFill>
                  <a:schemeClr val="tx1"/>
                </a:solidFill>
                <a:sym typeface="Symbol" panose="05050102010706020507" pitchFamily="18" charset="2"/>
              </a:rPr>
              <a:t>i</a:t>
            </a:r>
            <a:r>
              <a:rPr lang="en-US" altLang="zh-CN" sz="2800" dirty="0">
                <a:solidFill>
                  <a:schemeClr val="tx1"/>
                </a:solidFill>
                <a:sym typeface="Symbol" panose="05050102010706020507" pitchFamily="18" charset="2"/>
              </a:rPr>
              <a:t>, w</a:t>
            </a:r>
            <a:r>
              <a:rPr lang="en-US" altLang="zh-CN" sz="2800" baseline="-25000" dirty="0">
                <a:solidFill>
                  <a:schemeClr val="tx1"/>
                </a:solidFill>
                <a:sym typeface="Symbol" panose="05050102010706020507" pitchFamily="18" charset="2"/>
              </a:rPr>
              <a:t>i+1</a:t>
            </a:r>
            <a:r>
              <a:rPr lang="en-US" altLang="zh-CN" sz="2800" dirty="0">
                <a:solidFill>
                  <a:schemeClr val="tx1"/>
                </a:solidFill>
                <a:sym typeface="Symbol" panose="05050102010706020507" pitchFamily="18" charset="2"/>
              </a:rPr>
              <a:t>) = r</a:t>
            </a:r>
            <a:r>
              <a:rPr lang="en-US" altLang="zh-CN" sz="2800" baseline="-25000" dirty="0">
                <a:solidFill>
                  <a:schemeClr val="tx1"/>
                </a:solidFill>
                <a:sym typeface="Symbol" panose="05050102010706020507" pitchFamily="18" charset="2"/>
              </a:rPr>
              <a:t>i+1</a:t>
            </a:r>
            <a:r>
              <a:rPr lang="en-US" altLang="zh-CN" sz="2800" dirty="0">
                <a:solidFill>
                  <a:schemeClr val="tx1"/>
                </a:solidFill>
                <a:sym typeface="Symbol" panose="05050102010706020507" pitchFamily="18" charset="2"/>
              </a:rPr>
              <a:t>; //go according to transition function</a:t>
            </a:r>
            <a:r>
              <a:rPr lang="zh-CN" altLang="en-US" sz="2800" dirty="0">
                <a:solidFill>
                  <a:schemeClr val="tx1"/>
                </a:solidFill>
                <a:sym typeface="Symbol" panose="05050102010706020507" pitchFamily="18" charset="2"/>
              </a:rPr>
              <a:t> </a:t>
            </a:r>
            <a:endParaRPr lang="en-US" altLang="zh-CN" sz="2800" dirty="0">
              <a:solidFill>
                <a:schemeClr val="tx1"/>
              </a:solidFill>
              <a:sym typeface="Symbol" panose="05050102010706020507" pitchFamily="18" charset="2"/>
            </a:endParaRPr>
          </a:p>
          <a:p>
            <a:r>
              <a:rPr lang="en-US" altLang="zh-CN" sz="2800" dirty="0">
                <a:solidFill>
                  <a:schemeClr val="tx1"/>
                </a:solidFill>
                <a:sym typeface="Symbol" panose="05050102010706020507" pitchFamily="18" charset="2"/>
              </a:rPr>
              <a:t>  3)  </a:t>
            </a:r>
            <a:r>
              <a:rPr lang="en-US" altLang="zh-CN" sz="2800" dirty="0" err="1">
                <a:solidFill>
                  <a:schemeClr val="tx1"/>
                </a:solidFill>
                <a:sym typeface="Symbol" panose="05050102010706020507" pitchFamily="18" charset="2"/>
              </a:rPr>
              <a:t>r</a:t>
            </a:r>
            <a:r>
              <a:rPr lang="en-US" altLang="zh-CN" sz="2800" baseline="-25000" dirty="0" err="1">
                <a:solidFill>
                  <a:schemeClr val="tx1"/>
                </a:solidFill>
                <a:sym typeface="Symbol" panose="05050102010706020507" pitchFamily="18" charset="2"/>
              </a:rPr>
              <a:t>n</a:t>
            </a:r>
            <a:r>
              <a:rPr lang="en-US" altLang="zh-CN" sz="2800" dirty="0">
                <a:solidFill>
                  <a:schemeClr val="tx1"/>
                </a:solidFill>
                <a:sym typeface="Symbol" panose="05050102010706020507" pitchFamily="18" charset="2"/>
              </a:rPr>
              <a:t> F                  //ends up in an accept state</a:t>
            </a:r>
            <a:r>
              <a:rPr lang="zh-CN" altLang="en-US" sz="2800" dirty="0">
                <a:solidFill>
                  <a:schemeClr val="tx1"/>
                </a:solidFill>
                <a:sym typeface="Symbol" panose="05050102010706020507" pitchFamily="18" charset="2"/>
              </a:rPr>
              <a:t> </a:t>
            </a:r>
            <a:endParaRPr lang="en-US" altLang="zh-CN" sz="2800" dirty="0">
              <a:solidFill>
                <a:schemeClr val="tx1"/>
              </a:solidFill>
              <a:sym typeface="Symbol" panose="05050102010706020507" pitchFamily="18" charset="2"/>
            </a:endParaRPr>
          </a:p>
          <a:p>
            <a:r>
              <a:rPr lang="en-US" altLang="zh-CN" sz="2800" dirty="0">
                <a:solidFill>
                  <a:srgbClr val="FF0000"/>
                </a:solidFill>
                <a:sym typeface="Symbol" panose="05050102010706020507" pitchFamily="18" charset="2"/>
              </a:rPr>
              <a:t>then</a:t>
            </a:r>
            <a:r>
              <a:rPr lang="en-US" altLang="zh-CN" sz="2800" dirty="0">
                <a:solidFill>
                  <a:schemeClr val="tx1"/>
                </a:solidFill>
                <a:sym typeface="Symbol" panose="05050102010706020507" pitchFamily="18" charset="2"/>
              </a:rPr>
              <a:t> we say M accept w.</a:t>
            </a:r>
            <a:endParaRPr lang="en-US" altLang="zh-CN" sz="2800" dirty="0">
              <a:solidFill>
                <a:schemeClr val="tx1"/>
              </a:solidFill>
              <a:sym typeface="Symbol" panose="05050102010706020507" pitchFamily="18" charset="2"/>
            </a:endParaRPr>
          </a:p>
        </p:txBody>
      </p:sp>
      <p:grpSp>
        <p:nvGrpSpPr>
          <p:cNvPr id="18" name="Group 40"/>
          <p:cNvGrpSpPr/>
          <p:nvPr/>
        </p:nvGrpSpPr>
        <p:grpSpPr bwMode="auto">
          <a:xfrm>
            <a:off x="5364088" y="4437112"/>
            <a:ext cx="3556000" cy="1738312"/>
            <a:chOff x="2224" y="576"/>
            <a:chExt cx="2240" cy="1095"/>
          </a:xfrm>
        </p:grpSpPr>
        <p:sp>
          <p:nvSpPr>
            <p:cNvPr id="19" name="Oval 41"/>
            <p:cNvSpPr>
              <a:spLocks noChangeArrowheads="1"/>
            </p:cNvSpPr>
            <p:nvPr/>
          </p:nvSpPr>
          <p:spPr bwMode="auto">
            <a:xfrm>
              <a:off x="2544" y="110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42"/>
            <p:cNvSpPr txBox="1">
              <a:spLocks noChangeArrowheads="1"/>
            </p:cNvSpPr>
            <p:nvPr/>
          </p:nvSpPr>
          <p:spPr bwMode="auto">
            <a:xfrm>
              <a:off x="2576" y="106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1</a:t>
              </a:r>
              <a:endParaRPr lang="en-US" altLang="zh-CN" b="0" baseline="-25000">
                <a:solidFill>
                  <a:schemeClr val="tx1"/>
                </a:solidFill>
              </a:endParaRPr>
            </a:p>
          </p:txBody>
        </p:sp>
        <p:sp>
          <p:nvSpPr>
            <p:cNvPr id="21" name="Oval 43"/>
            <p:cNvSpPr>
              <a:spLocks noChangeArrowheads="1"/>
            </p:cNvSpPr>
            <p:nvPr/>
          </p:nvSpPr>
          <p:spPr bwMode="auto">
            <a:xfrm>
              <a:off x="3312" y="110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44"/>
            <p:cNvSpPr txBox="1">
              <a:spLocks noChangeArrowheads="1"/>
            </p:cNvSpPr>
            <p:nvPr/>
          </p:nvSpPr>
          <p:spPr bwMode="auto">
            <a:xfrm>
              <a:off x="3344" y="106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2</a:t>
              </a:r>
              <a:endParaRPr lang="en-US" altLang="zh-CN" b="0" baseline="-25000">
                <a:solidFill>
                  <a:schemeClr val="tx1"/>
                </a:solidFill>
              </a:endParaRPr>
            </a:p>
          </p:txBody>
        </p:sp>
        <p:sp>
          <p:nvSpPr>
            <p:cNvPr id="23" name="Oval 45"/>
            <p:cNvSpPr>
              <a:spLocks noChangeArrowheads="1"/>
            </p:cNvSpPr>
            <p:nvPr/>
          </p:nvSpPr>
          <p:spPr bwMode="auto">
            <a:xfrm>
              <a:off x="3336" y="112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46"/>
            <p:cNvSpPr>
              <a:spLocks noChangeArrowheads="1"/>
            </p:cNvSpPr>
            <p:nvPr/>
          </p:nvSpPr>
          <p:spPr bwMode="auto">
            <a:xfrm>
              <a:off x="4128" y="1095"/>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47"/>
            <p:cNvSpPr txBox="1">
              <a:spLocks noChangeArrowheads="1"/>
            </p:cNvSpPr>
            <p:nvPr/>
          </p:nvSpPr>
          <p:spPr bwMode="auto">
            <a:xfrm>
              <a:off x="4160" y="1056"/>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26" name="Arc 48"/>
            <p:cNvSpPr/>
            <p:nvPr/>
          </p:nvSpPr>
          <p:spPr bwMode="auto">
            <a:xfrm rot="-5400000">
              <a:off x="2553" y="877"/>
              <a:ext cx="314" cy="236"/>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49"/>
            <p:cNvSpPr>
              <a:spLocks noChangeShapeType="1"/>
            </p:cNvSpPr>
            <p:nvPr/>
          </p:nvSpPr>
          <p:spPr bwMode="auto">
            <a:xfrm>
              <a:off x="2888" y="1264"/>
              <a:ext cx="43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Arc 50"/>
            <p:cNvSpPr/>
            <p:nvPr/>
          </p:nvSpPr>
          <p:spPr bwMode="auto">
            <a:xfrm rot="-5400000">
              <a:off x="3321" y="855"/>
              <a:ext cx="314" cy="236"/>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Arc 51"/>
            <p:cNvSpPr/>
            <p:nvPr/>
          </p:nvSpPr>
          <p:spPr bwMode="auto">
            <a:xfrm rot="-5400000">
              <a:off x="3816" y="984"/>
              <a:ext cx="144" cy="480"/>
            </a:xfrm>
            <a:custGeom>
              <a:avLst/>
              <a:gdLst>
                <a:gd name="G0" fmla="+- 0 0 0"/>
                <a:gd name="G1" fmla="+- 18240 0 0"/>
                <a:gd name="G2" fmla="+- 21600 0 0"/>
                <a:gd name="T0" fmla="*/ 11570 w 21600"/>
                <a:gd name="T1" fmla="*/ 0 h 38271"/>
                <a:gd name="T2" fmla="*/ 8081 w 21600"/>
                <a:gd name="T3" fmla="*/ 38271 h 38271"/>
                <a:gd name="T4" fmla="*/ 0 w 21600"/>
                <a:gd name="T5" fmla="*/ 18240 h 38271"/>
              </a:gdLst>
              <a:ahLst/>
              <a:cxnLst>
                <a:cxn ang="0">
                  <a:pos x="T0" y="T1"/>
                </a:cxn>
                <a:cxn ang="0">
                  <a:pos x="T2" y="T3"/>
                </a:cxn>
                <a:cxn ang="0">
                  <a:pos x="T4" y="T5"/>
                </a:cxn>
              </a:cxnLst>
              <a:rect l="0" t="0" r="r" b="b"/>
              <a:pathLst>
                <a:path w="21600" h="38271" fill="none" extrusionOk="0">
                  <a:moveTo>
                    <a:pt x="11569" y="0"/>
                  </a:moveTo>
                  <a:cubicBezTo>
                    <a:pt x="17815" y="3961"/>
                    <a:pt x="21600" y="10843"/>
                    <a:pt x="21600" y="18240"/>
                  </a:cubicBezTo>
                  <a:cubicBezTo>
                    <a:pt x="21600" y="27049"/>
                    <a:pt x="16250" y="34975"/>
                    <a:pt x="8081" y="38271"/>
                  </a:cubicBezTo>
                </a:path>
                <a:path w="21600" h="38271" stroke="0" extrusionOk="0">
                  <a:moveTo>
                    <a:pt x="11569" y="0"/>
                  </a:moveTo>
                  <a:cubicBezTo>
                    <a:pt x="17815" y="3961"/>
                    <a:pt x="21600" y="10843"/>
                    <a:pt x="21600" y="18240"/>
                  </a:cubicBezTo>
                  <a:cubicBezTo>
                    <a:pt x="21600" y="27049"/>
                    <a:pt x="16250" y="34975"/>
                    <a:pt x="8081" y="38271"/>
                  </a:cubicBezTo>
                  <a:lnTo>
                    <a:pt x="0" y="1824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Arc 52"/>
            <p:cNvSpPr/>
            <p:nvPr/>
          </p:nvSpPr>
          <p:spPr bwMode="auto">
            <a:xfrm rot="5400000">
              <a:off x="3817" y="1082"/>
              <a:ext cx="141" cy="480"/>
            </a:xfrm>
            <a:custGeom>
              <a:avLst/>
              <a:gdLst>
                <a:gd name="G0" fmla="+- 0 0 0"/>
                <a:gd name="G1" fmla="+- 18240 0 0"/>
                <a:gd name="G2" fmla="+- 21600 0 0"/>
                <a:gd name="T0" fmla="*/ 11570 w 21600"/>
                <a:gd name="T1" fmla="*/ 0 h 38271"/>
                <a:gd name="T2" fmla="*/ 8081 w 21600"/>
                <a:gd name="T3" fmla="*/ 38271 h 38271"/>
                <a:gd name="T4" fmla="*/ 0 w 21600"/>
                <a:gd name="T5" fmla="*/ 18240 h 38271"/>
              </a:gdLst>
              <a:ahLst/>
              <a:cxnLst>
                <a:cxn ang="0">
                  <a:pos x="T0" y="T1"/>
                </a:cxn>
                <a:cxn ang="0">
                  <a:pos x="T2" y="T3"/>
                </a:cxn>
                <a:cxn ang="0">
                  <a:pos x="T4" y="T5"/>
                </a:cxn>
              </a:cxnLst>
              <a:rect l="0" t="0" r="r" b="b"/>
              <a:pathLst>
                <a:path w="21600" h="38271" fill="none" extrusionOk="0">
                  <a:moveTo>
                    <a:pt x="11569" y="0"/>
                  </a:moveTo>
                  <a:cubicBezTo>
                    <a:pt x="17815" y="3961"/>
                    <a:pt x="21600" y="10843"/>
                    <a:pt x="21600" y="18240"/>
                  </a:cubicBezTo>
                  <a:cubicBezTo>
                    <a:pt x="21600" y="27049"/>
                    <a:pt x="16250" y="34975"/>
                    <a:pt x="8081" y="38271"/>
                  </a:cubicBezTo>
                </a:path>
                <a:path w="21600" h="38271" stroke="0" extrusionOk="0">
                  <a:moveTo>
                    <a:pt x="11569" y="0"/>
                  </a:moveTo>
                  <a:cubicBezTo>
                    <a:pt x="17815" y="3961"/>
                    <a:pt x="21600" y="10843"/>
                    <a:pt x="21600" y="18240"/>
                  </a:cubicBezTo>
                  <a:cubicBezTo>
                    <a:pt x="21600" y="27049"/>
                    <a:pt x="16250" y="34975"/>
                    <a:pt x="8081" y="38271"/>
                  </a:cubicBezTo>
                  <a:lnTo>
                    <a:pt x="0" y="1824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53"/>
            <p:cNvSpPr>
              <a:spLocks noChangeShapeType="1"/>
            </p:cNvSpPr>
            <p:nvPr/>
          </p:nvSpPr>
          <p:spPr bwMode="auto">
            <a:xfrm>
              <a:off x="2224" y="1264"/>
              <a:ext cx="33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Text Box 54"/>
            <p:cNvSpPr txBox="1">
              <a:spLocks noChangeArrowheads="1"/>
            </p:cNvSpPr>
            <p:nvPr/>
          </p:nvSpPr>
          <p:spPr bwMode="auto">
            <a:xfrm>
              <a:off x="2604" y="57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33" name="Text Box 55"/>
            <p:cNvSpPr txBox="1">
              <a:spLocks noChangeArrowheads="1"/>
            </p:cNvSpPr>
            <p:nvPr/>
          </p:nvSpPr>
          <p:spPr bwMode="auto">
            <a:xfrm>
              <a:off x="3792" y="87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34" name="Text Box 56"/>
            <p:cNvSpPr txBox="1">
              <a:spLocks noChangeArrowheads="1"/>
            </p:cNvSpPr>
            <p:nvPr/>
          </p:nvSpPr>
          <p:spPr bwMode="auto">
            <a:xfrm>
              <a:off x="3732" y="1344"/>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0,1</a:t>
              </a:r>
              <a:endParaRPr lang="en-US" altLang="zh-CN" b="0">
                <a:solidFill>
                  <a:schemeClr val="tx1"/>
                </a:solidFill>
              </a:endParaRPr>
            </a:p>
          </p:txBody>
        </p:sp>
        <p:sp>
          <p:nvSpPr>
            <p:cNvPr id="35" name="Text Box 57"/>
            <p:cNvSpPr txBox="1">
              <a:spLocks noChangeArrowheads="1"/>
            </p:cNvSpPr>
            <p:nvPr/>
          </p:nvSpPr>
          <p:spPr bwMode="auto">
            <a:xfrm>
              <a:off x="2988" y="96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36" name="Text Box 58"/>
            <p:cNvSpPr txBox="1">
              <a:spLocks noChangeArrowheads="1"/>
            </p:cNvSpPr>
            <p:nvPr/>
          </p:nvSpPr>
          <p:spPr bwMode="auto">
            <a:xfrm>
              <a:off x="3364" y="60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a:solidFill>
                    <a:schemeClr val="tx1"/>
                  </a:solidFill>
                </a:rPr>
                <a:t>1</a:t>
              </a:r>
              <a:endParaRPr lang="en-US" altLang="zh-CN" sz="2400" b="0">
                <a:solidFill>
                  <a:schemeClr val="tx1"/>
                </a:solidFill>
              </a:endParaRPr>
            </a:p>
          </p:txBody>
        </p:sp>
      </p:grpSp>
      <p:grpSp>
        <p:nvGrpSpPr>
          <p:cNvPr id="3" name="组合 2"/>
          <p:cNvGrpSpPr/>
          <p:nvPr/>
        </p:nvGrpSpPr>
        <p:grpSpPr>
          <a:xfrm>
            <a:off x="4731568" y="1129575"/>
            <a:ext cx="4376936" cy="811212"/>
            <a:chOff x="987152" y="4974487"/>
            <a:chExt cx="4376936" cy="811212"/>
          </a:xfrm>
        </p:grpSpPr>
        <p:sp>
          <p:nvSpPr>
            <p:cNvPr id="504837" name="Rectangle 5"/>
            <p:cNvSpPr>
              <a:spLocks noChangeArrowheads="1"/>
            </p:cNvSpPr>
            <p:nvPr/>
          </p:nvSpPr>
          <p:spPr bwMode="auto">
            <a:xfrm>
              <a:off x="987152" y="5201499"/>
              <a:ext cx="3444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s</a:t>
              </a:r>
              <a:endParaRPr lang="en-US" altLang="zh-CN" sz="3200" baseline="-25000" dirty="0">
                <a:solidFill>
                  <a:srgbClr val="FF0000"/>
                </a:solidFill>
              </a:endParaRPr>
            </a:p>
          </p:txBody>
        </p:sp>
        <p:sp>
          <p:nvSpPr>
            <p:cNvPr id="504838" name="Text Box 6"/>
            <p:cNvSpPr txBox="1">
              <a:spLocks noChangeArrowheads="1"/>
            </p:cNvSpPr>
            <p:nvPr/>
          </p:nvSpPr>
          <p:spPr bwMode="auto">
            <a:xfrm>
              <a:off x="1276006" y="4974487"/>
              <a:ext cx="6111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w</a:t>
              </a:r>
              <a:r>
                <a:rPr lang="en-US" altLang="zh-CN" sz="3200" baseline="-25000" dirty="0">
                  <a:solidFill>
                    <a:srgbClr val="FF0000"/>
                  </a:solidFill>
                </a:rPr>
                <a:t>1</a:t>
              </a:r>
              <a:endParaRPr lang="en-US" altLang="zh-CN" sz="3200" baseline="-25000" dirty="0">
                <a:solidFill>
                  <a:srgbClr val="FF0000"/>
                </a:solidFill>
              </a:endParaRPr>
            </a:p>
          </p:txBody>
        </p:sp>
        <p:sp>
          <p:nvSpPr>
            <p:cNvPr id="504839" name="Line 7"/>
            <p:cNvSpPr>
              <a:spLocks noChangeShapeType="1"/>
            </p:cNvSpPr>
            <p:nvPr/>
          </p:nvSpPr>
          <p:spPr bwMode="auto">
            <a:xfrm>
              <a:off x="1304783" y="5585216"/>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4840" name="Rectangle 8"/>
            <p:cNvSpPr>
              <a:spLocks noChangeArrowheads="1"/>
            </p:cNvSpPr>
            <p:nvPr/>
          </p:nvSpPr>
          <p:spPr bwMode="auto">
            <a:xfrm>
              <a:off x="1841277" y="5203087"/>
              <a:ext cx="498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FF0000"/>
                  </a:solidFill>
                </a:rPr>
                <a:t>r</a:t>
              </a:r>
              <a:r>
                <a:rPr lang="en-US" altLang="zh-CN" sz="3200" baseline="-25000">
                  <a:solidFill>
                    <a:srgbClr val="FF0000"/>
                  </a:solidFill>
                </a:rPr>
                <a:t>1</a:t>
              </a:r>
              <a:endParaRPr lang="en-US" altLang="zh-CN" sz="3200" baseline="-25000">
                <a:solidFill>
                  <a:srgbClr val="FF0000"/>
                </a:solidFill>
              </a:endParaRPr>
            </a:p>
          </p:txBody>
        </p:sp>
        <p:sp>
          <p:nvSpPr>
            <p:cNvPr id="504841" name="Text Box 9"/>
            <p:cNvSpPr txBox="1">
              <a:spLocks noChangeArrowheads="1"/>
            </p:cNvSpPr>
            <p:nvPr/>
          </p:nvSpPr>
          <p:spPr bwMode="auto">
            <a:xfrm>
              <a:off x="2232620" y="4974487"/>
              <a:ext cx="6111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FF0000"/>
                  </a:solidFill>
                </a:rPr>
                <a:t>w</a:t>
              </a:r>
              <a:r>
                <a:rPr lang="en-US" altLang="zh-CN" sz="3200" baseline="-25000">
                  <a:solidFill>
                    <a:srgbClr val="FF0000"/>
                  </a:solidFill>
                </a:rPr>
                <a:t>2</a:t>
              </a:r>
              <a:endParaRPr lang="en-US" altLang="zh-CN" sz="3200" baseline="-25000">
                <a:solidFill>
                  <a:srgbClr val="FF0000"/>
                </a:solidFill>
              </a:endParaRPr>
            </a:p>
          </p:txBody>
        </p:sp>
        <p:sp>
          <p:nvSpPr>
            <p:cNvPr id="504843" name="Rectangle 11"/>
            <p:cNvSpPr>
              <a:spLocks noChangeArrowheads="1"/>
            </p:cNvSpPr>
            <p:nvPr/>
          </p:nvSpPr>
          <p:spPr bwMode="auto">
            <a:xfrm>
              <a:off x="2760263" y="5203087"/>
              <a:ext cx="498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r</a:t>
              </a:r>
              <a:r>
                <a:rPr lang="en-US" altLang="zh-CN" sz="3200" baseline="-25000" dirty="0">
                  <a:solidFill>
                    <a:srgbClr val="FF0000"/>
                  </a:solidFill>
                </a:rPr>
                <a:t>2</a:t>
              </a:r>
              <a:endParaRPr lang="en-US" altLang="zh-CN" sz="3200" baseline="-25000" dirty="0">
                <a:solidFill>
                  <a:srgbClr val="FF0000"/>
                </a:solidFill>
              </a:endParaRPr>
            </a:p>
          </p:txBody>
        </p:sp>
        <p:sp>
          <p:nvSpPr>
            <p:cNvPr id="504845" name="Rectangle 13"/>
            <p:cNvSpPr>
              <a:spLocks noChangeArrowheads="1"/>
            </p:cNvSpPr>
            <p:nvPr/>
          </p:nvSpPr>
          <p:spPr bwMode="auto">
            <a:xfrm>
              <a:off x="3723999" y="5203087"/>
              <a:ext cx="735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FF0000"/>
                  </a:solidFill>
                </a:rPr>
                <a:t>r</a:t>
              </a:r>
              <a:r>
                <a:rPr lang="en-US" altLang="zh-CN" sz="3200" baseline="-25000">
                  <a:solidFill>
                    <a:srgbClr val="FF0000"/>
                  </a:solidFill>
                </a:rPr>
                <a:t>n-1</a:t>
              </a:r>
              <a:endParaRPr lang="en-US" altLang="zh-CN" sz="3200" baseline="-25000">
                <a:solidFill>
                  <a:srgbClr val="FF0000"/>
                </a:solidFill>
              </a:endParaRPr>
            </a:p>
          </p:txBody>
        </p:sp>
        <p:sp>
          <p:nvSpPr>
            <p:cNvPr id="504846" name="Text Box 14"/>
            <p:cNvSpPr txBox="1">
              <a:spLocks noChangeArrowheads="1"/>
            </p:cNvSpPr>
            <p:nvPr/>
          </p:nvSpPr>
          <p:spPr bwMode="auto">
            <a:xfrm>
              <a:off x="4297858" y="5050687"/>
              <a:ext cx="625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solidFill>
                    <a:srgbClr val="FF0000"/>
                  </a:solidFill>
                </a:rPr>
                <a:t>w</a:t>
              </a:r>
              <a:r>
                <a:rPr lang="en-US" altLang="zh-CN" sz="3200" baseline="-25000" dirty="0" err="1">
                  <a:solidFill>
                    <a:srgbClr val="FF0000"/>
                  </a:solidFill>
                </a:rPr>
                <a:t>n</a:t>
              </a:r>
              <a:endParaRPr lang="en-US" altLang="zh-CN" sz="3200" baseline="-25000" dirty="0">
                <a:solidFill>
                  <a:srgbClr val="FF0000"/>
                </a:solidFill>
              </a:endParaRPr>
            </a:p>
          </p:txBody>
        </p:sp>
        <p:sp>
          <p:nvSpPr>
            <p:cNvPr id="504848" name="Rectangle 16"/>
            <p:cNvSpPr>
              <a:spLocks noChangeArrowheads="1"/>
            </p:cNvSpPr>
            <p:nvPr/>
          </p:nvSpPr>
          <p:spPr bwMode="auto">
            <a:xfrm>
              <a:off x="4851325" y="5203087"/>
              <a:ext cx="5127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solidFill>
                    <a:srgbClr val="FF0000"/>
                  </a:solidFill>
                </a:rPr>
                <a:t>r</a:t>
              </a:r>
              <a:r>
                <a:rPr lang="en-US" altLang="zh-CN" sz="3200" baseline="-25000" dirty="0" err="1">
                  <a:solidFill>
                    <a:srgbClr val="FF0000"/>
                  </a:solidFill>
                </a:rPr>
                <a:t>n</a:t>
              </a:r>
              <a:endParaRPr lang="en-US" altLang="zh-CN" sz="3200" baseline="-25000" dirty="0">
                <a:solidFill>
                  <a:srgbClr val="FF0000"/>
                </a:solidFill>
              </a:endParaRPr>
            </a:p>
          </p:txBody>
        </p:sp>
        <p:sp>
          <p:nvSpPr>
            <p:cNvPr id="504849" name="Text Box 17"/>
            <p:cNvSpPr txBox="1">
              <a:spLocks noChangeArrowheads="1"/>
            </p:cNvSpPr>
            <p:nvPr/>
          </p:nvSpPr>
          <p:spPr bwMode="auto">
            <a:xfrm>
              <a:off x="3189362" y="4974487"/>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0" dirty="0">
                  <a:solidFill>
                    <a:srgbClr val="FF0000"/>
                  </a:solidFill>
                </a:rPr>
                <a:t>…</a:t>
              </a:r>
              <a:endParaRPr lang="en-US" altLang="zh-CN" sz="3200" b="0" dirty="0">
                <a:solidFill>
                  <a:srgbClr val="FF0000"/>
                </a:solidFill>
              </a:endParaRPr>
            </a:p>
          </p:txBody>
        </p:sp>
        <p:sp>
          <p:nvSpPr>
            <p:cNvPr id="40" name="Line 7"/>
            <p:cNvSpPr>
              <a:spLocks noChangeShapeType="1"/>
            </p:cNvSpPr>
            <p:nvPr/>
          </p:nvSpPr>
          <p:spPr bwMode="auto">
            <a:xfrm>
              <a:off x="2250337" y="5585216"/>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4347269" y="5585216"/>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7"/>
            <p:cNvSpPr>
              <a:spLocks noChangeShapeType="1"/>
            </p:cNvSpPr>
            <p:nvPr/>
          </p:nvSpPr>
          <p:spPr bwMode="auto">
            <a:xfrm>
              <a:off x="3232625" y="5589240"/>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 name="组合 3"/>
          <p:cNvGrpSpPr/>
          <p:nvPr/>
        </p:nvGrpSpPr>
        <p:grpSpPr>
          <a:xfrm>
            <a:off x="35496" y="4797152"/>
            <a:ext cx="5586716" cy="813375"/>
            <a:chOff x="48377" y="4797152"/>
            <a:chExt cx="5586716" cy="813375"/>
          </a:xfrm>
        </p:grpSpPr>
        <p:sp>
          <p:nvSpPr>
            <p:cNvPr id="37" name="Text Box 38"/>
            <p:cNvSpPr txBox="1">
              <a:spLocks noChangeArrowheads="1"/>
            </p:cNvSpPr>
            <p:nvPr/>
          </p:nvSpPr>
          <p:spPr bwMode="auto">
            <a:xfrm>
              <a:off x="3347864" y="5085184"/>
              <a:ext cx="22872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dirty="0">
                  <a:solidFill>
                    <a:schemeClr val="tx1"/>
                  </a:solidFill>
                </a:rPr>
                <a:t>M</a:t>
              </a:r>
              <a:r>
                <a:rPr kumimoji="0" lang="en-US" altLang="zh-CN" baseline="-25000" dirty="0">
                  <a:solidFill>
                    <a:schemeClr val="tx1"/>
                  </a:solidFill>
                </a:rPr>
                <a:t>1 </a:t>
              </a:r>
              <a:r>
                <a:rPr kumimoji="0" lang="en-US" altLang="zh-CN" dirty="0">
                  <a:solidFill>
                    <a:schemeClr val="tx1"/>
                  </a:solidFill>
                </a:rPr>
                <a:t>accept 011</a:t>
              </a:r>
              <a:endParaRPr kumimoji="0" lang="en-US" altLang="zh-CN" dirty="0">
                <a:solidFill>
                  <a:schemeClr val="tx1"/>
                </a:solidFill>
              </a:endParaRPr>
            </a:p>
          </p:txBody>
        </p:sp>
        <p:sp>
          <p:nvSpPr>
            <p:cNvPr id="49" name="Rectangle 8"/>
            <p:cNvSpPr>
              <a:spLocks noChangeArrowheads="1"/>
            </p:cNvSpPr>
            <p:nvPr/>
          </p:nvSpPr>
          <p:spPr bwMode="auto">
            <a:xfrm>
              <a:off x="48377" y="5025752"/>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1</a:t>
              </a:r>
              <a:endParaRPr lang="en-US" altLang="zh-CN" sz="3200" baseline="-25000" dirty="0">
                <a:solidFill>
                  <a:srgbClr val="FF0000"/>
                </a:solidFill>
              </a:endParaRPr>
            </a:p>
          </p:txBody>
        </p:sp>
        <p:sp>
          <p:nvSpPr>
            <p:cNvPr id="50" name="Text Box 9"/>
            <p:cNvSpPr txBox="1">
              <a:spLocks noChangeArrowheads="1"/>
            </p:cNvSpPr>
            <p:nvPr/>
          </p:nvSpPr>
          <p:spPr bwMode="auto">
            <a:xfrm>
              <a:off x="468643" y="4797152"/>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0</a:t>
              </a:r>
              <a:endParaRPr lang="en-US" altLang="zh-CN" sz="3200" baseline="-25000" dirty="0">
                <a:solidFill>
                  <a:srgbClr val="FF0000"/>
                </a:solidFill>
              </a:endParaRPr>
            </a:p>
          </p:txBody>
        </p:sp>
        <p:sp>
          <p:nvSpPr>
            <p:cNvPr id="51" name="Rectangle 11"/>
            <p:cNvSpPr>
              <a:spLocks noChangeArrowheads="1"/>
            </p:cNvSpPr>
            <p:nvPr/>
          </p:nvSpPr>
          <p:spPr bwMode="auto">
            <a:xfrm>
              <a:off x="971600" y="5025752"/>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1</a:t>
              </a:r>
              <a:endParaRPr lang="en-US" altLang="zh-CN" sz="3200" baseline="-25000" dirty="0">
                <a:solidFill>
                  <a:srgbClr val="FF0000"/>
                </a:solidFill>
              </a:endParaRPr>
            </a:p>
          </p:txBody>
        </p:sp>
        <p:sp>
          <p:nvSpPr>
            <p:cNvPr id="52" name="Rectangle 13"/>
            <p:cNvSpPr>
              <a:spLocks noChangeArrowheads="1"/>
            </p:cNvSpPr>
            <p:nvPr/>
          </p:nvSpPr>
          <p:spPr bwMode="auto">
            <a:xfrm>
              <a:off x="1907704" y="5025752"/>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2</a:t>
              </a:r>
              <a:endParaRPr lang="en-US" altLang="zh-CN" sz="3200" baseline="-25000" dirty="0">
                <a:solidFill>
                  <a:srgbClr val="FF0000"/>
                </a:solidFill>
              </a:endParaRPr>
            </a:p>
          </p:txBody>
        </p:sp>
        <p:sp>
          <p:nvSpPr>
            <p:cNvPr id="53" name="Text Box 14"/>
            <p:cNvSpPr txBox="1">
              <a:spLocks noChangeArrowheads="1"/>
            </p:cNvSpPr>
            <p:nvPr/>
          </p:nvSpPr>
          <p:spPr bwMode="auto">
            <a:xfrm>
              <a:off x="2525966" y="4873352"/>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1</a:t>
              </a:r>
              <a:endParaRPr lang="en-US" altLang="zh-CN" sz="3200" baseline="-25000" dirty="0">
                <a:solidFill>
                  <a:srgbClr val="FF0000"/>
                </a:solidFill>
              </a:endParaRPr>
            </a:p>
          </p:txBody>
        </p:sp>
        <p:sp>
          <p:nvSpPr>
            <p:cNvPr id="54" name="Rectangle 16"/>
            <p:cNvSpPr>
              <a:spLocks noChangeArrowheads="1"/>
            </p:cNvSpPr>
            <p:nvPr/>
          </p:nvSpPr>
          <p:spPr bwMode="auto">
            <a:xfrm>
              <a:off x="2915816" y="5025752"/>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2</a:t>
              </a:r>
              <a:endParaRPr lang="en-US" altLang="zh-CN" sz="3200" baseline="-25000" dirty="0">
                <a:solidFill>
                  <a:srgbClr val="FF0000"/>
                </a:solidFill>
              </a:endParaRPr>
            </a:p>
          </p:txBody>
        </p:sp>
        <p:sp>
          <p:nvSpPr>
            <p:cNvPr id="55" name="Text Box 17"/>
            <p:cNvSpPr txBox="1">
              <a:spLocks noChangeArrowheads="1"/>
            </p:cNvSpPr>
            <p:nvPr/>
          </p:nvSpPr>
          <p:spPr bwMode="auto">
            <a:xfrm>
              <a:off x="1488537" y="4797152"/>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1</a:t>
              </a:r>
              <a:endParaRPr lang="en-US" altLang="zh-CN" sz="3200" dirty="0">
                <a:solidFill>
                  <a:srgbClr val="FF0000"/>
                </a:solidFill>
              </a:endParaRPr>
            </a:p>
          </p:txBody>
        </p:sp>
        <p:sp>
          <p:nvSpPr>
            <p:cNvPr id="56" name="Line 7"/>
            <p:cNvSpPr>
              <a:spLocks noChangeShapeType="1"/>
            </p:cNvSpPr>
            <p:nvPr/>
          </p:nvSpPr>
          <p:spPr bwMode="auto">
            <a:xfrm>
              <a:off x="486360" y="5407881"/>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7"/>
            <p:cNvSpPr>
              <a:spLocks noChangeShapeType="1"/>
            </p:cNvSpPr>
            <p:nvPr/>
          </p:nvSpPr>
          <p:spPr bwMode="auto">
            <a:xfrm>
              <a:off x="2411760" y="5407881"/>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7"/>
            <p:cNvSpPr>
              <a:spLocks noChangeShapeType="1"/>
            </p:cNvSpPr>
            <p:nvPr/>
          </p:nvSpPr>
          <p:spPr bwMode="auto">
            <a:xfrm>
              <a:off x="1403648" y="5411905"/>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0" name="组合 59"/>
          <p:cNvGrpSpPr/>
          <p:nvPr/>
        </p:nvGrpSpPr>
        <p:grpSpPr>
          <a:xfrm>
            <a:off x="21847" y="5701060"/>
            <a:ext cx="6666114" cy="813375"/>
            <a:chOff x="48377" y="4797152"/>
            <a:chExt cx="6666114" cy="813375"/>
          </a:xfrm>
        </p:grpSpPr>
        <p:sp>
          <p:nvSpPr>
            <p:cNvPr id="61" name="Text Box 38"/>
            <p:cNvSpPr txBox="1">
              <a:spLocks noChangeArrowheads="1"/>
            </p:cNvSpPr>
            <p:nvPr/>
          </p:nvSpPr>
          <p:spPr bwMode="auto">
            <a:xfrm>
              <a:off x="3347864" y="5085184"/>
              <a:ext cx="33666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dirty="0">
                  <a:solidFill>
                    <a:schemeClr val="tx1"/>
                  </a:solidFill>
                </a:rPr>
                <a:t>M</a:t>
              </a:r>
              <a:r>
                <a:rPr kumimoji="0" lang="en-US" altLang="zh-CN" baseline="-25000" dirty="0">
                  <a:solidFill>
                    <a:schemeClr val="tx1"/>
                  </a:solidFill>
                </a:rPr>
                <a:t>1 </a:t>
              </a:r>
              <a:r>
                <a:rPr kumimoji="0" lang="en-US" altLang="zh-CN" dirty="0">
                  <a:solidFill>
                    <a:schemeClr val="tx1"/>
                  </a:solidFill>
                </a:rPr>
                <a:t>do not accept 010</a:t>
              </a:r>
              <a:endParaRPr kumimoji="0" lang="en-US" altLang="zh-CN" dirty="0">
                <a:solidFill>
                  <a:schemeClr val="tx1"/>
                </a:solidFill>
              </a:endParaRPr>
            </a:p>
          </p:txBody>
        </p:sp>
        <p:sp>
          <p:nvSpPr>
            <p:cNvPr id="62" name="Rectangle 8"/>
            <p:cNvSpPr>
              <a:spLocks noChangeArrowheads="1"/>
            </p:cNvSpPr>
            <p:nvPr/>
          </p:nvSpPr>
          <p:spPr bwMode="auto">
            <a:xfrm>
              <a:off x="48377" y="5025752"/>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1</a:t>
              </a:r>
              <a:endParaRPr lang="en-US" altLang="zh-CN" sz="3200" baseline="-25000" dirty="0">
                <a:solidFill>
                  <a:srgbClr val="FF0000"/>
                </a:solidFill>
              </a:endParaRPr>
            </a:p>
          </p:txBody>
        </p:sp>
        <p:sp>
          <p:nvSpPr>
            <p:cNvPr id="63" name="Text Box 9"/>
            <p:cNvSpPr txBox="1">
              <a:spLocks noChangeArrowheads="1"/>
            </p:cNvSpPr>
            <p:nvPr/>
          </p:nvSpPr>
          <p:spPr bwMode="auto">
            <a:xfrm>
              <a:off x="468643" y="4797152"/>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0</a:t>
              </a:r>
              <a:endParaRPr lang="en-US" altLang="zh-CN" sz="3200" baseline="-25000" dirty="0">
                <a:solidFill>
                  <a:srgbClr val="FF0000"/>
                </a:solidFill>
              </a:endParaRPr>
            </a:p>
          </p:txBody>
        </p:sp>
        <p:sp>
          <p:nvSpPr>
            <p:cNvPr id="64" name="Rectangle 11"/>
            <p:cNvSpPr>
              <a:spLocks noChangeArrowheads="1"/>
            </p:cNvSpPr>
            <p:nvPr/>
          </p:nvSpPr>
          <p:spPr bwMode="auto">
            <a:xfrm>
              <a:off x="971600" y="5025752"/>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1</a:t>
              </a:r>
              <a:endParaRPr lang="en-US" altLang="zh-CN" sz="3200" baseline="-25000" dirty="0">
                <a:solidFill>
                  <a:srgbClr val="FF0000"/>
                </a:solidFill>
              </a:endParaRPr>
            </a:p>
          </p:txBody>
        </p:sp>
        <p:sp>
          <p:nvSpPr>
            <p:cNvPr id="65" name="Rectangle 13"/>
            <p:cNvSpPr>
              <a:spLocks noChangeArrowheads="1"/>
            </p:cNvSpPr>
            <p:nvPr/>
          </p:nvSpPr>
          <p:spPr bwMode="auto">
            <a:xfrm>
              <a:off x="1907704" y="5025752"/>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2</a:t>
              </a:r>
              <a:endParaRPr lang="en-US" altLang="zh-CN" sz="3200" baseline="-25000" dirty="0">
                <a:solidFill>
                  <a:srgbClr val="FF0000"/>
                </a:solidFill>
              </a:endParaRPr>
            </a:p>
          </p:txBody>
        </p:sp>
        <p:sp>
          <p:nvSpPr>
            <p:cNvPr id="66" name="Text Box 14"/>
            <p:cNvSpPr txBox="1">
              <a:spLocks noChangeArrowheads="1"/>
            </p:cNvSpPr>
            <p:nvPr/>
          </p:nvSpPr>
          <p:spPr bwMode="auto">
            <a:xfrm>
              <a:off x="2525966" y="4873352"/>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0</a:t>
              </a:r>
              <a:endParaRPr lang="en-US" altLang="zh-CN" sz="3200" baseline="-25000" dirty="0">
                <a:solidFill>
                  <a:srgbClr val="FF0000"/>
                </a:solidFill>
              </a:endParaRPr>
            </a:p>
          </p:txBody>
        </p:sp>
        <p:sp>
          <p:nvSpPr>
            <p:cNvPr id="67" name="Rectangle 16"/>
            <p:cNvSpPr>
              <a:spLocks noChangeArrowheads="1"/>
            </p:cNvSpPr>
            <p:nvPr/>
          </p:nvSpPr>
          <p:spPr bwMode="auto">
            <a:xfrm>
              <a:off x="2915816" y="5025752"/>
              <a:ext cx="548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q</a:t>
              </a:r>
              <a:r>
                <a:rPr lang="en-US" altLang="zh-CN" sz="3200" baseline="-25000" dirty="0">
                  <a:solidFill>
                    <a:srgbClr val="FF0000"/>
                  </a:solidFill>
                </a:rPr>
                <a:t>3</a:t>
              </a:r>
              <a:endParaRPr lang="en-US" altLang="zh-CN" sz="3200" baseline="-25000" dirty="0">
                <a:solidFill>
                  <a:srgbClr val="FF0000"/>
                </a:solidFill>
              </a:endParaRPr>
            </a:p>
          </p:txBody>
        </p:sp>
        <p:sp>
          <p:nvSpPr>
            <p:cNvPr id="68" name="Text Box 17"/>
            <p:cNvSpPr txBox="1">
              <a:spLocks noChangeArrowheads="1"/>
            </p:cNvSpPr>
            <p:nvPr/>
          </p:nvSpPr>
          <p:spPr bwMode="auto">
            <a:xfrm>
              <a:off x="1488537" y="4797152"/>
              <a:ext cx="389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rPr>
                <a:t>1</a:t>
              </a:r>
              <a:endParaRPr lang="en-US" altLang="zh-CN" sz="3200" dirty="0">
                <a:solidFill>
                  <a:srgbClr val="FF0000"/>
                </a:solidFill>
              </a:endParaRPr>
            </a:p>
          </p:txBody>
        </p:sp>
        <p:sp>
          <p:nvSpPr>
            <p:cNvPr id="69" name="Line 7"/>
            <p:cNvSpPr>
              <a:spLocks noChangeShapeType="1"/>
            </p:cNvSpPr>
            <p:nvPr/>
          </p:nvSpPr>
          <p:spPr bwMode="auto">
            <a:xfrm>
              <a:off x="486360" y="5407881"/>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7"/>
            <p:cNvSpPr>
              <a:spLocks noChangeShapeType="1"/>
            </p:cNvSpPr>
            <p:nvPr/>
          </p:nvSpPr>
          <p:spPr bwMode="auto">
            <a:xfrm>
              <a:off x="2411760" y="5407881"/>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7"/>
            <p:cNvSpPr>
              <a:spLocks noChangeShapeType="1"/>
            </p:cNvSpPr>
            <p:nvPr/>
          </p:nvSpPr>
          <p:spPr bwMode="auto">
            <a:xfrm>
              <a:off x="1403648" y="5411905"/>
              <a:ext cx="547287" cy="4024"/>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12521"/>
    </mc:Choice>
    <mc:Fallback>
      <p:transition spd="slow" advTm="2125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anim calcmode="lin" valueType="num">
                                      <p:cBhvr additive="base">
                                        <p:cTn id="7" dur="500" fill="hold"/>
                                        <p:tgtEl>
                                          <p:spTgt spid="5048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48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4835">
                                            <p:txEl>
                                              <p:pRg st="1" end="1"/>
                                            </p:txEl>
                                          </p:spTgt>
                                        </p:tgtEl>
                                        <p:attrNameLst>
                                          <p:attrName>style.visibility</p:attrName>
                                        </p:attrNameLst>
                                      </p:cBhvr>
                                      <p:to>
                                        <p:strVal val="visible"/>
                                      </p:to>
                                    </p:set>
                                    <p:anim calcmode="lin" valueType="num">
                                      <p:cBhvr additive="base">
                                        <p:cTn id="13" dur="500" fill="hold"/>
                                        <p:tgtEl>
                                          <p:spTgt spid="5048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48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4835">
                                            <p:txEl>
                                              <p:pRg st="2" end="2"/>
                                            </p:txEl>
                                          </p:spTgt>
                                        </p:tgtEl>
                                        <p:attrNameLst>
                                          <p:attrName>style.visibility</p:attrName>
                                        </p:attrNameLst>
                                      </p:cBhvr>
                                      <p:to>
                                        <p:strVal val="visible"/>
                                      </p:to>
                                    </p:set>
                                    <p:anim calcmode="lin" valueType="num">
                                      <p:cBhvr additive="base">
                                        <p:cTn id="19" dur="500" fill="hold"/>
                                        <p:tgtEl>
                                          <p:spTgt spid="5048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48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04835">
                                            <p:txEl>
                                              <p:pRg st="3" end="3"/>
                                            </p:txEl>
                                          </p:spTgt>
                                        </p:tgtEl>
                                        <p:attrNameLst>
                                          <p:attrName>style.visibility</p:attrName>
                                        </p:attrNameLst>
                                      </p:cBhvr>
                                      <p:to>
                                        <p:strVal val="visible"/>
                                      </p:to>
                                    </p:set>
                                    <p:anim calcmode="lin" valueType="num">
                                      <p:cBhvr additive="base">
                                        <p:cTn id="31" dur="500" fill="hold"/>
                                        <p:tgtEl>
                                          <p:spTgt spid="50483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048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04835">
                                            <p:txEl>
                                              <p:pRg st="4" end="4"/>
                                            </p:txEl>
                                          </p:spTgt>
                                        </p:tgtEl>
                                        <p:attrNameLst>
                                          <p:attrName>style.visibility</p:attrName>
                                        </p:attrNameLst>
                                      </p:cBhvr>
                                      <p:to>
                                        <p:strVal val="visible"/>
                                      </p:to>
                                    </p:set>
                                    <p:anim calcmode="lin" valueType="num">
                                      <p:cBhvr additive="base">
                                        <p:cTn id="37" dur="500" fill="hold"/>
                                        <p:tgtEl>
                                          <p:spTgt spid="50483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048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04835">
                                            <p:txEl>
                                              <p:pRg st="5" end="5"/>
                                            </p:txEl>
                                          </p:spTgt>
                                        </p:tgtEl>
                                        <p:attrNameLst>
                                          <p:attrName>style.visibility</p:attrName>
                                        </p:attrNameLst>
                                      </p:cBhvr>
                                      <p:to>
                                        <p:strVal val="visible"/>
                                      </p:to>
                                    </p:set>
                                    <p:anim calcmode="lin" valueType="num">
                                      <p:cBhvr additive="base">
                                        <p:cTn id="43" dur="500" fill="hold"/>
                                        <p:tgtEl>
                                          <p:spTgt spid="504835">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048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04835">
                                            <p:txEl>
                                              <p:pRg st="6" end="6"/>
                                            </p:txEl>
                                          </p:spTgt>
                                        </p:tgtEl>
                                        <p:attrNameLst>
                                          <p:attrName>style.visibility</p:attrName>
                                        </p:attrNameLst>
                                      </p:cBhvr>
                                      <p:to>
                                        <p:strVal val="visible"/>
                                      </p:to>
                                    </p:set>
                                    <p:anim calcmode="lin" valueType="num">
                                      <p:cBhvr additive="base">
                                        <p:cTn id="49" dur="500" fill="hold"/>
                                        <p:tgtEl>
                                          <p:spTgt spid="504835">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048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60"/>
                                        </p:tgtEl>
                                        <p:attrNameLst>
                                          <p:attrName>style.visibility</p:attrName>
                                        </p:attrNameLst>
                                      </p:cBhvr>
                                      <p:to>
                                        <p:strVal val="visible"/>
                                      </p:to>
                                    </p:set>
                                    <p:anim calcmode="lin" valueType="num">
                                      <p:cBhvr additive="base">
                                        <p:cTn id="61" dur="500" fill="hold"/>
                                        <p:tgtEl>
                                          <p:spTgt spid="60"/>
                                        </p:tgtEl>
                                        <p:attrNameLst>
                                          <p:attrName>ppt_x</p:attrName>
                                        </p:attrNameLst>
                                      </p:cBhvr>
                                      <p:tavLst>
                                        <p:tav tm="0">
                                          <p:val>
                                            <p:strVal val="1+#ppt_w/2"/>
                                          </p:val>
                                        </p:tav>
                                        <p:tav tm="100000">
                                          <p:val>
                                            <p:strVal val="#ppt_x"/>
                                          </p:val>
                                        </p:tav>
                                      </p:tavLst>
                                    </p:anim>
                                    <p:anim calcmode="lin" valueType="num">
                                      <p:cBhvr additive="base">
                                        <p:cTn id="62"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autoUpdateAnimBg="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dirty="0">
                <a:solidFill>
                  <a:schemeClr val="tx1"/>
                </a:solidFill>
              </a:rPr>
              <a:t>The language of a DFA</a:t>
            </a:r>
            <a:endParaRPr lang="zh-CN" altLang="en-US" b="1" dirty="0">
              <a:solidFill>
                <a:schemeClr val="tx1"/>
              </a:solidFill>
            </a:endParaRPr>
          </a:p>
        </p:txBody>
      </p:sp>
      <p:sp>
        <p:nvSpPr>
          <p:cNvPr id="505859" name="Text Box 3"/>
          <p:cNvSpPr txBox="1">
            <a:spLocks noChangeArrowheads="1"/>
          </p:cNvSpPr>
          <p:nvPr/>
        </p:nvSpPr>
        <p:spPr bwMode="auto">
          <a:xfrm>
            <a:off x="179512" y="1614590"/>
            <a:ext cx="8377999" cy="1598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dirty="0">
                <a:solidFill>
                  <a:schemeClr val="tx1"/>
                </a:solidFill>
              </a:rPr>
              <a:t>Def: For a DFA M, letting A = { w</a:t>
            </a:r>
            <a:r>
              <a:rPr lang="en-US" altLang="zh-CN" dirty="0">
                <a:solidFill>
                  <a:schemeClr val="tx1"/>
                </a:solidFill>
                <a:sym typeface="Symbol" panose="05050102010706020507" pitchFamily="18" charset="2"/>
              </a:rPr>
              <a:t> </a:t>
            </a:r>
            <a:r>
              <a:rPr lang="en-US" altLang="zh-CN" baseline="30000" dirty="0">
                <a:solidFill>
                  <a:schemeClr val="tx1"/>
                </a:solidFill>
                <a:sym typeface="Symbol" panose="05050102010706020507" pitchFamily="18" charset="2"/>
              </a:rPr>
              <a:t>* </a:t>
            </a:r>
            <a:r>
              <a:rPr lang="en-US" altLang="zh-CN" dirty="0">
                <a:solidFill>
                  <a:schemeClr val="tx1"/>
                </a:solidFill>
                <a:sym typeface="Symbol" panose="05050102010706020507" pitchFamily="18" charset="2"/>
              </a:rPr>
              <a:t>| M accept w</a:t>
            </a:r>
            <a:r>
              <a:rPr lang="en-US" altLang="zh-CN" dirty="0">
                <a:solidFill>
                  <a:schemeClr val="tx1"/>
                </a:solidFill>
              </a:rPr>
              <a:t> }, </a:t>
            </a:r>
            <a:endParaRPr lang="en-US" altLang="zh-CN" dirty="0">
              <a:solidFill>
                <a:schemeClr val="tx1"/>
              </a:solidFill>
            </a:endParaRPr>
          </a:p>
          <a:p>
            <a:pPr>
              <a:lnSpc>
                <a:spcPct val="120000"/>
              </a:lnSpc>
            </a:pPr>
            <a:r>
              <a:rPr lang="en-US" altLang="zh-CN" dirty="0">
                <a:solidFill>
                  <a:schemeClr val="tx1"/>
                </a:solidFill>
              </a:rPr>
              <a:t>       we call A </a:t>
            </a:r>
            <a:r>
              <a:rPr lang="en-US" altLang="zh-CN" dirty="0">
                <a:solidFill>
                  <a:schemeClr val="accent2"/>
                </a:solidFill>
              </a:rPr>
              <a:t>the language of M</a:t>
            </a:r>
            <a:r>
              <a:rPr lang="en-US" altLang="zh-CN" dirty="0">
                <a:solidFill>
                  <a:schemeClr val="tx1"/>
                </a:solidFill>
              </a:rPr>
              <a:t> and write L(M)=A. </a:t>
            </a:r>
            <a:endParaRPr lang="en-US" altLang="zh-CN" dirty="0">
              <a:solidFill>
                <a:schemeClr val="tx1"/>
              </a:solidFill>
            </a:endParaRPr>
          </a:p>
          <a:p>
            <a:pPr>
              <a:lnSpc>
                <a:spcPct val="120000"/>
              </a:lnSpc>
            </a:pPr>
            <a:r>
              <a:rPr lang="en-US" altLang="zh-CN" dirty="0">
                <a:solidFill>
                  <a:schemeClr val="tx1"/>
                </a:solidFill>
              </a:rPr>
              <a:t>       We say that M </a:t>
            </a:r>
            <a:r>
              <a:rPr lang="en-US" altLang="zh-CN" dirty="0">
                <a:solidFill>
                  <a:schemeClr val="accent2"/>
                </a:solidFill>
              </a:rPr>
              <a:t>recognizes</a:t>
            </a:r>
            <a:r>
              <a:rPr lang="en-US" altLang="zh-CN" dirty="0">
                <a:solidFill>
                  <a:schemeClr val="tx1"/>
                </a:solidFill>
              </a:rPr>
              <a:t> A or M </a:t>
            </a:r>
            <a:r>
              <a:rPr lang="en-US" altLang="zh-CN" dirty="0">
                <a:solidFill>
                  <a:schemeClr val="accent2"/>
                </a:solidFill>
              </a:rPr>
              <a:t>accepts</a:t>
            </a:r>
            <a:r>
              <a:rPr lang="en-US" altLang="zh-CN" dirty="0">
                <a:solidFill>
                  <a:schemeClr val="tx1"/>
                </a:solidFill>
              </a:rPr>
              <a:t> A. </a:t>
            </a:r>
            <a:endParaRPr lang="en-US" altLang="zh-CN" dirty="0">
              <a:solidFill>
                <a:schemeClr val="tx1"/>
              </a:solidFill>
            </a:endParaRPr>
          </a:p>
        </p:txBody>
      </p:sp>
      <p:grpSp>
        <p:nvGrpSpPr>
          <p:cNvPr id="505860" name="Group 4"/>
          <p:cNvGrpSpPr/>
          <p:nvPr/>
        </p:nvGrpSpPr>
        <p:grpSpPr bwMode="auto">
          <a:xfrm>
            <a:off x="3347864" y="3228503"/>
            <a:ext cx="4714875" cy="1751013"/>
            <a:chOff x="1286" y="1873"/>
            <a:chExt cx="2970" cy="1103"/>
          </a:xfrm>
        </p:grpSpPr>
        <p:grpSp>
          <p:nvGrpSpPr>
            <p:cNvPr id="505861" name="Group 5"/>
            <p:cNvGrpSpPr/>
            <p:nvPr/>
          </p:nvGrpSpPr>
          <p:grpSpPr bwMode="auto">
            <a:xfrm>
              <a:off x="2016" y="1873"/>
              <a:ext cx="2240" cy="1103"/>
              <a:chOff x="2224" y="568"/>
              <a:chExt cx="2240" cy="1103"/>
            </a:xfrm>
          </p:grpSpPr>
          <p:sp>
            <p:nvSpPr>
              <p:cNvPr id="505862" name="Oval 6"/>
              <p:cNvSpPr>
                <a:spLocks noChangeArrowheads="1"/>
              </p:cNvSpPr>
              <p:nvPr/>
            </p:nvSpPr>
            <p:spPr bwMode="auto">
              <a:xfrm>
                <a:off x="2544" y="110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63" name="Text Box 7"/>
              <p:cNvSpPr txBox="1">
                <a:spLocks noChangeArrowheads="1"/>
              </p:cNvSpPr>
              <p:nvPr/>
            </p:nvSpPr>
            <p:spPr bwMode="auto">
              <a:xfrm>
                <a:off x="2576" y="106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a:solidFill>
                      <a:schemeClr val="tx1"/>
                    </a:solidFill>
                  </a:rPr>
                  <a:t>q</a:t>
                </a:r>
                <a:r>
                  <a:rPr lang="en-US" altLang="zh-CN" b="0" baseline="-25000" dirty="0">
                    <a:solidFill>
                      <a:schemeClr val="tx1"/>
                    </a:solidFill>
                  </a:rPr>
                  <a:t>1</a:t>
                </a:r>
                <a:endParaRPr lang="en-US" altLang="zh-CN" b="0" baseline="-25000" dirty="0">
                  <a:solidFill>
                    <a:schemeClr val="tx1"/>
                  </a:solidFill>
                </a:endParaRPr>
              </a:p>
            </p:txBody>
          </p:sp>
          <p:sp>
            <p:nvSpPr>
              <p:cNvPr id="505864" name="Oval 8"/>
              <p:cNvSpPr>
                <a:spLocks noChangeArrowheads="1"/>
              </p:cNvSpPr>
              <p:nvPr/>
            </p:nvSpPr>
            <p:spPr bwMode="auto">
              <a:xfrm>
                <a:off x="3312" y="110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65" name="Text Box 9"/>
              <p:cNvSpPr txBox="1">
                <a:spLocks noChangeArrowheads="1"/>
              </p:cNvSpPr>
              <p:nvPr/>
            </p:nvSpPr>
            <p:spPr bwMode="auto">
              <a:xfrm>
                <a:off x="3344" y="106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a:solidFill>
                      <a:schemeClr val="tx1"/>
                    </a:solidFill>
                  </a:rPr>
                  <a:t>q</a:t>
                </a:r>
                <a:r>
                  <a:rPr lang="en-US" altLang="zh-CN" b="0" baseline="-25000" dirty="0">
                    <a:solidFill>
                      <a:schemeClr val="tx1"/>
                    </a:solidFill>
                  </a:rPr>
                  <a:t>2</a:t>
                </a:r>
                <a:endParaRPr lang="en-US" altLang="zh-CN" b="0" baseline="-25000" dirty="0">
                  <a:solidFill>
                    <a:schemeClr val="tx1"/>
                  </a:solidFill>
                </a:endParaRPr>
              </a:p>
            </p:txBody>
          </p:sp>
          <p:sp>
            <p:nvSpPr>
              <p:cNvPr id="505866" name="Oval 10"/>
              <p:cNvSpPr>
                <a:spLocks noChangeArrowheads="1"/>
              </p:cNvSpPr>
              <p:nvPr/>
            </p:nvSpPr>
            <p:spPr bwMode="auto">
              <a:xfrm>
                <a:off x="3336" y="112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67" name="Oval 11"/>
              <p:cNvSpPr>
                <a:spLocks noChangeArrowheads="1"/>
              </p:cNvSpPr>
              <p:nvPr/>
            </p:nvSpPr>
            <p:spPr bwMode="auto">
              <a:xfrm>
                <a:off x="4128" y="1095"/>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68" name="Text Box 12"/>
              <p:cNvSpPr txBox="1">
                <a:spLocks noChangeArrowheads="1"/>
              </p:cNvSpPr>
              <p:nvPr/>
            </p:nvSpPr>
            <p:spPr bwMode="auto">
              <a:xfrm>
                <a:off x="4160" y="1056"/>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q</a:t>
                </a:r>
                <a:r>
                  <a:rPr lang="en-US" altLang="zh-CN" b="0" baseline="-25000">
                    <a:solidFill>
                      <a:schemeClr val="tx1"/>
                    </a:solidFill>
                  </a:rPr>
                  <a:t>3</a:t>
                </a:r>
                <a:endParaRPr lang="en-US" altLang="zh-CN" b="0" baseline="-25000">
                  <a:solidFill>
                    <a:schemeClr val="tx1"/>
                  </a:solidFill>
                </a:endParaRPr>
              </a:p>
            </p:txBody>
          </p:sp>
          <p:sp>
            <p:nvSpPr>
              <p:cNvPr id="505869" name="Arc 13"/>
              <p:cNvSpPr/>
              <p:nvPr/>
            </p:nvSpPr>
            <p:spPr bwMode="auto">
              <a:xfrm rot="-5400000">
                <a:off x="2553" y="877"/>
                <a:ext cx="314" cy="236"/>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70" name="Line 14"/>
              <p:cNvSpPr>
                <a:spLocks noChangeShapeType="1"/>
              </p:cNvSpPr>
              <p:nvPr/>
            </p:nvSpPr>
            <p:spPr bwMode="auto">
              <a:xfrm>
                <a:off x="2888" y="1264"/>
                <a:ext cx="43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5871" name="Arc 15"/>
              <p:cNvSpPr/>
              <p:nvPr/>
            </p:nvSpPr>
            <p:spPr bwMode="auto">
              <a:xfrm rot="-5400000">
                <a:off x="3321" y="855"/>
                <a:ext cx="314" cy="236"/>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72" name="Arc 16"/>
              <p:cNvSpPr/>
              <p:nvPr/>
            </p:nvSpPr>
            <p:spPr bwMode="auto">
              <a:xfrm rot="-5400000">
                <a:off x="3816" y="984"/>
                <a:ext cx="144" cy="480"/>
              </a:xfrm>
              <a:custGeom>
                <a:avLst/>
                <a:gdLst>
                  <a:gd name="G0" fmla="+- 0 0 0"/>
                  <a:gd name="G1" fmla="+- 18240 0 0"/>
                  <a:gd name="G2" fmla="+- 21600 0 0"/>
                  <a:gd name="T0" fmla="*/ 11570 w 21600"/>
                  <a:gd name="T1" fmla="*/ 0 h 38271"/>
                  <a:gd name="T2" fmla="*/ 8081 w 21600"/>
                  <a:gd name="T3" fmla="*/ 38271 h 38271"/>
                  <a:gd name="T4" fmla="*/ 0 w 21600"/>
                  <a:gd name="T5" fmla="*/ 18240 h 38271"/>
                </a:gdLst>
                <a:ahLst/>
                <a:cxnLst>
                  <a:cxn ang="0">
                    <a:pos x="T0" y="T1"/>
                  </a:cxn>
                  <a:cxn ang="0">
                    <a:pos x="T2" y="T3"/>
                  </a:cxn>
                  <a:cxn ang="0">
                    <a:pos x="T4" y="T5"/>
                  </a:cxn>
                </a:cxnLst>
                <a:rect l="0" t="0" r="r" b="b"/>
                <a:pathLst>
                  <a:path w="21600" h="38271" fill="none" extrusionOk="0">
                    <a:moveTo>
                      <a:pt x="11569" y="0"/>
                    </a:moveTo>
                    <a:cubicBezTo>
                      <a:pt x="17815" y="3961"/>
                      <a:pt x="21600" y="10843"/>
                      <a:pt x="21600" y="18240"/>
                    </a:cubicBezTo>
                    <a:cubicBezTo>
                      <a:pt x="21600" y="27049"/>
                      <a:pt x="16250" y="34975"/>
                      <a:pt x="8081" y="38271"/>
                    </a:cubicBezTo>
                  </a:path>
                  <a:path w="21600" h="38271" stroke="0" extrusionOk="0">
                    <a:moveTo>
                      <a:pt x="11569" y="0"/>
                    </a:moveTo>
                    <a:cubicBezTo>
                      <a:pt x="17815" y="3961"/>
                      <a:pt x="21600" y="10843"/>
                      <a:pt x="21600" y="18240"/>
                    </a:cubicBezTo>
                    <a:cubicBezTo>
                      <a:pt x="21600" y="27049"/>
                      <a:pt x="16250" y="34975"/>
                      <a:pt x="8081" y="38271"/>
                    </a:cubicBezTo>
                    <a:lnTo>
                      <a:pt x="0" y="1824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73" name="Arc 17"/>
              <p:cNvSpPr/>
              <p:nvPr/>
            </p:nvSpPr>
            <p:spPr bwMode="auto">
              <a:xfrm rot="5400000">
                <a:off x="3817" y="1082"/>
                <a:ext cx="141" cy="480"/>
              </a:xfrm>
              <a:custGeom>
                <a:avLst/>
                <a:gdLst>
                  <a:gd name="G0" fmla="+- 0 0 0"/>
                  <a:gd name="G1" fmla="+- 18240 0 0"/>
                  <a:gd name="G2" fmla="+- 21600 0 0"/>
                  <a:gd name="T0" fmla="*/ 11570 w 21600"/>
                  <a:gd name="T1" fmla="*/ 0 h 38271"/>
                  <a:gd name="T2" fmla="*/ 8081 w 21600"/>
                  <a:gd name="T3" fmla="*/ 38271 h 38271"/>
                  <a:gd name="T4" fmla="*/ 0 w 21600"/>
                  <a:gd name="T5" fmla="*/ 18240 h 38271"/>
                </a:gdLst>
                <a:ahLst/>
                <a:cxnLst>
                  <a:cxn ang="0">
                    <a:pos x="T0" y="T1"/>
                  </a:cxn>
                  <a:cxn ang="0">
                    <a:pos x="T2" y="T3"/>
                  </a:cxn>
                  <a:cxn ang="0">
                    <a:pos x="T4" y="T5"/>
                  </a:cxn>
                </a:cxnLst>
                <a:rect l="0" t="0" r="r" b="b"/>
                <a:pathLst>
                  <a:path w="21600" h="38271" fill="none" extrusionOk="0">
                    <a:moveTo>
                      <a:pt x="11569" y="0"/>
                    </a:moveTo>
                    <a:cubicBezTo>
                      <a:pt x="17815" y="3961"/>
                      <a:pt x="21600" y="10843"/>
                      <a:pt x="21600" y="18240"/>
                    </a:cubicBezTo>
                    <a:cubicBezTo>
                      <a:pt x="21600" y="27049"/>
                      <a:pt x="16250" y="34975"/>
                      <a:pt x="8081" y="38271"/>
                    </a:cubicBezTo>
                  </a:path>
                  <a:path w="21600" h="38271" stroke="0" extrusionOk="0">
                    <a:moveTo>
                      <a:pt x="11569" y="0"/>
                    </a:moveTo>
                    <a:cubicBezTo>
                      <a:pt x="17815" y="3961"/>
                      <a:pt x="21600" y="10843"/>
                      <a:pt x="21600" y="18240"/>
                    </a:cubicBezTo>
                    <a:cubicBezTo>
                      <a:pt x="21600" y="27049"/>
                      <a:pt x="16250" y="34975"/>
                      <a:pt x="8081" y="38271"/>
                    </a:cubicBezTo>
                    <a:lnTo>
                      <a:pt x="0" y="1824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74" name="Line 18"/>
              <p:cNvSpPr>
                <a:spLocks noChangeShapeType="1"/>
              </p:cNvSpPr>
              <p:nvPr/>
            </p:nvSpPr>
            <p:spPr bwMode="auto">
              <a:xfrm>
                <a:off x="2224" y="1264"/>
                <a:ext cx="33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5875" name="Text Box 19"/>
              <p:cNvSpPr txBox="1">
                <a:spLocks noChangeArrowheads="1"/>
              </p:cNvSpPr>
              <p:nvPr/>
            </p:nvSpPr>
            <p:spPr bwMode="auto">
              <a:xfrm>
                <a:off x="2604" y="57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505876" name="Text Box 20"/>
              <p:cNvSpPr txBox="1">
                <a:spLocks noChangeArrowheads="1"/>
              </p:cNvSpPr>
              <p:nvPr/>
            </p:nvSpPr>
            <p:spPr bwMode="auto">
              <a:xfrm>
                <a:off x="3792" y="87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505877" name="Text Box 21"/>
              <p:cNvSpPr txBox="1">
                <a:spLocks noChangeArrowheads="1"/>
              </p:cNvSpPr>
              <p:nvPr/>
            </p:nvSpPr>
            <p:spPr bwMode="auto">
              <a:xfrm>
                <a:off x="3732" y="1344"/>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0,1</a:t>
                </a:r>
                <a:endParaRPr lang="en-US" altLang="zh-CN" b="0">
                  <a:solidFill>
                    <a:schemeClr val="tx1"/>
                  </a:solidFill>
                </a:endParaRPr>
              </a:p>
            </p:txBody>
          </p:sp>
          <p:sp>
            <p:nvSpPr>
              <p:cNvPr id="505878" name="Text Box 22"/>
              <p:cNvSpPr txBox="1">
                <a:spLocks noChangeArrowheads="1"/>
              </p:cNvSpPr>
              <p:nvPr/>
            </p:nvSpPr>
            <p:spPr bwMode="auto">
              <a:xfrm>
                <a:off x="2988" y="96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sp>
            <p:nvSpPr>
              <p:cNvPr id="505879" name="Text Box 23"/>
              <p:cNvSpPr txBox="1">
                <a:spLocks noChangeArrowheads="1"/>
              </p:cNvSpPr>
              <p:nvPr/>
            </p:nvSpPr>
            <p:spPr bwMode="auto">
              <a:xfrm>
                <a:off x="3364" y="56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grpSp>
        <p:sp>
          <p:nvSpPr>
            <p:cNvPr id="505880" name="Text Box 24"/>
            <p:cNvSpPr txBox="1">
              <a:spLocks noChangeArrowheads="1"/>
            </p:cNvSpPr>
            <p:nvPr/>
          </p:nvSpPr>
          <p:spPr bwMode="auto">
            <a:xfrm>
              <a:off x="1286" y="2179"/>
              <a:ext cx="44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C00000"/>
                  </a:solidFill>
                </a:rPr>
                <a:t>M</a:t>
              </a:r>
              <a:r>
                <a:rPr lang="en-US" altLang="zh-CN" sz="3200" baseline="-25000" dirty="0">
                  <a:solidFill>
                    <a:srgbClr val="C00000"/>
                  </a:solidFill>
                </a:rPr>
                <a:t>1</a:t>
              </a:r>
              <a:endParaRPr lang="en-US" altLang="zh-CN" sz="3200" baseline="-25000" dirty="0">
                <a:solidFill>
                  <a:srgbClr val="C00000"/>
                </a:solidFill>
              </a:endParaRPr>
            </a:p>
          </p:txBody>
        </p:sp>
      </p:grpSp>
      <p:sp>
        <p:nvSpPr>
          <p:cNvPr id="505881" name="Text Box 25"/>
          <p:cNvSpPr txBox="1">
            <a:spLocks noChangeArrowheads="1"/>
          </p:cNvSpPr>
          <p:nvPr/>
        </p:nvSpPr>
        <p:spPr bwMode="auto">
          <a:xfrm>
            <a:off x="380913" y="4725144"/>
            <a:ext cx="8151527"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dirty="0">
                <a:solidFill>
                  <a:schemeClr val="tx1"/>
                </a:solidFill>
              </a:rPr>
              <a:t>Note: Reading 1 follows by go to state q</a:t>
            </a:r>
            <a:r>
              <a:rPr lang="en-US" altLang="zh-CN" baseline="-25000" dirty="0">
                <a:solidFill>
                  <a:schemeClr val="tx1"/>
                </a:solidFill>
              </a:rPr>
              <a:t>2</a:t>
            </a:r>
            <a:r>
              <a:rPr lang="en-US" altLang="zh-CN" dirty="0">
                <a:solidFill>
                  <a:schemeClr val="tx1"/>
                </a:solidFill>
              </a:rPr>
              <a:t>. </a:t>
            </a:r>
            <a:endParaRPr lang="en-US" altLang="zh-CN" dirty="0">
              <a:solidFill>
                <a:schemeClr val="tx1"/>
              </a:solidFill>
            </a:endParaRPr>
          </a:p>
          <a:p>
            <a:pPr>
              <a:lnSpc>
                <a:spcPct val="120000"/>
              </a:lnSpc>
            </a:pPr>
            <a:r>
              <a:rPr lang="en-US" altLang="zh-CN" dirty="0">
                <a:solidFill>
                  <a:schemeClr val="tx1"/>
                </a:solidFill>
              </a:rPr>
              <a:t>    L(M</a:t>
            </a:r>
            <a:r>
              <a:rPr lang="en-US" altLang="zh-CN" baseline="-25000" dirty="0">
                <a:solidFill>
                  <a:schemeClr val="tx1"/>
                </a:solidFill>
              </a:rPr>
              <a:t>1</a:t>
            </a:r>
            <a:r>
              <a:rPr lang="en-US" altLang="zh-CN" dirty="0">
                <a:solidFill>
                  <a:schemeClr val="tx1"/>
                </a:solidFill>
              </a:rPr>
              <a:t>)={w</a:t>
            </a:r>
            <a:r>
              <a:rPr lang="en-US" altLang="zh-CN" dirty="0">
                <a:solidFill>
                  <a:schemeClr val="tx1"/>
                </a:solidFill>
                <a:sym typeface="Symbol" panose="05050102010706020507" pitchFamily="18" charset="2"/>
              </a:rPr>
              <a:t> {0,1}</a:t>
            </a:r>
            <a:r>
              <a:rPr lang="en-US" altLang="zh-CN" baseline="30000" dirty="0">
                <a:solidFill>
                  <a:schemeClr val="tx1"/>
                </a:solidFill>
                <a:sym typeface="Symbol" panose="05050102010706020507" pitchFamily="18" charset="2"/>
              </a:rPr>
              <a:t>*</a:t>
            </a:r>
            <a:r>
              <a:rPr lang="en-US" altLang="zh-CN" dirty="0">
                <a:solidFill>
                  <a:schemeClr val="tx1"/>
                </a:solidFill>
              </a:rPr>
              <a:t> | w contains at least one 1, </a:t>
            </a:r>
            <a:endParaRPr lang="en-US" altLang="zh-CN" dirty="0">
              <a:solidFill>
                <a:schemeClr val="tx1"/>
              </a:solidFill>
            </a:endParaRPr>
          </a:p>
          <a:p>
            <a:pPr>
              <a:lnSpc>
                <a:spcPct val="120000"/>
              </a:lnSpc>
            </a:pPr>
            <a:r>
              <a:rPr lang="en-US" altLang="zh-CN" dirty="0">
                <a:solidFill>
                  <a:schemeClr val="tx1"/>
                </a:solidFill>
              </a:rPr>
              <a:t>                      an even number of 0s follow the last 1 }</a:t>
            </a:r>
            <a:endParaRPr lang="en-US" altLang="zh-CN" dirty="0">
              <a:solidFill>
                <a:schemeClr val="tx1"/>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44780"/>
    </mc:Choice>
    <mc:Fallback>
      <p:transition spd="slow" advTm="1447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anim calcmode="lin" valueType="num">
                                      <p:cBhvr additive="base">
                                        <p:cTn id="7" dur="500" fill="hold"/>
                                        <p:tgtEl>
                                          <p:spTgt spid="505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5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5859">
                                            <p:txEl>
                                              <p:pRg st="1" end="1"/>
                                            </p:txEl>
                                          </p:spTgt>
                                        </p:tgtEl>
                                        <p:attrNameLst>
                                          <p:attrName>style.visibility</p:attrName>
                                        </p:attrNameLst>
                                      </p:cBhvr>
                                      <p:to>
                                        <p:strVal val="visible"/>
                                      </p:to>
                                    </p:set>
                                    <p:anim calcmode="lin" valueType="num">
                                      <p:cBhvr additive="base">
                                        <p:cTn id="13" dur="500" fill="hold"/>
                                        <p:tgtEl>
                                          <p:spTgt spid="5058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58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5859">
                                            <p:txEl>
                                              <p:pRg st="2" end="2"/>
                                            </p:txEl>
                                          </p:spTgt>
                                        </p:tgtEl>
                                        <p:attrNameLst>
                                          <p:attrName>style.visibility</p:attrName>
                                        </p:attrNameLst>
                                      </p:cBhvr>
                                      <p:to>
                                        <p:strVal val="visible"/>
                                      </p:to>
                                    </p:set>
                                    <p:anim calcmode="lin" valueType="num">
                                      <p:cBhvr additive="base">
                                        <p:cTn id="19" dur="500" fill="hold"/>
                                        <p:tgtEl>
                                          <p:spTgt spid="5058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58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5058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05881">
                                            <p:txEl>
                                              <p:pRg st="0" end="0"/>
                                            </p:txEl>
                                          </p:spTgt>
                                        </p:tgtEl>
                                        <p:attrNameLst>
                                          <p:attrName>style.visibility</p:attrName>
                                        </p:attrNameLst>
                                      </p:cBhvr>
                                      <p:to>
                                        <p:strVal val="visible"/>
                                      </p:to>
                                    </p:set>
                                    <p:anim calcmode="lin" valueType="num">
                                      <p:cBhvr additive="base">
                                        <p:cTn id="29" dur="500" fill="hold"/>
                                        <p:tgtEl>
                                          <p:spTgt spid="50588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058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05881">
                                            <p:txEl>
                                              <p:pRg st="1" end="1"/>
                                            </p:txEl>
                                          </p:spTgt>
                                        </p:tgtEl>
                                        <p:attrNameLst>
                                          <p:attrName>style.visibility</p:attrName>
                                        </p:attrNameLst>
                                      </p:cBhvr>
                                      <p:to>
                                        <p:strVal val="visible"/>
                                      </p:to>
                                    </p:set>
                                    <p:anim calcmode="lin" valueType="num">
                                      <p:cBhvr additive="base">
                                        <p:cTn id="35" dur="500" fill="hold"/>
                                        <p:tgtEl>
                                          <p:spTgt spid="505881">
                                            <p:txEl>
                                              <p:pRg st="1" end="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0588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505881">
                                            <p:txEl>
                                              <p:pRg st="2" end="2"/>
                                            </p:txEl>
                                          </p:spTgt>
                                        </p:tgtEl>
                                        <p:attrNameLst>
                                          <p:attrName>style.visibility</p:attrName>
                                        </p:attrNameLst>
                                      </p:cBhvr>
                                      <p:to>
                                        <p:strVal val="visible"/>
                                      </p:to>
                                    </p:set>
                                    <p:anim calcmode="lin" valueType="num">
                                      <p:cBhvr additive="base">
                                        <p:cTn id="41" dur="500" fill="hold"/>
                                        <p:tgtEl>
                                          <p:spTgt spid="505881">
                                            <p:txEl>
                                              <p:pRg st="2" end="2"/>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0588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autoUpdateAnimBg="0" build="p"/>
      <p:bldP spid="505881" grpId="0" autoUpdateAnimBg="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dirty="0">
                <a:solidFill>
                  <a:schemeClr val="tx1"/>
                </a:solidFill>
              </a:rPr>
              <a:t>Important notice</a:t>
            </a:r>
            <a:endParaRPr lang="zh-CN" altLang="en-US" b="1" dirty="0">
              <a:solidFill>
                <a:schemeClr val="tx1"/>
              </a:solidFill>
            </a:endParaRPr>
          </a:p>
        </p:txBody>
      </p:sp>
      <p:sp>
        <p:nvSpPr>
          <p:cNvPr id="505859" name="Text Box 3"/>
          <p:cNvSpPr txBox="1">
            <a:spLocks noChangeArrowheads="1"/>
          </p:cNvSpPr>
          <p:nvPr/>
        </p:nvSpPr>
        <p:spPr bwMode="auto">
          <a:xfrm>
            <a:off x="64168" y="1124744"/>
            <a:ext cx="9020803" cy="5217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288290" indent="-288290">
              <a:lnSpc>
                <a:spcPct val="120000"/>
              </a:lnSpc>
              <a:buFont typeface="Arial" panose="020B0604020202020204" pitchFamily="34" charset="0"/>
              <a:buChar char="•"/>
            </a:pPr>
            <a:r>
              <a:rPr lang="en-US" altLang="zh-CN" dirty="0">
                <a:solidFill>
                  <a:schemeClr val="tx1"/>
                </a:solidFill>
              </a:rPr>
              <a:t>Let M be a DFA.  The language of M</a:t>
            </a:r>
            <a:br>
              <a:rPr lang="en-US" altLang="zh-CN" dirty="0">
                <a:solidFill>
                  <a:schemeClr val="tx1"/>
                </a:solidFill>
              </a:rPr>
            </a:br>
            <a:r>
              <a:rPr lang="en-US" altLang="zh-CN" dirty="0">
                <a:solidFill>
                  <a:schemeClr val="tx1"/>
                </a:solidFill>
              </a:rPr>
              <a:t>            L(M) = { w</a:t>
            </a:r>
            <a:r>
              <a:rPr lang="en-US" altLang="zh-CN" dirty="0">
                <a:solidFill>
                  <a:schemeClr val="tx1"/>
                </a:solidFill>
                <a:sym typeface="Symbol" panose="05050102010706020507" pitchFamily="18" charset="2"/>
              </a:rPr>
              <a:t> {0,1}</a:t>
            </a:r>
            <a:r>
              <a:rPr lang="en-US" altLang="zh-CN" baseline="30000" dirty="0">
                <a:solidFill>
                  <a:schemeClr val="tx1"/>
                </a:solidFill>
                <a:sym typeface="Symbol" panose="05050102010706020507" pitchFamily="18" charset="2"/>
              </a:rPr>
              <a:t>*</a:t>
            </a:r>
            <a:r>
              <a:rPr lang="en-US" altLang="zh-CN" dirty="0">
                <a:solidFill>
                  <a:schemeClr val="tx1"/>
                </a:solidFill>
              </a:rPr>
              <a:t> </a:t>
            </a:r>
            <a:r>
              <a:rPr lang="en-US" altLang="zh-CN" dirty="0">
                <a:solidFill>
                  <a:schemeClr val="tx1"/>
                </a:solidFill>
                <a:sym typeface="Symbol" panose="05050102010706020507" pitchFamily="18" charset="2"/>
              </a:rPr>
              <a:t>| M accept w</a:t>
            </a:r>
            <a:r>
              <a:rPr lang="en-US" altLang="zh-CN" dirty="0">
                <a:solidFill>
                  <a:schemeClr val="tx1"/>
                </a:solidFill>
              </a:rPr>
              <a:t> } </a:t>
            </a:r>
            <a:endParaRPr lang="en-US" altLang="zh-CN" dirty="0">
              <a:solidFill>
                <a:schemeClr val="tx1"/>
              </a:solidFill>
            </a:endParaRPr>
          </a:p>
          <a:p>
            <a:pPr marL="288290" indent="-288290">
              <a:lnSpc>
                <a:spcPct val="120000"/>
              </a:lnSpc>
              <a:buFont typeface="Arial" panose="020B0604020202020204" pitchFamily="34" charset="0"/>
              <a:buChar char="•"/>
            </a:pPr>
            <a:r>
              <a:rPr lang="en-US" altLang="zh-CN" dirty="0">
                <a:solidFill>
                  <a:schemeClr val="tx1"/>
                </a:solidFill>
              </a:rPr>
              <a:t>M is an algorithm, it solve the problem L(M). </a:t>
            </a:r>
            <a:endParaRPr lang="en-US" altLang="zh-CN" dirty="0">
              <a:solidFill>
                <a:schemeClr val="tx1"/>
              </a:solidFill>
            </a:endParaRPr>
          </a:p>
          <a:p>
            <a:pPr marL="288290" indent="-288290">
              <a:lnSpc>
                <a:spcPct val="120000"/>
              </a:lnSpc>
              <a:buFont typeface="Arial" panose="020B0604020202020204" pitchFamily="34" charset="0"/>
              <a:buChar char="•"/>
            </a:pPr>
            <a:r>
              <a:rPr lang="en-US" altLang="zh-CN" dirty="0">
                <a:solidFill>
                  <a:schemeClr val="tx1"/>
                </a:solidFill>
              </a:rPr>
              <a:t>M may accept many strings or no string, </a:t>
            </a:r>
            <a:br>
              <a:rPr lang="en-US" altLang="zh-CN" dirty="0">
                <a:solidFill>
                  <a:schemeClr val="tx1"/>
                </a:solidFill>
              </a:rPr>
            </a:br>
            <a:r>
              <a:rPr lang="en-US" altLang="zh-CN" dirty="0">
                <a:solidFill>
                  <a:schemeClr val="tx1"/>
                </a:solidFill>
              </a:rPr>
              <a:t>but M accepts only one language. </a:t>
            </a:r>
            <a:endParaRPr lang="en-US" altLang="zh-CN" dirty="0">
              <a:solidFill>
                <a:schemeClr val="tx1"/>
              </a:solidFill>
            </a:endParaRPr>
          </a:p>
          <a:p>
            <a:pPr marL="288290" indent="-288290">
              <a:lnSpc>
                <a:spcPct val="120000"/>
              </a:lnSpc>
              <a:buFont typeface="Arial" panose="020B0604020202020204" pitchFamily="34" charset="0"/>
              <a:buChar char="•"/>
            </a:pPr>
            <a:r>
              <a:rPr lang="en-US" altLang="zh-CN" dirty="0">
                <a:solidFill>
                  <a:schemeClr val="tx1"/>
                </a:solidFill>
              </a:rPr>
              <a:t>M</a:t>
            </a:r>
            <a:r>
              <a:rPr lang="en-US" altLang="zh-CN" baseline="-25000" dirty="0">
                <a:solidFill>
                  <a:schemeClr val="tx1"/>
                </a:solidFill>
              </a:rPr>
              <a:t>1</a:t>
            </a:r>
            <a:r>
              <a:rPr lang="en-US" altLang="zh-CN" dirty="0">
                <a:solidFill>
                  <a:schemeClr val="tx1"/>
                </a:solidFill>
              </a:rPr>
              <a:t> accept only A={w</a:t>
            </a:r>
            <a:r>
              <a:rPr lang="en-US" altLang="zh-CN" dirty="0">
                <a:solidFill>
                  <a:schemeClr val="tx1"/>
                </a:solidFill>
                <a:sym typeface="Symbol" panose="05050102010706020507" pitchFamily="18" charset="2"/>
              </a:rPr>
              <a:t> {0,1}</a:t>
            </a:r>
            <a:r>
              <a:rPr lang="en-US" altLang="zh-CN" baseline="30000" dirty="0">
                <a:solidFill>
                  <a:schemeClr val="tx1"/>
                </a:solidFill>
                <a:sym typeface="Symbol" panose="05050102010706020507" pitchFamily="18" charset="2"/>
              </a:rPr>
              <a:t>*</a:t>
            </a:r>
            <a:r>
              <a:rPr lang="en-US" altLang="zh-CN" dirty="0">
                <a:solidFill>
                  <a:schemeClr val="tx1"/>
                </a:solidFill>
              </a:rPr>
              <a:t> | w contains at least one 1, </a:t>
            </a:r>
            <a:br>
              <a:rPr lang="en-US" altLang="zh-CN" dirty="0">
                <a:solidFill>
                  <a:schemeClr val="tx1"/>
                </a:solidFill>
              </a:rPr>
            </a:br>
            <a:r>
              <a:rPr lang="en-US" altLang="zh-CN" dirty="0">
                <a:solidFill>
                  <a:schemeClr val="tx1"/>
                </a:solidFill>
              </a:rPr>
              <a:t>                an even number of 0s follow the last 1 } </a:t>
            </a:r>
            <a:endParaRPr lang="en-US" altLang="zh-CN" dirty="0">
              <a:solidFill>
                <a:schemeClr val="tx1"/>
              </a:solidFill>
            </a:endParaRPr>
          </a:p>
          <a:p>
            <a:pPr marL="288290" indent="-288290">
              <a:lnSpc>
                <a:spcPct val="120000"/>
              </a:lnSpc>
              <a:buFont typeface="Arial" panose="020B0604020202020204" pitchFamily="34" charset="0"/>
              <a:buChar char="•"/>
            </a:pPr>
            <a:r>
              <a:rPr lang="en-US" altLang="zh-CN" dirty="0">
                <a:solidFill>
                  <a:schemeClr val="tx1"/>
                </a:solidFill>
              </a:rPr>
              <a:t>M</a:t>
            </a:r>
            <a:r>
              <a:rPr lang="en-US" altLang="zh-CN" baseline="-25000" dirty="0">
                <a:solidFill>
                  <a:schemeClr val="tx1"/>
                </a:solidFill>
              </a:rPr>
              <a:t>1 </a:t>
            </a:r>
            <a:r>
              <a:rPr lang="en-US" altLang="zh-CN" dirty="0">
                <a:solidFill>
                  <a:schemeClr val="tx1"/>
                </a:solidFill>
              </a:rPr>
              <a:t>do not accept any proper subset of  A, </a:t>
            </a:r>
            <a:endParaRPr lang="en-US" altLang="zh-CN" dirty="0">
              <a:solidFill>
                <a:schemeClr val="tx1"/>
              </a:solidFill>
            </a:endParaRPr>
          </a:p>
          <a:p>
            <a:pPr>
              <a:lnSpc>
                <a:spcPct val="120000"/>
              </a:lnSpc>
            </a:pPr>
            <a:r>
              <a:rPr lang="en-US" altLang="zh-CN" dirty="0">
                <a:solidFill>
                  <a:schemeClr val="tx1"/>
                </a:solidFill>
              </a:rPr>
              <a:t>   e.g., languages {1,11,100} and </a:t>
            </a:r>
            <a:endParaRPr lang="en-US" altLang="zh-CN" dirty="0">
              <a:solidFill>
                <a:schemeClr val="tx1"/>
              </a:solidFill>
            </a:endParaRPr>
          </a:p>
          <a:p>
            <a:pPr>
              <a:lnSpc>
                <a:spcPct val="120000"/>
              </a:lnSpc>
            </a:pPr>
            <a:r>
              <a:rPr lang="en-US" altLang="zh-CN" dirty="0">
                <a:solidFill>
                  <a:schemeClr val="tx1"/>
                </a:solidFill>
              </a:rPr>
              <a:t>   {1,11,111,1111,…}</a:t>
            </a:r>
            <a:endParaRPr lang="en-US" altLang="zh-CN" dirty="0">
              <a:solidFill>
                <a:schemeClr val="tx1"/>
              </a:solidFill>
            </a:endParaRPr>
          </a:p>
        </p:txBody>
      </p:sp>
      <p:grpSp>
        <p:nvGrpSpPr>
          <p:cNvPr id="505860" name="Group 4"/>
          <p:cNvGrpSpPr/>
          <p:nvPr/>
        </p:nvGrpSpPr>
        <p:grpSpPr bwMode="auto">
          <a:xfrm>
            <a:off x="5436096" y="4941168"/>
            <a:ext cx="3556000" cy="1743077"/>
            <a:chOff x="2016" y="1842"/>
            <a:chExt cx="2240" cy="1098"/>
          </a:xfrm>
        </p:grpSpPr>
        <p:grpSp>
          <p:nvGrpSpPr>
            <p:cNvPr id="505861" name="Group 5"/>
            <p:cNvGrpSpPr/>
            <p:nvPr/>
          </p:nvGrpSpPr>
          <p:grpSpPr bwMode="auto">
            <a:xfrm>
              <a:off x="2016" y="1873"/>
              <a:ext cx="2240" cy="1067"/>
              <a:chOff x="2224" y="568"/>
              <a:chExt cx="2240" cy="1067"/>
            </a:xfrm>
          </p:grpSpPr>
          <p:sp>
            <p:nvSpPr>
              <p:cNvPr id="505862" name="Oval 6"/>
              <p:cNvSpPr>
                <a:spLocks noChangeArrowheads="1"/>
              </p:cNvSpPr>
              <p:nvPr/>
            </p:nvSpPr>
            <p:spPr bwMode="auto">
              <a:xfrm>
                <a:off x="2544" y="110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63" name="Text Box 7"/>
              <p:cNvSpPr txBox="1">
                <a:spLocks noChangeArrowheads="1"/>
              </p:cNvSpPr>
              <p:nvPr/>
            </p:nvSpPr>
            <p:spPr bwMode="auto">
              <a:xfrm>
                <a:off x="2576" y="106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a:solidFill>
                      <a:schemeClr val="tx1"/>
                    </a:solidFill>
                  </a:rPr>
                  <a:t>q</a:t>
                </a:r>
                <a:r>
                  <a:rPr lang="en-US" altLang="zh-CN" b="0" baseline="-25000" dirty="0">
                    <a:solidFill>
                      <a:schemeClr val="tx1"/>
                    </a:solidFill>
                  </a:rPr>
                  <a:t>1</a:t>
                </a:r>
                <a:endParaRPr lang="en-US" altLang="zh-CN" b="0" baseline="-25000" dirty="0">
                  <a:solidFill>
                    <a:schemeClr val="tx1"/>
                  </a:solidFill>
                </a:endParaRPr>
              </a:p>
            </p:txBody>
          </p:sp>
          <p:sp>
            <p:nvSpPr>
              <p:cNvPr id="505864" name="Oval 8"/>
              <p:cNvSpPr>
                <a:spLocks noChangeArrowheads="1"/>
              </p:cNvSpPr>
              <p:nvPr/>
            </p:nvSpPr>
            <p:spPr bwMode="auto">
              <a:xfrm>
                <a:off x="3312" y="1104"/>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65" name="Text Box 9"/>
              <p:cNvSpPr txBox="1">
                <a:spLocks noChangeArrowheads="1"/>
              </p:cNvSpPr>
              <p:nvPr/>
            </p:nvSpPr>
            <p:spPr bwMode="auto">
              <a:xfrm>
                <a:off x="3344" y="1065"/>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a:solidFill>
                      <a:schemeClr val="tx1"/>
                    </a:solidFill>
                  </a:rPr>
                  <a:t>q</a:t>
                </a:r>
                <a:r>
                  <a:rPr lang="en-US" altLang="zh-CN" b="0" baseline="-25000" dirty="0">
                    <a:solidFill>
                      <a:schemeClr val="tx1"/>
                    </a:solidFill>
                  </a:rPr>
                  <a:t>2</a:t>
                </a:r>
                <a:endParaRPr lang="en-US" altLang="zh-CN" b="0" baseline="-25000" dirty="0">
                  <a:solidFill>
                    <a:schemeClr val="tx1"/>
                  </a:solidFill>
                </a:endParaRPr>
              </a:p>
            </p:txBody>
          </p:sp>
          <p:sp>
            <p:nvSpPr>
              <p:cNvPr id="505866" name="Oval 10"/>
              <p:cNvSpPr>
                <a:spLocks noChangeArrowheads="1"/>
              </p:cNvSpPr>
              <p:nvPr/>
            </p:nvSpPr>
            <p:spPr bwMode="auto">
              <a:xfrm>
                <a:off x="3336" y="1128"/>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67" name="Oval 11"/>
              <p:cNvSpPr>
                <a:spLocks noChangeArrowheads="1"/>
              </p:cNvSpPr>
              <p:nvPr/>
            </p:nvSpPr>
            <p:spPr bwMode="auto">
              <a:xfrm>
                <a:off x="4128" y="1095"/>
                <a:ext cx="336" cy="336"/>
              </a:xfrm>
              <a:prstGeom prst="ellipse">
                <a:avLst/>
              </a:prstGeom>
              <a:noFill/>
              <a:ln w="9525">
                <a:solidFill>
                  <a:schemeClr val="tx1"/>
                </a:solidFill>
                <a:round/>
              </a:ln>
              <a:effectLst/>
              <a:extLst>
                <a:ext uri="{909E8E84-426E-40DD-AFC4-6F175D3DCCD1}">
                  <a14:hiddenFill xmlns:a14="http://schemas.microsoft.com/office/drawing/2010/main">
                    <a:gradFill rotWithShape="0">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68" name="Text Box 12"/>
              <p:cNvSpPr txBox="1">
                <a:spLocks noChangeArrowheads="1"/>
              </p:cNvSpPr>
              <p:nvPr/>
            </p:nvSpPr>
            <p:spPr bwMode="auto">
              <a:xfrm>
                <a:off x="4160" y="1056"/>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a:solidFill>
                      <a:schemeClr val="tx1"/>
                    </a:solidFill>
                  </a:rPr>
                  <a:t>q</a:t>
                </a:r>
                <a:r>
                  <a:rPr lang="en-US" altLang="zh-CN" b="0" baseline="-25000" dirty="0">
                    <a:solidFill>
                      <a:schemeClr val="tx1"/>
                    </a:solidFill>
                  </a:rPr>
                  <a:t>3</a:t>
                </a:r>
                <a:endParaRPr lang="en-US" altLang="zh-CN" b="0" baseline="-25000" dirty="0">
                  <a:solidFill>
                    <a:schemeClr val="tx1"/>
                  </a:solidFill>
                </a:endParaRPr>
              </a:p>
            </p:txBody>
          </p:sp>
          <p:sp>
            <p:nvSpPr>
              <p:cNvPr id="505869" name="Arc 13"/>
              <p:cNvSpPr/>
              <p:nvPr/>
            </p:nvSpPr>
            <p:spPr bwMode="auto">
              <a:xfrm rot="-5400000">
                <a:off x="2553" y="877"/>
                <a:ext cx="314" cy="236"/>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70" name="Line 14"/>
              <p:cNvSpPr>
                <a:spLocks noChangeShapeType="1"/>
              </p:cNvSpPr>
              <p:nvPr/>
            </p:nvSpPr>
            <p:spPr bwMode="auto">
              <a:xfrm>
                <a:off x="2888" y="1264"/>
                <a:ext cx="43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5871" name="Arc 15"/>
              <p:cNvSpPr/>
              <p:nvPr/>
            </p:nvSpPr>
            <p:spPr bwMode="auto">
              <a:xfrm rot="-5400000">
                <a:off x="3321" y="855"/>
                <a:ext cx="314" cy="236"/>
              </a:xfrm>
              <a:custGeom>
                <a:avLst/>
                <a:gdLst>
                  <a:gd name="G0" fmla="+- 10740 0 0"/>
                  <a:gd name="G1" fmla="+- 21600 0 0"/>
                  <a:gd name="G2" fmla="+- 21600 0 0"/>
                  <a:gd name="T0" fmla="*/ 618 w 32340"/>
                  <a:gd name="T1" fmla="*/ 2519 h 43200"/>
                  <a:gd name="T2" fmla="*/ 0 w 32340"/>
                  <a:gd name="T3" fmla="*/ 40341 h 43200"/>
                  <a:gd name="T4" fmla="*/ 10740 w 32340"/>
                  <a:gd name="T5" fmla="*/ 21600 h 43200"/>
                </a:gdLst>
                <a:ahLst/>
                <a:cxnLst>
                  <a:cxn ang="0">
                    <a:pos x="T0" y="T1"/>
                  </a:cxn>
                  <a:cxn ang="0">
                    <a:pos x="T2" y="T3"/>
                  </a:cxn>
                  <a:cxn ang="0">
                    <a:pos x="T4" y="T5"/>
                  </a:cxn>
                </a:cxnLst>
                <a:rect l="0" t="0" r="r" b="b"/>
                <a:pathLst>
                  <a:path w="32340" h="43200" fill="none"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path>
                  <a:path w="32340" h="43200" stroke="0" extrusionOk="0">
                    <a:moveTo>
                      <a:pt x="617" y="2518"/>
                    </a:moveTo>
                    <a:cubicBezTo>
                      <a:pt x="3735" y="864"/>
                      <a:pt x="7210" y="-1"/>
                      <a:pt x="10740" y="0"/>
                    </a:cubicBezTo>
                    <a:cubicBezTo>
                      <a:pt x="22669" y="0"/>
                      <a:pt x="32340" y="9670"/>
                      <a:pt x="32340" y="21600"/>
                    </a:cubicBezTo>
                    <a:cubicBezTo>
                      <a:pt x="32340" y="33529"/>
                      <a:pt x="22669" y="43200"/>
                      <a:pt x="10740" y="43200"/>
                    </a:cubicBezTo>
                    <a:cubicBezTo>
                      <a:pt x="6971" y="43200"/>
                      <a:pt x="3269" y="42214"/>
                      <a:pt x="0" y="40340"/>
                    </a:cubicBezTo>
                    <a:lnTo>
                      <a:pt x="10740" y="2160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72" name="Arc 16"/>
              <p:cNvSpPr/>
              <p:nvPr/>
            </p:nvSpPr>
            <p:spPr bwMode="auto">
              <a:xfrm rot="-5400000">
                <a:off x="3816" y="984"/>
                <a:ext cx="144" cy="480"/>
              </a:xfrm>
              <a:custGeom>
                <a:avLst/>
                <a:gdLst>
                  <a:gd name="G0" fmla="+- 0 0 0"/>
                  <a:gd name="G1" fmla="+- 18240 0 0"/>
                  <a:gd name="G2" fmla="+- 21600 0 0"/>
                  <a:gd name="T0" fmla="*/ 11570 w 21600"/>
                  <a:gd name="T1" fmla="*/ 0 h 38271"/>
                  <a:gd name="T2" fmla="*/ 8081 w 21600"/>
                  <a:gd name="T3" fmla="*/ 38271 h 38271"/>
                  <a:gd name="T4" fmla="*/ 0 w 21600"/>
                  <a:gd name="T5" fmla="*/ 18240 h 38271"/>
                </a:gdLst>
                <a:ahLst/>
                <a:cxnLst>
                  <a:cxn ang="0">
                    <a:pos x="T0" y="T1"/>
                  </a:cxn>
                  <a:cxn ang="0">
                    <a:pos x="T2" y="T3"/>
                  </a:cxn>
                  <a:cxn ang="0">
                    <a:pos x="T4" y="T5"/>
                  </a:cxn>
                </a:cxnLst>
                <a:rect l="0" t="0" r="r" b="b"/>
                <a:pathLst>
                  <a:path w="21600" h="38271" fill="none" extrusionOk="0">
                    <a:moveTo>
                      <a:pt x="11569" y="0"/>
                    </a:moveTo>
                    <a:cubicBezTo>
                      <a:pt x="17815" y="3961"/>
                      <a:pt x="21600" y="10843"/>
                      <a:pt x="21600" y="18240"/>
                    </a:cubicBezTo>
                    <a:cubicBezTo>
                      <a:pt x="21600" y="27049"/>
                      <a:pt x="16250" y="34975"/>
                      <a:pt x="8081" y="38271"/>
                    </a:cubicBezTo>
                  </a:path>
                  <a:path w="21600" h="38271" stroke="0" extrusionOk="0">
                    <a:moveTo>
                      <a:pt x="11569" y="0"/>
                    </a:moveTo>
                    <a:cubicBezTo>
                      <a:pt x="17815" y="3961"/>
                      <a:pt x="21600" y="10843"/>
                      <a:pt x="21600" y="18240"/>
                    </a:cubicBezTo>
                    <a:cubicBezTo>
                      <a:pt x="21600" y="27049"/>
                      <a:pt x="16250" y="34975"/>
                      <a:pt x="8081" y="38271"/>
                    </a:cubicBezTo>
                    <a:lnTo>
                      <a:pt x="0" y="1824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73" name="Arc 17"/>
              <p:cNvSpPr/>
              <p:nvPr/>
            </p:nvSpPr>
            <p:spPr bwMode="auto">
              <a:xfrm rot="5400000">
                <a:off x="3817" y="1082"/>
                <a:ext cx="141" cy="480"/>
              </a:xfrm>
              <a:custGeom>
                <a:avLst/>
                <a:gdLst>
                  <a:gd name="G0" fmla="+- 0 0 0"/>
                  <a:gd name="G1" fmla="+- 18240 0 0"/>
                  <a:gd name="G2" fmla="+- 21600 0 0"/>
                  <a:gd name="T0" fmla="*/ 11570 w 21600"/>
                  <a:gd name="T1" fmla="*/ 0 h 38271"/>
                  <a:gd name="T2" fmla="*/ 8081 w 21600"/>
                  <a:gd name="T3" fmla="*/ 38271 h 38271"/>
                  <a:gd name="T4" fmla="*/ 0 w 21600"/>
                  <a:gd name="T5" fmla="*/ 18240 h 38271"/>
                </a:gdLst>
                <a:ahLst/>
                <a:cxnLst>
                  <a:cxn ang="0">
                    <a:pos x="T0" y="T1"/>
                  </a:cxn>
                  <a:cxn ang="0">
                    <a:pos x="T2" y="T3"/>
                  </a:cxn>
                  <a:cxn ang="0">
                    <a:pos x="T4" y="T5"/>
                  </a:cxn>
                </a:cxnLst>
                <a:rect l="0" t="0" r="r" b="b"/>
                <a:pathLst>
                  <a:path w="21600" h="38271" fill="none" extrusionOk="0">
                    <a:moveTo>
                      <a:pt x="11569" y="0"/>
                    </a:moveTo>
                    <a:cubicBezTo>
                      <a:pt x="17815" y="3961"/>
                      <a:pt x="21600" y="10843"/>
                      <a:pt x="21600" y="18240"/>
                    </a:cubicBezTo>
                    <a:cubicBezTo>
                      <a:pt x="21600" y="27049"/>
                      <a:pt x="16250" y="34975"/>
                      <a:pt x="8081" y="38271"/>
                    </a:cubicBezTo>
                  </a:path>
                  <a:path w="21600" h="38271" stroke="0" extrusionOk="0">
                    <a:moveTo>
                      <a:pt x="11569" y="0"/>
                    </a:moveTo>
                    <a:cubicBezTo>
                      <a:pt x="17815" y="3961"/>
                      <a:pt x="21600" y="10843"/>
                      <a:pt x="21600" y="18240"/>
                    </a:cubicBezTo>
                    <a:cubicBezTo>
                      <a:pt x="21600" y="27049"/>
                      <a:pt x="16250" y="34975"/>
                      <a:pt x="8081" y="38271"/>
                    </a:cubicBezTo>
                    <a:lnTo>
                      <a:pt x="0" y="18240"/>
                    </a:lnTo>
                    <a:close/>
                  </a:path>
                </a:pathLst>
              </a:custGeom>
              <a:noFill/>
              <a:ln w="9525">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5874" name="Line 18"/>
              <p:cNvSpPr>
                <a:spLocks noChangeShapeType="1"/>
              </p:cNvSpPr>
              <p:nvPr/>
            </p:nvSpPr>
            <p:spPr bwMode="auto">
              <a:xfrm>
                <a:off x="2224" y="1264"/>
                <a:ext cx="33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5875" name="Text Box 19"/>
              <p:cNvSpPr txBox="1">
                <a:spLocks noChangeArrowheads="1"/>
              </p:cNvSpPr>
              <p:nvPr/>
            </p:nvSpPr>
            <p:spPr bwMode="auto">
              <a:xfrm>
                <a:off x="2604" y="57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505876" name="Text Box 20"/>
              <p:cNvSpPr txBox="1">
                <a:spLocks noChangeArrowheads="1"/>
              </p:cNvSpPr>
              <p:nvPr/>
            </p:nvSpPr>
            <p:spPr bwMode="auto">
              <a:xfrm>
                <a:off x="3792" y="87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0</a:t>
                </a:r>
                <a:endParaRPr lang="en-US" altLang="zh-CN" b="0">
                  <a:solidFill>
                    <a:schemeClr val="tx1"/>
                  </a:solidFill>
                </a:endParaRPr>
              </a:p>
            </p:txBody>
          </p:sp>
          <p:sp>
            <p:nvSpPr>
              <p:cNvPr id="505877" name="Text Box 21"/>
              <p:cNvSpPr txBox="1">
                <a:spLocks noChangeArrowheads="1"/>
              </p:cNvSpPr>
              <p:nvPr/>
            </p:nvSpPr>
            <p:spPr bwMode="auto">
              <a:xfrm>
                <a:off x="3732" y="1308"/>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a:solidFill>
                      <a:schemeClr val="tx1"/>
                    </a:solidFill>
                  </a:rPr>
                  <a:t>0,1</a:t>
                </a:r>
                <a:endParaRPr lang="en-US" altLang="zh-CN" b="0" dirty="0">
                  <a:solidFill>
                    <a:schemeClr val="tx1"/>
                  </a:solidFill>
                </a:endParaRPr>
              </a:p>
            </p:txBody>
          </p:sp>
          <p:sp>
            <p:nvSpPr>
              <p:cNvPr id="505878" name="Text Box 22"/>
              <p:cNvSpPr txBox="1">
                <a:spLocks noChangeArrowheads="1"/>
              </p:cNvSpPr>
              <p:nvPr/>
            </p:nvSpPr>
            <p:spPr bwMode="auto">
              <a:xfrm>
                <a:off x="2988" y="96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dirty="0">
                    <a:solidFill>
                      <a:schemeClr val="tx1"/>
                    </a:solidFill>
                  </a:rPr>
                  <a:t>1</a:t>
                </a:r>
                <a:endParaRPr lang="en-US" altLang="zh-CN" b="0" dirty="0">
                  <a:solidFill>
                    <a:schemeClr val="tx1"/>
                  </a:solidFill>
                </a:endParaRPr>
              </a:p>
            </p:txBody>
          </p:sp>
          <p:sp>
            <p:nvSpPr>
              <p:cNvPr id="505879" name="Text Box 23"/>
              <p:cNvSpPr txBox="1">
                <a:spLocks noChangeArrowheads="1"/>
              </p:cNvSpPr>
              <p:nvPr/>
            </p:nvSpPr>
            <p:spPr bwMode="auto">
              <a:xfrm>
                <a:off x="3364" y="56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solidFill>
                      <a:schemeClr val="tx1"/>
                    </a:solidFill>
                  </a:rPr>
                  <a:t>1</a:t>
                </a:r>
                <a:endParaRPr lang="en-US" altLang="zh-CN" b="0">
                  <a:solidFill>
                    <a:schemeClr val="tx1"/>
                  </a:solidFill>
                </a:endParaRPr>
              </a:p>
            </p:txBody>
          </p:sp>
        </p:grpSp>
        <p:sp>
          <p:nvSpPr>
            <p:cNvPr id="505880" name="Text Box 24"/>
            <p:cNvSpPr txBox="1">
              <a:spLocks noChangeArrowheads="1"/>
            </p:cNvSpPr>
            <p:nvPr/>
          </p:nvSpPr>
          <p:spPr bwMode="auto">
            <a:xfrm>
              <a:off x="3764" y="1842"/>
              <a:ext cx="44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C00000"/>
                  </a:solidFill>
                </a:rPr>
                <a:t>M</a:t>
              </a:r>
              <a:r>
                <a:rPr lang="en-US" altLang="zh-CN" sz="3200" baseline="-25000" dirty="0">
                  <a:solidFill>
                    <a:srgbClr val="C00000"/>
                  </a:solidFill>
                </a:rPr>
                <a:t>1</a:t>
              </a:r>
              <a:endParaRPr lang="en-US" altLang="zh-CN" sz="3200" baseline="-25000" dirty="0">
                <a:solidFill>
                  <a:srgbClr val="C00000"/>
                </a:solidFill>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93075"/>
    </mc:Choice>
    <mc:Fallback>
      <p:transition spd="slow" advTm="1930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anim calcmode="lin" valueType="num">
                                      <p:cBhvr additive="base">
                                        <p:cTn id="7" dur="500" fill="hold"/>
                                        <p:tgtEl>
                                          <p:spTgt spid="505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5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5859">
                                            <p:txEl>
                                              <p:pRg st="1" end="1"/>
                                            </p:txEl>
                                          </p:spTgt>
                                        </p:tgtEl>
                                        <p:attrNameLst>
                                          <p:attrName>style.visibility</p:attrName>
                                        </p:attrNameLst>
                                      </p:cBhvr>
                                      <p:to>
                                        <p:strVal val="visible"/>
                                      </p:to>
                                    </p:set>
                                    <p:anim calcmode="lin" valueType="num">
                                      <p:cBhvr additive="base">
                                        <p:cTn id="13" dur="500" fill="hold"/>
                                        <p:tgtEl>
                                          <p:spTgt spid="5058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58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5859">
                                            <p:txEl>
                                              <p:pRg st="2" end="2"/>
                                            </p:txEl>
                                          </p:spTgt>
                                        </p:tgtEl>
                                        <p:attrNameLst>
                                          <p:attrName>style.visibility</p:attrName>
                                        </p:attrNameLst>
                                      </p:cBhvr>
                                      <p:to>
                                        <p:strVal val="visible"/>
                                      </p:to>
                                    </p:set>
                                    <p:anim calcmode="lin" valueType="num">
                                      <p:cBhvr additive="base">
                                        <p:cTn id="19" dur="500" fill="hold"/>
                                        <p:tgtEl>
                                          <p:spTgt spid="5058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58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5859">
                                            <p:txEl>
                                              <p:pRg st="3" end="3"/>
                                            </p:txEl>
                                          </p:spTgt>
                                        </p:tgtEl>
                                        <p:attrNameLst>
                                          <p:attrName>style.visibility</p:attrName>
                                        </p:attrNameLst>
                                      </p:cBhvr>
                                      <p:to>
                                        <p:strVal val="visible"/>
                                      </p:to>
                                    </p:set>
                                    <p:anim calcmode="lin" valueType="num">
                                      <p:cBhvr additive="base">
                                        <p:cTn id="25" dur="500" fill="hold"/>
                                        <p:tgtEl>
                                          <p:spTgt spid="5058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058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05859">
                                            <p:txEl>
                                              <p:pRg st="4" end="4"/>
                                            </p:txEl>
                                          </p:spTgt>
                                        </p:tgtEl>
                                        <p:attrNameLst>
                                          <p:attrName>style.visibility</p:attrName>
                                        </p:attrNameLst>
                                      </p:cBhvr>
                                      <p:to>
                                        <p:strVal val="visible"/>
                                      </p:to>
                                    </p:set>
                                    <p:anim calcmode="lin" valueType="num">
                                      <p:cBhvr additive="base">
                                        <p:cTn id="31" dur="500" fill="hold"/>
                                        <p:tgtEl>
                                          <p:spTgt spid="5058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058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05859">
                                            <p:txEl>
                                              <p:pRg st="5" end="5"/>
                                            </p:txEl>
                                          </p:spTgt>
                                        </p:tgtEl>
                                        <p:attrNameLst>
                                          <p:attrName>style.visibility</p:attrName>
                                        </p:attrNameLst>
                                      </p:cBhvr>
                                      <p:to>
                                        <p:strVal val="visible"/>
                                      </p:to>
                                    </p:set>
                                    <p:anim calcmode="lin" valueType="num">
                                      <p:cBhvr additive="base">
                                        <p:cTn id="37" dur="500" fill="hold"/>
                                        <p:tgtEl>
                                          <p:spTgt spid="5058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058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05859">
                                            <p:txEl>
                                              <p:pRg st="6" end="6"/>
                                            </p:txEl>
                                          </p:spTgt>
                                        </p:tgtEl>
                                        <p:attrNameLst>
                                          <p:attrName>style.visibility</p:attrName>
                                        </p:attrNameLst>
                                      </p:cBhvr>
                                      <p:to>
                                        <p:strVal val="visible"/>
                                      </p:to>
                                    </p:set>
                                    <p:anim calcmode="lin" valueType="num">
                                      <p:cBhvr additive="base">
                                        <p:cTn id="43" dur="500" fill="hold"/>
                                        <p:tgtEl>
                                          <p:spTgt spid="50585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0585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autoUpdateAnimBg="0" build="p"/>
    </p:bldLst>
  </p:timing>
</p:sld>
</file>

<file path=ppt/tags/tag1.xml><?xml version="1.0" encoding="utf-8"?>
<p:tagLst xmlns:p="http://schemas.openxmlformats.org/presentationml/2006/main">
  <p:tag name="TIMING" val="|5.3|1.3|1.7|4.4"/>
</p:tagLst>
</file>

<file path=ppt/tags/tag10.xml><?xml version="1.0" encoding="utf-8"?>
<p:tagLst xmlns:p="http://schemas.openxmlformats.org/presentationml/2006/main">
  <p:tag name="TIMING" val="|6.1|27.2|28.4|28.8|16.3|25.6|12.1|10.4|15.7|57.5|13.5|12.6|5.1|4.7|10.9|4.9|6.9|8|18.1"/>
</p:tagLst>
</file>

<file path=ppt/tags/tag11.xml><?xml version="1.0" encoding="utf-8"?>
<p:tagLst xmlns:p="http://schemas.openxmlformats.org/presentationml/2006/main">
  <p:tag name="TIMING" val="|4.1|20.1|96.1|9.7|19.5|4.4|3.3|18.7|19|23.4|25.7|50.3|11.5"/>
</p:tagLst>
</file>

<file path=ppt/tags/tag12.xml><?xml version="1.0" encoding="utf-8"?>
<p:tagLst xmlns:p="http://schemas.openxmlformats.org/presentationml/2006/main">
  <p:tag name="TIMING" val="|5.4|30.1|32.8|58.7|45.1|14|9.7|1.8|22.6|3.3|29|2|10.5|1.3|3.5|19.4|11.1|3.7|6.8"/>
</p:tagLst>
</file>

<file path=ppt/tags/tag13.xml><?xml version="1.0" encoding="utf-8"?>
<p:tagLst xmlns:p="http://schemas.openxmlformats.org/presentationml/2006/main">
  <p:tag name="TIMING" val="|5.7|16.1|21.2|13.2|12.5|14.9|2.1|2.5|22.9|2.9|90.1|11.4|23.7|13.9|9.9"/>
</p:tagLst>
</file>

<file path=ppt/tags/tag14.xml><?xml version="1.0" encoding="utf-8"?>
<p:tagLst xmlns:p="http://schemas.openxmlformats.org/presentationml/2006/main">
  <p:tag name="TIMING" val="|5.8|10.2|7.4|13.5|15.7|25.3|30.1"/>
</p:tagLst>
</file>

<file path=ppt/tags/tag15.xml><?xml version="1.0" encoding="utf-8"?>
<p:tagLst xmlns:p="http://schemas.openxmlformats.org/presentationml/2006/main">
  <p:tag name="TIMING" val="|5.2|6.6|9.1|7.2|11.8|30.8|8.1|8.1"/>
</p:tagLst>
</file>

<file path=ppt/tags/tag16.xml><?xml version="1.0" encoding="utf-8"?>
<p:tagLst xmlns:p="http://schemas.openxmlformats.org/presentationml/2006/main">
  <p:tag name="TIMING" val="|3.4|6.8|10.2|5.6|10.7|18.8|2.5|30.1"/>
</p:tagLst>
</file>

<file path=ppt/tags/tag17.xml><?xml version="1.0" encoding="utf-8"?>
<p:tagLst xmlns:p="http://schemas.openxmlformats.org/presentationml/2006/main">
  <p:tag name="TIMING" val="|3.4|6.8|10.2|5.6|10.7|18.8|2.5|30.1"/>
</p:tagLst>
</file>

<file path=ppt/tags/tag18.xml><?xml version="1.0" encoding="utf-8"?>
<p:tagLst xmlns:p="http://schemas.openxmlformats.org/presentationml/2006/main">
  <p:tag name="TIMING" val="|2.3|4.8|21.8|5.1|9.8|6.7|60.9|9.5"/>
</p:tagLst>
</file>

<file path=ppt/tags/tag19.xml><?xml version="1.0" encoding="utf-8"?>
<p:tagLst xmlns:p="http://schemas.openxmlformats.org/presentationml/2006/main">
  <p:tag name="TIMING" val="|21.4|17.2|22.3|70.6|38|54|61.3|108.1|17.4|39.9"/>
</p:tagLst>
</file>

<file path=ppt/tags/tag2.xml><?xml version="1.0" encoding="utf-8"?>
<p:tagLst xmlns:p="http://schemas.openxmlformats.org/presentationml/2006/main">
  <p:tag name="TIMING" val="|11.1|6.9|4.7|5.4|10.5|7.1|6|12.5|8.3|8.4|23.9|32.4|17.1"/>
</p:tagLst>
</file>

<file path=ppt/tags/tag20.xml><?xml version="1.0" encoding="utf-8"?>
<p:tagLst xmlns:p="http://schemas.openxmlformats.org/presentationml/2006/main">
  <p:tag name="TIMING" val="|22.4|8|20.8|9.4|28.5|36|23.2"/>
</p:tagLst>
</file>

<file path=ppt/tags/tag21.xml><?xml version="1.0" encoding="utf-8"?>
<p:tagLst xmlns:p="http://schemas.openxmlformats.org/presentationml/2006/main">
  <p:tag name="TIMING" val="|34.8|21.6|21.8|99.5|55.9|98.1|63.3|106.9|66.4|19.1"/>
</p:tagLst>
</file>

<file path=ppt/tags/tag22.xml><?xml version="1.0" encoding="utf-8"?>
<p:tagLst xmlns:p="http://schemas.openxmlformats.org/presentationml/2006/main">
  <p:tag name="TIMING" val="|11.1|6.9|4.7|5.4|10.5|7.1|6|12.5|8.3|8.4|23.9|32.4|17.1"/>
</p:tagLst>
</file>

<file path=ppt/tags/tag23.xml><?xml version="1.0" encoding="utf-8"?>
<p:tagLst xmlns:p="http://schemas.openxmlformats.org/presentationml/2006/main">
  <p:tag name="TIMING" val="|19.5|4.2|5.1|96.5|4.8|11.3|15.3"/>
</p:tagLst>
</file>

<file path=ppt/tags/tag24.xml><?xml version="1.0" encoding="utf-8"?>
<p:tagLst xmlns:p="http://schemas.openxmlformats.org/presentationml/2006/main">
  <p:tag name="TIMING" val="|24.8|11|1.9|39|16.7"/>
</p:tagLst>
</file>

<file path=ppt/tags/tag25.xml><?xml version="1.0" encoding="utf-8"?>
<p:tagLst xmlns:p="http://schemas.openxmlformats.org/presentationml/2006/main">
  <p:tag name="TIMING" val="|7.4|20.5|4.3|20.9|7.9|6|61.6|16.6"/>
</p:tagLst>
</file>

<file path=ppt/tags/tag26.xml><?xml version="1.0" encoding="utf-8"?>
<p:tagLst xmlns:p="http://schemas.openxmlformats.org/presentationml/2006/main">
  <p:tag name="TIMING" val="|14.3|5.7|17.3|11.9|11|54.1"/>
</p:tagLst>
</file>

<file path=ppt/tags/tag27.xml><?xml version="1.0" encoding="utf-8"?>
<p:tagLst xmlns:p="http://schemas.openxmlformats.org/presentationml/2006/main">
  <p:tag name="TIMING" val="|16.4|47.3"/>
</p:tagLst>
</file>

<file path=ppt/tags/tag28.xml><?xml version="1.0" encoding="utf-8"?>
<p:tagLst xmlns:p="http://schemas.openxmlformats.org/presentationml/2006/main">
  <p:tag name="TIMING" val="|51.3"/>
</p:tagLst>
</file>

<file path=ppt/tags/tag29.xml><?xml version="1.0" encoding="utf-8"?>
<p:tagLst xmlns:p="http://schemas.openxmlformats.org/presentationml/2006/main">
  <p:tag name="TIMING" val="|19|115.5|72.1"/>
</p:tagLst>
</file>

<file path=ppt/tags/tag3.xml><?xml version="1.0" encoding="utf-8"?>
<p:tagLst xmlns:p="http://schemas.openxmlformats.org/presentationml/2006/main">
  <p:tag name="TIMING" val="|11.1|6.9|4.7|5.4|10.5|7.1|6|12.5|8.3|8.4|23.9|32.4|17.1"/>
</p:tagLst>
</file>

<file path=ppt/tags/tag30.xml><?xml version="1.0" encoding="utf-8"?>
<p:tagLst xmlns:p="http://schemas.openxmlformats.org/presentationml/2006/main">
  <p:tag name="TIMING" val="|66"/>
</p:tagLst>
</file>

<file path=ppt/tags/tag31.xml><?xml version="1.0" encoding="utf-8"?>
<p:tagLst xmlns:p="http://schemas.openxmlformats.org/presentationml/2006/main">
  <p:tag name="TIMING" val="|14.7|98.9"/>
</p:tagLst>
</file>

<file path=ppt/tags/tag32.xml><?xml version="1.0" encoding="utf-8"?>
<p:tagLst xmlns:p="http://schemas.openxmlformats.org/presentationml/2006/main">
  <p:tag name="TIMING" val="|32.2"/>
</p:tagLst>
</file>

<file path=ppt/tags/tag33.xml><?xml version="1.0" encoding="utf-8"?>
<p:tagLst xmlns:p="http://schemas.openxmlformats.org/presentationml/2006/main">
  <p:tag name="TIMING" val="|23.8|135.9"/>
</p:tagLst>
</file>

<file path=ppt/tags/tag34.xml><?xml version="1.0" encoding="utf-8"?>
<p:tagLst xmlns:p="http://schemas.openxmlformats.org/presentationml/2006/main">
  <p:tag name="TIMING" val="|11.5|15.8|9.2|20.8|34.5|29.2"/>
</p:tagLst>
</file>

<file path=ppt/tags/tag35.xml><?xml version="1.0" encoding="utf-8"?>
<p:tagLst xmlns:p="http://schemas.openxmlformats.org/presentationml/2006/main">
  <p:tag name="TIMING" val="|45.3|25.8|3.8|31.4|5.8|38.2|3.6|11.5|85.7|9.7"/>
</p:tagLst>
</file>

<file path=ppt/tags/tag36.xml><?xml version="1.0" encoding="utf-8"?>
<p:tagLst xmlns:p="http://schemas.openxmlformats.org/presentationml/2006/main">
  <p:tag name="TIMING" val="|10.4|33.6|6.5|8|24.1|5.1"/>
</p:tagLst>
</file>

<file path=ppt/tags/tag37.xml><?xml version="1.0" encoding="utf-8"?>
<p:tagLst xmlns:p="http://schemas.openxmlformats.org/presentationml/2006/main">
  <p:tag name="TIMING" val="|9.7|36.3|25.7|32.2|45.9"/>
</p:tagLst>
</file>

<file path=ppt/tags/tag38.xml><?xml version="1.0" encoding="utf-8"?>
<p:tagLst xmlns:p="http://schemas.openxmlformats.org/presentationml/2006/main">
  <p:tag name="TIMING" val="|84.2"/>
</p:tagLst>
</file>

<file path=ppt/tags/tag39.xml><?xml version="1.0" encoding="utf-8"?>
<p:tagLst xmlns:p="http://schemas.openxmlformats.org/presentationml/2006/main">
  <p:tag name="TIMING" val="|13.8|21|45.9|38|67.5|19.4|110.3|12.4|27.3"/>
</p:tagLst>
</file>

<file path=ppt/tags/tag4.xml><?xml version="1.0" encoding="utf-8"?>
<p:tagLst xmlns:p="http://schemas.openxmlformats.org/presentationml/2006/main">
  <p:tag name="TIMING" val="|7.7|39|32.8|32.3|13.3|20.1"/>
</p:tagLst>
</file>

<file path=ppt/tags/tag40.xml><?xml version="1.0" encoding="utf-8"?>
<p:tagLst xmlns:p="http://schemas.openxmlformats.org/presentationml/2006/main">
  <p:tag name="TIMING" val="|35.3|29.3|16.6|14.6|24.8|6.8|33.9|157.5"/>
</p:tagLst>
</file>

<file path=ppt/tags/tag41.xml><?xml version="1.0" encoding="utf-8"?>
<p:tagLst xmlns:p="http://schemas.openxmlformats.org/presentationml/2006/main">
  <p:tag name="TIMING" val="|10.3|13.9|11.3|69|138.7"/>
</p:tagLst>
</file>

<file path=ppt/tags/tag42.xml><?xml version="1.0" encoding="utf-8"?>
<p:tagLst xmlns:p="http://schemas.openxmlformats.org/presentationml/2006/main">
  <p:tag name="TIMING" val="|6|9.2|50.9|118.6"/>
</p:tagLst>
</file>

<file path=ppt/tags/tag43.xml><?xml version="1.0" encoding="utf-8"?>
<p:tagLst xmlns:p="http://schemas.openxmlformats.org/presentationml/2006/main">
  <p:tag name="TIMING" val="|5.5|9.1|14.9|9|10.8|16.7|3.3|18|30.1|19.1"/>
</p:tagLst>
</file>

<file path=ppt/tags/tag44.xml><?xml version="1.0" encoding="utf-8"?>
<p:tagLst xmlns:p="http://schemas.openxmlformats.org/presentationml/2006/main">
  <p:tag name="TIMING" val="|3.9|38|11.3|31.4|9.2|35.9|16.4|14.3|60.9|12.9"/>
</p:tagLst>
</file>

<file path=ppt/tags/tag45.xml><?xml version="1.0" encoding="utf-8"?>
<p:tagLst xmlns:p="http://schemas.openxmlformats.org/presentationml/2006/main">
  <p:tag name="TIMING" val="|15.8|9.2|18.2|8.4"/>
</p:tagLst>
</file>

<file path=ppt/tags/tag46.xml><?xml version="1.0" encoding="utf-8"?>
<p:tagLst xmlns:p="http://schemas.openxmlformats.org/presentationml/2006/main">
  <p:tag name="TIMING" val="|7.7|6|5.1|5.2|19.2|4.3|16.6|3.1|17.5|48.4|5.5"/>
</p:tagLst>
</file>

<file path=ppt/tags/tag47.xml><?xml version="1.0" encoding="utf-8"?>
<p:tagLst xmlns:p="http://schemas.openxmlformats.org/presentationml/2006/main">
  <p:tag name="TIMING" val="|9.7|14.3|10.8|28|70.9|7.2|31.2|65.7"/>
</p:tagLst>
</file>

<file path=ppt/tags/tag48.xml><?xml version="1.0" encoding="utf-8"?>
<p:tagLst xmlns:p="http://schemas.openxmlformats.org/presentationml/2006/main">
  <p:tag name="TIMING" val="|5.8|5.4|13.4|7.9|7.9|36.3|14.3"/>
</p:tagLst>
</file>

<file path=ppt/tags/tag49.xml><?xml version="1.0" encoding="utf-8"?>
<p:tagLst xmlns:p="http://schemas.openxmlformats.org/presentationml/2006/main">
  <p:tag name="TIMING" val="|58.3|82.4|15.4|66.7|47.3"/>
</p:tagLst>
</file>

<file path=ppt/tags/tag5.xml><?xml version="1.0" encoding="utf-8"?>
<p:tagLst xmlns:p="http://schemas.openxmlformats.org/presentationml/2006/main">
  <p:tag name="TIMING" val="|22.2|7.4|19.4|5.6|68|36.1"/>
</p:tagLst>
</file>

<file path=ppt/tags/tag50.xml><?xml version="1.0" encoding="utf-8"?>
<p:tagLst xmlns:p="http://schemas.openxmlformats.org/presentationml/2006/main">
  <p:tag name="TIMING" val="|35.8|66.6"/>
</p:tagLst>
</file>

<file path=ppt/tags/tag51.xml><?xml version="1.0" encoding="utf-8"?>
<p:tagLst xmlns:p="http://schemas.openxmlformats.org/presentationml/2006/main">
  <p:tag name="TIMING" val="|8.3|46.3|36.8|9|20.1|8.9|108.8"/>
</p:tagLst>
</file>

<file path=ppt/tags/tag52.xml><?xml version="1.0" encoding="utf-8"?>
<p:tagLst xmlns:p="http://schemas.openxmlformats.org/presentationml/2006/main">
  <p:tag name="TIMING" val="|14.2|12.7|11.6|50.1|10.5|75.7|38.8|60.9|26|19.1|7.7"/>
</p:tagLst>
</file>

<file path=ppt/tags/tag53.xml><?xml version="1.0" encoding="utf-8"?>
<p:tagLst xmlns:p="http://schemas.openxmlformats.org/presentationml/2006/main">
  <p:tag name="TIMING" val="|4|7|9.8|6.6|10.9|32|20.5|31.5|3|19.1|22.1|27.1|13.7|17.6"/>
</p:tagLst>
</file>

<file path=ppt/tags/tag54.xml><?xml version="1.0" encoding="utf-8"?>
<p:tagLst xmlns:p="http://schemas.openxmlformats.org/presentationml/2006/main">
  <p:tag name="TIMING" val="|34.3|1.4|5.6|3.8|5.8|11.5|3.5"/>
</p:tagLst>
</file>

<file path=ppt/tags/tag55.xml><?xml version="1.0" encoding="utf-8"?>
<p:tagLst xmlns:p="http://schemas.openxmlformats.org/presentationml/2006/main">
  <p:tag name="TIMING" val="|12.2|1.2|26.4|25.1|7|11.3|4.4|10.7"/>
</p:tagLst>
</file>

<file path=ppt/tags/tag56.xml><?xml version="1.0" encoding="utf-8"?>
<p:tagLst xmlns:p="http://schemas.openxmlformats.org/presentationml/2006/main">
  <p:tag name="TIMING" val="|24.9|19.4|13.2|18.8|15.6|67.2"/>
</p:tagLst>
</file>

<file path=ppt/tags/tag57.xml><?xml version="1.0" encoding="utf-8"?>
<p:tagLst xmlns:p="http://schemas.openxmlformats.org/presentationml/2006/main">
  <p:tag name="TIMING" val="|11.6|3.3|11.7|13.2|24.1|33.1"/>
</p:tagLst>
</file>

<file path=ppt/tags/tag58.xml><?xml version="1.0" encoding="utf-8"?>
<p:tagLst xmlns:p="http://schemas.openxmlformats.org/presentationml/2006/main">
  <p:tag name="TIMING" val="|18.1|4.8|12.1|13|4.8|44.4|8.8"/>
</p:tagLst>
</file>

<file path=ppt/tags/tag59.xml><?xml version="1.0" encoding="utf-8"?>
<p:tagLst xmlns:p="http://schemas.openxmlformats.org/presentationml/2006/main">
  <p:tag name="KSO_WPP_MARK_KEY" val="595df306-ec1f-4fd6-9b06-d46d23b9eded"/>
  <p:tag name="COMMONDATA" val="eyJoZGlkIjoiNmU3NDZmNTEwZWQxMDZjMmEwMzM2YjJhNTU0NmYxNDEifQ=="/>
</p:tagLst>
</file>

<file path=ppt/tags/tag6.xml><?xml version="1.0" encoding="utf-8"?>
<p:tagLst xmlns:p="http://schemas.openxmlformats.org/presentationml/2006/main">
  <p:tag name="TIMING" val="|6.9|16.5|12.3|27.5|24.5|6.8|17.6|8.9|11.7|33.6"/>
</p:tagLst>
</file>

<file path=ppt/tags/tag7.xml><?xml version="1.0" encoding="utf-8"?>
<p:tagLst xmlns:p="http://schemas.openxmlformats.org/presentationml/2006/main">
  <p:tag name="TIMING" val="|5.8|11.5|16.7|8.3|10.6|38.2|14.7"/>
</p:tagLst>
</file>

<file path=ppt/tags/tag8.xml><?xml version="1.0" encoding="utf-8"?>
<p:tagLst xmlns:p="http://schemas.openxmlformats.org/presentationml/2006/main">
  <p:tag name="TIMING" val="|4.2|16.2|30.1|55.2|16.1|11.1|26.6|30.3"/>
</p:tagLst>
</file>

<file path=ppt/tags/tag9.xml><?xml version="1.0" encoding="utf-8"?>
<p:tagLst xmlns:p="http://schemas.openxmlformats.org/presentationml/2006/main">
  <p:tag name="TIMING" val="|64.1|16.1|5.4|11.9|8.3"/>
</p:tagLst>
</file>

<file path=ppt/theme/theme1.xml><?xml version="1.0" encoding="utf-8"?>
<a:theme xmlns:a="http://schemas.openxmlformats.org/drawingml/2006/main" name="空白版">
  <a:themeElements>
    <a:clrScheme name="空白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白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0" marR="0" indent="0" algn="l" defTabSz="914400" rtl="0" eaLnBrk="1" fontAlgn="base" latinLnBrk="0" hangingPunct="1">
          <a:lnSpc>
            <a:spcPct val="120000"/>
          </a:lnSpc>
          <a:spcBef>
            <a:spcPct val="0"/>
          </a:spcBef>
          <a:spcAft>
            <a:spcPct val="0"/>
          </a:spcAft>
          <a:buClrTx/>
          <a:buSzTx/>
          <a:buFontTx/>
          <a:buNone/>
          <a:defRPr kumimoji="1" lang="zh-CN" altLang="en-US" sz="32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0" marR="0" indent="0" algn="l" defTabSz="914400" rtl="0" eaLnBrk="1" fontAlgn="base" latinLnBrk="0" hangingPunct="1">
          <a:lnSpc>
            <a:spcPct val="120000"/>
          </a:lnSpc>
          <a:spcBef>
            <a:spcPct val="0"/>
          </a:spcBef>
          <a:spcAft>
            <a:spcPct val="0"/>
          </a:spcAft>
          <a:buClrTx/>
          <a:buSzTx/>
          <a:buFontTx/>
          <a:buNone/>
          <a:defRPr kumimoji="1" lang="zh-CN" altLang="en-US" sz="32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lnDef>
    <a:txDef>
      <a:spPr bwMode="auto">
        <a:noFill/>
        <a:ln>
          <a:noFill/>
        </a:ln>
      </a:spPr>
      <a:bodyPr wrap="none" rtlCol="0">
        <a:spAutoFit/>
      </a:bodyPr>
      <a:lstStyle>
        <a:defPPr eaLnBrk="0" hangingPunct="0">
          <a:spcBef>
            <a:spcPct val="10000"/>
          </a:spcBef>
          <a:buSzPct val="75000"/>
          <a:defRPr sz="2800" dirty="0" smtClean="0">
            <a:solidFill>
              <a:schemeClr val="tx1"/>
            </a:solidFill>
          </a:defRPr>
        </a:defPPr>
      </a:lstStyle>
    </a:txDef>
  </a:objectDefaults>
  <a:extraClrSchemeLst>
    <a:extraClrScheme>
      <a:clrScheme name="空白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空白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白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白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白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白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空白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Data\Microsoft\Templates\空白版.pot</Template>
  <TotalTime>0</TotalTime>
  <Words>20461</Words>
  <Application>WPS 演示</Application>
  <PresentationFormat>全屏显示(4:3)</PresentationFormat>
  <Paragraphs>2145</Paragraphs>
  <Slides>67</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67</vt:i4>
      </vt:variant>
    </vt:vector>
  </HeadingPairs>
  <TitlesOfParts>
    <vt:vector size="76" baseType="lpstr">
      <vt:lpstr>Arial</vt:lpstr>
      <vt:lpstr>宋体</vt:lpstr>
      <vt:lpstr>Wingdings</vt:lpstr>
      <vt:lpstr>Times New Roman</vt:lpstr>
      <vt:lpstr>Symbol</vt:lpstr>
      <vt:lpstr>微软雅黑</vt:lpstr>
      <vt:lpstr>Arial Unicode MS</vt:lpstr>
      <vt:lpstr>Symbol</vt:lpstr>
      <vt:lpstr>空白版</vt:lpstr>
      <vt:lpstr>Theory of Computation</vt:lpstr>
      <vt:lpstr>Chapter 1 Finite automata </vt:lpstr>
      <vt:lpstr>Finite Automata</vt:lpstr>
      <vt:lpstr>Formal def: Finite Automata(P35)</vt:lpstr>
      <vt:lpstr>A FA is an algorithm</vt:lpstr>
      <vt:lpstr>running of a FA</vt:lpstr>
      <vt:lpstr>formal def. of computation of DFA</vt:lpstr>
      <vt:lpstr>The language of a DFA</vt:lpstr>
      <vt:lpstr>Important notice</vt:lpstr>
      <vt:lpstr>Regular Language</vt:lpstr>
      <vt:lpstr>Designing finite automata</vt:lpstr>
      <vt:lpstr>Design a DFA for A</vt:lpstr>
      <vt:lpstr>Design a DFA for B</vt:lpstr>
      <vt:lpstr>Design a DFA for C</vt:lpstr>
      <vt:lpstr>Design a DFA for D</vt:lpstr>
      <vt:lpstr>the regular operations</vt:lpstr>
      <vt:lpstr>Example of regular operations</vt:lpstr>
      <vt:lpstr>Exercise</vt:lpstr>
      <vt:lpstr>Exercise</vt:lpstr>
      <vt:lpstr>Chapter 1 Finite automata </vt:lpstr>
      <vt:lpstr>Nondeterministic Finite Automata</vt:lpstr>
      <vt:lpstr>Nondeterministic Computation</vt:lpstr>
      <vt:lpstr>Process of nondeterministic computation</vt:lpstr>
      <vt:lpstr>Nondeterministic Computation: reject</vt:lpstr>
      <vt:lpstr>Formal def: Finite Automata(P35)</vt:lpstr>
      <vt:lpstr>formal definition of NFA</vt:lpstr>
      <vt:lpstr>How to define computation of NFA</vt:lpstr>
      <vt:lpstr>formal definition of computation of NFA</vt:lpstr>
      <vt:lpstr>Examples: computation of NFA </vt:lpstr>
      <vt:lpstr>Examples: computation of NFA </vt:lpstr>
      <vt:lpstr>Design of NFA</vt:lpstr>
      <vt:lpstr>Design an NFA for A</vt:lpstr>
      <vt:lpstr>Understanding the NFA for A</vt:lpstr>
      <vt:lpstr>Design an NFA for B</vt:lpstr>
      <vt:lpstr>Understanding the NFA for B</vt:lpstr>
      <vt:lpstr>Design an NFA for C</vt:lpstr>
      <vt:lpstr>Understanding the NFA for C</vt:lpstr>
      <vt:lpstr>The equivalence of NFA and DFA</vt:lpstr>
      <vt:lpstr>Design an equivalent DFA for N</vt:lpstr>
      <vt:lpstr>Every NFA has an equivalent DFA</vt:lpstr>
      <vt:lpstr>Every NFA has an equivalent DFA</vt:lpstr>
      <vt:lpstr>Every NFA has an equivalent DFA</vt:lpstr>
      <vt:lpstr>Every NFA has an equivalent DFA</vt:lpstr>
      <vt:lpstr>x ( xL(M)  xL(N) )</vt:lpstr>
      <vt:lpstr>closure under regular operations</vt:lpstr>
      <vt:lpstr>A,B regular  AB regular </vt:lpstr>
      <vt:lpstr>A,B regular  AB regular</vt:lpstr>
      <vt:lpstr>A regular  A* regular</vt:lpstr>
      <vt:lpstr>Chapter 1 Finite automata </vt:lpstr>
      <vt:lpstr>Regular Expression(RE)</vt:lpstr>
      <vt:lpstr>Examples: Regular Expression(RE)</vt:lpstr>
      <vt:lpstr>Equivalence of RE and DFA</vt:lpstr>
      <vt:lpstr>A has a RE  A is regular</vt:lpstr>
      <vt:lpstr>A regular  A has a RE </vt:lpstr>
      <vt:lpstr>delete a middle state from a pair of states</vt:lpstr>
      <vt:lpstr>Example: A regular  A has a RE</vt:lpstr>
      <vt:lpstr>Example: A regular  A has a RE</vt:lpstr>
      <vt:lpstr>Chapter 1 Finite automata </vt:lpstr>
      <vt:lpstr>non regular languages</vt:lpstr>
      <vt:lpstr>Pumping lemma</vt:lpstr>
      <vt:lpstr>Proof of Pumping lemma</vt:lpstr>
      <vt:lpstr>equivalent statement of pumping lemma</vt:lpstr>
      <vt:lpstr>equivalent statement of pumping lemma</vt:lpstr>
      <vt:lpstr>B = { 0n1n | n0 } nonregular</vt:lpstr>
      <vt:lpstr>C = { ww | w{0,1}* } nonregular</vt:lpstr>
      <vt:lpstr>E = { 1k | k=2n, n0 } nonregular</vt:lpstr>
      <vt:lpstr>Exercises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组合数学</dc:title>
  <dc:creator>Liu Qinghui</dc:creator>
  <cp:lastModifiedBy>不负光阴☀</cp:lastModifiedBy>
  <cp:revision>2420</cp:revision>
  <dcterms:created xsi:type="dcterms:W3CDTF">2002-01-21T12:59:00Z</dcterms:created>
  <dcterms:modified xsi:type="dcterms:W3CDTF">2022-12-22T10:03:27Z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8FC410CA61E34A7F97676FCF782DFAF4</vt:lpwstr>
  </property>
  <property fmtid="{D5CDD505-2E9C-101B-9397-08002B2CF9AE}" pid="3" name="KSOProductBuildVer">
    <vt:lpwstr>2052-11.1.0.12763</vt:lpwstr>
  </property>
</Properties>
</file>